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75" r:id="rId5"/>
    <p:sldId id="276" r:id="rId6"/>
    <p:sldId id="261" r:id="rId7"/>
    <p:sldId id="262" r:id="rId8"/>
    <p:sldId id="263" r:id="rId9"/>
    <p:sldId id="264" r:id="rId10"/>
    <p:sldId id="265" r:id="rId11"/>
    <p:sldId id="266" r:id="rId12"/>
    <p:sldId id="267" r:id="rId13"/>
    <p:sldId id="322" r:id="rId14"/>
    <p:sldId id="268" r:id="rId15"/>
    <p:sldId id="321" r:id="rId16"/>
    <p:sldId id="323"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185110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C816DDA-74EF-4E14-963E-DB56342A9BF4}" type="datetimeFigureOut">
              <a:rPr lang="tr-TR" smtClean="0"/>
              <a:t>19.10.2023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350247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368103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tıklatın</a:t>
            </a:r>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2176111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tıklatın</a:t>
            </a:r>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3350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86857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204285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3392516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33057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266370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 için tıklatın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C816DDA-74EF-4E14-963E-DB56342A9BF4}" type="datetimeFigureOut">
              <a:rPr lang="tr-TR" smtClean="0"/>
              <a:t>19.10.2023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137214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C816DDA-74EF-4E14-963E-DB56342A9BF4}" type="datetimeFigureOut">
              <a:rPr lang="tr-TR" smtClean="0"/>
              <a:t>19.10.2023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392650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C816DDA-74EF-4E14-963E-DB56342A9BF4}" type="datetimeFigureOut">
              <a:rPr lang="tr-TR" smtClean="0"/>
              <a:t>19.10.2023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278116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C816DDA-74EF-4E14-963E-DB56342A9BF4}" type="datetimeFigureOut">
              <a:rPr lang="tr-TR" smtClean="0"/>
              <a:t>19.10.2023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425145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16DDA-74EF-4E14-963E-DB56342A9BF4}" type="datetimeFigureOut">
              <a:rPr lang="tr-TR" smtClean="0"/>
              <a:t>19.10.2023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89562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C816DDA-74EF-4E14-963E-DB56342A9BF4}" type="datetimeFigureOut">
              <a:rPr lang="tr-TR" smtClean="0"/>
              <a:t>19.10.2023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14617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6399212" y="5883275"/>
            <a:ext cx="914400" cy="365125"/>
          </a:xfrm>
        </p:spPr>
        <p:txBody>
          <a:bodyPr/>
          <a:lstStyle/>
          <a:p>
            <a:fld id="{1C816DDA-74EF-4E14-963E-DB56342A9BF4}" type="datetimeFigureOut">
              <a:rPr lang="tr-TR" smtClean="0"/>
              <a:t>19.10.2023</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A18557E8-FCAB-4CC3-A1B7-C574082BA2A9}" type="slidenum">
              <a:rPr lang="tr-TR" smtClean="0"/>
              <a:t>‹#›</a:t>
            </a:fld>
            <a:endParaRPr lang="tr-TR"/>
          </a:p>
        </p:txBody>
      </p:sp>
    </p:spTree>
    <p:extLst>
      <p:ext uri="{BB962C8B-B14F-4D97-AF65-F5344CB8AC3E}">
        <p14:creationId xmlns:p14="http://schemas.microsoft.com/office/powerpoint/2010/main" val="145130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C816DDA-74EF-4E14-963E-DB56342A9BF4}" type="datetimeFigureOut">
              <a:rPr lang="tr-TR" smtClean="0"/>
              <a:t>19.10.2023</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18557E8-FCAB-4CC3-A1B7-C574082BA2A9}" type="slidenum">
              <a:rPr lang="tr-TR" smtClean="0"/>
              <a:t>‹#›</a:t>
            </a:fld>
            <a:endParaRPr lang="tr-TR"/>
          </a:p>
        </p:txBody>
      </p:sp>
    </p:spTree>
    <p:extLst>
      <p:ext uri="{BB962C8B-B14F-4D97-AF65-F5344CB8AC3E}">
        <p14:creationId xmlns:p14="http://schemas.microsoft.com/office/powerpoint/2010/main" val="9442406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13701" y="661851"/>
            <a:ext cx="9219761" cy="2325189"/>
          </a:xfrm>
        </p:spPr>
        <p:txBody>
          <a:bodyPr>
            <a:noAutofit/>
          </a:bodyPr>
          <a:lstStyle/>
          <a:p>
            <a:r>
              <a:rPr lang="tr-TR" sz="3600" b="1" dirty="0"/>
              <a:t>YALIN ÜRETİM TEKNİKLERİ</a:t>
            </a:r>
          </a:p>
        </p:txBody>
      </p:sp>
      <p:sp>
        <p:nvSpPr>
          <p:cNvPr id="3" name="Alt Başlık 2"/>
          <p:cNvSpPr>
            <a:spLocks noGrp="1"/>
          </p:cNvSpPr>
          <p:nvPr>
            <p:ph type="subTitle" idx="1"/>
          </p:nvPr>
        </p:nvSpPr>
        <p:spPr/>
        <p:txBody>
          <a:bodyPr/>
          <a:lstStyle/>
          <a:p>
            <a:r>
              <a:rPr lang="tr-TR" dirty="0"/>
              <a:t>Atatürk Üniversitesi</a:t>
            </a:r>
          </a:p>
          <a:p>
            <a:r>
              <a:rPr lang="tr-TR" dirty="0"/>
              <a:t>Endüstri mühendisliği bölümü</a:t>
            </a:r>
          </a:p>
          <a:p>
            <a:r>
              <a:rPr lang="tr-TR" dirty="0"/>
              <a:t>Dr. </a:t>
            </a:r>
            <a:r>
              <a:rPr lang="tr-TR" dirty="0" err="1"/>
              <a:t>Öğr</a:t>
            </a:r>
            <a:r>
              <a:rPr lang="tr-TR" dirty="0"/>
              <a:t>. Üyesi </a:t>
            </a:r>
            <a:r>
              <a:rPr lang="tr-TR" b="1" dirty="0"/>
              <a:t>Sinan ÖZTAŞ</a:t>
            </a:r>
          </a:p>
          <a:p>
            <a:r>
              <a:rPr lang="tr-TR" dirty="0"/>
              <a:t>2022</a:t>
            </a:r>
          </a:p>
        </p:txBody>
      </p:sp>
    </p:spTree>
    <p:extLst>
      <p:ext uri="{BB962C8B-B14F-4D97-AF65-F5344CB8AC3E}">
        <p14:creationId xmlns:p14="http://schemas.microsoft.com/office/powerpoint/2010/main" val="257739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sz="3600" b="1" dirty="0"/>
          </a:p>
        </p:txBody>
      </p:sp>
      <p:sp>
        <p:nvSpPr>
          <p:cNvPr id="3" name="İçerik Yer Tutucusu 2"/>
          <p:cNvSpPr>
            <a:spLocks noGrp="1"/>
          </p:cNvSpPr>
          <p:nvPr>
            <p:ph idx="1"/>
          </p:nvPr>
        </p:nvSpPr>
        <p:spPr/>
        <p:txBody>
          <a:bodyPr>
            <a:normAutofit/>
          </a:bodyPr>
          <a:lstStyle/>
          <a:p>
            <a:pPr algn="just"/>
            <a:r>
              <a:rPr lang="tr-TR" sz="2400" dirty="0"/>
              <a:t>Geleneksel yaklaşımda üretim verimliliği üretim katındaki makine ve iş merkezlerinin çalışma derecelerine bağlı olduğundan, denetçiler bunları sürekli olarak çalışma durumunda tutma eğilimindedirler. Bunun sonucunda üretim emirleri veya talep dışı üretim yapılmakta bu da yüksek miktarda stok seviyelerinin oluşmasına neden olmaktadır.</a:t>
            </a:r>
          </a:p>
        </p:txBody>
      </p:sp>
    </p:spTree>
    <p:extLst>
      <p:ext uri="{BB962C8B-B14F-4D97-AF65-F5344CB8AC3E}">
        <p14:creationId xmlns:p14="http://schemas.microsoft.com/office/powerpoint/2010/main" val="71719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3" y="1245326"/>
            <a:ext cx="9905998" cy="4545875"/>
          </a:xfrm>
        </p:spPr>
        <p:txBody>
          <a:bodyPr>
            <a:normAutofit/>
          </a:bodyPr>
          <a:lstStyle/>
          <a:p>
            <a:pPr algn="just"/>
            <a:r>
              <a:rPr lang="tr-TR" sz="2400" dirty="0"/>
              <a:t>Bütün bunlar </a:t>
            </a:r>
            <a:r>
              <a:rPr lang="tr-TR" sz="2400" dirty="0" err="1"/>
              <a:t>tzü</a:t>
            </a:r>
            <a:r>
              <a:rPr lang="tr-TR" sz="2400" dirty="0"/>
              <a:t> felsefesinin </a:t>
            </a:r>
            <a:r>
              <a:rPr lang="tr-TR" sz="2400" dirty="0" err="1"/>
              <a:t>stoğu</a:t>
            </a:r>
            <a:r>
              <a:rPr lang="tr-TR" sz="2400" dirty="0"/>
              <a:t> olmaması gereken bir olgu olarak algılaması ve </a:t>
            </a:r>
            <a:r>
              <a:rPr lang="tr-TR" sz="2400" dirty="0" err="1"/>
              <a:t>stoğun</a:t>
            </a:r>
            <a:r>
              <a:rPr lang="tr-TR" sz="2400" dirty="0"/>
              <a:t> zayıf tasarım, zayıf koordinasyon ve üretim sisteminin zayıf çalışmasının bir kanıtı olarak görmesi yaklaşımı ile taban tabana zıttır.</a:t>
            </a:r>
          </a:p>
        </p:txBody>
      </p:sp>
    </p:spTree>
    <p:extLst>
      <p:ext uri="{BB962C8B-B14F-4D97-AF65-F5344CB8AC3E}">
        <p14:creationId xmlns:p14="http://schemas.microsoft.com/office/powerpoint/2010/main" val="405719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7471364" cy="1254034"/>
          </a:xfrm>
        </p:spPr>
        <p:txBody>
          <a:bodyPr>
            <a:normAutofit/>
          </a:bodyPr>
          <a:lstStyle/>
          <a:p>
            <a:r>
              <a:rPr lang="tr-TR" b="1" dirty="0"/>
              <a:t>SIFIR TAŞIMA</a:t>
            </a:r>
          </a:p>
        </p:txBody>
      </p:sp>
      <p:sp>
        <p:nvSpPr>
          <p:cNvPr id="3" name="İçerik Yer Tutucusu 2"/>
          <p:cNvSpPr>
            <a:spLocks noGrp="1"/>
          </p:cNvSpPr>
          <p:nvPr>
            <p:ph idx="1"/>
          </p:nvPr>
        </p:nvSpPr>
        <p:spPr>
          <a:xfrm>
            <a:off x="1144589" y="1584031"/>
            <a:ext cx="9905998" cy="3701143"/>
          </a:xfrm>
        </p:spPr>
        <p:txBody>
          <a:bodyPr>
            <a:normAutofit/>
          </a:bodyPr>
          <a:lstStyle/>
          <a:p>
            <a:pPr algn="just"/>
            <a:r>
              <a:rPr lang="tr-TR" sz="2400" dirty="0"/>
              <a:t>Üretim sistemlerini en az taşıma yapılacak şekilde tasarlandığı takdirde, montaj hattı problemleri ve montaj zamanlarında belirgin azalmalar olacaktır.</a:t>
            </a:r>
          </a:p>
          <a:p>
            <a:pPr algn="just"/>
            <a:endParaRPr lang="tr-TR" sz="2400" dirty="0"/>
          </a:p>
        </p:txBody>
      </p:sp>
    </p:spTree>
    <p:extLst>
      <p:ext uri="{BB962C8B-B14F-4D97-AF65-F5344CB8AC3E}">
        <p14:creationId xmlns:p14="http://schemas.microsoft.com/office/powerpoint/2010/main" val="278449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5395B5-AA2B-4C96-8C69-42C463C0F9E4}"/>
              </a:ext>
            </a:extLst>
          </p:cNvPr>
          <p:cNvSpPr>
            <a:spLocks noGrp="1"/>
          </p:cNvSpPr>
          <p:nvPr>
            <p:ph type="title"/>
          </p:nvPr>
        </p:nvSpPr>
        <p:spPr/>
        <p:txBody>
          <a:bodyPr/>
          <a:lstStyle/>
          <a:p>
            <a:r>
              <a:rPr lang="tr-TR" dirty="0"/>
              <a:t>Talep yoğunluğuna göre u tipi üretim hattı</a:t>
            </a:r>
          </a:p>
        </p:txBody>
      </p:sp>
      <p:pic>
        <p:nvPicPr>
          <p:cNvPr id="4" name="İçerik Yer Tutucusu 3">
            <a:extLst>
              <a:ext uri="{FF2B5EF4-FFF2-40B4-BE49-F238E27FC236}">
                <a16:creationId xmlns:a16="http://schemas.microsoft.com/office/drawing/2014/main" id="{089B0D5B-6174-4282-9CBE-C35BF04FCF4C}"/>
              </a:ext>
            </a:extLst>
          </p:cNvPr>
          <p:cNvPicPr>
            <a:picLocks noGrp="1" noChangeAspect="1"/>
          </p:cNvPicPr>
          <p:nvPr>
            <p:ph idx="1"/>
          </p:nvPr>
        </p:nvPicPr>
        <p:blipFill>
          <a:blip r:embed="rId2"/>
          <a:stretch>
            <a:fillRect/>
          </a:stretch>
        </p:blipFill>
        <p:spPr>
          <a:xfrm>
            <a:off x="3761646" y="2667000"/>
            <a:ext cx="4665533" cy="3124200"/>
          </a:xfrm>
          <a:prstGeom prst="rect">
            <a:avLst/>
          </a:prstGeom>
        </p:spPr>
      </p:pic>
    </p:spTree>
    <p:extLst>
      <p:ext uri="{BB962C8B-B14F-4D97-AF65-F5344CB8AC3E}">
        <p14:creationId xmlns:p14="http://schemas.microsoft.com/office/powerpoint/2010/main" val="55433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Sıfır temin zamanı</a:t>
            </a:r>
          </a:p>
        </p:txBody>
      </p:sp>
      <p:sp>
        <p:nvSpPr>
          <p:cNvPr id="3" name="İçerik Yer Tutucusu 2"/>
          <p:cNvSpPr>
            <a:spLocks noGrp="1"/>
          </p:cNvSpPr>
          <p:nvPr>
            <p:ph idx="1"/>
          </p:nvPr>
        </p:nvSpPr>
        <p:spPr/>
        <p:txBody>
          <a:bodyPr>
            <a:normAutofit lnSpcReduction="10000"/>
          </a:bodyPr>
          <a:lstStyle/>
          <a:p>
            <a:pPr algn="just"/>
            <a:r>
              <a:rPr lang="tr-TR" sz="2400" dirty="0"/>
              <a:t>Sıfır temin zamanına yaklaşabilmek için ürünler, üretim sistemi ve üretim süreci işlemleri, emirlerin hızla verilebileceği bir şekilde tasarlanmalıdır. Geleneksel yaklaşım ürünü ve süreç tasarımını ayrı ayrı ele alır. </a:t>
            </a:r>
          </a:p>
          <a:p>
            <a:pPr algn="just"/>
            <a:r>
              <a:rPr lang="tr-TR" sz="2400" dirty="0" err="1"/>
              <a:t>Tzü</a:t>
            </a:r>
            <a:r>
              <a:rPr lang="tr-TR" sz="2400" dirty="0"/>
              <a:t> felsefesi ise, bu faaliyetler arasındaki bağımlılığı göz önünde bulundurur. Sıfır temin zamanına ulaşılması mümkün olmasa da, bu zamanı sıfıra yaklaştırmak işletme açısından avantajlı bir durum olacaktır.</a:t>
            </a:r>
          </a:p>
        </p:txBody>
      </p:sp>
    </p:spTree>
    <p:extLst>
      <p:ext uri="{BB962C8B-B14F-4D97-AF65-F5344CB8AC3E}">
        <p14:creationId xmlns:p14="http://schemas.microsoft.com/office/powerpoint/2010/main" val="228134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63939A-1EC6-4D63-9191-0E22315A0164}"/>
              </a:ext>
            </a:extLst>
          </p:cNvPr>
          <p:cNvSpPr>
            <a:spLocks noGrp="1"/>
          </p:cNvSpPr>
          <p:nvPr>
            <p:ph type="title"/>
          </p:nvPr>
        </p:nvSpPr>
        <p:spPr/>
        <p:txBody>
          <a:bodyPr/>
          <a:lstStyle/>
          <a:p>
            <a:r>
              <a:rPr lang="tr-TR" dirty="0"/>
              <a:t>Tam zamanında üretim karakteristik özellikler</a:t>
            </a:r>
          </a:p>
        </p:txBody>
      </p:sp>
      <p:sp>
        <p:nvSpPr>
          <p:cNvPr id="3" name="İçerik Yer Tutucusu 2">
            <a:extLst>
              <a:ext uri="{FF2B5EF4-FFF2-40B4-BE49-F238E27FC236}">
                <a16:creationId xmlns:a16="http://schemas.microsoft.com/office/drawing/2014/main" id="{C1B0E1D5-9134-4295-BFA3-D6C1B3F043D8}"/>
              </a:ext>
            </a:extLst>
          </p:cNvPr>
          <p:cNvSpPr>
            <a:spLocks noGrp="1"/>
          </p:cNvSpPr>
          <p:nvPr>
            <p:ph idx="1"/>
          </p:nvPr>
        </p:nvSpPr>
        <p:spPr/>
        <p:txBody>
          <a:bodyPr/>
          <a:lstStyle/>
          <a:p>
            <a:r>
              <a:rPr lang="tr-TR" dirty="0"/>
              <a:t>Herkesin dahil edilmesi						kısa hazırlık zamanları</a:t>
            </a:r>
          </a:p>
          <a:p>
            <a:r>
              <a:rPr lang="tr-TR" dirty="0"/>
              <a:t>Takım çalışması								tek tip iş istasyonu </a:t>
            </a:r>
          </a:p>
          <a:p>
            <a:r>
              <a:rPr lang="tr-TR" dirty="0"/>
              <a:t>Disiplin										standartlaştırılmış iş ve süreçler</a:t>
            </a:r>
          </a:p>
          <a:p>
            <a:r>
              <a:rPr lang="tr-TR" dirty="0"/>
              <a:t>Toplam kalite yönetimi						tedarikçilerle yakın olmak</a:t>
            </a:r>
          </a:p>
          <a:p>
            <a:r>
              <a:rPr lang="tr-TR" dirty="0"/>
              <a:t>Malzeme akışı için çekme yöntemi				esnek iş gücü</a:t>
            </a:r>
          </a:p>
          <a:p>
            <a:r>
              <a:rPr lang="tr-TR" dirty="0"/>
              <a:t>Daha küçük boyutlu stoklar 					önleyici bakım</a:t>
            </a:r>
          </a:p>
          <a:p>
            <a:r>
              <a:rPr lang="tr-TR" dirty="0"/>
              <a:t>Otonom üretim								ürün odaklılık</a:t>
            </a:r>
          </a:p>
        </p:txBody>
      </p:sp>
    </p:spTree>
    <p:extLst>
      <p:ext uri="{BB962C8B-B14F-4D97-AF65-F5344CB8AC3E}">
        <p14:creationId xmlns:p14="http://schemas.microsoft.com/office/powerpoint/2010/main" val="30223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FC58F22-E0A3-401E-9B75-83B61CB1EBE9}"/>
              </a:ext>
            </a:extLst>
          </p:cNvPr>
          <p:cNvSpPr>
            <a:spLocks noGrp="1"/>
          </p:cNvSpPr>
          <p:nvPr>
            <p:ph type="title"/>
          </p:nvPr>
        </p:nvSpPr>
        <p:spPr/>
        <p:txBody>
          <a:bodyPr/>
          <a:lstStyle/>
          <a:p>
            <a:r>
              <a:rPr lang="pl-PL" b="1" dirty="0"/>
              <a:t>Tam Zaman nda Üretim S</a:t>
            </a:r>
            <a:r>
              <a:rPr lang="tr-TR" b="1" dirty="0"/>
              <a:t>i</a:t>
            </a:r>
            <a:r>
              <a:rPr lang="pl-PL" b="1" dirty="0"/>
              <a:t>stem</a:t>
            </a:r>
            <a:r>
              <a:rPr lang="tr-TR" b="1" dirty="0"/>
              <a:t>i</a:t>
            </a:r>
            <a:r>
              <a:rPr lang="pl-PL" b="1" dirty="0"/>
              <a:t>n</a:t>
            </a:r>
            <a:r>
              <a:rPr lang="tr-TR" b="1" dirty="0"/>
              <a:t>i</a:t>
            </a:r>
            <a:r>
              <a:rPr lang="pl-PL" b="1" dirty="0"/>
              <a:t>n</a:t>
            </a:r>
            <a:br>
              <a:rPr lang="pl-PL" b="1" dirty="0"/>
            </a:br>
            <a:r>
              <a:rPr lang="tr-TR" b="1" dirty="0"/>
              <a:t>Bir işletmede Uygulanması</a:t>
            </a:r>
            <a:endParaRPr lang="tr-TR" dirty="0"/>
          </a:p>
        </p:txBody>
      </p:sp>
      <p:sp>
        <p:nvSpPr>
          <p:cNvPr id="5" name="İçerik Yer Tutucusu 4">
            <a:extLst>
              <a:ext uri="{FF2B5EF4-FFF2-40B4-BE49-F238E27FC236}">
                <a16:creationId xmlns:a16="http://schemas.microsoft.com/office/drawing/2014/main" id="{F3F23FFA-CD2D-476F-A3C5-6A0AAE1F7718}"/>
              </a:ext>
            </a:extLst>
          </p:cNvPr>
          <p:cNvSpPr>
            <a:spLocks noGrp="1"/>
          </p:cNvSpPr>
          <p:nvPr>
            <p:ph idx="1"/>
          </p:nvPr>
        </p:nvSpPr>
        <p:spPr/>
        <p:txBody>
          <a:bodyPr/>
          <a:lstStyle/>
          <a:p>
            <a:r>
              <a:rPr lang="tr-TR" dirty="0"/>
              <a:t>Uygulama</a:t>
            </a:r>
          </a:p>
        </p:txBody>
      </p:sp>
    </p:spTree>
    <p:extLst>
      <p:ext uri="{BB962C8B-B14F-4D97-AF65-F5344CB8AC3E}">
        <p14:creationId xmlns:p14="http://schemas.microsoft.com/office/powerpoint/2010/main" val="410066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endParaRPr lang="tr-TR" sz="3600" b="1" dirty="0"/>
          </a:p>
        </p:txBody>
      </p:sp>
      <p:sp>
        <p:nvSpPr>
          <p:cNvPr id="3" name="İçerik Yer Tutucusu 2"/>
          <p:cNvSpPr>
            <a:spLocks noGrp="1"/>
          </p:cNvSpPr>
          <p:nvPr>
            <p:ph idx="1"/>
          </p:nvPr>
        </p:nvSpPr>
        <p:spPr>
          <a:xfrm>
            <a:off x="1141413" y="2151018"/>
            <a:ext cx="9905998" cy="3794760"/>
          </a:xfrm>
        </p:spPr>
        <p:txBody>
          <a:bodyPr>
            <a:normAutofit/>
          </a:bodyPr>
          <a:lstStyle/>
          <a:p>
            <a:pPr algn="just"/>
            <a:r>
              <a:rPr lang="tr-TR" sz="2400" dirty="0"/>
              <a:t>BU Bölümde TOYOTA üretim sisteminin doğuşundan, yalın üretim felsefesinin ortaya çıkışına kadar kullanılmış olan ve yalın düşüncenin bir üretim sistemine uygulanabilmesi aşamasında kullanılan yönetim araçları ve teknikleri yer almaktadır. </a:t>
            </a:r>
          </a:p>
        </p:txBody>
      </p:sp>
    </p:spTree>
    <p:extLst>
      <p:ext uri="{BB962C8B-B14F-4D97-AF65-F5344CB8AC3E}">
        <p14:creationId xmlns:p14="http://schemas.microsoft.com/office/powerpoint/2010/main" val="88621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3" y="1933303"/>
            <a:ext cx="10554198" cy="4502331"/>
          </a:xfrm>
        </p:spPr>
        <p:txBody>
          <a:bodyPr/>
          <a:lstStyle/>
          <a:p>
            <a:r>
              <a:rPr lang="tr-TR" sz="2400" dirty="0"/>
              <a:t>Tam Zamanında Üretim (</a:t>
            </a:r>
            <a:r>
              <a:rPr lang="tr-TR" sz="2400" dirty="0" err="1"/>
              <a:t>tzü</a:t>
            </a:r>
            <a:r>
              <a:rPr lang="tr-TR" sz="2400" dirty="0"/>
              <a:t>)					-Tek Parça Akışı</a:t>
            </a:r>
          </a:p>
          <a:p>
            <a:r>
              <a:rPr lang="tr-TR" sz="2400" dirty="0"/>
              <a:t>Değer Akışı Haritalama (</a:t>
            </a:r>
            <a:r>
              <a:rPr lang="tr-TR" sz="2400" dirty="0" err="1"/>
              <a:t>dah</a:t>
            </a:r>
            <a:r>
              <a:rPr lang="tr-TR" sz="2400" dirty="0"/>
              <a:t>)				-U Şeklinde Üretim Hatları</a:t>
            </a:r>
          </a:p>
          <a:p>
            <a:r>
              <a:rPr lang="tr-TR" sz="2400" dirty="0"/>
              <a:t>5s												-</a:t>
            </a:r>
            <a:r>
              <a:rPr lang="tr-TR" sz="2400" dirty="0" err="1"/>
              <a:t>Smed</a:t>
            </a:r>
            <a:endParaRPr lang="tr-TR" sz="2400" dirty="0"/>
          </a:p>
          <a:p>
            <a:r>
              <a:rPr lang="tr-TR" sz="2400" dirty="0"/>
              <a:t>Toplam Kalite Yönetimi (</a:t>
            </a:r>
            <a:r>
              <a:rPr lang="tr-TR" sz="2400" dirty="0" err="1"/>
              <a:t>tky</a:t>
            </a:r>
            <a:r>
              <a:rPr lang="tr-TR" sz="2400" dirty="0"/>
              <a:t>)					-</a:t>
            </a:r>
            <a:r>
              <a:rPr lang="tr-TR" sz="2400" dirty="0" err="1"/>
              <a:t>Poka-Yoke</a:t>
            </a:r>
            <a:endParaRPr lang="tr-TR" sz="2400" dirty="0"/>
          </a:p>
          <a:p>
            <a:r>
              <a:rPr lang="tr-TR" sz="2400" dirty="0"/>
              <a:t>Toplam Verimli Bakım (TVB)					-</a:t>
            </a:r>
            <a:r>
              <a:rPr lang="tr-TR" sz="2400" dirty="0" err="1"/>
              <a:t>Kaizen</a:t>
            </a:r>
            <a:endParaRPr lang="tr-TR" sz="2400" dirty="0"/>
          </a:p>
          <a:p>
            <a:r>
              <a:rPr lang="tr-TR" sz="2400" dirty="0" err="1"/>
              <a:t>Kanban</a:t>
            </a:r>
            <a:r>
              <a:rPr lang="tr-TR" sz="2400" dirty="0"/>
              <a:t> 										-</a:t>
            </a:r>
            <a:r>
              <a:rPr lang="tr-TR" sz="2400" dirty="0" err="1"/>
              <a:t>jidoka</a:t>
            </a:r>
            <a:r>
              <a:rPr lang="tr-TR" sz="2400" dirty="0"/>
              <a:t> (</a:t>
            </a:r>
            <a:r>
              <a:rPr lang="tr-TR" sz="2400" dirty="0" err="1"/>
              <a:t>otonomasyon</a:t>
            </a:r>
            <a:r>
              <a:rPr lang="tr-TR" sz="2400" dirty="0"/>
              <a:t>)</a:t>
            </a:r>
          </a:p>
          <a:p>
            <a:r>
              <a:rPr lang="tr-TR" sz="2400" dirty="0"/>
              <a:t>Hücresel Üretim								-Altı </a:t>
            </a:r>
            <a:r>
              <a:rPr lang="tr-TR" sz="2400" dirty="0" err="1"/>
              <a:t>Sigma</a:t>
            </a:r>
            <a:endParaRPr lang="tr-TR" sz="2400" dirty="0"/>
          </a:p>
          <a:p>
            <a:r>
              <a:rPr lang="tr-TR" dirty="0"/>
              <a:t>Standartlaştırılmış İş</a:t>
            </a:r>
          </a:p>
        </p:txBody>
      </p:sp>
    </p:spTree>
    <p:extLst>
      <p:ext uri="{BB962C8B-B14F-4D97-AF65-F5344CB8AC3E}">
        <p14:creationId xmlns:p14="http://schemas.microsoft.com/office/powerpoint/2010/main" val="203274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Tam zamanında üretim-JUST </a:t>
            </a:r>
            <a:r>
              <a:rPr lang="tr-TR" b="1" dirty="0" err="1"/>
              <a:t>In</a:t>
            </a:r>
            <a:r>
              <a:rPr lang="tr-TR" b="1" dirty="0"/>
              <a:t> TIME</a:t>
            </a:r>
            <a:br>
              <a:rPr lang="tr-TR" b="1" dirty="0"/>
            </a:br>
            <a:endParaRPr lang="tr-TR" b="1" dirty="0"/>
          </a:p>
        </p:txBody>
      </p:sp>
      <p:sp>
        <p:nvSpPr>
          <p:cNvPr id="3" name="İçerik Yer Tutucusu 2"/>
          <p:cNvSpPr>
            <a:spLocks noGrp="1"/>
          </p:cNvSpPr>
          <p:nvPr>
            <p:ph idx="1"/>
          </p:nvPr>
        </p:nvSpPr>
        <p:spPr/>
        <p:txBody>
          <a:bodyPr/>
          <a:lstStyle/>
          <a:p>
            <a:pPr algn="just"/>
            <a:r>
              <a:rPr lang="tr-TR" dirty="0"/>
              <a:t>Tam zamanında üretim sistemi, müşteri talebinin alınması ile başlayan ve daha sonra talebin son montaj hattından hammaddeye kadar olan </a:t>
            </a:r>
            <a:r>
              <a:rPr lang="tr-TR" b="1" dirty="0">
                <a:solidFill>
                  <a:srgbClr val="00B0F0"/>
                </a:solidFill>
              </a:rPr>
              <a:t>geriye doğru </a:t>
            </a:r>
            <a:r>
              <a:rPr lang="tr-TR" dirty="0"/>
              <a:t>bütün aşamalara iletilmesine dayanan ve böylece tüm gereksinimlerin tam istenildiği zamanda bir önceki aşamadan çekilmesini sağlayan bir sitemdir.</a:t>
            </a:r>
          </a:p>
        </p:txBody>
      </p:sp>
    </p:spTree>
    <p:extLst>
      <p:ext uri="{BB962C8B-B14F-4D97-AF65-F5344CB8AC3E}">
        <p14:creationId xmlns:p14="http://schemas.microsoft.com/office/powerpoint/2010/main" val="51059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3" y="1262743"/>
            <a:ext cx="9905998" cy="4528457"/>
          </a:xfrm>
        </p:spPr>
        <p:txBody>
          <a:bodyPr>
            <a:noAutofit/>
          </a:bodyPr>
          <a:lstStyle/>
          <a:p>
            <a:pPr algn="just"/>
            <a:r>
              <a:rPr lang="tr-TR" sz="2400" dirty="0" err="1"/>
              <a:t>Tzü</a:t>
            </a:r>
            <a:r>
              <a:rPr lang="tr-TR" sz="2400" dirty="0"/>
              <a:t>, müşterinin istediği ürünün, en az miktarda malzeme, ekipman, iş gücü ve alan kullanılarak, ihtiyaç duyulan zamanda, ihtiyaç duyulan miktar kadar üretme felsefesine dayanır.</a:t>
            </a:r>
          </a:p>
          <a:p>
            <a:pPr algn="just"/>
            <a:r>
              <a:rPr lang="tr-TR" sz="2400" dirty="0"/>
              <a:t>Tam zamanında üretim felsefesi ara stokları ortadan kaldırdığından, stoklama maliyetlerinin düşmesini sağlar. Ayrıca stoklama alanlarındaki israfı da azaltır. Üretim sürecinde sadece ihtiyaç olan parçaların üretilmesi, ürünlere ilişkin olası kalite problemlerinin erken tespit edilmesini sağlar. Gereksiz üretim gerçekleşmemesi de fazla üretimden kaynaklı doğabilecek israfların önüne geçecek bir durumdur.</a:t>
            </a:r>
          </a:p>
        </p:txBody>
      </p:sp>
    </p:spTree>
    <p:extLst>
      <p:ext uri="{BB962C8B-B14F-4D97-AF65-F5344CB8AC3E}">
        <p14:creationId xmlns:p14="http://schemas.microsoft.com/office/powerpoint/2010/main" val="29236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1413" y="609601"/>
            <a:ext cx="9905998" cy="5181600"/>
          </a:xfrm>
        </p:spPr>
        <p:txBody>
          <a:bodyPr>
            <a:normAutofit/>
          </a:bodyPr>
          <a:lstStyle/>
          <a:p>
            <a:pPr algn="just"/>
            <a:r>
              <a:rPr lang="tr-TR" sz="2400" dirty="0" err="1"/>
              <a:t>Tzü</a:t>
            </a:r>
            <a:r>
              <a:rPr lang="tr-TR" sz="2400" dirty="0"/>
              <a:t>, hatasız ürün üretimi için gerekli üretim sistemlerinin </a:t>
            </a:r>
            <a:r>
              <a:rPr lang="tr-TR" sz="2400" dirty="0">
                <a:solidFill>
                  <a:srgbClr val="00B0F0"/>
                </a:solidFill>
              </a:rPr>
              <a:t>tasarımını</a:t>
            </a:r>
            <a:r>
              <a:rPr lang="tr-TR" sz="2400" dirty="0"/>
              <a:t> da içerir. Daha da detaylandırıldığı takdirde, </a:t>
            </a:r>
            <a:r>
              <a:rPr lang="tr-TR" sz="2400" dirty="0" err="1"/>
              <a:t>tzü</a:t>
            </a:r>
            <a:r>
              <a:rPr lang="tr-TR" sz="2400" dirty="0"/>
              <a:t> yaklaşımının amaçları aşağıdaki şekilde sınıflandırılabilir.</a:t>
            </a:r>
          </a:p>
          <a:p>
            <a:pPr algn="just">
              <a:buFont typeface="Wingdings" panose="05000000000000000000" pitchFamily="2" charset="2"/>
              <a:buChar char="ü"/>
            </a:pPr>
            <a:r>
              <a:rPr lang="tr-TR" sz="2400" dirty="0"/>
              <a:t>Sıfır hata</a:t>
            </a:r>
          </a:p>
          <a:p>
            <a:pPr algn="just">
              <a:buFont typeface="Wingdings" panose="05000000000000000000" pitchFamily="2" charset="2"/>
              <a:buChar char="ü"/>
            </a:pPr>
            <a:r>
              <a:rPr lang="tr-TR" sz="2400" dirty="0"/>
              <a:t>Sıfır hazırlık zamanı</a:t>
            </a:r>
          </a:p>
          <a:p>
            <a:pPr algn="just">
              <a:buFont typeface="Wingdings" panose="05000000000000000000" pitchFamily="2" charset="2"/>
              <a:buChar char="ü"/>
            </a:pPr>
            <a:r>
              <a:rPr lang="tr-TR" sz="2400" dirty="0"/>
              <a:t>Sıfır stok</a:t>
            </a:r>
          </a:p>
          <a:p>
            <a:pPr algn="just">
              <a:buFont typeface="Wingdings" panose="05000000000000000000" pitchFamily="2" charset="2"/>
              <a:buChar char="ü"/>
            </a:pPr>
            <a:r>
              <a:rPr lang="tr-TR" sz="2400" dirty="0"/>
              <a:t>Sıfır taşıma </a:t>
            </a:r>
          </a:p>
          <a:p>
            <a:pPr algn="just">
              <a:buFont typeface="Wingdings" panose="05000000000000000000" pitchFamily="2" charset="2"/>
              <a:buChar char="ü"/>
            </a:pPr>
            <a:r>
              <a:rPr lang="tr-TR" sz="2400"/>
              <a:t>Sıfır temin </a:t>
            </a:r>
            <a:r>
              <a:rPr lang="tr-TR" sz="2400" dirty="0"/>
              <a:t>zamanı</a:t>
            </a:r>
          </a:p>
        </p:txBody>
      </p:sp>
    </p:spTree>
    <p:extLst>
      <p:ext uri="{BB962C8B-B14F-4D97-AF65-F5344CB8AC3E}">
        <p14:creationId xmlns:p14="http://schemas.microsoft.com/office/powerpoint/2010/main" val="121696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531223"/>
            <a:ext cx="6774678" cy="1854926"/>
          </a:xfrm>
        </p:spPr>
        <p:txBody>
          <a:bodyPr>
            <a:normAutofit/>
          </a:bodyPr>
          <a:lstStyle/>
          <a:p>
            <a:r>
              <a:rPr lang="tr-TR" b="1" dirty="0"/>
              <a:t>Sıfır HATA</a:t>
            </a:r>
          </a:p>
        </p:txBody>
      </p:sp>
      <p:sp>
        <p:nvSpPr>
          <p:cNvPr id="3" name="İçerik Yer Tutucusu 2"/>
          <p:cNvSpPr>
            <a:spLocks noGrp="1"/>
          </p:cNvSpPr>
          <p:nvPr>
            <p:ph idx="1"/>
          </p:nvPr>
        </p:nvSpPr>
        <p:spPr>
          <a:xfrm>
            <a:off x="1141413" y="2299063"/>
            <a:ext cx="9905998" cy="3492137"/>
          </a:xfrm>
        </p:spPr>
        <p:txBody>
          <a:bodyPr>
            <a:normAutofit/>
          </a:bodyPr>
          <a:lstStyle/>
          <a:p>
            <a:pPr algn="just"/>
            <a:r>
              <a:rPr lang="tr-TR" sz="2400" dirty="0"/>
              <a:t>Geleneksel Üretim yönetimi yaklaşımında, sıfır hata hedefi nadiren göz önünde bulundurulur. Bu sistemlerde üzerinden önemle durulan unsular, üretilen ürünlerin kontrol sistemleri, kontrol diyagramları ve kabul edilebilir kalite seviyeleridir. Ürünlerin hatasız olmalarının kaçınılmaz olduğu ve dikkatin, müşteri beklentilerini karşılamaya verilmesi gerekir. </a:t>
            </a:r>
          </a:p>
          <a:p>
            <a:pPr algn="just"/>
            <a:r>
              <a:rPr lang="tr-TR" sz="2400" dirty="0"/>
              <a:t>Bu yaklaşım </a:t>
            </a:r>
            <a:r>
              <a:rPr lang="tr-TR" sz="2400" dirty="0" err="1"/>
              <a:t>tzü</a:t>
            </a:r>
            <a:r>
              <a:rPr lang="tr-TR" sz="2400" dirty="0"/>
              <a:t> felsefesiyle çelişmektedir. </a:t>
            </a:r>
            <a:r>
              <a:rPr lang="tr-TR" sz="2400" dirty="0" err="1"/>
              <a:t>Tzü</a:t>
            </a:r>
            <a:r>
              <a:rPr lang="tr-TR" sz="2400" dirty="0"/>
              <a:t> hataları ortaya çıkaran nedenlerin yok edilmesiyle hataların da yok edileceği fikrini savunur.</a:t>
            </a:r>
          </a:p>
        </p:txBody>
      </p:sp>
    </p:spTree>
    <p:extLst>
      <p:ext uri="{BB962C8B-B14F-4D97-AF65-F5344CB8AC3E}">
        <p14:creationId xmlns:p14="http://schemas.microsoft.com/office/powerpoint/2010/main" val="351855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7104" y="566057"/>
            <a:ext cx="7610701" cy="1166949"/>
          </a:xfrm>
        </p:spPr>
        <p:txBody>
          <a:bodyPr>
            <a:normAutofit/>
          </a:bodyPr>
          <a:lstStyle/>
          <a:p>
            <a:r>
              <a:rPr lang="tr-TR" b="1" dirty="0"/>
              <a:t>Sıfır hazırlık zamanı</a:t>
            </a:r>
          </a:p>
        </p:txBody>
      </p:sp>
      <p:sp>
        <p:nvSpPr>
          <p:cNvPr id="3" name="İçerik Yer Tutucusu 2"/>
          <p:cNvSpPr>
            <a:spLocks noGrp="1"/>
          </p:cNvSpPr>
          <p:nvPr>
            <p:ph idx="1"/>
          </p:nvPr>
        </p:nvSpPr>
        <p:spPr>
          <a:xfrm>
            <a:off x="1167539" y="2066108"/>
            <a:ext cx="9905998" cy="3124201"/>
          </a:xfrm>
        </p:spPr>
        <p:txBody>
          <a:bodyPr>
            <a:normAutofit fontScale="92500" lnSpcReduction="10000"/>
          </a:bodyPr>
          <a:lstStyle/>
          <a:p>
            <a:pPr algn="just"/>
            <a:r>
              <a:rPr lang="tr-TR" sz="2400" dirty="0"/>
              <a:t>Hazırlık zamanlarının sıfıra yaklaşması yığın üretimi yapmanın gerekliliğini ortadan kaldırmaktadır. Ekonomik Sipariş Miktarı yaklaşımının ardındaki amaç stok taşıma ve hazırlık maliyetlerini azaltarak toplam stok maliyetini en küçüklemektir. </a:t>
            </a:r>
          </a:p>
          <a:p>
            <a:pPr algn="just"/>
            <a:r>
              <a:rPr lang="tr-TR" sz="2400" dirty="0"/>
              <a:t>Çok büyük yığınlar yüksek stok maliyeti anlamına gelir. Çok küçük yığınlar ise nispeten daha az stok maliyetine sahiptir; ancak çok fazla hazırlık zamanına, dolayısıyla yüksek hazırlık maliyetine neden olur.</a:t>
            </a:r>
          </a:p>
          <a:p>
            <a:pPr algn="just"/>
            <a:r>
              <a:rPr lang="tr-TR" sz="2400" dirty="0"/>
              <a:t>Fakat, hazırlık zaman ve maliyetleri sıfırsa, en iyi ve en ekonomik yığın büyüklüğü birdir.</a:t>
            </a:r>
          </a:p>
        </p:txBody>
      </p:sp>
    </p:spTree>
    <p:extLst>
      <p:ext uri="{BB962C8B-B14F-4D97-AF65-F5344CB8AC3E}">
        <p14:creationId xmlns:p14="http://schemas.microsoft.com/office/powerpoint/2010/main" val="206875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09600"/>
            <a:ext cx="9282747" cy="1436914"/>
          </a:xfrm>
        </p:spPr>
        <p:txBody>
          <a:bodyPr>
            <a:normAutofit/>
          </a:bodyPr>
          <a:lstStyle/>
          <a:p>
            <a:r>
              <a:rPr lang="tr-TR" sz="3600" b="1" dirty="0"/>
              <a:t>Sıfır stok </a:t>
            </a:r>
          </a:p>
        </p:txBody>
      </p:sp>
      <p:sp>
        <p:nvSpPr>
          <p:cNvPr id="3" name="İçerik Yer Tutucusu 2"/>
          <p:cNvSpPr>
            <a:spLocks noGrp="1"/>
          </p:cNvSpPr>
          <p:nvPr>
            <p:ph idx="1"/>
          </p:nvPr>
        </p:nvSpPr>
        <p:spPr>
          <a:xfrm>
            <a:off x="1141413" y="2168435"/>
            <a:ext cx="9905998" cy="3622766"/>
          </a:xfrm>
        </p:spPr>
        <p:txBody>
          <a:bodyPr>
            <a:normAutofit/>
          </a:bodyPr>
          <a:lstStyle/>
          <a:p>
            <a:pPr algn="just"/>
            <a:r>
              <a:rPr lang="tr-TR" sz="2400" dirty="0"/>
              <a:t>Geleneksel üretim düşüncesinde, sistem içi stoklarını (</a:t>
            </a:r>
            <a:r>
              <a:rPr lang="tr-TR" sz="2400" dirty="0" err="1"/>
              <a:t>work</a:t>
            </a:r>
            <a:r>
              <a:rPr lang="tr-TR" sz="2400" dirty="0"/>
              <a:t> </a:t>
            </a:r>
            <a:r>
              <a:rPr lang="tr-TR" sz="2400" dirty="0" err="1"/>
              <a:t>In</a:t>
            </a:r>
            <a:r>
              <a:rPr lang="tr-TR" sz="2400" dirty="0"/>
              <a:t> </a:t>
            </a:r>
            <a:r>
              <a:rPr lang="tr-TR" sz="2400" dirty="0" err="1"/>
              <a:t>process</a:t>
            </a:r>
            <a:r>
              <a:rPr lang="tr-TR" sz="2400" dirty="0"/>
              <a:t>) ve bitmiş ürünleri de  kapsayan stoklar, sistemin değerini artırdıkları için bir değer olarak görülmektedir. Bu açıdan bakıldığında elde stok bulunması olumlu bir durumdur; çünkü bu durum iş yükü çokluğunu göstermektedir. </a:t>
            </a:r>
          </a:p>
          <a:p>
            <a:pPr algn="just"/>
            <a:r>
              <a:rPr lang="tr-TR" sz="2400" dirty="0"/>
              <a:t>Stoklar ayrıca hammadde ve malzeme sağlayan tedarikçilerin belirsiz durumlarına karşı bir tampon olarak görülmektedir.</a:t>
            </a:r>
          </a:p>
        </p:txBody>
      </p:sp>
    </p:spTree>
    <p:extLst>
      <p:ext uri="{BB962C8B-B14F-4D97-AF65-F5344CB8AC3E}">
        <p14:creationId xmlns:p14="http://schemas.microsoft.com/office/powerpoint/2010/main" val="395806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a:themeElements>
    <a:clrScheme name="Ağ">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TM03457485[[fn=Örgü]]</Template>
  <TotalTime>8256</TotalTime>
  <Words>811</Words>
  <Application>Microsoft Office PowerPoint</Application>
  <PresentationFormat>Geniş ekran</PresentationFormat>
  <Paragraphs>52</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Century Gothic</vt:lpstr>
      <vt:lpstr>Wingdings</vt:lpstr>
      <vt:lpstr>Ağ</vt:lpstr>
      <vt:lpstr>YALIN ÜRETİM TEKNİKLERİ</vt:lpstr>
      <vt:lpstr>PowerPoint Sunusu</vt:lpstr>
      <vt:lpstr>PowerPoint Sunusu</vt:lpstr>
      <vt:lpstr>Tam zamanında üretim-JUST In TIME </vt:lpstr>
      <vt:lpstr>PowerPoint Sunusu</vt:lpstr>
      <vt:lpstr>PowerPoint Sunusu</vt:lpstr>
      <vt:lpstr>Sıfır HATA</vt:lpstr>
      <vt:lpstr>Sıfır hazırlık zamanı</vt:lpstr>
      <vt:lpstr>Sıfır stok </vt:lpstr>
      <vt:lpstr>PowerPoint Sunusu</vt:lpstr>
      <vt:lpstr>PowerPoint Sunusu</vt:lpstr>
      <vt:lpstr>SIFIR TAŞIMA</vt:lpstr>
      <vt:lpstr>Talep yoğunluğuna göre u tipi üretim hattı</vt:lpstr>
      <vt:lpstr>Sıfır temin zamanı</vt:lpstr>
      <vt:lpstr>Tam zamanında üretim karakteristik özellikler</vt:lpstr>
      <vt:lpstr>Tam Zaman nda Üretim Sisteminin Bir işletmede Uygulanması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YALIN ÜRETİM</dc:title>
  <dc:creator>sinan .</dc:creator>
  <cp:lastModifiedBy>Sinan</cp:lastModifiedBy>
  <cp:revision>107</cp:revision>
  <dcterms:created xsi:type="dcterms:W3CDTF">2022-09-19T11:42:12Z</dcterms:created>
  <dcterms:modified xsi:type="dcterms:W3CDTF">2023-10-19T12:35:48Z</dcterms:modified>
</cp:coreProperties>
</file>