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05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1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33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94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94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01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13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25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72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41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93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64716-B472-4D43-973A-89C96CEB537A}" type="datetimeFigureOut">
              <a:rPr lang="tr-TR" smtClean="0"/>
              <a:t>23.1.2020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69DCC-9549-4184-8B90-50294A0DFA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66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Balıklarda Stres Fizyolojisi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Arzu UÇAR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273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FAO…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Küresel su ürünleri üretimi 2016 yılı itibariyle 171 milyon tonluk bir rakama ulaşmış olup, su ürünleri yetiştiriciliğinin toplam içerisindeki payı %47 ve gıda dışı kullanım (balık yemi ve balık yağı kullanımı da dâhil olmak üzere) çıkarıldığında ise %53 lük bir orana ulaştığı görülmektedir. </a:t>
            </a:r>
            <a:endParaRPr lang="tr-TR" dirty="0" smtClean="0"/>
          </a:p>
          <a:p>
            <a:r>
              <a:rPr lang="tr-TR" dirty="0" smtClean="0"/>
              <a:t>Avcılık </a:t>
            </a:r>
            <a:r>
              <a:rPr lang="tr-TR" dirty="0"/>
              <a:t>üretiminin, nispeten durağanlık gösterdiği 1980'li yıllardan beri, su ürünleri yetiştiriciliği, insan tüketimine yönelik su ürünleri tedariki açısından, sürekli ve istikrarlı bir büyüme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228821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FAO…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Yüksek talep ve teknolojik iyileştirmelere dayalı varsayımlardan hareketle, dünya toplam su ürünleri üretiminin (su bitkileri hariç), tahmin dönemi boyunca artmaya devam edeceği ve 2030 senesi itibariyle </a:t>
            </a:r>
          </a:p>
          <a:p>
            <a:r>
              <a:rPr lang="tr-TR" dirty="0" smtClean="0"/>
              <a:t>201 milyon tona ulaşacağı beklenmektedir </a:t>
            </a:r>
          </a:p>
          <a:p>
            <a:r>
              <a:rPr lang="tr-TR" dirty="0" smtClean="0"/>
              <a:t>(FAO 2017)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673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Balık, hızla büyüyen dünya nüfusunun gıda ve güvenilir besin ihtiyaçlarını karşılamak için önemli bir kaynak haline gelmiştir. Su ürünleri üretimi 2017 yılında bir önceki yıla göre %7,2 artarak 630 bin 820 ton olarak gerçekleşti. Üretimin %42,8’ini deniz balıkları, %8,3’ünü diğer deniz ürünleri, %5,1’ini iç su ürünleri ve %43,8’ini yetiştiricilik ürünleri oluşturdu. Yetiştiricilik üretiminin %37,6’sı iç sularda, %62,4’ü denizlerde gerçekleşti (TÜİK 2017).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570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 ÜRÜNLERİ…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9298"/>
            <a:ext cx="10515600" cy="5330282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55 bin aktif çalışan (38 bin balıkçılık, 10 bin yetiştiricilik ve 7 bin işleme)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550 kooperatif, 31 bin ortak (16 Bölge, 1 Merkez)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31 üretici birliği, 1214 üye (2 Merkez) </a:t>
            </a:r>
            <a:r>
              <a:rPr lang="tr-TR" dirty="0" smtClean="0"/>
              <a:t> </a:t>
            </a:r>
          </a:p>
          <a:p>
            <a:r>
              <a:rPr lang="tr-TR" dirty="0" smtClean="0"/>
              <a:t>43 </a:t>
            </a:r>
            <a:r>
              <a:rPr lang="tr-TR" dirty="0"/>
              <a:t>ilde «Balıkçılık ve Su Ürünleri Şube Müdürlüğü»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384 adet balıkçı barınağı </a:t>
            </a:r>
            <a:endParaRPr lang="tr-TR" dirty="0" smtClean="0"/>
          </a:p>
          <a:p>
            <a:r>
              <a:rPr lang="tr-TR" dirty="0" smtClean="0"/>
              <a:t>44 </a:t>
            </a:r>
            <a:r>
              <a:rPr lang="tr-TR" dirty="0"/>
              <a:t>adet balıkçılık idari binası </a:t>
            </a:r>
            <a:r>
              <a:rPr lang="tr-TR" dirty="0" smtClean="0"/>
              <a:t> </a:t>
            </a:r>
          </a:p>
          <a:p>
            <a:r>
              <a:rPr lang="tr-TR" dirty="0" smtClean="0"/>
              <a:t>110 </a:t>
            </a:r>
            <a:r>
              <a:rPr lang="tr-TR" dirty="0"/>
              <a:t>adet kontrol gemisi </a:t>
            </a:r>
            <a:endParaRPr lang="tr-TR" dirty="0" smtClean="0"/>
          </a:p>
          <a:p>
            <a:r>
              <a:rPr lang="tr-TR" dirty="0" smtClean="0"/>
              <a:t>Yılda </a:t>
            </a:r>
            <a:r>
              <a:rPr lang="tr-TR" dirty="0"/>
              <a:t>80-90 bin denetim </a:t>
            </a:r>
            <a:r>
              <a:rPr lang="tr-TR" dirty="0" smtClean="0"/>
              <a:t></a:t>
            </a:r>
          </a:p>
          <a:p>
            <a:r>
              <a:rPr lang="tr-TR" dirty="0" smtClean="0"/>
              <a:t>Yılda </a:t>
            </a:r>
            <a:r>
              <a:rPr lang="tr-TR" dirty="0"/>
              <a:t>5-6 milyon </a:t>
            </a:r>
            <a:r>
              <a:rPr lang="tr-TR" dirty="0" err="1"/>
              <a:t>balıklandırma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210 adet işleme tesisi </a:t>
            </a:r>
            <a:r>
              <a:rPr lang="tr-TR" dirty="0" smtClean="0"/>
              <a:t> </a:t>
            </a:r>
          </a:p>
          <a:p>
            <a:r>
              <a:rPr lang="tr-TR" dirty="0" smtClean="0"/>
              <a:t>13 </a:t>
            </a:r>
            <a:r>
              <a:rPr lang="tr-TR" dirty="0"/>
              <a:t>balık unu-yağı, 23 yem fabrikası </a:t>
            </a:r>
            <a:r>
              <a:rPr lang="tr-TR" dirty="0" smtClean="0"/>
              <a:t> </a:t>
            </a:r>
          </a:p>
          <a:p>
            <a:r>
              <a:rPr lang="tr-TR" dirty="0" smtClean="0"/>
              <a:t>Yıllık </a:t>
            </a:r>
            <a:r>
              <a:rPr lang="tr-TR" dirty="0" err="1"/>
              <a:t>kişibaşına</a:t>
            </a:r>
            <a:r>
              <a:rPr lang="tr-TR" dirty="0"/>
              <a:t> 5-6 kg tüketim </a:t>
            </a:r>
            <a:r>
              <a:rPr lang="tr-TR" dirty="0" smtClean="0"/>
              <a:t> </a:t>
            </a:r>
          </a:p>
          <a:p>
            <a:r>
              <a:rPr lang="tr-TR" dirty="0" smtClean="0"/>
              <a:t>25 </a:t>
            </a:r>
            <a:r>
              <a:rPr lang="tr-TR" dirty="0"/>
              <a:t>adet fakülte </a:t>
            </a:r>
            <a:r>
              <a:rPr lang="tr-TR" dirty="0" smtClean="0"/>
              <a:t> </a:t>
            </a:r>
          </a:p>
          <a:p>
            <a:r>
              <a:rPr lang="tr-TR" dirty="0" smtClean="0"/>
              <a:t>4 </a:t>
            </a:r>
            <a:r>
              <a:rPr lang="tr-TR" dirty="0"/>
              <a:t>Bakanlık ve 4 üniversite araştırma enstitüsü</a:t>
            </a:r>
          </a:p>
        </p:txBody>
      </p:sp>
    </p:spTree>
    <p:extLst>
      <p:ext uri="{BB962C8B-B14F-4D97-AF65-F5344CB8AC3E}">
        <p14:creationId xmlns:p14="http://schemas.microsoft.com/office/powerpoint/2010/main" val="1485406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312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Balıklarda Stres Fizyolojisi</vt:lpstr>
      <vt:lpstr>FAO…</vt:lpstr>
      <vt:lpstr>FAO…</vt:lpstr>
      <vt:lpstr>TÜİK</vt:lpstr>
      <vt:lpstr>SU ÜRÜNLERİ…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Balıklarda Stres Fizyolojisi</dc:title>
  <dc:creator>ArzuUÇAR</dc:creator>
  <cp:lastModifiedBy>ArzuUÇAR</cp:lastModifiedBy>
  <cp:revision>6</cp:revision>
  <dcterms:created xsi:type="dcterms:W3CDTF">2020-01-07T07:40:44Z</dcterms:created>
  <dcterms:modified xsi:type="dcterms:W3CDTF">2020-01-23T10:36:20Z</dcterms:modified>
</cp:coreProperties>
</file>