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2"/>
  </p:notesMasterIdLst>
  <p:handoutMasterIdLst>
    <p:handoutMasterId r:id="rId33"/>
  </p:handoutMasterIdLst>
  <p:sldIdLst>
    <p:sldId id="534" r:id="rId2"/>
    <p:sldId id="504" r:id="rId3"/>
    <p:sldId id="505" r:id="rId4"/>
    <p:sldId id="507" r:id="rId5"/>
    <p:sldId id="508" r:id="rId6"/>
    <p:sldId id="509" r:id="rId7"/>
    <p:sldId id="510" r:id="rId8"/>
    <p:sldId id="511" r:id="rId9"/>
    <p:sldId id="512" r:id="rId10"/>
    <p:sldId id="515" r:id="rId11"/>
    <p:sldId id="516" r:id="rId12"/>
    <p:sldId id="517" r:id="rId13"/>
    <p:sldId id="518" r:id="rId14"/>
    <p:sldId id="519" r:id="rId15"/>
    <p:sldId id="520" r:id="rId16"/>
    <p:sldId id="536" r:id="rId17"/>
    <p:sldId id="535" r:id="rId18"/>
    <p:sldId id="521" r:id="rId19"/>
    <p:sldId id="537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03" r:id="rId31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399FF"/>
    <a:srgbClr val="FF3300"/>
    <a:srgbClr val="FF6600"/>
    <a:srgbClr val="0066FF"/>
    <a:srgbClr val="008000"/>
    <a:srgbClr val="FFFF66"/>
    <a:srgbClr val="FFFF00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2" autoAdjust="0"/>
    <p:restoredTop sz="95320" autoAdjust="0"/>
  </p:normalViewPr>
  <p:slideViewPr>
    <p:cSldViewPr>
      <p:cViewPr varScale="1">
        <p:scale>
          <a:sx n="83" d="100"/>
          <a:sy n="83" d="100"/>
        </p:scale>
        <p:origin x="146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3B191C-F995-43F1-B3C0-FB382A17A5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64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FD2639E-920E-4569-AD41-D4A0850359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0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AB58C6-DD68-4382-AE51-755F73CD8C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sp>
        <p:nvSpPr>
          <p:cNvPr id="8" name="9 Dikdörtgen"/>
          <p:cNvSpPr/>
          <p:nvPr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grpSp>
        <p:nvGrpSpPr>
          <p:cNvPr id="7" name="8 Grup">
            <a:extLst>
              <a:ext uri="{FF2B5EF4-FFF2-40B4-BE49-F238E27FC236}">
                <a16:creationId xmlns:a16="http://schemas.microsoft.com/office/drawing/2014/main" id="{30212EF4-7E58-48D4-86CF-56218E788B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9" name="9 Dikdörtgen">
              <a:extLst>
                <a:ext uri="{FF2B5EF4-FFF2-40B4-BE49-F238E27FC236}">
                  <a16:creationId xmlns:a16="http://schemas.microsoft.com/office/drawing/2014/main" id="{E60A19D7-D0D1-478E-9FD3-25E30A58DC87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0" name="10 Metin kutusu">
              <a:extLst>
                <a:ext uri="{FF2B5EF4-FFF2-40B4-BE49-F238E27FC236}">
                  <a16:creationId xmlns:a16="http://schemas.microsoft.com/office/drawing/2014/main" id="{082C83AA-2CA3-4F12-8D5A-A328441543A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Bölüm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27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25344"/>
            <a:ext cx="2133600" cy="328002"/>
          </a:xfrm>
          <a:ln/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7 Metin kutusu">
            <a:extLst>
              <a:ext uri="{FF2B5EF4-FFF2-40B4-BE49-F238E27FC236}">
                <a16:creationId xmlns:a16="http://schemas.microsoft.com/office/drawing/2014/main" id="{45F6403B-1442-4C94-8AA4-798648146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9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3127" y="6525344"/>
            <a:ext cx="2133600" cy="328002"/>
          </a:xfrm>
          <a:ln/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F11811C9-2BE5-4B85-8ADB-549E0E1A58B0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6" name="7 Metin kutusu">
            <a:extLst>
              <a:ext uri="{FF2B5EF4-FFF2-40B4-BE49-F238E27FC236}">
                <a16:creationId xmlns:a16="http://schemas.microsoft.com/office/drawing/2014/main" id="{71ED0CA4-1671-4715-B495-2C9E33FAEC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1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543674"/>
            <a:ext cx="2133600" cy="314325"/>
          </a:xfrm>
          <a:ln/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12" name="7 Metin kutusu">
            <a:extLst>
              <a:ext uri="{FF2B5EF4-FFF2-40B4-BE49-F238E27FC236}">
                <a16:creationId xmlns:a16="http://schemas.microsoft.com/office/drawing/2014/main" id="{209952EE-659B-4AD1-8797-B8E21A60BF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3" name="8 Grup">
            <a:extLst>
              <a:ext uri="{FF2B5EF4-FFF2-40B4-BE49-F238E27FC236}">
                <a16:creationId xmlns:a16="http://schemas.microsoft.com/office/drawing/2014/main" id="{EB091806-03CC-4A2B-B02C-5C7A089DBD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4" name="9 Dikdörtgen">
              <a:extLst>
                <a:ext uri="{FF2B5EF4-FFF2-40B4-BE49-F238E27FC236}">
                  <a16:creationId xmlns:a16="http://schemas.microsoft.com/office/drawing/2014/main" id="{07D446A9-15F0-4534-B1E3-5641124B183A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5" name="10 Metin kutusu">
              <a:extLst>
                <a:ext uri="{FF2B5EF4-FFF2-40B4-BE49-F238E27FC236}">
                  <a16:creationId xmlns:a16="http://schemas.microsoft.com/office/drawing/2014/main" id="{F6DC6932-D278-43A0-9211-F1D6DC44338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Bölüm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87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C0F5-0ACC-48CD-A389-E1C8C09C71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5" name="8 Grup">
            <a:extLst>
              <a:ext uri="{FF2B5EF4-FFF2-40B4-BE49-F238E27FC236}">
                <a16:creationId xmlns:a16="http://schemas.microsoft.com/office/drawing/2014/main" id="{87F7AE42-D186-4C02-9F45-31CE93A38A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6" name="9 Dikdörtgen">
              <a:extLst>
                <a:ext uri="{FF2B5EF4-FFF2-40B4-BE49-F238E27FC236}">
                  <a16:creationId xmlns:a16="http://schemas.microsoft.com/office/drawing/2014/main" id="{35B8A949-19D4-46D4-B80A-6183FBD091CE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7" name="10 Metin kutusu">
              <a:extLst>
                <a:ext uri="{FF2B5EF4-FFF2-40B4-BE49-F238E27FC236}">
                  <a16:creationId xmlns:a16="http://schemas.microsoft.com/office/drawing/2014/main" id="{90C15516-74ED-41DE-9D3C-D14ED663624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47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E037-C8A3-475E-A25D-6E3B3DCFA2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7 Metin kutusu">
            <a:extLst>
              <a:ext uri="{FF2B5EF4-FFF2-40B4-BE49-F238E27FC236}">
                <a16:creationId xmlns:a16="http://schemas.microsoft.com/office/drawing/2014/main" id="{85984219-ABB6-42C1-8912-684DF333BD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2" name="8 Grup">
            <a:extLst>
              <a:ext uri="{FF2B5EF4-FFF2-40B4-BE49-F238E27FC236}">
                <a16:creationId xmlns:a16="http://schemas.microsoft.com/office/drawing/2014/main" id="{B7E5D661-E27A-49A6-9100-5F515EABD9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3" name="9 Dikdörtgen">
              <a:extLst>
                <a:ext uri="{FF2B5EF4-FFF2-40B4-BE49-F238E27FC236}">
                  <a16:creationId xmlns:a16="http://schemas.microsoft.com/office/drawing/2014/main" id="{99411983-0812-426C-9077-1E7BBA947525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4" name="10 Metin kutusu">
              <a:extLst>
                <a:ext uri="{FF2B5EF4-FFF2-40B4-BE49-F238E27FC236}">
                  <a16:creationId xmlns:a16="http://schemas.microsoft.com/office/drawing/2014/main" id="{0FE450CF-189C-4517-91CC-4DAFD6D4E7D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84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3AC7-D8E8-4389-B973-6B8C425853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7 Metin kutusu">
            <a:extLst>
              <a:ext uri="{FF2B5EF4-FFF2-40B4-BE49-F238E27FC236}">
                <a16:creationId xmlns:a16="http://schemas.microsoft.com/office/drawing/2014/main" id="{1A62B98D-11BA-4B7E-B1C5-E5CD9C5E2B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1" name="8 Grup">
            <a:extLst>
              <a:ext uri="{FF2B5EF4-FFF2-40B4-BE49-F238E27FC236}">
                <a16:creationId xmlns:a16="http://schemas.microsoft.com/office/drawing/2014/main" id="{7F61668E-C7EC-4DBE-9649-9878CA72D4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2" name="9 Dikdörtgen">
              <a:extLst>
                <a:ext uri="{FF2B5EF4-FFF2-40B4-BE49-F238E27FC236}">
                  <a16:creationId xmlns:a16="http://schemas.microsoft.com/office/drawing/2014/main" id="{0A2F2867-C97A-4517-9491-C2765DFC538F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3" name="10 Metin kutusu">
              <a:extLst>
                <a:ext uri="{FF2B5EF4-FFF2-40B4-BE49-F238E27FC236}">
                  <a16:creationId xmlns:a16="http://schemas.microsoft.com/office/drawing/2014/main" id="{110CFFA6-5800-4BE8-9DF8-A1A7E2C1780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47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62F6-AF95-484A-AB74-A268C4A236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7 Metin kutusu">
            <a:extLst>
              <a:ext uri="{FF2B5EF4-FFF2-40B4-BE49-F238E27FC236}">
                <a16:creationId xmlns:a16="http://schemas.microsoft.com/office/drawing/2014/main" id="{FA7A0FB5-3442-42EB-9440-15C9E7E49C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4" name="8 Grup">
            <a:extLst>
              <a:ext uri="{FF2B5EF4-FFF2-40B4-BE49-F238E27FC236}">
                <a16:creationId xmlns:a16="http://schemas.microsoft.com/office/drawing/2014/main" id="{58E63A79-3A35-4933-A9DD-4F9F7134B7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5" name="9 Dikdörtgen">
              <a:extLst>
                <a:ext uri="{FF2B5EF4-FFF2-40B4-BE49-F238E27FC236}">
                  <a16:creationId xmlns:a16="http://schemas.microsoft.com/office/drawing/2014/main" id="{095F3EC9-2C58-4009-BA29-FF5C3B32861B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6" name="10 Metin kutusu">
              <a:extLst>
                <a:ext uri="{FF2B5EF4-FFF2-40B4-BE49-F238E27FC236}">
                  <a16:creationId xmlns:a16="http://schemas.microsoft.com/office/drawing/2014/main" id="{E50317A8-8F11-47E4-8A3B-6B30572C476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23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66F4-E831-4964-A544-04130D01D3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7 Metin kutusu">
            <a:extLst>
              <a:ext uri="{FF2B5EF4-FFF2-40B4-BE49-F238E27FC236}">
                <a16:creationId xmlns:a16="http://schemas.microsoft.com/office/drawing/2014/main" id="{212008B0-1B19-4892-97BB-C1196FE145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4" name="8 Grup">
            <a:extLst>
              <a:ext uri="{FF2B5EF4-FFF2-40B4-BE49-F238E27FC236}">
                <a16:creationId xmlns:a16="http://schemas.microsoft.com/office/drawing/2014/main" id="{A455C2EF-1BD0-4FFD-855B-863299C740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5" name="9 Dikdörtgen">
              <a:extLst>
                <a:ext uri="{FF2B5EF4-FFF2-40B4-BE49-F238E27FC236}">
                  <a16:creationId xmlns:a16="http://schemas.microsoft.com/office/drawing/2014/main" id="{FE27677C-3D58-43A0-BF42-C54427B2244E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6" name="10 Metin kutusu">
              <a:extLst>
                <a:ext uri="{FF2B5EF4-FFF2-40B4-BE49-F238E27FC236}">
                  <a16:creationId xmlns:a16="http://schemas.microsoft.com/office/drawing/2014/main" id="{95907413-9357-44A8-BC33-05330B38EDC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2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5993-D7D8-4A8A-9486-45161E8EF2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7 Metin kutusu">
            <a:extLst>
              <a:ext uri="{FF2B5EF4-FFF2-40B4-BE49-F238E27FC236}">
                <a16:creationId xmlns:a16="http://schemas.microsoft.com/office/drawing/2014/main" id="{F58BFDE3-83C4-44B7-8703-DF26C8D8CF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3" name="8 Grup">
            <a:extLst>
              <a:ext uri="{FF2B5EF4-FFF2-40B4-BE49-F238E27FC236}">
                <a16:creationId xmlns:a16="http://schemas.microsoft.com/office/drawing/2014/main" id="{5E8ACE19-2BF1-42BC-87C3-40DC656EDF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4" name="9 Dikdörtgen">
              <a:extLst>
                <a:ext uri="{FF2B5EF4-FFF2-40B4-BE49-F238E27FC236}">
                  <a16:creationId xmlns:a16="http://schemas.microsoft.com/office/drawing/2014/main" id="{8CCB8D8D-2581-4656-AAC4-A8BA3E1B4E51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5" name="10 Metin kutusu">
              <a:extLst>
                <a:ext uri="{FF2B5EF4-FFF2-40B4-BE49-F238E27FC236}">
                  <a16:creationId xmlns:a16="http://schemas.microsoft.com/office/drawing/2014/main" id="{8BDD8FB9-06EC-46C6-AAE2-AC4724C9F54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Hafta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7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C401C-05A4-4B81-A40E-8FD2EE1257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7 Metin kutusu">
            <a:extLst>
              <a:ext uri="{FF2B5EF4-FFF2-40B4-BE49-F238E27FC236}">
                <a16:creationId xmlns:a16="http://schemas.microsoft.com/office/drawing/2014/main" id="{F8D88428-42AF-4E5E-BEDD-C9E7168922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19800" y="6521450"/>
            <a:ext cx="336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b="1" i="1" dirty="0">
                <a:solidFill>
                  <a:srgbClr val="BFBFBF"/>
                </a:solidFill>
                <a:latin typeface="Calibri" pitchFamily="34" charset="0"/>
              </a:rPr>
              <a:t>Erzurum Teknik Üniversitesi</a:t>
            </a:r>
            <a:endParaRPr lang="en-US" b="1" i="1" dirty="0">
              <a:solidFill>
                <a:srgbClr val="BFBFBF"/>
              </a:solidFill>
              <a:latin typeface="Calibri" pitchFamily="34" charset="0"/>
            </a:endParaRPr>
          </a:p>
        </p:txBody>
      </p:sp>
      <p:grpSp>
        <p:nvGrpSpPr>
          <p:cNvPr id="13" name="8 Grup">
            <a:extLst>
              <a:ext uri="{FF2B5EF4-FFF2-40B4-BE49-F238E27FC236}">
                <a16:creationId xmlns:a16="http://schemas.microsoft.com/office/drawing/2014/main" id="{E58D264C-0947-41CC-878C-14DB040475A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14" name="9 Dikdörtgen">
              <a:extLst>
                <a:ext uri="{FF2B5EF4-FFF2-40B4-BE49-F238E27FC236}">
                  <a16:creationId xmlns:a16="http://schemas.microsoft.com/office/drawing/2014/main" id="{B72DAA61-A6EB-4666-BF9F-121DD6127EBF}"/>
                </a:ext>
              </a:extLst>
            </p:cNvPr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5" name="10 Metin kutusu">
              <a:extLst>
                <a:ext uri="{FF2B5EF4-FFF2-40B4-BE49-F238E27FC236}">
                  <a16:creationId xmlns:a16="http://schemas.microsoft.com/office/drawing/2014/main" id="{F1FCF732-7578-47A3-BBA3-7797F1F0201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Bölüm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86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7CBE46D-BB34-4CFF-9DD6-751E4C9DF3A9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" name="5 Dikdörtgen"/>
          <p:cNvSpPr/>
          <p:nvPr userDrawn="1"/>
        </p:nvSpPr>
        <p:spPr bwMode="auto">
          <a:xfrm>
            <a:off x="0" y="6543675"/>
            <a:ext cx="9144000" cy="32543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grpSp>
        <p:nvGrpSpPr>
          <p:cNvPr id="8" name="8 Grup"/>
          <p:cNvGrpSpPr>
            <a:grpSpLocks/>
          </p:cNvGrpSpPr>
          <p:nvPr userDrawn="1"/>
        </p:nvGrpSpPr>
        <p:grpSpPr bwMode="auto">
          <a:xfrm>
            <a:off x="4645025" y="0"/>
            <a:ext cx="4535488" cy="763588"/>
            <a:chOff x="0" y="1"/>
            <a:chExt cx="4535490" cy="763550"/>
          </a:xfrm>
        </p:grpSpPr>
        <p:sp>
          <p:nvSpPr>
            <p:cNvPr id="9" name="9 Dikdörtgen"/>
            <p:cNvSpPr/>
            <p:nvPr userDrawn="1"/>
          </p:nvSpPr>
          <p:spPr bwMode="auto">
            <a:xfrm>
              <a:off x="0" y="1"/>
              <a:ext cx="4535490" cy="763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noProof="0">
                <a:latin typeface="Arial" charset="0"/>
              </a:endParaRPr>
            </a:p>
          </p:txBody>
        </p:sp>
        <p:sp>
          <p:nvSpPr>
            <p:cNvPr id="10" name="10 Metin kutusu"/>
            <p:cNvSpPr txBox="1">
              <a:spLocks noChangeArrowheads="1"/>
            </p:cNvSpPr>
            <p:nvPr userDrawn="1"/>
          </p:nvSpPr>
          <p:spPr bwMode="auto">
            <a:xfrm>
              <a:off x="1294351" y="119851"/>
              <a:ext cx="3204357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tr-TR" sz="2800" b="1" i="1" noProof="0" dirty="0">
                  <a:solidFill>
                    <a:schemeClr val="bg1"/>
                  </a:solidFill>
                  <a:latin typeface="Calibri" pitchFamily="34" charset="0"/>
                </a:rPr>
                <a:t>Bölüm 1--Giriş</a:t>
              </a:r>
              <a:endParaRPr lang="en-US" sz="2800" b="1" i="1" noProof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" name="9 Dikdörtgen"/>
          <p:cNvSpPr/>
          <p:nvPr userDrawn="1"/>
        </p:nvSpPr>
        <p:spPr bwMode="auto">
          <a:xfrm>
            <a:off x="0" y="0"/>
            <a:ext cx="4645025" cy="7635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60" r:id="rId10"/>
    <p:sldLayoutId id="21474840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login" TargetMode="External"/><Relationship Id="rId2" Type="http://schemas.openxmlformats.org/officeDocument/2006/relationships/hyperlink" Target="https://www.mathworks.com/mwaccount/regi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png"/><Relationship Id="rId4" Type="http://schemas.openxmlformats.org/officeDocument/2006/relationships/image" Target="../media/image21.wmf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jar:file:///C:/Program%20Files/MATLAB/R2009b/help/techdoc/help.jar!/ref/nan.html" TargetMode="External"/><Relationship Id="rId3" Type="http://schemas.openxmlformats.org/officeDocument/2006/relationships/hyperlink" Target="jar:file:///C:/Program%20Files/MATLAB/R2009b/help/techdoc/help.jar!/ref/i.html" TargetMode="External"/><Relationship Id="rId7" Type="http://schemas.openxmlformats.org/officeDocument/2006/relationships/hyperlink" Target="jar:file:///C:/Program%20Files/MATLAB/R2009b/help/techdoc/help.jar!/ref/j.html" TargetMode="External"/><Relationship Id="rId2" Type="http://schemas.openxmlformats.org/officeDocument/2006/relationships/hyperlink" Target="jar:file:///C:/Program%20Files/MATLAB/R2009b/help/techdoc/help.jar!/ref/eps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jar:file:///C:/Program%20Files/MATLAB/R2009b/help/techdoc/help.jar!/ref/intmin.html" TargetMode="External"/><Relationship Id="rId11" Type="http://schemas.openxmlformats.org/officeDocument/2006/relationships/hyperlink" Target="jar:file:///C:/Program%20Files/MATLAB/R2009b/help/techdoc/help.jar!/ref/realmin.html" TargetMode="External"/><Relationship Id="rId5" Type="http://schemas.openxmlformats.org/officeDocument/2006/relationships/hyperlink" Target="jar:file:///C:/Program%20Files/MATLAB/R2009b/help/techdoc/help.jar!/ref/intmax.html" TargetMode="External"/><Relationship Id="rId10" Type="http://schemas.openxmlformats.org/officeDocument/2006/relationships/hyperlink" Target="jar:file:///C:/Program%20Files/MATLAB/R2009b/help/techdoc/help.jar!/ref/realmax.html" TargetMode="External"/><Relationship Id="rId4" Type="http://schemas.openxmlformats.org/officeDocument/2006/relationships/hyperlink" Target="jar:file:///C:/Program%20Files/MATLAB/R2009b/help/techdoc/help.jar!/ref/inf.html" TargetMode="External"/><Relationship Id="rId9" Type="http://schemas.openxmlformats.org/officeDocument/2006/relationships/hyperlink" Target="jar:file:///C:/Program%20Files/MATLAB/R2009b/help/techdoc/help.jar!/ref/p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"/>
          <p:cNvGrpSpPr>
            <a:grpSpLocks/>
          </p:cNvGrpSpPr>
          <p:nvPr/>
        </p:nvGrpSpPr>
        <p:grpSpPr bwMode="auto">
          <a:xfrm>
            <a:off x="1309331" y="2129161"/>
            <a:ext cx="5173616" cy="3664026"/>
            <a:chOff x="2636811" y="4418859"/>
            <a:chExt cx="5176502" cy="3665610"/>
          </a:xfrm>
        </p:grpSpPr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2636811" y="4418859"/>
              <a:ext cx="839799" cy="64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buSzPct val="150000"/>
                <a:buFont typeface="Wingdings" pitchFamily="2" charset="2"/>
                <a:buChar char="ü"/>
              </a:pPr>
              <a:endParaRPr lang="tr-TR" b="1" dirty="0">
                <a:solidFill>
                  <a:srgbClr val="008000"/>
                </a:solidFill>
                <a:latin typeface="Calibri" pitchFamily="34" charset="0"/>
              </a:endParaRPr>
            </a:p>
            <a:p>
              <a:pPr eaLnBrk="1" hangingPunct="1">
                <a:buClr>
                  <a:srgbClr val="0000FF"/>
                </a:buClr>
                <a:buSzPct val="150000"/>
                <a:buFont typeface="Wingdings" pitchFamily="2" charset="2"/>
                <a:buChar char="Ø"/>
              </a:pPr>
              <a:r>
                <a:rPr lang="tr-TR" b="1" dirty="0">
                  <a:solidFill>
                    <a:srgbClr val="008000"/>
                  </a:solidFill>
                  <a:latin typeface="Bodoni MT Black"/>
                </a:rPr>
                <a:t> </a:t>
              </a:r>
              <a:endParaRPr lang="tr-TR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10" name="6 Dikdörtgen"/>
            <p:cNvSpPr>
              <a:spLocks noChangeArrowheads="1"/>
            </p:cNvSpPr>
            <p:nvPr/>
          </p:nvSpPr>
          <p:spPr bwMode="auto">
            <a:xfrm>
              <a:off x="3294045" y="4605090"/>
              <a:ext cx="4519268" cy="347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Tanımlar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lvl="0" eaLnBrk="1" hangingPunct="1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Algoritma geliştirme ve akış diyagramları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MATLAB’a giriş</a:t>
              </a:r>
            </a:p>
            <a:p>
              <a:pPr eaLnBrk="1" hangingPunct="1"/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MATLAB </a:t>
              </a:r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pencereleri</a:t>
              </a:r>
            </a:p>
            <a:p>
              <a:pPr eaLnBrk="1" hangingPunct="1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Değişkenler ve sabitler</a:t>
              </a:r>
            </a:p>
            <a:p>
              <a:pPr eaLnBrk="1" hangingPunct="1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Hesap makinası olarak </a:t>
              </a:r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MATLAB</a:t>
              </a:r>
              <a:endParaRPr lang="tr-TR" sz="2000" b="1" dirty="0"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eaLnBrk="1" hangingPunct="1"/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eaLnBrk="1" hangingPunct="1"/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359775" y="2395589"/>
            <a:ext cx="839331" cy="6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SzPct val="150000"/>
              <a:buFont typeface="Wingdings" pitchFamily="2" charset="2"/>
              <a:buChar char="ü"/>
            </a:pPr>
            <a:endParaRPr lang="tr-TR" b="1" dirty="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>
              <a:buClr>
                <a:srgbClr val="0000FF"/>
              </a:buClr>
              <a:buSzPct val="150000"/>
              <a:buFont typeface="Wingdings" pitchFamily="2" charset="2"/>
              <a:buChar char="Ø"/>
            </a:pPr>
            <a:r>
              <a:rPr lang="tr-TR" b="1" dirty="0">
                <a:solidFill>
                  <a:srgbClr val="008000"/>
                </a:solidFill>
                <a:latin typeface="Bodoni MT Black"/>
              </a:rPr>
              <a:t> </a:t>
            </a:r>
            <a:endParaRPr lang="tr-T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331640" y="2708920"/>
            <a:ext cx="839331" cy="6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SzPct val="150000"/>
              <a:buFont typeface="Wingdings" pitchFamily="2" charset="2"/>
              <a:buChar char="ü"/>
            </a:pPr>
            <a:endParaRPr lang="tr-TR" b="1" dirty="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>
              <a:buClr>
                <a:srgbClr val="0000FF"/>
              </a:buClr>
              <a:buSzPct val="150000"/>
              <a:buFont typeface="Wingdings" pitchFamily="2" charset="2"/>
              <a:buChar char="Ø"/>
            </a:pPr>
            <a:r>
              <a:rPr lang="tr-TR" b="1" dirty="0">
                <a:solidFill>
                  <a:srgbClr val="008000"/>
                </a:solidFill>
                <a:latin typeface="Bodoni MT Black"/>
              </a:rPr>
              <a:t> </a:t>
            </a:r>
            <a:endParaRPr lang="tr-T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320401" y="3273667"/>
            <a:ext cx="839331" cy="6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SzPct val="150000"/>
              <a:buFont typeface="Wingdings" pitchFamily="2" charset="2"/>
              <a:buChar char="ü"/>
            </a:pPr>
            <a:endParaRPr lang="tr-TR" b="1" dirty="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>
              <a:buClr>
                <a:srgbClr val="0000FF"/>
              </a:buClr>
              <a:buSzPct val="150000"/>
              <a:buFont typeface="Wingdings" pitchFamily="2" charset="2"/>
              <a:buChar char="Ø"/>
            </a:pPr>
            <a:r>
              <a:rPr lang="tr-TR" b="1" dirty="0">
                <a:solidFill>
                  <a:srgbClr val="008000"/>
                </a:solidFill>
                <a:latin typeface="Bodoni MT Black"/>
              </a:rPr>
              <a:t> </a:t>
            </a:r>
            <a:endParaRPr lang="tr-T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331640" y="3561699"/>
            <a:ext cx="839331" cy="6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SzPct val="150000"/>
              <a:buFont typeface="Wingdings" pitchFamily="2" charset="2"/>
              <a:buChar char="ü"/>
            </a:pPr>
            <a:endParaRPr lang="tr-TR" b="1" dirty="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>
              <a:buClr>
                <a:srgbClr val="0000FF"/>
              </a:buClr>
              <a:buSzPct val="150000"/>
              <a:buFont typeface="Wingdings" pitchFamily="2" charset="2"/>
              <a:buChar char="Ø"/>
            </a:pPr>
            <a:r>
              <a:rPr lang="tr-TR" b="1" dirty="0">
                <a:solidFill>
                  <a:srgbClr val="008000"/>
                </a:solidFill>
                <a:latin typeface="Bodoni MT Black"/>
              </a:rPr>
              <a:t> </a:t>
            </a:r>
            <a:endParaRPr lang="tr-T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331640" y="3002040"/>
            <a:ext cx="839331" cy="6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SzPct val="150000"/>
              <a:buFont typeface="Wingdings" pitchFamily="2" charset="2"/>
              <a:buChar char="ü"/>
            </a:pPr>
            <a:endParaRPr lang="tr-TR" b="1" dirty="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>
              <a:buClr>
                <a:srgbClr val="0000FF"/>
              </a:buClr>
              <a:buSzPct val="150000"/>
              <a:buFont typeface="Wingdings" pitchFamily="2" charset="2"/>
              <a:buChar char="Ø"/>
            </a:pPr>
            <a:r>
              <a:rPr lang="tr-TR" b="1" dirty="0">
                <a:solidFill>
                  <a:srgbClr val="008000"/>
                </a:solidFill>
                <a:latin typeface="Bodoni MT Black"/>
              </a:rPr>
              <a:t> </a:t>
            </a:r>
            <a:endParaRPr lang="tr-TR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6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8"/>
          <p:cNvSpPr>
            <a:spLocks noChangeShapeType="1"/>
          </p:cNvSpPr>
          <p:nvPr/>
        </p:nvSpPr>
        <p:spPr bwMode="auto">
          <a:xfrm>
            <a:off x="1020763" y="6507163"/>
            <a:ext cx="7296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285468" y="949932"/>
            <a:ext cx="8353983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A, B ve C sayılarından en büyüğünü bulan programa ait akış diyagramını oluşturalım.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799045"/>
            <a:ext cx="6165105" cy="44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5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43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206652"/>
            <a:ext cx="38481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53926" y="1006597"/>
            <a:ext cx="8774557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(N!)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sayısının faktöriyelini hesaplayan programa ait akış diyagramını oluşturalım.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6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22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153928" y="1071563"/>
            <a:ext cx="8690036" cy="40011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MATLAB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 kelimesi, ‘</a:t>
            </a:r>
            <a:r>
              <a:rPr lang="en-US" altLang="zh-CN" sz="2000" dirty="0" err="1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MAT</a:t>
            </a:r>
            <a:r>
              <a:rPr lang="en-US" altLang="zh-CN" sz="2000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rix</a:t>
            </a:r>
            <a:r>
              <a:rPr lang="en-US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LAB</a:t>
            </a:r>
            <a:r>
              <a:rPr lang="en-US" altLang="zh-CN" sz="2000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oratory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’ kelimelerinin kısaltmasından türetilmiştir.</a:t>
            </a:r>
            <a:endParaRPr lang="en-US" altLang="zh-CN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MATLAB nedir?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3928" y="1994680"/>
            <a:ext cx="8690036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MATLAB, ‘teknik hesaplama dilidir’, </a:t>
            </a:r>
            <a:r>
              <a:rPr lang="en-US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MATLAB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 ile algoritma geliştirme, veri analizi, görüntüleme ve sayısal hesaplamalar yapabilirisiniz.</a:t>
            </a:r>
            <a:endParaRPr lang="en-US" altLang="zh-CN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9264" y="2996952"/>
            <a:ext cx="8690036" cy="178510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MATLAB;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tr-TR" altLang="zh-CN" sz="2000" dirty="0">
                <a:latin typeface="Calibri" pitchFamily="34" charset="0"/>
                <a:cs typeface="Calibri" pitchFamily="34" charset="0"/>
              </a:rPr>
              <a:t>Kullanışlı bir arayüze sahiptir, 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tr-TR" altLang="zh-CN" sz="2000" dirty="0">
                <a:latin typeface="Calibri" pitchFamily="34" charset="0"/>
                <a:cs typeface="Calibri" pitchFamily="34" charset="0"/>
              </a:rPr>
              <a:t>Çok sayıda bilimsel ve matematiksel fonksiyona sahiptir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Grafikler ile veri görüntülemek için çok çeşitli teknikler sunmaktadır.</a:t>
            </a:r>
            <a:endParaRPr lang="en-US" altLang="zh-CN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44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2"/>
          <p:cNvSpPr txBox="1">
            <a:spLocks noChangeArrowheads="1"/>
          </p:cNvSpPr>
          <p:nvPr/>
        </p:nvSpPr>
        <p:spPr bwMode="auto">
          <a:xfrm>
            <a:off x="323528" y="1064953"/>
            <a:ext cx="8388932" cy="332398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TOOLBOXES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zh-CN" sz="2000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Toolbox’lar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, özel amaçlı üretilen çözüm paketleridir. </a:t>
            </a:r>
            <a:r>
              <a:rPr lang="tr-TR" altLang="zh-CN" sz="2000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MATLAB’de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 çok sayıda </a:t>
            </a:r>
            <a:r>
              <a:rPr lang="tr-TR" altLang="zh-CN" sz="2000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Toolbox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 vardır ve bunları kullanarak çeşitli özel problemlerin çözümü için hazırlanan MATLAB fonksiyonlarını kolaylıkla çalıştırabilirsiniz. </a:t>
            </a:r>
            <a:endParaRPr lang="en-US" altLang="zh-CN" sz="20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	Optimization Toolbox </a:t>
            </a: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	Control System Toolbox</a:t>
            </a: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	Neural Network Toolbox</a:t>
            </a: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	Fuzzy Logic Toolbox…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MATLAB nedir?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0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53927" y="908720"/>
            <a:ext cx="8702549" cy="36933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dirty="0"/>
              <a:t>Faydalı linkler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Kaynaklar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5648" y="1971459"/>
            <a:ext cx="8700828" cy="286232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dirty="0"/>
              <a:t>www.mathworks.com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dirty="0"/>
              <a:t>http://www.math.utah.edu/lab/ms/matlab/matlab.html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dirty="0"/>
              <a:t>http://www.owlnet.rice.edu/~ceng303/manuals/matlab/index.html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dirty="0"/>
              <a:t>http://web.cecs.pdx.edu/~gerry/MATLAB/masterOutline.html#intro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dirty="0"/>
              <a:t>http://www.phon.ucl.ac.uk/courses/spsci/matlab/</a:t>
            </a:r>
            <a:endParaRPr lang="tr-TR" altLang="zh-CN" dirty="0"/>
          </a:p>
          <a:p>
            <a:pPr algn="just" eaLnBrk="1" hangingPunct="1">
              <a:spcBef>
                <a:spcPct val="50000"/>
              </a:spcBef>
            </a:pPr>
            <a:r>
              <a:rPr lang="tr-TR" altLang="zh-CN" dirty="0"/>
              <a:t>…..</a:t>
            </a:r>
            <a:endParaRPr lang="en-US" altLang="zh-CN" dirty="0"/>
          </a:p>
          <a:p>
            <a:pPr algn="just" eaLnBrk="1" hangingPunct="1">
              <a:spcBef>
                <a:spcPct val="50000"/>
              </a:spcBef>
            </a:pPr>
            <a:endParaRPr lang="en-US" altLang="zh-CN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50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Nasıl indirilir ve yüklenir?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3528" y="980728"/>
            <a:ext cx="8630541" cy="193899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sz="2000" dirty="0"/>
              <a:t>1- Bir arama motorunda aşağıdaki linke girilerek yeni bir hesap oluşturulabilir. 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sz="2000" dirty="0">
                <a:hlinkClick r:id="rId2"/>
              </a:rPr>
              <a:t>https://www.mathworks.com/mwaccount/register</a:t>
            </a:r>
            <a:endParaRPr lang="tr-TR" sz="2000" dirty="0"/>
          </a:p>
          <a:p>
            <a:pPr algn="just" eaLnBrk="1" hangingPunct="1">
              <a:spcBef>
                <a:spcPct val="50000"/>
              </a:spcBef>
            </a:pPr>
            <a:r>
              <a:rPr lang="tr-TR" sz="2000" dirty="0"/>
              <a:t>Sayfada girilen e-posta adresine bir doğrulama postası gelecektir. İlgili doğrulama yapıldığında hesap oluşturulmuş olacaktır.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528" y="3429000"/>
            <a:ext cx="8630541" cy="116955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sz="2000" dirty="0"/>
              <a:t>2- Programı indirmek için, oluşturulan bu hesap bilgileri aşağıdaki adrese girilerek kişisel sayfaya ulaşılabilir. 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sz="2000" dirty="0">
                <a:hlinkClick r:id="rId3"/>
              </a:rPr>
              <a:t>https://www.mathworks.com/login</a:t>
            </a:r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t="3944" b="6595"/>
          <a:stretch/>
        </p:blipFill>
        <p:spPr>
          <a:xfrm>
            <a:off x="4638798" y="4149080"/>
            <a:ext cx="386363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Nasıl indirilir ve yüklenir?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3528" y="980728"/>
            <a:ext cx="8630541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sz="2000" dirty="0"/>
              <a:t>İlgili kişisel sayfadan programın deneme versiyonu indirilerek belirli bir süre boyunca MATLAB kullanılabilir.</a:t>
            </a:r>
            <a:endParaRPr lang="tr-TR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grpSp>
        <p:nvGrpSpPr>
          <p:cNvPr id="15" name="Grup 14"/>
          <p:cNvGrpSpPr/>
          <p:nvPr/>
        </p:nvGrpSpPr>
        <p:grpSpPr>
          <a:xfrm>
            <a:off x="1079611" y="1808820"/>
            <a:ext cx="7071867" cy="3996444"/>
            <a:chOff x="1079611" y="1808820"/>
            <a:chExt cx="7071867" cy="3996444"/>
          </a:xfrm>
        </p:grpSpPr>
        <p:grpSp>
          <p:nvGrpSpPr>
            <p:cNvPr id="14" name="Grup 13"/>
            <p:cNvGrpSpPr/>
            <p:nvPr/>
          </p:nvGrpSpPr>
          <p:grpSpPr>
            <a:xfrm>
              <a:off x="1079611" y="2224732"/>
              <a:ext cx="7071867" cy="3580532"/>
              <a:chOff x="1079611" y="2224732"/>
              <a:chExt cx="7071867" cy="3580532"/>
            </a:xfrm>
          </p:grpSpPr>
          <p:grpSp>
            <p:nvGrpSpPr>
              <p:cNvPr id="12" name="Grup 11"/>
              <p:cNvGrpSpPr/>
              <p:nvPr/>
            </p:nvGrpSpPr>
            <p:grpSpPr>
              <a:xfrm>
                <a:off x="1079611" y="2224732"/>
                <a:ext cx="7071867" cy="3580532"/>
                <a:chOff x="1079611" y="2224732"/>
                <a:chExt cx="7071867" cy="3580532"/>
              </a:xfrm>
            </p:grpSpPr>
            <p:pic>
              <p:nvPicPr>
                <p:cNvPr id="4" name="Resim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3652" b="6338"/>
                <a:stretch/>
              </p:blipFill>
              <p:spPr>
                <a:xfrm>
                  <a:off x="1079611" y="2224732"/>
                  <a:ext cx="7071867" cy="3580532"/>
                </a:xfrm>
                <a:prstGeom prst="rect">
                  <a:avLst/>
                </a:prstGeom>
              </p:spPr>
            </p:pic>
            <p:sp>
              <p:nvSpPr>
                <p:cNvPr id="11" name="Metin kutusu 10"/>
                <p:cNvSpPr txBox="1"/>
                <p:nvPr/>
              </p:nvSpPr>
              <p:spPr>
                <a:xfrm>
                  <a:off x="3403600" y="3388510"/>
                  <a:ext cx="556332" cy="2925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tr-TR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3" name="Metin kutusu 12"/>
              <p:cNvSpPr txBox="1"/>
              <p:nvPr/>
            </p:nvSpPr>
            <p:spPr>
              <a:xfrm>
                <a:off x="2133600" y="3429000"/>
                <a:ext cx="530188" cy="3960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tr-TR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10" name="Düz Ok Bağlayıcısı 9"/>
            <p:cNvCxnSpPr/>
            <p:nvPr/>
          </p:nvCxnSpPr>
          <p:spPr>
            <a:xfrm>
              <a:off x="4932040" y="1808820"/>
              <a:ext cx="1260140" cy="16201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08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2"/>
          <p:cNvSpPr txBox="1">
            <a:spLocks noChangeArrowheads="1"/>
          </p:cNvSpPr>
          <p:nvPr/>
        </p:nvSpPr>
        <p:spPr bwMode="auto">
          <a:xfrm>
            <a:off x="153927" y="944724"/>
            <a:ext cx="8630541" cy="86177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sz="2000" b="1" dirty="0">
                <a:solidFill>
                  <a:srgbClr val="FF0000"/>
                </a:solidFill>
                <a:latin typeface="+mn-lt"/>
              </a:rPr>
              <a:t>Nasıl açılır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zh-CN" sz="2000" dirty="0">
                <a:latin typeface="+mn-lt"/>
              </a:rPr>
              <a:t>Masaüstündeki</a:t>
            </a:r>
            <a:r>
              <a:rPr lang="en-US" altLang="zh-CN" sz="2000" dirty="0">
                <a:latin typeface="+mn-lt"/>
              </a:rPr>
              <a:t> </a:t>
            </a:r>
            <a:r>
              <a:rPr lang="tr-TR" altLang="zh-CN" sz="2000" dirty="0">
                <a:latin typeface="+mn-lt"/>
              </a:rPr>
              <a:t>MATLAB</a:t>
            </a:r>
            <a:r>
              <a:rPr lang="en-US" altLang="zh-CN" sz="2000" dirty="0">
                <a:latin typeface="+mn-lt"/>
              </a:rPr>
              <a:t> </a:t>
            </a:r>
            <a:r>
              <a:rPr lang="tr-TR" altLang="zh-CN" sz="2000" dirty="0">
                <a:latin typeface="+mn-lt"/>
              </a:rPr>
              <a:t>simgesine çift tıklayınız</a:t>
            </a:r>
            <a:endParaRPr lang="en-US" altLang="zh-CN" sz="2000" dirty="0">
              <a:latin typeface="+mn-lt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MATLAB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’ çalıştıralım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1474" y="2175822"/>
            <a:ext cx="8622993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Command window </a:t>
            </a:r>
            <a:r>
              <a:rPr lang="tr-TR" altLang="zh-CN" sz="2000" b="1" dirty="0">
                <a:solidFill>
                  <a:srgbClr val="FF0000"/>
                </a:solidFill>
                <a:latin typeface="+mn-lt"/>
              </a:rPr>
              <a:t>ve MATLAB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 prompt &gt;&gt; </a:t>
            </a:r>
            <a:r>
              <a:rPr lang="en-US" altLang="zh-CN" sz="2000" dirty="0">
                <a:latin typeface="+mn-lt"/>
              </a:rPr>
              <a:t>(prompt</a:t>
            </a:r>
            <a:r>
              <a:rPr lang="tr-TR" altLang="zh-CN" sz="2000" dirty="0">
                <a:latin typeface="+mn-lt"/>
              </a:rPr>
              <a:t>, komut penceresinde bulunan simgedir ve </a:t>
            </a:r>
            <a:r>
              <a:rPr lang="tr-TR" altLang="zh-CN" sz="2000" dirty="0" err="1">
                <a:latin typeface="+mn-lt"/>
              </a:rPr>
              <a:t>MATLAB’in</a:t>
            </a:r>
            <a:r>
              <a:rPr lang="tr-TR" altLang="zh-CN" sz="2000" dirty="0">
                <a:latin typeface="+mn-lt"/>
              </a:rPr>
              <a:t> veri girişi için hazır olduğu gösterir)</a:t>
            </a:r>
            <a:endParaRPr lang="en-US" altLang="zh-CN" sz="2000" dirty="0">
              <a:latin typeface="+mn-lt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1474" y="3253032"/>
            <a:ext cx="8622994" cy="10156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MATLAB Help Window</a:t>
            </a:r>
            <a:r>
              <a:rPr lang="tr-TR" sz="2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tr-TR" sz="2000" dirty="0">
                <a:latin typeface="+mn-lt"/>
              </a:rPr>
              <a:t>MATLAB dili ve kullanımı ile ilgili çok geniş ve faydalı bilgiler içermektedir. Ayrıca çok sayıda örnek program ve eğitimlere de ulaşabilirsiniz. </a:t>
            </a:r>
            <a:endParaRPr lang="en-US" altLang="zh-CN" sz="2000" dirty="0">
              <a:latin typeface="+mn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3926" y="4638019"/>
            <a:ext cx="8630541" cy="10156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sz="2000" b="1" dirty="0">
                <a:solidFill>
                  <a:srgbClr val="FF0000"/>
                </a:solidFill>
                <a:latin typeface="+mn-lt"/>
              </a:rPr>
              <a:t>Nasıl kapatılır?</a:t>
            </a:r>
            <a:endParaRPr lang="en-US" altLang="zh-CN" sz="2000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tr-TR" sz="2000" dirty="0" err="1">
                <a:latin typeface="+mn-lt"/>
              </a:rPr>
              <a:t>prompt’a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quit </a:t>
            </a:r>
            <a:r>
              <a:rPr lang="tr-TR" sz="2000" dirty="0">
                <a:latin typeface="+mn-lt"/>
              </a:rPr>
              <a:t>veya </a:t>
            </a:r>
            <a:r>
              <a:rPr lang="tr-TR" sz="2000" dirty="0" err="1">
                <a:latin typeface="+mn-lt"/>
              </a:rPr>
              <a:t>exit</a:t>
            </a:r>
            <a:r>
              <a:rPr lang="tr-TR" sz="2000" dirty="0">
                <a:latin typeface="+mn-lt"/>
              </a:rPr>
              <a:t> yazınız veya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latin typeface="+mn-lt"/>
              </a:rPr>
              <a:t>File menüsünden </a:t>
            </a:r>
            <a:r>
              <a:rPr lang="en-US" sz="2000" dirty="0">
                <a:latin typeface="+mn-lt"/>
              </a:rPr>
              <a:t>Exit</a:t>
            </a:r>
            <a:r>
              <a:rPr lang="tr-TR" sz="2000" dirty="0">
                <a:latin typeface="+mn-lt"/>
              </a:rPr>
              <a:t>’i seçiniz.</a:t>
            </a:r>
            <a:endParaRPr lang="en-US" sz="2000" dirty="0">
              <a:latin typeface="+mn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08673"/>
            <a:ext cx="1332148" cy="9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4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5130"/>
          <a:stretch/>
        </p:blipFill>
        <p:spPr>
          <a:xfrm>
            <a:off x="1005931" y="1561855"/>
            <a:ext cx="6402595" cy="3415317"/>
          </a:xfrm>
          <a:prstGeom prst="rect">
            <a:avLst/>
          </a:prstGeom>
        </p:spPr>
      </p:pic>
      <p:sp>
        <p:nvSpPr>
          <p:cNvPr id="26628" name="Dikdörtgen 10"/>
          <p:cNvSpPr>
            <a:spLocks noChangeArrowheads="1"/>
          </p:cNvSpPr>
          <p:nvPr/>
        </p:nvSpPr>
        <p:spPr bwMode="auto">
          <a:xfrm>
            <a:off x="3023828" y="3453642"/>
            <a:ext cx="2174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3300"/>
                </a:solidFill>
              </a:rPr>
              <a:t>Command Window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/>
              <a:t>Type commands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/>
              <a:t>Command window is </a:t>
            </a:r>
          </a:p>
          <a:p>
            <a:pPr>
              <a:defRPr/>
            </a:pPr>
            <a:r>
              <a:rPr lang="en-US" sz="1400"/>
              <a:t>      where user interacts </a:t>
            </a:r>
          </a:p>
          <a:p>
            <a:pPr>
              <a:defRPr/>
            </a:pPr>
            <a:r>
              <a:rPr lang="en-US" sz="1400"/>
              <a:t>      with MATLAB</a:t>
            </a:r>
          </a:p>
        </p:txBody>
      </p:sp>
      <p:sp>
        <p:nvSpPr>
          <p:cNvPr id="26629" name="Dikdörtgen 11"/>
          <p:cNvSpPr>
            <a:spLocks noChangeArrowheads="1"/>
          </p:cNvSpPr>
          <p:nvPr/>
        </p:nvSpPr>
        <p:spPr bwMode="auto">
          <a:xfrm>
            <a:off x="170443" y="899853"/>
            <a:ext cx="2192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3300"/>
                </a:solidFill>
              </a:rPr>
              <a:t>Current Directory</a:t>
            </a:r>
          </a:p>
          <a:p>
            <a:r>
              <a:rPr lang="en-US" sz="1400"/>
              <a:t>- View folders and m-files</a:t>
            </a:r>
          </a:p>
        </p:txBody>
      </p:sp>
      <p:sp>
        <p:nvSpPr>
          <p:cNvPr id="26630" name="Dikdörtgen 12"/>
          <p:cNvSpPr>
            <a:spLocks noChangeArrowheads="1"/>
          </p:cNvSpPr>
          <p:nvPr/>
        </p:nvSpPr>
        <p:spPr bwMode="auto">
          <a:xfrm>
            <a:off x="6503952" y="729990"/>
            <a:ext cx="21256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3300"/>
                </a:solidFill>
              </a:rPr>
              <a:t>Workspace</a:t>
            </a:r>
          </a:p>
          <a:p>
            <a:r>
              <a:rPr lang="en-US" sz="1200"/>
              <a:t>- View program variables</a:t>
            </a:r>
          </a:p>
          <a:p>
            <a:r>
              <a:rPr lang="en-US" sz="1200"/>
              <a:t>- Double click on a variable </a:t>
            </a:r>
          </a:p>
          <a:p>
            <a:r>
              <a:rPr lang="en-US" sz="1200"/>
              <a:t>   to see it in the Array Edito</a:t>
            </a:r>
            <a:r>
              <a:rPr lang="en-US" sz="1400"/>
              <a:t>r</a:t>
            </a:r>
          </a:p>
        </p:txBody>
      </p:sp>
      <p:sp>
        <p:nvSpPr>
          <p:cNvPr id="26631" name="Dikdörtgen 13"/>
          <p:cNvSpPr>
            <a:spLocks noChangeArrowheads="1"/>
          </p:cNvSpPr>
          <p:nvPr/>
        </p:nvSpPr>
        <p:spPr bwMode="auto">
          <a:xfrm>
            <a:off x="6280944" y="5829822"/>
            <a:ext cx="1992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3300"/>
                </a:solidFill>
              </a:rPr>
              <a:t>Command History</a:t>
            </a:r>
          </a:p>
          <a:p>
            <a:r>
              <a:rPr lang="en-US" sz="1400"/>
              <a:t>- View past commands</a:t>
            </a:r>
          </a:p>
        </p:txBody>
      </p:sp>
      <p:cxnSp>
        <p:nvCxnSpPr>
          <p:cNvPr id="4" name="Düz Ok Bağlayıcısı 3"/>
          <p:cNvCxnSpPr>
            <a:stCxn id="26629" idx="2"/>
          </p:cNvCxnSpPr>
          <p:nvPr/>
        </p:nvCxnSpPr>
        <p:spPr>
          <a:xfrm>
            <a:off x="1265818" y="1422140"/>
            <a:ext cx="236538" cy="177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>
            <a:stCxn id="26631" idx="0"/>
          </p:cNvCxnSpPr>
          <p:nvPr/>
        </p:nvCxnSpPr>
        <p:spPr>
          <a:xfrm flipH="1" flipV="1">
            <a:off x="6812756" y="4702697"/>
            <a:ext cx="46513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MATLAB </a:t>
            </a:r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</a:rPr>
              <a:t>Arayüzü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Dikdörtgen 10"/>
          <p:cNvSpPr>
            <a:spLocks noChangeArrowheads="1"/>
          </p:cNvSpPr>
          <p:nvPr/>
        </p:nvSpPr>
        <p:spPr bwMode="auto">
          <a:xfrm>
            <a:off x="2627784" y="3413987"/>
            <a:ext cx="3367589" cy="132343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3300"/>
                </a:solidFill>
              </a:rPr>
              <a:t>Command Window</a:t>
            </a:r>
          </a:p>
          <a:p>
            <a:pPr marL="285750" indent="-285750">
              <a:buFontTx/>
              <a:buChar char="-"/>
              <a:defRPr/>
            </a:pPr>
            <a:r>
              <a:rPr lang="tr-TR" sz="2000" dirty="0"/>
              <a:t>Komutlar yazılır</a:t>
            </a:r>
          </a:p>
          <a:p>
            <a:pPr marL="285750" indent="-285750">
              <a:buFontTx/>
              <a:buChar char="-"/>
              <a:defRPr/>
            </a:pPr>
            <a:r>
              <a:rPr lang="tr-TR" sz="2000" dirty="0"/>
              <a:t>MATLAB ile iletişim kurulan </a:t>
            </a:r>
          </a:p>
          <a:p>
            <a:pPr>
              <a:defRPr/>
            </a:pPr>
            <a:r>
              <a:rPr lang="tr-TR" sz="2000" dirty="0"/>
              <a:t>penceredir</a:t>
            </a:r>
            <a:endParaRPr lang="en-US" sz="2000" dirty="0"/>
          </a:p>
        </p:txBody>
      </p:sp>
      <p:sp>
        <p:nvSpPr>
          <p:cNvPr id="13" name="Dikdörtgen 11"/>
          <p:cNvSpPr>
            <a:spLocks noChangeArrowheads="1"/>
          </p:cNvSpPr>
          <p:nvPr/>
        </p:nvSpPr>
        <p:spPr bwMode="auto">
          <a:xfrm>
            <a:off x="171237" y="899853"/>
            <a:ext cx="4336508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3300"/>
                </a:solidFill>
              </a:rPr>
              <a:t>Current </a:t>
            </a:r>
            <a:r>
              <a:rPr lang="tr-TR" sz="2000" b="1" dirty="0" err="1">
                <a:solidFill>
                  <a:srgbClr val="FF3300"/>
                </a:solidFill>
              </a:rPr>
              <a:t>Folder</a:t>
            </a:r>
            <a:endParaRPr lang="en-US" sz="2000" b="1" dirty="0">
              <a:solidFill>
                <a:srgbClr val="FF3300"/>
              </a:solidFill>
            </a:endParaRPr>
          </a:p>
          <a:p>
            <a:r>
              <a:rPr lang="en-US" sz="2000" dirty="0"/>
              <a:t>- </a:t>
            </a:r>
            <a:r>
              <a:rPr lang="tr-TR" sz="2000" dirty="0"/>
              <a:t>Klasörleri ve m-dosyalarını görmek için</a:t>
            </a:r>
            <a:endParaRPr lang="en-US" sz="2000" dirty="0"/>
          </a:p>
        </p:txBody>
      </p:sp>
      <p:sp>
        <p:nvSpPr>
          <p:cNvPr id="14" name="Dikdörtgen 12"/>
          <p:cNvSpPr>
            <a:spLocks noChangeArrowheads="1"/>
          </p:cNvSpPr>
          <p:nvPr/>
        </p:nvSpPr>
        <p:spPr bwMode="auto">
          <a:xfrm>
            <a:off x="4896036" y="729990"/>
            <a:ext cx="4255055" cy="132343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3300"/>
                </a:solidFill>
              </a:rPr>
              <a:t>Workspace</a:t>
            </a:r>
          </a:p>
          <a:p>
            <a:pPr marL="342900" indent="-342900">
              <a:buFontTx/>
              <a:buChar char="-"/>
            </a:pPr>
            <a:r>
              <a:rPr lang="tr-TR" sz="2000" dirty="0"/>
              <a:t>Program değişkenlerini görmek için</a:t>
            </a:r>
          </a:p>
          <a:p>
            <a:pPr marL="342900" indent="-342900">
              <a:buFontTx/>
              <a:buChar char="-"/>
            </a:pPr>
            <a:r>
              <a:rPr lang="tr-TR" sz="2000" dirty="0"/>
              <a:t>Değişkenlere çift tıklandığında </a:t>
            </a:r>
            <a:r>
              <a:rPr lang="en-US" sz="2000" dirty="0"/>
              <a:t>Array Editor</a:t>
            </a:r>
            <a:r>
              <a:rPr lang="tr-TR" sz="2000" dirty="0"/>
              <a:t>’de görülebilir</a:t>
            </a:r>
            <a:endParaRPr lang="en-US" sz="2000" dirty="0"/>
          </a:p>
        </p:txBody>
      </p:sp>
      <p:sp>
        <p:nvSpPr>
          <p:cNvPr id="15" name="Dikdörtgen 13"/>
          <p:cNvSpPr>
            <a:spLocks noChangeArrowheads="1"/>
          </p:cNvSpPr>
          <p:nvPr/>
        </p:nvSpPr>
        <p:spPr bwMode="auto">
          <a:xfrm>
            <a:off x="5796136" y="5829822"/>
            <a:ext cx="3053272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3300"/>
                </a:solidFill>
              </a:rPr>
              <a:t>Command History</a:t>
            </a:r>
          </a:p>
          <a:p>
            <a:r>
              <a:rPr lang="en-US" sz="2000" dirty="0"/>
              <a:t>- </a:t>
            </a:r>
            <a:r>
              <a:rPr lang="tr-TR" sz="2000" dirty="0"/>
              <a:t>Eski komutları görmek için</a:t>
            </a:r>
            <a:endParaRPr lang="en-US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6213439" y="2053429"/>
            <a:ext cx="68299" cy="892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85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A181220-8FDB-4BC9-AD75-A5514D3E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MATLAB </a:t>
            </a:r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</a:rPr>
              <a:t>Arayüzü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Dikdörtgen 12"/>
          <p:cNvSpPr>
            <a:spLocks noChangeArrowheads="1"/>
          </p:cNvSpPr>
          <p:nvPr/>
        </p:nvSpPr>
        <p:spPr bwMode="auto">
          <a:xfrm>
            <a:off x="733452" y="1893022"/>
            <a:ext cx="4255055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err="1">
                <a:solidFill>
                  <a:srgbClr val="FF3300"/>
                </a:solidFill>
              </a:rPr>
              <a:t>Add</a:t>
            </a:r>
            <a:r>
              <a:rPr lang="tr-TR" sz="2000" b="1" dirty="0">
                <a:solidFill>
                  <a:srgbClr val="FF3300"/>
                </a:solidFill>
              </a:rPr>
              <a:t>-Ons</a:t>
            </a:r>
            <a:endParaRPr lang="en-US" sz="2000" b="1" dirty="0">
              <a:solidFill>
                <a:srgbClr val="FF3300"/>
              </a:solidFill>
            </a:endParaRPr>
          </a:p>
          <a:p>
            <a:pPr marL="342900" indent="-342900">
              <a:buFontTx/>
              <a:buChar char="-"/>
            </a:pPr>
            <a:r>
              <a:rPr lang="tr-TR" sz="2000" dirty="0" err="1"/>
              <a:t>Toolbox’lar</a:t>
            </a:r>
            <a:r>
              <a:rPr lang="tr-TR" sz="2000" dirty="0"/>
              <a:t> görülebilir</a:t>
            </a:r>
            <a:endParaRPr lang="en-US" sz="2000" dirty="0"/>
          </a:p>
        </p:txBody>
      </p:sp>
      <p:cxnSp>
        <p:nvCxnSpPr>
          <p:cNvPr id="6" name="Düz Ok Bağlayıcısı 5"/>
          <p:cNvCxnSpPr>
            <a:cxnSpLocks/>
          </p:cNvCxnSpPr>
          <p:nvPr/>
        </p:nvCxnSpPr>
        <p:spPr>
          <a:xfrm flipV="1">
            <a:off x="1871700" y="1376772"/>
            <a:ext cx="3096344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Resim 8">
            <a:extLst>
              <a:ext uri="{FF2B5EF4-FFF2-40B4-BE49-F238E27FC236}">
                <a16:creationId xmlns:a16="http://schemas.microsoft.com/office/drawing/2014/main" id="{CFE2C7CE-B40B-4840-BC67-E7B485C2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44" y="2600908"/>
            <a:ext cx="5994255" cy="34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6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60171" y="3140968"/>
            <a:ext cx="8804316" cy="158504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sz="2000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Bilgisayar programı yazmak için;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1- </a:t>
            </a:r>
            <a:r>
              <a:rPr lang="tr-TR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Algoritma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: </a:t>
            </a:r>
            <a:r>
              <a:rPr lang="tr-TR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Hesaplamaları yapmak üzere ortaya konan adım adım çözüm prosedürü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2- </a:t>
            </a:r>
            <a:r>
              <a:rPr lang="tr-TR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Dil seçimi: Amaca yönelik hazırlanan dilin tespiti</a:t>
            </a:r>
            <a:endParaRPr lang="en-US" altLang="zh-CN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US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3- </a:t>
            </a:r>
            <a:r>
              <a:rPr lang="tr-TR" altLang="zh-CN" dirty="0">
                <a:latin typeface="Calibri" pitchFamily="34" charset="0"/>
                <a:ea typeface="SimSun" pitchFamily="2" charset="-122"/>
                <a:cs typeface="Calibri" pitchFamily="34" charset="0"/>
              </a:rPr>
              <a:t>Kodlama</a:t>
            </a:r>
            <a:endParaRPr lang="en-US" altLang="zh-CN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Tanımlar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3926" y="2204864"/>
            <a:ext cx="8810561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zh-CN" sz="2000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Bilgisayar programı, 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bilgisayarların</a:t>
            </a:r>
            <a:r>
              <a:rPr lang="tr-TR" altLang="zh-CN" sz="2000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özel bir işlevi yerine getirebilmesi amacıyla yazılan sıralı işlemler takımıdır. </a:t>
            </a:r>
            <a:endParaRPr lang="en-US" altLang="zh-CN" sz="2000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41980" y="4833156"/>
            <a:ext cx="8822508" cy="163121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zh-CN" sz="2000" dirty="0">
                <a:solidFill>
                  <a:srgbClr val="FF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Diller:</a:t>
            </a:r>
          </a:p>
          <a:p>
            <a:pPr marL="1085850" lvl="1" indent="-342900"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altLang="zh-CN" sz="2000" dirty="0"/>
              <a:t>B</a:t>
            </a:r>
            <a:r>
              <a:rPr lang="tr-TR" altLang="zh-CN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ilimsel ve mühendislik: MATLAB, Pascal, C, C++, Java</a:t>
            </a:r>
          </a:p>
          <a:p>
            <a:pPr marL="1085850" lvl="1" indent="-342900"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dirty="0" err="1">
                <a:latin typeface="Calibri" pitchFamily="34" charset="0"/>
                <a:ea typeface="SimSun" pitchFamily="2" charset="-122"/>
                <a:cs typeface="Calibri" pitchFamily="34" charset="0"/>
              </a:rPr>
              <a:t>Veritabanı</a:t>
            </a:r>
            <a:r>
              <a:rPr lang="tr-TR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 Kullanımı: DBASE,SQL,FOXPRO,PARADOX </a:t>
            </a:r>
          </a:p>
          <a:p>
            <a:pPr marL="1085850" lvl="1" indent="-342900"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Sistem Programcılığında: C ,C++ ,Java </a:t>
            </a:r>
          </a:p>
          <a:p>
            <a:pPr marL="1085850" lvl="1" indent="-342900"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2000" dirty="0">
                <a:latin typeface="Calibri" pitchFamily="34" charset="0"/>
                <a:ea typeface="SimSun" pitchFamily="2" charset="-122"/>
                <a:cs typeface="Calibri" pitchFamily="34" charset="0"/>
              </a:rPr>
              <a:t>Genel Amaçlı: C ,C++ ,Java ,VB ve Pascal</a:t>
            </a:r>
            <a:endParaRPr lang="tr-TR" altLang="zh-CN" sz="2000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41980" y="908720"/>
            <a:ext cx="8822508" cy="10156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Bilgisayar,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özellikle matematiksel ve mantıksal hesaplamaları yüksek hızda yapabilen, bilgi depolayan, parametreler arasındaki ilişkileri ortaya koyabilen bir makinadır. </a:t>
            </a:r>
            <a:endParaRPr lang="en-US" altLang="zh-CN" sz="2000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41066" y="1010789"/>
            <a:ext cx="8715410" cy="147732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tr-TR" altLang="zh-CN" dirty="0"/>
              <a:t>Komutlarınızı </a:t>
            </a:r>
            <a:r>
              <a:rPr lang="en-US" altLang="zh-CN" dirty="0"/>
              <a:t>&gt;&gt;</a:t>
            </a:r>
            <a:r>
              <a:rPr lang="tr-TR" altLang="zh-CN" dirty="0"/>
              <a:t> işaretinin yanına yazınız ve ardından </a:t>
            </a:r>
            <a:r>
              <a:rPr lang="tr-TR" altLang="zh-CN" dirty="0" err="1"/>
              <a:t>enter</a:t>
            </a:r>
            <a:r>
              <a:rPr lang="tr-TR" altLang="zh-CN" dirty="0"/>
              <a:t> tuşuna basınız</a:t>
            </a:r>
            <a:endParaRPr lang="en-US" altLang="zh-CN" dirty="0"/>
          </a:p>
          <a:p>
            <a:pPr marL="285750" indent="-28575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tr-TR" altLang="zh-CN" dirty="0"/>
              <a:t>Sonuçlar hesaplanacak ve </a:t>
            </a:r>
            <a:r>
              <a:rPr lang="tr-TR" altLang="zh-CN" dirty="0" err="1"/>
              <a:t>ans</a:t>
            </a:r>
            <a:r>
              <a:rPr lang="tr-TR" altLang="zh-CN" dirty="0"/>
              <a:t> adıyla konut penceresine basılacaktır</a:t>
            </a:r>
            <a:endParaRPr lang="en-US" altLang="zh-CN" dirty="0"/>
          </a:p>
          <a:p>
            <a:pPr marL="285750" indent="-28575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tr-TR" altLang="zh-CN" dirty="0"/>
              <a:t>Burada sayıları ve </a:t>
            </a:r>
            <a:r>
              <a:rPr lang="en-US" altLang="zh-CN" dirty="0"/>
              <a:t>+, -, *, /, sin, </a:t>
            </a:r>
            <a:r>
              <a:rPr lang="en-US" altLang="zh-CN" dirty="0" err="1"/>
              <a:t>cos</a:t>
            </a:r>
            <a:r>
              <a:rPr lang="en-US" altLang="zh-CN" dirty="0"/>
              <a:t>, </a:t>
            </a:r>
            <a:r>
              <a:rPr lang="en-US" altLang="zh-CN" dirty="0" err="1"/>
              <a:t>exp</a:t>
            </a:r>
            <a:r>
              <a:rPr lang="en-US" altLang="zh-CN" dirty="0"/>
              <a:t>, abs</a:t>
            </a:r>
            <a:r>
              <a:rPr lang="tr-TR" altLang="zh-CN" dirty="0"/>
              <a:t> gibi işaret ve fonksiyonları kullanabilirsiniz.</a:t>
            </a:r>
            <a:endParaRPr lang="en-US" altLang="zh-CN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4474472"/>
            <a:ext cx="1238250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539612"/>
            <a:ext cx="1117376" cy="1899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927" y="185097"/>
            <a:ext cx="49941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solidFill>
                  <a:schemeClr val="bg1"/>
                </a:solidFill>
                <a:latin typeface="Calibri" pitchFamily="34" charset="0"/>
              </a:rPr>
              <a:t>Hesap makinası olarak MATLAB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5039" y="2636912"/>
            <a:ext cx="8661437" cy="161582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zh-CN" dirty="0"/>
              <a:t>&gt;&gt; 2+5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zh-CN" dirty="0"/>
              <a:t>&gt;&gt; 3^2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zh-CN" dirty="0"/>
              <a:t>&gt;&gt; sin(pi/</a:t>
            </a:r>
            <a:r>
              <a:rPr lang="tr-TR" altLang="zh-CN" dirty="0"/>
              <a:t>2</a:t>
            </a:r>
            <a:r>
              <a:rPr lang="en-US" altLang="zh-CN" dirty="0"/>
              <a:t>)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zh-CN" dirty="0"/>
              <a:t>&gt;&gt; 2*(2+3)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37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4" y="4612985"/>
            <a:ext cx="1654880" cy="82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09" y="3703277"/>
            <a:ext cx="3034142" cy="2640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00083" y="2924159"/>
            <a:ext cx="8648869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tr-TR" altLang="zh-CN" sz="2000" dirty="0">
                <a:latin typeface="+mn-lt"/>
              </a:rPr>
              <a:t>Parantez simgesini için </a:t>
            </a:r>
            <a:r>
              <a:rPr lang="en-US" altLang="zh-CN" sz="2000" dirty="0">
                <a:latin typeface="+mn-lt"/>
              </a:rPr>
              <a:t>( ) </a:t>
            </a:r>
            <a:r>
              <a:rPr lang="tr-TR" altLang="zh-CN" sz="2000" dirty="0">
                <a:latin typeface="+mn-lt"/>
              </a:rPr>
              <a:t>işaretlerini kullanınız, </a:t>
            </a:r>
            <a:r>
              <a:rPr lang="en-US" altLang="zh-CN" sz="2000" dirty="0">
                <a:latin typeface="+mn-lt"/>
              </a:rPr>
              <a:t>{} </a:t>
            </a:r>
            <a:r>
              <a:rPr lang="tr-TR" altLang="zh-CN" sz="2000" dirty="0">
                <a:latin typeface="+mn-lt"/>
              </a:rPr>
              <a:t>ve</a:t>
            </a:r>
            <a:r>
              <a:rPr lang="en-US" altLang="zh-CN" sz="2000" dirty="0">
                <a:latin typeface="+mn-lt"/>
              </a:rPr>
              <a:t> [] </a:t>
            </a:r>
            <a:r>
              <a:rPr lang="tr-TR" altLang="zh-CN" sz="2000" dirty="0">
                <a:latin typeface="+mn-lt"/>
              </a:rPr>
              <a:t>işaretlerinin başka anlamları vardır</a:t>
            </a:r>
            <a:endParaRPr lang="en-US" altLang="zh-CN" sz="2000" dirty="0">
              <a:latin typeface="+mn-lt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00083" y="3748970"/>
            <a:ext cx="1527601" cy="400110"/>
          </a:xfrm>
          <a:prstGeom prst="rect">
            <a:avLst/>
          </a:prstGeom>
          <a:solidFill>
            <a:srgbClr val="FFCCCC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tr-TR" altLang="zh-CN" sz="2000" dirty="0">
                <a:latin typeface="+mn-lt"/>
              </a:rPr>
              <a:t>Örnek</a:t>
            </a:r>
            <a:endParaRPr lang="en-US" altLang="zh-CN" sz="2000" dirty="0">
              <a:latin typeface="+mn-lt"/>
            </a:endParaRPr>
          </a:p>
        </p:txBody>
      </p:sp>
      <p:sp>
        <p:nvSpPr>
          <p:cNvPr id="2" name="Sağ Ok 1"/>
          <p:cNvSpPr/>
          <p:nvPr/>
        </p:nvSpPr>
        <p:spPr bwMode="auto">
          <a:xfrm>
            <a:off x="3330850" y="4426843"/>
            <a:ext cx="652227" cy="11931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E0276B-7B43-4B73-92C0-F8837C432A07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27448" y="978940"/>
            <a:ext cx="4994137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tr-TR" altLang="zh-CN" sz="2000" dirty="0">
                <a:latin typeface="+mn-lt"/>
              </a:rPr>
              <a:t>1. Parantez içi en önce icra edilir.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zh-CN" sz="2000" dirty="0">
                <a:latin typeface="+mn-lt"/>
              </a:rPr>
              <a:t>2. Ardından üs alma işlemleri yapılır.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zh-CN" sz="2000" dirty="0">
                <a:latin typeface="+mn-lt"/>
              </a:rPr>
              <a:t>3. Çarpma bölme aynı önceliğe sahiptir.</a:t>
            </a:r>
          </a:p>
          <a:p>
            <a:pPr algn="just" eaLnBrk="1" hangingPunct="1">
              <a:spcBef>
                <a:spcPct val="50000"/>
              </a:spcBef>
            </a:pPr>
            <a:r>
              <a:rPr lang="tr-TR" altLang="zh-CN" sz="2000" dirty="0">
                <a:latin typeface="+mn-lt"/>
              </a:rPr>
              <a:t>4. Toplama ve çıkarma aynı önceliğe sahiptir.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3927" y="185097"/>
            <a:ext cx="49941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 err="1">
                <a:solidFill>
                  <a:schemeClr val="bg1"/>
                </a:solidFill>
                <a:latin typeface="Calibri" pitchFamily="34" charset="0"/>
              </a:rPr>
              <a:t>MATLAB’da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</a:rPr>
              <a:t> işlem önceliği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4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/>
          <p:cNvSpPr txBox="1">
            <a:spLocks noChangeArrowheads="1"/>
          </p:cNvSpPr>
          <p:nvPr/>
        </p:nvSpPr>
        <p:spPr bwMode="auto">
          <a:xfrm>
            <a:off x="153926" y="952540"/>
            <a:ext cx="8648761" cy="224676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000" dirty="0">
                <a:latin typeface="+mn-lt"/>
              </a:rPr>
              <a:t>Önceden yazılan ve çalıştırılan komutların tekrar çağırılması için, komut geçmişinden istenen satırı komut penceresine sürükleyiniz veya yukarı yön tuşuna basınız, ardından istediğiniz gibi düzenlemeler yapabilirsiniz. </a:t>
            </a:r>
            <a:endParaRPr lang="en-US" sz="2000" dirty="0">
              <a:latin typeface="+mn-lt"/>
              <a:cs typeface="Arial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000" dirty="0">
                <a:latin typeface="+mn-lt"/>
              </a:rPr>
              <a:t>Satır sonuna noktalı virgül yazılırsa sonuç komut penceresine basılmaz aksi taktirde bir sonraki </a:t>
            </a:r>
            <a:r>
              <a:rPr lang="tr-TR" sz="2000" dirty="0" err="1">
                <a:latin typeface="+mn-lt"/>
              </a:rPr>
              <a:t>prompt’dan</a:t>
            </a:r>
            <a:r>
              <a:rPr lang="tr-TR" sz="2000" dirty="0">
                <a:latin typeface="+mn-lt"/>
              </a:rPr>
              <a:t> önce sonuç yazılacaktır. 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tr-TR" sz="2000" dirty="0">
                <a:latin typeface="+mn-lt"/>
              </a:rPr>
              <a:t>Komut penceresini temizlemek için </a:t>
            </a:r>
            <a:r>
              <a:rPr lang="tr-TR" sz="2000" dirty="0" err="1">
                <a:latin typeface="+mn-lt"/>
              </a:rPr>
              <a:t>clc</a:t>
            </a:r>
            <a:r>
              <a:rPr lang="tr-TR" sz="2000" dirty="0">
                <a:latin typeface="+mn-lt"/>
              </a:rPr>
              <a:t> yazıp </a:t>
            </a:r>
            <a:r>
              <a:rPr lang="tr-TR" sz="2000" dirty="0" err="1">
                <a:latin typeface="+mn-lt"/>
              </a:rPr>
              <a:t>enter’e</a:t>
            </a:r>
            <a:r>
              <a:rPr lang="tr-TR" sz="2000" dirty="0">
                <a:latin typeface="+mn-lt"/>
              </a:rPr>
              <a:t> basınız.</a:t>
            </a:r>
            <a:endParaRPr lang="en-US" sz="2000" dirty="0">
              <a:latin typeface="+mn-lt"/>
            </a:endParaRPr>
          </a:p>
        </p:txBody>
      </p:sp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81" y="4146234"/>
            <a:ext cx="1009650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3927" y="185097"/>
            <a:ext cx="49941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solidFill>
                  <a:schemeClr val="bg1"/>
                </a:solidFill>
                <a:latin typeface="Calibri" pitchFamily="34" charset="0"/>
              </a:rPr>
              <a:t>Hesap makinası olarak MATLAB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8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 err="1">
                <a:solidFill>
                  <a:schemeClr val="bg1"/>
                </a:solidFill>
                <a:latin typeface="Calibri" pitchFamily="34" charset="0"/>
              </a:rPr>
              <a:t>MATLAB’da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 değişkenler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57202" y="2744924"/>
            <a:ext cx="8499274" cy="163121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tr-TR" sz="2000" dirty="0">
                <a:latin typeface="+mj-lt"/>
              </a:rPr>
              <a:t>Tek eşittir simgesi </a:t>
            </a:r>
            <a:r>
              <a:rPr lang="en-US" sz="2000" dirty="0"/>
              <a:t>(=)</a:t>
            </a:r>
            <a:r>
              <a:rPr lang="tr-TR" sz="2000" dirty="0">
                <a:latin typeface="+mj-lt"/>
              </a:rPr>
              <a:t>, değer atama için kullanılır.</a:t>
            </a:r>
            <a:r>
              <a:rPr lang="en-US" sz="2000" dirty="0">
                <a:latin typeface="+mj-lt"/>
              </a:rPr>
              <a:t> </a:t>
            </a:r>
            <a:endParaRPr lang="tr-TR" sz="2000" dirty="0">
              <a:latin typeface="+mj-lt"/>
            </a:endParaRPr>
          </a:p>
          <a:p>
            <a:pPr algn="just" eaLnBrk="1" hangingPunct="1"/>
            <a:r>
              <a:rPr lang="en-US" sz="2000" dirty="0">
                <a:latin typeface="+mj-lt"/>
              </a:rPr>
              <a:t>LHS (</a:t>
            </a:r>
            <a:r>
              <a:rPr lang="tr-TR" sz="2000" dirty="0">
                <a:latin typeface="+mj-lt"/>
              </a:rPr>
              <a:t>sol taraf</a:t>
            </a:r>
            <a:r>
              <a:rPr lang="en-US" sz="2000" dirty="0">
                <a:latin typeface="+mj-lt"/>
              </a:rPr>
              <a:t>)= RHS (</a:t>
            </a:r>
            <a:r>
              <a:rPr lang="tr-TR" sz="2000" dirty="0">
                <a:latin typeface="+mj-lt"/>
              </a:rPr>
              <a:t>sağ taraf</a:t>
            </a:r>
            <a:r>
              <a:rPr lang="en-US" sz="2000" dirty="0">
                <a:latin typeface="+mj-lt"/>
              </a:rPr>
              <a:t>)</a:t>
            </a:r>
          </a:p>
          <a:p>
            <a:pPr lvl="2" algn="just" eaLnBrk="1" hangingPunct="1"/>
            <a:endParaRPr lang="en-US" sz="2000" dirty="0">
              <a:latin typeface="+mj-lt"/>
            </a:endParaRPr>
          </a:p>
          <a:p>
            <a:pPr marL="0" lvl="1" algn="just" eaLnBrk="1" hangingPunct="1"/>
            <a:r>
              <a:rPr lang="tr-TR" sz="2000" u="sng" dirty="0">
                <a:solidFill>
                  <a:srgbClr val="C00000"/>
                </a:solidFill>
                <a:latin typeface="+mj-lt"/>
              </a:rPr>
              <a:t>İfadeler sağ tarafa yazılır, ifadenin sonucu ise sol tarafa yazılan değişkene atanır. (Sol tarafta yalnızca değişken ismi bulunmalıdır</a:t>
            </a:r>
            <a:r>
              <a:rPr lang="en-US" sz="2000" u="sng" dirty="0">
                <a:solidFill>
                  <a:srgbClr val="C00000"/>
                </a:solidFill>
                <a:latin typeface="+mj-lt"/>
              </a:rPr>
              <a:t>).</a:t>
            </a:r>
            <a:endParaRPr lang="en-US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1" y="4750072"/>
            <a:ext cx="1552617" cy="1721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16" y="4696083"/>
            <a:ext cx="1344656" cy="1829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357202" y="1004245"/>
            <a:ext cx="8499274" cy="109260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2000" dirty="0">
                <a:latin typeface="+mj-lt"/>
              </a:rPr>
              <a:t>Değişkenler, hafızada bulunan ve program çalışırken rakam, karakter ve diğer veri elemanlarının depolanabildiği isimli yerlerdir.</a:t>
            </a:r>
            <a:endParaRPr lang="en-US" sz="2000" dirty="0">
              <a:latin typeface="+mj-lt"/>
            </a:endParaRPr>
          </a:p>
          <a:p>
            <a:pPr marL="342900" lvl="1" indent="-342900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tr-TR" sz="2000" dirty="0">
                <a:latin typeface="+mj-lt"/>
              </a:rPr>
              <a:t>Değişken isimleri, bir işlemin sonucunu bir değişkene atamak için kullanılır. </a:t>
            </a:r>
          </a:p>
        </p:txBody>
      </p:sp>
    </p:spTree>
    <p:extLst>
      <p:ext uri="{BB962C8B-B14F-4D97-AF65-F5344CB8AC3E}">
        <p14:creationId xmlns:p14="http://schemas.microsoft.com/office/powerpoint/2010/main" val="72831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53927" y="1040534"/>
            <a:ext cx="8702549" cy="532453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r>
              <a:rPr lang="tr-TR" sz="2000"/>
              <a:t>Değişken isimleri </a:t>
            </a:r>
            <a:r>
              <a:rPr lang="tr-TR" sz="2000" dirty="0"/>
              <a:t>harf veya hem rakam hem harf olabilir ancak mutlaka harf ile başlamalıdır.</a:t>
            </a:r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r>
              <a:rPr lang="tr-TR" sz="2000" dirty="0"/>
              <a:t>Değişken isimlerinde noktalama işareti kullanılamaz, alt simge ( _ ) hariç.</a:t>
            </a:r>
            <a:endParaRPr lang="en-US" sz="2000" dirty="0"/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r>
              <a:rPr lang="tr-TR" sz="2000" dirty="0"/>
              <a:t>Değişken isminin herhangi bir yerinde boşluk olamaz, gerekli ise alt simge kullanınız.</a:t>
            </a:r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r>
              <a:rPr lang="tr-TR" sz="2000" dirty="0" err="1"/>
              <a:t>Matlab’da</a:t>
            </a:r>
            <a:r>
              <a:rPr lang="tr-TR" sz="2000" dirty="0"/>
              <a:t> büyük küçük harf duyarlılığı olduğu için yeniden kullanımlarda değişken adının tam olarak yazıldığından emin oldunuz. </a:t>
            </a:r>
            <a:r>
              <a:rPr lang="tr-TR" sz="2000" dirty="0" err="1"/>
              <a:t>Matlab’da</a:t>
            </a:r>
            <a:r>
              <a:rPr lang="tr-TR" sz="2000" dirty="0"/>
              <a:t> büyük ve küçük harfler farklıdır, bundan dolayı A ve a aynı değişken değildir.</a:t>
            </a:r>
            <a:endParaRPr lang="en-US" sz="2000" dirty="0"/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r>
              <a:rPr lang="tr-TR" sz="2000" dirty="0" err="1"/>
              <a:t>Matlab</a:t>
            </a:r>
            <a:r>
              <a:rPr lang="tr-TR" sz="2000" dirty="0"/>
              <a:t> fonksiyonları değişken adı olarak kullanılamaz.</a:t>
            </a:r>
            <a:endParaRPr lang="en-US" sz="2000" dirty="0"/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marL="285750" indent="-285750" algn="just" eaLnBrk="1" hangingPunct="1">
              <a:buFont typeface="Wingdings" pitchFamily="2" charset="2"/>
              <a:buChar char="§"/>
              <a:defRPr/>
            </a:pPr>
            <a:r>
              <a:rPr lang="tr-TR" sz="2000" dirty="0"/>
              <a:t>Hazır fonksiyonları değişken adı olarak atadığınızda fonksiyonun yapısı bozulur</a:t>
            </a:r>
            <a:r>
              <a:rPr lang="en-US" sz="2000" dirty="0"/>
              <a:t> (sin, </a:t>
            </a:r>
            <a:r>
              <a:rPr lang="en-US" sz="2000" dirty="0" err="1"/>
              <a:t>cos</a:t>
            </a:r>
            <a:r>
              <a:rPr lang="en-US" sz="2000" dirty="0"/>
              <a:t>, length, </a:t>
            </a:r>
            <a:r>
              <a:rPr lang="en-US" sz="2000" dirty="0" err="1"/>
              <a:t>sqrt</a:t>
            </a:r>
            <a:r>
              <a:rPr lang="en-US" sz="2000" dirty="0"/>
              <a:t> </a:t>
            </a:r>
            <a:r>
              <a:rPr lang="tr-TR" sz="2000" dirty="0"/>
              <a:t>gibi</a:t>
            </a:r>
            <a:r>
              <a:rPr lang="en-US" sz="2000" dirty="0"/>
              <a:t>.). </a:t>
            </a:r>
            <a:r>
              <a:rPr lang="tr-TR" sz="2000" dirty="0"/>
              <a:t>Örneğin </a:t>
            </a:r>
            <a:r>
              <a:rPr lang="en-US" sz="2000" dirty="0" err="1"/>
              <a:t>cos</a:t>
            </a:r>
            <a:r>
              <a:rPr lang="en-US" sz="2000" dirty="0"/>
              <a:t>=5 </a:t>
            </a:r>
            <a:r>
              <a:rPr lang="tr-TR" sz="2000" dirty="0"/>
              <a:t>şeklinde değişken atandığında </a:t>
            </a:r>
            <a:r>
              <a:rPr lang="en-US" sz="2000" dirty="0" err="1"/>
              <a:t>cos</a:t>
            </a:r>
            <a:r>
              <a:rPr lang="en-US" sz="2000" dirty="0"/>
              <a:t> </a:t>
            </a:r>
            <a:r>
              <a:rPr lang="tr-TR" sz="2000" dirty="0"/>
              <a:t>fonksiyonu artık çalışmaz.</a:t>
            </a:r>
            <a:endParaRPr lang="en-US" sz="2000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19"/>
            <a:ext cx="474210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Değişkenlere isim verirken…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425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731838" y="768350"/>
            <a:ext cx="788352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1651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>
                <a:cs typeface="Arial" pitchFamily="34" charset="0"/>
              </a:rPr>
              <a:t>Legal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X = 5;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A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(13);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B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(2);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A = 2*B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A = A + 1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C = tan(pi/4)</a:t>
            </a:r>
          </a:p>
          <a:p>
            <a:pPr lvl="1"/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cs typeface="Arial" pitchFamily="34" charset="0"/>
              </a:rPr>
              <a:t>Illegal (</a:t>
            </a:r>
            <a:r>
              <a:rPr lang="tr-TR" sz="2400" dirty="0">
                <a:cs typeface="Arial" pitchFamily="34" charset="0"/>
              </a:rPr>
              <a:t>farklı sebeplerden</a:t>
            </a:r>
            <a:r>
              <a:rPr lang="en-US" sz="2400" dirty="0">
                <a:cs typeface="Arial" pitchFamily="34" charset="0"/>
              </a:rPr>
              <a:t>)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D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(E) + 1;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3 = E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3*A = 14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&gt;&gt; F = 2 3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just" eaLnBrk="1" hangingPunct="1"/>
            <a:endParaRPr lang="en-US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927" y="154319"/>
            <a:ext cx="474210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Değişkenlere isim verirken…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62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7" name="Dikdörtgen 16"/>
          <p:cNvSpPr>
            <a:spLocks noChangeArrowheads="1"/>
          </p:cNvSpPr>
          <p:nvPr/>
        </p:nvSpPr>
        <p:spPr bwMode="auto">
          <a:xfrm>
            <a:off x="133350" y="979488"/>
            <a:ext cx="8579110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tr-TR" sz="2400" dirty="0" err="1">
                <a:latin typeface="+mn-lt"/>
                <a:cs typeface="Times New Roman" pitchFamily="18" charset="0"/>
              </a:rPr>
              <a:t>Matlab’da</a:t>
            </a:r>
            <a:r>
              <a:rPr lang="tr-TR" sz="2400" dirty="0">
                <a:latin typeface="+mn-lt"/>
                <a:cs typeface="Times New Roman" pitchFamily="18" charset="0"/>
              </a:rPr>
              <a:t> aşağıdaki aritmetik işlemleri yapmak için yanlarında bulunan simgeler kullanılır,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02608"/>
              </p:ext>
            </p:extLst>
          </p:nvPr>
        </p:nvGraphicFramePr>
        <p:xfrm>
          <a:off x="503238" y="1872142"/>
          <a:ext cx="4241800" cy="1700874"/>
        </p:xfrm>
        <a:graphic>
          <a:graphicData uri="http://schemas.openxmlformats.org/drawingml/2006/table">
            <a:tbl>
              <a:tblPr/>
              <a:tblGrid>
                <a:gridCol w="50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3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Arial"/>
                        </a:rPr>
                        <a:t>+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Times New Roman"/>
                        </a:rPr>
                        <a:t>toplama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Arial"/>
                        </a:rPr>
                        <a:t>-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Times New Roman"/>
                        </a:rPr>
                        <a:t>çıkarma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r>
                        <a:rPr lang="tr-TR" sz="1800" b="1">
                          <a:latin typeface="Arial"/>
                        </a:rPr>
                        <a:t>*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Times New Roman"/>
                        </a:rPr>
                        <a:t>çarpma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09">
                <a:tc>
                  <a:txBody>
                    <a:bodyPr/>
                    <a:lstStyle/>
                    <a:p>
                      <a:r>
                        <a:rPr lang="tr-TR" sz="1800" b="1">
                          <a:latin typeface="Arial"/>
                        </a:rPr>
                        <a:t>/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Times New Roman"/>
                        </a:rPr>
                        <a:t>bölme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r>
                        <a:rPr lang="tr-TR" sz="1800" b="1">
                          <a:latin typeface="Arial"/>
                        </a:rPr>
                        <a:t>^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>
                          <a:latin typeface="Times New Roman"/>
                        </a:rPr>
                        <a:t>üs alma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r>
                        <a:rPr lang="tr-TR" sz="1800" b="1">
                          <a:latin typeface="Arial"/>
                        </a:rPr>
                        <a:t>'</a:t>
                      </a:r>
                      <a:endParaRPr lang="tr-TR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Times New Roman"/>
                        </a:rPr>
                        <a:t>transpoz</a:t>
                      </a:r>
                      <a:endParaRPr lang="tr-TR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38" name="Dikdörtgen 16"/>
          <p:cNvSpPr>
            <a:spLocks noChangeArrowheads="1"/>
          </p:cNvSpPr>
          <p:nvPr/>
        </p:nvSpPr>
        <p:spPr bwMode="auto">
          <a:xfrm>
            <a:off x="153927" y="3645024"/>
            <a:ext cx="8558533" cy="46166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>
                <a:cs typeface="Times New Roman" pitchFamily="18" charset="0"/>
              </a:rPr>
              <a:t>Nokta </a:t>
            </a:r>
            <a:r>
              <a:rPr lang="en-US" sz="2400" dirty="0">
                <a:cs typeface="Times New Roman" pitchFamily="18" charset="0"/>
              </a:rPr>
              <a:t>‘.’ </a:t>
            </a:r>
            <a:r>
              <a:rPr lang="tr-TR" sz="2400" dirty="0">
                <a:cs typeface="Times New Roman" pitchFamily="18" charset="0"/>
              </a:rPr>
              <a:t> simgesi ile eleman-eleman işlemler yapacağız.</a:t>
            </a:r>
            <a:endParaRPr lang="en-US" sz="240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Aritmetik işlemler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116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53927" y="1072581"/>
            <a:ext cx="8280400" cy="46166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400" dirty="0">
                <a:latin typeface="+mn-lt"/>
              </a:rPr>
              <a:t>Sık kullanılan </a:t>
            </a:r>
            <a:r>
              <a:rPr lang="tr-TR" sz="2400" dirty="0" err="1">
                <a:latin typeface="+mn-lt"/>
              </a:rPr>
              <a:t>Matlab</a:t>
            </a:r>
            <a:r>
              <a:rPr lang="tr-TR" sz="2400" dirty="0">
                <a:latin typeface="+mn-lt"/>
              </a:rPr>
              <a:t> fonksiyonları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8940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38109"/>
              </p:ext>
            </p:extLst>
          </p:nvPr>
        </p:nvGraphicFramePr>
        <p:xfrm>
          <a:off x="400018" y="2024844"/>
          <a:ext cx="3816350" cy="3078163"/>
        </p:xfrm>
        <a:graphic>
          <a:graphicData uri="http://schemas.openxmlformats.org/drawingml/2006/table">
            <a:tbl>
              <a:tblPr/>
              <a:tblGrid>
                <a:gridCol w="190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Example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Sine,            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sin(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sin(pi)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Cosine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   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cos(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cos(pi)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Tangent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   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tan(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tan(pi)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Arcsine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arcsin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asin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asin(0)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Arccosine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arccos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acos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acos(0)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arctangent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arctan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atan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atan(1)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8953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39482"/>
              </p:ext>
            </p:extLst>
          </p:nvPr>
        </p:nvGraphicFramePr>
        <p:xfrm>
          <a:off x="4608004" y="2276872"/>
          <a:ext cx="3995738" cy="2559051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Example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Eksponential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tr-TR" sz="16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exp(2)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Natural </a:t>
                      </a: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logarithm</a:t>
                      </a: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Common</a:t>
                      </a: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base</a:t>
                      </a: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10) </a:t>
                      </a: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logarithm</a:t>
                      </a:r>
                      <a:endParaRPr kumimoji="0" lang="tr-T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log10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log10(10)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Square</a:t>
                      </a: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root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       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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sqrt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sqrt(25)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Absolute</a:t>
                      </a: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value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 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|x|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</a:t>
                      </a: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Matlab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fonksiyonları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01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698" y="246221"/>
            <a:ext cx="43085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400" b="1" dirty="0">
                <a:solidFill>
                  <a:schemeClr val="bg1"/>
                </a:solidFill>
                <a:latin typeface="Calibri" pitchFamily="34" charset="0"/>
              </a:rPr>
              <a:t>Çeşitli işlemler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811C9-2BE5-4B85-8ADB-549E0E1A58B0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65239135"/>
              </p:ext>
            </p:extLst>
          </p:nvPr>
        </p:nvGraphicFramePr>
        <p:xfrm>
          <a:off x="493881" y="984243"/>
          <a:ext cx="7632700" cy="2443163"/>
        </p:xfrm>
        <a:graphic>
          <a:graphicData uri="http://schemas.openxmlformats.org/drawingml/2006/table">
            <a:tbl>
              <a:tblPr/>
              <a:tblGrid>
                <a:gridCol w="302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ab-c+d-6+da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a*b-c+d-6+d*a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b+c</a:t>
                      </a:r>
                      <a:r>
                        <a:rPr kumimoji="0" lang="tr-T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-d/8-b</a:t>
                      </a:r>
                      <a:r>
                        <a:rPr kumimoji="0" lang="tr-T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b+c^3-d/8-b^2*c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???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021443"/>
              </p:ext>
            </p:extLst>
          </p:nvPr>
        </p:nvGraphicFramePr>
        <p:xfrm>
          <a:off x="955675" y="2531646"/>
          <a:ext cx="21907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Denklem" r:id="rId3" imgW="977760" imgH="609480" progId="Equation.3">
                  <p:embed/>
                </p:oleObj>
              </mc:Choice>
              <mc:Fallback>
                <p:oleObj name="Denklem" r:id="rId3" imgW="977760" imgH="609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531646"/>
                        <a:ext cx="21907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43891"/>
              </p:ext>
            </p:extLst>
          </p:nvPr>
        </p:nvGraphicFramePr>
        <p:xfrm>
          <a:off x="755650" y="1884194"/>
          <a:ext cx="23764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Denklem" r:id="rId5" imgW="1625600" imgH="393700" progId="Equation.3">
                  <p:embed/>
                </p:oleObj>
              </mc:Choice>
              <mc:Fallback>
                <p:oleObj name="Denklem" r:id="rId5" imgW="16256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84194"/>
                        <a:ext cx="23764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30505"/>
              </p:ext>
            </p:extLst>
          </p:nvPr>
        </p:nvGraphicFramePr>
        <p:xfrm>
          <a:off x="3749675" y="1981428"/>
          <a:ext cx="39528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Denklem" r:id="rId7" imgW="3136900" imgH="228600" progId="Equation.3">
                  <p:embed/>
                </p:oleObj>
              </mc:Choice>
              <mc:Fallback>
                <p:oleObj name="Denklem" r:id="rId7" imgW="31369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1981428"/>
                        <a:ext cx="39528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kdörtgen 16"/>
          <p:cNvSpPr>
            <a:spLocks noChangeArrowheads="1"/>
          </p:cNvSpPr>
          <p:nvPr/>
        </p:nvSpPr>
        <p:spPr bwMode="auto">
          <a:xfrm>
            <a:off x="251520" y="3539460"/>
            <a:ext cx="8558533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>
                <a:cs typeface="Times New Roman" pitchFamily="18" charset="0"/>
              </a:rPr>
              <a:t>Son uygulama için aşağıdaki değerler kullanılırsa yine aşağıdaki sonuç bulunacaktır,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305" y="4459744"/>
            <a:ext cx="1257300" cy="17430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9550" y="4669293"/>
            <a:ext cx="2000250" cy="1323975"/>
          </a:xfrm>
          <a:prstGeom prst="rect">
            <a:avLst/>
          </a:prstGeom>
        </p:spPr>
      </p:pic>
      <p:sp>
        <p:nvSpPr>
          <p:cNvPr id="11" name="Dikdörtgen 16"/>
          <p:cNvSpPr>
            <a:spLocks noChangeArrowheads="1"/>
          </p:cNvSpPr>
          <p:nvPr/>
        </p:nvSpPr>
        <p:spPr bwMode="auto">
          <a:xfrm>
            <a:off x="4518759" y="4500283"/>
            <a:ext cx="4085690" cy="120032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>
                <a:cs typeface="Times New Roman" pitchFamily="18" charset="0"/>
              </a:rPr>
              <a:t>Burada görülen e+03’ün anlamı nedir?</a:t>
            </a:r>
          </a:p>
          <a:p>
            <a:r>
              <a:rPr lang="tr-TR" sz="2400" dirty="0">
                <a:cs typeface="Times New Roman" pitchFamily="18" charset="0"/>
              </a:rPr>
              <a:t>4.047x10</a:t>
            </a:r>
            <a:r>
              <a:rPr lang="tr-TR" sz="2400" baseline="30000" dirty="0">
                <a:cs typeface="Times New Roman" pitchFamily="18" charset="0"/>
              </a:rPr>
              <a:t>3 </a:t>
            </a:r>
            <a:r>
              <a:rPr lang="tr-TR" sz="2400" dirty="0">
                <a:cs typeface="Times New Roman" pitchFamily="18" charset="0"/>
              </a:rPr>
              <a:t>= 4047</a:t>
            </a:r>
          </a:p>
        </p:txBody>
      </p:sp>
    </p:spTree>
    <p:extLst>
      <p:ext uri="{BB962C8B-B14F-4D97-AF65-F5344CB8AC3E}">
        <p14:creationId xmlns:p14="http://schemas.microsoft.com/office/powerpoint/2010/main" val="2809002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521213"/>
              </p:ext>
            </p:extLst>
          </p:nvPr>
        </p:nvGraphicFramePr>
        <p:xfrm>
          <a:off x="347660" y="1232756"/>
          <a:ext cx="8229600" cy="403860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2"/>
                        </a:rPr>
                        <a:t>eps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Floating-point relative accuracy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3"/>
                        </a:rPr>
                        <a:t>i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Imaginary unit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4"/>
                        </a:rPr>
                        <a:t>Inf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Infinity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5"/>
                        </a:rPr>
                        <a:t>intmax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Largest value of specified integer type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6"/>
                        </a:rPr>
                        <a:t>intmin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Smallest value of specified integer type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7"/>
                        </a:rPr>
                        <a:t>j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Imaginary unit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8"/>
                        </a:rPr>
                        <a:t>NaN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Not-a-Number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pi</a:t>
                      </a:r>
                      <a:endParaRPr lang="en-US" sz="2400" u="none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Ratio of circle's circumference to its diameter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10"/>
                        </a:rPr>
                        <a:t>realmax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>
                          <a:solidFill>
                            <a:schemeClr val="tx1"/>
                          </a:solidFill>
                        </a:rPr>
                        <a:t>Largest positive floating-point number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u="none" noProof="0">
                          <a:solidFill>
                            <a:schemeClr val="tx1"/>
                          </a:solidFill>
                          <a:hlinkClick r:id="rId11"/>
                        </a:rPr>
                        <a:t>realmin</a:t>
                      </a:r>
                      <a:endParaRPr lang="en-US" sz="2400" u="none" noProof="0">
                        <a:solidFill>
                          <a:schemeClr val="tx1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Smallest positive normalized floating-point number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Sabitler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2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891" y="1550404"/>
            <a:ext cx="7872413" cy="132343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Bir sorunu çözebilmek için gerekli olan sıralı mantıksal adımların tümüne denir.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r-TR" sz="20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Doğal dille yazılabileceği için fazlaca formal değildir. </a:t>
            </a:r>
          </a:p>
          <a:p>
            <a:pPr marL="342900" indent="-342900" eaLnBrk="0" hangingPunct="0"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7335" y="152636"/>
            <a:ext cx="3145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/>
            <a:r>
              <a:rPr lang="tr-TR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Algoritma nedir?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979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-1" y="25400"/>
            <a:ext cx="462600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32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03548" y="2276872"/>
            <a:ext cx="8244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sz="3600" b="1" i="1" dirty="0">
                <a:latin typeface="+mn-lt"/>
                <a:cs typeface="Times New Roman" pitchFamily="18" charset="0"/>
              </a:rPr>
              <a:t>M-Files </a:t>
            </a:r>
            <a:r>
              <a:rPr lang="tr-TR" sz="3600" b="1" i="1" dirty="0">
                <a:latin typeface="+mn-lt"/>
                <a:cs typeface="Times New Roman" pitchFamily="18" charset="0"/>
              </a:rPr>
              <a:t>ve </a:t>
            </a:r>
            <a:endParaRPr lang="en-US" sz="3600" b="1" i="1" dirty="0">
              <a:latin typeface="+mn-lt"/>
              <a:cs typeface="Times New Roman" pitchFamily="18" charset="0"/>
            </a:endParaRPr>
          </a:p>
          <a:p>
            <a:pPr lvl="0" eaLnBrk="1" hangingPunct="1"/>
            <a:r>
              <a:rPr lang="tr-TR" sz="3600" b="1" i="1" dirty="0">
                <a:latin typeface="+mn-lt"/>
                <a:cs typeface="Times New Roman" pitchFamily="18" charset="0"/>
              </a:rPr>
              <a:t>Kontrol ifadeleri</a:t>
            </a:r>
            <a:r>
              <a:rPr lang="en-US" sz="3600" b="1" i="1" dirty="0">
                <a:latin typeface="+mn-lt"/>
                <a:cs typeface="Times New Roman" pitchFamily="18" charset="0"/>
              </a:rPr>
              <a:t> …</a:t>
            </a:r>
          </a:p>
          <a:p>
            <a:endParaRPr lang="en-US" sz="3600" i="1" dirty="0">
              <a:latin typeface="+mn-lt"/>
              <a:cs typeface="Calibri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Sonraki ders…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7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65762" y="946755"/>
            <a:ext cx="8798726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indent="449263"/>
            <a:r>
              <a:rPr lang="tr-TR" sz="2000" b="1" dirty="0">
                <a:latin typeface="Calibri" pitchFamily="34" charset="0"/>
                <a:cs typeface="Calibri" pitchFamily="34" charset="0"/>
              </a:rPr>
              <a:t>Verilen iki sayının ortalamasını bulan bir algoritma yazalım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5762" y="1681999"/>
            <a:ext cx="8798726" cy="440120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/>
            <a:r>
              <a:rPr lang="tr-TR" sz="2000" dirty="0"/>
              <a:t>A1 :Başla</a:t>
            </a:r>
          </a:p>
          <a:p>
            <a:pPr indent="449263"/>
            <a:endParaRPr lang="tr-TR" sz="2000" dirty="0"/>
          </a:p>
          <a:p>
            <a:pPr indent="449263"/>
            <a:r>
              <a:rPr lang="tr-TR" sz="2000" dirty="0"/>
              <a:t>A2 :X değerini gir</a:t>
            </a:r>
          </a:p>
          <a:p>
            <a:pPr indent="449263"/>
            <a:endParaRPr lang="tr-TR" sz="2000" dirty="0"/>
          </a:p>
          <a:p>
            <a:pPr indent="449263"/>
            <a:r>
              <a:rPr lang="tr-TR" sz="2000" dirty="0"/>
              <a:t>A3 :Y değerini gir</a:t>
            </a:r>
          </a:p>
          <a:p>
            <a:pPr indent="449263"/>
            <a:endParaRPr lang="tr-TR" sz="2000" dirty="0"/>
          </a:p>
          <a:p>
            <a:pPr indent="449263"/>
            <a:r>
              <a:rPr lang="tr-TR" sz="2000" dirty="0"/>
              <a:t>A4 :Z= X+Y</a:t>
            </a:r>
          </a:p>
          <a:p>
            <a:pPr indent="449263"/>
            <a:endParaRPr lang="tr-TR" sz="2000" dirty="0"/>
          </a:p>
          <a:p>
            <a:pPr indent="449263"/>
            <a:r>
              <a:rPr lang="tr-TR" sz="2000" dirty="0"/>
              <a:t>A5 :ortalama=Z/2</a:t>
            </a:r>
          </a:p>
          <a:p>
            <a:pPr indent="449263"/>
            <a:endParaRPr lang="tr-TR" sz="2000" dirty="0"/>
          </a:p>
          <a:p>
            <a:pPr indent="449263"/>
            <a:r>
              <a:rPr lang="tr-TR" sz="2000" dirty="0"/>
              <a:t>A6 :</a:t>
            </a:r>
            <a:r>
              <a:rPr lang="tr-TR" sz="2000" dirty="0" err="1"/>
              <a:t>ortalama’yı</a:t>
            </a:r>
            <a:r>
              <a:rPr lang="tr-TR" sz="2000" dirty="0"/>
              <a:t> yaz</a:t>
            </a:r>
          </a:p>
          <a:p>
            <a:pPr indent="449263"/>
            <a:endParaRPr lang="tr-TR" sz="2000" dirty="0"/>
          </a:p>
          <a:p>
            <a:pPr indent="449263"/>
            <a:r>
              <a:rPr lang="tr-TR" sz="2000" dirty="0"/>
              <a:t>A6 :Bitir </a:t>
            </a:r>
          </a:p>
          <a:p>
            <a:pPr indent="449263"/>
            <a:endParaRPr lang="tr-T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7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56795" y="2063169"/>
            <a:ext cx="8784976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tr-TR" sz="2000" b="1" dirty="0">
                <a:latin typeface="Calibri" pitchFamily="34" charset="0"/>
                <a:cs typeface="Calibri" pitchFamily="34" charset="0"/>
              </a:rPr>
              <a:t>Değişkenler: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Birinci kenar uzunluğu: 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İkinci kenar uzunluğu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b,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Alan : alan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2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33416" y="826840"/>
            <a:ext cx="8808356" cy="1015663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tr-TR" sz="2000" b="1" dirty="0">
                <a:latin typeface="Calibri" pitchFamily="34" charset="0"/>
                <a:cs typeface="Calibri" pitchFamily="34" charset="0"/>
              </a:rPr>
              <a:t>Kenar uzunlukları verilen dikdörtgenin alan hesabını yapan programa ait algoritmanın hazırlanması. Kenar uzunlukları negatif olarak girildiği durumda veri girişi tekrarlanacaktır.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33416" y="3212976"/>
            <a:ext cx="8784976" cy="286232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Algorithm: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1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başla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2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tr-TR" sz="2000" dirty="0"/>
              <a:t>değerini gir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3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tr-TR" sz="2000" dirty="0"/>
              <a:t>a&lt;0 ise 2. adımı tekrarla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4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b </a:t>
            </a:r>
            <a:r>
              <a:rPr lang="tr-TR" sz="2000" dirty="0"/>
              <a:t>değerini gir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5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dirty="0"/>
              <a:t>&lt;0 ise 4. adımı tekrarla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6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alan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= a*b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7 :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alan’ı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yaz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8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bitir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1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182928" y="944724"/>
            <a:ext cx="8745556" cy="70788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Akış diyagramları, problemin çözümünün mantıksal sıralamasının diyagram şeklinde sunulmasıdır.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188"/>
            <a:ext cx="42291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2" descr="[Flowchart Symbol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736812"/>
            <a:ext cx="4716825" cy="40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Akış diyagramları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88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http://www.breezetree.com/flow-charts/basic-flow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11274"/>
            <a:ext cx="4789140" cy="54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Akış diyagramları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153926" y="812902"/>
            <a:ext cx="8810561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/>
            <a:r>
              <a:rPr lang="tr-TR" sz="2000" b="1" dirty="0">
                <a:latin typeface="Calibri" pitchFamily="34" charset="0"/>
                <a:cs typeface="Calibri" pitchFamily="34" charset="0"/>
              </a:rPr>
              <a:t>1’den 100’e kadar olan sayıların toplamını bulmak için bir algoritma ve bir akış diyagramı oluşturalım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7" name="Dikdörtgen 1"/>
          <p:cNvSpPr>
            <a:spLocks noChangeArrowheads="1"/>
          </p:cNvSpPr>
          <p:nvPr/>
        </p:nvSpPr>
        <p:spPr bwMode="auto">
          <a:xfrm>
            <a:off x="359532" y="1875631"/>
            <a:ext cx="4572000" cy="317009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r-TR" sz="2000" b="1" dirty="0">
                <a:latin typeface="Calibri" pitchFamily="34" charset="0"/>
                <a:cs typeface="Calibri" pitchFamily="34" charset="0"/>
              </a:rPr>
              <a:t>Algoritma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1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başla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2 :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toplam’a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sıfır ata</a:t>
            </a: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3 :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sayaç’a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sıfır ata</a:t>
            </a: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4 :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toplam’ı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sayaç’a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ilave et</a:t>
            </a: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5 :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sayaç’a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bir ekle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6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şayet sayaç 100’den küçük ise A4’e git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7 : </a:t>
            </a:r>
            <a:r>
              <a:rPr lang="tr-TR" sz="2000" dirty="0" err="1">
                <a:latin typeface="Calibri" pitchFamily="34" charset="0"/>
                <a:cs typeface="Calibri" pitchFamily="34" charset="0"/>
              </a:rPr>
              <a:t>toplam’ı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 yaz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tr-T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8 :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bitir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3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8373"/>
            <a:ext cx="3662122" cy="512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27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88302" y="793157"/>
            <a:ext cx="8697689" cy="1015663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/>
            <a:r>
              <a:rPr lang="tr-TR" sz="2000" b="1" dirty="0">
                <a:latin typeface="Calibri" pitchFamily="34" charset="0"/>
                <a:cs typeface="Calibri" pitchFamily="34" charset="0"/>
              </a:rPr>
              <a:t>Aşağıdaki birinci derece denklemin kökünü bulmak için gerekli akış diyagramınım oluşturalım,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err="1">
                <a:latin typeface="Calibri" pitchFamily="34" charset="0"/>
                <a:cs typeface="Calibri" pitchFamily="34" charset="0"/>
              </a:rPr>
              <a:t>Ax+B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=0</a:t>
            </a:r>
          </a:p>
        </p:txBody>
      </p:sp>
      <p:grpSp>
        <p:nvGrpSpPr>
          <p:cNvPr id="17411" name="Grup 13"/>
          <p:cNvGrpSpPr>
            <a:grpSpLocks/>
          </p:cNvGrpSpPr>
          <p:nvPr/>
        </p:nvGrpSpPr>
        <p:grpSpPr bwMode="auto">
          <a:xfrm>
            <a:off x="3148013" y="1776961"/>
            <a:ext cx="1912937" cy="4487863"/>
            <a:chOff x="0" y="0"/>
            <a:chExt cx="1913861" cy="4486939"/>
          </a:xfrm>
        </p:grpSpPr>
        <p:pic>
          <p:nvPicPr>
            <p:cNvPr id="17412" name="Resim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3861" cy="448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Metin Kutusu 2"/>
            <p:cNvSpPr txBox="1">
              <a:spLocks noChangeArrowheads="1"/>
            </p:cNvSpPr>
            <p:nvPr/>
          </p:nvSpPr>
          <p:spPr bwMode="auto">
            <a:xfrm>
              <a:off x="573976" y="1307796"/>
              <a:ext cx="550417" cy="39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A=0</a:t>
              </a:r>
              <a:endParaRPr lang="en-US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14" name="Metin Kutusu 2"/>
            <p:cNvSpPr txBox="1">
              <a:spLocks noChangeArrowheads="1"/>
            </p:cNvSpPr>
            <p:nvPr/>
          </p:nvSpPr>
          <p:spPr bwMode="auto">
            <a:xfrm>
              <a:off x="573976" y="31897"/>
              <a:ext cx="632594" cy="39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Start</a:t>
              </a:r>
              <a:endParaRPr lang="en-US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15" name="Metin Kutusu 2"/>
            <p:cNvSpPr txBox="1">
              <a:spLocks noChangeArrowheads="1"/>
            </p:cNvSpPr>
            <p:nvPr/>
          </p:nvSpPr>
          <p:spPr bwMode="auto">
            <a:xfrm>
              <a:off x="488943" y="4040346"/>
              <a:ext cx="540794" cy="39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End</a:t>
              </a:r>
              <a:endParaRPr lang="en-US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53927" y="154308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solidFill>
                  <a:schemeClr val="bg1"/>
                </a:solidFill>
                <a:latin typeface="Calibri" pitchFamily="34" charset="0"/>
              </a:rPr>
              <a:t>Örnek 4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6526-B0B2-4D9C-8224-4916AC2C9C34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97073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notes">
  <a:themeElements>
    <a:clrScheme name="lectureno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rfa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lecture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no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no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12442</TotalTime>
  <Words>1630</Words>
  <Application>Microsoft Office PowerPoint</Application>
  <PresentationFormat>Ekran Gösterisi (4:3)</PresentationFormat>
  <Paragraphs>325</Paragraphs>
  <Slides>30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1" baseType="lpstr">
      <vt:lpstr>SimSun</vt:lpstr>
      <vt:lpstr>Arial</vt:lpstr>
      <vt:lpstr>Bodoni MT Black</vt:lpstr>
      <vt:lpstr>Calibri</vt:lpstr>
      <vt:lpstr>Courier New</vt:lpstr>
      <vt:lpstr>Symbol</vt:lpstr>
      <vt:lpstr>Tahoma</vt:lpstr>
      <vt:lpstr>Times New Roman</vt:lpstr>
      <vt:lpstr>Wingdings</vt:lpstr>
      <vt:lpstr>lecturenotes</vt:lpstr>
      <vt:lpstr>Denklem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ataturk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</dc:creator>
  <cp:lastModifiedBy>Akif Ceviz</cp:lastModifiedBy>
  <cp:revision>1061</cp:revision>
  <cp:lastPrinted>2020-10-13T05:27:46Z</cp:lastPrinted>
  <dcterms:created xsi:type="dcterms:W3CDTF">1999-02-15T21:55:23Z</dcterms:created>
  <dcterms:modified xsi:type="dcterms:W3CDTF">2022-09-30T07:47:39Z</dcterms:modified>
</cp:coreProperties>
</file>