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5" r:id="rId9"/>
    <p:sldId id="264" r:id="rId10"/>
    <p:sldId id="263" r:id="rId11"/>
    <p:sldId id="266" r:id="rId12"/>
    <p:sldId id="292" r:id="rId13"/>
    <p:sldId id="267" r:id="rId14"/>
    <p:sldId id="282" r:id="rId15"/>
    <p:sldId id="268" r:id="rId16"/>
    <p:sldId id="269" r:id="rId17"/>
    <p:sldId id="270" r:id="rId18"/>
    <p:sldId id="271" r:id="rId19"/>
    <p:sldId id="281" r:id="rId20"/>
    <p:sldId id="272" r:id="rId21"/>
    <p:sldId id="273" r:id="rId22"/>
    <p:sldId id="274" r:id="rId23"/>
    <p:sldId id="279" r:id="rId24"/>
    <p:sldId id="287" r:id="rId25"/>
    <p:sldId id="288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1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54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8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6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99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52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55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80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3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40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08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DD502-29D3-434F-A7A7-80415F171567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8FAD-16F7-4608-B168-2E98570B9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53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96008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KLİNİK LABORATUVARDA OTOMASYON VE SİSTEMLERİ</a:t>
            </a:r>
            <a:endParaRPr lang="tr-TR" sz="3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37" y="2424101"/>
            <a:ext cx="5313555" cy="35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b="1" dirty="0"/>
              <a:t>Bidirectional </a:t>
            </a:r>
            <a:r>
              <a:rPr lang="tr-TR" sz="2400" b="1" dirty="0" err="1"/>
              <a:t>interface</a:t>
            </a:r>
            <a:r>
              <a:rPr lang="tr-TR" sz="2400" b="1" dirty="0"/>
              <a:t> (Çift yönlü bilgi aktarımı</a:t>
            </a:r>
            <a:r>
              <a:rPr lang="tr-TR" sz="2400" dirty="0"/>
              <a:t>): Laboratuvar bilgi sistemi ile </a:t>
            </a:r>
            <a:r>
              <a:rPr lang="tr-TR" sz="2400" dirty="0" smtClean="0"/>
              <a:t>her türlü </a:t>
            </a:r>
            <a:r>
              <a:rPr lang="tr-TR" sz="2400" dirty="0"/>
              <a:t>analizör arasında bilgisayar bağlantısı iki yönlü iletişimi sağlar.</a:t>
            </a:r>
          </a:p>
          <a:p>
            <a:pPr algn="just"/>
            <a:r>
              <a:rPr lang="tr-TR" sz="2400" b="1" dirty="0"/>
              <a:t>Bulk </a:t>
            </a:r>
            <a:r>
              <a:rPr lang="tr-TR" sz="2400" b="1" dirty="0" err="1"/>
              <a:t>reagents</a:t>
            </a:r>
            <a:r>
              <a:rPr lang="tr-TR" sz="2400" b="1" dirty="0"/>
              <a:t> (Büyük ambalajlı reaktifler</a:t>
            </a:r>
            <a:r>
              <a:rPr lang="tr-TR" sz="2400" dirty="0" smtClean="0"/>
              <a:t>): Reaksiyon </a:t>
            </a:r>
            <a:r>
              <a:rPr lang="tr-TR" sz="2400" dirty="0"/>
              <a:t>karışımına </a:t>
            </a:r>
            <a:r>
              <a:rPr lang="tr-TR" sz="2400" dirty="0" smtClean="0"/>
              <a:t>eklenmeden önce </a:t>
            </a:r>
            <a:r>
              <a:rPr lang="tr-TR" sz="2400" dirty="0"/>
              <a:t>ölçülmesi gerekli reaktiflerdir. Çünkü çoğunlukla bir analiz için gerekli </a:t>
            </a:r>
            <a:r>
              <a:rPr lang="tr-TR" sz="2400" dirty="0" smtClean="0"/>
              <a:t>olandan fazla </a:t>
            </a:r>
            <a:r>
              <a:rPr lang="tr-TR" sz="2400" dirty="0"/>
              <a:t>miktarda çözelti içeren büyük ambalajlardır.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70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b="1" dirty="0"/>
              <a:t>Calibration (Kalibrasyon</a:t>
            </a:r>
            <a:r>
              <a:rPr lang="tr-TR" sz="2400" dirty="0"/>
              <a:t>): Kesin ve doğru sonuçların alınabilmesi için analiz </a:t>
            </a:r>
            <a:r>
              <a:rPr lang="tr-TR" sz="2400" dirty="0" smtClean="0"/>
              <a:t>ve </a:t>
            </a:r>
            <a:r>
              <a:rPr lang="tr-TR" sz="2400" dirty="0" err="1" smtClean="0"/>
              <a:t>enstruman</a:t>
            </a:r>
            <a:r>
              <a:rPr lang="tr-TR" sz="2400" dirty="0" smtClean="0"/>
              <a:t> </a:t>
            </a:r>
            <a:r>
              <a:rPr lang="tr-TR" sz="2400" dirty="0"/>
              <a:t>koşullarının tanımlanmış basamaklara göre düzenlenmesi (ayarlanması)</a:t>
            </a:r>
          </a:p>
          <a:p>
            <a:pPr algn="just"/>
            <a:r>
              <a:rPr lang="tr-TR" sz="2400" b="1" dirty="0" err="1"/>
              <a:t>Carryover</a:t>
            </a:r>
            <a:r>
              <a:rPr lang="tr-TR" sz="2400" b="1" dirty="0"/>
              <a:t> (</a:t>
            </a:r>
            <a:r>
              <a:rPr lang="tr-TR" sz="2400" b="1" dirty="0" smtClean="0"/>
              <a:t>Bulaşma </a:t>
            </a:r>
            <a:r>
              <a:rPr lang="tr-TR" sz="2400" b="1" dirty="0"/>
              <a:t>/ </a:t>
            </a:r>
            <a:r>
              <a:rPr lang="tr-TR" sz="2400" b="1" dirty="0" err="1"/>
              <a:t>Kontaminasyon</a:t>
            </a:r>
            <a:r>
              <a:rPr lang="tr-TR" sz="2400" dirty="0"/>
              <a:t>): </a:t>
            </a:r>
            <a:r>
              <a:rPr lang="tr-TR" sz="2400" dirty="0" err="1"/>
              <a:t>Ardarda</a:t>
            </a:r>
            <a:r>
              <a:rPr lang="tr-TR" sz="2400" dirty="0"/>
              <a:t> ölçümlerde analiz örneğinin </a:t>
            </a:r>
            <a:r>
              <a:rPr lang="tr-TR" sz="2400" dirty="0" smtClean="0"/>
              <a:t>veya çözeltilerin </a:t>
            </a:r>
            <a:r>
              <a:rPr lang="tr-TR" sz="2400" dirty="0"/>
              <a:t>bir sonraki analiz sonuçlarını etkilemesi. Reaksiyon kaplarının </a:t>
            </a:r>
            <a:r>
              <a:rPr lang="tr-TR" sz="2400" dirty="0" smtClean="0"/>
              <a:t>tekrar kullanıldığı </a:t>
            </a:r>
            <a:r>
              <a:rPr lang="tr-TR" sz="2400" dirty="0"/>
              <a:t>sistemlerde küvetlerin iyi yıkanmamış olması bulaşmaya </a:t>
            </a:r>
            <a:r>
              <a:rPr lang="tr-TR" sz="2400" dirty="0" smtClean="0"/>
              <a:t>neden olmaktadır</a:t>
            </a:r>
            <a:r>
              <a:rPr lang="tr-TR" sz="2400" dirty="0"/>
              <a:t>..</a:t>
            </a:r>
          </a:p>
          <a:p>
            <a:pPr algn="just"/>
            <a:r>
              <a:rPr lang="tr-TR" sz="2400" b="1" dirty="0" err="1"/>
              <a:t>Centrifugal</a:t>
            </a:r>
            <a:r>
              <a:rPr lang="tr-TR" sz="2400" b="1" dirty="0"/>
              <a:t> </a:t>
            </a:r>
            <a:r>
              <a:rPr lang="tr-TR" sz="2400" b="1" dirty="0" err="1"/>
              <a:t>analyser</a:t>
            </a:r>
            <a:r>
              <a:rPr lang="tr-TR" sz="2400" b="1" dirty="0"/>
              <a:t> (</a:t>
            </a:r>
            <a:r>
              <a:rPr lang="tr-TR" sz="2400" b="1" dirty="0" err="1"/>
              <a:t>Santrifügal</a:t>
            </a:r>
            <a:r>
              <a:rPr lang="tr-TR" sz="2400" b="1" dirty="0"/>
              <a:t> analizörler</a:t>
            </a:r>
            <a:r>
              <a:rPr lang="tr-TR" sz="2400" dirty="0"/>
              <a:t>): Çözeltileri ve analiz </a:t>
            </a:r>
            <a:r>
              <a:rPr lang="tr-TR" sz="2400" dirty="0" smtClean="0"/>
              <a:t>örneğinin karıştırılmasında </a:t>
            </a:r>
            <a:r>
              <a:rPr lang="tr-TR" sz="2400" dirty="0" err="1"/>
              <a:t>santrifügal</a:t>
            </a:r>
            <a:r>
              <a:rPr lang="tr-TR" sz="2400" dirty="0"/>
              <a:t> kuvveti kullanan, teste dayalı bir sistemdir.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3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559" y="2997684"/>
            <a:ext cx="3187855" cy="31878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539788"/>
            <a:ext cx="3017799" cy="30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b="1" dirty="0"/>
              <a:t>Closed </a:t>
            </a:r>
            <a:r>
              <a:rPr lang="tr-TR" sz="2400" b="1" dirty="0" err="1"/>
              <a:t>system</a:t>
            </a:r>
            <a:r>
              <a:rPr lang="tr-TR" sz="2400" b="1" dirty="0"/>
              <a:t> (Kapalı çözelti sistemi</a:t>
            </a:r>
            <a:r>
              <a:rPr lang="tr-TR" sz="2400" dirty="0"/>
              <a:t>): Kullanıcı, analiz çözeltilerini </a:t>
            </a:r>
            <a:r>
              <a:rPr lang="tr-TR" sz="2400" dirty="0" smtClean="0"/>
              <a:t>sadece cihazın </a:t>
            </a:r>
            <a:r>
              <a:rPr lang="tr-TR" sz="2400" dirty="0"/>
              <a:t>üreticisinden satın alabilir.</a:t>
            </a:r>
          </a:p>
          <a:p>
            <a:pPr algn="just"/>
            <a:r>
              <a:rPr lang="tr-TR" sz="2400" b="1" dirty="0" err="1"/>
              <a:t>Coincidence</a:t>
            </a:r>
            <a:r>
              <a:rPr lang="tr-TR" sz="2400" b="1" dirty="0"/>
              <a:t> </a:t>
            </a:r>
            <a:r>
              <a:rPr lang="tr-TR" sz="2400" b="1" dirty="0" err="1"/>
              <a:t>error</a:t>
            </a:r>
            <a:r>
              <a:rPr lang="tr-TR" sz="2400" b="1" dirty="0"/>
              <a:t> (</a:t>
            </a:r>
            <a:r>
              <a:rPr lang="tr-TR" sz="2400" b="1" dirty="0" smtClean="0"/>
              <a:t>Çakışma </a:t>
            </a:r>
            <a:r>
              <a:rPr lang="tr-TR" sz="2400" b="1" dirty="0"/>
              <a:t>hatası</a:t>
            </a:r>
            <a:r>
              <a:rPr lang="tr-TR" sz="2400" dirty="0"/>
              <a:t>) Elektronik </a:t>
            </a:r>
            <a:r>
              <a:rPr lang="tr-TR" sz="2400" dirty="0" err="1"/>
              <a:t>impedans</a:t>
            </a:r>
            <a:r>
              <a:rPr lang="tr-TR" sz="2400" dirty="0"/>
              <a:t> ilkesine </a:t>
            </a:r>
            <a:r>
              <a:rPr lang="tr-TR" sz="2400" dirty="0" smtClean="0"/>
              <a:t>dayalı, hematoloji </a:t>
            </a:r>
            <a:r>
              <a:rPr lang="tr-TR" sz="2400" dirty="0"/>
              <a:t>analizöründe, iki veya daha fazla hücre aynı anda delikten girerler ve </a:t>
            </a:r>
            <a:r>
              <a:rPr lang="tr-TR" sz="2400" dirty="0" smtClean="0"/>
              <a:t>tek hücre </a:t>
            </a:r>
            <a:r>
              <a:rPr lang="tr-TR" sz="2400" dirty="0"/>
              <a:t>gibi sayılırlar.</a:t>
            </a:r>
          </a:p>
          <a:p>
            <a:pPr algn="just"/>
            <a:r>
              <a:rPr lang="tr-TR" sz="2400" b="1" dirty="0" err="1" smtClean="0"/>
              <a:t>Digital</a:t>
            </a:r>
            <a:r>
              <a:rPr lang="tr-TR" sz="2400" b="1" dirty="0" smtClean="0"/>
              <a:t> </a:t>
            </a:r>
            <a:r>
              <a:rPr lang="tr-TR" sz="2400" b="1" dirty="0"/>
              <a:t>(Dijital): </a:t>
            </a:r>
            <a:r>
              <a:rPr lang="tr-TR" sz="2400" dirty="0"/>
              <a:t>Verilerin kesikli birimler halinde verilmesi (Rakamsal</a:t>
            </a:r>
            <a:r>
              <a:rPr lang="tr-TR" sz="2400" dirty="0" smtClean="0"/>
              <a:t>).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381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2000" b="1" dirty="0"/>
              <a:t>Open </a:t>
            </a:r>
            <a:r>
              <a:rPr lang="tr-TR" sz="2000" b="1" dirty="0" err="1"/>
              <a:t>system</a:t>
            </a:r>
            <a:r>
              <a:rPr lang="tr-TR" sz="2000" b="1" dirty="0"/>
              <a:t> (Açık sistem</a:t>
            </a:r>
            <a:r>
              <a:rPr lang="tr-TR" sz="2000" dirty="0"/>
              <a:t>) : Cihazla ilgili çözeltilerin ve tüketim </a:t>
            </a:r>
            <a:r>
              <a:rPr lang="tr-TR" sz="2000" dirty="0" smtClean="0"/>
              <a:t>malzemelerinin herhangi </a:t>
            </a:r>
            <a:r>
              <a:rPr lang="tr-TR" sz="2000" dirty="0"/>
              <a:t>uygun </a:t>
            </a:r>
            <a:r>
              <a:rPr lang="tr-TR" sz="2000" dirty="0" smtClean="0"/>
              <a:t>satıcı firmadan </a:t>
            </a:r>
            <a:r>
              <a:rPr lang="tr-TR" sz="2000" dirty="0"/>
              <a:t>satın alınabildiği </a:t>
            </a:r>
            <a:r>
              <a:rPr lang="tr-TR" sz="2000" dirty="0" smtClean="0"/>
              <a:t>sistem</a:t>
            </a:r>
          </a:p>
          <a:p>
            <a:pPr algn="just"/>
            <a:r>
              <a:rPr lang="tr-TR" sz="2000" b="1" dirty="0" err="1"/>
              <a:t>Selective</a:t>
            </a:r>
            <a:r>
              <a:rPr lang="tr-TR" sz="2000" b="1" dirty="0"/>
              <a:t> </a:t>
            </a:r>
            <a:r>
              <a:rPr lang="tr-TR" sz="2000" b="1" dirty="0" err="1"/>
              <a:t>enstrument</a:t>
            </a:r>
            <a:r>
              <a:rPr lang="tr-TR" sz="2000" b="1" dirty="0"/>
              <a:t> (Seçici) </a:t>
            </a:r>
            <a:r>
              <a:rPr lang="tr-TR" sz="2000" dirty="0"/>
              <a:t>: Çok sayıda test yapabilme kapasitesinde olan </a:t>
            </a:r>
            <a:r>
              <a:rPr lang="tr-TR" sz="2000" dirty="0" smtClean="0"/>
              <a:t>fakat sadece </a:t>
            </a:r>
            <a:r>
              <a:rPr lang="tr-TR" sz="2000" dirty="0"/>
              <a:t>seçilen (programlanan) testleri analiz eden sistemlerdir. Seçici </a:t>
            </a:r>
            <a:r>
              <a:rPr lang="tr-TR" sz="2000" dirty="0" smtClean="0"/>
              <a:t>olmayan sistemler </a:t>
            </a:r>
            <a:r>
              <a:rPr lang="tr-TR" sz="2000" dirty="0"/>
              <a:t>her hasta örneğinde cihaza yüklü tüm </a:t>
            </a:r>
            <a:r>
              <a:rPr lang="tr-TR" sz="2000" dirty="0" err="1"/>
              <a:t>analizlari</a:t>
            </a:r>
            <a:r>
              <a:rPr lang="tr-TR" sz="2000" dirty="0"/>
              <a:t> yaparlar.</a:t>
            </a:r>
          </a:p>
          <a:p>
            <a:pPr algn="just"/>
            <a:r>
              <a:rPr lang="tr-TR" sz="2000" b="1" dirty="0"/>
              <a:t>Sensor (Sensor)</a:t>
            </a:r>
            <a:r>
              <a:rPr lang="tr-TR" sz="2000" dirty="0"/>
              <a:t>: Reaksiyon karışımında </a:t>
            </a:r>
            <a:r>
              <a:rPr lang="tr-TR" sz="2000" dirty="0" err="1"/>
              <a:t>analit</a:t>
            </a:r>
            <a:r>
              <a:rPr lang="tr-TR" sz="2000" dirty="0"/>
              <a:t> konsantrasyonlarındaki </a:t>
            </a:r>
            <a:r>
              <a:rPr lang="tr-TR" sz="2000" dirty="0" smtClean="0"/>
              <a:t>değişimleri izleyen </a:t>
            </a:r>
            <a:r>
              <a:rPr lang="tr-TR" sz="2000" dirty="0"/>
              <a:t>sistem veya aygıt (</a:t>
            </a:r>
            <a:r>
              <a:rPr lang="tr-TR" sz="2000" dirty="0" err="1"/>
              <a:t>analite</a:t>
            </a:r>
            <a:r>
              <a:rPr lang="tr-TR" sz="2000" dirty="0"/>
              <a:t> özgül ve duyarlı).</a:t>
            </a:r>
          </a:p>
          <a:p>
            <a:pPr algn="just"/>
            <a:r>
              <a:rPr lang="tr-TR" sz="2000" b="1" dirty="0" err="1"/>
              <a:t>Sequential</a:t>
            </a:r>
            <a:r>
              <a:rPr lang="tr-TR" sz="2000" b="1" dirty="0"/>
              <a:t> </a:t>
            </a:r>
            <a:r>
              <a:rPr lang="tr-TR" sz="2000" b="1" dirty="0" err="1"/>
              <a:t>analysis</a:t>
            </a:r>
            <a:r>
              <a:rPr lang="tr-TR" sz="2000" b="1" dirty="0"/>
              <a:t> (Sıralı analiz</a:t>
            </a:r>
            <a:r>
              <a:rPr lang="tr-TR" sz="2000" dirty="0"/>
              <a:t>) : Örnek grubundaki her hasta örneği sıra </a:t>
            </a:r>
            <a:r>
              <a:rPr lang="tr-TR" sz="2000" dirty="0" smtClean="0"/>
              <a:t>ile analiz </a:t>
            </a:r>
            <a:r>
              <a:rPr lang="tr-TR" sz="2000" dirty="0"/>
              <a:t>edilir ve belirtilmiş olan bütün </a:t>
            </a:r>
            <a:r>
              <a:rPr lang="tr-TR" sz="2000" dirty="0" err="1"/>
              <a:t>analitler</a:t>
            </a:r>
            <a:r>
              <a:rPr lang="tr-TR" sz="2000" dirty="0"/>
              <a:t> ölçülür. Bir örnekte çok sayıda </a:t>
            </a:r>
            <a:r>
              <a:rPr lang="tr-TR" sz="2000" dirty="0" smtClean="0"/>
              <a:t>test </a:t>
            </a:r>
            <a:r>
              <a:rPr lang="tr-TR" sz="2000" dirty="0" err="1" smtClean="0"/>
              <a:t>ardarda</a:t>
            </a:r>
            <a:r>
              <a:rPr lang="tr-TR" sz="2000" dirty="0" smtClean="0"/>
              <a:t> yapılır</a:t>
            </a:r>
          </a:p>
          <a:p>
            <a:pPr algn="just"/>
            <a:r>
              <a:rPr lang="tr-TR" sz="2000" b="1" dirty="0" err="1"/>
              <a:t>Workload</a:t>
            </a:r>
            <a:r>
              <a:rPr lang="tr-TR" sz="2000" b="1" dirty="0"/>
              <a:t> </a:t>
            </a:r>
            <a:r>
              <a:rPr lang="tr-TR" sz="2000" b="1" dirty="0" smtClean="0"/>
              <a:t>(iş </a:t>
            </a:r>
            <a:r>
              <a:rPr lang="tr-TR" sz="2000" b="1" dirty="0"/>
              <a:t>yükü) </a:t>
            </a:r>
            <a:r>
              <a:rPr lang="tr-TR" sz="2000" dirty="0"/>
              <a:t>: Belirli bir süre içinde bir cihazın, bir analistin veya </a:t>
            </a:r>
            <a:r>
              <a:rPr lang="tr-TR" sz="2000" dirty="0" smtClean="0"/>
              <a:t>tüm laboratuvar </a:t>
            </a:r>
            <a:r>
              <a:rPr lang="tr-TR" sz="2000" dirty="0"/>
              <a:t>çalışanlarının ortaya çıkarabilecekleri iş miktarı, iş kapasiteleri</a:t>
            </a:r>
          </a:p>
        </p:txBody>
      </p:sp>
    </p:spTree>
    <p:extLst>
      <p:ext uri="{BB962C8B-B14F-4D97-AF65-F5344CB8AC3E}">
        <p14:creationId xmlns:p14="http://schemas.microsoft.com/office/powerpoint/2010/main" val="21609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tr-TR" b="1" dirty="0"/>
              <a:t>Analit</a:t>
            </a:r>
            <a:r>
              <a:rPr lang="tr-TR" dirty="0"/>
              <a:t>: Ölçümü yapılan </a:t>
            </a:r>
            <a:r>
              <a:rPr lang="tr-TR" dirty="0" err="1"/>
              <a:t>sübstans</a:t>
            </a:r>
            <a:r>
              <a:rPr lang="tr-TR" dirty="0"/>
              <a:t>, bileşik veya molekül (</a:t>
            </a:r>
            <a:r>
              <a:rPr lang="tr-TR" dirty="0" err="1"/>
              <a:t>Glukoz</a:t>
            </a:r>
            <a:r>
              <a:rPr lang="tr-TR" dirty="0"/>
              <a:t>, AST, Tiroksin gibi)</a:t>
            </a:r>
          </a:p>
          <a:p>
            <a:pPr algn="just">
              <a:lnSpc>
                <a:spcPct val="120000"/>
              </a:lnSpc>
            </a:pPr>
            <a:r>
              <a:rPr lang="tr-TR" b="1" dirty="0"/>
              <a:t>Analitik evre</a:t>
            </a:r>
            <a:r>
              <a:rPr lang="tr-TR" dirty="0"/>
              <a:t>: Analiz örneğinin, reaktiflerin, reaksiyon araç ve gereçlerinin, </a:t>
            </a:r>
            <a:r>
              <a:rPr lang="tr-TR" dirty="0" smtClean="0"/>
              <a:t>ölçüm </a:t>
            </a:r>
            <a:r>
              <a:rPr lang="tr-TR" dirty="0" err="1" smtClean="0"/>
              <a:t>enstrumanının</a:t>
            </a:r>
            <a:r>
              <a:rPr lang="tr-TR" dirty="0" smtClean="0"/>
              <a:t> </a:t>
            </a:r>
            <a:r>
              <a:rPr lang="tr-TR" dirty="0"/>
              <a:t>hazırlanmasından sonra analizin başlaması ve test sonuçlarının </a:t>
            </a:r>
            <a:r>
              <a:rPr lang="tr-TR" dirty="0" smtClean="0"/>
              <a:t>elde edildiği </a:t>
            </a:r>
            <a:r>
              <a:rPr lang="tr-TR" dirty="0"/>
              <a:t>süre</a:t>
            </a:r>
          </a:p>
          <a:p>
            <a:pPr algn="just">
              <a:lnSpc>
                <a:spcPct val="120000"/>
              </a:lnSpc>
            </a:pPr>
            <a:r>
              <a:rPr lang="tr-TR" b="1" dirty="0" smtClean="0"/>
              <a:t>Girişim</a:t>
            </a:r>
            <a:r>
              <a:rPr lang="tr-TR" b="1" dirty="0"/>
              <a:t>: </a:t>
            </a:r>
            <a:r>
              <a:rPr lang="tr-TR" b="1" dirty="0" err="1"/>
              <a:t>İnterferans</a:t>
            </a:r>
            <a:r>
              <a:rPr lang="tr-TR" dirty="0"/>
              <a:t>; ölçülen molekülün gerçek düzeyini pozitif veya negatif </a:t>
            </a:r>
            <a:r>
              <a:rPr lang="tr-TR" dirty="0" smtClean="0"/>
              <a:t>yönde etkileyen </a:t>
            </a:r>
            <a:r>
              <a:rPr lang="tr-TR" dirty="0"/>
              <a:t>etken; örneğin doğasından kaynaklanırsa </a:t>
            </a:r>
            <a:r>
              <a:rPr lang="tr-TR" b="1" dirty="0" err="1"/>
              <a:t>matriks</a:t>
            </a:r>
            <a:r>
              <a:rPr lang="tr-TR" b="1" dirty="0"/>
              <a:t> etki</a:t>
            </a:r>
            <a:r>
              <a:rPr lang="tr-TR" dirty="0"/>
              <a:t> </a:t>
            </a:r>
            <a:r>
              <a:rPr lang="tr-TR" dirty="0" smtClean="0"/>
              <a:t>olarak adlandırılmaktadır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/>
          </a:bodyPr>
          <a:lstStyle/>
          <a:p>
            <a:pPr algn="just"/>
            <a:endParaRPr lang="tr-TR" sz="2400" dirty="0" smtClean="0"/>
          </a:p>
          <a:p>
            <a:pPr algn="just"/>
            <a:endParaRPr lang="tr-TR" sz="2000" b="1" dirty="0" smtClean="0"/>
          </a:p>
          <a:p>
            <a:pPr algn="just"/>
            <a:r>
              <a:rPr lang="tr-TR" sz="2000" b="1" dirty="0" smtClean="0"/>
              <a:t>Lot </a:t>
            </a:r>
            <a:r>
              <a:rPr lang="tr-TR" sz="2000" b="1" dirty="0"/>
              <a:t>numarası</a:t>
            </a:r>
            <a:r>
              <a:rPr lang="tr-TR" sz="2000" dirty="0"/>
              <a:t>: Aynı zamanda, aynı koşullarda, aynı üretim kazanında </a:t>
            </a:r>
            <a:r>
              <a:rPr lang="tr-TR" sz="2000" dirty="0" smtClean="0"/>
              <a:t>üretilerek, ambalajlarına </a:t>
            </a:r>
            <a:r>
              <a:rPr lang="tr-TR" sz="2000" dirty="0"/>
              <a:t>paylaştırılan materyallere verilen numara. Üretim numarası olarak </a:t>
            </a:r>
            <a:r>
              <a:rPr lang="tr-TR" sz="2000" dirty="0" smtClean="0"/>
              <a:t>da adlandırılabilir</a:t>
            </a:r>
            <a:r>
              <a:rPr lang="tr-TR" sz="2000" dirty="0"/>
              <a:t>. Üretici firma </a:t>
            </a:r>
            <a:r>
              <a:rPr lang="tr-TR" sz="2000" dirty="0" smtClean="0"/>
              <a:t>her türlü </a:t>
            </a:r>
            <a:r>
              <a:rPr lang="tr-TR" sz="2000" dirty="0"/>
              <a:t>geçerlilik ve kalite kontrol sonuçlarını kazan </a:t>
            </a:r>
            <a:r>
              <a:rPr lang="tr-TR" sz="2000" dirty="0" smtClean="0"/>
              <a:t>yani lot </a:t>
            </a:r>
            <a:r>
              <a:rPr lang="tr-TR" sz="2000" dirty="0"/>
              <a:t>numaralarına göre kaydeder ve yayınlar.</a:t>
            </a:r>
          </a:p>
          <a:p>
            <a:pPr algn="just"/>
            <a:r>
              <a:rPr lang="tr-TR" sz="2000" dirty="0"/>
              <a:t>Örnek: Analizde, madde miktarı ölçülen bileşiği içeren, analizi yapılan materyal (</a:t>
            </a:r>
            <a:r>
              <a:rPr lang="tr-TR" sz="2000" dirty="0" smtClean="0"/>
              <a:t>Kan, İdrar</a:t>
            </a:r>
            <a:r>
              <a:rPr lang="tr-TR" sz="2000" dirty="0"/>
              <a:t>, Serum, </a:t>
            </a:r>
            <a:r>
              <a:rPr lang="tr-TR" sz="2000" dirty="0" err="1"/>
              <a:t>hemolizat</a:t>
            </a:r>
            <a:r>
              <a:rPr lang="tr-TR" sz="2000" dirty="0"/>
              <a:t> gibi)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318" y="3784909"/>
            <a:ext cx="2655364" cy="28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Otomotize</a:t>
            </a:r>
            <a:r>
              <a:rPr lang="tr-TR" dirty="0" smtClean="0"/>
              <a:t> sistemde temel ilkeler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tr-TR" dirty="0"/>
              <a:t>1. Hasta örneklerinin alınması,</a:t>
            </a:r>
          </a:p>
          <a:p>
            <a:pPr algn="just"/>
            <a:r>
              <a:rPr lang="tr-TR" dirty="0"/>
              <a:t>2. Test istek belgeleri ile birlikte, istenen analizlerin analiz defterlerine kaydı,</a:t>
            </a:r>
          </a:p>
          <a:p>
            <a:pPr algn="just"/>
            <a:r>
              <a:rPr lang="tr-TR" dirty="0"/>
              <a:t>3. Ölçümü yapılacak </a:t>
            </a:r>
            <a:r>
              <a:rPr lang="tr-TR" dirty="0" err="1"/>
              <a:t>analitlere</a:t>
            </a:r>
            <a:r>
              <a:rPr lang="tr-TR" dirty="0"/>
              <a:t> ve ölçüm tekniği metodolojisine göre </a:t>
            </a:r>
            <a:r>
              <a:rPr lang="tr-TR" dirty="0" smtClean="0"/>
              <a:t>hasta örneklerinden </a:t>
            </a:r>
            <a:r>
              <a:rPr lang="tr-TR" dirty="0"/>
              <a:t>analiz örneklerinin hazırlanması,</a:t>
            </a:r>
          </a:p>
          <a:p>
            <a:pPr algn="just"/>
            <a:r>
              <a:rPr lang="tr-TR" dirty="0"/>
              <a:t>4. Reaksiyon çözeltilerinin, reaksiyon koşullarının hazırlanması,</a:t>
            </a:r>
          </a:p>
          <a:p>
            <a:pPr algn="just"/>
            <a:r>
              <a:rPr lang="tr-TR" dirty="0"/>
              <a:t>5. Çalışma gruplarının (kör, standartların ölçümünü de içeren test </a:t>
            </a:r>
            <a:r>
              <a:rPr lang="tr-TR" dirty="0" smtClean="0"/>
              <a:t>tüpleri) düzenlenmesi</a:t>
            </a:r>
            <a:r>
              <a:rPr lang="tr-TR" dirty="0"/>
              <a:t>,</a:t>
            </a:r>
          </a:p>
          <a:p>
            <a:pPr algn="just"/>
            <a:r>
              <a:rPr lang="tr-TR" dirty="0"/>
              <a:t>6. Reaksiyon tüplerine çözeltilerin dağıtılması ve karıştırılması,</a:t>
            </a:r>
          </a:p>
          <a:p>
            <a:pPr algn="just"/>
            <a:r>
              <a:rPr lang="tr-TR" dirty="0"/>
              <a:t>7. Reaksiyon süresinin beklenmesi (</a:t>
            </a:r>
            <a:r>
              <a:rPr lang="tr-TR" dirty="0" err="1"/>
              <a:t>inkübasyon</a:t>
            </a:r>
            <a:r>
              <a:rPr lang="tr-TR" dirty="0"/>
              <a:t>),</a:t>
            </a:r>
          </a:p>
          <a:p>
            <a:pPr algn="just"/>
            <a:r>
              <a:rPr lang="tr-TR" dirty="0"/>
              <a:t>8. </a:t>
            </a:r>
            <a:r>
              <a:rPr lang="tr-TR" dirty="0" err="1"/>
              <a:t>Enstrumantal</a:t>
            </a:r>
            <a:r>
              <a:rPr lang="tr-TR" dirty="0"/>
              <a:t> (</a:t>
            </a:r>
            <a:r>
              <a:rPr lang="tr-TR" dirty="0" err="1"/>
              <a:t>spektrofotometrik</a:t>
            </a:r>
            <a:r>
              <a:rPr lang="tr-TR" dirty="0"/>
              <a:t>, </a:t>
            </a:r>
            <a:r>
              <a:rPr lang="tr-TR" dirty="0" err="1"/>
              <a:t>fluorometrik</a:t>
            </a:r>
            <a:r>
              <a:rPr lang="tr-TR" dirty="0"/>
              <a:t> v. b.) ölçümlerin </a:t>
            </a:r>
            <a:r>
              <a:rPr lang="tr-TR" dirty="0" smtClean="0"/>
              <a:t>yapılarak, hesaplamalar </a:t>
            </a:r>
            <a:r>
              <a:rPr lang="tr-TR" dirty="0"/>
              <a:t>veya kalibrasyon grafikleri ile test sonuçlarının saptanması,</a:t>
            </a:r>
          </a:p>
          <a:p>
            <a:pPr algn="just"/>
            <a:r>
              <a:rPr lang="tr-TR" dirty="0"/>
              <a:t>9. Hasta raporlarının yazılması, </a:t>
            </a:r>
            <a:r>
              <a:rPr lang="tr-TR" dirty="0" err="1"/>
              <a:t>klinisyene</a:t>
            </a:r>
            <a:r>
              <a:rPr lang="tr-TR" dirty="0"/>
              <a:t> veya hastaya ulaştırılması </a:t>
            </a:r>
          </a:p>
        </p:txBody>
      </p:sp>
    </p:spTree>
    <p:extLst>
      <p:ext uri="{BB962C8B-B14F-4D97-AF65-F5344CB8AC3E}">
        <p14:creationId xmlns:p14="http://schemas.microsoft.com/office/powerpoint/2010/main" val="15766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50" y="1987922"/>
            <a:ext cx="4303099" cy="28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792172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Hızla </a:t>
            </a:r>
            <a:r>
              <a:rPr lang="tr-TR" sz="2400" dirty="0"/>
              <a:t>gelişen teknoloji, mikroişlemciler ve bilgisayarlar, insan tarafından </a:t>
            </a:r>
            <a:r>
              <a:rPr lang="tr-TR" sz="2400" dirty="0" smtClean="0"/>
              <a:t>tekrarlanan işlemlerin </a:t>
            </a:r>
            <a:r>
              <a:rPr lang="tr-TR" sz="2400" dirty="0"/>
              <a:t>daha hızlı ve verimli yapılabildiği otomatize </a:t>
            </a:r>
            <a:r>
              <a:rPr lang="tr-TR" sz="2400" dirty="0" err="1"/>
              <a:t>enstrumanların</a:t>
            </a:r>
            <a:r>
              <a:rPr lang="tr-TR" sz="2400" dirty="0"/>
              <a:t> </a:t>
            </a:r>
            <a:r>
              <a:rPr lang="tr-TR" sz="2400" dirty="0" smtClean="0"/>
              <a:t>üretilmesine olanak </a:t>
            </a:r>
            <a:r>
              <a:rPr lang="tr-TR" sz="2400" dirty="0"/>
              <a:t>sağlamıştır. 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 smtClean="0"/>
              <a:t>Endüstri </a:t>
            </a:r>
            <a:r>
              <a:rPr lang="tr-TR" sz="2400" dirty="0"/>
              <a:t>sektöründe 1914’lerde başlatılmış olan </a:t>
            </a:r>
            <a:r>
              <a:rPr lang="tr-TR" sz="2400" dirty="0" smtClean="0"/>
              <a:t>otomasyonun hizmet </a:t>
            </a:r>
            <a:r>
              <a:rPr lang="tr-TR" sz="2400" dirty="0"/>
              <a:t>sektöründe de yararı anlaşılmış, 1950’lerde klinik laboratuvarlarda </a:t>
            </a:r>
            <a:r>
              <a:rPr lang="tr-TR" sz="2400" dirty="0" smtClean="0"/>
              <a:t>da benimsenmiştir </a:t>
            </a:r>
          </a:p>
          <a:p>
            <a:pPr marL="0" indent="0" algn="just">
              <a:buNone/>
            </a:pPr>
            <a:r>
              <a:rPr lang="tr-TR" sz="2400" dirty="0" smtClean="0"/>
              <a:t>Klinik </a:t>
            </a:r>
            <a:r>
              <a:rPr lang="tr-TR" sz="2400" dirty="0"/>
              <a:t>laboratuvarda yapılan </a:t>
            </a:r>
            <a:r>
              <a:rPr lang="tr-TR" sz="2400" b="1" dirty="0"/>
              <a:t>testlerin çeşitliliği </a:t>
            </a:r>
            <a:r>
              <a:rPr lang="tr-TR" sz="2400" dirty="0"/>
              <a:t>ve </a:t>
            </a:r>
            <a:r>
              <a:rPr lang="tr-TR" sz="2400" b="1" dirty="0"/>
              <a:t>sayısının</a:t>
            </a:r>
            <a:r>
              <a:rPr lang="tr-TR" sz="2400" dirty="0"/>
              <a:t> artması, modern laboratuvarlarda 1957 sonrasında otomasyon kavramının başlamasına neden olmuştur.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16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otomatize sistemlerin temel elemanları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Otomasyona </a:t>
            </a:r>
            <a:r>
              <a:rPr lang="tr-TR" sz="2400" dirty="0"/>
              <a:t>mekanize cihazlarla birlikte </a:t>
            </a:r>
            <a:r>
              <a:rPr lang="tr-TR" sz="2400" b="1" dirty="0"/>
              <a:t>katkısı en fazla olan </a:t>
            </a:r>
            <a:r>
              <a:rPr lang="tr-TR" sz="2400" b="1" dirty="0">
                <a:solidFill>
                  <a:srgbClr val="FF0000"/>
                </a:solidFill>
              </a:rPr>
              <a:t>cihazlar, </a:t>
            </a:r>
            <a:r>
              <a:rPr lang="tr-TR" sz="2400" b="1" dirty="0" smtClean="0">
                <a:solidFill>
                  <a:srgbClr val="FF0000"/>
                </a:solidFill>
              </a:rPr>
              <a:t>bilgisayarlar, mikroişlemcilerdir</a:t>
            </a:r>
            <a:r>
              <a:rPr lang="tr-TR" sz="2400" dirty="0"/>
              <a:t>. </a:t>
            </a:r>
            <a:endParaRPr lang="tr-TR" sz="2400" dirty="0" smtClean="0"/>
          </a:p>
          <a:p>
            <a:pPr algn="just"/>
            <a:r>
              <a:rPr lang="tr-TR" sz="2400" dirty="0" smtClean="0"/>
              <a:t>Bir </a:t>
            </a:r>
            <a:r>
              <a:rPr lang="tr-TR" sz="2400" dirty="0"/>
              <a:t>laboratuvarın bilgisayar sistemi ne kadar kapsamlı </a:t>
            </a:r>
            <a:r>
              <a:rPr lang="tr-TR" sz="2400" dirty="0" smtClean="0"/>
              <a:t>olursa otomasyon </a:t>
            </a:r>
            <a:r>
              <a:rPr lang="tr-TR" sz="2400" dirty="0"/>
              <a:t>derecesi de o kadar gelişmiş ve yeterli olmaktadır. Özellikle </a:t>
            </a:r>
            <a:r>
              <a:rPr lang="tr-TR" sz="2400" dirty="0" smtClean="0"/>
              <a:t>otomatize analitik </a:t>
            </a:r>
            <a:r>
              <a:rPr lang="tr-TR" sz="2400" dirty="0"/>
              <a:t>cihazlar yanında </a:t>
            </a:r>
            <a:r>
              <a:rPr lang="tr-TR" sz="2400" dirty="0" err="1"/>
              <a:t>preanalitik</a:t>
            </a:r>
            <a:r>
              <a:rPr lang="tr-TR" sz="2400" dirty="0"/>
              <a:t> evrede </a:t>
            </a:r>
            <a:r>
              <a:rPr lang="tr-TR" sz="2400" dirty="0" smtClean="0"/>
              <a:t>de bilgisayarların </a:t>
            </a:r>
            <a:r>
              <a:rPr lang="tr-TR" sz="2400" dirty="0"/>
              <a:t>katkısı büyüktür</a:t>
            </a:r>
          </a:p>
        </p:txBody>
      </p:sp>
    </p:spTree>
    <p:extLst>
      <p:ext uri="{BB962C8B-B14F-4D97-AF65-F5344CB8AC3E}">
        <p14:creationId xmlns:p14="http://schemas.microsoft.com/office/powerpoint/2010/main" val="11790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Cihaz seçim ilkeleri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Laboratuvar koşulları ve gereksinimleri</a:t>
            </a:r>
          </a:p>
          <a:p>
            <a:r>
              <a:rPr lang="tr-TR" dirty="0" err="1" smtClean="0"/>
              <a:t>Klinisyen</a:t>
            </a:r>
            <a:r>
              <a:rPr lang="tr-TR" dirty="0" smtClean="0"/>
              <a:t> </a:t>
            </a:r>
            <a:r>
              <a:rPr lang="tr-TR" dirty="0"/>
              <a:t>istekleri</a:t>
            </a:r>
          </a:p>
          <a:p>
            <a:r>
              <a:rPr lang="tr-TR" dirty="0" smtClean="0"/>
              <a:t> </a:t>
            </a:r>
            <a:r>
              <a:rPr lang="tr-TR" dirty="0"/>
              <a:t>Teknisyen kapasitesi</a:t>
            </a:r>
          </a:p>
          <a:p>
            <a:r>
              <a:rPr lang="tr-TR" dirty="0" smtClean="0"/>
              <a:t> </a:t>
            </a:r>
            <a:r>
              <a:rPr lang="tr-TR" dirty="0"/>
              <a:t>Fiziksel koşullar</a:t>
            </a:r>
          </a:p>
          <a:p>
            <a:r>
              <a:rPr lang="tr-TR" dirty="0" smtClean="0"/>
              <a:t> </a:t>
            </a:r>
            <a:r>
              <a:rPr lang="tr-TR" dirty="0"/>
              <a:t>Çevresel koşullar</a:t>
            </a:r>
          </a:p>
          <a:p>
            <a:r>
              <a:rPr lang="tr-TR" dirty="0" smtClean="0"/>
              <a:t> </a:t>
            </a:r>
            <a:r>
              <a:rPr lang="tr-TR" dirty="0"/>
              <a:t>Üretici veya satıcı firmanın </a:t>
            </a:r>
            <a:r>
              <a:rPr lang="tr-TR" dirty="0" err="1"/>
              <a:t>güvenililirliği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Cihaz kabul öncesi ve kabul sonrası iş alanı - iş yükü durumu</a:t>
            </a:r>
          </a:p>
          <a:p>
            <a:r>
              <a:rPr lang="tr-TR" dirty="0" smtClean="0"/>
              <a:t> </a:t>
            </a:r>
            <a:r>
              <a:rPr lang="tr-TR" dirty="0"/>
              <a:t>Maliyet</a:t>
            </a:r>
          </a:p>
          <a:p>
            <a:r>
              <a:rPr lang="tr-TR" dirty="0" smtClean="0"/>
              <a:t> </a:t>
            </a:r>
            <a:r>
              <a:rPr lang="tr-TR" dirty="0"/>
              <a:t>Kurum içinde toplam maliyetteki yeri</a:t>
            </a:r>
          </a:p>
          <a:p>
            <a:r>
              <a:rPr lang="tr-TR" dirty="0" smtClean="0"/>
              <a:t> </a:t>
            </a:r>
            <a:r>
              <a:rPr lang="tr-TR" dirty="0"/>
              <a:t>Bütçesi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31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Temel </a:t>
            </a:r>
            <a:r>
              <a:rPr lang="tr-TR" sz="3600" b="1" dirty="0" smtClean="0"/>
              <a:t>karakteristikler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9933" y="1483112"/>
            <a:ext cx="8530682" cy="4850781"/>
          </a:xfrm>
        </p:spPr>
        <p:txBody>
          <a:bodyPr numCol="3"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u="sng" dirty="0" smtClean="0"/>
              <a:t>Laboratuvar karakteristikleri</a:t>
            </a:r>
          </a:p>
          <a:p>
            <a:pPr marL="0" indent="0">
              <a:buNone/>
            </a:pPr>
            <a:r>
              <a:rPr lang="tr-TR" dirty="0" smtClean="0"/>
              <a:t>Test </a:t>
            </a:r>
            <a:r>
              <a:rPr lang="tr-TR" dirty="0"/>
              <a:t>listesi</a:t>
            </a:r>
          </a:p>
          <a:p>
            <a:pPr marL="0" indent="0">
              <a:buNone/>
            </a:pPr>
            <a:r>
              <a:rPr lang="tr-TR" dirty="0" smtClean="0"/>
              <a:t>İş </a:t>
            </a:r>
            <a:r>
              <a:rPr lang="tr-TR" dirty="0"/>
              <a:t>yükü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İş </a:t>
            </a:r>
            <a:r>
              <a:rPr lang="tr-TR" dirty="0" smtClean="0"/>
              <a:t>akışı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Teknisyene gereksinim 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r>
              <a:rPr lang="tr-TR" u="sng" dirty="0" smtClean="0"/>
              <a:t>Cihaz </a:t>
            </a:r>
            <a:r>
              <a:rPr lang="tr-TR" u="sng" dirty="0"/>
              <a:t>karakteristikleri</a:t>
            </a:r>
          </a:p>
          <a:p>
            <a:r>
              <a:rPr lang="tr-TR" dirty="0"/>
              <a:t> Barkod ve etiketleme</a:t>
            </a:r>
          </a:p>
          <a:p>
            <a:r>
              <a:rPr lang="tr-TR" dirty="0"/>
              <a:t> Örnek tüplerinin özelliği</a:t>
            </a:r>
          </a:p>
          <a:p>
            <a:r>
              <a:rPr lang="tr-TR" dirty="0"/>
              <a:t> Örnekleme ve dağıtım</a:t>
            </a:r>
          </a:p>
          <a:p>
            <a:r>
              <a:rPr lang="tr-TR" dirty="0"/>
              <a:t> Ölçüm cihazları karıştırma </a:t>
            </a:r>
            <a:r>
              <a:rPr lang="tr-TR" dirty="0" smtClean="0"/>
              <a:t>yöntemleri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u="sng" dirty="0" smtClean="0"/>
              <a:t>Performans karakteristikleri</a:t>
            </a:r>
          </a:p>
          <a:p>
            <a:r>
              <a:rPr lang="tr-TR" dirty="0" smtClean="0"/>
              <a:t>Doğrusallık</a:t>
            </a:r>
            <a:endParaRPr lang="tr-TR" dirty="0"/>
          </a:p>
          <a:p>
            <a:r>
              <a:rPr lang="tr-TR" dirty="0"/>
              <a:t> Duyarlılık</a:t>
            </a:r>
          </a:p>
          <a:p>
            <a:r>
              <a:rPr lang="tr-TR" dirty="0"/>
              <a:t> Özgüllük</a:t>
            </a:r>
          </a:p>
          <a:p>
            <a:r>
              <a:rPr lang="tr-TR" dirty="0"/>
              <a:t> Doğruluk</a:t>
            </a:r>
          </a:p>
          <a:p>
            <a:r>
              <a:rPr lang="tr-TR" dirty="0"/>
              <a:t> </a:t>
            </a:r>
            <a:r>
              <a:rPr lang="tr-TR" dirty="0" err="1"/>
              <a:t>Tekrarlanabilirlik</a:t>
            </a:r>
            <a:endParaRPr lang="tr-TR" dirty="0"/>
          </a:p>
          <a:p>
            <a:r>
              <a:rPr lang="tr-TR" dirty="0"/>
              <a:t> Dayanıklılık</a:t>
            </a:r>
          </a:p>
          <a:p>
            <a:r>
              <a:rPr lang="tr-TR" dirty="0"/>
              <a:t> Rapor edilebilir aralık</a:t>
            </a:r>
          </a:p>
          <a:p>
            <a:r>
              <a:rPr lang="tr-TR" dirty="0"/>
              <a:t> Referans aralığı</a:t>
            </a:r>
          </a:p>
          <a:p>
            <a:r>
              <a:rPr lang="tr-TR" dirty="0" smtClean="0"/>
              <a:t>Bulaşma </a:t>
            </a:r>
            <a:r>
              <a:rPr lang="tr-TR" dirty="0"/>
              <a:t>(“</a:t>
            </a:r>
            <a:r>
              <a:rPr lang="tr-TR" dirty="0" err="1"/>
              <a:t>carryover</a:t>
            </a:r>
            <a:r>
              <a:rPr lang="tr-TR" dirty="0"/>
              <a:t>”)</a:t>
            </a:r>
          </a:p>
          <a:p>
            <a:r>
              <a:rPr lang="tr-TR" dirty="0"/>
              <a:t> Çevre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9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886869"/>
            <a:ext cx="7620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43410"/>
            <a:ext cx="7574883" cy="26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264" y="2136253"/>
            <a:ext cx="3915472" cy="29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Klinik laboratuvarlarda da ilk uygulama amacı, insan için monotonlaşan </a:t>
            </a:r>
            <a:r>
              <a:rPr lang="tr-TR" sz="2400" dirty="0" smtClean="0"/>
              <a:t>işlemlerin azaltılması</a:t>
            </a:r>
            <a:r>
              <a:rPr lang="tr-TR" sz="2400" dirty="0"/>
              <a:t>, bu şekilde tekrarlanan basamakların, sıkıntının ve fazla </a:t>
            </a:r>
            <a:r>
              <a:rPr lang="tr-TR" sz="2400" dirty="0" smtClean="0"/>
              <a:t>iş yükünün neden olduğu </a:t>
            </a:r>
            <a:r>
              <a:rPr lang="tr-TR" sz="2400" dirty="0"/>
              <a:t>hataların engellenmesi idi. </a:t>
            </a:r>
            <a:endParaRPr lang="tr-TR" sz="2400" dirty="0" smtClean="0"/>
          </a:p>
          <a:p>
            <a:pPr algn="just"/>
            <a:r>
              <a:rPr lang="tr-TR" sz="2400" dirty="0" smtClean="0"/>
              <a:t>İlk </a:t>
            </a:r>
            <a:r>
              <a:rPr lang="tr-TR" sz="2400" dirty="0"/>
              <a:t>otomatize </a:t>
            </a:r>
            <a:r>
              <a:rPr lang="tr-TR" sz="2400" dirty="0" err="1"/>
              <a:t>enstrumanlar</a:t>
            </a:r>
            <a:r>
              <a:rPr lang="tr-TR" sz="2400" dirty="0"/>
              <a:t> kimyasal </a:t>
            </a:r>
            <a:r>
              <a:rPr lang="tr-TR" sz="2400" dirty="0" smtClean="0"/>
              <a:t>reaksiyon evrelerine </a:t>
            </a:r>
            <a:r>
              <a:rPr lang="tr-TR" sz="2400" dirty="0"/>
              <a:t>uygulanmış, analiz örneği ile reaksiyon çözeltilerinin </a:t>
            </a:r>
            <a:r>
              <a:rPr lang="tr-TR" sz="2400" dirty="0" smtClean="0"/>
              <a:t>karıştırılarak, reaksiyonların </a:t>
            </a:r>
            <a:r>
              <a:rPr lang="tr-TR" sz="2400" dirty="0"/>
              <a:t>oluşması ve reaksiyon yanıtlarının istenen ölçütlere (</a:t>
            </a:r>
            <a:r>
              <a:rPr lang="tr-TR" sz="2400" dirty="0" smtClean="0"/>
              <a:t>konsantrasyon, aktivite </a:t>
            </a:r>
            <a:r>
              <a:rPr lang="tr-TR" sz="2400" dirty="0"/>
              <a:t>birimleri gibi) çevrilip elde edilmesi basamaklarında mekanizasyon </a:t>
            </a:r>
            <a:r>
              <a:rPr lang="tr-TR" sz="2400" dirty="0" smtClean="0"/>
              <a:t>şeklinde başlatılmıştır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6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014761"/>
            <a:ext cx="7886700" cy="5162202"/>
          </a:xfrm>
        </p:spPr>
        <p:txBody>
          <a:bodyPr>
            <a:normAutofit/>
          </a:bodyPr>
          <a:lstStyle/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Otomasyon</a:t>
            </a:r>
            <a:r>
              <a:rPr lang="tr-TR" sz="2400" dirty="0"/>
              <a:t>, </a:t>
            </a:r>
            <a:r>
              <a:rPr lang="tr-TR" sz="2400" dirty="0" smtClean="0"/>
              <a:t>çeşitli </a:t>
            </a:r>
            <a:r>
              <a:rPr lang="tr-TR" sz="2400" dirty="0"/>
              <a:t>prensiplere dayalı sistemlerdir. </a:t>
            </a:r>
            <a:endParaRPr lang="tr-TR" sz="2400" dirty="0" smtClean="0"/>
          </a:p>
          <a:p>
            <a:pPr algn="just"/>
            <a:r>
              <a:rPr lang="tr-TR" sz="2400" dirty="0"/>
              <a:t>N</a:t>
            </a:r>
            <a:r>
              <a:rPr lang="tr-TR" sz="2400" dirty="0" smtClean="0"/>
              <a:t>umuneler </a:t>
            </a:r>
            <a:r>
              <a:rPr lang="tr-TR" sz="2400" dirty="0"/>
              <a:t>arası taşıma ve kirlenmenin en azda </a:t>
            </a:r>
            <a:r>
              <a:rPr lang="tr-TR" sz="2400" dirty="0" smtClean="0"/>
              <a:t>tutulması, </a:t>
            </a:r>
            <a:r>
              <a:rPr lang="tr-TR" sz="2400" dirty="0"/>
              <a:t>numunelerin reaktif tüpüne santrifüjün merkezkaç kuvvetiyle </a:t>
            </a:r>
            <a:r>
              <a:rPr lang="tr-TR" sz="2400" dirty="0" smtClean="0"/>
              <a:t>ulaştırılması, otomasyon görevi içindedir.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772" y="4000523"/>
            <a:ext cx="3774455" cy="25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Otomosyonda izlenecek yol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 smtClean="0"/>
              <a:t>	Klinisyenin </a:t>
            </a:r>
            <a:r>
              <a:rPr lang="tr-TR" dirty="0"/>
              <a:t>laboratuvar testlerini istemesi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Test </a:t>
            </a:r>
            <a:r>
              <a:rPr lang="tr-TR" dirty="0"/>
              <a:t>istek formunun örnek alma bölümüne ulaşması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Hastada </a:t>
            </a:r>
            <a:r>
              <a:rPr lang="tr-TR" dirty="0"/>
              <a:t>analiz örneğinin alınması</a:t>
            </a:r>
          </a:p>
          <a:p>
            <a:pPr marL="0" indent="0">
              <a:buNone/>
            </a:pPr>
            <a:r>
              <a:rPr lang="tr-TR" dirty="0" smtClean="0"/>
              <a:t>	Hasta </a:t>
            </a:r>
            <a:r>
              <a:rPr lang="tr-TR" dirty="0"/>
              <a:t>örneklerinin transportu</a:t>
            </a:r>
          </a:p>
          <a:p>
            <a:pPr marL="0" indent="0">
              <a:buNone/>
            </a:pPr>
            <a:r>
              <a:rPr lang="tr-TR" dirty="0" smtClean="0"/>
              <a:t>	Laboratuvara </a:t>
            </a:r>
            <a:r>
              <a:rPr lang="tr-TR" dirty="0"/>
              <a:t>hasta örneklerinin </a:t>
            </a:r>
            <a:r>
              <a:rPr lang="tr-TR" dirty="0" err="1"/>
              <a:t>kabulu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Hasta </a:t>
            </a:r>
            <a:r>
              <a:rPr lang="tr-TR" dirty="0"/>
              <a:t>örneklerinin işlenmesi (serum, plazma ayırımı </a:t>
            </a:r>
            <a:r>
              <a:rPr lang="tr-TR" dirty="0" err="1"/>
              <a:t>v.s</a:t>
            </a:r>
            <a:r>
              <a:rPr lang="tr-TR" dirty="0"/>
              <a:t>.)</a:t>
            </a:r>
          </a:p>
          <a:p>
            <a:pPr marL="0" indent="0">
              <a:buNone/>
            </a:pPr>
            <a:r>
              <a:rPr lang="tr-TR" dirty="0" smtClean="0"/>
              <a:t>	Analiz </a:t>
            </a:r>
            <a:r>
              <a:rPr lang="tr-TR" dirty="0"/>
              <a:t>örneklerinin elde </a:t>
            </a:r>
            <a:r>
              <a:rPr lang="tr-TR" dirty="0" smtClean="0"/>
              <a:t>edilmesi </a:t>
            </a:r>
            <a:r>
              <a:rPr lang="tr-TR" dirty="0"/>
              <a:t>ve ön hazırlık</a:t>
            </a:r>
          </a:p>
          <a:p>
            <a:pPr marL="0" indent="0">
              <a:buNone/>
            </a:pPr>
            <a:r>
              <a:rPr lang="tr-TR" dirty="0" smtClean="0"/>
              <a:t>	Örneklerin </a:t>
            </a:r>
            <a:r>
              <a:rPr lang="tr-TR" dirty="0"/>
              <a:t>cihazlara dağıtımı</a:t>
            </a:r>
          </a:p>
          <a:p>
            <a:pPr marL="0" indent="0">
              <a:buNone/>
            </a:pPr>
            <a:r>
              <a:rPr lang="tr-TR" dirty="0" smtClean="0"/>
              <a:t>	Analizöre </a:t>
            </a:r>
            <a:r>
              <a:rPr lang="tr-TR" dirty="0"/>
              <a:t>yükleme</a:t>
            </a:r>
          </a:p>
          <a:p>
            <a:pPr marL="0" indent="0">
              <a:buNone/>
            </a:pPr>
            <a:r>
              <a:rPr lang="tr-TR" dirty="0" smtClean="0"/>
              <a:t>	Test </a:t>
            </a:r>
            <a:r>
              <a:rPr lang="tr-TR" dirty="0"/>
              <a:t>sonuçları</a:t>
            </a:r>
          </a:p>
          <a:p>
            <a:pPr marL="0" indent="0">
              <a:buNone/>
            </a:pPr>
            <a:r>
              <a:rPr lang="tr-TR" dirty="0" smtClean="0"/>
              <a:t>	Verilerin </a:t>
            </a:r>
            <a:r>
              <a:rPr lang="tr-TR" dirty="0"/>
              <a:t>geçerliliklerinin </a:t>
            </a:r>
            <a:r>
              <a:rPr lang="tr-TR" dirty="0" err="1"/>
              <a:t>kontrolu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Veri </a:t>
            </a:r>
            <a:r>
              <a:rPr lang="tr-TR" dirty="0"/>
              <a:t>transportu</a:t>
            </a:r>
          </a:p>
          <a:p>
            <a:pPr marL="0" indent="0">
              <a:buNone/>
            </a:pPr>
            <a:r>
              <a:rPr lang="tr-TR" dirty="0" smtClean="0"/>
              <a:t>	Klinisyenin </a:t>
            </a:r>
            <a:r>
              <a:rPr lang="tr-TR" dirty="0"/>
              <a:t>yorumu</a:t>
            </a:r>
          </a:p>
        </p:txBody>
      </p:sp>
    </p:spTree>
    <p:extLst>
      <p:ext uri="{BB962C8B-B14F-4D97-AF65-F5344CB8AC3E}">
        <p14:creationId xmlns:p14="http://schemas.microsoft.com/office/powerpoint/2010/main" val="13229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326995"/>
            <a:ext cx="7886700" cy="4849968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 smtClean="0"/>
              <a:t>Klinik laboratuvarlarda nelere </a:t>
            </a:r>
            <a:r>
              <a:rPr lang="tr-TR" sz="2400" dirty="0"/>
              <a:t>dikkat edileceği, </a:t>
            </a:r>
            <a:r>
              <a:rPr lang="tr-TR" sz="2400" dirty="0" smtClean="0"/>
              <a:t>tanımlamalar, </a:t>
            </a:r>
            <a:r>
              <a:rPr lang="tr-TR" sz="2400" dirty="0"/>
              <a:t>barkod sistemlerinin kullanımı ve başlıca analizör </a:t>
            </a:r>
            <a:r>
              <a:rPr lang="tr-TR" sz="2400" dirty="0" smtClean="0"/>
              <a:t>markaları ayrıntılı </a:t>
            </a:r>
            <a:r>
              <a:rPr lang="tr-TR" sz="2400" dirty="0"/>
              <a:t>olarak ele </a:t>
            </a:r>
            <a:r>
              <a:rPr lang="tr-TR" sz="2400" dirty="0" smtClean="0"/>
              <a:t>alınması gerekir. </a:t>
            </a:r>
            <a:endParaRPr lang="tr-TR" sz="24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96" y="2934449"/>
            <a:ext cx="5903407" cy="31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/>
              <a:t>Klinik Laboratuvarlarda Otomasyon </a:t>
            </a:r>
            <a:r>
              <a:rPr lang="tr-TR" sz="3600" dirty="0" smtClean="0"/>
              <a:t>Terminolojisi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400" b="1" dirty="0" smtClean="0"/>
              <a:t>Analog </a:t>
            </a:r>
            <a:r>
              <a:rPr lang="tr-TR" sz="2400" b="1" dirty="0"/>
              <a:t>(Analog)</a:t>
            </a:r>
            <a:r>
              <a:rPr lang="tr-TR" sz="2400" dirty="0"/>
              <a:t>: Bir </a:t>
            </a:r>
            <a:r>
              <a:rPr lang="tr-TR" sz="2400" dirty="0" err="1"/>
              <a:t>enstrumandan</a:t>
            </a:r>
            <a:r>
              <a:rPr lang="tr-TR" sz="2400" dirty="0"/>
              <a:t> direkt alınan sürekli ölçüm sonuçları (</a:t>
            </a:r>
            <a:r>
              <a:rPr lang="tr-TR" sz="2400" dirty="0" smtClean="0"/>
              <a:t>voltaj gibi</a:t>
            </a:r>
            <a:r>
              <a:rPr lang="tr-TR" sz="2400" dirty="0"/>
              <a:t>). Çoğunlukla grafik şeklindedir. Sonuçlar skalalardan okunur.</a:t>
            </a:r>
          </a:p>
          <a:p>
            <a:pPr algn="just"/>
            <a:r>
              <a:rPr lang="tr-TR" sz="2400" b="1" dirty="0" err="1"/>
              <a:t>Barcode</a:t>
            </a:r>
            <a:r>
              <a:rPr lang="tr-TR" sz="2400" b="1" dirty="0"/>
              <a:t> (Barkod): </a:t>
            </a:r>
            <a:r>
              <a:rPr lang="tr-TR" sz="2400" dirty="0"/>
              <a:t>Paralel ve dikdörtgen kolonlar ve boşluklar dizisinin </a:t>
            </a:r>
            <a:r>
              <a:rPr lang="tr-TR" sz="2400" dirty="0" smtClean="0"/>
              <a:t>bulunduğu özel </a:t>
            </a:r>
            <a:r>
              <a:rPr lang="tr-TR" sz="2400" dirty="0" err="1"/>
              <a:t>etiletlerdir</a:t>
            </a:r>
            <a:r>
              <a:rPr lang="tr-TR" sz="2400" dirty="0"/>
              <a:t>. Bu kolonlar ve boşluklar özel sembollerdir. </a:t>
            </a:r>
            <a:endParaRPr lang="tr-TR" sz="2400" dirty="0" smtClean="0"/>
          </a:p>
          <a:p>
            <a:pPr algn="just"/>
            <a:r>
              <a:rPr lang="tr-TR" sz="2400" dirty="0" smtClean="0"/>
              <a:t>Barkod </a:t>
            </a:r>
            <a:r>
              <a:rPr lang="tr-TR" sz="2400" dirty="0"/>
              <a:t>ile hasta kimliği ve istenen analizlere erişilebilir ve reaktifler tanınabilir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240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459" y="286799"/>
            <a:ext cx="4642878" cy="32221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8" y="3702205"/>
            <a:ext cx="7866895" cy="24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/>
              <a:t>Batch </a:t>
            </a:r>
            <a:r>
              <a:rPr lang="tr-TR" sz="2000" b="1" dirty="0" err="1"/>
              <a:t>analysis</a:t>
            </a:r>
            <a:r>
              <a:rPr lang="tr-TR" sz="2000" b="1" dirty="0"/>
              <a:t> (Teste dayalı analiz): </a:t>
            </a:r>
            <a:r>
              <a:rPr lang="tr-TR" sz="2000" dirty="0"/>
              <a:t>Bu analiz sisteminde bütün </a:t>
            </a:r>
            <a:r>
              <a:rPr lang="tr-TR" sz="2000" dirty="0" smtClean="0"/>
              <a:t>hasta örneklerinde </a:t>
            </a:r>
            <a:r>
              <a:rPr lang="tr-TR" sz="2000" dirty="0"/>
              <a:t>aynı </a:t>
            </a:r>
            <a:r>
              <a:rPr lang="tr-TR" sz="2000" dirty="0" err="1"/>
              <a:t>analit</a:t>
            </a:r>
            <a:r>
              <a:rPr lang="tr-TR" sz="2000" dirty="0"/>
              <a:t> ölçümü tek çalışma grubunda yapılır. Aynı anda </a:t>
            </a:r>
            <a:r>
              <a:rPr lang="tr-TR" sz="2000" dirty="0" smtClean="0"/>
              <a:t>bütün örnekler </a:t>
            </a:r>
            <a:r>
              <a:rPr lang="tr-TR" sz="2000" dirty="0"/>
              <a:t>yüklenebilir. Fakat bütün örneklerden tekbir test aynı anda çalışılır.</a:t>
            </a:r>
          </a:p>
          <a:p>
            <a:pPr algn="just"/>
            <a:r>
              <a:rPr lang="tr-TR" sz="2000" b="1" dirty="0"/>
              <a:t>Batch </a:t>
            </a:r>
            <a:r>
              <a:rPr lang="tr-TR" sz="2000" b="1" dirty="0" err="1"/>
              <a:t>system</a:t>
            </a:r>
            <a:r>
              <a:rPr lang="tr-TR" sz="2000" b="1" dirty="0"/>
              <a:t> (Teste dayalı sistem)</a:t>
            </a:r>
            <a:r>
              <a:rPr lang="tr-TR" sz="2000" dirty="0"/>
              <a:t>: Her hasta örneğini testlere göre analiz </a:t>
            </a:r>
            <a:r>
              <a:rPr lang="tr-TR" sz="2000" dirty="0" smtClean="0"/>
              <a:t>eden sistemdir</a:t>
            </a:r>
            <a:r>
              <a:rPr lang="tr-TR" sz="2000" dirty="0"/>
              <a:t>. Örneğin: programa göre önce bütün hasta örneklerinin kolesterol </a:t>
            </a:r>
            <a:r>
              <a:rPr lang="tr-TR" sz="2000" dirty="0" smtClean="0"/>
              <a:t>analizleri (sıradaki </a:t>
            </a:r>
            <a:r>
              <a:rPr lang="tr-TR" sz="2000" dirty="0"/>
              <a:t>ilk test) aynı anda yapılır, sonra sıradaki </a:t>
            </a:r>
            <a:r>
              <a:rPr lang="tr-TR" sz="2000" dirty="0" err="1"/>
              <a:t>analit</a:t>
            </a:r>
            <a:r>
              <a:rPr lang="tr-TR" sz="2000" dirty="0"/>
              <a:t> bütün örneklerde aynı </a:t>
            </a:r>
            <a:r>
              <a:rPr lang="tr-TR" sz="2000" dirty="0" smtClean="0"/>
              <a:t>anda ölçülür</a:t>
            </a:r>
            <a:r>
              <a:rPr lang="tr-TR" sz="2000" dirty="0"/>
              <a:t>. Çok sayıda örnekte tek test aynı anda çalışılır.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63" y="3271044"/>
            <a:ext cx="5453874" cy="33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1044</Words>
  <Application>Microsoft Office PowerPoint</Application>
  <PresentationFormat>Ekran Gösterisi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KLİNİK LABORATUVARDA OTOMASYON VE SİSTEMLERİ</vt:lpstr>
      <vt:lpstr>PowerPoint Sunusu</vt:lpstr>
      <vt:lpstr>PowerPoint Sunusu</vt:lpstr>
      <vt:lpstr>PowerPoint Sunusu</vt:lpstr>
      <vt:lpstr>Otomosyonda izlenecek yol</vt:lpstr>
      <vt:lpstr>PowerPoint Sunusu</vt:lpstr>
      <vt:lpstr>Klinik Laboratuvarlarda Otomasyon Terminolojisi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Otomotize sistemde temel ilkeler</vt:lpstr>
      <vt:lpstr>PowerPoint Sunusu</vt:lpstr>
      <vt:lpstr>otomatize sistemlerin temel elemanları</vt:lpstr>
      <vt:lpstr>Cihaz seçim ilkeleri</vt:lpstr>
      <vt:lpstr>Temel karakteristikler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KLİNİK LABORATUVARDA OTOMASYON ve BİLGİSAYARLAR</dc:title>
  <dc:creator>ibrahim</dc:creator>
  <cp:lastModifiedBy>mehmet</cp:lastModifiedBy>
  <cp:revision>40</cp:revision>
  <dcterms:created xsi:type="dcterms:W3CDTF">2018-10-23T13:08:19Z</dcterms:created>
  <dcterms:modified xsi:type="dcterms:W3CDTF">2021-10-22T09:40:54Z</dcterms:modified>
</cp:coreProperties>
</file>