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38"/>
    <p:restoredTop sz="94637"/>
  </p:normalViewPr>
  <p:slideViewPr>
    <p:cSldViewPr snapToGrid="0">
      <p:cViewPr varScale="1">
        <p:scale>
          <a:sx n="108" d="100"/>
          <a:sy n="108" d="100"/>
        </p:scale>
        <p:origin x="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11/17/24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51418B-4CC2-4946-CAEA-2253095EE0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Beslenme Biyokimyası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474014B-D15D-270B-A9A3-669B476032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200" b="1" dirty="0" err="1"/>
              <a:t>Makronütrientler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1380443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14FB747-462E-2962-2781-7A123C37D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590" y="368968"/>
            <a:ext cx="10892589" cy="664143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Yağ Türleri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Doymuş yağlar:</a:t>
            </a:r>
            <a:r>
              <a:rPr lang="tr-TR" sz="2800" dirty="0"/>
              <a:t> Fazla tüketimi LDL (kötü kolesterol) seviyesini artırabilir.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Doymamış yağlar:</a:t>
            </a:r>
            <a:r>
              <a:rPr lang="tr-TR" sz="2800" dirty="0"/>
              <a:t> HDL (iyi kolesterol) seviyesini artırır, kalp sağlığını destekler.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Omega-3 ve Omega-6 yağ asitleri:</a:t>
            </a:r>
            <a:r>
              <a:rPr lang="tr-TR" sz="2800" dirty="0"/>
              <a:t> Esansiyeldir, inflamasyonu azaltır, beyin fonksiyonlarını destekler.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tr-TR" sz="2800" dirty="0"/>
          </a:p>
          <a:p>
            <a:pPr marL="0" indent="0" algn="just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Eksiklik ve Fazlalık Durumunda;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Eksiklik:</a:t>
            </a:r>
            <a:r>
              <a:rPr lang="tr-TR" sz="2800" dirty="0"/>
              <a:t> Vitamin eksiklikleri, </a:t>
            </a:r>
            <a:r>
              <a:rPr lang="tr-TR" sz="2800" dirty="0" err="1"/>
              <a:t>hormonal</a:t>
            </a:r>
            <a:r>
              <a:rPr lang="tr-TR" sz="2800" dirty="0"/>
              <a:t> dengesizlikler.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Fazlalık:</a:t>
            </a:r>
            <a:r>
              <a:rPr lang="tr-TR" sz="2800" dirty="0"/>
              <a:t> Obezite, kardiyovasküler hastalık riski.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9103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7FF8E1D-93D0-485F-0F5C-1D8A05825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107320"/>
            <a:ext cx="7729728" cy="1188720"/>
          </a:xfrm>
        </p:spPr>
        <p:txBody>
          <a:bodyPr/>
          <a:lstStyle/>
          <a:p>
            <a:r>
              <a:rPr lang="tr-TR" dirty="0"/>
              <a:t>4. Su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BCFC5BC-CFB1-70CD-62FB-F3D5CDC63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726" y="1700464"/>
            <a:ext cx="10395285" cy="46361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800" dirty="0"/>
              <a:t>Su, bazı kaynaklarda </a:t>
            </a:r>
            <a:r>
              <a:rPr lang="tr-TR" sz="2800" dirty="0" err="1"/>
              <a:t>makronütrient</a:t>
            </a:r>
            <a:r>
              <a:rPr lang="tr-TR" sz="2800" dirty="0"/>
              <a:t> olarak kabul edilir çünkü hayati bir besindir.</a:t>
            </a:r>
          </a:p>
          <a:p>
            <a:pPr marL="0" indent="0" algn="just">
              <a:buNone/>
            </a:pPr>
            <a:r>
              <a:rPr lang="tr-TR" sz="2800" b="1" dirty="0"/>
              <a:t>Vücuttaki İşlevleri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Taşıma: </a:t>
            </a:r>
            <a:r>
              <a:rPr lang="tr-TR" sz="2800" dirty="0"/>
              <a:t>Besin ve atıkların taşınmasını sağlar.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Hücre yapısı: </a:t>
            </a:r>
            <a:r>
              <a:rPr lang="tr-TR" sz="2800" dirty="0"/>
              <a:t>Hücrelerin %70-80'i sudan oluşur.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Isı dengesi: </a:t>
            </a:r>
            <a:r>
              <a:rPr lang="tr-TR" sz="2800" dirty="0"/>
              <a:t>Terleme yoluyla vücut sıcaklığını düzenler.</a:t>
            </a:r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Metabolik reaksiyonlar: </a:t>
            </a:r>
            <a:r>
              <a:rPr lang="tr-TR" sz="2800" dirty="0"/>
              <a:t>Kimyasal reaksiyonlarda çözücü olarak kullanılır.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0546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525021-4870-6843-C185-E537DDDB1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3810" y="1434886"/>
            <a:ext cx="9704190" cy="3101983"/>
          </a:xfrm>
        </p:spPr>
        <p:txBody>
          <a:bodyPr/>
          <a:lstStyle/>
          <a:p>
            <a:pPr marL="0" indent="0" algn="just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Eksiklik ve Fazlalık Durumunda;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Eksiklik (Dehidrasyon):</a:t>
            </a:r>
            <a:r>
              <a:rPr lang="tr-TR" sz="2800" dirty="0"/>
              <a:t> Halsizlik, konsantrasyon kaybı, ciddi durumlarda organ yetmezliği.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Fazlalık (Hiponatremi):</a:t>
            </a:r>
            <a:r>
              <a:rPr lang="tr-TR" sz="2800" dirty="0"/>
              <a:t> Elektrolit dengesizliği.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74320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8F8A7D-E820-B55A-7BF0-ECB982F0A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referanslar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06E55C6-53FA-91EA-D19A-0C663D0017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i="0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J. E. (2016).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Guyton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Hall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Textbook</a:t>
            </a:r>
            <a:r>
              <a:rPr lang="tr-TR" b="0" i="1" dirty="0">
                <a:effectLst/>
                <a:latin typeface="Arial" panose="020B0604020202020204" pitchFamily="34" charset="0"/>
              </a:rPr>
              <a:t> of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Medical</a:t>
            </a:r>
            <a:r>
              <a:rPr lang="tr-TR" b="0" i="1" dirty="0">
                <a:effectLst/>
                <a:latin typeface="Arial" panose="020B0604020202020204" pitchFamily="34" charset="0"/>
              </a:rPr>
              <a:t>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Physiology</a:t>
            </a:r>
            <a:r>
              <a:rPr lang="tr-TR" b="0" i="1" dirty="0">
                <a:effectLst/>
                <a:latin typeface="Arial" panose="020B0604020202020204" pitchFamily="34" charset="0"/>
              </a:rPr>
              <a:t>, 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Jordanian</a:t>
            </a:r>
            <a:r>
              <a:rPr lang="tr-TR" b="0" i="1" dirty="0">
                <a:effectLst/>
                <a:latin typeface="Arial" panose="020B0604020202020204" pitchFamily="34" charset="0"/>
              </a:rPr>
              <a:t> Edition E-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Book</a:t>
            </a:r>
            <a:r>
              <a:rPr lang="tr-TR" b="0" i="0" dirty="0">
                <a:effectLst/>
                <a:latin typeface="Arial" panose="020B0604020202020204" pitchFamily="34" charset="0"/>
              </a:rPr>
              <a:t>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Elsevier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Health</a:t>
            </a:r>
            <a:r>
              <a:rPr lang="tr-TR" b="0" i="0" dirty="0">
                <a:effectLst/>
                <a:latin typeface="Arial" panose="020B0604020202020204" pitchFamily="34" charset="0"/>
              </a:rPr>
              <a:t>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Sciences</a:t>
            </a:r>
            <a:r>
              <a:rPr lang="tr-TR" b="0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tr-TR" b="0" i="0" dirty="0" err="1">
                <a:effectLst/>
                <a:latin typeface="Arial" panose="020B0604020202020204" pitchFamily="34" charset="0"/>
              </a:rPr>
              <a:t>Gürdöl</a:t>
            </a:r>
            <a:r>
              <a:rPr lang="tr-TR" b="0" i="0" dirty="0">
                <a:effectLst/>
                <a:latin typeface="Arial" panose="020B0604020202020204" pitchFamily="34" charset="0"/>
              </a:rPr>
              <a:t>, Figen,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Evin Ademoğlu. "Biyokimya." Gözden Geçirilmiş </a:t>
            </a:r>
            <a:r>
              <a:rPr lang="tr-TR" b="0" i="1" dirty="0">
                <a:effectLst/>
                <a:latin typeface="Arial" panose="020B0604020202020204" pitchFamily="34" charset="0"/>
              </a:rPr>
              <a:t>İkinci baskı. Nobel Tıp Kitapevleri Ltd. Şti</a:t>
            </a:r>
            <a:r>
              <a:rPr lang="tr-TR" b="0" i="0" dirty="0">
                <a:effectLst/>
                <a:latin typeface="Arial" panose="020B0604020202020204" pitchFamily="34" charset="0"/>
              </a:rPr>
              <a:t> (2013).</a:t>
            </a:r>
          </a:p>
          <a:p>
            <a:r>
              <a:rPr lang="tr-TR" b="0" i="0" dirty="0">
                <a:effectLst/>
                <a:latin typeface="Arial" panose="020B0604020202020204" pitchFamily="34" charset="0"/>
              </a:rPr>
              <a:t>Onat, Taner, Kaya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Emerk</a:t>
            </a:r>
            <a:r>
              <a:rPr lang="tr-TR" b="0" i="0" dirty="0">
                <a:effectLst/>
                <a:latin typeface="Arial" panose="020B0604020202020204" pitchFamily="34" charset="0"/>
              </a:rPr>
              <a:t>,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and</a:t>
            </a:r>
            <a:r>
              <a:rPr lang="tr-TR" b="0" i="0" dirty="0">
                <a:effectLst/>
                <a:latin typeface="Arial" panose="020B0604020202020204" pitchFamily="34" charset="0"/>
              </a:rPr>
              <a:t> Eser Y. </a:t>
            </a:r>
            <a:r>
              <a:rPr lang="tr-TR" b="0" i="0" dirty="0" err="1">
                <a:effectLst/>
                <a:latin typeface="Arial" panose="020B0604020202020204" pitchFamily="34" charset="0"/>
              </a:rPr>
              <a:t>Sözmen</a:t>
            </a:r>
            <a:r>
              <a:rPr lang="tr-TR" b="0" i="0" dirty="0">
                <a:effectLst/>
                <a:latin typeface="Arial" panose="020B0604020202020204" pitchFamily="34" charset="0"/>
              </a:rPr>
              <a:t>. "İnsan biyokimyası." </a:t>
            </a:r>
            <a:r>
              <a:rPr lang="tr-TR" b="0" i="1" dirty="0" err="1">
                <a:effectLst/>
                <a:latin typeface="Arial" panose="020B0604020202020204" pitchFamily="34" charset="0"/>
              </a:rPr>
              <a:t>Palme</a:t>
            </a:r>
            <a:r>
              <a:rPr lang="tr-TR" b="0" i="1" dirty="0">
                <a:effectLst/>
                <a:latin typeface="Arial" panose="020B0604020202020204" pitchFamily="34" charset="0"/>
              </a:rPr>
              <a:t> yayıncılık</a:t>
            </a:r>
            <a:r>
              <a:rPr lang="tr-TR" b="0" i="0" dirty="0">
                <a:effectLst/>
                <a:latin typeface="Arial" panose="020B0604020202020204" pitchFamily="34" charset="0"/>
              </a:rPr>
              <a:t> 659 (2002).</a:t>
            </a:r>
          </a:p>
          <a:p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Aksoy, M. (2008). </a:t>
            </a:r>
            <a:r>
              <a:rPr lang="tr-TR" b="0" i="1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Beslenme biyokimyası</a:t>
            </a:r>
            <a:r>
              <a:rPr lang="tr-TR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Hatiboğlu Yayınları.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14269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753209-B1DE-FE54-EB8E-B493D6CF2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74882"/>
            <a:ext cx="7729728" cy="1188720"/>
          </a:xfrm>
        </p:spPr>
        <p:txBody>
          <a:bodyPr/>
          <a:lstStyle/>
          <a:p>
            <a:r>
              <a:rPr lang="tr-TR" dirty="0"/>
              <a:t>1. Karbonhidratlar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5969E2-6E1D-E9F1-704A-692712173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5032" y="1812758"/>
            <a:ext cx="8805832" cy="4411579"/>
          </a:xfrm>
        </p:spPr>
        <p:txBody>
          <a:bodyPr/>
          <a:lstStyle/>
          <a:p>
            <a:r>
              <a:rPr lang="tr-TR" sz="2400" dirty="0"/>
              <a:t>Karbonhidratlar, vücudun temel enerji kaynağıdır.</a:t>
            </a:r>
          </a:p>
          <a:p>
            <a:pPr marL="0" indent="0">
              <a:buNone/>
            </a:pPr>
            <a:r>
              <a:rPr lang="tr-TR" sz="2400" b="1" dirty="0"/>
              <a:t>Kaynakları;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Tam tahıllar (kepekli ekmek, yulaf, esmer pirinç)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Sebzeler (patates, havuç)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Meyveler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Baklagiller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Süt ve süt ürünleri (laktoz içerir)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dirty="0"/>
              <a:t>Şekerli yiyecekler (bal, şeker)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7382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C31B922-D600-068E-8E20-EE47BE8E16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84" y="834190"/>
            <a:ext cx="10315074" cy="49058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600" b="1" dirty="0"/>
              <a:t>Vücuttaki İşlevleri</a:t>
            </a:r>
          </a:p>
          <a:p>
            <a:pPr marL="0" indent="0" algn="just">
              <a:buNone/>
            </a:pPr>
            <a:endParaRPr lang="tr-TR" sz="3600" b="1" dirty="0"/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Enerji üretimi:</a:t>
            </a:r>
            <a:endParaRPr lang="tr-TR" sz="2800" dirty="0"/>
          </a:p>
          <a:p>
            <a:pPr marL="914400" lvl="1" indent="-457200" algn="just"/>
            <a:r>
              <a:rPr lang="tr-TR" sz="2800" dirty="0"/>
              <a:t>1 gram karbonhidrat yaklaşık 4 kcal enerji sağlar.</a:t>
            </a:r>
          </a:p>
          <a:p>
            <a:pPr marL="914400" lvl="1" indent="-457200" algn="just"/>
            <a:r>
              <a:rPr lang="tr-TR" sz="2800" dirty="0"/>
              <a:t>Beyin ve merkezi sinir sistemi enerji için öncelikle glikoz kullanır.</a:t>
            </a:r>
          </a:p>
          <a:p>
            <a:pPr marL="914400" lvl="1" indent="-457200" algn="just"/>
            <a:endParaRPr lang="tr-TR" sz="2800" dirty="0"/>
          </a:p>
          <a:p>
            <a:pPr algn="just">
              <a:buFont typeface="+mj-lt"/>
              <a:buAutoNum type="arabicPeriod"/>
            </a:pPr>
            <a:r>
              <a:rPr lang="tr-TR" sz="2800" b="1" dirty="0"/>
              <a:t>Glikojen depolanması:</a:t>
            </a:r>
            <a:endParaRPr lang="tr-TR" sz="2800" dirty="0"/>
          </a:p>
          <a:p>
            <a:pPr marL="914400" lvl="1" indent="-457200" algn="just"/>
            <a:r>
              <a:rPr lang="tr-TR" sz="2800" dirty="0"/>
              <a:t>Fazla glikoz karaciğer ve kaslarda glikojen olarak depolanır.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5045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CE995D-F8E1-C442-A9B7-FB8CF233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937" y="914400"/>
            <a:ext cx="10684042" cy="5133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3. </a:t>
            </a:r>
            <a:r>
              <a:rPr lang="tr-TR" sz="2800" b="1" dirty="0"/>
              <a:t>Metabolik düzenleme: </a:t>
            </a:r>
            <a:r>
              <a:rPr lang="tr-TR" sz="2800" dirty="0"/>
              <a:t>Glikoz, yağların enerji kaynağı olarak kullanılmasını düzenler ve protein yıkımını azaltır.</a:t>
            </a:r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4. </a:t>
            </a:r>
            <a:r>
              <a:rPr lang="tr-TR" sz="2800" b="1" dirty="0"/>
              <a:t>Lif: </a:t>
            </a:r>
            <a:r>
              <a:rPr lang="tr-TR" sz="2800" dirty="0"/>
              <a:t>Sindirilemeyen karbonhidrat türleri (ör. selüloz), sindirim sağlığı için önemlidir.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sz="2800" b="1" dirty="0">
                <a:solidFill>
                  <a:schemeClr val="accent2">
                    <a:lumMod val="75000"/>
                  </a:schemeClr>
                </a:solidFill>
              </a:rPr>
              <a:t>Eksiklik ve Fazlalık Durumunda;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Eksiklik:</a:t>
            </a:r>
            <a:r>
              <a:rPr lang="tr-TR" sz="2800" dirty="0"/>
              <a:t> Halsizlik, hipoglisemi, yorgunluk.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800" b="1" dirty="0"/>
              <a:t>Fazlalık:</a:t>
            </a:r>
            <a:r>
              <a:rPr lang="tr-TR" sz="2800" dirty="0"/>
              <a:t> Aşırı yağ depolanması, insülin direnci, obezite.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9835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544966B-02A2-1D2C-6B7C-5900451CD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9452" y="290924"/>
            <a:ext cx="7729728" cy="880150"/>
          </a:xfrm>
        </p:spPr>
        <p:txBody>
          <a:bodyPr/>
          <a:lstStyle/>
          <a:p>
            <a:r>
              <a:rPr lang="tr-TR" dirty="0"/>
              <a:t>2. Proteinler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A39DC79-E408-AF63-78FB-FE23D5C58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305" y="1443789"/>
            <a:ext cx="11197389" cy="5123287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Proteinler, vücudun yapı taşları olan amino asitlerden oluşur.</a:t>
            </a:r>
          </a:p>
          <a:p>
            <a:pPr marL="0" indent="0" algn="just">
              <a:buNone/>
            </a:pPr>
            <a:r>
              <a:rPr lang="tr-TR" sz="2800" b="1" dirty="0"/>
              <a:t>Amino Asitler;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/>
              <a:t>Esansiyel amino asitler:</a:t>
            </a:r>
            <a:r>
              <a:rPr lang="tr-TR" sz="2800" dirty="0"/>
              <a:t> Vücutta üretilemez ve diyetle alınmalıdır (</a:t>
            </a:r>
            <a:r>
              <a:rPr lang="tr-TR" sz="2800" dirty="0" err="1"/>
              <a:t>örn</a:t>
            </a:r>
            <a:r>
              <a:rPr lang="tr-TR" sz="2800" dirty="0"/>
              <a:t>. </a:t>
            </a:r>
            <a:r>
              <a:rPr lang="tr-TR" sz="2800" dirty="0" err="1"/>
              <a:t>lösin</a:t>
            </a:r>
            <a:r>
              <a:rPr lang="tr-TR" sz="2800" dirty="0"/>
              <a:t>, izolösin, valin).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b="1" dirty="0" err="1"/>
              <a:t>Non</a:t>
            </a:r>
            <a:r>
              <a:rPr lang="tr-TR" sz="2800" b="1" dirty="0"/>
              <a:t>-esansiyel amino asitler:</a:t>
            </a:r>
            <a:r>
              <a:rPr lang="tr-TR" sz="2800" dirty="0"/>
              <a:t> Vücut tarafından sentezlenebilir.</a:t>
            </a:r>
          </a:p>
          <a:p>
            <a:pPr marL="0" indent="0" algn="just">
              <a:buNone/>
            </a:pPr>
            <a:r>
              <a:rPr lang="tr-TR" sz="2800" b="1" dirty="0"/>
              <a:t>Kaynakları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Hayvansal kaynaklar: Et, tavuk, balık, yumurta, süt ve süt ürünleri.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Bitkisel kaynaklar: Baklagiller, soya, fındık, tahıllar.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403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995AC47-39BC-D42F-24DB-B4F20DC2B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432" y="465221"/>
            <a:ext cx="11101136" cy="59034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2800" b="1" dirty="0"/>
          </a:p>
          <a:p>
            <a:pPr marL="0" indent="0">
              <a:buNone/>
            </a:pPr>
            <a:r>
              <a:rPr lang="tr-TR" sz="3000" b="1" dirty="0"/>
              <a:t>Vücuttaki İşlevleri;</a:t>
            </a:r>
          </a:p>
          <a:p>
            <a:pPr>
              <a:buFont typeface="+mj-lt"/>
              <a:buAutoNum type="arabicPeriod"/>
            </a:pPr>
            <a:r>
              <a:rPr lang="tr-TR" sz="3000" b="1" dirty="0"/>
              <a:t>Doku ve hücre yenilenmesi: </a:t>
            </a:r>
            <a:r>
              <a:rPr lang="tr-TR" sz="3000" dirty="0"/>
              <a:t>Kas, deri, saç ve tırnak gibi yapıların oluşumu ve onarımı.</a:t>
            </a:r>
          </a:p>
          <a:p>
            <a:pPr>
              <a:buFont typeface="+mj-lt"/>
              <a:buAutoNum type="arabicPeriod"/>
            </a:pPr>
            <a:r>
              <a:rPr lang="tr-TR" sz="3000" b="1" dirty="0"/>
              <a:t>Enzim ve hormon üretimi: </a:t>
            </a:r>
            <a:r>
              <a:rPr lang="tr-TR" sz="3000" dirty="0"/>
              <a:t>Metabolik reaksiyonları hızlandıran enzimler ve vücudu düzenleyen hormonlar proteinlerden yapılır.</a:t>
            </a:r>
          </a:p>
          <a:p>
            <a:pPr>
              <a:buFont typeface="+mj-lt"/>
              <a:buAutoNum type="arabicPeriod"/>
            </a:pPr>
            <a:r>
              <a:rPr lang="tr-TR" sz="3000" b="1" dirty="0"/>
              <a:t>Bağışıklık sistemi: </a:t>
            </a:r>
            <a:r>
              <a:rPr lang="tr-TR" sz="3000" dirty="0"/>
              <a:t>Antikorlar, enfeksiyonlarla savaşmada rol oynar.</a:t>
            </a:r>
          </a:p>
          <a:p>
            <a:pPr>
              <a:buFont typeface="+mj-lt"/>
              <a:buAutoNum type="arabicPeriod"/>
            </a:pPr>
            <a:r>
              <a:rPr lang="tr-TR" sz="3000" b="1" dirty="0"/>
              <a:t>Enerji kaynağı:</a:t>
            </a:r>
            <a:r>
              <a:rPr lang="tr-TR" sz="3000" dirty="0"/>
              <a:t>1 gram protein yaklaşık 4 kcal enerji sağlar (ancak öncelikli enerji kaynağı değildir).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22516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32973F7-9E99-8D9F-1691-6863B1C0E0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695" y="1122948"/>
            <a:ext cx="8934169" cy="4617080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>
                <a:solidFill>
                  <a:schemeClr val="accent2">
                    <a:lumMod val="75000"/>
                  </a:schemeClr>
                </a:solidFill>
              </a:rPr>
              <a:t>Eksiklik ve Fazlalık durumunda;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b="1" dirty="0"/>
              <a:t>Eksiklik:</a:t>
            </a:r>
            <a:r>
              <a:rPr lang="tr-TR" sz="2400" dirty="0"/>
              <a:t> Kas kaybı, bağışıklık sistemi zayıflığı, büyüme geriliği.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tr-TR" sz="2400" b="1" dirty="0"/>
              <a:t>Fazlalık:</a:t>
            </a:r>
            <a:r>
              <a:rPr lang="tr-TR" sz="2400" dirty="0"/>
              <a:t> Böbrek yükü artışı, dehidrasyon, aşırı azot atımı.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240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8AE73D1-FDE7-BEEB-8AB5-2032E264F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8840"/>
            <a:ext cx="7729728" cy="1188720"/>
          </a:xfrm>
        </p:spPr>
        <p:txBody>
          <a:bodyPr/>
          <a:lstStyle/>
          <a:p>
            <a:r>
              <a:rPr lang="tr-TR" dirty="0"/>
              <a:t>3. Yağlar (Lipitler)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51580C0-87D2-B155-47B0-395D09264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4189" y="1925054"/>
            <a:ext cx="10074443" cy="3814974"/>
          </a:xfrm>
        </p:spPr>
        <p:txBody>
          <a:bodyPr>
            <a:normAutofit/>
          </a:bodyPr>
          <a:lstStyle/>
          <a:p>
            <a:pPr algn="just"/>
            <a:r>
              <a:rPr lang="tr-TR" sz="2800" dirty="0"/>
              <a:t>Yağlar, enerji depolama ve hücre yapısı için kritik öneme sahiptir.</a:t>
            </a:r>
          </a:p>
          <a:p>
            <a:pPr algn="just"/>
            <a:r>
              <a:rPr lang="tr-TR" sz="2800" b="1" dirty="0"/>
              <a:t>Kaynakları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Avokado, zeytinyağı, balık (omega-3), fındık.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Kırmızı et, tereyağı, tam yağlı süt ürünleri.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tr-TR" sz="2800" dirty="0"/>
              <a:t>İşlenmiş gıdalar (trans yağlar).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44103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8C08E8-EC26-03F5-7363-D4E8F38755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095" y="561474"/>
            <a:ext cx="11085094" cy="5662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600" b="1" dirty="0"/>
              <a:t>Vücutta İşlevleri;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Enerji kaynağı:</a:t>
            </a:r>
            <a:endParaRPr lang="tr-TR" sz="2800" dirty="0"/>
          </a:p>
          <a:p>
            <a:pPr marL="914400" lvl="1" indent="-457200"/>
            <a:r>
              <a:rPr lang="tr-TR" sz="2800" dirty="0"/>
              <a:t>1 gram yağ yaklaşık 9 kcal enerji sağlar.</a:t>
            </a:r>
          </a:p>
          <a:p>
            <a:pPr marL="914400" lvl="1" indent="-457200"/>
            <a:r>
              <a:rPr lang="tr-TR" sz="2800" dirty="0"/>
              <a:t>Uzun süreli enerji ihtiyacında kullanılır.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Hücre zarının yapısı: </a:t>
            </a:r>
            <a:r>
              <a:rPr lang="tr-TR" sz="2800" dirty="0"/>
              <a:t>Fosfolipitler, hücre zarlarının esnekliğini sağlar.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Vitamin emilimi: </a:t>
            </a:r>
            <a:r>
              <a:rPr lang="tr-TR" sz="2800" dirty="0"/>
              <a:t>A, D, E ve K vitaminleri yağda çözünür.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Hormon sentezi: </a:t>
            </a:r>
            <a:r>
              <a:rPr lang="tr-TR" sz="2800" dirty="0"/>
              <a:t>Steroid hormonların yapımında kullanılır (ör. östrojen, testosteron).</a:t>
            </a:r>
          </a:p>
          <a:p>
            <a:pPr>
              <a:buFont typeface="+mj-lt"/>
              <a:buAutoNum type="arabicPeriod"/>
            </a:pPr>
            <a:r>
              <a:rPr lang="tr-TR" sz="2800" b="1" dirty="0"/>
              <a:t>Isı yalıtımı: </a:t>
            </a:r>
            <a:r>
              <a:rPr lang="tr-TR" sz="2800" dirty="0"/>
              <a:t>Yağ dokusu vücudu sıcak tutar ve organların etrafını sararak korur.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0782522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Paket</Template>
  <TotalTime>39</TotalTime>
  <Words>660</Words>
  <Application>Microsoft Macintosh PowerPoint</Application>
  <PresentationFormat>Geniş ekran</PresentationFormat>
  <Paragraphs>79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Paket</vt:lpstr>
      <vt:lpstr>Beslenme Biyokimyası</vt:lpstr>
      <vt:lpstr>1. Karbonhidratlar</vt:lpstr>
      <vt:lpstr>PowerPoint Sunusu</vt:lpstr>
      <vt:lpstr>PowerPoint Sunusu</vt:lpstr>
      <vt:lpstr>2. Proteinler</vt:lpstr>
      <vt:lpstr>PowerPoint Sunusu</vt:lpstr>
      <vt:lpstr>PowerPoint Sunusu</vt:lpstr>
      <vt:lpstr>3. Yağlar (Lipitler)</vt:lpstr>
      <vt:lpstr>PowerPoint Sunusu</vt:lpstr>
      <vt:lpstr>PowerPoint Sunusu</vt:lpstr>
      <vt:lpstr>4. Su</vt:lpstr>
      <vt:lpstr>PowerPoint Sunusu</vt:lpstr>
      <vt:lpstr>referanslar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Microsoft Office User</dc:creator>
  <cp:lastModifiedBy>Microsoft Office User</cp:lastModifiedBy>
  <cp:revision>8</cp:revision>
  <dcterms:created xsi:type="dcterms:W3CDTF">2024-11-16T21:16:03Z</dcterms:created>
  <dcterms:modified xsi:type="dcterms:W3CDTF">2024-11-16T22:32:30Z</dcterms:modified>
</cp:coreProperties>
</file>