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8" r:id="rId2"/>
    <p:sldId id="349" r:id="rId3"/>
    <p:sldId id="348" r:id="rId4"/>
    <p:sldId id="347" r:id="rId5"/>
    <p:sldId id="350" r:id="rId6"/>
    <p:sldId id="354" r:id="rId7"/>
    <p:sldId id="356" r:id="rId8"/>
    <p:sldId id="355" r:id="rId9"/>
    <p:sldId id="353" r:id="rId10"/>
    <p:sldId id="352" r:id="rId11"/>
    <p:sldId id="358" r:id="rId12"/>
    <p:sldId id="357" r:id="rId13"/>
    <p:sldId id="361" r:id="rId14"/>
    <p:sldId id="365" r:id="rId15"/>
    <p:sldId id="364" r:id="rId16"/>
    <p:sldId id="363" r:id="rId17"/>
    <p:sldId id="366" r:id="rId18"/>
    <p:sldId id="367"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3048000" y="3124200"/>
            <a:ext cx="82296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10733828" y="1110597"/>
            <a:ext cx="2286000" cy="508000"/>
          </a:xfrm>
        </p:spPr>
        <p:txBody>
          <a:bodyPr/>
          <a:lstStyle/>
          <a:p>
            <a:fld id="{824B1C0D-3F02-4B8D-ACB3-7316C38E925F}" type="datetimeFigureOut">
              <a:rPr lang="tr-TR" smtClean="0"/>
              <a:t>28.03.2024</a:t>
            </a:fld>
            <a:endParaRPr lang="tr-TR"/>
          </a:p>
        </p:txBody>
      </p:sp>
      <p:sp>
        <p:nvSpPr>
          <p:cNvPr id="17" name="Altbilgi Yer Tutucusu 16"/>
          <p:cNvSpPr>
            <a:spLocks noGrp="1"/>
          </p:cNvSpPr>
          <p:nvPr>
            <p:ph type="ftr" sz="quarter" idx="11"/>
          </p:nvPr>
        </p:nvSpPr>
        <p:spPr bwMode="auto">
          <a:xfrm rot="5400000">
            <a:off x="10045959" y="4117661"/>
            <a:ext cx="3657600" cy="512064"/>
          </a:xfrm>
        </p:spPr>
        <p:txBody>
          <a:bodyPr/>
          <a:lstStyle/>
          <a:p>
            <a:endParaRPr lang="tr-TR"/>
          </a:p>
        </p:txBody>
      </p:sp>
      <p:sp>
        <p:nvSpPr>
          <p:cNvPr id="10" name="Dikdörtgen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ikdörtgen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Dikdörtgen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Dikdörtgen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üz Bağlayıcı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Düz Bağlayıcı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Düz Bağlayıcı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Düz Bağlayıcı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Düz Bağlayıcı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ayt Numarası Yer Tutucusu 28"/>
          <p:cNvSpPr>
            <a:spLocks noGrp="1"/>
          </p:cNvSpPr>
          <p:nvPr>
            <p:ph type="sldNum" sz="quarter" idx="12"/>
          </p:nvPr>
        </p:nvSpPr>
        <p:spPr bwMode="auto">
          <a:xfrm>
            <a:off x="1767392" y="4928702"/>
            <a:ext cx="812800" cy="517524"/>
          </a:xfrm>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35275305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24B1C0D-3F02-4B8D-ACB3-7316C38E925F}" type="datetimeFigureOut">
              <a:rPr lang="tr-TR" smtClean="0"/>
              <a:t>28.03.2024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149164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0"/>
            <a:ext cx="22352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24B1C0D-3F02-4B8D-ACB3-7316C38E925F}" type="datetimeFigureOut">
              <a:rPr lang="tr-TR" smtClean="0"/>
              <a:t>28.03.2024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398480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609600" y="1600200"/>
            <a:ext cx="99568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824B1C0D-3F02-4B8D-ACB3-7316C38E925F}" type="datetimeFigureOut">
              <a:rPr lang="tr-TR" smtClean="0"/>
              <a:t>28.03.2024</a:t>
            </a:fld>
            <a:endParaRPr lang="tr-TR"/>
          </a:p>
        </p:txBody>
      </p:sp>
      <p:sp>
        <p:nvSpPr>
          <p:cNvPr id="9" name="Slayt Numarası Yer Tutucusu 8"/>
          <p:cNvSpPr>
            <a:spLocks noGrp="1"/>
          </p:cNvSpPr>
          <p:nvPr>
            <p:ph type="sldNum" sz="quarter" idx="15"/>
          </p:nvPr>
        </p:nvSpPr>
        <p:spPr/>
        <p:txBody>
          <a:bodyPr rtlCol="0"/>
          <a:lstStyle/>
          <a:p>
            <a:fld id="{D8F6FA07-C82F-4B16-BFD7-40490C7A0662}"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extLst>
      <p:ext uri="{BB962C8B-B14F-4D97-AF65-F5344CB8AC3E}">
        <p14:creationId xmlns:p14="http://schemas.microsoft.com/office/powerpoint/2010/main" val="245854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10732008" y="1106932"/>
            <a:ext cx="2286000" cy="508000"/>
          </a:xfrm>
        </p:spPr>
        <p:txBody>
          <a:bodyPr/>
          <a:lstStyle/>
          <a:p>
            <a:fld id="{824B1C0D-3F02-4B8D-ACB3-7316C38E925F}" type="datetimeFigureOut">
              <a:rPr lang="tr-TR" smtClean="0"/>
              <a:t>28.03.2024</a:t>
            </a:fld>
            <a:endParaRPr lang="tr-TR"/>
          </a:p>
        </p:txBody>
      </p:sp>
      <p:sp>
        <p:nvSpPr>
          <p:cNvPr id="5" name="Altbilgi Yer Tutucusu 4"/>
          <p:cNvSpPr>
            <a:spLocks noGrp="1"/>
          </p:cNvSpPr>
          <p:nvPr>
            <p:ph type="ftr" sz="quarter" idx="11"/>
          </p:nvPr>
        </p:nvSpPr>
        <p:spPr bwMode="auto">
          <a:xfrm rot="5400000">
            <a:off x="10046208" y="4114800"/>
            <a:ext cx="3657600" cy="512064"/>
          </a:xfrm>
        </p:spPr>
        <p:txBody>
          <a:bodyPr/>
          <a:lstStyle/>
          <a:p>
            <a:endParaRPr lang="tr-TR"/>
          </a:p>
        </p:txBody>
      </p:sp>
      <p:sp>
        <p:nvSpPr>
          <p:cNvPr id="9" name="Dikdörtgen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Dikdörtgen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ikdörtgen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ikdörtgen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Düz Bağlayıcı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Düz Bağlayıcı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Düz Bağlayıcı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Düz Bağlayıcı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Dikdörtgen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Düz Bağlayıcı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ayt Numarası Yer Tutucusu 5"/>
          <p:cNvSpPr>
            <a:spLocks noGrp="1"/>
          </p:cNvSpPr>
          <p:nvPr>
            <p:ph type="sldNum" sz="quarter" idx="12"/>
          </p:nvPr>
        </p:nvSpPr>
        <p:spPr bwMode="auto">
          <a:xfrm>
            <a:off x="1787488" y="4928702"/>
            <a:ext cx="812800" cy="517524"/>
          </a:xfrm>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21358052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824B1C0D-3F02-4B8D-ACB3-7316C38E925F}" type="datetimeFigureOut">
              <a:rPr lang="tr-TR" smtClean="0"/>
              <a:t>28.03.2024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8F6FA07-C82F-4B16-BFD7-40490C7A0662}" type="slidenum">
              <a:rPr lang="tr-TR" smtClean="0"/>
              <a:t>‹#›</a:t>
            </a:fld>
            <a:endParaRPr lang="tr-TR"/>
          </a:p>
        </p:txBody>
      </p:sp>
      <p:sp>
        <p:nvSpPr>
          <p:cNvPr id="9" name="İçerik Yer Tutucusu 8"/>
          <p:cNvSpPr>
            <a:spLocks noGrp="1"/>
          </p:cNvSpPr>
          <p:nvPr>
            <p:ph sz="quarter" idx="1"/>
          </p:nvPr>
        </p:nvSpPr>
        <p:spPr>
          <a:xfrm>
            <a:off x="609600" y="1600200"/>
            <a:ext cx="48768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5693664" y="1600200"/>
            <a:ext cx="48768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356459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fld id="{824B1C0D-3F02-4B8D-ACB3-7316C38E925F}" type="datetimeFigureOut">
              <a:rPr lang="tr-TR" smtClean="0"/>
              <a:t>28.03.2024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8F6FA07-C82F-4B16-BFD7-40490C7A0662}" type="slidenum">
              <a:rPr lang="tr-TR" smtClean="0"/>
              <a:t>‹#›</a:t>
            </a:fld>
            <a:endParaRPr lang="tr-TR"/>
          </a:p>
        </p:txBody>
      </p:sp>
      <p:sp>
        <p:nvSpPr>
          <p:cNvPr id="11" name="İçerik Yer Tutucusu 10"/>
          <p:cNvSpPr>
            <a:spLocks noGrp="1"/>
          </p:cNvSpPr>
          <p:nvPr>
            <p:ph sz="quarter" idx="2"/>
          </p:nvPr>
        </p:nvSpPr>
        <p:spPr>
          <a:xfrm>
            <a:off x="609600" y="2362200"/>
            <a:ext cx="48768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5829300" y="2362200"/>
            <a:ext cx="48768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extLst>
      <p:ext uri="{BB962C8B-B14F-4D97-AF65-F5344CB8AC3E}">
        <p14:creationId xmlns:p14="http://schemas.microsoft.com/office/powerpoint/2010/main" val="408131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fld id="{824B1C0D-3F02-4B8D-ACB3-7316C38E925F}" type="datetimeFigureOut">
              <a:rPr lang="tr-TR" smtClean="0"/>
              <a:t>28.03.2024</a:t>
            </a:fld>
            <a:endParaRPr lang="tr-TR"/>
          </a:p>
        </p:txBody>
      </p:sp>
      <p:sp>
        <p:nvSpPr>
          <p:cNvPr id="7" name="Slayt Numarası Yer Tutucusu 6"/>
          <p:cNvSpPr>
            <a:spLocks noGrp="1"/>
          </p:cNvSpPr>
          <p:nvPr>
            <p:ph type="sldNum" sz="quarter" idx="11"/>
          </p:nvPr>
        </p:nvSpPr>
        <p:spPr/>
        <p:txBody>
          <a:bodyPr rtlCol="0"/>
          <a:lstStyle/>
          <a:p>
            <a:fld id="{D8F6FA07-C82F-4B16-BFD7-40490C7A0662}"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extLst>
      <p:ext uri="{BB962C8B-B14F-4D97-AF65-F5344CB8AC3E}">
        <p14:creationId xmlns:p14="http://schemas.microsoft.com/office/powerpoint/2010/main" val="422932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24B1C0D-3F02-4B8D-ACB3-7316C38E925F}" type="datetimeFigureOut">
              <a:rPr lang="tr-TR" smtClean="0"/>
              <a:t>28.03.2024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180616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Başlık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Düz Bağlayıcı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Düz Bağlayıcı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Dikdörtgen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Düz Bağlayıcı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İçerik Yer Tutucusu 17"/>
          <p:cNvSpPr>
            <a:spLocks noGrp="1"/>
          </p:cNvSpPr>
          <p:nvPr>
            <p:ph sz="quarter" idx="1"/>
          </p:nvPr>
        </p:nvSpPr>
        <p:spPr>
          <a:xfrm>
            <a:off x="406400" y="274320"/>
            <a:ext cx="75184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fld id="{824B1C0D-3F02-4B8D-ACB3-7316C38E925F}" type="datetimeFigureOut">
              <a:rPr lang="tr-TR" smtClean="0"/>
              <a:t>28.03.2024</a:t>
            </a:fld>
            <a:endParaRPr lang="tr-TR"/>
          </a:p>
        </p:txBody>
      </p:sp>
      <p:sp>
        <p:nvSpPr>
          <p:cNvPr id="22" name="Slayt Numarası Yer Tutucusu 21"/>
          <p:cNvSpPr>
            <a:spLocks noGrp="1"/>
          </p:cNvSpPr>
          <p:nvPr>
            <p:ph type="sldNum" sz="quarter" idx="15"/>
          </p:nvPr>
        </p:nvSpPr>
        <p:spPr/>
        <p:txBody>
          <a:bodyPr rtlCol="0"/>
          <a:lstStyle/>
          <a:p>
            <a:fld id="{D8F6FA07-C82F-4B16-BFD7-40490C7A0662}"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extLst>
      <p:ext uri="{BB962C8B-B14F-4D97-AF65-F5344CB8AC3E}">
        <p14:creationId xmlns:p14="http://schemas.microsoft.com/office/powerpoint/2010/main" val="8963400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Başlık 1"/>
          <p:cNvSpPr>
            <a:spLocks noGrp="1"/>
          </p:cNvSpPr>
          <p:nvPr>
            <p:ph type="title"/>
          </p:nvPr>
        </p:nvSpPr>
        <p:spPr>
          <a:xfrm rot="5400000">
            <a:off x="5518404" y="3124200"/>
            <a:ext cx="6309360" cy="6096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Dikdörtgen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üz Bağlayıcı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Düz Bağlayıcı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Düz Bağlayıcı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Veri Yer Tutucusu 16"/>
          <p:cNvSpPr>
            <a:spLocks noGrp="1"/>
          </p:cNvSpPr>
          <p:nvPr>
            <p:ph type="dt" sz="half" idx="10"/>
          </p:nvPr>
        </p:nvSpPr>
        <p:spPr/>
        <p:txBody>
          <a:bodyPr rtlCol="0"/>
          <a:lstStyle/>
          <a:p>
            <a:fld id="{824B1C0D-3F02-4B8D-ACB3-7316C38E925F}" type="datetimeFigureOut">
              <a:rPr lang="tr-TR" smtClean="0"/>
              <a:t>28.03.2024</a:t>
            </a:fld>
            <a:endParaRPr lang="tr-TR"/>
          </a:p>
        </p:txBody>
      </p:sp>
      <p:sp>
        <p:nvSpPr>
          <p:cNvPr id="18" name="Slayt Numarası Yer Tutucusu 17"/>
          <p:cNvSpPr>
            <a:spLocks noGrp="1"/>
          </p:cNvSpPr>
          <p:nvPr>
            <p:ph type="sldNum" sz="quarter" idx="11"/>
          </p:nvPr>
        </p:nvSpPr>
        <p:spPr/>
        <p:txBody>
          <a:bodyPr rtlCol="0"/>
          <a:lstStyle/>
          <a:p>
            <a:fld id="{D8F6FA07-C82F-4B16-BFD7-40490C7A0662}"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extLst>
      <p:ext uri="{BB962C8B-B14F-4D97-AF65-F5344CB8AC3E}">
        <p14:creationId xmlns:p14="http://schemas.microsoft.com/office/powerpoint/2010/main" val="370787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824B1C0D-3F02-4B8D-ACB3-7316C38E925F}" type="datetimeFigureOut">
              <a:rPr lang="tr-TR" smtClean="0"/>
              <a:t>28.03.2024</a:t>
            </a:fld>
            <a:endParaRPr lang="tr-TR"/>
          </a:p>
        </p:txBody>
      </p:sp>
      <p:sp>
        <p:nvSpPr>
          <p:cNvPr id="3" name="Altbilgi Yer Tutucusu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Düz Bağlayıcı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üz Bağlayıcı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ayt Numarası Yer Tutucusu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8F6FA07-C82F-4B16-BFD7-40490C7A0662}" type="slidenum">
              <a:rPr lang="tr-TR" smtClean="0"/>
              <a:t>‹#›</a:t>
            </a:fld>
            <a:endParaRPr lang="tr-TR"/>
          </a:p>
        </p:txBody>
      </p:sp>
    </p:spTree>
    <p:extLst>
      <p:ext uri="{BB962C8B-B14F-4D97-AF65-F5344CB8AC3E}">
        <p14:creationId xmlns:p14="http://schemas.microsoft.com/office/powerpoint/2010/main" val="755675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791744" y="3752167"/>
            <a:ext cx="687625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BİYOLOJİK ÇEŞİTLİLİK</a:t>
            </a:r>
          </a:p>
        </p:txBody>
      </p:sp>
      <p:sp>
        <p:nvSpPr>
          <p:cNvPr id="6" name="Alt Başlık 5"/>
          <p:cNvSpPr>
            <a:spLocks noGrp="1"/>
          </p:cNvSpPr>
          <p:nvPr>
            <p:ph type="subTitle" idx="1"/>
          </p:nvPr>
        </p:nvSpPr>
        <p:spPr>
          <a:xfrm>
            <a:off x="4295800" y="4725144"/>
            <a:ext cx="6172200" cy="1371600"/>
          </a:xfrm>
        </p:spPr>
        <p:txBody>
          <a:bodyPr>
            <a:normAutofit/>
          </a:bodyPr>
          <a:lstStyle/>
          <a:p>
            <a:r>
              <a:rPr lang="tr-TR" sz="2400" dirty="0">
                <a:solidFill>
                  <a:schemeClr val="tx1"/>
                </a:solidFill>
                <a:latin typeface="Times New Roman" pitchFamily="18" charset="0"/>
                <a:cs typeface="Times New Roman" pitchFamily="18" charset="0"/>
              </a:rPr>
              <a:t>Dr. </a:t>
            </a:r>
            <a:r>
              <a:rPr lang="tr-TR" sz="2400" dirty="0" err="1">
                <a:solidFill>
                  <a:schemeClr val="tx1"/>
                </a:solidFill>
                <a:latin typeface="Times New Roman" pitchFamily="18" charset="0"/>
                <a:cs typeface="Times New Roman" pitchFamily="18" charset="0"/>
              </a:rPr>
              <a:t>Öğr</a:t>
            </a:r>
            <a:r>
              <a:rPr lang="tr-TR" sz="2400" dirty="0">
                <a:solidFill>
                  <a:schemeClr val="tx1"/>
                </a:solidFill>
                <a:latin typeface="Times New Roman" pitchFamily="18" charset="0"/>
                <a:cs typeface="Times New Roman" pitchFamily="18" charset="0"/>
              </a:rPr>
              <a:t>. Üyesi Zeynep SÖNMEZ</a:t>
            </a:r>
          </a:p>
        </p:txBody>
      </p:sp>
    </p:spTree>
    <p:extLst>
      <p:ext uri="{BB962C8B-B14F-4D97-AF65-F5344CB8AC3E}">
        <p14:creationId xmlns:p14="http://schemas.microsoft.com/office/powerpoint/2010/main" val="234788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5783ECE-8649-46BD-B69F-8589CE84788C}"/>
              </a:ext>
            </a:extLst>
          </p:cNvPr>
          <p:cNvSpPr/>
          <p:nvPr/>
        </p:nvSpPr>
        <p:spPr>
          <a:xfrm>
            <a:off x="1703512" y="1353400"/>
            <a:ext cx="8568952" cy="4151201"/>
          </a:xfrm>
          <a:prstGeom prst="rect">
            <a:avLst/>
          </a:prstGeom>
        </p:spPr>
        <p:txBody>
          <a:bodyPr wrap="square">
            <a:spAutoFit/>
          </a:bodyPr>
          <a:lstStyle/>
          <a:p>
            <a:pPr>
              <a:lnSpc>
                <a:spcPct val="115000"/>
              </a:lnSpc>
              <a:spcAft>
                <a:spcPts val="1000"/>
              </a:spcAft>
            </a:pP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Kriyojenik</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mağazalar oluşturma pahalı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değildir,fazla</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ekipman ve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populason</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bakımı gerektirmez fakat  yıllık bakım için gerekli sermayenin yüksek maliyette olması  özellikle de sıvı azotun pahalı olması nedeniyle bazı ülkelerde tercih edilmemektedir.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Kriyojenik</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depolar  insan hatası, elektrik kesintisi, sıvı azot , yangın, sel, fırtına, deprem ya da savaş nedeniyle ciddi kazalara neden olup  potansiyel bir tehlike ve büyük ölçekli malzeme kaybına neden olabilir. Söz konusu bu riskler, farklı bölgelerde yinelenen mağazalar tutarak azaltılabilir.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Semen, yumurta ve embriyoların  dondurularak canlı organizmalara  transfer edilmesi işlemleri ileri teknoloji kullanımı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gerektirir.Günümüz</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koşullarında bazı çiftlik hayvanları  ve kümes hayvanları embriyolarını transferi başarılı şekilde yapılmaktadır, ancak uygulama işlemleri ve gerekli malzemelerin alımı pahalı  olması uygulamanın gelişmesini engellemektedir.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275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8A806AC-E41E-45EC-B66D-FCADCBD165B9}"/>
              </a:ext>
            </a:extLst>
          </p:cNvPr>
          <p:cNvSpPr/>
          <p:nvPr/>
        </p:nvSpPr>
        <p:spPr>
          <a:xfrm>
            <a:off x="1593706" y="1564918"/>
            <a:ext cx="4502294" cy="4850369"/>
          </a:xfrm>
          <a:prstGeom prst="rect">
            <a:avLst/>
          </a:prstGeom>
        </p:spPr>
        <p:txBody>
          <a:bodyPr wrap="square">
            <a:spAutoFit/>
          </a:bodyPr>
          <a:lstStyle/>
          <a:p>
            <a:pPr>
              <a:lnSpc>
                <a:spcPct val="115000"/>
              </a:lnSpc>
              <a:spcAft>
                <a:spcPts val="1000"/>
              </a:spcAft>
            </a:pP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Mayoz</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bölünmenin G0 evresindeki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immature</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ve MII fazındaki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mature</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oosit hücreleri Yavaş kontrollü dondurma ve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vitrifikasyon</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tekniğinde ile koruma altına alınır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Saragusty</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ve ark .2011).Bu iki teknik arasındaki en temel farklılık, hücrenin yapısal bütünlüğünü korunma mekanizmasındadır. Yavaş dondurma yönteminde hücrenin bütünlüğü ve canlılığı;  kademeli olarak soğutarak hücre etrafında oluşturulan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ekstrasellüler</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buz kristalleri ile korunur.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Vitrifikasyon</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da ise;  konsantrasyonu yüksek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kriyoprotektanlarla</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ani ısı düşüşü sağlanır ve bu, hücre etrafında cam bir katı yüzey oluşturarak hücre canlılığını korur.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a:extLst>
              <a:ext uri="{FF2B5EF4-FFF2-40B4-BE49-F238E27FC236}">
                <a16:creationId xmlns:a16="http://schemas.microsoft.com/office/drawing/2014/main" id="{A9C44661-8574-495C-B060-C518422FC7BD}"/>
              </a:ext>
            </a:extLst>
          </p:cNvPr>
          <p:cNvPicPr/>
          <p:nvPr/>
        </p:nvPicPr>
        <p:blipFill>
          <a:blip r:embed="rId2" cstate="print">
            <a:lum bright="-20000"/>
          </a:blip>
          <a:srcRect/>
          <a:stretch>
            <a:fillRect/>
          </a:stretch>
        </p:blipFill>
        <p:spPr bwMode="auto">
          <a:xfrm>
            <a:off x="6131132" y="1564918"/>
            <a:ext cx="4428492" cy="4850367"/>
          </a:xfrm>
          <a:prstGeom prst="rect">
            <a:avLst/>
          </a:prstGeom>
          <a:noFill/>
          <a:ln w="9525">
            <a:noFill/>
            <a:miter lim="800000"/>
            <a:headEnd/>
            <a:tailEnd/>
          </a:ln>
        </p:spPr>
      </p:pic>
      <p:sp>
        <p:nvSpPr>
          <p:cNvPr id="4" name="Dikdörtgen 3">
            <a:extLst>
              <a:ext uri="{FF2B5EF4-FFF2-40B4-BE49-F238E27FC236}">
                <a16:creationId xmlns:a16="http://schemas.microsoft.com/office/drawing/2014/main" id="{26396D9D-E269-49E3-884A-87C41B640445}"/>
              </a:ext>
            </a:extLst>
          </p:cNvPr>
          <p:cNvSpPr/>
          <p:nvPr/>
        </p:nvSpPr>
        <p:spPr>
          <a:xfrm>
            <a:off x="2207568" y="43138"/>
            <a:ext cx="6192688" cy="709233"/>
          </a:xfrm>
          <a:prstGeom prst="rect">
            <a:avLst/>
          </a:prstGeom>
        </p:spPr>
        <p:txBody>
          <a:bodyPr wrap="square">
            <a:spAutoFit/>
          </a:bodyPr>
          <a:lstStyle/>
          <a:p>
            <a:pPr>
              <a:lnSpc>
                <a:spcPct val="115000"/>
              </a:lnSpc>
              <a:spcAft>
                <a:spcPts val="1000"/>
              </a:spcAft>
            </a:pP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Oosit ve embriyo hücrelerinin </a:t>
            </a:r>
            <a:r>
              <a:rPr lang="tr-TR"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Kryoprezervasyon</a:t>
            </a: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ve </a:t>
            </a:r>
            <a:r>
              <a:rPr lang="tr-TR"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vitrifikasyonu</a:t>
            </a:r>
            <a:endParaRPr lang="tr-TR"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42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82845DB-3CDF-4E9E-93C2-B7FF8075BBE0}"/>
              </a:ext>
            </a:extLst>
          </p:cNvPr>
          <p:cNvSpPr/>
          <p:nvPr/>
        </p:nvSpPr>
        <p:spPr>
          <a:xfrm>
            <a:off x="1703512" y="476673"/>
            <a:ext cx="8496944" cy="5078313"/>
          </a:xfrm>
          <a:prstGeom prst="rect">
            <a:avLst/>
          </a:prstGeom>
        </p:spPr>
        <p:txBody>
          <a:bodyPr wrap="square">
            <a:spAutoFit/>
          </a:bodyPr>
          <a:lstStyle/>
          <a:p>
            <a:r>
              <a:rPr lang="en-US" dirty="0">
                <a:solidFill>
                  <a:prstClr val="black"/>
                </a:solidFill>
                <a:latin typeface="Century Schoolbook"/>
              </a:rPr>
              <a:t>Notably, freezing is applied for a wide range of sample</a:t>
            </a:r>
            <a:r>
              <a:rPr lang="tr-TR" dirty="0">
                <a:solidFill>
                  <a:prstClr val="black"/>
                </a:solidFill>
                <a:latin typeface="Century Schoolbook"/>
              </a:rPr>
              <a:t> </a:t>
            </a:r>
            <a:r>
              <a:rPr lang="en-US" dirty="0">
                <a:solidFill>
                  <a:prstClr val="black"/>
                </a:solidFill>
                <a:latin typeface="Century Schoolbook"/>
              </a:rPr>
              <a:t>volumes, whilst vitrification usually has a small application size.</a:t>
            </a:r>
          </a:p>
          <a:p>
            <a:r>
              <a:rPr lang="en-US" dirty="0">
                <a:solidFill>
                  <a:prstClr val="black"/>
                </a:solidFill>
                <a:latin typeface="Century Schoolbook"/>
              </a:rPr>
              <a:t>In freezing, a too low cooling rate can give rise to</a:t>
            </a:r>
            <a:r>
              <a:rPr lang="tr-TR" dirty="0">
                <a:solidFill>
                  <a:prstClr val="black"/>
                </a:solidFill>
                <a:latin typeface="Century Schoolbook"/>
              </a:rPr>
              <a:t> </a:t>
            </a:r>
            <a:r>
              <a:rPr lang="en-US" dirty="0">
                <a:solidFill>
                  <a:prstClr val="black"/>
                </a:solidFill>
                <a:latin typeface="Century Schoolbook"/>
              </a:rPr>
              <a:t>cryoinjury due to solution effects. On the other hand,</a:t>
            </a:r>
            <a:r>
              <a:rPr lang="tr-TR" dirty="0">
                <a:solidFill>
                  <a:prstClr val="black"/>
                </a:solidFill>
                <a:latin typeface="Century Schoolbook"/>
              </a:rPr>
              <a:t> </a:t>
            </a:r>
            <a:r>
              <a:rPr lang="en-US" dirty="0">
                <a:solidFill>
                  <a:prstClr val="black"/>
                </a:solidFill>
                <a:latin typeface="Century Schoolbook"/>
              </a:rPr>
              <a:t>the rate needs to be slow enough so that there is sufficient time for the water to exit cells, to prevent intracellular ice</a:t>
            </a:r>
            <a:r>
              <a:rPr lang="tr-TR" dirty="0">
                <a:solidFill>
                  <a:prstClr val="black"/>
                </a:solidFill>
                <a:latin typeface="Century Schoolbook"/>
              </a:rPr>
              <a:t> </a:t>
            </a:r>
            <a:r>
              <a:rPr lang="en-US" dirty="0">
                <a:solidFill>
                  <a:prstClr val="black"/>
                </a:solidFill>
                <a:latin typeface="Century Schoolbook"/>
              </a:rPr>
              <a:t>formation. Freezing usually involves slow</a:t>
            </a:r>
            <a:r>
              <a:rPr lang="tr-TR" dirty="0">
                <a:solidFill>
                  <a:prstClr val="black"/>
                </a:solidFill>
                <a:latin typeface="Century Schoolbook"/>
              </a:rPr>
              <a:t> </a:t>
            </a:r>
            <a:r>
              <a:rPr lang="en-US" dirty="0">
                <a:solidFill>
                  <a:prstClr val="black"/>
                </a:solidFill>
                <a:latin typeface="Century Schoolbook"/>
              </a:rPr>
              <a:t>cooling protocols with cooling rates of approximately</a:t>
            </a:r>
            <a:r>
              <a:rPr lang="tr-TR" dirty="0">
                <a:solidFill>
                  <a:prstClr val="black"/>
                </a:solidFill>
                <a:latin typeface="Century Schoolbook"/>
              </a:rPr>
              <a:t> </a:t>
            </a:r>
            <a:r>
              <a:rPr lang="en-US" dirty="0">
                <a:solidFill>
                  <a:prstClr val="black"/>
                </a:solidFill>
                <a:latin typeface="Century Schoolbook"/>
              </a:rPr>
              <a:t>1 °C/min. However, different cell types have different optimal cooling rates.</a:t>
            </a:r>
          </a:p>
          <a:p>
            <a:r>
              <a:rPr lang="en-US" dirty="0">
                <a:solidFill>
                  <a:prstClr val="black"/>
                </a:solidFill>
                <a:latin typeface="Century Schoolbook"/>
              </a:rPr>
              <a:t>Vitrification is a separate physical process from freezing and occurs at the so</a:t>
            </a:r>
            <a:r>
              <a:rPr lang="tr-TR" dirty="0">
                <a:solidFill>
                  <a:prstClr val="black"/>
                </a:solidFill>
                <a:latin typeface="Century Schoolbook"/>
              </a:rPr>
              <a:t> </a:t>
            </a:r>
            <a:r>
              <a:rPr lang="en-US" dirty="0">
                <a:solidFill>
                  <a:prstClr val="black"/>
                </a:solidFill>
                <a:latin typeface="Century Schoolbook"/>
              </a:rPr>
              <a:t>called “glass transition</a:t>
            </a:r>
            <a:r>
              <a:rPr lang="tr-TR" dirty="0">
                <a:solidFill>
                  <a:prstClr val="black"/>
                </a:solidFill>
                <a:latin typeface="Century Schoolbook"/>
              </a:rPr>
              <a:t> </a:t>
            </a:r>
            <a:r>
              <a:rPr lang="en-US" dirty="0">
                <a:solidFill>
                  <a:prstClr val="black"/>
                </a:solidFill>
                <a:latin typeface="Century Schoolbook"/>
              </a:rPr>
              <a:t>temperature”, around − 80 to − 130 °C. In vitrification,</a:t>
            </a:r>
            <a:r>
              <a:rPr lang="tr-TR" dirty="0">
                <a:solidFill>
                  <a:prstClr val="black"/>
                </a:solidFill>
                <a:latin typeface="Century Schoolbook"/>
              </a:rPr>
              <a:t> </a:t>
            </a:r>
            <a:r>
              <a:rPr lang="en-US" dirty="0">
                <a:solidFill>
                  <a:prstClr val="black"/>
                </a:solidFill>
                <a:latin typeface="Century Schoolbook"/>
              </a:rPr>
              <a:t>samples solidify with no ice crystal formation (Fig. 3). It</a:t>
            </a:r>
            <a:r>
              <a:rPr lang="tr-TR" dirty="0">
                <a:solidFill>
                  <a:prstClr val="black"/>
                </a:solidFill>
                <a:latin typeface="Century Schoolbook"/>
              </a:rPr>
              <a:t> </a:t>
            </a:r>
            <a:r>
              <a:rPr lang="en-US" dirty="0">
                <a:solidFill>
                  <a:prstClr val="black"/>
                </a:solidFill>
                <a:latin typeface="Century Schoolbook"/>
              </a:rPr>
              <a:t>has been previously shown that the vitrification of small</a:t>
            </a:r>
            <a:r>
              <a:rPr lang="tr-TR" dirty="0">
                <a:solidFill>
                  <a:prstClr val="black"/>
                </a:solidFill>
                <a:latin typeface="Century Schoolbook"/>
              </a:rPr>
              <a:t> </a:t>
            </a:r>
            <a:r>
              <a:rPr lang="en-US" dirty="0">
                <a:solidFill>
                  <a:prstClr val="black"/>
                </a:solidFill>
                <a:latin typeface="Century Schoolbook"/>
              </a:rPr>
              <a:t>biological samples can be achieved without CPAs using</a:t>
            </a:r>
            <a:r>
              <a:rPr lang="tr-TR" dirty="0">
                <a:solidFill>
                  <a:prstClr val="black"/>
                </a:solidFill>
                <a:latin typeface="Century Schoolbook"/>
              </a:rPr>
              <a:t> </a:t>
            </a:r>
            <a:r>
              <a:rPr lang="en-US" dirty="0">
                <a:solidFill>
                  <a:prstClr val="black"/>
                </a:solidFill>
                <a:latin typeface="Century Schoolbook"/>
              </a:rPr>
              <a:t>extremely high cooling rates, e.g. with human sperm</a:t>
            </a:r>
          </a:p>
          <a:p>
            <a:r>
              <a:rPr lang="en-US" dirty="0">
                <a:solidFill>
                  <a:prstClr val="black"/>
                </a:solidFill>
                <a:latin typeface="Century Schoolbook"/>
              </a:rPr>
              <a:t>[40]. In larger living systems where an extremely high</a:t>
            </a:r>
            <a:r>
              <a:rPr lang="tr-TR" dirty="0">
                <a:solidFill>
                  <a:prstClr val="black"/>
                </a:solidFill>
                <a:latin typeface="Century Schoolbook"/>
              </a:rPr>
              <a:t> </a:t>
            </a:r>
            <a:r>
              <a:rPr lang="en-US" dirty="0">
                <a:solidFill>
                  <a:prstClr val="black"/>
                </a:solidFill>
                <a:latin typeface="Century Schoolbook"/>
              </a:rPr>
              <a:t>cooling rate cannot be achieved, a large percentage of</a:t>
            </a:r>
            <a:r>
              <a:rPr lang="tr-TR" dirty="0">
                <a:solidFill>
                  <a:prstClr val="black"/>
                </a:solidFill>
                <a:latin typeface="Century Schoolbook"/>
              </a:rPr>
              <a:t> </a:t>
            </a:r>
            <a:r>
              <a:rPr lang="en-US" dirty="0">
                <a:solidFill>
                  <a:prstClr val="black"/>
                </a:solidFill>
                <a:latin typeface="Century Schoolbook"/>
              </a:rPr>
              <a:t>the water in the sample must be replaced by a vitrifying</a:t>
            </a:r>
            <a:r>
              <a:rPr lang="tr-TR" dirty="0">
                <a:solidFill>
                  <a:prstClr val="black"/>
                </a:solidFill>
                <a:latin typeface="Century Schoolbook"/>
              </a:rPr>
              <a:t> </a:t>
            </a:r>
            <a:r>
              <a:rPr lang="en-US" dirty="0">
                <a:solidFill>
                  <a:prstClr val="black"/>
                </a:solidFill>
                <a:latin typeface="Century Schoolbook"/>
              </a:rPr>
              <a:t>CPA to avoid the damaging effects of ice formation. Vitrification ultimately forms a stable glass-like state, preserving the molecular contents indefinitely </a:t>
            </a:r>
            <a:endParaRPr lang="tr-TR" dirty="0">
              <a:solidFill>
                <a:prstClr val="black"/>
              </a:solidFill>
              <a:latin typeface="Century Schoolbook"/>
            </a:endParaRPr>
          </a:p>
        </p:txBody>
      </p:sp>
    </p:spTree>
    <p:extLst>
      <p:ext uri="{BB962C8B-B14F-4D97-AF65-F5344CB8AC3E}">
        <p14:creationId xmlns:p14="http://schemas.microsoft.com/office/powerpoint/2010/main" val="65257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F466084-D328-42DB-9B18-81C5D46BABA6}"/>
              </a:ext>
            </a:extLst>
          </p:cNvPr>
          <p:cNvPicPr>
            <a:picLocks noChangeAspect="1"/>
          </p:cNvPicPr>
          <p:nvPr/>
        </p:nvPicPr>
        <p:blipFill>
          <a:blip r:embed="rId2"/>
          <a:stretch>
            <a:fillRect/>
          </a:stretch>
        </p:blipFill>
        <p:spPr>
          <a:xfrm>
            <a:off x="1718338" y="152636"/>
            <a:ext cx="8755325" cy="6552728"/>
          </a:xfrm>
          <a:prstGeom prst="rect">
            <a:avLst/>
          </a:prstGeom>
        </p:spPr>
      </p:pic>
    </p:spTree>
    <p:extLst>
      <p:ext uri="{BB962C8B-B14F-4D97-AF65-F5344CB8AC3E}">
        <p14:creationId xmlns:p14="http://schemas.microsoft.com/office/powerpoint/2010/main" val="378578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EABBD3F-931E-4925-B027-0B4325A0B26C}"/>
              </a:ext>
            </a:extLst>
          </p:cNvPr>
          <p:cNvSpPr/>
          <p:nvPr/>
        </p:nvSpPr>
        <p:spPr>
          <a:xfrm>
            <a:off x="1703512" y="260648"/>
            <a:ext cx="8424936" cy="6463308"/>
          </a:xfrm>
          <a:prstGeom prst="rect">
            <a:avLst/>
          </a:prstGeom>
        </p:spPr>
        <p:txBody>
          <a:bodyPr wrap="square">
            <a:spAutoFit/>
          </a:bodyPr>
          <a:lstStyle/>
          <a:p>
            <a:r>
              <a:rPr lang="en-US" b="1" dirty="0">
                <a:solidFill>
                  <a:prstClr val="black"/>
                </a:solidFill>
                <a:latin typeface="Century Schoolbook"/>
              </a:rPr>
              <a:t>Vitrification solutions </a:t>
            </a:r>
            <a:endParaRPr lang="tr-TR" b="1" dirty="0">
              <a:solidFill>
                <a:prstClr val="black"/>
              </a:solidFill>
              <a:latin typeface="Century Schoolbook"/>
            </a:endParaRPr>
          </a:p>
          <a:p>
            <a:endParaRPr lang="tr-TR" dirty="0">
              <a:solidFill>
                <a:prstClr val="black"/>
              </a:solidFill>
              <a:latin typeface="Century Schoolbook"/>
            </a:endParaRPr>
          </a:p>
          <a:p>
            <a:r>
              <a:rPr lang="en-US" dirty="0">
                <a:solidFill>
                  <a:prstClr val="black"/>
                </a:solidFill>
                <a:latin typeface="Century Schoolbook"/>
              </a:rPr>
              <a:t>Vitrification solutions are used to decrease </a:t>
            </a:r>
            <a:r>
              <a:rPr lang="en-US" dirty="0" err="1">
                <a:solidFill>
                  <a:prstClr val="black"/>
                </a:solidFill>
                <a:latin typeface="Century Schoolbook"/>
              </a:rPr>
              <a:t>Vccr</a:t>
            </a:r>
            <a:r>
              <a:rPr lang="en-US" dirty="0">
                <a:solidFill>
                  <a:prstClr val="black"/>
                </a:solidFill>
                <a:latin typeface="Century Schoolbook"/>
              </a:rPr>
              <a:t>, allowing</a:t>
            </a:r>
            <a:r>
              <a:rPr lang="tr-TR" dirty="0">
                <a:solidFill>
                  <a:prstClr val="black"/>
                </a:solidFill>
                <a:latin typeface="Century Schoolbook"/>
              </a:rPr>
              <a:t> </a:t>
            </a:r>
            <a:r>
              <a:rPr lang="en-US" dirty="0">
                <a:solidFill>
                  <a:prstClr val="black"/>
                </a:solidFill>
                <a:latin typeface="Century Schoolbook"/>
              </a:rPr>
              <a:t>larger samples to be vitrified. Pure water can be vitrified if it is cooled fast enough, but to cause this, extremely high cooling rates (in the order of 106 °C/s) are needed. To counter this problem, high CPA concentrations can be used to lower </a:t>
            </a:r>
            <a:r>
              <a:rPr lang="en-US" dirty="0" err="1">
                <a:solidFill>
                  <a:prstClr val="black"/>
                </a:solidFill>
                <a:latin typeface="Century Schoolbook"/>
              </a:rPr>
              <a:t>Vccr</a:t>
            </a:r>
            <a:r>
              <a:rPr lang="en-US" dirty="0">
                <a:solidFill>
                  <a:prstClr val="black"/>
                </a:solidFill>
                <a:latin typeface="Century Schoolbook"/>
              </a:rPr>
              <a:t> to a level achievable in practice by plunging a sample into LN2. However, samples with a high volume to surface area ratio exhibit a lower internal cooling rate</a:t>
            </a:r>
            <a:endParaRPr lang="tr-TR" dirty="0">
              <a:solidFill>
                <a:prstClr val="black"/>
              </a:solidFill>
              <a:latin typeface="Century Schoolbook"/>
            </a:endParaRPr>
          </a:p>
          <a:p>
            <a:endParaRPr lang="tr-TR" dirty="0">
              <a:solidFill>
                <a:prstClr val="black"/>
              </a:solidFill>
              <a:latin typeface="Century Schoolbook"/>
            </a:endParaRPr>
          </a:p>
          <a:p>
            <a:r>
              <a:rPr lang="en-US" b="1" dirty="0" err="1">
                <a:solidFill>
                  <a:prstClr val="black"/>
                </a:solidFill>
                <a:latin typeface="Century Schoolbook"/>
              </a:rPr>
              <a:t>Neutralising</a:t>
            </a:r>
            <a:r>
              <a:rPr lang="en-US" b="1" dirty="0">
                <a:solidFill>
                  <a:prstClr val="black"/>
                </a:solidFill>
                <a:latin typeface="Century Schoolbook"/>
              </a:rPr>
              <a:t> toxicity </a:t>
            </a:r>
            <a:r>
              <a:rPr lang="en-US" dirty="0">
                <a:solidFill>
                  <a:prstClr val="black"/>
                </a:solidFill>
                <a:latin typeface="Century Schoolbook"/>
              </a:rPr>
              <a:t>The simplest vitrification solutions are high concentrations of single CPAs such as EG or DMSO,</a:t>
            </a:r>
            <a:r>
              <a:rPr lang="tr-TR" dirty="0">
                <a:solidFill>
                  <a:prstClr val="black"/>
                </a:solidFill>
                <a:latin typeface="Century Schoolbook"/>
              </a:rPr>
              <a:t> (</a:t>
            </a:r>
            <a:r>
              <a:rPr lang="tr-TR" dirty="0" err="1">
                <a:solidFill>
                  <a:prstClr val="black"/>
                </a:solidFill>
                <a:latin typeface="Century Schoolbook"/>
              </a:rPr>
              <a:t>propylene</a:t>
            </a:r>
            <a:r>
              <a:rPr lang="tr-TR" dirty="0">
                <a:solidFill>
                  <a:prstClr val="black"/>
                </a:solidFill>
                <a:latin typeface="Century Schoolbook"/>
              </a:rPr>
              <a:t> </a:t>
            </a:r>
            <a:r>
              <a:rPr lang="tr-TR" dirty="0" err="1">
                <a:solidFill>
                  <a:prstClr val="black"/>
                </a:solidFill>
                <a:latin typeface="Century Schoolbook"/>
              </a:rPr>
              <a:t>glycol</a:t>
            </a:r>
            <a:r>
              <a:rPr lang="tr-TR" dirty="0">
                <a:solidFill>
                  <a:prstClr val="black"/>
                </a:solidFill>
                <a:latin typeface="Century Schoolbook"/>
              </a:rPr>
              <a:t> (PG), </a:t>
            </a:r>
            <a:r>
              <a:rPr lang="tr-TR" dirty="0" err="1">
                <a:solidFill>
                  <a:prstClr val="black"/>
                </a:solidFill>
                <a:latin typeface="Century Schoolbook"/>
              </a:rPr>
              <a:t>ethylene</a:t>
            </a:r>
            <a:r>
              <a:rPr lang="tr-TR" dirty="0">
                <a:solidFill>
                  <a:prstClr val="black"/>
                </a:solidFill>
                <a:latin typeface="Century Schoolbook"/>
              </a:rPr>
              <a:t> </a:t>
            </a:r>
            <a:r>
              <a:rPr lang="tr-TR" dirty="0" err="1">
                <a:solidFill>
                  <a:prstClr val="black"/>
                </a:solidFill>
                <a:latin typeface="Century Schoolbook"/>
              </a:rPr>
              <a:t>glycol</a:t>
            </a:r>
            <a:r>
              <a:rPr lang="tr-TR" dirty="0">
                <a:solidFill>
                  <a:prstClr val="black"/>
                </a:solidFill>
                <a:latin typeface="Century Schoolbook"/>
              </a:rPr>
              <a:t> (EG) </a:t>
            </a:r>
            <a:r>
              <a:rPr lang="tr-TR" dirty="0" err="1">
                <a:solidFill>
                  <a:prstClr val="black"/>
                </a:solidFill>
                <a:latin typeface="Century Schoolbook"/>
              </a:rPr>
              <a:t>and</a:t>
            </a:r>
            <a:r>
              <a:rPr lang="tr-TR" dirty="0">
                <a:solidFill>
                  <a:prstClr val="black"/>
                </a:solidFill>
                <a:latin typeface="Century Schoolbook"/>
              </a:rPr>
              <a:t> </a:t>
            </a:r>
            <a:r>
              <a:rPr lang="tr-TR" dirty="0" err="1">
                <a:solidFill>
                  <a:prstClr val="black"/>
                </a:solidFill>
                <a:latin typeface="Century Schoolbook"/>
              </a:rPr>
              <a:t>dimethyl</a:t>
            </a:r>
            <a:r>
              <a:rPr lang="tr-TR" dirty="0">
                <a:solidFill>
                  <a:prstClr val="black"/>
                </a:solidFill>
                <a:latin typeface="Century Schoolbook"/>
              </a:rPr>
              <a:t> </a:t>
            </a:r>
            <a:r>
              <a:rPr lang="tr-TR" dirty="0" err="1">
                <a:solidFill>
                  <a:prstClr val="black"/>
                </a:solidFill>
                <a:latin typeface="Century Schoolbook"/>
              </a:rPr>
              <a:t>sulfoxide</a:t>
            </a:r>
            <a:r>
              <a:rPr lang="tr-TR" dirty="0">
                <a:solidFill>
                  <a:prstClr val="black"/>
                </a:solidFill>
                <a:latin typeface="Century Schoolbook"/>
              </a:rPr>
              <a:t> (DMSO))</a:t>
            </a:r>
            <a:r>
              <a:rPr lang="en-US" dirty="0">
                <a:solidFill>
                  <a:prstClr val="black"/>
                </a:solidFill>
                <a:latin typeface="Century Schoolbook"/>
              </a:rPr>
              <a:t> which are toxic at high concentrations. It has been found, however, that different CPAs can be combined in a single solution to reduce toxicity. By using a solution of different CPAs, it is possible to avoid using any one CPA at a concentration that would cause specific toxicity</a:t>
            </a:r>
            <a:r>
              <a:rPr lang="tr-TR" dirty="0">
                <a:solidFill>
                  <a:prstClr val="black"/>
                </a:solidFill>
                <a:latin typeface="Century Schoolbook"/>
              </a:rPr>
              <a:t>.</a:t>
            </a:r>
          </a:p>
          <a:p>
            <a:endParaRPr lang="tr-TR" dirty="0">
              <a:solidFill>
                <a:prstClr val="black"/>
              </a:solidFill>
              <a:latin typeface="Century Schoolbook"/>
            </a:endParaRPr>
          </a:p>
          <a:p>
            <a:r>
              <a:rPr lang="en-US" b="1" dirty="0">
                <a:solidFill>
                  <a:prstClr val="black"/>
                </a:solidFill>
                <a:latin typeface="Century Schoolbook"/>
              </a:rPr>
              <a:t>Ethylene glycol </a:t>
            </a:r>
            <a:r>
              <a:rPr lang="en-US" dirty="0">
                <a:solidFill>
                  <a:prstClr val="black"/>
                </a:solidFill>
                <a:latin typeface="Century Schoolbook"/>
              </a:rPr>
              <a:t>It was found that using ethylene glycol in vitrification solutions in place of PG reduces the nonspecific toxicity of the solution. This is because EG forms weaker hydrogen bonds than propylene glycol, </a:t>
            </a:r>
            <a:r>
              <a:rPr lang="en-US" dirty="0" err="1">
                <a:solidFill>
                  <a:prstClr val="black"/>
                </a:solidFill>
                <a:latin typeface="Century Schoolbook"/>
              </a:rPr>
              <a:t>Bojic</a:t>
            </a:r>
            <a:r>
              <a:rPr lang="en-US" dirty="0">
                <a:solidFill>
                  <a:prstClr val="black"/>
                </a:solidFill>
                <a:latin typeface="Century Schoolbook"/>
              </a:rPr>
              <a:t> et al. BMC Biology (2021) 19:56 Page 8 of 20 meaning that macromolecules are protected by increased hydration from the greater number of remaining water molecules</a:t>
            </a:r>
            <a:endParaRPr lang="tr-TR" dirty="0">
              <a:solidFill>
                <a:prstClr val="black"/>
              </a:solidFill>
              <a:latin typeface="Century Schoolbook"/>
            </a:endParaRPr>
          </a:p>
        </p:txBody>
      </p:sp>
    </p:spTree>
    <p:extLst>
      <p:ext uri="{BB962C8B-B14F-4D97-AF65-F5344CB8AC3E}">
        <p14:creationId xmlns:p14="http://schemas.microsoft.com/office/powerpoint/2010/main" val="96704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5FB5230-0EDF-4543-B91D-EDD5BDBAF133}"/>
              </a:ext>
            </a:extLst>
          </p:cNvPr>
          <p:cNvSpPr/>
          <p:nvPr/>
        </p:nvSpPr>
        <p:spPr>
          <a:xfrm>
            <a:off x="1667508" y="116633"/>
            <a:ext cx="8856984" cy="6740307"/>
          </a:xfrm>
          <a:prstGeom prst="rect">
            <a:avLst/>
          </a:prstGeom>
        </p:spPr>
        <p:txBody>
          <a:bodyPr wrap="square">
            <a:spAutoFit/>
          </a:bodyPr>
          <a:lstStyle/>
          <a:p>
            <a:r>
              <a:rPr lang="en-US" b="1" dirty="0">
                <a:solidFill>
                  <a:prstClr val="black"/>
                </a:solidFill>
                <a:latin typeface="Century Schoolbook"/>
              </a:rPr>
              <a:t>Non-penetrating CPAs (</a:t>
            </a:r>
            <a:r>
              <a:rPr lang="en-US" b="1" dirty="0" err="1">
                <a:solidFill>
                  <a:prstClr val="black"/>
                </a:solidFill>
                <a:latin typeface="Century Schoolbook"/>
              </a:rPr>
              <a:t>npCPAs</a:t>
            </a:r>
            <a:r>
              <a:rPr lang="en-US" b="1" dirty="0">
                <a:solidFill>
                  <a:prstClr val="black"/>
                </a:solidFill>
                <a:latin typeface="Century Schoolbook"/>
              </a:rPr>
              <a:t>)</a:t>
            </a:r>
            <a:r>
              <a:rPr lang="en-US" dirty="0">
                <a:solidFill>
                  <a:prstClr val="black"/>
                </a:solidFill>
                <a:latin typeface="Century Schoolbook"/>
              </a:rPr>
              <a:t> </a:t>
            </a:r>
            <a:r>
              <a:rPr lang="tr-TR" dirty="0">
                <a:solidFill>
                  <a:prstClr val="black"/>
                </a:solidFill>
                <a:latin typeface="Century Schoolbook"/>
              </a:rPr>
              <a:t>I</a:t>
            </a:r>
            <a:r>
              <a:rPr lang="en-US" dirty="0" err="1">
                <a:solidFill>
                  <a:prstClr val="black"/>
                </a:solidFill>
                <a:latin typeface="Century Schoolbook"/>
              </a:rPr>
              <a:t>ce</a:t>
            </a:r>
            <a:r>
              <a:rPr lang="en-US" dirty="0">
                <a:solidFill>
                  <a:prstClr val="black"/>
                </a:solidFill>
                <a:latin typeface="Century Schoolbook"/>
              </a:rPr>
              <a:t> can form more readily in the extracellular space than in the intracellular space because the intracellular space has a higher concentration of solutes</a:t>
            </a:r>
            <a:r>
              <a:rPr lang="tr-TR" dirty="0">
                <a:solidFill>
                  <a:prstClr val="black"/>
                </a:solidFill>
                <a:latin typeface="Century Schoolbook"/>
              </a:rPr>
              <a:t>.</a:t>
            </a:r>
            <a:r>
              <a:rPr lang="en-US" dirty="0">
                <a:solidFill>
                  <a:prstClr val="black"/>
                </a:solidFill>
                <a:latin typeface="Century Schoolbook"/>
              </a:rPr>
              <a:t> For this reason, a lower concentration of cryoprotectants is needed inside the cell. High-molecular weight polymers that do not penetrate cell membranes, such as polyvinylpyrrolidone (PVP), can be used to mimic the effects of intracellular solutes in the extracellular space, meaning that a lower concentration of the more toxic penetrating cryoprotective agents (</a:t>
            </a:r>
            <a:r>
              <a:rPr lang="en-US" dirty="0" err="1">
                <a:solidFill>
                  <a:prstClr val="black"/>
                </a:solidFill>
                <a:latin typeface="Century Schoolbook"/>
              </a:rPr>
              <a:t>pCPAs</a:t>
            </a:r>
            <a:r>
              <a:rPr lang="en-US" dirty="0">
                <a:solidFill>
                  <a:prstClr val="black"/>
                </a:solidFill>
                <a:latin typeface="Century Schoolbook"/>
              </a:rPr>
              <a:t>) is needed for vitrification</a:t>
            </a:r>
            <a:r>
              <a:rPr lang="tr-TR" dirty="0">
                <a:solidFill>
                  <a:prstClr val="black"/>
                </a:solidFill>
                <a:latin typeface="Century Schoolbook"/>
              </a:rPr>
              <a:t>.</a:t>
            </a:r>
            <a:r>
              <a:rPr lang="en-US" dirty="0">
                <a:solidFill>
                  <a:prstClr val="black"/>
                </a:solidFill>
                <a:latin typeface="Century Schoolbook"/>
              </a:rPr>
              <a:t> </a:t>
            </a:r>
            <a:r>
              <a:rPr lang="en-US" dirty="0" err="1">
                <a:solidFill>
                  <a:prstClr val="black"/>
                </a:solidFill>
                <a:latin typeface="Century Schoolbook"/>
              </a:rPr>
              <a:t>npCPAs</a:t>
            </a:r>
            <a:r>
              <a:rPr lang="en-US" dirty="0">
                <a:solidFill>
                  <a:prstClr val="black"/>
                </a:solidFill>
                <a:latin typeface="Century Schoolbook"/>
              </a:rPr>
              <a:t> also reduce chilling injury as the resulting solution is hypotonic.</a:t>
            </a:r>
            <a:endParaRPr lang="tr-TR" dirty="0">
              <a:solidFill>
                <a:prstClr val="black"/>
              </a:solidFill>
              <a:latin typeface="Century Schoolbook"/>
            </a:endParaRPr>
          </a:p>
          <a:p>
            <a:endParaRPr lang="tr-TR" dirty="0">
              <a:solidFill>
                <a:prstClr val="black"/>
              </a:solidFill>
              <a:latin typeface="Century Schoolbook"/>
            </a:endParaRPr>
          </a:p>
          <a:p>
            <a:r>
              <a:rPr lang="en-US" b="1" dirty="0" err="1">
                <a:solidFill>
                  <a:prstClr val="black"/>
                </a:solidFill>
                <a:latin typeface="Century Schoolbook"/>
              </a:rPr>
              <a:t>Methoxylation</a:t>
            </a:r>
            <a:r>
              <a:rPr lang="en-US" dirty="0">
                <a:solidFill>
                  <a:prstClr val="black"/>
                </a:solidFill>
                <a:latin typeface="Century Schoolbook"/>
              </a:rPr>
              <a:t> M22 is an advanced proprietary vitrification solution created by the company twenty-first Century Medicine (21CM). The solution, described in Fahy et al. contains the methoxylated polyol 3- methoxy-1,2-propanediol, which has increased cellular permeability and decreased viscosity. This decreased viscosity is important for vitrifying larger tissues and organs because it increases the ability of the CPA to perfuse into tissues. Additionally, 3-methoxy-1,2-propanediol increases the glass transition temperature of tissues and decreases the critical warming and cooling rates of the solution</a:t>
            </a:r>
            <a:endParaRPr lang="tr-TR" dirty="0">
              <a:solidFill>
                <a:prstClr val="black"/>
              </a:solidFill>
              <a:latin typeface="Century Schoolbook"/>
            </a:endParaRPr>
          </a:p>
          <a:p>
            <a:endParaRPr lang="tr-TR" dirty="0">
              <a:solidFill>
                <a:prstClr val="black"/>
              </a:solidFill>
              <a:latin typeface="Century Schoolbook"/>
            </a:endParaRPr>
          </a:p>
          <a:p>
            <a:r>
              <a:rPr lang="en-US" b="1" dirty="0">
                <a:solidFill>
                  <a:prstClr val="black"/>
                </a:solidFill>
                <a:latin typeface="Century Schoolbook"/>
              </a:rPr>
              <a:t>Hypertonicity</a:t>
            </a:r>
            <a:r>
              <a:rPr lang="en-US" dirty="0">
                <a:solidFill>
                  <a:prstClr val="black"/>
                </a:solidFill>
                <a:latin typeface="Century Schoolbook"/>
              </a:rPr>
              <a:t> Chilling injury can be reduced by making hypertonic vitrification solutions, which have an increased concentration of non-penetrating components. Whilst the reasons for the protective effect of hypertonicity are poorly understood, it has been suggested that it reduces damage due to the thermal contraction of cell membranes</a:t>
            </a:r>
            <a:r>
              <a:rPr lang="tr-TR" dirty="0">
                <a:solidFill>
                  <a:prstClr val="black"/>
                </a:solidFill>
                <a:latin typeface="Century Schoolbook"/>
              </a:rPr>
              <a:t>.</a:t>
            </a:r>
          </a:p>
        </p:txBody>
      </p:sp>
    </p:spTree>
    <p:extLst>
      <p:ext uri="{BB962C8B-B14F-4D97-AF65-F5344CB8AC3E}">
        <p14:creationId xmlns:p14="http://schemas.microsoft.com/office/powerpoint/2010/main" val="198728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intech.com/media/chapter/79909/1512345123/media/F1.png">
            <a:extLst>
              <a:ext uri="{FF2B5EF4-FFF2-40B4-BE49-F238E27FC236}">
                <a16:creationId xmlns:a16="http://schemas.microsoft.com/office/drawing/2014/main" id="{586FDCD5-DDC4-46A9-A945-36C5A3B60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73852"/>
            <a:ext cx="7056784" cy="671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2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62794E9-7B52-434D-B2E8-76A401E6FFAD}"/>
              </a:ext>
            </a:extLst>
          </p:cNvPr>
          <p:cNvPicPr>
            <a:picLocks noChangeAspect="1"/>
          </p:cNvPicPr>
          <p:nvPr/>
        </p:nvPicPr>
        <p:blipFill>
          <a:blip r:embed="rId2"/>
          <a:stretch>
            <a:fillRect/>
          </a:stretch>
        </p:blipFill>
        <p:spPr>
          <a:xfrm>
            <a:off x="1524000" y="440668"/>
            <a:ext cx="8816640" cy="5976664"/>
          </a:xfrm>
          <a:prstGeom prst="rect">
            <a:avLst/>
          </a:prstGeom>
        </p:spPr>
      </p:pic>
    </p:spTree>
    <p:extLst>
      <p:ext uri="{BB962C8B-B14F-4D97-AF65-F5344CB8AC3E}">
        <p14:creationId xmlns:p14="http://schemas.microsoft.com/office/powerpoint/2010/main" val="125508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2086BE4-EC08-4E64-BBD6-3BACFC60FCFE}"/>
              </a:ext>
            </a:extLst>
          </p:cNvPr>
          <p:cNvPicPr>
            <a:picLocks noChangeAspect="1"/>
          </p:cNvPicPr>
          <p:nvPr/>
        </p:nvPicPr>
        <p:blipFill>
          <a:blip r:embed="rId2"/>
          <a:stretch>
            <a:fillRect/>
          </a:stretch>
        </p:blipFill>
        <p:spPr>
          <a:xfrm>
            <a:off x="1613756" y="404665"/>
            <a:ext cx="8964488" cy="5772473"/>
          </a:xfrm>
          <a:prstGeom prst="rect">
            <a:avLst/>
          </a:prstGeom>
        </p:spPr>
      </p:pic>
    </p:spTree>
    <p:extLst>
      <p:ext uri="{BB962C8B-B14F-4D97-AF65-F5344CB8AC3E}">
        <p14:creationId xmlns:p14="http://schemas.microsoft.com/office/powerpoint/2010/main" val="289494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FA83985-558A-4180-BB78-05CD047E4DE1}"/>
              </a:ext>
            </a:extLst>
          </p:cNvPr>
          <p:cNvSpPr/>
          <p:nvPr/>
        </p:nvSpPr>
        <p:spPr>
          <a:xfrm>
            <a:off x="1613756" y="147165"/>
            <a:ext cx="8964488" cy="6478697"/>
          </a:xfrm>
          <a:prstGeom prst="rect">
            <a:avLst/>
          </a:prstGeom>
        </p:spPr>
        <p:txBody>
          <a:bodyPr wrap="square">
            <a:spAutoFit/>
          </a:bodyPr>
          <a:lstStyle/>
          <a:p>
            <a:pPr algn="just">
              <a:lnSpc>
                <a:spcPct val="200000"/>
              </a:lnSpc>
              <a:spcBef>
                <a:spcPts val="600"/>
              </a:spcBef>
              <a:spcAft>
                <a:spcPts val="60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Biyoteknolojik</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metodlar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Biyokimyasal teknikler : </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Biyokimyasal ve moleküler tekniklerden yararlanılarak biyolojik çeşitlilik tam olarak belirlenebilmekte, canlı olmayan materyalden alınan DNA örneklerinden genetik materyalin tanımlanmasında yararlanılmaktadır. Bu amaçla RFLP, RAPD ve PCR teknikleri kullanılabilmektedir. Bu yöntemler kullanılarak kısa sürede (1 gün) gen bankasına giren örneklerin gen düzeyinde korunması ve izlenmesi sağlanabilmektedir.</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vitro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teknikler</a:t>
            </a: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Vejetatif</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çoğaltma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amacıyla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kullanılmakta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olan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doku</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kültürü</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teknikleri</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sorunlu</a:t>
            </a:r>
            <a:r>
              <a:rPr lang="en-US" dirty="0">
                <a:solidFill>
                  <a:prstClr val="black"/>
                </a:solidFill>
                <a:latin typeface="Times New Roman" panose="02020603050405020304" pitchFamily="18" charset="0"/>
                <a:ea typeface="Times New Roman" panose="02020603050405020304" pitchFamily="18" charset="0"/>
              </a:rPr>
              <a:t> gen </a:t>
            </a:r>
            <a:r>
              <a:rPr lang="en-US" dirty="0" err="1">
                <a:solidFill>
                  <a:prstClr val="black"/>
                </a:solidFill>
                <a:latin typeface="Times New Roman" panose="02020603050405020304" pitchFamily="18" charset="0"/>
                <a:ea typeface="Times New Roman" panose="02020603050405020304" pitchFamily="18" charset="0"/>
              </a:rPr>
              <a:t>kaynaklarının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uzun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yıllar</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depolanmasında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kullanılmakta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ise</a:t>
            </a:r>
            <a:r>
              <a:rPr lang="en-US" dirty="0">
                <a:solidFill>
                  <a:prstClr val="black"/>
                </a:solidFill>
                <a:latin typeface="Times New Roman" panose="02020603050405020304" pitchFamily="18" charset="0"/>
                <a:ea typeface="Times New Roman" panose="02020603050405020304" pitchFamily="18" charset="0"/>
              </a:rPr>
              <a:t> de </a:t>
            </a:r>
            <a:r>
              <a:rPr lang="en-US" dirty="0" err="1">
                <a:solidFill>
                  <a:prstClr val="black"/>
                </a:solidFill>
                <a:latin typeface="Times New Roman" panose="02020603050405020304" pitchFamily="18" charset="0"/>
                <a:ea typeface="Times New Roman" panose="02020603050405020304" pitchFamily="18" charset="0"/>
              </a:rPr>
              <a:t>somatik</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teknikler</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muhafazanın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hücre</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düzeyinde</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olmasını</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sağlamaktadır</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Genetik</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materyalin</a:t>
            </a:r>
            <a:r>
              <a:rPr lang="en-US" dirty="0">
                <a:solidFill>
                  <a:prstClr val="black"/>
                </a:solidFill>
                <a:latin typeface="Times New Roman" panose="02020603050405020304" pitchFamily="18" charset="0"/>
                <a:ea typeface="Times New Roman" panose="02020603050405020304" pitchFamily="18" charset="0"/>
              </a:rPr>
              <a:t> DNA </a:t>
            </a:r>
            <a:r>
              <a:rPr lang="en-US" dirty="0" err="1">
                <a:solidFill>
                  <a:prstClr val="black"/>
                </a:solidFill>
                <a:latin typeface="Times New Roman" panose="02020603050405020304" pitchFamily="18" charset="0"/>
                <a:ea typeface="Times New Roman" panose="02020603050405020304" pitchFamily="18" charset="0"/>
              </a:rPr>
              <a:t>biçiminde</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saklanması</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ise</a:t>
            </a:r>
            <a:r>
              <a:rPr lang="en-US" dirty="0">
                <a:solidFill>
                  <a:prstClr val="black"/>
                </a:solidFill>
                <a:latin typeface="Times New Roman" panose="02020603050405020304" pitchFamily="18" charset="0"/>
                <a:ea typeface="Times New Roman" panose="02020603050405020304" pitchFamily="18" charset="0"/>
              </a:rPr>
              <a:t> bitki gen </a:t>
            </a:r>
            <a:r>
              <a:rPr lang="en-US" dirty="0" err="1">
                <a:solidFill>
                  <a:prstClr val="black"/>
                </a:solidFill>
                <a:latin typeface="Times New Roman" panose="02020603050405020304" pitchFamily="18" charset="0"/>
                <a:ea typeface="Times New Roman" panose="02020603050405020304" pitchFamily="18" charset="0"/>
              </a:rPr>
              <a:t>kaynaklarının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korunmasında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yeni</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olanaklar</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sağlanmaktadır</a:t>
            </a:r>
            <a:r>
              <a:rPr lang="en-US" dirty="0">
                <a:solidFill>
                  <a:prstClr val="black"/>
                </a:solidFill>
                <a:latin typeface="Times New Roman" panose="02020603050405020304" pitchFamily="18" charset="0"/>
                <a:ea typeface="Times New Roman" panose="02020603050405020304" pitchFamily="18" charset="0"/>
              </a:rPr>
              <a:t>.</a:t>
            </a:r>
            <a:r>
              <a:rPr lang="hi-IN" dirty="0">
                <a:solidFill>
                  <a:prstClr val="black"/>
                </a:solidFill>
                <a:latin typeface="Century Schoolbook"/>
                <a:ea typeface="Times New Roman" panose="02020603050405020304" pitchFamily="18" charset="0"/>
                <a:cs typeface="Times New Roman" panose="02020603050405020304" pitchFamily="18" charset="0"/>
              </a:rPr>
              <a:t> In vitro olarak saklanan </a:t>
            </a:r>
            <a:r>
              <a:rPr lang="tr-TR" dirty="0">
                <a:solidFill>
                  <a:prstClr val="black"/>
                </a:solidFill>
                <a:latin typeface="Times New Roman" panose="02020603050405020304" pitchFamily="18" charset="0"/>
                <a:ea typeface="Times New Roman" panose="02020603050405020304" pitchFamily="18" charset="0"/>
              </a:rPr>
              <a:t>doku </a:t>
            </a:r>
            <a:r>
              <a:rPr lang="hi-IN" dirty="0">
                <a:solidFill>
                  <a:prstClr val="black"/>
                </a:solidFill>
                <a:latin typeface="Century Schoolbook"/>
                <a:ea typeface="Times New Roman" panose="02020603050405020304" pitchFamily="18" charset="0"/>
                <a:cs typeface="Times New Roman" panose="02020603050405020304" pitchFamily="18" charset="0"/>
              </a:rPr>
              <a:t>malzeme</a:t>
            </a:r>
            <a:r>
              <a:rPr lang="tr-TR" dirty="0" err="1">
                <a:solidFill>
                  <a:prstClr val="black"/>
                </a:solidFill>
                <a:latin typeface="Times New Roman" panose="02020603050405020304" pitchFamily="18" charset="0"/>
                <a:ea typeface="Times New Roman" panose="02020603050405020304" pitchFamily="18" charset="0"/>
              </a:rPr>
              <a:t>leri</a:t>
            </a:r>
            <a:r>
              <a:rPr lang="hi-IN" dirty="0">
                <a:solidFill>
                  <a:prstClr val="black"/>
                </a:solidFill>
                <a:latin typeface="Century Schoolbook"/>
                <a:ea typeface="Times New Roman" panose="02020603050405020304" pitchFamily="18" charset="0"/>
                <a:cs typeface="Times New Roman" panose="02020603050405020304" pitchFamily="18" charset="0"/>
              </a:rPr>
              <a:t> protoplast, yarı-katı </a:t>
            </a:r>
            <a:r>
              <a:rPr lang="tr-TR" dirty="0">
                <a:solidFill>
                  <a:prstClr val="black"/>
                </a:solidFill>
                <a:latin typeface="Times New Roman" panose="02020603050405020304" pitchFamily="18" charset="0"/>
                <a:ea typeface="Times New Roman" panose="02020603050405020304" pitchFamily="18" charset="0"/>
              </a:rPr>
              <a:t>yarı sıvı </a:t>
            </a:r>
            <a:r>
              <a:rPr lang="hi-IN" dirty="0">
                <a:solidFill>
                  <a:prstClr val="black"/>
                </a:solidFill>
                <a:latin typeface="Century Schoolbook"/>
                <a:ea typeface="Times New Roman" panose="02020603050405020304" pitchFamily="18" charset="0"/>
                <a:cs typeface="Times New Roman" panose="02020603050405020304" pitchFamily="18" charset="0"/>
              </a:rPr>
              <a:t>süspansiyon</a:t>
            </a:r>
            <a:r>
              <a:rPr lang="tr-TR" dirty="0" err="1">
                <a:solidFill>
                  <a:prstClr val="black"/>
                </a:solidFill>
                <a:latin typeface="Times New Roman" panose="02020603050405020304" pitchFamily="18" charset="0"/>
                <a:ea typeface="Times New Roman" panose="02020603050405020304" pitchFamily="18" charset="0"/>
              </a:rPr>
              <a:t>lar</a:t>
            </a:r>
            <a:r>
              <a:rPr lang="tr-TR" dirty="0">
                <a:solidFill>
                  <a:prstClr val="black"/>
                </a:solidFill>
                <a:latin typeface="Times New Roman" panose="02020603050405020304" pitchFamily="18" charset="0"/>
                <a:ea typeface="Times New Roman" panose="02020603050405020304" pitchFamily="18" charset="0"/>
              </a:rPr>
              <a:t> halinde büyütülen</a:t>
            </a:r>
            <a:r>
              <a:rPr lang="hi-IN" dirty="0">
                <a:solidFill>
                  <a:prstClr val="black"/>
                </a:solidFill>
                <a:latin typeface="Century Schoolbook"/>
                <a:ea typeface="Times New Roman" panose="02020603050405020304" pitchFamily="18" charset="0"/>
                <a:cs typeface="Times New Roman" panose="02020603050405020304" pitchFamily="18" charset="0"/>
              </a:rPr>
              <a:t> izole hücreler, meristem kültürü </a:t>
            </a:r>
            <a:r>
              <a:rPr lang="tr-TR" dirty="0">
                <a:solidFill>
                  <a:prstClr val="black"/>
                </a:solidFill>
                <a:latin typeface="Times New Roman" panose="02020603050405020304" pitchFamily="18" charset="0"/>
                <a:ea typeface="Times New Roman" panose="02020603050405020304" pitchFamily="18" charset="0"/>
              </a:rPr>
              <a:t>halinde </a:t>
            </a:r>
            <a:r>
              <a:rPr lang="hi-IN" dirty="0">
                <a:solidFill>
                  <a:prstClr val="black"/>
                </a:solidFill>
                <a:latin typeface="Century Schoolbook"/>
                <a:ea typeface="Times New Roman" panose="02020603050405020304" pitchFamily="18" charset="0"/>
                <a:cs typeface="Times New Roman" panose="02020603050405020304" pitchFamily="18" charset="0"/>
              </a:rPr>
              <a:t>yetiştirilen küçük bitki</a:t>
            </a:r>
            <a:r>
              <a:rPr lang="tr-TR" dirty="0" err="1">
                <a:solidFill>
                  <a:prstClr val="black"/>
                </a:solidFill>
                <a:latin typeface="Times New Roman" panose="02020603050405020304" pitchFamily="18" charset="0"/>
                <a:ea typeface="Times New Roman" panose="02020603050405020304" pitchFamily="18" charset="0"/>
              </a:rPr>
              <a:t>ler</a:t>
            </a:r>
            <a:r>
              <a:rPr lang="tr-TR" dirty="0">
                <a:solidFill>
                  <a:prstClr val="black"/>
                </a:solidFill>
                <a:latin typeface="Times New Roman" panose="02020603050405020304" pitchFamily="18" charset="0"/>
                <a:ea typeface="Times New Roman" panose="02020603050405020304" pitchFamily="18" charset="0"/>
              </a:rPr>
              <a:t> halinde </a:t>
            </a:r>
            <a:r>
              <a:rPr lang="hi-IN" dirty="0">
                <a:solidFill>
                  <a:prstClr val="black"/>
                </a:solidFill>
                <a:latin typeface="Century Schoolbook"/>
                <a:ea typeface="Times New Roman" panose="02020603050405020304" pitchFamily="18" charset="0"/>
                <a:cs typeface="Times New Roman" panose="02020603050405020304" pitchFamily="18" charset="0"/>
              </a:rPr>
              <a:t>olabilir. </a:t>
            </a:r>
            <a:endParaRPr lang="tr-TR" dirty="0">
              <a:solidFill>
                <a:prstClr val="black"/>
              </a:solidFill>
              <a:latin typeface="Century Schoolbook"/>
            </a:endParaRPr>
          </a:p>
        </p:txBody>
      </p:sp>
    </p:spTree>
    <p:extLst>
      <p:ext uri="{BB962C8B-B14F-4D97-AF65-F5344CB8AC3E}">
        <p14:creationId xmlns:p14="http://schemas.microsoft.com/office/powerpoint/2010/main" val="195435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38AC21F-FB2E-41E6-92F8-190A71132534}"/>
              </a:ext>
            </a:extLst>
          </p:cNvPr>
          <p:cNvSpPr/>
          <p:nvPr/>
        </p:nvSpPr>
        <p:spPr>
          <a:xfrm>
            <a:off x="1775520" y="188642"/>
            <a:ext cx="8640960" cy="3267561"/>
          </a:xfrm>
          <a:prstGeom prst="rect">
            <a:avLst/>
          </a:prstGeom>
        </p:spPr>
        <p:txBody>
          <a:bodyPr wrap="square">
            <a:spAutoFit/>
          </a:bodyPr>
          <a:lstStyle/>
          <a:p>
            <a:pPr algn="just">
              <a:lnSpc>
                <a:spcPct val="200000"/>
              </a:lnSpc>
              <a:spcAft>
                <a:spcPts val="1000"/>
              </a:spcAft>
            </a:pPr>
            <a:r>
              <a:rPr lang="tr-TR"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Kryoprezervasyon</a:t>
            </a: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tr-TR"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Cryopreservation</a:t>
            </a: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tr-TR" b="1" dirty="0">
                <a:solidFill>
                  <a:prstClr val="black"/>
                </a:solidFill>
                <a:latin typeface="Times New Roman" panose="02020603050405020304" pitchFamily="18" charset="0"/>
                <a:ea typeface="Calibri" panose="020F0502020204030204" pitchFamily="34" charset="0"/>
              </a:rPr>
              <a:t> </a:t>
            </a:r>
            <a:r>
              <a:rPr lang="hi-IN" dirty="0">
                <a:solidFill>
                  <a:prstClr val="black"/>
                </a:solidFill>
                <a:latin typeface="Century Schoolbook"/>
                <a:ea typeface="Calibri" panose="020F0502020204030204" pitchFamily="34" charset="0"/>
                <a:cs typeface="Times New Roman" panose="02020603050405020304" pitchFamily="18" charset="0"/>
              </a:rPr>
              <a:t>Bu sistem</a:t>
            </a:r>
            <a:r>
              <a:rPr lang="tr-TR" dirty="0">
                <a:solidFill>
                  <a:prstClr val="black"/>
                </a:solidFill>
                <a:latin typeface="Times New Roman" panose="02020603050405020304" pitchFamily="18" charset="0"/>
                <a:ea typeface="Calibri" panose="020F0502020204030204" pitchFamily="34" charset="0"/>
              </a:rPr>
              <a:t>de  gen kaynakları </a:t>
            </a:r>
            <a:r>
              <a:rPr lang="hi-IN" dirty="0">
                <a:solidFill>
                  <a:prstClr val="black"/>
                </a:solidFill>
                <a:latin typeface="Century Schoolbook"/>
                <a:ea typeface="Calibri" panose="020F0502020204030204" pitchFamily="34" charset="0"/>
                <a:cs typeface="Times New Roman" panose="02020603050405020304" pitchFamily="18" charset="0"/>
              </a:rPr>
              <a:t>ultra düşük sıcaklık</a:t>
            </a:r>
            <a:r>
              <a:rPr lang="tr-TR" dirty="0">
                <a:solidFill>
                  <a:prstClr val="black"/>
                </a:solidFill>
                <a:latin typeface="Times New Roman" panose="02020603050405020304" pitchFamily="18" charset="0"/>
                <a:ea typeface="Calibri" panose="020F0502020204030204" pitchFamily="34" charset="0"/>
              </a:rPr>
              <a:t>ta ki depolarda ,-196 C sıvı azot ortamında veya uygun oksijen ortamında  dondurularak korunma altına alınır. </a:t>
            </a:r>
            <a:r>
              <a:rPr lang="hi-IN" dirty="0">
                <a:solidFill>
                  <a:prstClr val="black"/>
                </a:solidFill>
                <a:latin typeface="Century Schoolbook"/>
                <a:ea typeface="Calibri" panose="020F0502020204030204" pitchFamily="34" charset="0"/>
                <a:cs typeface="Times New Roman" panose="02020603050405020304" pitchFamily="18" charset="0"/>
              </a:rPr>
              <a:t>Böyle </a:t>
            </a:r>
            <a:r>
              <a:rPr lang="tr-TR" dirty="0">
                <a:solidFill>
                  <a:prstClr val="black"/>
                </a:solidFill>
                <a:latin typeface="Times New Roman" panose="02020603050405020304" pitchFamily="18" charset="0"/>
                <a:ea typeface="Calibri" panose="020F0502020204030204" pitchFamily="34" charset="0"/>
              </a:rPr>
              <a:t>düşük </a:t>
            </a:r>
            <a:r>
              <a:rPr lang="hi-IN" dirty="0">
                <a:solidFill>
                  <a:prstClr val="black"/>
                </a:solidFill>
                <a:latin typeface="Century Schoolbook"/>
                <a:ea typeface="Calibri" panose="020F0502020204030204" pitchFamily="34" charset="0"/>
                <a:cs typeface="Times New Roman" panose="02020603050405020304" pitchFamily="18" charset="0"/>
              </a:rPr>
              <a:t>sıcaklıkta yeterli moleküler hareket sağlamak için</a:t>
            </a:r>
            <a:r>
              <a:rPr lang="tr-TR" dirty="0">
                <a:solidFill>
                  <a:prstClr val="black"/>
                </a:solidFill>
                <a:latin typeface="Times New Roman" panose="02020603050405020304" pitchFamily="18" charset="0"/>
                <a:ea typeface="Calibri" panose="020F0502020204030204" pitchFamily="34" charset="0"/>
              </a:rPr>
              <a:t> gerekli </a:t>
            </a:r>
            <a:r>
              <a:rPr lang="hi-IN" dirty="0">
                <a:solidFill>
                  <a:prstClr val="black"/>
                </a:solidFill>
                <a:latin typeface="Century Schoolbook"/>
                <a:ea typeface="Calibri" panose="020F0502020204030204" pitchFamily="34" charset="0"/>
                <a:cs typeface="Times New Roman" panose="02020603050405020304" pitchFamily="18" charset="0"/>
              </a:rPr>
              <a:t>enerji düzeyi çok düşük ol</a:t>
            </a:r>
            <a:r>
              <a:rPr lang="tr-TR" dirty="0" err="1">
                <a:solidFill>
                  <a:prstClr val="black"/>
                </a:solidFill>
                <a:latin typeface="Times New Roman" panose="02020603050405020304" pitchFamily="18" charset="0"/>
                <a:ea typeface="Calibri" panose="020F0502020204030204" pitchFamily="34" charset="0"/>
              </a:rPr>
              <a:t>acağı</a:t>
            </a:r>
            <a:r>
              <a:rPr lang="tr-TR" dirty="0">
                <a:solidFill>
                  <a:prstClr val="black"/>
                </a:solidFill>
                <a:latin typeface="Times New Roman" panose="02020603050405020304" pitchFamily="18" charset="0"/>
                <a:ea typeface="Calibri" panose="020F0502020204030204" pitchFamily="34" charset="0"/>
              </a:rPr>
              <a:t> için</a:t>
            </a:r>
            <a:r>
              <a:rPr lang="hi-IN" dirty="0">
                <a:solidFill>
                  <a:prstClr val="black"/>
                </a:solidFill>
                <a:latin typeface="Century Schoolbook"/>
                <a:ea typeface="Calibri" panose="020F0502020204030204" pitchFamily="34" charset="0"/>
                <a:cs typeface="Times New Roman" panose="02020603050405020304" pitchFamily="18" charset="0"/>
              </a:rPr>
              <a:t> normal hücresel reaksiyonlar meydana gelmez. Su ve geçirgenlik oranları </a:t>
            </a:r>
            <a:r>
              <a:rPr lang="tr-TR" dirty="0">
                <a:solidFill>
                  <a:prstClr val="black"/>
                </a:solidFill>
                <a:latin typeface="Times New Roman" panose="02020603050405020304" pitchFamily="18" charset="0"/>
                <a:ea typeface="Calibri" panose="020F0502020204030204" pitchFamily="34" charset="0"/>
              </a:rPr>
              <a:t>çok düşük olacağı </a:t>
            </a:r>
            <a:r>
              <a:rPr lang="tr-TR" dirty="0" err="1">
                <a:solidFill>
                  <a:prstClr val="black"/>
                </a:solidFill>
                <a:latin typeface="Times New Roman" panose="02020603050405020304" pitchFamily="18" charset="0"/>
                <a:ea typeface="Calibri" panose="020F0502020204030204" pitchFamily="34" charset="0"/>
              </a:rPr>
              <a:t>için,dokular</a:t>
            </a:r>
            <a:r>
              <a:rPr lang="tr-TR" dirty="0">
                <a:solidFill>
                  <a:prstClr val="black"/>
                </a:solidFill>
                <a:latin typeface="Times New Roman" panose="02020603050405020304" pitchFamily="18" charset="0"/>
                <a:ea typeface="Calibri" panose="020F0502020204030204" pitchFamily="34" charset="0"/>
              </a:rPr>
              <a:t> </a:t>
            </a:r>
            <a:r>
              <a:rPr lang="hi-IN" dirty="0">
                <a:solidFill>
                  <a:prstClr val="black"/>
                </a:solidFill>
                <a:latin typeface="Century Schoolbook"/>
                <a:ea typeface="Calibri" panose="020F0502020204030204" pitchFamily="34" charset="0"/>
                <a:cs typeface="Times New Roman" panose="02020603050405020304" pitchFamily="18" charset="0"/>
              </a:rPr>
              <a:t> yüksek viskozite (&gt; 1013 poises) </a:t>
            </a:r>
            <a:r>
              <a:rPr lang="tr-TR" dirty="0">
                <a:solidFill>
                  <a:prstClr val="black"/>
                </a:solidFill>
                <a:latin typeface="Times New Roman" panose="02020603050405020304" pitchFamily="18" charset="0"/>
                <a:ea typeface="Calibri" panose="020F0502020204030204" pitchFamily="34" charset="0"/>
              </a:rPr>
              <a:t>de </a:t>
            </a:r>
            <a:r>
              <a:rPr lang="hi-IN" dirty="0">
                <a:solidFill>
                  <a:prstClr val="black"/>
                </a:solidFill>
                <a:latin typeface="Century Schoolbook"/>
                <a:ea typeface="Calibri" panose="020F0502020204030204" pitchFamily="34" charset="0"/>
                <a:cs typeface="Times New Roman" panose="02020603050405020304" pitchFamily="18" charset="0"/>
              </a:rPr>
              <a:t>kristal ya da camsı </a:t>
            </a:r>
            <a:r>
              <a:rPr lang="tr-TR" dirty="0">
                <a:solidFill>
                  <a:prstClr val="black"/>
                </a:solidFill>
                <a:latin typeface="Times New Roman" panose="02020603050405020304" pitchFamily="18" charset="0"/>
                <a:ea typeface="Calibri" panose="020F0502020204030204" pitchFamily="34" charset="0"/>
              </a:rPr>
              <a:t>yapıda tutulurlar</a:t>
            </a:r>
            <a:r>
              <a:rPr lang="hi-IN" dirty="0">
                <a:solidFill>
                  <a:prstClr val="black"/>
                </a:solidFill>
                <a:latin typeface="Century Schoolbook"/>
                <a:ea typeface="Calibri" panose="020F0502020204030204" pitchFamily="34" charset="0"/>
                <a:cs typeface="Times New Roman" panose="02020603050405020304" pitchFamily="18" charset="0"/>
              </a:rPr>
              <a:t>. Bu nedenle, bir hücrede meydana gelebilecek kimyasal değişikliklerin büyük çoğunluğu; etkili bir şekilde önlenmektedir ve böylece hücre pratikte mümkün olan azami ölçüde stabilize edilir</a:t>
            </a:r>
            <a:endParaRPr lang="tr-TR" dirty="0">
              <a:solidFill>
                <a:prstClr val="black"/>
              </a:solidFill>
              <a:latin typeface="Century Schoolbook"/>
            </a:endParaRPr>
          </a:p>
        </p:txBody>
      </p:sp>
      <p:pic>
        <p:nvPicPr>
          <p:cNvPr id="5122" name="Picture 2" descr="Cryopreservation: Applications and Advances | Technology Networks">
            <a:extLst>
              <a:ext uri="{FF2B5EF4-FFF2-40B4-BE49-F238E27FC236}">
                <a16:creationId xmlns:a16="http://schemas.microsoft.com/office/drawing/2014/main" id="{463A6C33-B00F-4F45-BE26-0D52FA340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3429001"/>
            <a:ext cx="5544616" cy="311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6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5890D08-7D9E-43AA-80C2-015B9FB2E1AD}"/>
              </a:ext>
            </a:extLst>
          </p:cNvPr>
          <p:cNvSpPr/>
          <p:nvPr/>
        </p:nvSpPr>
        <p:spPr>
          <a:xfrm>
            <a:off x="1721514" y="980729"/>
            <a:ext cx="8748972" cy="4247317"/>
          </a:xfrm>
          <a:prstGeom prst="rect">
            <a:avLst/>
          </a:prstGeom>
        </p:spPr>
        <p:txBody>
          <a:bodyPr wrap="square">
            <a:spAutoFit/>
          </a:bodyPr>
          <a:lstStyle/>
          <a:p>
            <a:r>
              <a:rPr lang="hi-IN" dirty="0">
                <a:solidFill>
                  <a:prstClr val="black"/>
                </a:solidFill>
                <a:latin typeface="Century Schoolbook"/>
                <a:ea typeface="Calibri" panose="020F0502020204030204" pitchFamily="34" charset="0"/>
                <a:cs typeface="Times New Roman" panose="02020603050405020304" pitchFamily="18" charset="0"/>
              </a:rPr>
              <a:t>Bu  sıcaklıklar</a:t>
            </a:r>
            <a:r>
              <a:rPr lang="tr-TR" dirty="0">
                <a:solidFill>
                  <a:prstClr val="black"/>
                </a:solidFill>
                <a:latin typeface="Times New Roman" panose="02020603050405020304" pitchFamily="18" charset="0"/>
                <a:ea typeface="Calibri" panose="020F0502020204030204" pitchFamily="34" charset="0"/>
              </a:rPr>
              <a:t>da b</a:t>
            </a:r>
            <a:r>
              <a:rPr lang="hi-IN" dirty="0">
                <a:solidFill>
                  <a:prstClr val="black"/>
                </a:solidFill>
                <a:latin typeface="Century Schoolbook"/>
                <a:ea typeface="Calibri" panose="020F0502020204030204" pitchFamily="34" charset="0"/>
                <a:cs typeface="Times New Roman" panose="02020603050405020304" pitchFamily="18" charset="0"/>
              </a:rPr>
              <a:t>azı tip kimyasal reaksiyon</a:t>
            </a:r>
            <a:r>
              <a:rPr lang="tr-TR" dirty="0" err="1">
                <a:solidFill>
                  <a:prstClr val="black"/>
                </a:solidFill>
                <a:latin typeface="Times New Roman" panose="02020603050405020304" pitchFamily="18" charset="0"/>
                <a:ea typeface="Calibri" panose="020F0502020204030204" pitchFamily="34" charset="0"/>
              </a:rPr>
              <a:t>lar</a:t>
            </a:r>
            <a:r>
              <a:rPr lang="tr-TR" dirty="0">
                <a:solidFill>
                  <a:prstClr val="black"/>
                </a:solidFill>
                <a:latin typeface="Times New Roman" panose="02020603050405020304" pitchFamily="18" charset="0"/>
                <a:ea typeface="Calibri" panose="020F0502020204030204" pitchFamily="34" charset="0"/>
              </a:rPr>
              <a:t> </a:t>
            </a:r>
            <a:r>
              <a:rPr lang="hi-IN" dirty="0">
                <a:solidFill>
                  <a:prstClr val="black"/>
                </a:solidFill>
                <a:latin typeface="Century Schoolbook"/>
                <a:ea typeface="Calibri" panose="020F0502020204030204" pitchFamily="34" charset="0"/>
                <a:cs typeface="Times New Roman" panose="02020603050405020304" pitchFamily="18" charset="0"/>
              </a:rPr>
              <a:t>serbest radikallerin oluşumuna ve iyonize radyasyon nedeniyle makromoleküler</a:t>
            </a:r>
            <a:r>
              <a:rPr lang="tr-TR" dirty="0">
                <a:solidFill>
                  <a:prstClr val="black"/>
                </a:solidFill>
                <a:latin typeface="Times New Roman" panose="02020603050405020304" pitchFamily="18" charset="0"/>
                <a:ea typeface="Calibri" panose="020F0502020204030204" pitchFamily="34" charset="0"/>
              </a:rPr>
              <a:t>in zarar görmesine neden olabilir bu bozulmalarla </a:t>
            </a:r>
            <a:r>
              <a:rPr lang="hi-IN" dirty="0">
                <a:solidFill>
                  <a:prstClr val="black"/>
                </a:solidFill>
                <a:latin typeface="Century Schoolbook"/>
                <a:ea typeface="Calibri" panose="020F0502020204030204" pitchFamily="34" charset="0"/>
                <a:cs typeface="Times New Roman" panose="02020603050405020304" pitchFamily="18" charset="0"/>
              </a:rPr>
              <a:t> nükleik asitler</a:t>
            </a:r>
            <a:r>
              <a:rPr lang="tr-TR" dirty="0">
                <a:solidFill>
                  <a:prstClr val="black"/>
                </a:solidFill>
                <a:latin typeface="Times New Roman" panose="02020603050405020304" pitchFamily="18" charset="0"/>
                <a:ea typeface="Calibri" panose="020F0502020204030204" pitchFamily="34" charset="0"/>
              </a:rPr>
              <a:t>in yapısında dolayısıyla korunan materyalin genetik yapılarında hasarlar meydana gelir. </a:t>
            </a:r>
            <a:r>
              <a:rPr lang="hi-IN" dirty="0">
                <a:solidFill>
                  <a:prstClr val="black"/>
                </a:solidFill>
                <a:latin typeface="Century Schoolbook"/>
                <a:ea typeface="Calibri" panose="020F0502020204030204" pitchFamily="34" charset="0"/>
                <a:cs typeface="Times New Roman" panose="02020603050405020304" pitchFamily="18" charset="0"/>
              </a:rPr>
              <a:t>Enzim onarım mekanizmaları da bu düşük sıcaklıklarda tamamen inhibe olduğu </a:t>
            </a:r>
            <a:r>
              <a:rPr lang="tr-TR" dirty="0">
                <a:solidFill>
                  <a:prstClr val="black"/>
                </a:solidFill>
                <a:latin typeface="Times New Roman" panose="02020603050405020304" pitchFamily="18" charset="0"/>
                <a:ea typeface="Calibri" panose="020F0502020204030204" pitchFamily="34" charset="0"/>
              </a:rPr>
              <a:t>için </a:t>
            </a:r>
            <a:r>
              <a:rPr lang="hi-IN" dirty="0">
                <a:solidFill>
                  <a:prstClr val="black"/>
                </a:solidFill>
                <a:latin typeface="Century Schoolbook"/>
                <a:ea typeface="Calibri" panose="020F0502020204030204" pitchFamily="34" charset="0"/>
                <a:cs typeface="Times New Roman" panose="02020603050405020304" pitchFamily="18" charset="0"/>
              </a:rPr>
              <a:t> herhangi bir hasar oluşursa mutlaka kümülatif olacak</a:t>
            </a:r>
            <a:r>
              <a:rPr lang="tr-TR" dirty="0">
                <a:solidFill>
                  <a:prstClr val="black"/>
                </a:solidFill>
                <a:latin typeface="Times New Roman" panose="02020603050405020304" pitchFamily="18" charset="0"/>
                <a:ea typeface="Calibri" panose="020F0502020204030204" pitchFamily="34" charset="0"/>
              </a:rPr>
              <a:t>tır</a:t>
            </a:r>
            <a:r>
              <a:rPr lang="hi-IN" dirty="0">
                <a:solidFill>
                  <a:prstClr val="black"/>
                </a:solidFill>
                <a:latin typeface="Century Schoolbook"/>
                <a:ea typeface="Calibri" panose="020F0502020204030204" pitchFamily="34" charset="0"/>
                <a:cs typeface="Times New Roman" panose="02020603050405020304" pitchFamily="18" charset="0"/>
              </a:rPr>
              <a:t>. Ashwood, Smith ve Grant</a:t>
            </a:r>
            <a:r>
              <a:rPr lang="tr-TR" dirty="0">
                <a:solidFill>
                  <a:prstClr val="black"/>
                </a:solidFill>
                <a:latin typeface="Times New Roman" panose="02020603050405020304" pitchFamily="18" charset="0"/>
                <a:ea typeface="Calibri" panose="020F0502020204030204" pitchFamily="34" charset="0"/>
              </a:rPr>
              <a:t> düşük sıcaklıkta tutulan dokuların ölümünü </a:t>
            </a:r>
            <a:r>
              <a:rPr lang="hi-IN" dirty="0">
                <a:solidFill>
                  <a:prstClr val="black"/>
                </a:solidFill>
                <a:latin typeface="Century Schoolbook"/>
                <a:ea typeface="Calibri" panose="020F0502020204030204" pitchFamily="34" charset="0"/>
                <a:cs typeface="Times New Roman" panose="02020603050405020304" pitchFamily="18" charset="0"/>
              </a:rPr>
              <a:t>ve radyasyon hasarlarını  </a:t>
            </a:r>
            <a:r>
              <a:rPr lang="tr-TR" dirty="0">
                <a:solidFill>
                  <a:prstClr val="black"/>
                </a:solidFill>
                <a:latin typeface="Times New Roman" panose="02020603050405020304" pitchFamily="18" charset="0"/>
                <a:ea typeface="Calibri" panose="020F0502020204030204" pitchFamily="34" charset="0"/>
              </a:rPr>
              <a:t>önlemek için </a:t>
            </a:r>
            <a:r>
              <a:rPr lang="hi-IN" dirty="0">
                <a:solidFill>
                  <a:prstClr val="black"/>
                </a:solidFill>
                <a:latin typeface="Century Schoolbook"/>
                <a:ea typeface="Calibri" panose="020F0502020204030204" pitchFamily="34" charset="0"/>
                <a:cs typeface="Times New Roman" panose="02020603050405020304" pitchFamily="18" charset="0"/>
              </a:rPr>
              <a:t>Dimetil sulphoxide</a:t>
            </a:r>
            <a:r>
              <a:rPr lang="tr-TR" dirty="0">
                <a:solidFill>
                  <a:prstClr val="black"/>
                </a:solidFill>
                <a:latin typeface="Times New Roman" panose="02020603050405020304" pitchFamily="18" charset="0"/>
                <a:ea typeface="Calibri" panose="020F0502020204030204" pitchFamily="34" charset="0"/>
              </a:rPr>
              <a:t> kullanmayı önermişlerdir (DMSO).</a:t>
            </a:r>
          </a:p>
          <a:p>
            <a:r>
              <a:rPr lang="tr-TR" dirty="0">
                <a:solidFill>
                  <a:prstClr val="black"/>
                </a:solidFill>
                <a:latin typeface="Century Schoolbook"/>
              </a:rPr>
              <a:t>DMSO ve </a:t>
            </a:r>
            <a:r>
              <a:rPr lang="tr-TR" dirty="0" err="1">
                <a:solidFill>
                  <a:prstClr val="black"/>
                </a:solidFill>
                <a:latin typeface="Century Schoolbook"/>
              </a:rPr>
              <a:t>gliserol</a:t>
            </a:r>
            <a:r>
              <a:rPr lang="tr-TR" dirty="0">
                <a:solidFill>
                  <a:prstClr val="black"/>
                </a:solidFill>
                <a:latin typeface="Century Schoolbook"/>
              </a:rPr>
              <a:t>, genellikle % 5-10 arasında değişen (v / v) konsantrasyonlarda kullanılır ve bitki hücrelerinin dışında aynı süspansiyon ile birlikte kullanılmaz . </a:t>
            </a:r>
            <a:r>
              <a:rPr lang="tr-TR" dirty="0" err="1">
                <a:solidFill>
                  <a:prstClr val="black"/>
                </a:solidFill>
                <a:latin typeface="Century Schoolbook"/>
              </a:rPr>
              <a:t>Gliserol</a:t>
            </a:r>
            <a:r>
              <a:rPr lang="tr-TR" dirty="0">
                <a:solidFill>
                  <a:prstClr val="black"/>
                </a:solidFill>
                <a:latin typeface="Century Schoolbook"/>
              </a:rPr>
              <a:t> en az 15 dakika süreyle 121 ° C ve 15 </a:t>
            </a:r>
            <a:r>
              <a:rPr lang="tr-TR" dirty="0" err="1">
                <a:solidFill>
                  <a:prstClr val="black"/>
                </a:solidFill>
                <a:latin typeface="Century Schoolbook"/>
              </a:rPr>
              <a:t>psigde</a:t>
            </a:r>
            <a:r>
              <a:rPr lang="tr-TR" dirty="0">
                <a:solidFill>
                  <a:prstClr val="black"/>
                </a:solidFill>
                <a:latin typeface="Century Schoolbook"/>
              </a:rPr>
              <a:t> </a:t>
            </a:r>
            <a:r>
              <a:rPr lang="tr-TR" dirty="0" err="1">
                <a:solidFill>
                  <a:prstClr val="black"/>
                </a:solidFill>
                <a:latin typeface="Century Schoolbook"/>
              </a:rPr>
              <a:t>otoklavlanarak</a:t>
            </a:r>
            <a:r>
              <a:rPr lang="tr-TR" dirty="0">
                <a:solidFill>
                  <a:prstClr val="black"/>
                </a:solidFill>
                <a:latin typeface="Century Schoolbook"/>
              </a:rPr>
              <a:t> sterilize edilir ve depolama sırasında ışıktan korunmalıdır. DMSO, 0.2 mikron naylon şırınga filtresi veya Alkol ile önceden yıkanmış Teflon PTFE (</a:t>
            </a:r>
            <a:r>
              <a:rPr lang="tr-TR" dirty="0" err="1">
                <a:solidFill>
                  <a:prstClr val="black"/>
                </a:solidFill>
                <a:latin typeface="Century Schoolbook"/>
              </a:rPr>
              <a:t>Poly</a:t>
            </a:r>
            <a:r>
              <a:rPr lang="tr-TR" dirty="0">
                <a:solidFill>
                  <a:prstClr val="black"/>
                </a:solidFill>
                <a:latin typeface="Century Schoolbook"/>
              </a:rPr>
              <a:t>(</a:t>
            </a:r>
            <a:r>
              <a:rPr lang="tr-TR" dirty="0" err="1">
                <a:solidFill>
                  <a:prstClr val="black"/>
                </a:solidFill>
                <a:latin typeface="Century Schoolbook"/>
              </a:rPr>
              <a:t>tetrafluoroethylene</a:t>
            </a:r>
            <a:r>
              <a:rPr lang="tr-TR" dirty="0">
                <a:solidFill>
                  <a:prstClr val="black"/>
                </a:solidFill>
                <a:latin typeface="Century Schoolbook"/>
              </a:rPr>
              <a:t>))  filtresi kullanılarak </a:t>
            </a:r>
            <a:r>
              <a:rPr lang="tr-TR" dirty="0" err="1">
                <a:solidFill>
                  <a:prstClr val="black"/>
                </a:solidFill>
                <a:latin typeface="Century Schoolbook"/>
              </a:rPr>
              <a:t>filtrasyon</a:t>
            </a:r>
            <a:r>
              <a:rPr lang="tr-TR" dirty="0">
                <a:solidFill>
                  <a:prstClr val="black"/>
                </a:solidFill>
                <a:latin typeface="Century Schoolbook"/>
              </a:rPr>
              <a:t> ile sterilize edilmelidir.</a:t>
            </a:r>
          </a:p>
        </p:txBody>
      </p:sp>
    </p:spTree>
    <p:extLst>
      <p:ext uri="{BB962C8B-B14F-4D97-AF65-F5344CB8AC3E}">
        <p14:creationId xmlns:p14="http://schemas.microsoft.com/office/powerpoint/2010/main" val="91169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Resim" descr="http://t1.gstatic.com/images?q=tbn:ANd9GcSEu2az53bbJTlwNVHjg1EkjS6CNy9GWtaF21ADM3xOP-5NAnGEWLnqezdijg">
            <a:extLst>
              <a:ext uri="{FF2B5EF4-FFF2-40B4-BE49-F238E27FC236}">
                <a16:creationId xmlns:a16="http://schemas.microsoft.com/office/drawing/2014/main" id="{F95DD1F8-67E7-4B1D-B8B3-BF6ED234C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3" y="692697"/>
            <a:ext cx="3779837"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a:extLst>
              <a:ext uri="{FF2B5EF4-FFF2-40B4-BE49-F238E27FC236}">
                <a16:creationId xmlns:a16="http://schemas.microsoft.com/office/drawing/2014/main" id="{7FB83483-EAFB-4FF4-8877-5CF0362ED416}"/>
              </a:ext>
            </a:extLst>
          </p:cNvPr>
          <p:cNvSpPr/>
          <p:nvPr/>
        </p:nvSpPr>
        <p:spPr>
          <a:xfrm>
            <a:off x="1826194" y="665864"/>
            <a:ext cx="4572000" cy="4801314"/>
          </a:xfrm>
          <a:prstGeom prst="rect">
            <a:avLst/>
          </a:prstGeom>
        </p:spPr>
        <p:txBody>
          <a:bodyPr>
            <a:spAutoFit/>
          </a:bodyPr>
          <a:lstStyle/>
          <a:p>
            <a:r>
              <a:rPr lang="tr-TR" dirty="0">
                <a:solidFill>
                  <a:prstClr val="black"/>
                </a:solidFill>
                <a:latin typeface="Century Schoolbook"/>
              </a:rPr>
              <a:t>Hayvan hücrelerinin dondurulması için, hücre popülasyonları optimum 10</a:t>
            </a:r>
            <a:r>
              <a:rPr lang="tr-TR" baseline="30000" dirty="0">
                <a:solidFill>
                  <a:prstClr val="black"/>
                </a:solidFill>
                <a:latin typeface="Century Schoolbook"/>
              </a:rPr>
              <a:t>6 </a:t>
            </a:r>
            <a:r>
              <a:rPr lang="tr-TR" dirty="0">
                <a:solidFill>
                  <a:prstClr val="black"/>
                </a:solidFill>
                <a:latin typeface="Century Schoolbook"/>
              </a:rPr>
              <a:t>-10</a:t>
            </a:r>
            <a:r>
              <a:rPr lang="tr-TR" baseline="30000" dirty="0">
                <a:solidFill>
                  <a:prstClr val="black"/>
                </a:solidFill>
                <a:latin typeface="Century Schoolbook"/>
              </a:rPr>
              <a:t>7</a:t>
            </a:r>
            <a:r>
              <a:rPr lang="tr-TR" dirty="0">
                <a:solidFill>
                  <a:prstClr val="black"/>
                </a:solidFill>
                <a:latin typeface="Century Schoolbook"/>
              </a:rPr>
              <a:t> </a:t>
            </a:r>
            <a:r>
              <a:rPr lang="tr-TR" dirty="0" err="1">
                <a:solidFill>
                  <a:prstClr val="black"/>
                </a:solidFill>
                <a:latin typeface="Century Schoolbook"/>
              </a:rPr>
              <a:t>cells</a:t>
            </a:r>
            <a:r>
              <a:rPr lang="tr-TR" dirty="0">
                <a:solidFill>
                  <a:prstClr val="black"/>
                </a:solidFill>
                <a:latin typeface="Century Schoolbook"/>
              </a:rPr>
              <a:t>/ml büyüklüğünde </a:t>
            </a:r>
            <a:r>
              <a:rPr lang="tr-TR" dirty="0" err="1">
                <a:solidFill>
                  <a:prstClr val="black"/>
                </a:solidFill>
                <a:latin typeface="Century Schoolbook"/>
              </a:rPr>
              <a:t>blastosist</a:t>
            </a:r>
            <a:r>
              <a:rPr lang="tr-TR" dirty="0">
                <a:solidFill>
                  <a:prstClr val="black"/>
                </a:solidFill>
                <a:latin typeface="Century Schoolbook"/>
              </a:rPr>
              <a:t> evresinde ki hücreler alınır. </a:t>
            </a:r>
          </a:p>
          <a:p>
            <a:r>
              <a:rPr lang="tr-TR" dirty="0">
                <a:solidFill>
                  <a:prstClr val="black"/>
                </a:solidFill>
                <a:latin typeface="Century Schoolbook"/>
              </a:rPr>
              <a:t>Dokular  1.2-  2.0-ml hacminde düşük sıcaklıklara dayanıklı </a:t>
            </a:r>
            <a:r>
              <a:rPr lang="tr-TR" dirty="0" err="1">
                <a:solidFill>
                  <a:prstClr val="black"/>
                </a:solidFill>
                <a:latin typeface="Century Schoolbook"/>
              </a:rPr>
              <a:t>max.güvenlikte</a:t>
            </a:r>
            <a:r>
              <a:rPr lang="tr-TR" dirty="0">
                <a:solidFill>
                  <a:prstClr val="black"/>
                </a:solidFill>
                <a:latin typeface="Century Schoolbook"/>
              </a:rPr>
              <a:t> koruma tüplerindeki lotlara sığabilecek ölçülerde küçük cam şişelere konulur. hücre türlerine göre soğutma hızı değişir, Daha büyük hücreler Çoğu bakteri ve mantar sporlu az daha ideal soğutma oranları </a:t>
            </a:r>
            <a:r>
              <a:rPr lang="tr-TR" dirty="0" err="1">
                <a:solidFill>
                  <a:prstClr val="black"/>
                </a:solidFill>
                <a:latin typeface="Century Schoolbook"/>
              </a:rPr>
              <a:t>tolere</a:t>
            </a:r>
            <a:r>
              <a:rPr lang="tr-TR" dirty="0">
                <a:solidFill>
                  <a:prstClr val="black"/>
                </a:solidFill>
                <a:latin typeface="Century Schoolbook"/>
              </a:rPr>
              <a:t> edecek ve bir süre -60 ° C'de  hücreler donmuş olabilir. Bazı bakteri ve sporlu mantarlar, -80 ° C, -60 ° C’de depolama sıcaklığa dayanabilecek memeli doku kültürleri gibi daha titiz hücreler, -130°C altında tutulmalıdır </a:t>
            </a:r>
            <a:r>
              <a:rPr lang="tr-TR" dirty="0">
                <a:solidFill>
                  <a:prstClr val="black"/>
                </a:solidFill>
                <a:latin typeface="Times New Roman" panose="02020603050405020304" pitchFamily="18" charset="0"/>
                <a:ea typeface="Calibri" panose="020F0502020204030204" pitchFamily="34" charset="0"/>
              </a:rPr>
              <a:t> </a:t>
            </a:r>
            <a:endParaRPr lang="tr-TR" dirty="0">
              <a:solidFill>
                <a:prstClr val="black"/>
              </a:solidFill>
              <a:latin typeface="Century Schoolbook"/>
            </a:endParaRPr>
          </a:p>
        </p:txBody>
      </p:sp>
    </p:spTree>
    <p:extLst>
      <p:ext uri="{BB962C8B-B14F-4D97-AF65-F5344CB8AC3E}">
        <p14:creationId xmlns:p14="http://schemas.microsoft.com/office/powerpoint/2010/main" val="424847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its hope for life after death by cryogenically freezing their bodies | UK  News | Metro News">
            <a:extLst>
              <a:ext uri="{FF2B5EF4-FFF2-40B4-BE49-F238E27FC236}">
                <a16:creationId xmlns:a16="http://schemas.microsoft.com/office/drawing/2014/main" id="{A00CAA9D-C238-4222-9558-48922072EF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836" y="1412776"/>
            <a:ext cx="8092328"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1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zing bodies for 'reanimation' in China and why the country's cryonics  tech has the potential to leapfrog the West | South China Morning Post">
            <a:extLst>
              <a:ext uri="{FF2B5EF4-FFF2-40B4-BE49-F238E27FC236}">
                <a16:creationId xmlns:a16="http://schemas.microsoft.com/office/drawing/2014/main" id="{1CEAAE25-1482-41AD-B934-60218E41C1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176592"/>
            <a:ext cx="8064896" cy="371461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9D886DCB-A2C6-4524-883A-4556A1204FDE}"/>
              </a:ext>
            </a:extLst>
          </p:cNvPr>
          <p:cNvSpPr/>
          <p:nvPr/>
        </p:nvSpPr>
        <p:spPr>
          <a:xfrm>
            <a:off x="1613248" y="4080844"/>
            <a:ext cx="8965504" cy="2585323"/>
          </a:xfrm>
          <a:prstGeom prst="rect">
            <a:avLst/>
          </a:prstGeom>
        </p:spPr>
        <p:txBody>
          <a:bodyPr wrap="square">
            <a:spAutoFit/>
          </a:bodyPr>
          <a:lstStyle/>
          <a:p>
            <a:r>
              <a:rPr lang="tr-TR" dirty="0">
                <a:solidFill>
                  <a:prstClr val="black"/>
                </a:solidFill>
                <a:latin typeface="Times New Roman" panose="02020603050405020304" pitchFamily="18" charset="0"/>
                <a:ea typeface="Calibri" panose="020F0502020204030204" pitchFamily="34" charset="0"/>
              </a:rPr>
              <a:t>Koruma altına alınan dokuların tekrar kullanılma işlemi: Donmuş hücreler için ısınma, donmuş durumda tam bir çözülme elde edilene kadar mümkün olduğunca hızlı gerçekleşmesi gerekir. Hızlı ısınma elde etmek için dondurulmuş </a:t>
            </a:r>
            <a:r>
              <a:rPr lang="tr-TR" dirty="0" err="1">
                <a:solidFill>
                  <a:prstClr val="black"/>
                </a:solidFill>
                <a:latin typeface="Times New Roman" panose="02020603050405020304" pitchFamily="18" charset="0"/>
                <a:ea typeface="Calibri" panose="020F0502020204030204" pitchFamily="34" charset="0"/>
              </a:rPr>
              <a:t>flakon</a:t>
            </a:r>
            <a:r>
              <a:rPr lang="tr-TR" dirty="0">
                <a:solidFill>
                  <a:prstClr val="black"/>
                </a:solidFill>
                <a:latin typeface="Times New Roman" panose="02020603050405020304" pitchFamily="18" charset="0"/>
                <a:ea typeface="Calibri" panose="020F0502020204030204" pitchFamily="34" charset="0"/>
              </a:rPr>
              <a:t>, 37 ° C su banyosu içine yerleştirilir. Plastik şişeler, cam ampullerde donmuş malzemelerin çözünmesi daha uzun sürer, bazen ısınma sırasında </a:t>
            </a:r>
            <a:r>
              <a:rPr lang="tr-TR" dirty="0" err="1">
                <a:solidFill>
                  <a:prstClr val="black"/>
                </a:solidFill>
                <a:latin typeface="Times New Roman" panose="02020603050405020304" pitchFamily="18" charset="0"/>
                <a:ea typeface="Calibri" panose="020F0502020204030204" pitchFamily="34" charset="0"/>
              </a:rPr>
              <a:t>flakonu</a:t>
            </a:r>
            <a:r>
              <a:rPr lang="tr-TR" dirty="0">
                <a:solidFill>
                  <a:prstClr val="black"/>
                </a:solidFill>
                <a:latin typeface="Times New Roman" panose="02020603050405020304" pitchFamily="18" charset="0"/>
                <a:ea typeface="Calibri" panose="020F0502020204030204" pitchFamily="34" charset="0"/>
              </a:rPr>
              <a:t> yavaşça sallayarak çözülme süreci </a:t>
            </a:r>
            <a:r>
              <a:rPr lang="tr-TR" dirty="0" err="1">
                <a:solidFill>
                  <a:prstClr val="black"/>
                </a:solidFill>
                <a:latin typeface="Times New Roman" panose="02020603050405020304" pitchFamily="18" charset="0"/>
                <a:ea typeface="Calibri" panose="020F0502020204030204" pitchFamily="34" charset="0"/>
              </a:rPr>
              <a:t>hızlandırılabilinir</a:t>
            </a:r>
            <a:r>
              <a:rPr lang="tr-TR" dirty="0">
                <a:solidFill>
                  <a:prstClr val="black"/>
                </a:solidFill>
                <a:latin typeface="Times New Roman" panose="02020603050405020304" pitchFamily="18" charset="0"/>
                <a:ea typeface="Calibri" panose="020F0502020204030204" pitchFamily="34" charset="0"/>
              </a:rPr>
              <a:t>. Sulandırılma sırasında </a:t>
            </a:r>
            <a:r>
              <a:rPr lang="tr-TR" dirty="0" err="1">
                <a:solidFill>
                  <a:prstClr val="black"/>
                </a:solidFill>
                <a:latin typeface="Times New Roman" panose="02020603050405020304" pitchFamily="18" charset="0"/>
                <a:ea typeface="Calibri" panose="020F0502020204030204" pitchFamily="34" charset="0"/>
              </a:rPr>
              <a:t>kontaminasyon</a:t>
            </a:r>
            <a:r>
              <a:rPr lang="tr-TR" dirty="0">
                <a:solidFill>
                  <a:prstClr val="black"/>
                </a:solidFill>
                <a:latin typeface="Times New Roman" panose="02020603050405020304" pitchFamily="18" charset="0"/>
                <a:ea typeface="Calibri" panose="020F0502020204030204" pitchFamily="34" charset="0"/>
              </a:rPr>
              <a:t> riskini en aza indirmek için, şişeleri açmadan önce alkole batırılmış gazlı bezlerle silerek </a:t>
            </a:r>
            <a:r>
              <a:rPr lang="tr-TR" dirty="0" err="1">
                <a:solidFill>
                  <a:prstClr val="black"/>
                </a:solidFill>
                <a:latin typeface="Times New Roman" panose="02020603050405020304" pitchFamily="18" charset="0"/>
                <a:ea typeface="Calibri" panose="020F0502020204030204" pitchFamily="34" charset="0"/>
              </a:rPr>
              <a:t>flakon</a:t>
            </a:r>
            <a:r>
              <a:rPr lang="tr-TR" dirty="0">
                <a:solidFill>
                  <a:prstClr val="black"/>
                </a:solidFill>
                <a:latin typeface="Times New Roman" panose="02020603050405020304" pitchFamily="18" charset="0"/>
                <a:ea typeface="Calibri" panose="020F0502020204030204" pitchFamily="34" charset="0"/>
              </a:rPr>
              <a:t> dış yüzeyi dezenfekte edilir.</a:t>
            </a:r>
            <a:r>
              <a:rPr lang="tr-TR" sz="12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t> </a:t>
            </a:r>
            <a:r>
              <a:rPr lang="tr-TR" dirty="0">
                <a:solidFill>
                  <a:prstClr val="black"/>
                </a:solidFill>
                <a:latin typeface="Times New Roman" panose="02020603050405020304" pitchFamily="18" charset="0"/>
                <a:ea typeface="Calibri" panose="020F0502020204030204" pitchFamily="34" charset="0"/>
              </a:rPr>
              <a:t>Süspansiyon için 100 </a:t>
            </a:r>
            <a:r>
              <a:rPr lang="tr-TR" dirty="0" err="1">
                <a:solidFill>
                  <a:prstClr val="black"/>
                </a:solidFill>
                <a:latin typeface="Times New Roman" panose="02020603050405020304" pitchFamily="18" charset="0"/>
                <a:ea typeface="Calibri" panose="020F0502020204030204" pitchFamily="34" charset="0"/>
              </a:rPr>
              <a:t>xg</a:t>
            </a:r>
            <a:r>
              <a:rPr lang="tr-TR" dirty="0">
                <a:solidFill>
                  <a:prstClr val="black"/>
                </a:solidFill>
                <a:latin typeface="Times New Roman" panose="02020603050405020304" pitchFamily="18" charset="0"/>
                <a:ea typeface="Calibri" panose="020F0502020204030204" pitchFamily="34" charset="0"/>
              </a:rPr>
              <a:t> de 10 dakika sonra ilk seyreltme santrifüj olması tavsiye edilir, </a:t>
            </a:r>
            <a:r>
              <a:rPr lang="tr-TR" dirty="0" err="1">
                <a:solidFill>
                  <a:prstClr val="black"/>
                </a:solidFill>
                <a:latin typeface="Times New Roman" panose="02020603050405020304" pitchFamily="18" charset="0"/>
                <a:ea typeface="Calibri" panose="020F0502020204030204" pitchFamily="34" charset="0"/>
              </a:rPr>
              <a:t>supernate</a:t>
            </a:r>
            <a:r>
              <a:rPr lang="tr-TR" dirty="0">
                <a:solidFill>
                  <a:prstClr val="black"/>
                </a:solidFill>
                <a:latin typeface="Times New Roman" panose="02020603050405020304" pitchFamily="18" charset="0"/>
                <a:ea typeface="Calibri" panose="020F0502020204030204" pitchFamily="34" charset="0"/>
              </a:rPr>
              <a:t> kaldırılır ve hücrelerin artık dondurucu ajanlar kaldırmak için taze bir büyüme ortamına yeniden </a:t>
            </a:r>
            <a:r>
              <a:rPr lang="tr-TR" dirty="0" err="1">
                <a:solidFill>
                  <a:prstClr val="black"/>
                </a:solidFill>
                <a:latin typeface="Times New Roman" panose="02020603050405020304" pitchFamily="18" charset="0"/>
                <a:ea typeface="Calibri" panose="020F0502020204030204" pitchFamily="34" charset="0"/>
              </a:rPr>
              <a:t>süspanse</a:t>
            </a:r>
            <a:r>
              <a:rPr lang="tr-TR" dirty="0">
                <a:solidFill>
                  <a:prstClr val="black"/>
                </a:solidFill>
                <a:latin typeface="Times New Roman" panose="02020603050405020304" pitchFamily="18" charset="0"/>
                <a:ea typeface="Calibri" panose="020F0502020204030204" pitchFamily="34" charset="0"/>
              </a:rPr>
              <a:t> edilir</a:t>
            </a:r>
            <a:endParaRPr lang="tr-TR" dirty="0">
              <a:solidFill>
                <a:prstClr val="black"/>
              </a:solidFill>
              <a:latin typeface="Century Schoolbook"/>
            </a:endParaRPr>
          </a:p>
        </p:txBody>
      </p:sp>
    </p:spTree>
    <p:extLst>
      <p:ext uri="{BB962C8B-B14F-4D97-AF65-F5344CB8AC3E}">
        <p14:creationId xmlns:p14="http://schemas.microsoft.com/office/powerpoint/2010/main" val="85590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E865A-53B2-44B9-99EE-8C311B7BBFEE}"/>
              </a:ext>
            </a:extLst>
          </p:cNvPr>
          <p:cNvSpPr>
            <a:spLocks noChangeArrowheads="1"/>
          </p:cNvSpPr>
          <p:nvPr/>
        </p:nvSpPr>
        <p:spPr bwMode="auto">
          <a:xfrm>
            <a:off x="1649760" y="164576"/>
            <a:ext cx="36638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tr-TR" altLang="tr-T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Sıvı azot depolama sistemi i</a:t>
            </a:r>
            <a:r>
              <a:rPr lang="tr-TR" alt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ç</a:t>
            </a:r>
            <a:r>
              <a:rPr lang="tr-TR" altLang="tr-T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 </a:t>
            </a:r>
            <a:r>
              <a:rPr lang="tr-TR" alt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ö</a:t>
            </a:r>
            <a:r>
              <a:rPr lang="tr-TR" altLang="tr-T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nerilen sıcaklıklar</a:t>
            </a:r>
            <a:endParaRPr lang="tr-TR" altLang="tr-TR" sz="2800" dirty="0">
              <a:solidFill>
                <a:prstClr val="black"/>
              </a:solidFill>
              <a:latin typeface="Arial" panose="020B0604020202020204" pitchFamily="34" charset="0"/>
            </a:endParaRPr>
          </a:p>
        </p:txBody>
      </p:sp>
      <p:pic>
        <p:nvPicPr>
          <p:cNvPr id="4097" name="Resim 5">
            <a:extLst>
              <a:ext uri="{FF2B5EF4-FFF2-40B4-BE49-F238E27FC236}">
                <a16:creationId xmlns:a16="http://schemas.microsoft.com/office/drawing/2014/main" id="{19575A0C-8758-4BB0-AB07-CEC36BF7A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531" y="843819"/>
            <a:ext cx="3889726" cy="27557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DA51B8F-9611-4A29-B4F2-20AF8952A8BB}"/>
              </a:ext>
            </a:extLst>
          </p:cNvPr>
          <p:cNvSpPr>
            <a:spLocks noChangeArrowheads="1"/>
          </p:cNvSpPr>
          <p:nvPr/>
        </p:nvSpPr>
        <p:spPr bwMode="auto">
          <a:xfrm>
            <a:off x="1524000" y="2263259"/>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solidFill>
                <a:prstClr val="black"/>
              </a:solidFill>
              <a:latin typeface="Century Schoolbook"/>
            </a:endParaRPr>
          </a:p>
        </p:txBody>
      </p:sp>
      <p:sp>
        <p:nvSpPr>
          <p:cNvPr id="5" name="Dikdörtgen 4">
            <a:extLst>
              <a:ext uri="{FF2B5EF4-FFF2-40B4-BE49-F238E27FC236}">
                <a16:creationId xmlns:a16="http://schemas.microsoft.com/office/drawing/2014/main" id="{0464286E-E6A3-48D9-A78B-F6F4620A827D}"/>
              </a:ext>
            </a:extLst>
          </p:cNvPr>
          <p:cNvSpPr/>
          <p:nvPr/>
        </p:nvSpPr>
        <p:spPr>
          <a:xfrm>
            <a:off x="5704787" y="242716"/>
            <a:ext cx="4572000" cy="6637523"/>
          </a:xfrm>
          <a:prstGeom prst="rect">
            <a:avLst/>
          </a:prstGeom>
        </p:spPr>
        <p:txBody>
          <a:bodyPr>
            <a:spAutoFit/>
          </a:bodyPr>
          <a:lstStyle/>
          <a:p>
            <a:pPr>
              <a:lnSpc>
                <a:spcPct val="115000"/>
              </a:lnSpc>
              <a:spcAft>
                <a:spcPts val="10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1)Yeterli büyüklüğe ulaşan sabit büyüme hızındaki hücreler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santrifüjlenerek</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pelet</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haline getirilir.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2)DMSO veya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gliserol</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uygun konsantrasyonlarda hazırlanıp süspansiyon halindeki hücrelerle mix yapılır.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Cryoprotectant</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solusyonları</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peletle</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karıştırlıp</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uygun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konsatrasyon</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sağlandıktan sonra dengeleme periyodu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başlar.Dengeleme</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periyodu canlı türüne göre 15-60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dak.sürer</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4) Süspansiyonlar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flakonların</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içine yavaşça dağıtılır.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5) Uygun dengelemeden sonra soğutma başlar: kontrolsüz soğutma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flanktonlar</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90 dakika boyunca -60 °C derin dondurucu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datutulur,yarı</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kontrollü soğutmada -70°C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de,kontrollü</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soğutmada 1 ° C dakikada -40 ° C'ye kadar hücreleri soğutmak için programlanabilir bir soğutma ünitesi kullanılır.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05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tails are in the caption following the image">
            <a:extLst>
              <a:ext uri="{FF2B5EF4-FFF2-40B4-BE49-F238E27FC236}">
                <a16:creationId xmlns:a16="http://schemas.microsoft.com/office/drawing/2014/main" id="{40988A2D-FA5F-4B06-9F17-F65466A34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2367"/>
            <a:ext cx="6048672" cy="669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01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1612</Words>
  <Application>Microsoft Office PowerPoint</Application>
  <PresentationFormat>Geniş ekran</PresentationFormat>
  <Paragraphs>40</Paragraphs>
  <Slides>18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Arial</vt:lpstr>
      <vt:lpstr>Calibri</vt:lpstr>
      <vt:lpstr>Century Schoolbook</vt:lpstr>
      <vt:lpstr>Helvetica</vt:lpstr>
      <vt:lpstr>Times New Roman</vt:lpstr>
      <vt:lpstr>Wingdings</vt:lpstr>
      <vt:lpstr>Wingdings 2</vt:lpstr>
      <vt:lpstr>Cumba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User</cp:lastModifiedBy>
  <cp:revision>3</cp:revision>
  <dcterms:created xsi:type="dcterms:W3CDTF">2023-04-03T11:50:04Z</dcterms:created>
  <dcterms:modified xsi:type="dcterms:W3CDTF">2024-03-28T15:02:27Z</dcterms:modified>
</cp:coreProperties>
</file>