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7EEF6A5-BE38-42C5-9149-67C8F3ABA138}" type="datetimeFigureOut">
              <a:rPr lang="tr-TR" smtClean="0"/>
              <a:t>25.1.2020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6A0101-41D2-4401-8C36-6CB099656D26}" type="slidenum">
              <a:rPr lang="tr-TR" smtClean="0"/>
              <a:t>‹#›</a:t>
            </a:fld>
            <a:endParaRPr lang="tr-TR"/>
          </a:p>
        </p:txBody>
      </p:sp>
    </p:spTree>
    <p:extLst>
      <p:ext uri="{BB962C8B-B14F-4D97-AF65-F5344CB8AC3E}">
        <p14:creationId xmlns:p14="http://schemas.microsoft.com/office/powerpoint/2010/main" val="192173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7EEF6A5-BE38-42C5-9149-67C8F3ABA138}" type="datetimeFigureOut">
              <a:rPr lang="tr-TR" smtClean="0"/>
              <a:t>25.1.2020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6A0101-41D2-4401-8C36-6CB099656D26}" type="slidenum">
              <a:rPr lang="tr-TR" smtClean="0"/>
              <a:t>‹#›</a:t>
            </a:fld>
            <a:endParaRPr lang="tr-TR"/>
          </a:p>
        </p:txBody>
      </p:sp>
    </p:spTree>
    <p:extLst>
      <p:ext uri="{BB962C8B-B14F-4D97-AF65-F5344CB8AC3E}">
        <p14:creationId xmlns:p14="http://schemas.microsoft.com/office/powerpoint/2010/main" val="2772803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7EEF6A5-BE38-42C5-9149-67C8F3ABA138}" type="datetimeFigureOut">
              <a:rPr lang="tr-TR" smtClean="0"/>
              <a:t>25.1.2020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6A0101-41D2-4401-8C36-6CB099656D26}" type="slidenum">
              <a:rPr lang="tr-TR" smtClean="0"/>
              <a:t>‹#›</a:t>
            </a:fld>
            <a:endParaRPr lang="tr-TR"/>
          </a:p>
        </p:txBody>
      </p:sp>
    </p:spTree>
    <p:extLst>
      <p:ext uri="{BB962C8B-B14F-4D97-AF65-F5344CB8AC3E}">
        <p14:creationId xmlns:p14="http://schemas.microsoft.com/office/powerpoint/2010/main" val="3967038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7EEF6A5-BE38-42C5-9149-67C8F3ABA138}" type="datetimeFigureOut">
              <a:rPr lang="tr-TR" smtClean="0"/>
              <a:t>25.1.2020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6A0101-41D2-4401-8C36-6CB099656D26}" type="slidenum">
              <a:rPr lang="tr-TR" smtClean="0"/>
              <a:t>‹#›</a:t>
            </a:fld>
            <a:endParaRPr lang="tr-TR"/>
          </a:p>
        </p:txBody>
      </p:sp>
    </p:spTree>
    <p:extLst>
      <p:ext uri="{BB962C8B-B14F-4D97-AF65-F5344CB8AC3E}">
        <p14:creationId xmlns:p14="http://schemas.microsoft.com/office/powerpoint/2010/main" val="1297754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7EEF6A5-BE38-42C5-9149-67C8F3ABA138}" type="datetimeFigureOut">
              <a:rPr lang="tr-TR" smtClean="0"/>
              <a:t>25.1.2020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6A0101-41D2-4401-8C36-6CB099656D26}" type="slidenum">
              <a:rPr lang="tr-TR" smtClean="0"/>
              <a:t>‹#›</a:t>
            </a:fld>
            <a:endParaRPr lang="tr-TR"/>
          </a:p>
        </p:txBody>
      </p:sp>
    </p:spTree>
    <p:extLst>
      <p:ext uri="{BB962C8B-B14F-4D97-AF65-F5344CB8AC3E}">
        <p14:creationId xmlns:p14="http://schemas.microsoft.com/office/powerpoint/2010/main" val="337662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7EEF6A5-BE38-42C5-9149-67C8F3ABA138}" type="datetimeFigureOut">
              <a:rPr lang="tr-TR" smtClean="0"/>
              <a:t>25.1.2020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86A0101-41D2-4401-8C36-6CB099656D26}" type="slidenum">
              <a:rPr lang="tr-TR" smtClean="0"/>
              <a:t>‹#›</a:t>
            </a:fld>
            <a:endParaRPr lang="tr-TR"/>
          </a:p>
        </p:txBody>
      </p:sp>
    </p:spTree>
    <p:extLst>
      <p:ext uri="{BB962C8B-B14F-4D97-AF65-F5344CB8AC3E}">
        <p14:creationId xmlns:p14="http://schemas.microsoft.com/office/powerpoint/2010/main" val="1759790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7EEF6A5-BE38-42C5-9149-67C8F3ABA138}" type="datetimeFigureOut">
              <a:rPr lang="tr-TR" smtClean="0"/>
              <a:t>25.1.2020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86A0101-41D2-4401-8C36-6CB099656D26}" type="slidenum">
              <a:rPr lang="tr-TR" smtClean="0"/>
              <a:t>‹#›</a:t>
            </a:fld>
            <a:endParaRPr lang="tr-TR"/>
          </a:p>
        </p:txBody>
      </p:sp>
    </p:spTree>
    <p:extLst>
      <p:ext uri="{BB962C8B-B14F-4D97-AF65-F5344CB8AC3E}">
        <p14:creationId xmlns:p14="http://schemas.microsoft.com/office/powerpoint/2010/main" val="94901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7EEF6A5-BE38-42C5-9149-67C8F3ABA138}" type="datetimeFigureOut">
              <a:rPr lang="tr-TR" smtClean="0"/>
              <a:t>25.1.2020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86A0101-41D2-4401-8C36-6CB099656D26}" type="slidenum">
              <a:rPr lang="tr-TR" smtClean="0"/>
              <a:t>‹#›</a:t>
            </a:fld>
            <a:endParaRPr lang="tr-TR"/>
          </a:p>
        </p:txBody>
      </p:sp>
    </p:spTree>
    <p:extLst>
      <p:ext uri="{BB962C8B-B14F-4D97-AF65-F5344CB8AC3E}">
        <p14:creationId xmlns:p14="http://schemas.microsoft.com/office/powerpoint/2010/main" val="476957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7EEF6A5-BE38-42C5-9149-67C8F3ABA138}" type="datetimeFigureOut">
              <a:rPr lang="tr-TR" smtClean="0"/>
              <a:t>25.1.2020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86A0101-41D2-4401-8C36-6CB099656D26}" type="slidenum">
              <a:rPr lang="tr-TR" smtClean="0"/>
              <a:t>‹#›</a:t>
            </a:fld>
            <a:endParaRPr lang="tr-TR"/>
          </a:p>
        </p:txBody>
      </p:sp>
    </p:spTree>
    <p:extLst>
      <p:ext uri="{BB962C8B-B14F-4D97-AF65-F5344CB8AC3E}">
        <p14:creationId xmlns:p14="http://schemas.microsoft.com/office/powerpoint/2010/main" val="4152269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7EEF6A5-BE38-42C5-9149-67C8F3ABA138}" type="datetimeFigureOut">
              <a:rPr lang="tr-TR" smtClean="0"/>
              <a:t>25.1.2020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86A0101-41D2-4401-8C36-6CB099656D26}" type="slidenum">
              <a:rPr lang="tr-TR" smtClean="0"/>
              <a:t>‹#›</a:t>
            </a:fld>
            <a:endParaRPr lang="tr-TR"/>
          </a:p>
        </p:txBody>
      </p:sp>
    </p:spTree>
    <p:extLst>
      <p:ext uri="{BB962C8B-B14F-4D97-AF65-F5344CB8AC3E}">
        <p14:creationId xmlns:p14="http://schemas.microsoft.com/office/powerpoint/2010/main" val="944861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7EEF6A5-BE38-42C5-9149-67C8F3ABA138}" type="datetimeFigureOut">
              <a:rPr lang="tr-TR" smtClean="0"/>
              <a:t>25.1.2020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86A0101-41D2-4401-8C36-6CB099656D26}" type="slidenum">
              <a:rPr lang="tr-TR" smtClean="0"/>
              <a:t>‹#›</a:t>
            </a:fld>
            <a:endParaRPr lang="tr-TR"/>
          </a:p>
        </p:txBody>
      </p:sp>
    </p:spTree>
    <p:extLst>
      <p:ext uri="{BB962C8B-B14F-4D97-AF65-F5344CB8AC3E}">
        <p14:creationId xmlns:p14="http://schemas.microsoft.com/office/powerpoint/2010/main" val="3515039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EEF6A5-BE38-42C5-9149-67C8F3ABA138}" type="datetimeFigureOut">
              <a:rPr lang="tr-TR" smtClean="0"/>
              <a:t>25.1.2020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A0101-41D2-4401-8C36-6CB099656D26}" type="slidenum">
              <a:rPr lang="tr-TR" smtClean="0"/>
              <a:t>‹#›</a:t>
            </a:fld>
            <a:endParaRPr lang="tr-TR"/>
          </a:p>
        </p:txBody>
      </p:sp>
    </p:spTree>
    <p:extLst>
      <p:ext uri="{BB962C8B-B14F-4D97-AF65-F5344CB8AC3E}">
        <p14:creationId xmlns:p14="http://schemas.microsoft.com/office/powerpoint/2010/main" val="1530911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researchgate.net/figure/The-biological-responses-and-physiological-pathways-of-toxic-elements-in-organism_tbl1_228645034"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researchgate.net/figure/The-biological-responses-and-physiological-pathways-of-toxic-elements-in-organism_tbl1_22864503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Balıklarda Stres Fizyolojisi</a:t>
            </a:r>
            <a:endParaRPr lang="tr-TR" dirty="0"/>
          </a:p>
        </p:txBody>
      </p:sp>
      <p:sp>
        <p:nvSpPr>
          <p:cNvPr id="3" name="Alt Başlık 2"/>
          <p:cNvSpPr>
            <a:spLocks noGrp="1"/>
          </p:cNvSpPr>
          <p:nvPr>
            <p:ph type="subTitle" idx="1"/>
          </p:nvPr>
        </p:nvSpPr>
        <p:spPr/>
        <p:txBody>
          <a:bodyPr/>
          <a:lstStyle/>
          <a:p>
            <a:r>
              <a:rPr lang="tr-TR" dirty="0" smtClean="0"/>
              <a:t>Doç. Dr. Arzu UÇAR</a:t>
            </a:r>
            <a:endParaRPr lang="tr-TR" dirty="0"/>
          </a:p>
        </p:txBody>
      </p:sp>
    </p:spTree>
    <p:extLst>
      <p:ext uri="{BB962C8B-B14F-4D97-AF65-F5344CB8AC3E}">
        <p14:creationId xmlns:p14="http://schemas.microsoft.com/office/powerpoint/2010/main" val="621266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PESTİSİTLER</a:t>
            </a:r>
            <a:endParaRPr lang="tr-TR" dirty="0"/>
          </a:p>
        </p:txBody>
      </p:sp>
      <p:sp>
        <p:nvSpPr>
          <p:cNvPr id="3" name="İçerik Yer Tutucusu 2"/>
          <p:cNvSpPr>
            <a:spLocks noGrp="1"/>
          </p:cNvSpPr>
          <p:nvPr>
            <p:ph idx="1"/>
          </p:nvPr>
        </p:nvSpPr>
        <p:spPr/>
        <p:txBody>
          <a:bodyPr/>
          <a:lstStyle/>
          <a:p>
            <a:r>
              <a:rPr lang="tr-TR" dirty="0"/>
              <a:t>Yıllık 3 milyon tonun üzerinde üretilen pestisitler, dünya çapında kullanılan kimyasal bileşikler </a:t>
            </a:r>
            <a:r>
              <a:rPr lang="tr-TR" dirty="0" smtClean="0"/>
              <a:t>arasındadır.</a:t>
            </a:r>
            <a:endParaRPr lang="tr-TR" dirty="0" smtClean="0"/>
          </a:p>
          <a:p>
            <a:r>
              <a:rPr lang="tr-TR" dirty="0" smtClean="0"/>
              <a:t>Tarımda</a:t>
            </a:r>
            <a:r>
              <a:rPr lang="tr-TR" dirty="0"/>
              <a:t>, gıda üretiminin kalitesini ve miktarını artırmak amacıyla kullanılmalarına rağmen, çevrede bulunan en </a:t>
            </a:r>
            <a:r>
              <a:rPr lang="tr-TR" dirty="0" err="1"/>
              <a:t>toksik</a:t>
            </a:r>
            <a:r>
              <a:rPr lang="tr-TR" dirty="0"/>
              <a:t> maddeler olarak sınıflandırılmakta, ekosistemler ve insan sağlığı için ciddi riskler oluşturmaktadır (Furio et al., 2015).</a:t>
            </a:r>
          </a:p>
        </p:txBody>
      </p:sp>
    </p:spTree>
    <p:extLst>
      <p:ext uri="{BB962C8B-B14F-4D97-AF65-F5344CB8AC3E}">
        <p14:creationId xmlns:p14="http://schemas.microsoft.com/office/powerpoint/2010/main" val="2144160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Pestisit –balık etkileşimli çalışmalar, pestisitlerin balık davranışları ve fizyolojisi hakkında değerlendirme yapılmasının </a:t>
            </a:r>
            <a:r>
              <a:rPr lang="tr-TR" dirty="0" err="1"/>
              <a:t>yanısıra</a:t>
            </a:r>
            <a:r>
              <a:rPr lang="tr-TR" dirty="0"/>
              <a:t>, halk sağlığı, tarım ve çevre üzerindeki etkisinin bilimsel değerlendirmesini kolaylaştırmaktadır. </a:t>
            </a:r>
            <a:endParaRPr lang="tr-TR" dirty="0" smtClean="0"/>
          </a:p>
          <a:p>
            <a:r>
              <a:rPr lang="tr-TR" dirty="0" smtClean="0"/>
              <a:t>Bu </a:t>
            </a:r>
            <a:r>
              <a:rPr lang="tr-TR" dirty="0"/>
              <a:t>nedenle, pestisitlerin tatlı su sistemlerinde kullanımını ve olası sızmasını kontrol etmek için düzenleyici ve bilinçlendirme araçlarına ihtiyaç vardır. Bu tür çabalar, öngörülebilir gelecek için bu ve diğer bölgelerdeki insanlar için bir gıda olarak balık kalitesini korumamıza yardımcı olabilir.</a:t>
            </a:r>
          </a:p>
          <a:p>
            <a:endParaRPr lang="tr-TR" dirty="0"/>
          </a:p>
        </p:txBody>
      </p:sp>
    </p:spTree>
    <p:extLst>
      <p:ext uri="{BB962C8B-B14F-4D97-AF65-F5344CB8AC3E}">
        <p14:creationId xmlns:p14="http://schemas.microsoft.com/office/powerpoint/2010/main" val="2098179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Akuatik</a:t>
            </a:r>
            <a:r>
              <a:rPr lang="tr-TR" dirty="0"/>
              <a:t> ekosistemlere pestisitlerin ulaşma şekilleri farklıdır ancak su kolonuna ulaşması sürecinde üç temel yol tanımlanarak değerlendirilmektedir (Kosygin et al 2007; Sarkar et al 2008). </a:t>
            </a:r>
          </a:p>
          <a:p>
            <a:r>
              <a:rPr lang="tr-TR" dirty="0"/>
              <a:t>1. Pestisitlerin genellikle ilk temas noktası olan su kolonu </a:t>
            </a:r>
          </a:p>
          <a:p>
            <a:r>
              <a:rPr lang="tr-TR" dirty="0"/>
              <a:t>2. Organik maddeler (</a:t>
            </a:r>
            <a:r>
              <a:rPr lang="tr-TR" dirty="0" err="1"/>
              <a:t>algae</a:t>
            </a:r>
            <a:r>
              <a:rPr lang="tr-TR" dirty="0"/>
              <a:t>, </a:t>
            </a:r>
            <a:r>
              <a:rPr lang="tr-TR" dirty="0" err="1"/>
              <a:t>mosses</a:t>
            </a:r>
            <a:r>
              <a:rPr lang="tr-TR" dirty="0"/>
              <a:t>, </a:t>
            </a:r>
            <a:r>
              <a:rPr lang="tr-TR" dirty="0" err="1"/>
              <a:t>vascular</a:t>
            </a:r>
            <a:r>
              <a:rPr lang="tr-TR" dirty="0"/>
              <a:t> </a:t>
            </a:r>
            <a:r>
              <a:rPr lang="tr-TR" dirty="0" err="1"/>
              <a:t>hydrophytes</a:t>
            </a:r>
            <a:r>
              <a:rPr lang="tr-TR" dirty="0"/>
              <a:t>, </a:t>
            </a:r>
            <a:r>
              <a:rPr lang="tr-TR" dirty="0" err="1"/>
              <a:t>leaf</a:t>
            </a:r>
            <a:r>
              <a:rPr lang="tr-TR" dirty="0"/>
              <a:t> </a:t>
            </a:r>
            <a:r>
              <a:rPr lang="tr-TR" dirty="0" err="1"/>
              <a:t>litter</a:t>
            </a:r>
            <a:r>
              <a:rPr lang="tr-TR" dirty="0"/>
              <a:t>, </a:t>
            </a:r>
            <a:r>
              <a:rPr lang="tr-TR" dirty="0" err="1"/>
              <a:t>and</a:t>
            </a:r>
            <a:r>
              <a:rPr lang="tr-TR" dirty="0"/>
              <a:t> </a:t>
            </a:r>
            <a:r>
              <a:rPr lang="tr-TR" dirty="0" err="1"/>
              <a:t>branches</a:t>
            </a:r>
            <a:r>
              <a:rPr lang="tr-TR" dirty="0"/>
              <a:t>); </a:t>
            </a:r>
          </a:p>
          <a:p>
            <a:r>
              <a:rPr lang="tr-TR" dirty="0"/>
              <a:t>3. İnorganik maddeler, </a:t>
            </a:r>
            <a:r>
              <a:rPr lang="tr-TR" dirty="0" err="1"/>
              <a:t>which</a:t>
            </a:r>
            <a:r>
              <a:rPr lang="tr-TR" dirty="0"/>
              <a:t> </a:t>
            </a:r>
            <a:r>
              <a:rPr lang="tr-TR" dirty="0" err="1"/>
              <a:t>include</a:t>
            </a:r>
            <a:r>
              <a:rPr lang="tr-TR" dirty="0"/>
              <a:t> </a:t>
            </a:r>
            <a:r>
              <a:rPr lang="tr-TR" dirty="0" err="1"/>
              <a:t>sedimentary</a:t>
            </a:r>
            <a:r>
              <a:rPr lang="tr-TR" dirty="0"/>
              <a:t> </a:t>
            </a:r>
            <a:r>
              <a:rPr lang="tr-TR" dirty="0" err="1"/>
              <a:t>material</a:t>
            </a:r>
            <a:r>
              <a:rPr lang="tr-TR" dirty="0"/>
              <a:t> </a:t>
            </a:r>
            <a:r>
              <a:rPr lang="tr-TR" dirty="0" err="1"/>
              <a:t>ranging</a:t>
            </a:r>
            <a:r>
              <a:rPr lang="tr-TR" dirty="0"/>
              <a:t> </a:t>
            </a:r>
            <a:r>
              <a:rPr lang="tr-TR" dirty="0" err="1"/>
              <a:t>from</a:t>
            </a:r>
            <a:r>
              <a:rPr lang="tr-TR" dirty="0"/>
              <a:t> </a:t>
            </a:r>
            <a:r>
              <a:rPr lang="tr-TR" dirty="0" err="1"/>
              <a:t>microscopic</a:t>
            </a:r>
            <a:r>
              <a:rPr lang="tr-TR" dirty="0"/>
              <a:t> </a:t>
            </a:r>
            <a:r>
              <a:rPr lang="tr-TR" dirty="0" err="1"/>
              <a:t>silts</a:t>
            </a:r>
            <a:r>
              <a:rPr lang="tr-TR" dirty="0"/>
              <a:t> </a:t>
            </a:r>
            <a:r>
              <a:rPr lang="tr-TR" dirty="0" err="1"/>
              <a:t>to</a:t>
            </a:r>
            <a:r>
              <a:rPr lang="tr-TR" dirty="0"/>
              <a:t> </a:t>
            </a:r>
            <a:r>
              <a:rPr lang="tr-TR" dirty="0" err="1"/>
              <a:t>coarse</a:t>
            </a:r>
            <a:r>
              <a:rPr lang="tr-TR" dirty="0"/>
              <a:t> </a:t>
            </a:r>
            <a:r>
              <a:rPr lang="tr-TR" dirty="0" err="1"/>
              <a:t>sand</a:t>
            </a:r>
            <a:r>
              <a:rPr lang="tr-TR" dirty="0"/>
              <a:t> </a:t>
            </a:r>
            <a:r>
              <a:rPr lang="tr-TR" dirty="0" err="1"/>
              <a:t>particles</a:t>
            </a:r>
            <a:r>
              <a:rPr lang="tr-TR" dirty="0"/>
              <a:t> (</a:t>
            </a:r>
            <a:r>
              <a:rPr lang="tr-TR" dirty="0" err="1"/>
              <a:t>Murthy</a:t>
            </a:r>
            <a:r>
              <a:rPr lang="tr-TR" dirty="0"/>
              <a:t> et al., 2013)</a:t>
            </a:r>
          </a:p>
          <a:p>
            <a:endParaRPr lang="tr-TR" dirty="0"/>
          </a:p>
        </p:txBody>
      </p:sp>
    </p:spTree>
    <p:extLst>
      <p:ext uri="{BB962C8B-B14F-4D97-AF65-F5344CB8AC3E}">
        <p14:creationId xmlns:p14="http://schemas.microsoft.com/office/powerpoint/2010/main" val="3458596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Sucul ortama karışma riski yüksek olan bu pestisit balıklarda </a:t>
            </a:r>
            <a:r>
              <a:rPr lang="tr-TR" dirty="0" err="1"/>
              <a:t>genotoksik-sitotoksik</a:t>
            </a:r>
            <a:r>
              <a:rPr lang="tr-TR" dirty="0"/>
              <a:t> etki, bağışıklık fonksiyonunu </a:t>
            </a:r>
            <a:r>
              <a:rPr lang="tr-TR" dirty="0" err="1"/>
              <a:t>inhibe</a:t>
            </a:r>
            <a:r>
              <a:rPr lang="tr-TR" dirty="0"/>
              <a:t> etme ve büyümede gerilemeye hatta ölümlere sebep olmaktadır (</a:t>
            </a:r>
            <a:r>
              <a:rPr lang="tr-TR" dirty="0" err="1"/>
              <a:t>Gibbons</a:t>
            </a:r>
            <a:r>
              <a:rPr lang="tr-TR" dirty="0"/>
              <a:t> et al. 2015). </a:t>
            </a:r>
          </a:p>
        </p:txBody>
      </p:sp>
    </p:spTree>
    <p:extLst>
      <p:ext uri="{BB962C8B-B14F-4D97-AF65-F5344CB8AC3E}">
        <p14:creationId xmlns:p14="http://schemas.microsoft.com/office/powerpoint/2010/main" val="1981997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1728439" y="334537"/>
            <a:ext cx="9121698" cy="5585948"/>
          </a:xfrm>
          <a:prstGeom prst="rect">
            <a:avLst/>
          </a:prstGeom>
        </p:spPr>
      </p:pic>
      <p:sp>
        <p:nvSpPr>
          <p:cNvPr id="3" name="Dikdörtgen 2"/>
          <p:cNvSpPr/>
          <p:nvPr/>
        </p:nvSpPr>
        <p:spPr>
          <a:xfrm>
            <a:off x="1408770" y="6078525"/>
            <a:ext cx="6096000" cy="923330"/>
          </a:xfrm>
          <a:prstGeom prst="rect">
            <a:avLst/>
          </a:prstGeom>
        </p:spPr>
        <p:txBody>
          <a:bodyPr>
            <a:spAutoFit/>
          </a:bodyPr>
          <a:lstStyle/>
          <a:p>
            <a:r>
              <a:rPr lang="tr-TR" dirty="0">
                <a:hlinkClick r:id="rId3"/>
              </a:rPr>
              <a:t>https://www.researchgate.net/figure/The-biological-responses-and-physiological-pathways-of-toxic-elements-in-organism_tbl1_228645034</a:t>
            </a:r>
            <a:endParaRPr lang="tr-TR" dirty="0"/>
          </a:p>
        </p:txBody>
      </p:sp>
    </p:spTree>
    <p:extLst>
      <p:ext uri="{BB962C8B-B14F-4D97-AF65-F5344CB8AC3E}">
        <p14:creationId xmlns:p14="http://schemas.microsoft.com/office/powerpoint/2010/main" val="243345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algn="just"/>
            <a:r>
              <a:rPr lang="en-US" dirty="0" err="1"/>
              <a:t>Furió</a:t>
            </a:r>
            <a:r>
              <a:rPr lang="en-US" dirty="0"/>
              <a:t>, D., González-</a:t>
            </a:r>
            <a:r>
              <a:rPr lang="en-US" dirty="0" err="1"/>
              <a:t>Gancedo</a:t>
            </a:r>
            <a:r>
              <a:rPr lang="en-US" dirty="0"/>
              <a:t>, S., Juan, M.C., </a:t>
            </a:r>
            <a:r>
              <a:rPr lang="en-US" dirty="0" err="1"/>
              <a:t>Seguí</a:t>
            </a:r>
            <a:r>
              <a:rPr lang="en-US" dirty="0"/>
              <a:t>, I., Costa, M. (2013). The effects of the </a:t>
            </a:r>
            <a:r>
              <a:rPr lang="en-US" dirty="0" smtClean="0"/>
              <a:t>size</a:t>
            </a:r>
            <a:r>
              <a:rPr lang="tr-TR" dirty="0" smtClean="0"/>
              <a:t> </a:t>
            </a:r>
            <a:r>
              <a:rPr lang="en-US" dirty="0" smtClean="0"/>
              <a:t>and </a:t>
            </a:r>
            <a:r>
              <a:rPr lang="en-US" dirty="0"/>
              <a:t>weight of a mobile device on an </a:t>
            </a:r>
            <a:r>
              <a:rPr lang="tr-TR" dirty="0"/>
              <a:t> </a:t>
            </a:r>
            <a:r>
              <a:rPr lang="en-US" dirty="0" smtClean="0"/>
              <a:t>educational </a:t>
            </a:r>
            <a:r>
              <a:rPr lang="en-US" dirty="0"/>
              <a:t>game. Computers &amp; Education, 64: </a:t>
            </a:r>
            <a:r>
              <a:rPr lang="en-US" dirty="0" smtClean="0"/>
              <a:t>24-</a:t>
            </a:r>
            <a:r>
              <a:rPr lang="tr-TR" dirty="0" smtClean="0"/>
              <a:t> </a:t>
            </a:r>
            <a:r>
              <a:rPr lang="en-US" dirty="0" smtClean="0"/>
              <a:t>41</a:t>
            </a:r>
            <a:r>
              <a:rPr lang="en-US" dirty="0"/>
              <a:t>. </a:t>
            </a:r>
            <a:endParaRPr lang="tr-TR" dirty="0" smtClean="0"/>
          </a:p>
          <a:p>
            <a:r>
              <a:rPr lang="tr-TR" dirty="0"/>
              <a:t>Kosygin, L., H. </a:t>
            </a:r>
            <a:r>
              <a:rPr lang="tr-TR" dirty="0" err="1"/>
              <a:t>Dhamendra</a:t>
            </a:r>
            <a:r>
              <a:rPr lang="tr-TR" dirty="0"/>
              <a:t> </a:t>
            </a:r>
            <a:r>
              <a:rPr lang="tr-TR" dirty="0" err="1"/>
              <a:t>and</a:t>
            </a:r>
            <a:r>
              <a:rPr lang="tr-TR" dirty="0"/>
              <a:t> R. </a:t>
            </a:r>
            <a:r>
              <a:rPr lang="tr-TR" dirty="0" err="1"/>
              <a:t>Gyaneshwari</a:t>
            </a:r>
            <a:r>
              <a:rPr lang="tr-TR" dirty="0"/>
              <a:t>. </a:t>
            </a:r>
            <a:r>
              <a:rPr lang="tr-TR" dirty="0" smtClean="0"/>
              <a:t> 2007</a:t>
            </a:r>
            <a:r>
              <a:rPr lang="tr-TR" dirty="0"/>
              <a:t>. </a:t>
            </a:r>
            <a:r>
              <a:rPr lang="tr-TR" dirty="0" err="1"/>
              <a:t>Pollution</a:t>
            </a:r>
            <a:r>
              <a:rPr lang="tr-TR" dirty="0"/>
              <a:t> </a:t>
            </a:r>
            <a:r>
              <a:rPr lang="tr-TR" dirty="0" err="1"/>
              <a:t>status</a:t>
            </a:r>
            <a:r>
              <a:rPr lang="tr-TR" dirty="0"/>
              <a:t> </a:t>
            </a:r>
            <a:r>
              <a:rPr lang="tr-TR" dirty="0" err="1"/>
              <a:t>and</a:t>
            </a:r>
            <a:r>
              <a:rPr lang="tr-TR" dirty="0"/>
              <a:t> </a:t>
            </a:r>
            <a:r>
              <a:rPr lang="tr-TR" dirty="0" err="1"/>
              <a:t>conservation</a:t>
            </a:r>
            <a:r>
              <a:rPr lang="tr-TR" dirty="0"/>
              <a:t> </a:t>
            </a:r>
            <a:r>
              <a:rPr lang="tr-TR" dirty="0" smtClean="0"/>
              <a:t> </a:t>
            </a:r>
            <a:r>
              <a:rPr lang="tr-TR" dirty="0" err="1" smtClean="0"/>
              <a:t>strategies</a:t>
            </a:r>
            <a:r>
              <a:rPr lang="tr-TR" dirty="0" smtClean="0"/>
              <a:t> </a:t>
            </a:r>
            <a:r>
              <a:rPr lang="tr-TR" dirty="0"/>
              <a:t>of </a:t>
            </a:r>
            <a:r>
              <a:rPr lang="tr-TR" dirty="0" err="1"/>
              <a:t>Moirang</a:t>
            </a:r>
            <a:r>
              <a:rPr lang="tr-TR" dirty="0"/>
              <a:t> </a:t>
            </a:r>
            <a:r>
              <a:rPr lang="tr-TR" dirty="0" err="1"/>
              <a:t>river</a:t>
            </a:r>
            <a:r>
              <a:rPr lang="tr-TR" dirty="0"/>
              <a:t>, </a:t>
            </a:r>
            <a:r>
              <a:rPr lang="tr-TR" dirty="0" err="1"/>
              <a:t>Manipur</a:t>
            </a:r>
            <a:r>
              <a:rPr lang="tr-TR" dirty="0"/>
              <a:t> </a:t>
            </a:r>
            <a:r>
              <a:rPr lang="tr-TR" dirty="0" err="1"/>
              <a:t>with</a:t>
            </a:r>
            <a:r>
              <a:rPr lang="tr-TR" dirty="0"/>
              <a:t> a </a:t>
            </a:r>
            <a:r>
              <a:rPr lang="tr-TR" dirty="0" smtClean="0"/>
              <a:t> </a:t>
            </a:r>
            <a:r>
              <a:rPr lang="tr-TR" dirty="0" err="1" smtClean="0"/>
              <a:t>note</a:t>
            </a:r>
            <a:r>
              <a:rPr lang="tr-TR" dirty="0" smtClean="0"/>
              <a:t> </a:t>
            </a:r>
            <a:r>
              <a:rPr lang="tr-TR" dirty="0"/>
              <a:t>on </a:t>
            </a:r>
            <a:r>
              <a:rPr lang="tr-TR" dirty="0" err="1"/>
              <a:t>its</a:t>
            </a:r>
            <a:r>
              <a:rPr lang="tr-TR" dirty="0"/>
              <a:t> </a:t>
            </a:r>
            <a:r>
              <a:rPr lang="tr-TR" dirty="0" err="1"/>
              <a:t>aquatic</a:t>
            </a:r>
            <a:r>
              <a:rPr lang="tr-TR" dirty="0"/>
              <a:t> </a:t>
            </a:r>
            <a:r>
              <a:rPr lang="tr-TR" dirty="0" err="1"/>
              <a:t>bio-resources</a:t>
            </a:r>
            <a:r>
              <a:rPr lang="tr-TR" dirty="0"/>
              <a:t>. J. </a:t>
            </a:r>
            <a:r>
              <a:rPr lang="tr-TR" dirty="0" err="1"/>
              <a:t>Environ</a:t>
            </a:r>
            <a:r>
              <a:rPr lang="tr-TR" dirty="0"/>
              <a:t>. </a:t>
            </a:r>
            <a:r>
              <a:rPr lang="tr-TR" dirty="0" smtClean="0"/>
              <a:t> </a:t>
            </a:r>
            <a:r>
              <a:rPr lang="tr-TR" dirty="0" err="1" smtClean="0"/>
              <a:t>Biol</a:t>
            </a:r>
            <a:r>
              <a:rPr lang="tr-TR" dirty="0"/>
              <a:t>., 28, 669-673. </a:t>
            </a:r>
            <a:endParaRPr lang="tr-TR" dirty="0" smtClean="0"/>
          </a:p>
          <a:p>
            <a:r>
              <a:rPr lang="en-US" dirty="0"/>
              <a:t>Sarkar UK, Sani R (2008) Habitat fingerprinting by elemental analysis of otolith-as a powerful tool for detecting potential fish habitat: a review. Fish Chimes 28(6):</a:t>
            </a:r>
            <a:r>
              <a:rPr lang="en-US" dirty="0" smtClean="0"/>
              <a:t>52–54</a:t>
            </a:r>
            <a:endParaRPr lang="tr-TR" dirty="0" smtClean="0"/>
          </a:p>
          <a:p>
            <a:r>
              <a:rPr lang="en-US" dirty="0"/>
              <a:t>Gibbons D, Morrissey C, </a:t>
            </a:r>
            <a:r>
              <a:rPr lang="en-US" dirty="0" err="1"/>
              <a:t>Mineau</a:t>
            </a:r>
            <a:r>
              <a:rPr lang="en-US" dirty="0"/>
              <a:t> P (2015) A review of the direct and indirect effects of neonicotinoids and </a:t>
            </a:r>
            <a:r>
              <a:rPr lang="en-US" dirty="0" err="1"/>
              <a:t>fipronil</a:t>
            </a:r>
            <a:r>
              <a:rPr lang="en-US" dirty="0"/>
              <a:t> on vertebrate wildlife. Environ </a:t>
            </a:r>
            <a:r>
              <a:rPr lang="en-US" dirty="0" err="1"/>
              <a:t>Sci</a:t>
            </a:r>
            <a:r>
              <a:rPr lang="en-US" dirty="0"/>
              <a:t> </a:t>
            </a:r>
            <a:r>
              <a:rPr lang="en-US" dirty="0" err="1"/>
              <a:t>Pollut</a:t>
            </a:r>
            <a:r>
              <a:rPr lang="en-US" dirty="0"/>
              <a:t> Res </a:t>
            </a:r>
            <a:r>
              <a:rPr lang="en-US" dirty="0" smtClean="0"/>
              <a:t>22:103–118</a:t>
            </a:r>
            <a:endParaRPr lang="tr-TR" dirty="0" smtClean="0"/>
          </a:p>
          <a:p>
            <a:r>
              <a:rPr lang="tr-TR" dirty="0">
                <a:hlinkClick r:id="rId2"/>
              </a:rPr>
              <a:t>https://www.researchgate.net/figure/The-biological-responses-and-physiological-pathways-of-toxic-elements-in-organism_tbl1_228645034</a:t>
            </a:r>
            <a:endParaRPr lang="tr-TR" dirty="0"/>
          </a:p>
          <a:p>
            <a:pPr algn="just"/>
            <a:endParaRPr lang="en-US" dirty="0"/>
          </a:p>
          <a:p>
            <a:endParaRPr lang="tr-TR" dirty="0"/>
          </a:p>
        </p:txBody>
      </p:sp>
    </p:spTree>
    <p:extLst>
      <p:ext uri="{BB962C8B-B14F-4D97-AF65-F5344CB8AC3E}">
        <p14:creationId xmlns:p14="http://schemas.microsoft.com/office/powerpoint/2010/main" val="125855092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400</Words>
  <Application>Microsoft Office PowerPoint</Application>
  <PresentationFormat>Geniş ekran</PresentationFormat>
  <Paragraphs>18</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Balıklarda Stres Fizyolojisi</vt:lpstr>
      <vt:lpstr>PESTİSİTLER</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ArzuUÇAR</dc:creator>
  <cp:lastModifiedBy>ArzuUÇAR</cp:lastModifiedBy>
  <cp:revision>8</cp:revision>
  <dcterms:created xsi:type="dcterms:W3CDTF">2020-01-07T07:59:38Z</dcterms:created>
  <dcterms:modified xsi:type="dcterms:W3CDTF">2020-01-25T12:12:39Z</dcterms:modified>
</cp:coreProperties>
</file>