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4"/>
  </p:notesMasterIdLst>
  <p:sldIdLst>
    <p:sldId id="258" r:id="rId2"/>
    <p:sldId id="437" r:id="rId3"/>
    <p:sldId id="438" r:id="rId4"/>
    <p:sldId id="450" r:id="rId5"/>
    <p:sldId id="452" r:id="rId6"/>
    <p:sldId id="451" r:id="rId7"/>
    <p:sldId id="440" r:id="rId8"/>
    <p:sldId id="441" r:id="rId9"/>
    <p:sldId id="445" r:id="rId10"/>
    <p:sldId id="446" r:id="rId11"/>
    <p:sldId id="444" r:id="rId12"/>
    <p:sldId id="455" r:id="rId13"/>
    <p:sldId id="439" r:id="rId14"/>
    <p:sldId id="447" r:id="rId15"/>
    <p:sldId id="448" r:id="rId16"/>
    <p:sldId id="453" r:id="rId17"/>
    <p:sldId id="449" r:id="rId18"/>
    <p:sldId id="456" r:id="rId19"/>
    <p:sldId id="457" r:id="rId20"/>
    <p:sldId id="458" r:id="rId21"/>
    <p:sldId id="459" r:id="rId22"/>
    <p:sldId id="460" r:id="rId23"/>
    <p:sldId id="461" r:id="rId24"/>
    <p:sldId id="464" r:id="rId25"/>
    <p:sldId id="462" r:id="rId26"/>
    <p:sldId id="463" r:id="rId27"/>
    <p:sldId id="465" r:id="rId28"/>
    <p:sldId id="466" r:id="rId29"/>
    <p:sldId id="467" r:id="rId30"/>
    <p:sldId id="472" r:id="rId31"/>
    <p:sldId id="468" r:id="rId32"/>
    <p:sldId id="469" r:id="rId33"/>
    <p:sldId id="470" r:id="rId34"/>
    <p:sldId id="471" r:id="rId35"/>
    <p:sldId id="473" r:id="rId36"/>
    <p:sldId id="474" r:id="rId37"/>
    <p:sldId id="475" r:id="rId38"/>
    <p:sldId id="476" r:id="rId39"/>
    <p:sldId id="477" r:id="rId40"/>
    <p:sldId id="478" r:id="rId41"/>
    <p:sldId id="479" r:id="rId42"/>
    <p:sldId id="480"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0F50"/>
    <a:srgbClr val="0F0F4F"/>
    <a:srgbClr val="1E1162"/>
    <a:srgbClr val="100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91"/>
    <p:restoredTop sz="95732"/>
  </p:normalViewPr>
  <p:slideViewPr>
    <p:cSldViewPr snapToGrid="0" snapToObjects="1">
      <p:cViewPr varScale="1">
        <p:scale>
          <a:sx n="87" d="100"/>
          <a:sy n="87" d="100"/>
        </p:scale>
        <p:origin x="354"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15.11.2023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2618556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4203451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3981368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588114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742960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2704885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3953080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1895575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1414956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1640298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4200301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3205764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21</a:t>
            </a:fld>
            <a:endParaRPr lang="tr-TR"/>
          </a:p>
        </p:txBody>
      </p:sp>
    </p:spTree>
    <p:extLst>
      <p:ext uri="{BB962C8B-B14F-4D97-AF65-F5344CB8AC3E}">
        <p14:creationId xmlns:p14="http://schemas.microsoft.com/office/powerpoint/2010/main" val="1082955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22</a:t>
            </a:fld>
            <a:endParaRPr lang="tr-TR"/>
          </a:p>
        </p:txBody>
      </p:sp>
    </p:spTree>
    <p:extLst>
      <p:ext uri="{BB962C8B-B14F-4D97-AF65-F5344CB8AC3E}">
        <p14:creationId xmlns:p14="http://schemas.microsoft.com/office/powerpoint/2010/main" val="2081734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23</a:t>
            </a:fld>
            <a:endParaRPr lang="tr-TR"/>
          </a:p>
        </p:txBody>
      </p:sp>
    </p:spTree>
    <p:extLst>
      <p:ext uri="{BB962C8B-B14F-4D97-AF65-F5344CB8AC3E}">
        <p14:creationId xmlns:p14="http://schemas.microsoft.com/office/powerpoint/2010/main" val="1569122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24</a:t>
            </a:fld>
            <a:endParaRPr lang="tr-TR"/>
          </a:p>
        </p:txBody>
      </p:sp>
    </p:spTree>
    <p:extLst>
      <p:ext uri="{BB962C8B-B14F-4D97-AF65-F5344CB8AC3E}">
        <p14:creationId xmlns:p14="http://schemas.microsoft.com/office/powerpoint/2010/main" val="4236422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25</a:t>
            </a:fld>
            <a:endParaRPr lang="tr-TR"/>
          </a:p>
        </p:txBody>
      </p:sp>
    </p:spTree>
    <p:extLst>
      <p:ext uri="{BB962C8B-B14F-4D97-AF65-F5344CB8AC3E}">
        <p14:creationId xmlns:p14="http://schemas.microsoft.com/office/powerpoint/2010/main" val="13520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26</a:t>
            </a:fld>
            <a:endParaRPr lang="tr-TR"/>
          </a:p>
        </p:txBody>
      </p:sp>
    </p:spTree>
    <p:extLst>
      <p:ext uri="{BB962C8B-B14F-4D97-AF65-F5344CB8AC3E}">
        <p14:creationId xmlns:p14="http://schemas.microsoft.com/office/powerpoint/2010/main" val="680079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27</a:t>
            </a:fld>
            <a:endParaRPr lang="tr-TR"/>
          </a:p>
        </p:txBody>
      </p:sp>
    </p:spTree>
    <p:extLst>
      <p:ext uri="{BB962C8B-B14F-4D97-AF65-F5344CB8AC3E}">
        <p14:creationId xmlns:p14="http://schemas.microsoft.com/office/powerpoint/2010/main" val="1554915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28</a:t>
            </a:fld>
            <a:endParaRPr lang="tr-TR"/>
          </a:p>
        </p:txBody>
      </p:sp>
    </p:spTree>
    <p:extLst>
      <p:ext uri="{BB962C8B-B14F-4D97-AF65-F5344CB8AC3E}">
        <p14:creationId xmlns:p14="http://schemas.microsoft.com/office/powerpoint/2010/main" val="3840914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29</a:t>
            </a:fld>
            <a:endParaRPr lang="tr-TR"/>
          </a:p>
        </p:txBody>
      </p:sp>
    </p:spTree>
    <p:extLst>
      <p:ext uri="{BB962C8B-B14F-4D97-AF65-F5344CB8AC3E}">
        <p14:creationId xmlns:p14="http://schemas.microsoft.com/office/powerpoint/2010/main" val="2792811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6683967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30</a:t>
            </a:fld>
            <a:endParaRPr lang="tr-TR"/>
          </a:p>
        </p:txBody>
      </p:sp>
    </p:spTree>
    <p:extLst>
      <p:ext uri="{BB962C8B-B14F-4D97-AF65-F5344CB8AC3E}">
        <p14:creationId xmlns:p14="http://schemas.microsoft.com/office/powerpoint/2010/main" val="18917603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31</a:t>
            </a:fld>
            <a:endParaRPr lang="tr-TR"/>
          </a:p>
        </p:txBody>
      </p:sp>
    </p:spTree>
    <p:extLst>
      <p:ext uri="{BB962C8B-B14F-4D97-AF65-F5344CB8AC3E}">
        <p14:creationId xmlns:p14="http://schemas.microsoft.com/office/powerpoint/2010/main" val="42843277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32</a:t>
            </a:fld>
            <a:endParaRPr lang="tr-TR"/>
          </a:p>
        </p:txBody>
      </p:sp>
    </p:spTree>
    <p:extLst>
      <p:ext uri="{BB962C8B-B14F-4D97-AF65-F5344CB8AC3E}">
        <p14:creationId xmlns:p14="http://schemas.microsoft.com/office/powerpoint/2010/main" val="14457119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33</a:t>
            </a:fld>
            <a:endParaRPr lang="tr-TR"/>
          </a:p>
        </p:txBody>
      </p:sp>
    </p:spTree>
    <p:extLst>
      <p:ext uri="{BB962C8B-B14F-4D97-AF65-F5344CB8AC3E}">
        <p14:creationId xmlns:p14="http://schemas.microsoft.com/office/powerpoint/2010/main" val="1851141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34</a:t>
            </a:fld>
            <a:endParaRPr lang="tr-TR"/>
          </a:p>
        </p:txBody>
      </p:sp>
    </p:spTree>
    <p:extLst>
      <p:ext uri="{BB962C8B-B14F-4D97-AF65-F5344CB8AC3E}">
        <p14:creationId xmlns:p14="http://schemas.microsoft.com/office/powerpoint/2010/main" val="18886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35</a:t>
            </a:fld>
            <a:endParaRPr lang="tr-TR"/>
          </a:p>
        </p:txBody>
      </p:sp>
    </p:spTree>
    <p:extLst>
      <p:ext uri="{BB962C8B-B14F-4D97-AF65-F5344CB8AC3E}">
        <p14:creationId xmlns:p14="http://schemas.microsoft.com/office/powerpoint/2010/main" val="2054468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36</a:t>
            </a:fld>
            <a:endParaRPr lang="tr-TR"/>
          </a:p>
        </p:txBody>
      </p:sp>
    </p:spTree>
    <p:extLst>
      <p:ext uri="{BB962C8B-B14F-4D97-AF65-F5344CB8AC3E}">
        <p14:creationId xmlns:p14="http://schemas.microsoft.com/office/powerpoint/2010/main" val="702632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37</a:t>
            </a:fld>
            <a:endParaRPr lang="tr-TR"/>
          </a:p>
        </p:txBody>
      </p:sp>
    </p:spTree>
    <p:extLst>
      <p:ext uri="{BB962C8B-B14F-4D97-AF65-F5344CB8AC3E}">
        <p14:creationId xmlns:p14="http://schemas.microsoft.com/office/powerpoint/2010/main" val="9772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38</a:t>
            </a:fld>
            <a:endParaRPr lang="tr-TR"/>
          </a:p>
        </p:txBody>
      </p:sp>
    </p:spTree>
    <p:extLst>
      <p:ext uri="{BB962C8B-B14F-4D97-AF65-F5344CB8AC3E}">
        <p14:creationId xmlns:p14="http://schemas.microsoft.com/office/powerpoint/2010/main" val="20310640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39</a:t>
            </a:fld>
            <a:endParaRPr lang="tr-TR"/>
          </a:p>
        </p:txBody>
      </p:sp>
    </p:spTree>
    <p:extLst>
      <p:ext uri="{BB962C8B-B14F-4D97-AF65-F5344CB8AC3E}">
        <p14:creationId xmlns:p14="http://schemas.microsoft.com/office/powerpoint/2010/main" val="2306776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4011268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40</a:t>
            </a:fld>
            <a:endParaRPr lang="tr-TR"/>
          </a:p>
        </p:txBody>
      </p:sp>
    </p:spTree>
    <p:extLst>
      <p:ext uri="{BB962C8B-B14F-4D97-AF65-F5344CB8AC3E}">
        <p14:creationId xmlns:p14="http://schemas.microsoft.com/office/powerpoint/2010/main" val="31066884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41</a:t>
            </a:fld>
            <a:endParaRPr lang="tr-TR"/>
          </a:p>
        </p:txBody>
      </p:sp>
    </p:spTree>
    <p:extLst>
      <p:ext uri="{BB962C8B-B14F-4D97-AF65-F5344CB8AC3E}">
        <p14:creationId xmlns:p14="http://schemas.microsoft.com/office/powerpoint/2010/main" val="6328825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42</a:t>
            </a:fld>
            <a:endParaRPr lang="tr-TR"/>
          </a:p>
        </p:txBody>
      </p:sp>
    </p:spTree>
    <p:extLst>
      <p:ext uri="{BB962C8B-B14F-4D97-AF65-F5344CB8AC3E}">
        <p14:creationId xmlns:p14="http://schemas.microsoft.com/office/powerpoint/2010/main" val="3885376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3958960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201716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1336965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215823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513346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33.png"/><Relationship Id="rId5" Type="http://schemas.openxmlformats.org/officeDocument/2006/relationships/image" Target="../media/image6.png"/><Relationship Id="rId10"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4.png"/><Relationship Id="rId7"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45.png"/><Relationship Id="rId5" Type="http://schemas.openxmlformats.org/officeDocument/2006/relationships/image" Target="../media/image6.png"/><Relationship Id="rId10" Type="http://schemas.openxmlformats.org/officeDocument/2006/relationships/image" Target="../media/image44.png"/><Relationship Id="rId4" Type="http://schemas.openxmlformats.org/officeDocument/2006/relationships/image" Target="../media/image5.png"/><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png"/><Relationship Id="rId7"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51.png"/><Relationship Id="rId5" Type="http://schemas.openxmlformats.org/officeDocument/2006/relationships/image" Target="../media/image6.png"/><Relationship Id="rId10" Type="http://schemas.openxmlformats.org/officeDocument/2006/relationships/image" Target="../media/image50.png"/><Relationship Id="rId4" Type="http://schemas.openxmlformats.org/officeDocument/2006/relationships/image" Target="../media/image5.png"/><Relationship Id="rId9"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png"/><Relationship Id="rId7" Type="http://schemas.openxmlformats.org/officeDocument/2006/relationships/image" Target="../media/image55.jpeg"/><Relationship Id="rId12"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59.png"/><Relationship Id="rId5" Type="http://schemas.openxmlformats.org/officeDocument/2006/relationships/image" Target="../media/image6.png"/><Relationship Id="rId10" Type="http://schemas.openxmlformats.org/officeDocument/2006/relationships/image" Target="../media/image58.png"/><Relationship Id="rId4" Type="http://schemas.openxmlformats.org/officeDocument/2006/relationships/image" Target="../media/image5.png"/><Relationship Id="rId9"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png"/><Relationship Id="rId7"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4.png"/><Relationship Id="rId7"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png"/><Relationship Id="rId7" Type="http://schemas.openxmlformats.org/officeDocument/2006/relationships/image" Target="../media/image68.jpe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70.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4.png"/><Relationship Id="rId7" Type="http://schemas.openxmlformats.org/officeDocument/2006/relationships/image" Target="../media/image72.jpe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4.png"/><Relationship Id="rId7"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78.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3">
            <a:extLst>
              <a:ext uri="{FF2B5EF4-FFF2-40B4-BE49-F238E27FC236}">
                <a16:creationId xmlns:a16="http://schemas.microsoft.com/office/drawing/2014/main" id="{E3D1DF77-D181-4F1B-97EC-2A0FB96FCFA1}"/>
              </a:ext>
            </a:extLst>
          </p:cNvPr>
          <p:cNvSpPr>
            <a:spLocks noGrp="1"/>
          </p:cNvSpPr>
          <p:nvPr>
            <p:ph type="ctrTitle"/>
          </p:nvPr>
        </p:nvSpPr>
        <p:spPr>
          <a:xfrm>
            <a:off x="2126970" y="935758"/>
            <a:ext cx="9737124" cy="861519"/>
          </a:xfrm>
        </p:spPr>
        <p:txBody>
          <a:bodyPr>
            <a:normAutofit fontScale="90000"/>
          </a:bodyPr>
          <a:lstStyle/>
          <a:p>
            <a:r>
              <a:rPr lang="tr-TR" sz="6000" b="0" i="0" u="none" strike="noStrike" dirty="0">
                <a:effectLst/>
              </a:rPr>
              <a:t>HME103</a:t>
            </a:r>
            <a:r>
              <a:rPr lang="tr-TR" sz="6000" dirty="0"/>
              <a:t>-Principles of </a:t>
            </a:r>
            <a:r>
              <a:rPr lang="tr-TR" sz="6000" dirty="0" err="1"/>
              <a:t>Nutrition</a:t>
            </a:r>
            <a:r>
              <a:rPr lang="tr-TR" dirty="0"/>
              <a:t/>
            </a:r>
            <a:br>
              <a:rPr lang="tr-TR" dirty="0"/>
            </a:br>
            <a:r>
              <a:rPr lang="tr-TR" dirty="0"/>
              <a:t/>
            </a:r>
            <a:br>
              <a:rPr lang="tr-TR" dirty="0"/>
            </a:br>
            <a:r>
              <a:rPr lang="tr-TR" dirty="0"/>
              <a:t/>
            </a:r>
            <a:br>
              <a:rPr lang="tr-TR" dirty="0"/>
            </a:br>
            <a:endParaRPr lang="tr-TR" dirty="0"/>
          </a:p>
        </p:txBody>
      </p:sp>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1323439"/>
          </a:xfrm>
          <a:prstGeom prst="rect">
            <a:avLst/>
          </a:prstGeom>
          <a:noFill/>
        </p:spPr>
        <p:txBody>
          <a:bodyPr wrap="square">
            <a:spAutoFit/>
          </a:bodyPr>
          <a:lstStyle/>
          <a:p>
            <a:r>
              <a:rPr lang="en-US"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Components in foods and their relationship with health: </a:t>
            </a:r>
            <a:r>
              <a:rPr lang="tr-TR"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Mineral</a:t>
            </a:r>
            <a:r>
              <a:rPr lang="en-US"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a:t>
            </a:r>
            <a:endParaRPr lang="tr-TR" sz="4000" b="1" dirty="0">
              <a:solidFill>
                <a:schemeClr val="bg1"/>
              </a:solidFill>
              <a:latin typeface="Times New Roman" panose="02020603050405020304" pitchFamily="18"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fontScale="92500" lnSpcReduction="10000"/>
          </a:bodyPr>
          <a:lstStyle/>
          <a:p>
            <a:pPr>
              <a:lnSpc>
                <a:spcPct val="120000"/>
              </a:lnSpc>
            </a:pPr>
            <a:r>
              <a:rPr lang="tr-TR" dirty="0" err="1">
                <a:solidFill>
                  <a:srgbClr val="0F0F4F"/>
                </a:solidFill>
              </a:rPr>
              <a:t>Lesson</a:t>
            </a:r>
            <a:r>
              <a:rPr lang="tr-TR" dirty="0">
                <a:solidFill>
                  <a:srgbClr val="0F0F4F"/>
                </a:solidFill>
              </a:rPr>
              <a:t> </a:t>
            </a:r>
            <a:r>
              <a:rPr lang="tr-TR" dirty="0" err="1">
                <a:solidFill>
                  <a:srgbClr val="0F0F4F"/>
                </a:solidFill>
              </a:rPr>
              <a:t>Code</a:t>
            </a:r>
            <a:r>
              <a:rPr lang="tr-TR" dirty="0">
                <a:solidFill>
                  <a:srgbClr val="0F0F4F"/>
                </a:solidFill>
              </a:rPr>
              <a:t>: HME103-Principles of </a:t>
            </a:r>
            <a:r>
              <a:rPr lang="tr-TR" dirty="0" err="1">
                <a:solidFill>
                  <a:srgbClr val="0F0F4F"/>
                </a:solidFill>
              </a:rPr>
              <a:t>Nutrition</a:t>
            </a:r>
            <a:endParaRPr lang="tr-TR" dirty="0"/>
          </a:p>
          <a:p>
            <a:pPr>
              <a:lnSpc>
                <a:spcPct val="120000"/>
              </a:lnSpc>
            </a:pPr>
            <a:r>
              <a:rPr lang="tr-TR" dirty="0" err="1">
                <a:solidFill>
                  <a:srgbClr val="0F0F4F"/>
                </a:solidFill>
                <a:latin typeface="Times New Roman" panose="02020603050405020304" pitchFamily="18" charset="0"/>
                <a:cs typeface="Times New Roman" panose="02020603050405020304" pitchFamily="18" charset="0"/>
              </a:rPr>
              <a:t>Instructure</a:t>
            </a:r>
            <a:r>
              <a:rPr lang="tr-TR" dirty="0">
                <a:solidFill>
                  <a:srgbClr val="0F0F4F"/>
                </a:solidFill>
                <a:latin typeface="Times New Roman" panose="02020603050405020304" pitchFamily="18" charset="0"/>
                <a:cs typeface="Times New Roman" panose="02020603050405020304" pitchFamily="18" charset="0"/>
              </a:rPr>
              <a:t>: </a:t>
            </a:r>
            <a:r>
              <a:rPr lang="tr-TR" dirty="0" smtClean="0">
                <a:solidFill>
                  <a:srgbClr val="0F0F4F"/>
                </a:solidFill>
                <a:latin typeface="Times New Roman" panose="02020603050405020304" pitchFamily="18" charset="0"/>
                <a:cs typeface="Times New Roman" panose="02020603050405020304" pitchFamily="18" charset="0"/>
              </a:rPr>
              <a:t>Dr</a:t>
            </a:r>
            <a:r>
              <a:rPr lang="tr-TR" dirty="0">
                <a:solidFill>
                  <a:srgbClr val="0F0F4F"/>
                </a:solidFill>
                <a:latin typeface="Times New Roman" panose="02020603050405020304" pitchFamily="18" charset="0"/>
                <a:cs typeface="Times New Roman" panose="02020603050405020304" pitchFamily="18" charset="0"/>
              </a:rPr>
              <a:t>. </a:t>
            </a:r>
            <a:r>
              <a:rPr lang="tr-TR" dirty="0" smtClean="0">
                <a:solidFill>
                  <a:srgbClr val="0F0F4F"/>
                </a:solidFill>
                <a:latin typeface="Times New Roman" panose="02020603050405020304" pitchFamily="18" charset="0"/>
                <a:cs typeface="Times New Roman" panose="02020603050405020304" pitchFamily="18" charset="0"/>
              </a:rPr>
              <a:t>Ferid AYDIN</a:t>
            </a:r>
            <a:endParaRPr lang="tr-TR" dirty="0">
              <a:solidFill>
                <a:srgbClr val="0F0F4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0308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3675742" y="181917"/>
            <a:ext cx="6396303" cy="461665"/>
          </a:xfrm>
          <a:prstGeom prst="rect">
            <a:avLst/>
          </a:prstGeom>
          <a:noFill/>
        </p:spPr>
        <p:txBody>
          <a:bodyPr wrap="none" rtlCol="0">
            <a:spAutoFit/>
          </a:bodyPr>
          <a:lstStyle/>
          <a:p>
            <a:r>
              <a:rPr lang="tr-TR" sz="2400" b="1" dirty="0">
                <a:solidFill>
                  <a:srgbClr val="FF0000"/>
                </a:solidFill>
                <a:highlight>
                  <a:srgbClr val="00FFFF"/>
                </a:highlight>
                <a:latin typeface="Comic Sans MS" panose="030F0702030302020204" pitchFamily="66" charset="0"/>
              </a:rPr>
              <a:t>KALSİYUM DENGESİNİN SAĞLANMASI</a:t>
            </a:r>
          </a:p>
        </p:txBody>
      </p:sp>
      <p:pic>
        <p:nvPicPr>
          <p:cNvPr id="5" name="Resim 4">
            <a:extLst>
              <a:ext uri="{FF2B5EF4-FFF2-40B4-BE49-F238E27FC236}">
                <a16:creationId xmlns:a16="http://schemas.microsoft.com/office/drawing/2014/main" id="{8368AC1A-26A6-4C56-B47A-0DBFBE7F09D2}"/>
              </a:ext>
            </a:extLst>
          </p:cNvPr>
          <p:cNvPicPr>
            <a:picLocks noChangeAspect="1"/>
          </p:cNvPicPr>
          <p:nvPr/>
        </p:nvPicPr>
        <p:blipFill rotWithShape="1">
          <a:blip r:embed="rId7"/>
          <a:srcRect l="25846" t="40611" r="27653" b="9313"/>
          <a:stretch/>
        </p:blipFill>
        <p:spPr>
          <a:xfrm>
            <a:off x="1406347" y="1109625"/>
            <a:ext cx="8665698" cy="5246725"/>
          </a:xfrm>
          <a:prstGeom prst="rect">
            <a:avLst/>
          </a:prstGeom>
        </p:spPr>
      </p:pic>
    </p:spTree>
    <p:extLst>
      <p:ext uri="{BB962C8B-B14F-4D97-AF65-F5344CB8AC3E}">
        <p14:creationId xmlns:p14="http://schemas.microsoft.com/office/powerpoint/2010/main" val="718098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01601" y="1621099"/>
            <a:ext cx="7803534" cy="2246769"/>
          </a:xfrm>
          <a:prstGeom prst="rect">
            <a:avLst/>
          </a:prstGeom>
        </p:spPr>
        <p:txBody>
          <a:bodyPr wrap="square">
            <a:spAutoFit/>
          </a:bodyPr>
          <a:lstStyle/>
          <a:p>
            <a:pPr algn="just"/>
            <a:r>
              <a:rPr lang="tr-TR" sz="2000" b="1" dirty="0">
                <a:solidFill>
                  <a:srgbClr val="C00000"/>
                </a:solidFill>
                <a:latin typeface="Comic Sans MS" panose="030F0702030302020204" pitchFamily="66" charset="0"/>
              </a:rPr>
              <a:t>Çocuklar: </a:t>
            </a:r>
            <a:r>
              <a:rPr lang="tr-TR" sz="2000" dirty="0">
                <a:latin typeface="Comic Sans MS" panose="030F0702030302020204" pitchFamily="66" charset="0"/>
              </a:rPr>
              <a:t>Çocukluk döneminde kalsiyum gereksiniminin karşılanması çok önemlidir. Kemiklerin sürekli gelişmesi nedeniyle diyetteki kalsiyum miktarı yüksek tutulmalıdır.</a:t>
            </a:r>
          </a:p>
          <a:p>
            <a:pPr marL="285750" indent="-285750" algn="just">
              <a:buFont typeface="Wingdings" panose="05000000000000000000" pitchFamily="2" charset="2"/>
              <a:buChar char="Ø"/>
            </a:pPr>
            <a:r>
              <a:rPr lang="tr-TR" sz="2000" dirty="0">
                <a:latin typeface="Comic Sans MS" panose="030F0702030302020204" pitchFamily="66" charset="0"/>
              </a:rPr>
              <a:t>Eksikliğinde çocuklarda </a:t>
            </a:r>
            <a:r>
              <a:rPr lang="tr-TR" sz="2000" dirty="0">
                <a:highlight>
                  <a:srgbClr val="FFFF00"/>
                </a:highlight>
                <a:latin typeface="Comic Sans MS" panose="030F0702030302020204" pitchFamily="66" charset="0"/>
              </a:rPr>
              <a:t>raşitizm</a:t>
            </a:r>
            <a:r>
              <a:rPr lang="tr-TR" sz="2000" dirty="0">
                <a:latin typeface="Comic Sans MS" panose="030F0702030302020204" pitchFamily="66" charset="0"/>
              </a:rPr>
              <a:t> denilen bir hastalık görülmektedir. Bu hastalığın oluşumunda kalsiyum ile birlikte D vitamini de önemlidir. D vitamini eksikliğinde yiyeceklerle alınan kalsiyum ince </a:t>
            </a:r>
            <a:r>
              <a:rPr lang="tr-TR" sz="2000" dirty="0" err="1">
                <a:latin typeface="Comic Sans MS" panose="030F0702030302020204" pitchFamily="66" charset="0"/>
              </a:rPr>
              <a:t>barsaklarda</a:t>
            </a:r>
            <a:r>
              <a:rPr lang="tr-TR" sz="2000" dirty="0">
                <a:latin typeface="Comic Sans MS" panose="030F0702030302020204" pitchFamily="66" charset="0"/>
              </a:rPr>
              <a:t> emilemez.</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4123245" cy="584775"/>
          </a:xfrm>
          <a:prstGeom prst="rect">
            <a:avLst/>
          </a:prstGeom>
          <a:noFill/>
        </p:spPr>
        <p:txBody>
          <a:bodyPr wrap="none" rtlCol="0">
            <a:spAutoFit/>
          </a:bodyPr>
          <a:lstStyle/>
          <a:p>
            <a:r>
              <a:rPr lang="tr-TR" sz="3200" b="1" dirty="0">
                <a:solidFill>
                  <a:srgbClr val="FF0000"/>
                </a:solidFill>
                <a:highlight>
                  <a:srgbClr val="00FFFF"/>
                </a:highlight>
                <a:latin typeface="Comic Sans MS" panose="030F0702030302020204" pitchFamily="66" charset="0"/>
              </a:rPr>
              <a:t>KALSİYUM eksikliği</a:t>
            </a:r>
          </a:p>
        </p:txBody>
      </p:sp>
      <p:sp>
        <p:nvSpPr>
          <p:cNvPr id="2" name="Metin kutusu 1">
            <a:extLst>
              <a:ext uri="{FF2B5EF4-FFF2-40B4-BE49-F238E27FC236}">
                <a16:creationId xmlns:a16="http://schemas.microsoft.com/office/drawing/2014/main" id="{5ECB2C5F-BD48-4292-8CE5-21E2A0476D5F}"/>
              </a:ext>
            </a:extLst>
          </p:cNvPr>
          <p:cNvSpPr txBox="1"/>
          <p:nvPr/>
        </p:nvSpPr>
        <p:spPr>
          <a:xfrm>
            <a:off x="4839730" y="3867868"/>
            <a:ext cx="6724357" cy="1631216"/>
          </a:xfrm>
          <a:prstGeom prst="rect">
            <a:avLst/>
          </a:prstGeom>
          <a:noFill/>
        </p:spPr>
        <p:txBody>
          <a:bodyPr wrap="square" rtlCol="0">
            <a:spAutoFit/>
          </a:bodyPr>
          <a:lstStyle/>
          <a:p>
            <a:pPr algn="just"/>
            <a:r>
              <a:rPr lang="tr-TR" sz="2000" b="1" dirty="0">
                <a:solidFill>
                  <a:srgbClr val="C00000"/>
                </a:solidFill>
                <a:latin typeface="Comic Sans MS" panose="030F0702030302020204" pitchFamily="66" charset="0"/>
              </a:rPr>
              <a:t>Yetişkinler: </a:t>
            </a:r>
            <a:r>
              <a:rPr lang="tr-TR" sz="2000" dirty="0">
                <a:latin typeface="Comic Sans MS" panose="030F0702030302020204" pitchFamily="66" charset="0"/>
              </a:rPr>
              <a:t>Yetişkinlerde kalsiyum eksikliği sonucu </a:t>
            </a:r>
            <a:r>
              <a:rPr lang="tr-TR" sz="2000" dirty="0">
                <a:highlight>
                  <a:srgbClr val="FFFF00"/>
                </a:highlight>
                <a:latin typeface="Comic Sans MS" panose="030F0702030302020204" pitchFamily="66" charset="0"/>
              </a:rPr>
              <a:t>osteoporoz</a:t>
            </a:r>
            <a:r>
              <a:rPr lang="tr-TR" sz="2000" dirty="0">
                <a:latin typeface="Comic Sans MS" panose="030F0702030302020204" pitchFamily="66" charset="0"/>
              </a:rPr>
              <a:t> gelişir. Nedeni de kalsiyum eksikliğine bağlı olarak kemiklerin yapısını değişmesi ve kemik erimesini başlamasıdır. Osteoporozlu kemikler, özellikle omurga, kalça ve bilekler kolayca kırılırlar.</a:t>
            </a:r>
          </a:p>
        </p:txBody>
      </p:sp>
      <p:pic>
        <p:nvPicPr>
          <p:cNvPr id="9218" name="Picture 2" descr="Are You at Risk for Osteoporosis?">
            <a:extLst>
              <a:ext uri="{FF2B5EF4-FFF2-40B4-BE49-F238E27FC236}">
                <a16:creationId xmlns:a16="http://schemas.microsoft.com/office/drawing/2014/main" id="{D72CF255-FD27-40F7-B8B4-C768FB836A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162" y="4113516"/>
            <a:ext cx="3862866" cy="2246769"/>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80B3F0B2-36C1-4280-A75B-800D8308A070}"/>
              </a:ext>
            </a:extLst>
          </p:cNvPr>
          <p:cNvPicPr>
            <a:picLocks noChangeAspect="1"/>
          </p:cNvPicPr>
          <p:nvPr/>
        </p:nvPicPr>
        <p:blipFill>
          <a:blip r:embed="rId8"/>
          <a:stretch>
            <a:fillRect/>
          </a:stretch>
        </p:blipFill>
        <p:spPr>
          <a:xfrm>
            <a:off x="6696299" y="5499084"/>
            <a:ext cx="2785547" cy="1193806"/>
          </a:xfrm>
          <a:prstGeom prst="rect">
            <a:avLst/>
          </a:prstGeom>
        </p:spPr>
      </p:pic>
      <p:pic>
        <p:nvPicPr>
          <p:cNvPr id="8" name="Resim 7">
            <a:extLst>
              <a:ext uri="{FF2B5EF4-FFF2-40B4-BE49-F238E27FC236}">
                <a16:creationId xmlns:a16="http://schemas.microsoft.com/office/drawing/2014/main" id="{1C7DDD77-CE0A-4EA7-972B-8932D1040F3F}"/>
              </a:ext>
            </a:extLst>
          </p:cNvPr>
          <p:cNvPicPr>
            <a:picLocks noChangeAspect="1"/>
          </p:cNvPicPr>
          <p:nvPr/>
        </p:nvPicPr>
        <p:blipFill>
          <a:blip r:embed="rId9"/>
          <a:stretch>
            <a:fillRect/>
          </a:stretch>
        </p:blipFill>
        <p:spPr>
          <a:xfrm>
            <a:off x="7905135" y="1094618"/>
            <a:ext cx="3744615" cy="2246769"/>
          </a:xfrm>
          <a:prstGeom prst="rect">
            <a:avLst/>
          </a:prstGeom>
        </p:spPr>
      </p:pic>
    </p:spTree>
    <p:extLst>
      <p:ext uri="{BB962C8B-B14F-4D97-AF65-F5344CB8AC3E}">
        <p14:creationId xmlns:p14="http://schemas.microsoft.com/office/powerpoint/2010/main" val="2246484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85427" y="1774987"/>
            <a:ext cx="7437735" cy="3970318"/>
          </a:xfrm>
          <a:prstGeom prst="rect">
            <a:avLst/>
          </a:prstGeom>
        </p:spPr>
        <p:txBody>
          <a:bodyPr wrap="square">
            <a:spAutoFit/>
          </a:bodyPr>
          <a:lstStyle/>
          <a:p>
            <a:pPr marL="342900" indent="-342900" algn="just">
              <a:buFont typeface="Wingdings" panose="05000000000000000000" pitchFamily="2" charset="2"/>
              <a:buChar char="ü"/>
            </a:pPr>
            <a:r>
              <a:rPr lang="tr-TR" dirty="0">
                <a:latin typeface="Comic Sans MS" panose="030F0702030302020204" pitchFamily="66" charset="0"/>
              </a:rPr>
              <a:t>Kalsiyumun </a:t>
            </a:r>
            <a:r>
              <a:rPr lang="tr-TR" dirty="0" err="1">
                <a:latin typeface="Comic Sans MS" panose="030F0702030302020204" pitchFamily="66" charset="0"/>
              </a:rPr>
              <a:t>biyoyararlılığı</a:t>
            </a:r>
            <a:r>
              <a:rPr lang="tr-TR" dirty="0">
                <a:latin typeface="Comic Sans MS" panose="030F0702030302020204" pitchFamily="66" charset="0"/>
              </a:rPr>
              <a:t> </a:t>
            </a:r>
            <a:r>
              <a:rPr lang="tr-TR" dirty="0">
                <a:highlight>
                  <a:srgbClr val="FFFF00"/>
                </a:highlight>
                <a:latin typeface="Comic Sans MS" panose="030F0702030302020204" pitchFamily="66" charset="0"/>
              </a:rPr>
              <a:t>yetişkinler</a:t>
            </a:r>
            <a:r>
              <a:rPr lang="tr-TR" dirty="0">
                <a:latin typeface="Comic Sans MS" panose="030F0702030302020204" pitchFamily="66" charset="0"/>
              </a:rPr>
              <a:t> için yaklaşık %20-30’dur. Yani </a:t>
            </a:r>
            <a:r>
              <a:rPr lang="tr-TR" sz="1800" dirty="0"/>
              <a:t>gıdalarla alınan kalsiyumun ancak %20-30 kadarı emilir. </a:t>
            </a:r>
            <a:endParaRPr lang="tr-TR" dirty="0">
              <a:latin typeface="Comic Sans MS" panose="030F0702030302020204" pitchFamily="66" charset="0"/>
            </a:endParaRPr>
          </a:p>
          <a:p>
            <a:pPr marL="342900" indent="-342900" algn="just">
              <a:buFont typeface="Wingdings" panose="05000000000000000000" pitchFamily="2" charset="2"/>
              <a:buChar char="ü"/>
            </a:pPr>
            <a:r>
              <a:rPr lang="tr-TR" dirty="0">
                <a:latin typeface="Comic Sans MS" panose="030F0702030302020204" pitchFamily="66" charset="0"/>
              </a:rPr>
              <a:t>Ancak </a:t>
            </a:r>
            <a:r>
              <a:rPr lang="tr-TR" dirty="0">
                <a:highlight>
                  <a:srgbClr val="FFFF00"/>
                </a:highlight>
                <a:latin typeface="Comic Sans MS" panose="030F0702030302020204" pitchFamily="66" charset="0"/>
              </a:rPr>
              <a:t>hamilelik dönemlerinde</a:t>
            </a:r>
            <a:r>
              <a:rPr lang="tr-TR" dirty="0">
                <a:latin typeface="Comic Sans MS" panose="030F0702030302020204" pitchFamily="66" charset="0"/>
              </a:rPr>
              <a:t>, doğacak bebeğin iskeletinin oluşumu ve </a:t>
            </a:r>
            <a:r>
              <a:rPr lang="tr-TR" dirty="0" err="1">
                <a:latin typeface="Comic Sans MS" panose="030F0702030302020204" pitchFamily="66" charset="0"/>
              </a:rPr>
              <a:t>laktasyon</a:t>
            </a:r>
            <a:r>
              <a:rPr lang="tr-TR" dirty="0">
                <a:latin typeface="Comic Sans MS" panose="030F0702030302020204" pitchFamily="66" charset="0"/>
              </a:rPr>
              <a:t> dönemine kaynak oluşturmak için </a:t>
            </a:r>
            <a:r>
              <a:rPr lang="tr-TR" dirty="0" err="1">
                <a:latin typeface="Comic Sans MS" panose="030F0702030302020204" pitchFamily="66" charset="0"/>
              </a:rPr>
              <a:t>biyoyararlılık</a:t>
            </a:r>
            <a:r>
              <a:rPr lang="tr-TR" dirty="0">
                <a:latin typeface="Comic Sans MS" panose="030F0702030302020204" pitchFamily="66" charset="0"/>
              </a:rPr>
              <a:t> oranı %50’ye çıkmaktadır. </a:t>
            </a:r>
          </a:p>
          <a:p>
            <a:pPr marL="342900" indent="-342900" algn="just">
              <a:buFont typeface="Wingdings" panose="05000000000000000000" pitchFamily="2" charset="2"/>
              <a:buChar char="ü"/>
            </a:pPr>
            <a:r>
              <a:rPr lang="tr-TR" dirty="0">
                <a:highlight>
                  <a:srgbClr val="FFFF00"/>
                </a:highlight>
                <a:latin typeface="Comic Sans MS" panose="030F0702030302020204" pitchFamily="66" charset="0"/>
              </a:rPr>
              <a:t>Ergenlik ve hızlı gelişim </a:t>
            </a:r>
            <a:r>
              <a:rPr lang="tr-TR" dirty="0">
                <a:latin typeface="Comic Sans MS" panose="030F0702030302020204" pitchFamily="66" charset="0"/>
              </a:rPr>
              <a:t>dönemlerinde </a:t>
            </a:r>
            <a:r>
              <a:rPr lang="tr-TR" dirty="0" err="1">
                <a:latin typeface="Comic Sans MS" panose="030F0702030302020204" pitchFamily="66" charset="0"/>
              </a:rPr>
              <a:t>biyoyararlılık</a:t>
            </a:r>
            <a:r>
              <a:rPr lang="tr-TR" dirty="0">
                <a:latin typeface="Comic Sans MS" panose="030F0702030302020204" pitchFamily="66" charset="0"/>
              </a:rPr>
              <a:t> yine %50 civarındadır.</a:t>
            </a:r>
          </a:p>
          <a:p>
            <a:pPr marL="342900" indent="-342900" algn="just">
              <a:buFont typeface="Wingdings" panose="05000000000000000000" pitchFamily="2" charset="2"/>
              <a:buChar char="ü"/>
            </a:pPr>
            <a:r>
              <a:rPr lang="tr-TR" dirty="0">
                <a:latin typeface="Comic Sans MS" panose="030F0702030302020204" pitchFamily="66" charset="0"/>
              </a:rPr>
              <a:t>Günde en az bir bardak süt veya 250 g yoğurt (bir orta boy kase) alınırsa kalsiyum ihtiyacının yarısı karşılanır</a:t>
            </a:r>
          </a:p>
          <a:p>
            <a:pPr marL="342900" indent="-342900" algn="just">
              <a:buFont typeface="Wingdings" panose="05000000000000000000" pitchFamily="2" charset="2"/>
              <a:buChar char="ü"/>
            </a:pPr>
            <a:r>
              <a:rPr lang="tr-TR" dirty="0">
                <a:latin typeface="Comic Sans MS" panose="030F0702030302020204" pitchFamily="66" charset="0"/>
              </a:rPr>
              <a:t>Vücuda gıdalardan alınan kalsiyumun emilebilmesi için önce organik maddelerden ayrılması ve çözelti haline geçmesi gerekir.</a:t>
            </a:r>
          </a:p>
          <a:p>
            <a:pPr marL="342900" indent="-342900" algn="just">
              <a:buFont typeface="Wingdings" panose="05000000000000000000" pitchFamily="2" charset="2"/>
              <a:buChar char="ü"/>
            </a:pPr>
            <a:r>
              <a:rPr lang="tr-TR" dirty="0">
                <a:solidFill>
                  <a:srgbClr val="C00000"/>
                </a:solidFill>
                <a:latin typeface="Comic Sans MS" panose="030F0702030302020204" pitchFamily="66" charset="0"/>
              </a:rPr>
              <a:t>Kalsiyum emilimini</a:t>
            </a:r>
            <a:r>
              <a:rPr lang="tr-TR" dirty="0">
                <a:latin typeface="Comic Sans MS" panose="030F0702030302020204" pitchFamily="66" charset="0"/>
              </a:rPr>
              <a:t>, C ve D vitaminleri, yağlar, dengeli beslenme ve ruhsal yönden dengeli olmak kolaylaştırmaktadır.</a:t>
            </a:r>
          </a:p>
          <a:p>
            <a:pPr marL="342900" indent="-342900" algn="just">
              <a:buFont typeface="Wingdings" panose="05000000000000000000" pitchFamily="2" charset="2"/>
              <a:buChar char="ü"/>
            </a:pPr>
            <a:endParaRPr lang="tr-TR"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5710218" cy="523220"/>
          </a:xfrm>
          <a:prstGeom prst="rect">
            <a:avLst/>
          </a:prstGeom>
          <a:noFill/>
        </p:spPr>
        <p:txBody>
          <a:bodyPr wrap="none" rtlCol="0">
            <a:spAutoFit/>
          </a:bodyPr>
          <a:lstStyle/>
          <a:p>
            <a:r>
              <a:rPr lang="tr-TR" sz="2800" b="1" dirty="0">
                <a:solidFill>
                  <a:srgbClr val="FF0000"/>
                </a:solidFill>
                <a:highlight>
                  <a:srgbClr val="00FFFF"/>
                </a:highlight>
                <a:latin typeface="Comic Sans MS" panose="030F0702030302020204" pitchFamily="66" charset="0"/>
              </a:rPr>
              <a:t>KALSİYUMUN BİYOYARLILIĞI</a:t>
            </a:r>
          </a:p>
        </p:txBody>
      </p:sp>
      <p:pic>
        <p:nvPicPr>
          <p:cNvPr id="4" name="Resim 3">
            <a:extLst>
              <a:ext uri="{FF2B5EF4-FFF2-40B4-BE49-F238E27FC236}">
                <a16:creationId xmlns:a16="http://schemas.microsoft.com/office/drawing/2014/main" id="{2B5E13B0-2068-4E94-BBF1-F1F1DDC443DB}"/>
              </a:ext>
            </a:extLst>
          </p:cNvPr>
          <p:cNvPicPr>
            <a:picLocks noChangeAspect="1"/>
          </p:cNvPicPr>
          <p:nvPr/>
        </p:nvPicPr>
        <p:blipFill rotWithShape="1">
          <a:blip r:embed="rId7"/>
          <a:srcRect l="54507"/>
          <a:stretch/>
        </p:blipFill>
        <p:spPr>
          <a:xfrm>
            <a:off x="8834894" y="1036323"/>
            <a:ext cx="2109914" cy="2890517"/>
          </a:xfrm>
          <a:prstGeom prst="rect">
            <a:avLst/>
          </a:prstGeom>
        </p:spPr>
      </p:pic>
    </p:spTree>
    <p:extLst>
      <p:ext uri="{BB962C8B-B14F-4D97-AF65-F5344CB8AC3E}">
        <p14:creationId xmlns:p14="http://schemas.microsoft.com/office/powerpoint/2010/main" val="3448595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40730" y="1814338"/>
            <a:ext cx="6557852" cy="2308324"/>
          </a:xfrm>
          <a:prstGeom prst="rect">
            <a:avLst/>
          </a:prstGeom>
        </p:spPr>
        <p:txBody>
          <a:bodyPr wrap="square">
            <a:spAutoFit/>
          </a:bodyPr>
          <a:lstStyle/>
          <a:p>
            <a:pPr algn="just"/>
            <a:r>
              <a:rPr lang="tr-TR" sz="1600" b="1" dirty="0" err="1">
                <a:latin typeface="Comic Sans MS" panose="030F0702030302020204" pitchFamily="66" charset="0"/>
              </a:rPr>
              <a:t>Biyoyararlılık</a:t>
            </a:r>
            <a:r>
              <a:rPr lang="tr-TR" sz="1600" b="1" dirty="0">
                <a:latin typeface="Comic Sans MS" panose="030F0702030302020204" pitchFamily="66" charset="0"/>
              </a:rPr>
              <a:t> besin maddelerinin vücudumuz tarafından değerlendirilen veya emilen yüzde miktarını ifade etmektedir. Besinlerin vücut tarafından sindirilmeyen bölümü ise dışarı atılmaktadır. </a:t>
            </a:r>
          </a:p>
          <a:p>
            <a:pPr algn="just"/>
            <a:endParaRPr lang="tr-TR" sz="1600" b="1" dirty="0">
              <a:latin typeface="Comic Sans MS" panose="030F0702030302020204" pitchFamily="66" charset="0"/>
            </a:endParaRPr>
          </a:p>
          <a:p>
            <a:pPr algn="just"/>
            <a:r>
              <a:rPr lang="tr-TR" sz="1600" b="1" dirty="0">
                <a:latin typeface="Comic Sans MS" panose="030F0702030302020204" pitchFamily="66" charset="0"/>
              </a:rPr>
              <a:t>Minerallerin </a:t>
            </a:r>
            <a:r>
              <a:rPr lang="tr-TR" sz="1600" b="1" dirty="0" err="1">
                <a:latin typeface="Comic Sans MS" panose="030F0702030302020204" pitchFamily="66" charset="0"/>
              </a:rPr>
              <a:t>biyoyararlılığı</a:t>
            </a:r>
            <a:r>
              <a:rPr lang="tr-TR" sz="1600" b="1" dirty="0">
                <a:latin typeface="Comic Sans MS" panose="030F0702030302020204" pitchFamily="66" charset="0"/>
              </a:rPr>
              <a:t> farklıdır.  Ispanakta </a:t>
            </a:r>
            <a:r>
              <a:rPr lang="tr-TR" sz="1600" b="1" dirty="0" err="1">
                <a:latin typeface="Comic Sans MS" panose="030F0702030302020204" pitchFamily="66" charset="0"/>
              </a:rPr>
              <a:t>bulununan</a:t>
            </a:r>
            <a:r>
              <a:rPr lang="tr-TR" sz="1600" b="1" dirty="0">
                <a:latin typeface="Comic Sans MS" panose="030F0702030302020204" pitchFamily="66" charset="0"/>
              </a:rPr>
              <a:t> demirde bu değer </a:t>
            </a:r>
            <a:r>
              <a:rPr lang="tr-TR" sz="1600" b="1" dirty="0">
                <a:highlight>
                  <a:srgbClr val="FF00FF"/>
                </a:highlight>
                <a:latin typeface="Comic Sans MS" panose="030F0702030302020204" pitchFamily="66" charset="0"/>
              </a:rPr>
              <a:t>%5’in altında</a:t>
            </a:r>
            <a:r>
              <a:rPr lang="tr-TR" sz="1600" b="1" dirty="0">
                <a:latin typeface="Comic Sans MS" panose="030F0702030302020204" pitchFamily="66" charset="0"/>
              </a:rPr>
              <a:t> iken, abur cubur gıdalarda bulunan sodyum için </a:t>
            </a:r>
            <a:r>
              <a:rPr lang="tr-TR" sz="1600" b="1" dirty="0">
                <a:highlight>
                  <a:srgbClr val="00FFFF"/>
                </a:highlight>
                <a:latin typeface="Comic Sans MS" panose="030F0702030302020204" pitchFamily="66" charset="0"/>
              </a:rPr>
              <a:t>%60’a</a:t>
            </a:r>
            <a:r>
              <a:rPr lang="tr-TR" sz="1600" b="1" dirty="0">
                <a:latin typeface="Comic Sans MS" panose="030F0702030302020204" pitchFamily="66" charset="0"/>
              </a:rPr>
              <a:t> kadar yükselebilir.</a:t>
            </a:r>
          </a:p>
          <a:p>
            <a:pPr algn="just"/>
            <a:endParaRPr lang="tr-TR" sz="1600"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3615092" cy="584775"/>
          </a:xfrm>
          <a:prstGeom prst="rect">
            <a:avLst/>
          </a:prstGeom>
          <a:noFill/>
        </p:spPr>
        <p:txBody>
          <a:bodyPr wrap="none" rtlCol="0">
            <a:spAutoFit/>
          </a:bodyPr>
          <a:lstStyle/>
          <a:p>
            <a:r>
              <a:rPr lang="tr-TR" sz="3200" dirty="0" err="1">
                <a:solidFill>
                  <a:srgbClr val="FF0000"/>
                </a:solidFill>
                <a:highlight>
                  <a:srgbClr val="FFFF00"/>
                </a:highlight>
                <a:latin typeface="Comic Sans MS" panose="030F0902030302020204" pitchFamily="66" charset="0"/>
              </a:rPr>
              <a:t>Biyoyarlılık</a:t>
            </a:r>
            <a:r>
              <a:rPr lang="tr-TR" sz="3200" dirty="0">
                <a:solidFill>
                  <a:srgbClr val="FF0000"/>
                </a:solidFill>
                <a:highlight>
                  <a:srgbClr val="FFFF00"/>
                </a:highlight>
                <a:latin typeface="Comic Sans MS" panose="030F0902030302020204" pitchFamily="66" charset="0"/>
              </a:rPr>
              <a:t> nedir?</a:t>
            </a:r>
          </a:p>
        </p:txBody>
      </p:sp>
      <p:pic>
        <p:nvPicPr>
          <p:cNvPr id="3074" name="Picture 2" descr="Biyoyararlılık Nedir? Biyoyararlanma Ne Demektir? – Garip Bilgiler">
            <a:extLst>
              <a:ext uri="{FF2B5EF4-FFF2-40B4-BE49-F238E27FC236}">
                <a16:creationId xmlns:a16="http://schemas.microsoft.com/office/drawing/2014/main" id="{B5A67E3F-3DC7-4A02-A199-124AD193E3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3478" y="622292"/>
            <a:ext cx="3980322" cy="2388193"/>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D179979D-7918-49AC-A7BA-C41067B60533}"/>
              </a:ext>
            </a:extLst>
          </p:cNvPr>
          <p:cNvSpPr txBox="1"/>
          <p:nvPr/>
        </p:nvSpPr>
        <p:spPr>
          <a:xfrm>
            <a:off x="2101499" y="4009293"/>
            <a:ext cx="9594166" cy="2862322"/>
          </a:xfrm>
          <a:prstGeom prst="rect">
            <a:avLst/>
          </a:prstGeom>
          <a:noFill/>
        </p:spPr>
        <p:txBody>
          <a:bodyPr wrap="square" rtlCol="0">
            <a:spAutoFit/>
          </a:bodyPr>
          <a:lstStyle/>
          <a:p>
            <a:pPr algn="just"/>
            <a:r>
              <a:rPr lang="tr-TR" dirty="0">
                <a:latin typeface="Comic Sans MS" panose="030F0702030302020204" pitchFamily="66" charset="0"/>
              </a:rPr>
              <a:t>Besinlerde bulunan mineral madde miktarlarından yola çıkarak diyet hazırlamak mümkün değildir. </a:t>
            </a:r>
          </a:p>
          <a:p>
            <a:pPr algn="just"/>
            <a:r>
              <a:rPr lang="tr-TR" dirty="0">
                <a:latin typeface="Comic Sans MS" panose="030F0702030302020204" pitchFamily="66" charset="0"/>
              </a:rPr>
              <a:t>Önemli olan besinlerdeki mineral maddelerin vücudumuz tarafından hangi oranda sindirildiğidir, yani </a:t>
            </a:r>
            <a:r>
              <a:rPr lang="tr-TR" dirty="0" err="1">
                <a:highlight>
                  <a:srgbClr val="00FF00"/>
                </a:highlight>
                <a:latin typeface="Comic Sans MS" panose="030F0702030302020204" pitchFamily="66" charset="0"/>
              </a:rPr>
              <a:t>biyoyararlılık</a:t>
            </a:r>
            <a:r>
              <a:rPr lang="tr-TR" dirty="0">
                <a:highlight>
                  <a:srgbClr val="00FF00"/>
                </a:highlight>
                <a:latin typeface="Comic Sans MS" panose="030F0702030302020204" pitchFamily="66" charset="0"/>
              </a:rPr>
              <a:t> oranıdır</a:t>
            </a:r>
            <a:r>
              <a:rPr lang="tr-TR" dirty="0">
                <a:latin typeface="Comic Sans MS" panose="030F0702030302020204" pitchFamily="66" charset="0"/>
              </a:rPr>
              <a:t>. </a:t>
            </a:r>
          </a:p>
          <a:p>
            <a:pPr algn="just"/>
            <a:r>
              <a:rPr lang="tr-TR" dirty="0">
                <a:latin typeface="Comic Sans MS" panose="030F0702030302020204" pitchFamily="66" charset="0"/>
              </a:rPr>
              <a:t>• Ispanaktaki demir miktarı yüksek olmasına karşın insan vücudu bu demirin ancak </a:t>
            </a:r>
            <a:r>
              <a:rPr lang="tr-TR" u="sng" dirty="0">
                <a:latin typeface="Comic Sans MS" panose="030F0702030302020204" pitchFamily="66" charset="0"/>
              </a:rPr>
              <a:t>%5’ini </a:t>
            </a:r>
            <a:r>
              <a:rPr lang="tr-TR" dirty="0">
                <a:latin typeface="Comic Sans MS" panose="030F0702030302020204" pitchFamily="66" charset="0"/>
              </a:rPr>
              <a:t>değerlendirebilmektedir. Şayet ıspanakla demir gereksinimimizi karşılamak istersek yediğimiz miktarın </a:t>
            </a:r>
            <a:r>
              <a:rPr lang="tr-TR" u="sng" dirty="0">
                <a:latin typeface="Comic Sans MS" panose="030F0702030302020204" pitchFamily="66" charset="0"/>
              </a:rPr>
              <a:t>10 ila 20 katı </a:t>
            </a:r>
            <a:r>
              <a:rPr lang="tr-TR" dirty="0">
                <a:latin typeface="Comic Sans MS" panose="030F0702030302020204" pitchFamily="66" charset="0"/>
              </a:rPr>
              <a:t>kadar ıspanak tüketmemiz gerekmektedir. Buda mümkün değildir. Bu nedenle tavsiye edilen günlük besin alım miktarına dikkat edilmesi gerekmektedir. </a:t>
            </a:r>
            <a:endParaRPr lang="tr-TR" b="1" dirty="0">
              <a:latin typeface="Comic Sans MS" panose="030F0702030302020204" pitchFamily="66" charset="0"/>
            </a:endParaRPr>
          </a:p>
          <a:p>
            <a:endParaRPr lang="tr-TR" dirty="0"/>
          </a:p>
        </p:txBody>
      </p:sp>
      <p:pic>
        <p:nvPicPr>
          <p:cNvPr id="4" name="Resim 3">
            <a:extLst>
              <a:ext uri="{FF2B5EF4-FFF2-40B4-BE49-F238E27FC236}">
                <a16:creationId xmlns:a16="http://schemas.microsoft.com/office/drawing/2014/main" id="{83190F6D-FB54-46EB-A235-965BC017A68D}"/>
              </a:ext>
            </a:extLst>
          </p:cNvPr>
          <p:cNvPicPr>
            <a:picLocks noChangeAspect="1"/>
          </p:cNvPicPr>
          <p:nvPr/>
        </p:nvPicPr>
        <p:blipFill rotWithShape="1">
          <a:blip r:embed="rId8"/>
          <a:srcRect l="23223" t="-27935" r="17315" b="27935"/>
          <a:stretch/>
        </p:blipFill>
        <p:spPr>
          <a:xfrm>
            <a:off x="24560" y="4221476"/>
            <a:ext cx="2015256" cy="1897970"/>
          </a:xfrm>
          <a:prstGeom prst="rect">
            <a:avLst/>
          </a:prstGeom>
        </p:spPr>
      </p:pic>
    </p:spTree>
    <p:extLst>
      <p:ext uri="{BB962C8B-B14F-4D97-AF65-F5344CB8AC3E}">
        <p14:creationId xmlns:p14="http://schemas.microsoft.com/office/powerpoint/2010/main" val="1269002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5ECB2C5F-BD48-4292-8CE5-21E2A0476D5F}"/>
              </a:ext>
            </a:extLst>
          </p:cNvPr>
          <p:cNvSpPr txBox="1"/>
          <p:nvPr/>
        </p:nvSpPr>
        <p:spPr>
          <a:xfrm>
            <a:off x="632745" y="2151727"/>
            <a:ext cx="9833761" cy="2554545"/>
          </a:xfrm>
          <a:prstGeom prst="rect">
            <a:avLst/>
          </a:prstGeom>
          <a:noFill/>
        </p:spPr>
        <p:txBody>
          <a:bodyPr wrap="square" rtlCol="0">
            <a:spAutoFit/>
          </a:bodyPr>
          <a:lstStyle/>
          <a:p>
            <a:pPr algn="just"/>
            <a:r>
              <a:rPr lang="tr-TR" sz="2000" dirty="0">
                <a:latin typeface="Comic Sans MS" panose="030F0702030302020204" pitchFamily="66" charset="0"/>
              </a:rPr>
              <a:t>Hızla artan osteoporoz riski birçok insan özellikle kadınlar için tehdit oluşturmaktadır. Bu durum kişileri kalsiyum takviyeli gıdalara ve kalsiyum desteklerinin tüketilmesine yöneltmektedir. </a:t>
            </a:r>
          </a:p>
          <a:p>
            <a:pPr algn="just"/>
            <a:r>
              <a:rPr lang="tr-TR" sz="2000" dirty="0">
                <a:latin typeface="Comic Sans MS" panose="030F0702030302020204" pitchFamily="66" charset="0"/>
              </a:rPr>
              <a:t>Kalsiyum desteği için günlük tek doz ve </a:t>
            </a:r>
            <a:r>
              <a:rPr lang="tr-TR" sz="2000" dirty="0">
                <a:highlight>
                  <a:srgbClr val="FFFF00"/>
                </a:highlight>
                <a:latin typeface="Comic Sans MS" panose="030F0702030302020204" pitchFamily="66" charset="0"/>
              </a:rPr>
              <a:t>500 miligramı geçmeyecek </a:t>
            </a:r>
            <a:r>
              <a:rPr lang="tr-TR" sz="2000" dirty="0">
                <a:latin typeface="Comic Sans MS" panose="030F0702030302020204" pitchFamily="66" charset="0"/>
              </a:rPr>
              <a:t>şekilde yemekle birlikte alınmalıdır. </a:t>
            </a:r>
          </a:p>
          <a:p>
            <a:pPr algn="just"/>
            <a:r>
              <a:rPr lang="tr-TR" sz="2000" b="1" dirty="0">
                <a:solidFill>
                  <a:srgbClr val="C00000"/>
                </a:solidFill>
                <a:latin typeface="Comic Sans MS" panose="030F0702030302020204" pitchFamily="66" charset="0"/>
              </a:rPr>
              <a:t>Gereğinden fazla kalsiyumu niçin tüketmemeliyiz? </a:t>
            </a:r>
            <a:r>
              <a:rPr lang="tr-TR" sz="2000" dirty="0">
                <a:latin typeface="Comic Sans MS" panose="030F0702030302020204" pitchFamily="66" charset="0"/>
              </a:rPr>
              <a:t>Gereğinden fazla kalsiyum tüketimi diğer minerallerin örneğin vücudumuz için önemli olan demirin emilimini azaltmaktadır</a:t>
            </a:r>
          </a:p>
        </p:txBody>
      </p:sp>
      <p:sp>
        <p:nvSpPr>
          <p:cNvPr id="13" name="Metin kutusu 12">
            <a:extLst>
              <a:ext uri="{FF2B5EF4-FFF2-40B4-BE49-F238E27FC236}">
                <a16:creationId xmlns:a16="http://schemas.microsoft.com/office/drawing/2014/main" id="{15EA38B4-3484-4FD5-B4BB-4F491E94122D}"/>
              </a:ext>
            </a:extLst>
          </p:cNvPr>
          <p:cNvSpPr txBox="1"/>
          <p:nvPr/>
        </p:nvSpPr>
        <p:spPr>
          <a:xfrm>
            <a:off x="447599" y="1127800"/>
            <a:ext cx="8510563" cy="461665"/>
          </a:xfrm>
          <a:prstGeom prst="rect">
            <a:avLst/>
          </a:prstGeom>
          <a:noFill/>
        </p:spPr>
        <p:txBody>
          <a:bodyPr wrap="square" rtlCol="0">
            <a:spAutoFit/>
          </a:bodyPr>
          <a:lstStyle/>
          <a:p>
            <a:r>
              <a:rPr lang="tr-TR" sz="2400" b="1" dirty="0">
                <a:solidFill>
                  <a:srgbClr val="FF0000"/>
                </a:solidFill>
                <a:highlight>
                  <a:srgbClr val="00FF00"/>
                </a:highlight>
                <a:latin typeface="Comic Sans MS" panose="030F0702030302020204" pitchFamily="66" charset="0"/>
              </a:rPr>
              <a:t>KALSİYUM TAKVİYELERİ VE AŞIRI TÜKETİM</a:t>
            </a:r>
          </a:p>
        </p:txBody>
      </p:sp>
    </p:spTree>
    <p:extLst>
      <p:ext uri="{BB962C8B-B14F-4D97-AF65-F5344CB8AC3E}">
        <p14:creationId xmlns:p14="http://schemas.microsoft.com/office/powerpoint/2010/main" val="2100797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481926" y="2736502"/>
            <a:ext cx="2870727" cy="1384995"/>
          </a:xfrm>
          <a:prstGeom prst="rect">
            <a:avLst/>
          </a:prstGeom>
          <a:noFill/>
        </p:spPr>
        <p:txBody>
          <a:bodyPr wrap="square" rtlCol="0">
            <a:spAutoFit/>
          </a:bodyPr>
          <a:lstStyle/>
          <a:p>
            <a:r>
              <a:rPr lang="tr-TR" sz="2800" b="1" dirty="0">
                <a:solidFill>
                  <a:srgbClr val="FF0000"/>
                </a:solidFill>
                <a:highlight>
                  <a:srgbClr val="FFFF00"/>
                </a:highlight>
                <a:latin typeface="Comic Sans MS" panose="030F0702030302020204" pitchFamily="66" charset="0"/>
              </a:rPr>
              <a:t>KALSİYUMUN GIDA KAYNAKLARI</a:t>
            </a:r>
          </a:p>
        </p:txBody>
      </p:sp>
      <p:pic>
        <p:nvPicPr>
          <p:cNvPr id="7" name="Resim 6">
            <a:extLst>
              <a:ext uri="{FF2B5EF4-FFF2-40B4-BE49-F238E27FC236}">
                <a16:creationId xmlns:a16="http://schemas.microsoft.com/office/drawing/2014/main" id="{1A5A69F4-6C3D-4C5F-AD1F-D8E625A1807F}"/>
              </a:ext>
            </a:extLst>
          </p:cNvPr>
          <p:cNvPicPr>
            <a:picLocks noChangeAspect="1"/>
          </p:cNvPicPr>
          <p:nvPr/>
        </p:nvPicPr>
        <p:blipFill>
          <a:blip r:embed="rId7"/>
          <a:stretch>
            <a:fillRect/>
          </a:stretch>
        </p:blipFill>
        <p:spPr>
          <a:xfrm>
            <a:off x="3685638" y="-1"/>
            <a:ext cx="8270387" cy="6858000"/>
          </a:xfrm>
          <a:prstGeom prst="rect">
            <a:avLst/>
          </a:prstGeom>
        </p:spPr>
      </p:pic>
    </p:spTree>
    <p:extLst>
      <p:ext uri="{BB962C8B-B14F-4D97-AF65-F5344CB8AC3E}">
        <p14:creationId xmlns:p14="http://schemas.microsoft.com/office/powerpoint/2010/main" val="1696403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479539" y="1018520"/>
            <a:ext cx="7325643" cy="523220"/>
          </a:xfrm>
          <a:prstGeom prst="rect">
            <a:avLst/>
          </a:prstGeom>
          <a:noFill/>
        </p:spPr>
        <p:txBody>
          <a:bodyPr wrap="square" rtlCol="0">
            <a:spAutoFit/>
          </a:bodyPr>
          <a:lstStyle/>
          <a:p>
            <a:r>
              <a:rPr lang="tr-TR" sz="2800" b="1" dirty="0">
                <a:solidFill>
                  <a:srgbClr val="FF0000"/>
                </a:solidFill>
                <a:highlight>
                  <a:srgbClr val="FFFF00"/>
                </a:highlight>
                <a:latin typeface="Comic Sans MS" panose="030F0702030302020204" pitchFamily="66" charset="0"/>
              </a:rPr>
              <a:t>KALSİYUMUN GIDA KAYNAKLARI</a:t>
            </a:r>
          </a:p>
        </p:txBody>
      </p:sp>
      <p:pic>
        <p:nvPicPr>
          <p:cNvPr id="3" name="Resim 2">
            <a:extLst>
              <a:ext uri="{FF2B5EF4-FFF2-40B4-BE49-F238E27FC236}">
                <a16:creationId xmlns:a16="http://schemas.microsoft.com/office/drawing/2014/main" id="{1C18FC4B-5374-4B04-9743-BE42E0A1AA88}"/>
              </a:ext>
            </a:extLst>
          </p:cNvPr>
          <p:cNvPicPr>
            <a:picLocks noChangeAspect="1"/>
          </p:cNvPicPr>
          <p:nvPr/>
        </p:nvPicPr>
        <p:blipFill rotWithShape="1">
          <a:blip r:embed="rId7"/>
          <a:srcRect l="25065" t="59388" r="24795" b="7075"/>
          <a:stretch/>
        </p:blipFill>
        <p:spPr>
          <a:xfrm>
            <a:off x="1537954" y="2194560"/>
            <a:ext cx="8716126" cy="3277772"/>
          </a:xfrm>
          <a:prstGeom prst="rect">
            <a:avLst/>
          </a:prstGeom>
        </p:spPr>
      </p:pic>
    </p:spTree>
    <p:extLst>
      <p:ext uri="{BB962C8B-B14F-4D97-AF65-F5344CB8AC3E}">
        <p14:creationId xmlns:p14="http://schemas.microsoft.com/office/powerpoint/2010/main" val="3661109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4389902" y="114265"/>
            <a:ext cx="2870727" cy="584775"/>
          </a:xfrm>
          <a:prstGeom prst="rect">
            <a:avLst/>
          </a:prstGeom>
          <a:noFill/>
        </p:spPr>
        <p:txBody>
          <a:bodyPr wrap="square" rtlCol="0">
            <a:spAutoFit/>
          </a:bodyPr>
          <a:lstStyle/>
          <a:p>
            <a:r>
              <a:rPr lang="tr-TR" sz="3200" b="1" dirty="0">
                <a:highlight>
                  <a:srgbClr val="00FF00"/>
                </a:highlight>
                <a:latin typeface="Comic Sans MS" panose="030F0702030302020204" pitchFamily="66" charset="0"/>
              </a:rPr>
              <a:t>FOSFOR</a:t>
            </a:r>
          </a:p>
        </p:txBody>
      </p:sp>
      <p:sp>
        <p:nvSpPr>
          <p:cNvPr id="2" name="Metin kutusu 1">
            <a:extLst>
              <a:ext uri="{FF2B5EF4-FFF2-40B4-BE49-F238E27FC236}">
                <a16:creationId xmlns:a16="http://schemas.microsoft.com/office/drawing/2014/main" id="{FB867B63-2CF3-4350-9B7B-E6E3CBC557C5}"/>
              </a:ext>
            </a:extLst>
          </p:cNvPr>
          <p:cNvSpPr txBox="1"/>
          <p:nvPr/>
        </p:nvSpPr>
        <p:spPr>
          <a:xfrm>
            <a:off x="254000" y="1212850"/>
            <a:ext cx="7695028" cy="4524315"/>
          </a:xfrm>
          <a:prstGeom prst="rect">
            <a:avLst/>
          </a:prstGeom>
          <a:noFill/>
        </p:spPr>
        <p:txBody>
          <a:bodyPr wrap="square" rtlCol="0">
            <a:spAutoFit/>
          </a:bodyPr>
          <a:lstStyle/>
          <a:p>
            <a:pPr algn="just"/>
            <a:r>
              <a:rPr lang="tr-TR" sz="2400" b="1" dirty="0">
                <a:latin typeface="Comic Sans MS" panose="030F0702030302020204" pitchFamily="66" charset="0"/>
              </a:rPr>
              <a:t>Vücutta </a:t>
            </a:r>
            <a:r>
              <a:rPr lang="tr-TR" sz="2400" b="1" dirty="0">
                <a:solidFill>
                  <a:srgbClr val="C00000"/>
                </a:solidFill>
                <a:latin typeface="Comic Sans MS" panose="030F0702030302020204" pitchFamily="66" charset="0"/>
              </a:rPr>
              <a:t>kalsiyumdan sonra en çok bulunan mineraldir</a:t>
            </a:r>
            <a:r>
              <a:rPr lang="tr-TR" sz="2400" b="1" dirty="0">
                <a:latin typeface="Comic Sans MS" panose="030F0702030302020204" pitchFamily="66" charset="0"/>
              </a:rPr>
              <a:t>. </a:t>
            </a:r>
          </a:p>
          <a:p>
            <a:pPr algn="just"/>
            <a:r>
              <a:rPr lang="tr-TR" sz="2400" b="1" dirty="0">
                <a:latin typeface="Comic Sans MS" panose="030F0702030302020204" pitchFamily="66" charset="0"/>
              </a:rPr>
              <a:t>• Vücuttaki fosforun yaklaşık </a:t>
            </a:r>
            <a:r>
              <a:rPr lang="tr-TR" sz="2400" b="1" u="sng" dirty="0">
                <a:latin typeface="Comic Sans MS" panose="030F0702030302020204" pitchFamily="66" charset="0"/>
              </a:rPr>
              <a:t>%80’i kalsiyumla birlikte kemik ve dişlerin yapısında bulunur</a:t>
            </a:r>
            <a:r>
              <a:rPr lang="tr-TR" sz="2400" b="1" dirty="0">
                <a:latin typeface="Comic Sans MS" panose="030F0702030302020204" pitchFamily="66" charset="0"/>
              </a:rPr>
              <a:t>. </a:t>
            </a:r>
          </a:p>
          <a:p>
            <a:pPr algn="just"/>
            <a:r>
              <a:rPr lang="tr-TR" sz="2400" b="1" dirty="0">
                <a:latin typeface="Comic Sans MS" panose="030F0702030302020204" pitchFamily="66" charset="0"/>
              </a:rPr>
              <a:t>• Yeni doğmuş bir bebeğin 16-18 gramı, yetişkinlerin ise 600-900 gramı fosfordur. </a:t>
            </a:r>
          </a:p>
          <a:p>
            <a:pPr algn="just"/>
            <a:r>
              <a:rPr lang="tr-TR" sz="2400" b="1" dirty="0">
                <a:latin typeface="Comic Sans MS" panose="030F0702030302020204" pitchFamily="66" charset="0"/>
              </a:rPr>
              <a:t>• Kalsiyum gibi kemik yapımında görevlidir. Her ikisinin de emilimi, atımı ve </a:t>
            </a:r>
            <a:r>
              <a:rPr lang="tr-TR" sz="2400" b="1" dirty="0" err="1">
                <a:latin typeface="Comic Sans MS" panose="030F0702030302020204" pitchFamily="66" charset="0"/>
              </a:rPr>
              <a:t>metabolik</a:t>
            </a:r>
            <a:r>
              <a:rPr lang="tr-TR" sz="2400" b="1" dirty="0">
                <a:latin typeface="Comic Sans MS" panose="030F0702030302020204" pitchFamily="66" charset="0"/>
              </a:rPr>
              <a:t> düzenlenmesi D vitamini ve paratiroit hormon ile ilişkilidir. </a:t>
            </a:r>
          </a:p>
          <a:p>
            <a:pPr algn="just"/>
            <a:r>
              <a:rPr lang="tr-TR" sz="2400" b="1" dirty="0">
                <a:latin typeface="Comic Sans MS" panose="030F0702030302020204" pitchFamily="66" charset="0"/>
              </a:rPr>
              <a:t>• Vücuttaki fosforun %80’i kemik ve dişlerde, kalanı ise hücrelerde ve hücre dışında bulunur.</a:t>
            </a:r>
          </a:p>
        </p:txBody>
      </p:sp>
      <p:pic>
        <p:nvPicPr>
          <p:cNvPr id="3" name="Resim 2">
            <a:extLst>
              <a:ext uri="{FF2B5EF4-FFF2-40B4-BE49-F238E27FC236}">
                <a16:creationId xmlns:a16="http://schemas.microsoft.com/office/drawing/2014/main" id="{4BAA0C1A-EB46-4DD5-94C6-CE5D44D6E0BC}"/>
              </a:ext>
            </a:extLst>
          </p:cNvPr>
          <p:cNvPicPr>
            <a:picLocks noChangeAspect="1"/>
          </p:cNvPicPr>
          <p:nvPr/>
        </p:nvPicPr>
        <p:blipFill>
          <a:blip r:embed="rId7"/>
          <a:stretch>
            <a:fillRect/>
          </a:stretch>
        </p:blipFill>
        <p:spPr>
          <a:xfrm>
            <a:off x="8696325" y="2275448"/>
            <a:ext cx="2657475" cy="1724025"/>
          </a:xfrm>
          <a:prstGeom prst="rect">
            <a:avLst/>
          </a:prstGeom>
        </p:spPr>
      </p:pic>
    </p:spTree>
    <p:extLst>
      <p:ext uri="{BB962C8B-B14F-4D97-AF65-F5344CB8AC3E}">
        <p14:creationId xmlns:p14="http://schemas.microsoft.com/office/powerpoint/2010/main" val="845090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4389902" y="114265"/>
            <a:ext cx="2870727" cy="584775"/>
          </a:xfrm>
          <a:prstGeom prst="rect">
            <a:avLst/>
          </a:prstGeom>
          <a:noFill/>
        </p:spPr>
        <p:txBody>
          <a:bodyPr wrap="square" rtlCol="0">
            <a:spAutoFit/>
          </a:bodyPr>
          <a:lstStyle/>
          <a:p>
            <a:r>
              <a:rPr lang="tr-TR" sz="3200" b="1" dirty="0">
                <a:highlight>
                  <a:srgbClr val="00FF00"/>
                </a:highlight>
                <a:latin typeface="Comic Sans MS" panose="030F0702030302020204" pitchFamily="66" charset="0"/>
              </a:rPr>
              <a:t>FOSFOR</a:t>
            </a:r>
          </a:p>
        </p:txBody>
      </p:sp>
      <p:sp>
        <p:nvSpPr>
          <p:cNvPr id="2" name="Metin kutusu 1">
            <a:extLst>
              <a:ext uri="{FF2B5EF4-FFF2-40B4-BE49-F238E27FC236}">
                <a16:creationId xmlns:a16="http://schemas.microsoft.com/office/drawing/2014/main" id="{FB867B63-2CF3-4350-9B7B-E6E3CBC557C5}"/>
              </a:ext>
            </a:extLst>
          </p:cNvPr>
          <p:cNvSpPr txBox="1"/>
          <p:nvPr/>
        </p:nvSpPr>
        <p:spPr>
          <a:xfrm>
            <a:off x="254000" y="1212850"/>
            <a:ext cx="7695028" cy="2862322"/>
          </a:xfrm>
          <a:prstGeom prst="rect">
            <a:avLst/>
          </a:prstGeom>
          <a:noFill/>
        </p:spPr>
        <p:txBody>
          <a:bodyPr wrap="square" rtlCol="0">
            <a:spAutoFit/>
          </a:bodyPr>
          <a:lstStyle/>
          <a:p>
            <a:pPr marL="342900" indent="-342900" algn="just">
              <a:buFont typeface="Wingdings" panose="05000000000000000000" pitchFamily="2" charset="2"/>
              <a:buChar char="q"/>
            </a:pPr>
            <a:r>
              <a:rPr lang="tr-TR" dirty="0">
                <a:latin typeface="Comic Sans MS" panose="030F0702030302020204" pitchFamily="66" charset="0"/>
              </a:rPr>
              <a:t>Fosfor, vücutta kalsiyum ile beraber kemik ve dişlerin yapısına katılır. </a:t>
            </a:r>
          </a:p>
          <a:p>
            <a:pPr marL="342900" indent="-342900" algn="just">
              <a:buFont typeface="Wingdings" panose="05000000000000000000" pitchFamily="2" charset="2"/>
              <a:buChar char="q"/>
            </a:pPr>
            <a:r>
              <a:rPr lang="tr-TR" dirty="0">
                <a:solidFill>
                  <a:srgbClr val="C00000"/>
                </a:solidFill>
                <a:latin typeface="Comic Sans MS" panose="030F0702030302020204" pitchFamily="66" charset="0"/>
              </a:rPr>
              <a:t>Nükleik asitlerin</a:t>
            </a:r>
            <a:r>
              <a:rPr lang="tr-TR" dirty="0">
                <a:latin typeface="Comic Sans MS" panose="030F0702030302020204" pitchFamily="66" charset="0"/>
              </a:rPr>
              <a:t> (DNA ve RNA), </a:t>
            </a:r>
            <a:r>
              <a:rPr lang="tr-TR" dirty="0" err="1">
                <a:solidFill>
                  <a:srgbClr val="C00000"/>
                </a:solidFill>
                <a:latin typeface="Comic Sans MS" panose="030F0702030302020204" pitchFamily="66" charset="0"/>
              </a:rPr>
              <a:t>fosfolipit</a:t>
            </a:r>
            <a:r>
              <a:rPr lang="tr-TR" dirty="0">
                <a:latin typeface="Comic Sans MS" panose="030F0702030302020204" pitchFamily="66" charset="0"/>
              </a:rPr>
              <a:t> (</a:t>
            </a:r>
            <a:r>
              <a:rPr lang="tr-TR" dirty="0" err="1">
                <a:latin typeface="Comic Sans MS" panose="030F0702030302020204" pitchFamily="66" charset="0"/>
              </a:rPr>
              <a:t>lesitin</a:t>
            </a:r>
            <a:r>
              <a:rPr lang="tr-TR" dirty="0">
                <a:latin typeface="Comic Sans MS" panose="030F0702030302020204" pitchFamily="66" charset="0"/>
              </a:rPr>
              <a:t>, </a:t>
            </a:r>
            <a:r>
              <a:rPr lang="tr-TR" dirty="0" err="1">
                <a:latin typeface="Comic Sans MS" panose="030F0702030302020204" pitchFamily="66" charset="0"/>
              </a:rPr>
              <a:t>sefalin</a:t>
            </a:r>
            <a:r>
              <a:rPr lang="tr-TR" dirty="0">
                <a:latin typeface="Comic Sans MS" panose="030F0702030302020204" pitchFamily="66" charset="0"/>
              </a:rPr>
              <a:t> gibi) </a:t>
            </a:r>
            <a:r>
              <a:rPr lang="tr-TR" dirty="0" err="1">
                <a:latin typeface="Comic Sans MS" panose="030F0702030302020204" pitchFamily="66" charset="0"/>
              </a:rPr>
              <a:t>fosfoprotein</a:t>
            </a:r>
            <a:r>
              <a:rPr lang="tr-TR" dirty="0">
                <a:latin typeface="Comic Sans MS" panose="030F0702030302020204" pitchFamily="66" charset="0"/>
              </a:rPr>
              <a:t> (</a:t>
            </a:r>
            <a:r>
              <a:rPr lang="tr-TR" dirty="0" err="1">
                <a:latin typeface="Comic Sans MS" panose="030F0702030302020204" pitchFamily="66" charset="0"/>
              </a:rPr>
              <a:t>örn</a:t>
            </a:r>
            <a:r>
              <a:rPr lang="tr-TR" dirty="0">
                <a:latin typeface="Comic Sans MS" panose="030F0702030302020204" pitchFamily="66" charset="0"/>
              </a:rPr>
              <a:t>. kazein), </a:t>
            </a:r>
            <a:r>
              <a:rPr lang="tr-TR" dirty="0">
                <a:solidFill>
                  <a:srgbClr val="C00000"/>
                </a:solidFill>
                <a:latin typeface="Comic Sans MS" panose="030F0702030302020204" pitchFamily="66" charset="0"/>
              </a:rPr>
              <a:t>bazı </a:t>
            </a:r>
            <a:r>
              <a:rPr lang="tr-TR" dirty="0" err="1">
                <a:solidFill>
                  <a:srgbClr val="C00000"/>
                </a:solidFill>
                <a:latin typeface="Comic Sans MS" panose="030F0702030302020204" pitchFamily="66" charset="0"/>
              </a:rPr>
              <a:t>koenzimlerin</a:t>
            </a:r>
            <a:r>
              <a:rPr lang="tr-TR" dirty="0">
                <a:solidFill>
                  <a:srgbClr val="C00000"/>
                </a:solidFill>
                <a:latin typeface="Comic Sans MS" panose="030F0702030302020204" pitchFamily="66" charset="0"/>
              </a:rPr>
              <a:t> </a:t>
            </a:r>
            <a:r>
              <a:rPr lang="tr-TR" dirty="0">
                <a:latin typeface="Comic Sans MS" panose="030F0702030302020204" pitchFamily="66" charset="0"/>
              </a:rPr>
              <a:t>(NAD+ -B3 vitamini-, FAD –B2 vitamini-) ve yüksek enerji taşıyan </a:t>
            </a:r>
            <a:r>
              <a:rPr lang="tr-TR" dirty="0" err="1">
                <a:solidFill>
                  <a:srgbClr val="C00000"/>
                </a:solidFill>
                <a:latin typeface="Comic Sans MS" panose="030F0702030302020204" pitchFamily="66" charset="0"/>
              </a:rPr>
              <a:t>ATP</a:t>
            </a:r>
            <a:r>
              <a:rPr lang="tr-TR" dirty="0" err="1">
                <a:latin typeface="Comic Sans MS" panose="030F0702030302020204" pitchFamily="66" charset="0"/>
              </a:rPr>
              <a:t>’nin</a:t>
            </a:r>
            <a:r>
              <a:rPr lang="tr-TR" dirty="0">
                <a:latin typeface="Comic Sans MS" panose="030F0702030302020204" pitchFamily="66" charset="0"/>
              </a:rPr>
              <a:t> yapısında bulunur.</a:t>
            </a:r>
          </a:p>
          <a:p>
            <a:pPr marL="342900" indent="-342900" algn="just">
              <a:buFont typeface="Wingdings" panose="05000000000000000000" pitchFamily="2" charset="2"/>
              <a:buChar char="q"/>
            </a:pPr>
            <a:r>
              <a:rPr lang="tr-TR" dirty="0">
                <a:latin typeface="Comic Sans MS" panose="030F0702030302020204" pitchFamily="66" charset="0"/>
              </a:rPr>
              <a:t>Fosfor, sinir sisteminin çalışmasında, enerji metabolizmasında, besinlerin düzenli kullanılmasında ve hücre çalışmasında, ayrıca kan ve diğer vücut sıvılarının </a:t>
            </a:r>
            <a:r>
              <a:rPr lang="tr-TR" dirty="0" err="1">
                <a:latin typeface="Comic Sans MS" panose="030F0702030302020204" pitchFamily="66" charset="0"/>
              </a:rPr>
              <a:t>nötürlük</a:t>
            </a:r>
            <a:r>
              <a:rPr lang="tr-TR" dirty="0">
                <a:latin typeface="Comic Sans MS" panose="030F0702030302020204" pitchFamily="66" charset="0"/>
              </a:rPr>
              <a:t> düzeninin sağlanmasında tampon görevi yapar.</a:t>
            </a:r>
            <a:endParaRPr lang="tr-TR" b="1" dirty="0">
              <a:latin typeface="Comic Sans MS" panose="030F0702030302020204" pitchFamily="66" charset="0"/>
            </a:endParaRPr>
          </a:p>
        </p:txBody>
      </p:sp>
      <p:pic>
        <p:nvPicPr>
          <p:cNvPr id="4" name="Resim 3">
            <a:extLst>
              <a:ext uri="{FF2B5EF4-FFF2-40B4-BE49-F238E27FC236}">
                <a16:creationId xmlns:a16="http://schemas.microsoft.com/office/drawing/2014/main" id="{781D3ACC-AAB4-4515-80EE-FC3617BDF1E9}"/>
              </a:ext>
            </a:extLst>
          </p:cNvPr>
          <p:cNvPicPr>
            <a:picLocks noChangeAspect="1"/>
          </p:cNvPicPr>
          <p:nvPr/>
        </p:nvPicPr>
        <p:blipFill>
          <a:blip r:embed="rId7"/>
          <a:stretch>
            <a:fillRect/>
          </a:stretch>
        </p:blipFill>
        <p:spPr>
          <a:xfrm>
            <a:off x="1985567" y="4480392"/>
            <a:ext cx="3839698" cy="1875958"/>
          </a:xfrm>
          <a:prstGeom prst="rect">
            <a:avLst/>
          </a:prstGeom>
        </p:spPr>
      </p:pic>
      <p:pic>
        <p:nvPicPr>
          <p:cNvPr id="11266" name="Picture 2" descr="Nükleik Asitler ve Fonksiyonları - Canlı Bilimi">
            <a:extLst>
              <a:ext uri="{FF2B5EF4-FFF2-40B4-BE49-F238E27FC236}">
                <a16:creationId xmlns:a16="http://schemas.microsoft.com/office/drawing/2014/main" id="{A7F243DF-D2DC-4C8B-B5BE-F8CD22BDA3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57293" y="2076928"/>
            <a:ext cx="2892011" cy="298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242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284828" y="503373"/>
            <a:ext cx="9068972" cy="461665"/>
          </a:xfrm>
          <a:prstGeom prst="rect">
            <a:avLst/>
          </a:prstGeom>
          <a:noFill/>
        </p:spPr>
        <p:txBody>
          <a:bodyPr wrap="square" rtlCol="0">
            <a:spAutoFit/>
          </a:bodyPr>
          <a:lstStyle/>
          <a:p>
            <a:r>
              <a:rPr lang="tr-TR" sz="2400" b="1" dirty="0">
                <a:highlight>
                  <a:srgbClr val="FFFF00"/>
                </a:highlight>
                <a:latin typeface="Comic Sans MS" panose="030F0702030302020204" pitchFamily="66" charset="0"/>
              </a:rPr>
              <a:t>GÜNLÜK FOSFOR İHTİYACI VE FOSFOR KAYNAKLARI</a:t>
            </a:r>
          </a:p>
        </p:txBody>
      </p:sp>
      <p:sp>
        <p:nvSpPr>
          <p:cNvPr id="2" name="Metin kutusu 1">
            <a:extLst>
              <a:ext uri="{FF2B5EF4-FFF2-40B4-BE49-F238E27FC236}">
                <a16:creationId xmlns:a16="http://schemas.microsoft.com/office/drawing/2014/main" id="{FB867B63-2CF3-4350-9B7B-E6E3CBC557C5}"/>
              </a:ext>
            </a:extLst>
          </p:cNvPr>
          <p:cNvSpPr txBox="1"/>
          <p:nvPr/>
        </p:nvSpPr>
        <p:spPr>
          <a:xfrm>
            <a:off x="254000" y="1212850"/>
            <a:ext cx="7695028" cy="4093428"/>
          </a:xfrm>
          <a:prstGeom prst="rect">
            <a:avLst/>
          </a:prstGeom>
          <a:noFill/>
        </p:spPr>
        <p:txBody>
          <a:bodyPr wrap="square" rtlCol="0">
            <a:spAutoFit/>
          </a:bodyPr>
          <a:lstStyle/>
          <a:p>
            <a:pPr marL="285750" indent="-285750" algn="just">
              <a:buFont typeface="Wingdings" panose="05000000000000000000" pitchFamily="2" charset="2"/>
              <a:buChar char="v"/>
            </a:pPr>
            <a:r>
              <a:rPr lang="tr-TR" sz="2000" dirty="0">
                <a:latin typeface="Comic Sans MS" panose="030F0702030302020204" pitchFamily="66" charset="0"/>
              </a:rPr>
              <a:t>Vücudun günlük fosfor ihtiyacı yaklaşık kalsiyum kadardır. </a:t>
            </a:r>
          </a:p>
          <a:p>
            <a:pPr marL="285750" indent="-285750" algn="just">
              <a:buFont typeface="Wingdings" panose="05000000000000000000" pitchFamily="2" charset="2"/>
              <a:buChar char="v"/>
            </a:pPr>
            <a:r>
              <a:rPr lang="tr-TR" sz="2000" dirty="0">
                <a:latin typeface="Comic Sans MS" panose="030F0702030302020204" pitchFamily="66" charset="0"/>
              </a:rPr>
              <a:t>Çocukların fosfor ihtiyacı yaşlarına göre artmakla birlikte 250-500 mg civarında, yetişkinlerde ise 1000-1500 mg civarındadır. </a:t>
            </a:r>
          </a:p>
          <a:p>
            <a:pPr algn="just"/>
            <a:endParaRPr lang="tr-TR" sz="2000" dirty="0">
              <a:latin typeface="Comic Sans MS" panose="030F0702030302020204" pitchFamily="66" charset="0"/>
            </a:endParaRPr>
          </a:p>
          <a:p>
            <a:pPr algn="just"/>
            <a:r>
              <a:rPr lang="tr-TR" sz="2000" b="1" u="sng" dirty="0">
                <a:solidFill>
                  <a:srgbClr val="C00000"/>
                </a:solidFill>
                <a:latin typeface="Comic Sans MS" panose="030F0702030302020204" pitchFamily="66" charset="0"/>
              </a:rPr>
              <a:t>Fosforun en iyi kaynakları: </a:t>
            </a:r>
          </a:p>
          <a:p>
            <a:pPr marL="285750" indent="-285750" algn="just">
              <a:buFont typeface="Courier New" panose="02070309020205020404" pitchFamily="49" charset="0"/>
              <a:buChar char="o"/>
            </a:pPr>
            <a:r>
              <a:rPr lang="tr-TR" sz="2000" dirty="0">
                <a:latin typeface="Comic Sans MS" panose="030F0702030302020204" pitchFamily="66" charset="0"/>
              </a:rPr>
              <a:t>Süt ve ürünleri, </a:t>
            </a:r>
          </a:p>
          <a:p>
            <a:pPr marL="285750" indent="-285750" algn="just">
              <a:buFont typeface="Courier New" panose="02070309020205020404" pitchFamily="49" charset="0"/>
              <a:buChar char="o"/>
            </a:pPr>
            <a:r>
              <a:rPr lang="tr-TR" sz="2000" dirty="0">
                <a:latin typeface="Comic Sans MS" panose="030F0702030302020204" pitchFamily="66" charset="0"/>
              </a:rPr>
              <a:t>Et ve ürünleri (yağsız), </a:t>
            </a:r>
          </a:p>
          <a:p>
            <a:pPr marL="285750" indent="-285750" algn="just">
              <a:buFont typeface="Courier New" panose="02070309020205020404" pitchFamily="49" charset="0"/>
              <a:buChar char="o"/>
            </a:pPr>
            <a:r>
              <a:rPr lang="tr-TR" sz="2000" dirty="0">
                <a:latin typeface="Comic Sans MS" panose="030F0702030302020204" pitchFamily="66" charset="0"/>
              </a:rPr>
              <a:t>Yumurta, </a:t>
            </a:r>
          </a:p>
          <a:p>
            <a:pPr marL="285750" indent="-285750" algn="just">
              <a:buFont typeface="Courier New" panose="02070309020205020404" pitchFamily="49" charset="0"/>
              <a:buChar char="o"/>
            </a:pPr>
            <a:r>
              <a:rPr lang="tr-TR" sz="2000" dirty="0">
                <a:latin typeface="Comic Sans MS" panose="030F0702030302020204" pitchFamily="66" charset="0"/>
              </a:rPr>
              <a:t>Balık, </a:t>
            </a:r>
          </a:p>
          <a:p>
            <a:pPr marL="285750" indent="-285750" algn="just">
              <a:buFont typeface="Courier New" panose="02070309020205020404" pitchFamily="49" charset="0"/>
              <a:buChar char="o"/>
            </a:pPr>
            <a:r>
              <a:rPr lang="tr-TR" sz="2000" dirty="0">
                <a:latin typeface="Comic Sans MS" panose="030F0702030302020204" pitchFamily="66" charset="0"/>
              </a:rPr>
              <a:t>Yağlı tohumlar, </a:t>
            </a:r>
          </a:p>
          <a:p>
            <a:pPr marL="285750" indent="-285750" algn="just">
              <a:buFont typeface="Courier New" panose="02070309020205020404" pitchFamily="49" charset="0"/>
              <a:buChar char="o"/>
            </a:pPr>
            <a:r>
              <a:rPr lang="tr-TR" sz="2000" dirty="0">
                <a:latin typeface="Comic Sans MS" panose="030F0702030302020204" pitchFamily="66" charset="0"/>
              </a:rPr>
              <a:t>Baklagiller, </a:t>
            </a:r>
          </a:p>
          <a:p>
            <a:pPr marL="285750" indent="-285750" algn="just">
              <a:buFont typeface="Courier New" panose="02070309020205020404" pitchFamily="49" charset="0"/>
              <a:buChar char="o"/>
            </a:pPr>
            <a:r>
              <a:rPr lang="tr-TR" sz="2000" dirty="0">
                <a:latin typeface="Comic Sans MS" panose="030F0702030302020204" pitchFamily="66" charset="0"/>
              </a:rPr>
              <a:t>Tahıllardır.</a:t>
            </a:r>
            <a:endParaRPr lang="tr-TR" sz="2000" b="1" dirty="0">
              <a:latin typeface="Comic Sans MS" panose="030F0702030302020204" pitchFamily="66" charset="0"/>
            </a:endParaRPr>
          </a:p>
        </p:txBody>
      </p:sp>
      <p:pic>
        <p:nvPicPr>
          <p:cNvPr id="3" name="Resim 2">
            <a:extLst>
              <a:ext uri="{FF2B5EF4-FFF2-40B4-BE49-F238E27FC236}">
                <a16:creationId xmlns:a16="http://schemas.microsoft.com/office/drawing/2014/main" id="{95D7F4A7-7B3F-4BF4-8471-1436C1FE9CFB}"/>
              </a:ext>
            </a:extLst>
          </p:cNvPr>
          <p:cNvPicPr>
            <a:picLocks noChangeAspect="1"/>
          </p:cNvPicPr>
          <p:nvPr/>
        </p:nvPicPr>
        <p:blipFill>
          <a:blip r:embed="rId7"/>
          <a:stretch>
            <a:fillRect/>
          </a:stretch>
        </p:blipFill>
        <p:spPr>
          <a:xfrm>
            <a:off x="8376647" y="2100608"/>
            <a:ext cx="2733675" cy="1676400"/>
          </a:xfrm>
          <a:prstGeom prst="rect">
            <a:avLst/>
          </a:prstGeom>
        </p:spPr>
      </p:pic>
      <p:pic>
        <p:nvPicPr>
          <p:cNvPr id="13314" name="Picture 2" descr="Fibex Mühendislik - Et ve Et Ürünleri">
            <a:extLst>
              <a:ext uri="{FF2B5EF4-FFF2-40B4-BE49-F238E27FC236}">
                <a16:creationId xmlns:a16="http://schemas.microsoft.com/office/drawing/2014/main" id="{678A141A-E13A-47D9-B8BF-FED76C616E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6312" y="2559640"/>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rganik Yumurta | Afiyet Et Kasap &amp; Izgara | Online Satış | %100 Doğal Et |  Organik Et | Katkısız Et">
            <a:extLst>
              <a:ext uri="{FF2B5EF4-FFF2-40B4-BE49-F238E27FC236}">
                <a16:creationId xmlns:a16="http://schemas.microsoft.com/office/drawing/2014/main" id="{46C5CA8D-1E8F-4648-B36E-C604E3D388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595" y="3563203"/>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9F46A7A7-58A9-45B3-BFBB-EC9AAB822E03}"/>
              </a:ext>
            </a:extLst>
          </p:cNvPr>
          <p:cNvPicPr>
            <a:picLocks noChangeAspect="1"/>
          </p:cNvPicPr>
          <p:nvPr/>
        </p:nvPicPr>
        <p:blipFill>
          <a:blip r:embed="rId10"/>
          <a:stretch>
            <a:fillRect/>
          </a:stretch>
        </p:blipFill>
        <p:spPr>
          <a:xfrm>
            <a:off x="8868186" y="4829641"/>
            <a:ext cx="2762250" cy="1657350"/>
          </a:xfrm>
          <a:prstGeom prst="rect">
            <a:avLst/>
          </a:prstGeom>
        </p:spPr>
      </p:pic>
      <p:pic>
        <p:nvPicPr>
          <p:cNvPr id="7" name="Resim 6">
            <a:extLst>
              <a:ext uri="{FF2B5EF4-FFF2-40B4-BE49-F238E27FC236}">
                <a16:creationId xmlns:a16="http://schemas.microsoft.com/office/drawing/2014/main" id="{9E5E504E-A4B9-4629-A9A8-9CF36EB85550}"/>
              </a:ext>
            </a:extLst>
          </p:cNvPr>
          <p:cNvPicPr>
            <a:picLocks noChangeAspect="1"/>
          </p:cNvPicPr>
          <p:nvPr/>
        </p:nvPicPr>
        <p:blipFill>
          <a:blip r:embed="rId11"/>
          <a:stretch>
            <a:fillRect/>
          </a:stretch>
        </p:blipFill>
        <p:spPr>
          <a:xfrm>
            <a:off x="4521058" y="4455475"/>
            <a:ext cx="2857500" cy="1600200"/>
          </a:xfrm>
          <a:prstGeom prst="rect">
            <a:avLst/>
          </a:prstGeom>
        </p:spPr>
      </p:pic>
      <p:pic>
        <p:nvPicPr>
          <p:cNvPr id="8" name="Resim 7">
            <a:extLst>
              <a:ext uri="{FF2B5EF4-FFF2-40B4-BE49-F238E27FC236}">
                <a16:creationId xmlns:a16="http://schemas.microsoft.com/office/drawing/2014/main" id="{25F0100A-3261-4630-B583-265E268857A4}"/>
              </a:ext>
            </a:extLst>
          </p:cNvPr>
          <p:cNvPicPr>
            <a:picLocks noChangeAspect="1"/>
          </p:cNvPicPr>
          <p:nvPr/>
        </p:nvPicPr>
        <p:blipFill>
          <a:blip r:embed="rId12"/>
          <a:stretch>
            <a:fillRect/>
          </a:stretch>
        </p:blipFill>
        <p:spPr>
          <a:xfrm>
            <a:off x="2095566" y="5020871"/>
            <a:ext cx="2857500" cy="1600200"/>
          </a:xfrm>
          <a:prstGeom prst="rect">
            <a:avLst/>
          </a:prstGeom>
        </p:spPr>
      </p:pic>
    </p:spTree>
    <p:extLst>
      <p:ext uri="{BB962C8B-B14F-4D97-AF65-F5344CB8AC3E}">
        <p14:creationId xmlns:p14="http://schemas.microsoft.com/office/powerpoint/2010/main" val="3686938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04130" y="867911"/>
            <a:ext cx="5705946" cy="2585323"/>
          </a:xfrm>
          <a:prstGeom prst="rect">
            <a:avLst/>
          </a:prstGeom>
        </p:spPr>
        <p:txBody>
          <a:bodyPr wrap="square">
            <a:spAutoFit/>
          </a:bodyPr>
          <a:lstStyle/>
          <a:p>
            <a:pPr algn="just"/>
            <a:r>
              <a:rPr lang="tr-TR" b="1" dirty="0">
                <a:latin typeface="Comic Sans MS" panose="030F0702030302020204" pitchFamily="66" charset="0"/>
              </a:rPr>
              <a:t>Mineral maddeler karbon, hidrojen, oksijen ve nitrojen içermeyen inorganik maddelerdir. </a:t>
            </a:r>
            <a:r>
              <a:rPr lang="tr-TR" dirty="0">
                <a:latin typeface="Comic Sans MS" panose="030F0702030302020204" pitchFamily="66" charset="0"/>
              </a:rPr>
              <a:t>Besinin yakılması sonucu kül olarak geride kalan inorganik elementlere </a:t>
            </a:r>
            <a:r>
              <a:rPr lang="tr-TR" b="1" dirty="0">
                <a:solidFill>
                  <a:srgbClr val="C00000"/>
                </a:solidFill>
                <a:latin typeface="Comic Sans MS" panose="030F0702030302020204" pitchFamily="66" charset="0"/>
              </a:rPr>
              <a:t>mineraller </a:t>
            </a:r>
            <a:r>
              <a:rPr lang="tr-TR" dirty="0">
                <a:latin typeface="Comic Sans MS" panose="030F0702030302020204" pitchFamily="66" charset="0"/>
              </a:rPr>
              <a:t>denilir. </a:t>
            </a:r>
          </a:p>
          <a:p>
            <a:pPr algn="just"/>
            <a:endParaRPr lang="tr-TR" b="1" dirty="0">
              <a:latin typeface="Comic Sans MS" panose="030F0702030302020204" pitchFamily="66" charset="0"/>
            </a:endParaRPr>
          </a:p>
          <a:p>
            <a:pPr algn="just"/>
            <a:r>
              <a:rPr lang="tr-TR" b="1" dirty="0">
                <a:latin typeface="Comic Sans MS" panose="030F0702030302020204" pitchFamily="66" charset="0"/>
              </a:rPr>
              <a:t>İnorganik maddeler karbon içermez. Örneğin, su inorganiktir ancak karbonhidratlar organik bileşiklerdir. </a:t>
            </a:r>
          </a:p>
          <a:p>
            <a:pPr algn="just"/>
            <a:endParaRPr lang="tr-TR"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3218567" y="0"/>
            <a:ext cx="289374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Mineraller</a:t>
            </a:r>
          </a:p>
        </p:txBody>
      </p:sp>
      <p:sp>
        <p:nvSpPr>
          <p:cNvPr id="12" name="Dikdörtgen 11">
            <a:extLst>
              <a:ext uri="{FF2B5EF4-FFF2-40B4-BE49-F238E27FC236}">
                <a16:creationId xmlns:a16="http://schemas.microsoft.com/office/drawing/2014/main" id="{7CEDF7E8-4DC7-43B8-90CC-43A6E41AD1D4}"/>
              </a:ext>
            </a:extLst>
          </p:cNvPr>
          <p:cNvSpPr/>
          <p:nvPr/>
        </p:nvSpPr>
        <p:spPr>
          <a:xfrm>
            <a:off x="504130" y="3714079"/>
            <a:ext cx="5705946" cy="2062103"/>
          </a:xfrm>
          <a:prstGeom prst="rect">
            <a:avLst/>
          </a:prstGeom>
        </p:spPr>
        <p:txBody>
          <a:bodyPr wrap="square">
            <a:spAutoFit/>
          </a:bodyPr>
          <a:lstStyle/>
          <a:p>
            <a:pPr algn="just"/>
            <a:r>
              <a:rPr lang="tr-TR" sz="1600" b="1" dirty="0">
                <a:latin typeface="Comic Sans MS" panose="030F0702030302020204" pitchFamily="66" charset="0"/>
              </a:rPr>
              <a:t>Yaklaşık 4 milyar yıl önce Dünya </a:t>
            </a:r>
            <a:r>
              <a:rPr lang="tr-TR" sz="1600" b="1" dirty="0" smtClean="0">
                <a:latin typeface="Comic Sans MS" panose="030F0702030302020204" pitchFamily="66" charset="0"/>
              </a:rPr>
              <a:t>yaratılırken </a:t>
            </a:r>
            <a:r>
              <a:rPr lang="tr-TR" sz="1600" b="1" dirty="0">
                <a:latin typeface="Comic Sans MS" panose="030F0702030302020204" pitchFamily="66" charset="0"/>
              </a:rPr>
              <a:t>mineral maddeler yer kabuğuna dahil olmuştur. </a:t>
            </a:r>
          </a:p>
          <a:p>
            <a:pPr algn="just"/>
            <a:endParaRPr lang="tr-TR" sz="1600" b="1" dirty="0">
              <a:latin typeface="Comic Sans MS" panose="030F0702030302020204" pitchFamily="66" charset="0"/>
            </a:endParaRPr>
          </a:p>
          <a:p>
            <a:pPr algn="just"/>
            <a:r>
              <a:rPr lang="tr-TR" sz="1600" b="1" dirty="0">
                <a:latin typeface="Comic Sans MS" panose="030F0702030302020204" pitchFamily="66" charset="0"/>
              </a:rPr>
              <a:t>Zaman içerisinde su yeryüzündeki kayaların arasında dolandıkça mineral maddeler suya karışmakta olup; sudan toprağa buradan bitkilere, bitkilerden hayvanlara ve en sonunda su, bitki ve hayvansal ürünleri tüketen insanlara geçmektedirler. </a:t>
            </a:r>
            <a:endParaRPr lang="tr-TR" b="1" dirty="0">
              <a:latin typeface="Comic Sans MS" panose="030F0702030302020204" pitchFamily="66" charset="0"/>
            </a:endParaRPr>
          </a:p>
        </p:txBody>
      </p:sp>
      <p:pic>
        <p:nvPicPr>
          <p:cNvPr id="13" name="Picture 4" descr="Birçok Renkli Taş Içeren Kaya örnekleri Kümesi, Kaya Ve Mineral Resimleri  Resmi Arka Plan Ücretsiz İndir">
            <a:extLst>
              <a:ext uri="{FF2B5EF4-FFF2-40B4-BE49-F238E27FC236}">
                <a16:creationId xmlns:a16="http://schemas.microsoft.com/office/drawing/2014/main" id="{8A38EDC9-8923-4BC9-A069-C0486B5CBD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74352" y="626325"/>
            <a:ext cx="4491228" cy="251508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Poster Tenha plaj su yıpranmış eski kayalar detay - PIXERS.COM.TR">
            <a:extLst>
              <a:ext uri="{FF2B5EF4-FFF2-40B4-BE49-F238E27FC236}">
                <a16:creationId xmlns:a16="http://schemas.microsoft.com/office/drawing/2014/main" id="{D0174A3C-B757-4DAC-A223-A92EE586F7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0448" y="3177298"/>
            <a:ext cx="2849518" cy="3544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795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1445BDE9-3DE7-4F17-9EB7-E6D828027267}"/>
              </a:ext>
            </a:extLst>
          </p:cNvPr>
          <p:cNvSpPr txBox="1"/>
          <p:nvPr/>
        </p:nvSpPr>
        <p:spPr>
          <a:xfrm>
            <a:off x="405059" y="850381"/>
            <a:ext cx="7017995" cy="5632311"/>
          </a:xfrm>
          <a:prstGeom prst="rect">
            <a:avLst/>
          </a:prstGeom>
          <a:noFill/>
        </p:spPr>
        <p:txBody>
          <a:bodyPr wrap="square" rtlCol="0">
            <a:spAutoFit/>
          </a:bodyPr>
          <a:lstStyle/>
          <a:p>
            <a:pPr algn="l"/>
            <a:r>
              <a:rPr lang="tr-TR" sz="2000" b="1" i="0" u="sng" dirty="0">
                <a:solidFill>
                  <a:srgbClr val="202124"/>
                </a:solidFill>
                <a:effectLst/>
                <a:highlight>
                  <a:srgbClr val="FFFF00"/>
                </a:highlight>
                <a:latin typeface="Comic Sans MS" panose="030F0702030302020204" pitchFamily="66" charset="0"/>
              </a:rPr>
              <a:t>Fosfor eksikliğinde:</a:t>
            </a:r>
            <a:endParaRPr lang="tr-TR" sz="2000" b="0" i="0" u="sng" dirty="0">
              <a:solidFill>
                <a:srgbClr val="202124"/>
              </a:solidFill>
              <a:effectLst/>
              <a:highlight>
                <a:srgbClr val="FFFF00"/>
              </a:highlight>
              <a:latin typeface="Comic Sans MS" panose="030F0702030302020204" pitchFamily="66" charset="0"/>
            </a:endParaRPr>
          </a:p>
          <a:p>
            <a:pPr algn="just">
              <a:buFont typeface="Arial" panose="020B0604020202020204" pitchFamily="34" charset="0"/>
              <a:buChar char="•"/>
            </a:pPr>
            <a:r>
              <a:rPr lang="tr-TR" sz="2000" dirty="0">
                <a:latin typeface="Comic Sans MS" panose="030F0702030302020204" pitchFamily="66" charset="0"/>
              </a:rPr>
              <a:t>Fosfor eksikliği çok nadir de olsa karşılaşabileceğimiz bir durumdur özellikle de karıncalanma, uyuşma ve öfke gibi sinirsel hastalıklarla ortaya çıkar.</a:t>
            </a:r>
          </a:p>
          <a:p>
            <a:pPr algn="just">
              <a:buFont typeface="Arial" panose="020B0604020202020204" pitchFamily="34" charset="0"/>
              <a:buChar char="•"/>
            </a:pPr>
            <a:r>
              <a:rPr lang="tr-TR" sz="2000" dirty="0">
                <a:latin typeface="Comic Sans MS" panose="030F0702030302020204" pitchFamily="66" charset="0"/>
              </a:rPr>
              <a:t>Bu mineralin %90’ı kemik ve kaslarda bulunmaktadır dolayısıyla eksikliği durumunda belirtiler buralarda daha fazla ortaya çıkar, kemiklerde güçsüzlük kaslarda ise zayıflamaya neden olur</a:t>
            </a:r>
          </a:p>
          <a:p>
            <a:pPr algn="just">
              <a:buFont typeface="Arial" panose="020B0604020202020204" pitchFamily="34" charset="0"/>
              <a:buChar char="•"/>
            </a:pPr>
            <a:r>
              <a:rPr lang="tr-TR" sz="2000" dirty="0">
                <a:latin typeface="Comic Sans MS" panose="030F0702030302020204" pitchFamily="66" charset="0"/>
              </a:rPr>
              <a:t>Kemik </a:t>
            </a:r>
            <a:r>
              <a:rPr lang="tr-TR" sz="2000" b="1" dirty="0">
                <a:latin typeface="Comic Sans MS" panose="030F0702030302020204" pitchFamily="66" charset="0"/>
              </a:rPr>
              <a:t>hastalıkları</a:t>
            </a:r>
            <a:r>
              <a:rPr lang="tr-TR" sz="2000" dirty="0">
                <a:latin typeface="Comic Sans MS" panose="030F0702030302020204" pitchFamily="66" charset="0"/>
              </a:rPr>
              <a:t>, (Raşitizm, </a:t>
            </a:r>
            <a:r>
              <a:rPr lang="tr-TR" sz="2000" dirty="0" err="1">
                <a:latin typeface="Comic Sans MS" panose="030F0702030302020204" pitchFamily="66" charset="0"/>
              </a:rPr>
              <a:t>osteomalazi</a:t>
            </a:r>
            <a:r>
              <a:rPr lang="tr-TR" sz="2000" dirty="0">
                <a:latin typeface="Comic Sans MS" panose="030F0702030302020204" pitchFamily="66" charset="0"/>
              </a:rPr>
              <a:t> vb.)</a:t>
            </a:r>
          </a:p>
          <a:p>
            <a:pPr algn="just">
              <a:buFont typeface="Arial" panose="020B0604020202020204" pitchFamily="34" charset="0"/>
              <a:buChar char="•"/>
            </a:pPr>
            <a:r>
              <a:rPr lang="tr-TR" sz="2000" dirty="0">
                <a:latin typeface="Comic Sans MS" panose="030F0702030302020204" pitchFamily="66" charset="0"/>
              </a:rPr>
              <a:t>Dişlerde gelişim bozukluğuna neden olur dolayısıyla diş çürükleri ve diş kaybında artış olur.</a:t>
            </a:r>
          </a:p>
          <a:p>
            <a:pPr algn="just">
              <a:buFont typeface="Arial" panose="020B0604020202020204" pitchFamily="34" charset="0"/>
              <a:buChar char="•"/>
            </a:pPr>
            <a:r>
              <a:rPr lang="tr-TR" sz="2000" dirty="0">
                <a:latin typeface="Comic Sans MS" panose="030F0702030302020204" pitchFamily="66" charset="0"/>
              </a:rPr>
              <a:t>İştahsızlık ve ruhsal bunalımlar da fosfor eksikliği için neden olabileceği durumlardır.</a:t>
            </a:r>
          </a:p>
          <a:p>
            <a:pPr algn="just"/>
            <a:r>
              <a:rPr lang="tr-TR" sz="2000" b="0" i="0" dirty="0">
                <a:effectLst/>
                <a:latin typeface="Comic Sans MS" panose="030F0702030302020204" pitchFamily="66" charset="0"/>
              </a:rPr>
              <a:t>Cilde parlaklık ve canlılık sağlayan fosfor eksikliği ciltte matlaşmaya neden olur.</a:t>
            </a:r>
          </a:p>
          <a:p>
            <a:pPr marL="342900" indent="-342900" algn="just">
              <a:buFont typeface="Arial" panose="020B0604020202020204" pitchFamily="34" charset="0"/>
              <a:buChar char="•"/>
            </a:pPr>
            <a:r>
              <a:rPr lang="tr-TR" sz="2000" dirty="0">
                <a:latin typeface="Comic Sans MS" panose="030F0702030302020204" pitchFamily="66" charset="0"/>
              </a:rPr>
              <a:t>Anemi,</a:t>
            </a:r>
            <a:endParaRPr lang="tr-TR" sz="2000" b="0" i="0" dirty="0">
              <a:effectLst/>
              <a:latin typeface="Comic Sans MS" panose="030F0702030302020204" pitchFamily="66" charset="0"/>
            </a:endParaRPr>
          </a:p>
          <a:p>
            <a:pPr algn="just">
              <a:buFont typeface="Arial" panose="020B0604020202020204" pitchFamily="34" charset="0"/>
              <a:buChar char="•"/>
            </a:pPr>
            <a:r>
              <a:rPr lang="tr-TR" sz="2000" b="0" i="0" dirty="0">
                <a:effectLst/>
                <a:latin typeface="Comic Sans MS" panose="030F0702030302020204" pitchFamily="66" charset="0"/>
              </a:rPr>
              <a:t>Bilinç bulanıklığı,</a:t>
            </a:r>
          </a:p>
          <a:p>
            <a:pPr algn="just">
              <a:buFont typeface="Arial" panose="020B0604020202020204" pitchFamily="34" charset="0"/>
              <a:buChar char="•"/>
            </a:pPr>
            <a:r>
              <a:rPr lang="tr-TR" sz="2000" b="0" i="0" dirty="0">
                <a:effectLst/>
                <a:latin typeface="Comic Sans MS" panose="030F0702030302020204" pitchFamily="66" charset="0"/>
              </a:rPr>
              <a:t>Enfeksiyonlara yakalanma riskinde artış meydana gelir.</a:t>
            </a:r>
            <a:endParaRPr lang="tr-TR" sz="2000" b="0" i="0" dirty="0">
              <a:solidFill>
                <a:srgbClr val="202124"/>
              </a:solidFill>
              <a:effectLst/>
              <a:latin typeface="Comic Sans MS" panose="030F0702030302020204" pitchFamily="66" charset="0"/>
            </a:endParaRPr>
          </a:p>
        </p:txBody>
      </p:sp>
      <p:pic>
        <p:nvPicPr>
          <p:cNvPr id="14338" name="Picture 2" descr="458.200+ Bilim İnsanı Stok Fotoğrafları, Resimler ve Royalty-Free Görseller  - iStock">
            <a:extLst>
              <a:ext uri="{FF2B5EF4-FFF2-40B4-BE49-F238E27FC236}">
                <a16:creationId xmlns:a16="http://schemas.microsoft.com/office/drawing/2014/main" id="{CE896AFE-ABB7-4B30-9BE4-B99C48CC55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7308" y="955652"/>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Öfke Kontrolü - Nilgün Köstem">
            <a:extLst>
              <a:ext uri="{FF2B5EF4-FFF2-40B4-BE49-F238E27FC236}">
                <a16:creationId xmlns:a16="http://schemas.microsoft.com/office/drawing/2014/main" id="{05FFDDD6-0B9D-4285-B3ED-20530F3310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442238">
            <a:off x="9132495" y="3068442"/>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2" name="Resim 11">
            <a:extLst>
              <a:ext uri="{FF2B5EF4-FFF2-40B4-BE49-F238E27FC236}">
                <a16:creationId xmlns:a16="http://schemas.microsoft.com/office/drawing/2014/main" id="{3A5FA162-0723-426A-BF4C-CC6D82E296A0}"/>
              </a:ext>
            </a:extLst>
          </p:cNvPr>
          <p:cNvPicPr>
            <a:picLocks noChangeAspect="1"/>
          </p:cNvPicPr>
          <p:nvPr/>
        </p:nvPicPr>
        <p:blipFill>
          <a:blip r:embed="rId9"/>
          <a:stretch>
            <a:fillRect/>
          </a:stretch>
        </p:blipFill>
        <p:spPr>
          <a:xfrm rot="20503059">
            <a:off x="7423053" y="4991822"/>
            <a:ext cx="3314700" cy="1381125"/>
          </a:xfrm>
          <a:prstGeom prst="rect">
            <a:avLst/>
          </a:prstGeom>
        </p:spPr>
      </p:pic>
    </p:spTree>
    <p:extLst>
      <p:ext uri="{BB962C8B-B14F-4D97-AF65-F5344CB8AC3E}">
        <p14:creationId xmlns:p14="http://schemas.microsoft.com/office/powerpoint/2010/main" val="1175387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480D369-70A4-4434-9A21-76D9D552502A}"/>
              </a:ext>
            </a:extLst>
          </p:cNvPr>
          <p:cNvSpPr txBox="1"/>
          <p:nvPr/>
        </p:nvSpPr>
        <p:spPr>
          <a:xfrm>
            <a:off x="4051494" y="302280"/>
            <a:ext cx="5148775" cy="523220"/>
          </a:xfrm>
          <a:prstGeom prst="rect">
            <a:avLst/>
          </a:prstGeom>
          <a:noFill/>
        </p:spPr>
        <p:txBody>
          <a:bodyPr wrap="square" rtlCol="0">
            <a:spAutoFit/>
          </a:bodyPr>
          <a:lstStyle/>
          <a:p>
            <a:r>
              <a:rPr lang="tr-TR" sz="2800" dirty="0">
                <a:highlight>
                  <a:srgbClr val="00FFFF"/>
                </a:highlight>
                <a:latin typeface="Comic Sans MS" panose="030F0702030302020204" pitchFamily="66" charset="0"/>
              </a:rPr>
              <a:t>SODYUM VE POTASYUM</a:t>
            </a:r>
          </a:p>
        </p:txBody>
      </p:sp>
      <p:sp>
        <p:nvSpPr>
          <p:cNvPr id="3" name="Metin kutusu 2">
            <a:extLst>
              <a:ext uri="{FF2B5EF4-FFF2-40B4-BE49-F238E27FC236}">
                <a16:creationId xmlns:a16="http://schemas.microsoft.com/office/drawing/2014/main" id="{FF610D82-541B-4D92-B906-DA5987304F11}"/>
              </a:ext>
            </a:extLst>
          </p:cNvPr>
          <p:cNvSpPr txBox="1"/>
          <p:nvPr/>
        </p:nvSpPr>
        <p:spPr>
          <a:xfrm>
            <a:off x="254000" y="1378634"/>
            <a:ext cx="7300351" cy="5078313"/>
          </a:xfrm>
          <a:prstGeom prst="rect">
            <a:avLst/>
          </a:prstGeom>
          <a:noFill/>
        </p:spPr>
        <p:txBody>
          <a:bodyPr wrap="square" rtlCol="0">
            <a:spAutoFit/>
          </a:bodyPr>
          <a:lstStyle/>
          <a:p>
            <a:pPr algn="just"/>
            <a:r>
              <a:rPr lang="tr-TR" dirty="0">
                <a:latin typeface="Comic Sans MS" panose="030F0702030302020204" pitchFamily="66" charset="0"/>
              </a:rPr>
              <a:t>Vücutta elektrolit dengenin sağlanmasında önemli olan sodyum (</a:t>
            </a:r>
            <a:r>
              <a:rPr lang="tr-TR" dirty="0" err="1">
                <a:latin typeface="Comic Sans MS" panose="030F0702030302020204" pitchFamily="66" charset="0"/>
              </a:rPr>
              <a:t>Na</a:t>
            </a:r>
            <a:r>
              <a:rPr lang="tr-TR" dirty="0">
                <a:latin typeface="Comic Sans MS" panose="030F0702030302020204" pitchFamily="66" charset="0"/>
              </a:rPr>
              <a:t>) ve potasyum (K) vücutta görev ve özellikleri bakımından birbirine benzerler. </a:t>
            </a:r>
          </a:p>
          <a:p>
            <a:pPr algn="just"/>
            <a:r>
              <a:rPr lang="tr-TR" dirty="0">
                <a:latin typeface="Comic Sans MS" panose="030F0702030302020204" pitchFamily="66" charset="0"/>
              </a:rPr>
              <a:t>Hücre içi sıvısında </a:t>
            </a:r>
            <a:r>
              <a:rPr lang="tr-TR" dirty="0">
                <a:highlight>
                  <a:srgbClr val="FF0000"/>
                </a:highlight>
                <a:latin typeface="Comic Sans MS" panose="030F0702030302020204" pitchFamily="66" charset="0"/>
              </a:rPr>
              <a:t>potasyum</a:t>
            </a:r>
            <a:r>
              <a:rPr lang="tr-TR" dirty="0">
                <a:latin typeface="Comic Sans MS" panose="030F0702030302020204" pitchFamily="66" charset="0"/>
              </a:rPr>
              <a:t>, hücre dışı sıvısında ise </a:t>
            </a:r>
            <a:r>
              <a:rPr lang="tr-TR" dirty="0">
                <a:highlight>
                  <a:srgbClr val="00FF00"/>
                </a:highlight>
                <a:latin typeface="Comic Sans MS" panose="030F0702030302020204" pitchFamily="66" charset="0"/>
              </a:rPr>
              <a:t>sodyum</a:t>
            </a:r>
            <a:r>
              <a:rPr lang="tr-TR" dirty="0">
                <a:latin typeface="Comic Sans MS" panose="030F0702030302020204" pitchFamily="66" charset="0"/>
              </a:rPr>
              <a:t> daha çok bulunur. </a:t>
            </a:r>
          </a:p>
          <a:p>
            <a:pPr algn="just"/>
            <a:r>
              <a:rPr lang="tr-TR" b="1" u="sng" dirty="0">
                <a:solidFill>
                  <a:srgbClr val="C00000"/>
                </a:solidFill>
                <a:latin typeface="Comic Sans MS" panose="030F0702030302020204" pitchFamily="66" charset="0"/>
              </a:rPr>
              <a:t>Fonksiyonları: </a:t>
            </a:r>
          </a:p>
          <a:p>
            <a:pPr algn="just"/>
            <a:r>
              <a:rPr lang="tr-TR" dirty="0">
                <a:latin typeface="Comic Sans MS" panose="030F0702030302020204" pitchFamily="66" charset="0"/>
              </a:rPr>
              <a:t>• </a:t>
            </a:r>
            <a:r>
              <a:rPr lang="tr-TR" dirty="0" err="1">
                <a:latin typeface="Comic Sans MS" panose="030F0702030302020204" pitchFamily="66" charset="0"/>
              </a:rPr>
              <a:t>Na</a:t>
            </a:r>
            <a:r>
              <a:rPr lang="tr-TR" dirty="0">
                <a:latin typeface="Comic Sans MS" panose="030F0702030302020204" pitchFamily="66" charset="0"/>
              </a:rPr>
              <a:t> ve K tuzları suda kolay çözündüğü ve iyonlaştığı için vücut sıvılarının </a:t>
            </a:r>
            <a:r>
              <a:rPr lang="tr-TR" dirty="0" err="1">
                <a:latin typeface="Comic Sans MS" panose="030F0702030302020204" pitchFamily="66" charset="0"/>
              </a:rPr>
              <a:t>osmatik</a:t>
            </a:r>
            <a:r>
              <a:rPr lang="tr-TR" dirty="0">
                <a:latin typeface="Comic Sans MS" panose="030F0702030302020204" pitchFamily="66" charset="0"/>
              </a:rPr>
              <a:t> basıncı ve asit baz dengesi için büyük bir öneme sahiptirler. </a:t>
            </a:r>
          </a:p>
          <a:p>
            <a:pPr algn="just"/>
            <a:r>
              <a:rPr lang="tr-TR" dirty="0">
                <a:latin typeface="Comic Sans MS" panose="030F0702030302020204" pitchFamily="66" charset="0"/>
              </a:rPr>
              <a:t>•Bilindiği gibi vücutta bulunan suyun 2/3’ü </a:t>
            </a:r>
            <a:r>
              <a:rPr lang="tr-TR" dirty="0" err="1">
                <a:latin typeface="Comic Sans MS" panose="030F0702030302020204" pitchFamily="66" charset="0"/>
              </a:rPr>
              <a:t>hüçre</a:t>
            </a:r>
            <a:r>
              <a:rPr lang="tr-TR" dirty="0">
                <a:latin typeface="Comic Sans MS" panose="030F0702030302020204" pitchFamily="66" charset="0"/>
              </a:rPr>
              <a:t> içinde 1/3’ü </a:t>
            </a:r>
            <a:r>
              <a:rPr lang="tr-TR" dirty="0" err="1">
                <a:latin typeface="Comic Sans MS" panose="030F0702030302020204" pitchFamily="66" charset="0"/>
              </a:rPr>
              <a:t>hüçre</a:t>
            </a:r>
            <a:r>
              <a:rPr lang="tr-TR" dirty="0">
                <a:latin typeface="Comic Sans MS" panose="030F0702030302020204" pitchFamily="66" charset="0"/>
              </a:rPr>
              <a:t> dışında bulunmaktadır. Hücrelerin gerekli fonksiyonlarını yürütebilmesi ve </a:t>
            </a:r>
            <a:r>
              <a:rPr lang="tr-TR" dirty="0" err="1">
                <a:latin typeface="Comic Sans MS" panose="030F0702030302020204" pitchFamily="66" charset="0"/>
              </a:rPr>
              <a:t>metabolik</a:t>
            </a:r>
            <a:r>
              <a:rPr lang="tr-TR" dirty="0">
                <a:latin typeface="Comic Sans MS" panose="030F0702030302020204" pitchFamily="66" charset="0"/>
              </a:rPr>
              <a:t> reaksiyonlar için bu dağılımın korunması önemlidir. Bu sıvı dengesinin sağlanmasında </a:t>
            </a:r>
            <a:r>
              <a:rPr lang="tr-TR" dirty="0" err="1">
                <a:latin typeface="Comic Sans MS" panose="030F0702030302020204" pitchFamily="66" charset="0"/>
              </a:rPr>
              <a:t>Na</a:t>
            </a:r>
            <a:r>
              <a:rPr lang="tr-TR" dirty="0">
                <a:latin typeface="Comic Sans MS" panose="030F0702030302020204" pitchFamily="66" charset="0"/>
              </a:rPr>
              <a:t> ve K önemli rol oynar.</a:t>
            </a:r>
          </a:p>
          <a:p>
            <a:pPr algn="just"/>
            <a:r>
              <a:rPr lang="tr-TR" dirty="0">
                <a:latin typeface="Comic Sans MS" panose="030F0702030302020204" pitchFamily="66" charset="0"/>
              </a:rPr>
              <a:t>• Bu mineraller kasların çalışmasında, hücre uyarılmasında ve sinir uyarılarının iletilmesinde farklı etki gösterirler.</a:t>
            </a:r>
          </a:p>
          <a:p>
            <a:pPr algn="just"/>
            <a:r>
              <a:rPr lang="tr-TR" dirty="0">
                <a:latin typeface="Comic Sans MS" panose="030F0702030302020204" pitchFamily="66" charset="0"/>
              </a:rPr>
              <a:t>• Her iki mineral maddesi kan basıncının dengede tutulmasında görev alırlar.</a:t>
            </a:r>
          </a:p>
        </p:txBody>
      </p:sp>
      <p:pic>
        <p:nvPicPr>
          <p:cNvPr id="5" name="Resim 4">
            <a:extLst>
              <a:ext uri="{FF2B5EF4-FFF2-40B4-BE49-F238E27FC236}">
                <a16:creationId xmlns:a16="http://schemas.microsoft.com/office/drawing/2014/main" id="{EA26D46F-F892-4712-8A03-0568A963B0B0}"/>
              </a:ext>
            </a:extLst>
          </p:cNvPr>
          <p:cNvPicPr>
            <a:picLocks noChangeAspect="1"/>
          </p:cNvPicPr>
          <p:nvPr/>
        </p:nvPicPr>
        <p:blipFill>
          <a:blip r:embed="rId7"/>
          <a:stretch>
            <a:fillRect/>
          </a:stretch>
        </p:blipFill>
        <p:spPr>
          <a:xfrm>
            <a:off x="8679884" y="563890"/>
            <a:ext cx="2019300" cy="2266950"/>
          </a:xfrm>
          <a:prstGeom prst="rect">
            <a:avLst/>
          </a:prstGeom>
        </p:spPr>
      </p:pic>
      <p:pic>
        <p:nvPicPr>
          <p:cNvPr id="7" name="Resim 6">
            <a:extLst>
              <a:ext uri="{FF2B5EF4-FFF2-40B4-BE49-F238E27FC236}">
                <a16:creationId xmlns:a16="http://schemas.microsoft.com/office/drawing/2014/main" id="{900BD38D-4116-457B-83B0-D5B2AD690F1A}"/>
              </a:ext>
            </a:extLst>
          </p:cNvPr>
          <p:cNvPicPr>
            <a:picLocks noChangeAspect="1"/>
          </p:cNvPicPr>
          <p:nvPr/>
        </p:nvPicPr>
        <p:blipFill>
          <a:blip r:embed="rId8"/>
          <a:stretch>
            <a:fillRect/>
          </a:stretch>
        </p:blipFill>
        <p:spPr>
          <a:xfrm>
            <a:off x="7843027" y="3364882"/>
            <a:ext cx="4094973" cy="2929228"/>
          </a:xfrm>
          <a:prstGeom prst="rect">
            <a:avLst/>
          </a:prstGeom>
        </p:spPr>
      </p:pic>
    </p:spTree>
    <p:extLst>
      <p:ext uri="{BB962C8B-B14F-4D97-AF65-F5344CB8AC3E}">
        <p14:creationId xmlns:p14="http://schemas.microsoft.com/office/powerpoint/2010/main" val="21212324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480D369-70A4-4434-9A21-76D9D552502A}"/>
              </a:ext>
            </a:extLst>
          </p:cNvPr>
          <p:cNvSpPr txBox="1"/>
          <p:nvPr/>
        </p:nvSpPr>
        <p:spPr>
          <a:xfrm>
            <a:off x="4051494" y="302280"/>
            <a:ext cx="5148775" cy="523220"/>
          </a:xfrm>
          <a:prstGeom prst="rect">
            <a:avLst/>
          </a:prstGeom>
          <a:noFill/>
        </p:spPr>
        <p:txBody>
          <a:bodyPr wrap="square" rtlCol="0">
            <a:spAutoFit/>
          </a:bodyPr>
          <a:lstStyle/>
          <a:p>
            <a:r>
              <a:rPr lang="tr-TR" sz="2800" dirty="0">
                <a:highlight>
                  <a:srgbClr val="00FFFF"/>
                </a:highlight>
                <a:latin typeface="Comic Sans MS" panose="030F0702030302020204" pitchFamily="66" charset="0"/>
              </a:rPr>
              <a:t>SODYUM VE POTASYUM</a:t>
            </a:r>
          </a:p>
        </p:txBody>
      </p:sp>
      <p:pic>
        <p:nvPicPr>
          <p:cNvPr id="8" name="Resim 7">
            <a:extLst>
              <a:ext uri="{FF2B5EF4-FFF2-40B4-BE49-F238E27FC236}">
                <a16:creationId xmlns:a16="http://schemas.microsoft.com/office/drawing/2014/main" id="{27CAD48D-B5BC-405A-8E2F-0A11493A0F45}"/>
              </a:ext>
            </a:extLst>
          </p:cNvPr>
          <p:cNvPicPr>
            <a:picLocks noChangeAspect="1"/>
          </p:cNvPicPr>
          <p:nvPr/>
        </p:nvPicPr>
        <p:blipFill rotWithShape="1">
          <a:blip r:embed="rId7"/>
          <a:srcRect l="28961" t="37532" r="30885" b="13008"/>
          <a:stretch/>
        </p:blipFill>
        <p:spPr>
          <a:xfrm>
            <a:off x="1996986" y="1044107"/>
            <a:ext cx="8198027" cy="5677368"/>
          </a:xfrm>
          <a:prstGeom prst="rect">
            <a:avLst/>
          </a:prstGeom>
        </p:spPr>
      </p:pic>
    </p:spTree>
    <p:extLst>
      <p:ext uri="{BB962C8B-B14F-4D97-AF65-F5344CB8AC3E}">
        <p14:creationId xmlns:p14="http://schemas.microsoft.com/office/powerpoint/2010/main" val="21899246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480D369-70A4-4434-9A21-76D9D552502A}"/>
              </a:ext>
            </a:extLst>
          </p:cNvPr>
          <p:cNvSpPr txBox="1"/>
          <p:nvPr/>
        </p:nvSpPr>
        <p:spPr>
          <a:xfrm>
            <a:off x="4051494" y="302280"/>
            <a:ext cx="5148775" cy="523220"/>
          </a:xfrm>
          <a:prstGeom prst="rect">
            <a:avLst/>
          </a:prstGeom>
          <a:noFill/>
        </p:spPr>
        <p:txBody>
          <a:bodyPr wrap="square" rtlCol="0">
            <a:spAutoFit/>
          </a:bodyPr>
          <a:lstStyle/>
          <a:p>
            <a:r>
              <a:rPr lang="tr-TR" sz="2800" dirty="0">
                <a:highlight>
                  <a:srgbClr val="00FFFF"/>
                </a:highlight>
                <a:latin typeface="Comic Sans MS" panose="030F0702030302020204" pitchFamily="66" charset="0"/>
              </a:rPr>
              <a:t>SODYUM VE POTASYUM</a:t>
            </a:r>
          </a:p>
        </p:txBody>
      </p:sp>
      <p:sp>
        <p:nvSpPr>
          <p:cNvPr id="3" name="Metin kutusu 2">
            <a:extLst>
              <a:ext uri="{FF2B5EF4-FFF2-40B4-BE49-F238E27FC236}">
                <a16:creationId xmlns:a16="http://schemas.microsoft.com/office/drawing/2014/main" id="{E4182C98-4C20-4B28-AA0B-D2124D348991}"/>
              </a:ext>
            </a:extLst>
          </p:cNvPr>
          <p:cNvSpPr txBox="1"/>
          <p:nvPr/>
        </p:nvSpPr>
        <p:spPr>
          <a:xfrm>
            <a:off x="410456" y="1043796"/>
            <a:ext cx="6305375" cy="5078313"/>
          </a:xfrm>
          <a:prstGeom prst="rect">
            <a:avLst/>
          </a:prstGeom>
          <a:noFill/>
        </p:spPr>
        <p:txBody>
          <a:bodyPr wrap="square" rtlCol="0">
            <a:spAutoFit/>
          </a:bodyPr>
          <a:lstStyle/>
          <a:p>
            <a:pPr algn="just"/>
            <a:r>
              <a:rPr lang="tr-TR" b="1" dirty="0">
                <a:solidFill>
                  <a:srgbClr val="C00000"/>
                </a:solidFill>
                <a:latin typeface="Comic Sans MS" panose="030F0702030302020204" pitchFamily="66" charset="0"/>
              </a:rPr>
              <a:t>Sodyum ve potasyum </a:t>
            </a:r>
            <a:r>
              <a:rPr lang="tr-TR" dirty="0">
                <a:latin typeface="Comic Sans MS" panose="030F0702030302020204" pitchFamily="66" charset="0"/>
              </a:rPr>
              <a:t>besinlerde yaygın olarak bulunduklarından normalde eksikliği pek görülmez. </a:t>
            </a:r>
          </a:p>
          <a:p>
            <a:pPr algn="just"/>
            <a:r>
              <a:rPr lang="tr-TR" dirty="0">
                <a:latin typeface="Comic Sans MS" panose="030F0702030302020204" pitchFamily="66" charset="0"/>
              </a:rPr>
              <a:t>• Aşırı terleme, çok idrara çıkma, ishal, kusma, böbrek rahatsızlığı gibi durumlarda bu minerallerin eksiklik veya </a:t>
            </a:r>
            <a:r>
              <a:rPr lang="tr-TR" dirty="0" err="1">
                <a:latin typeface="Comic Sans MS" panose="030F0702030302020204" pitchFamily="66" charset="0"/>
              </a:rPr>
              <a:t>fazlalılıkları</a:t>
            </a:r>
            <a:r>
              <a:rPr lang="tr-TR" dirty="0">
                <a:latin typeface="Comic Sans MS" panose="030F0702030302020204" pitchFamily="66" charset="0"/>
              </a:rPr>
              <a:t> görülebilir. </a:t>
            </a:r>
          </a:p>
          <a:p>
            <a:pPr algn="just"/>
            <a:r>
              <a:rPr lang="tr-TR" dirty="0">
                <a:latin typeface="Comic Sans MS" panose="030F0702030302020204" pitchFamily="66" charset="0"/>
              </a:rPr>
              <a:t>• Bunlar fazla alındıklarında hormonların ve böbreğin denetimi ile dışarı atılarak denge sağlanır. </a:t>
            </a:r>
          </a:p>
          <a:p>
            <a:pPr algn="just"/>
            <a:r>
              <a:rPr lang="tr-TR" dirty="0">
                <a:latin typeface="Comic Sans MS" panose="030F0702030302020204" pitchFamily="66" charset="0"/>
              </a:rPr>
              <a:t>• </a:t>
            </a:r>
            <a:r>
              <a:rPr lang="tr-TR" b="1" dirty="0">
                <a:solidFill>
                  <a:srgbClr val="C00000"/>
                </a:solidFill>
                <a:latin typeface="Comic Sans MS" panose="030F0702030302020204" pitchFamily="66" charset="0"/>
              </a:rPr>
              <a:t>Sodyum</a:t>
            </a:r>
            <a:r>
              <a:rPr lang="tr-TR" dirty="0">
                <a:latin typeface="Comic Sans MS" panose="030F0702030302020204" pitchFamily="66" charset="0"/>
              </a:rPr>
              <a:t> daha çok sofra tuzu ile alınır. Yemeklere tuz eklenmese bile günlük gıdalarda yaklaşık 1-3 g </a:t>
            </a:r>
            <a:r>
              <a:rPr lang="tr-TR" dirty="0" err="1">
                <a:latin typeface="Comic Sans MS" panose="030F0702030302020204" pitchFamily="66" charset="0"/>
              </a:rPr>
              <a:t>Na</a:t>
            </a:r>
            <a:r>
              <a:rPr lang="tr-TR" dirty="0">
                <a:latin typeface="Comic Sans MS" panose="030F0702030302020204" pitchFamily="66" charset="0"/>
              </a:rPr>
              <a:t> bulunur. </a:t>
            </a:r>
          </a:p>
          <a:p>
            <a:pPr algn="just"/>
            <a:r>
              <a:rPr lang="tr-TR" dirty="0">
                <a:latin typeface="Comic Sans MS" panose="030F0702030302020204" pitchFamily="66" charset="0"/>
              </a:rPr>
              <a:t>• Normal durumdaki yetişkinlerin günlük </a:t>
            </a:r>
            <a:r>
              <a:rPr lang="tr-TR" dirty="0" err="1">
                <a:latin typeface="Comic Sans MS" panose="030F0702030302020204" pitchFamily="66" charset="0"/>
              </a:rPr>
              <a:t>Na</a:t>
            </a:r>
            <a:r>
              <a:rPr lang="tr-TR" dirty="0">
                <a:latin typeface="Comic Sans MS" panose="030F0702030302020204" pitchFamily="66" charset="0"/>
              </a:rPr>
              <a:t> ihtiyacı 6 gramdır. Bu, bir tatlı kaşığı yemek tuzuna denk gelmektedir. </a:t>
            </a:r>
          </a:p>
          <a:p>
            <a:r>
              <a:rPr lang="tr-TR" dirty="0">
                <a:latin typeface="Comic Sans MS" panose="030F0702030302020204" pitchFamily="66" charset="0"/>
              </a:rPr>
              <a:t>• Günlük normal diyetlerle 2-4 gram </a:t>
            </a:r>
            <a:r>
              <a:rPr lang="tr-TR" b="1" dirty="0">
                <a:solidFill>
                  <a:srgbClr val="7030A0"/>
                </a:solidFill>
                <a:latin typeface="Comic Sans MS" panose="030F0702030302020204" pitchFamily="66" charset="0"/>
              </a:rPr>
              <a:t>Potasyum</a:t>
            </a:r>
            <a:r>
              <a:rPr lang="tr-TR" dirty="0">
                <a:latin typeface="Comic Sans MS" panose="030F0702030302020204" pitchFamily="66" charset="0"/>
              </a:rPr>
              <a:t> alınır. </a:t>
            </a:r>
          </a:p>
          <a:p>
            <a:r>
              <a:rPr lang="tr-TR" dirty="0">
                <a:latin typeface="Comic Sans MS" panose="030F0702030302020204" pitchFamily="66" charset="0"/>
              </a:rPr>
              <a:t>• Sağlıklı yetişkinlerin günlük K ihtiyacının 1,8-5,6 gram arasında olduğu sanılmaktadır. </a:t>
            </a:r>
          </a:p>
          <a:p>
            <a:r>
              <a:rPr lang="tr-TR" dirty="0">
                <a:latin typeface="Comic Sans MS" panose="030F0702030302020204" pitchFamily="66" charset="0"/>
              </a:rPr>
              <a:t>• Kahve potasyum bakımından oldukça zengindir. </a:t>
            </a:r>
          </a:p>
          <a:p>
            <a:r>
              <a:rPr lang="tr-TR" dirty="0">
                <a:latin typeface="Comic Sans MS" panose="030F0702030302020204" pitchFamily="66" charset="0"/>
              </a:rPr>
              <a:t>• Muz, ıspanak, marul, maydanoz, kuru baklagiller, fındık vb. gıdalarda önemli miktarda K bulunur.</a:t>
            </a:r>
          </a:p>
        </p:txBody>
      </p:sp>
      <p:pic>
        <p:nvPicPr>
          <p:cNvPr id="5" name="Resim 4">
            <a:extLst>
              <a:ext uri="{FF2B5EF4-FFF2-40B4-BE49-F238E27FC236}">
                <a16:creationId xmlns:a16="http://schemas.microsoft.com/office/drawing/2014/main" id="{B827FCF8-CF8C-4CC1-886B-A160B644CB78}"/>
              </a:ext>
            </a:extLst>
          </p:cNvPr>
          <p:cNvPicPr>
            <a:picLocks noChangeAspect="1"/>
          </p:cNvPicPr>
          <p:nvPr/>
        </p:nvPicPr>
        <p:blipFill>
          <a:blip r:embed="rId7"/>
          <a:stretch>
            <a:fillRect/>
          </a:stretch>
        </p:blipFill>
        <p:spPr>
          <a:xfrm>
            <a:off x="8329985" y="900942"/>
            <a:ext cx="2150599" cy="1413029"/>
          </a:xfrm>
          <a:prstGeom prst="rect">
            <a:avLst/>
          </a:prstGeom>
        </p:spPr>
      </p:pic>
      <p:pic>
        <p:nvPicPr>
          <p:cNvPr id="7" name="Resim 6">
            <a:extLst>
              <a:ext uri="{FF2B5EF4-FFF2-40B4-BE49-F238E27FC236}">
                <a16:creationId xmlns:a16="http://schemas.microsoft.com/office/drawing/2014/main" id="{8C4AC165-36CB-4734-AF26-5CF084FD6F69}"/>
              </a:ext>
            </a:extLst>
          </p:cNvPr>
          <p:cNvPicPr>
            <a:picLocks noChangeAspect="1"/>
          </p:cNvPicPr>
          <p:nvPr/>
        </p:nvPicPr>
        <p:blipFill>
          <a:blip r:embed="rId8"/>
          <a:stretch>
            <a:fillRect/>
          </a:stretch>
        </p:blipFill>
        <p:spPr>
          <a:xfrm>
            <a:off x="7138052" y="2623115"/>
            <a:ext cx="2267232" cy="1413028"/>
          </a:xfrm>
          <a:prstGeom prst="rect">
            <a:avLst/>
          </a:prstGeom>
        </p:spPr>
      </p:pic>
      <p:pic>
        <p:nvPicPr>
          <p:cNvPr id="9" name="Resim 8">
            <a:extLst>
              <a:ext uri="{FF2B5EF4-FFF2-40B4-BE49-F238E27FC236}">
                <a16:creationId xmlns:a16="http://schemas.microsoft.com/office/drawing/2014/main" id="{486700A7-EB36-4B25-8EE4-C0AE0895DA43}"/>
              </a:ext>
            </a:extLst>
          </p:cNvPr>
          <p:cNvPicPr>
            <a:picLocks noChangeAspect="1"/>
          </p:cNvPicPr>
          <p:nvPr/>
        </p:nvPicPr>
        <p:blipFill>
          <a:blip r:embed="rId9"/>
          <a:stretch>
            <a:fillRect/>
          </a:stretch>
        </p:blipFill>
        <p:spPr>
          <a:xfrm rot="20034133">
            <a:off x="6988025" y="5149951"/>
            <a:ext cx="2049949" cy="1406976"/>
          </a:xfrm>
          <a:prstGeom prst="rect">
            <a:avLst/>
          </a:prstGeom>
        </p:spPr>
      </p:pic>
      <p:pic>
        <p:nvPicPr>
          <p:cNvPr id="10" name="Resim 9">
            <a:extLst>
              <a:ext uri="{FF2B5EF4-FFF2-40B4-BE49-F238E27FC236}">
                <a16:creationId xmlns:a16="http://schemas.microsoft.com/office/drawing/2014/main" id="{1B37B9D0-47B0-4FA8-88A3-9D31DD1151DB}"/>
              </a:ext>
            </a:extLst>
          </p:cNvPr>
          <p:cNvPicPr>
            <a:picLocks noChangeAspect="1"/>
          </p:cNvPicPr>
          <p:nvPr/>
        </p:nvPicPr>
        <p:blipFill>
          <a:blip r:embed="rId10"/>
          <a:stretch>
            <a:fillRect/>
          </a:stretch>
        </p:blipFill>
        <p:spPr>
          <a:xfrm>
            <a:off x="9405284" y="5302315"/>
            <a:ext cx="1948158" cy="1236597"/>
          </a:xfrm>
          <a:prstGeom prst="rect">
            <a:avLst/>
          </a:prstGeom>
        </p:spPr>
      </p:pic>
      <p:pic>
        <p:nvPicPr>
          <p:cNvPr id="11" name="Resim 10">
            <a:extLst>
              <a:ext uri="{FF2B5EF4-FFF2-40B4-BE49-F238E27FC236}">
                <a16:creationId xmlns:a16="http://schemas.microsoft.com/office/drawing/2014/main" id="{71576915-6A52-4992-BE80-1824C2517A04}"/>
              </a:ext>
            </a:extLst>
          </p:cNvPr>
          <p:cNvPicPr>
            <a:picLocks noChangeAspect="1"/>
          </p:cNvPicPr>
          <p:nvPr/>
        </p:nvPicPr>
        <p:blipFill>
          <a:blip r:embed="rId11"/>
          <a:stretch>
            <a:fillRect/>
          </a:stretch>
        </p:blipFill>
        <p:spPr>
          <a:xfrm rot="1112118">
            <a:off x="9732858" y="3044144"/>
            <a:ext cx="1858273" cy="1236596"/>
          </a:xfrm>
          <a:prstGeom prst="rect">
            <a:avLst/>
          </a:prstGeom>
        </p:spPr>
      </p:pic>
      <p:pic>
        <p:nvPicPr>
          <p:cNvPr id="12" name="Resim 11">
            <a:extLst>
              <a:ext uri="{FF2B5EF4-FFF2-40B4-BE49-F238E27FC236}">
                <a16:creationId xmlns:a16="http://schemas.microsoft.com/office/drawing/2014/main" id="{B3834178-1766-4992-A3F2-12711654719F}"/>
              </a:ext>
            </a:extLst>
          </p:cNvPr>
          <p:cNvPicPr>
            <a:picLocks noChangeAspect="1"/>
          </p:cNvPicPr>
          <p:nvPr/>
        </p:nvPicPr>
        <p:blipFill>
          <a:blip r:embed="rId12"/>
          <a:stretch>
            <a:fillRect/>
          </a:stretch>
        </p:blipFill>
        <p:spPr>
          <a:xfrm>
            <a:off x="8801864" y="4111586"/>
            <a:ext cx="1240591" cy="1240591"/>
          </a:xfrm>
          <a:prstGeom prst="rect">
            <a:avLst/>
          </a:prstGeom>
        </p:spPr>
      </p:pic>
    </p:spTree>
    <p:extLst>
      <p:ext uri="{BB962C8B-B14F-4D97-AF65-F5344CB8AC3E}">
        <p14:creationId xmlns:p14="http://schemas.microsoft.com/office/powerpoint/2010/main" val="41931103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ilgi Yer Tutucusu 5">
            <a:extLst>
              <a:ext uri="{FF2B5EF4-FFF2-40B4-BE49-F238E27FC236}">
                <a16:creationId xmlns:a16="http://schemas.microsoft.com/office/drawing/2014/main" id="{0FBBF1B5-7878-4B0C-87C1-2815470281F7}"/>
              </a:ext>
            </a:extLst>
          </p:cNvPr>
          <p:cNvSpPr>
            <a:spLocks noGrp="1"/>
          </p:cNvSpPr>
          <p:nvPr>
            <p:ph type="ftr" sz="quarter" idx="11"/>
          </p:nvPr>
        </p:nvSpPr>
        <p:spPr/>
        <p:txBody>
          <a:bodyPr/>
          <a:lstStyle/>
          <a:p>
            <a:r>
              <a:rPr lang="tr-TR"/>
              <a:t>KİD 620 –Görsel Kimlik Kılavuzu</a:t>
            </a:r>
            <a:endParaRPr lang="tr-TR" dirty="0"/>
          </a:p>
        </p:txBody>
      </p:sp>
      <p:sp>
        <p:nvSpPr>
          <p:cNvPr id="7" name="Slayt Numarası Yer Tutucusu 6">
            <a:extLst>
              <a:ext uri="{FF2B5EF4-FFF2-40B4-BE49-F238E27FC236}">
                <a16:creationId xmlns:a16="http://schemas.microsoft.com/office/drawing/2014/main" id="{339FD5C5-D80E-4486-9E92-305E483959F2}"/>
              </a:ext>
            </a:extLst>
          </p:cNvPr>
          <p:cNvSpPr>
            <a:spLocks noGrp="1"/>
          </p:cNvSpPr>
          <p:nvPr>
            <p:ph type="sldNum" sz="quarter" idx="12"/>
          </p:nvPr>
        </p:nvSpPr>
        <p:spPr/>
        <p:txBody>
          <a:bodyPr/>
          <a:lstStyle/>
          <a:p>
            <a:fld id="{50F4E6BD-4CAD-3E44-B214-2CFB9D00E5E7}" type="slidenum">
              <a:rPr lang="tr-TR" smtClean="0"/>
              <a:t>24</a:t>
            </a:fld>
            <a:endParaRPr lang="tr-TR"/>
          </a:p>
        </p:txBody>
      </p:sp>
      <p:pic>
        <p:nvPicPr>
          <p:cNvPr id="9" name="Resim 8">
            <a:extLst>
              <a:ext uri="{FF2B5EF4-FFF2-40B4-BE49-F238E27FC236}">
                <a16:creationId xmlns:a16="http://schemas.microsoft.com/office/drawing/2014/main" id="{16776D77-4AFD-4534-9F61-F2E6CFDA96CB}"/>
              </a:ext>
            </a:extLst>
          </p:cNvPr>
          <p:cNvPicPr>
            <a:picLocks noChangeAspect="1"/>
          </p:cNvPicPr>
          <p:nvPr/>
        </p:nvPicPr>
        <p:blipFill rotWithShape="1">
          <a:blip r:embed="rId3"/>
          <a:srcRect l="28615" t="27476" r="34808" b="20395"/>
          <a:stretch/>
        </p:blipFill>
        <p:spPr>
          <a:xfrm>
            <a:off x="2304757" y="645918"/>
            <a:ext cx="7582486" cy="6075557"/>
          </a:xfrm>
          <a:prstGeom prst="rect">
            <a:avLst/>
          </a:prstGeom>
        </p:spPr>
      </p:pic>
    </p:spTree>
    <p:extLst>
      <p:ext uri="{BB962C8B-B14F-4D97-AF65-F5344CB8AC3E}">
        <p14:creationId xmlns:p14="http://schemas.microsoft.com/office/powerpoint/2010/main" val="33582312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480D369-70A4-4434-9A21-76D9D552502A}"/>
              </a:ext>
            </a:extLst>
          </p:cNvPr>
          <p:cNvSpPr txBox="1"/>
          <p:nvPr/>
        </p:nvSpPr>
        <p:spPr>
          <a:xfrm>
            <a:off x="241300" y="1034990"/>
            <a:ext cx="3868617" cy="400110"/>
          </a:xfrm>
          <a:prstGeom prst="rect">
            <a:avLst/>
          </a:prstGeom>
          <a:noFill/>
        </p:spPr>
        <p:txBody>
          <a:bodyPr wrap="square" rtlCol="0">
            <a:spAutoFit/>
          </a:bodyPr>
          <a:lstStyle/>
          <a:p>
            <a:r>
              <a:rPr lang="tr-TR" sz="2000" dirty="0">
                <a:highlight>
                  <a:srgbClr val="FFFF00"/>
                </a:highlight>
                <a:latin typeface="Comic Sans MS" panose="030F0702030302020204" pitchFamily="66" charset="0"/>
              </a:rPr>
              <a:t>SODYUM EKSİKLİĞİ</a:t>
            </a:r>
          </a:p>
        </p:txBody>
      </p:sp>
      <p:sp>
        <p:nvSpPr>
          <p:cNvPr id="3" name="Metin kutusu 2">
            <a:extLst>
              <a:ext uri="{FF2B5EF4-FFF2-40B4-BE49-F238E27FC236}">
                <a16:creationId xmlns:a16="http://schemas.microsoft.com/office/drawing/2014/main" id="{E4182C98-4C20-4B28-AA0B-D2124D348991}"/>
              </a:ext>
            </a:extLst>
          </p:cNvPr>
          <p:cNvSpPr txBox="1"/>
          <p:nvPr/>
        </p:nvSpPr>
        <p:spPr>
          <a:xfrm>
            <a:off x="254000" y="1575303"/>
            <a:ext cx="6305375" cy="1754326"/>
          </a:xfrm>
          <a:prstGeom prst="rect">
            <a:avLst/>
          </a:prstGeom>
          <a:noFill/>
        </p:spPr>
        <p:txBody>
          <a:bodyPr wrap="square" rtlCol="0">
            <a:spAutoFit/>
          </a:bodyPr>
          <a:lstStyle/>
          <a:p>
            <a:pPr algn="just"/>
            <a:r>
              <a:rPr lang="tr-TR" dirty="0">
                <a:latin typeface="Comic Sans MS" panose="030F0702030302020204" pitchFamily="66" charset="0"/>
              </a:rPr>
              <a:t>• -Sinir sistemi hastalıkları</a:t>
            </a:r>
          </a:p>
          <a:p>
            <a:pPr algn="just"/>
            <a:r>
              <a:rPr lang="tr-TR" dirty="0">
                <a:latin typeface="Comic Sans MS" panose="030F0702030302020204" pitchFamily="66" charset="0"/>
              </a:rPr>
              <a:t>• -Kas hastalıkları </a:t>
            </a:r>
          </a:p>
          <a:p>
            <a:pPr algn="just"/>
            <a:r>
              <a:rPr lang="tr-TR" dirty="0">
                <a:latin typeface="Comic Sans MS" panose="030F0702030302020204" pitchFamily="66" charset="0"/>
              </a:rPr>
              <a:t>• -Baş dönmesi </a:t>
            </a:r>
          </a:p>
          <a:p>
            <a:pPr algn="just"/>
            <a:r>
              <a:rPr lang="tr-TR" dirty="0">
                <a:latin typeface="Comic Sans MS" panose="030F0702030302020204" pitchFamily="66" charset="0"/>
              </a:rPr>
              <a:t>• -Kusma </a:t>
            </a:r>
          </a:p>
          <a:p>
            <a:pPr algn="just"/>
            <a:r>
              <a:rPr lang="tr-TR" dirty="0">
                <a:latin typeface="Comic Sans MS" panose="030F0702030302020204" pitchFamily="66" charset="0"/>
              </a:rPr>
              <a:t>• -Dolaşım ve solunum bozuklukları </a:t>
            </a:r>
          </a:p>
          <a:p>
            <a:pPr algn="just"/>
            <a:r>
              <a:rPr lang="tr-TR" dirty="0">
                <a:latin typeface="Comic Sans MS" panose="030F0702030302020204" pitchFamily="66" charset="0"/>
              </a:rPr>
              <a:t>• -Dil ve deride kuruma</a:t>
            </a:r>
          </a:p>
        </p:txBody>
      </p:sp>
      <p:sp>
        <p:nvSpPr>
          <p:cNvPr id="4" name="Metin kutusu 3">
            <a:extLst>
              <a:ext uri="{FF2B5EF4-FFF2-40B4-BE49-F238E27FC236}">
                <a16:creationId xmlns:a16="http://schemas.microsoft.com/office/drawing/2014/main" id="{793DA664-176C-490D-92B7-1B3039C6F764}"/>
              </a:ext>
            </a:extLst>
          </p:cNvPr>
          <p:cNvSpPr txBox="1"/>
          <p:nvPr/>
        </p:nvSpPr>
        <p:spPr>
          <a:xfrm>
            <a:off x="6457071" y="4082368"/>
            <a:ext cx="5838092" cy="1200329"/>
          </a:xfrm>
          <a:prstGeom prst="rect">
            <a:avLst/>
          </a:prstGeom>
          <a:noFill/>
        </p:spPr>
        <p:txBody>
          <a:bodyPr wrap="square" rtlCol="0">
            <a:spAutoFit/>
          </a:bodyPr>
          <a:lstStyle/>
          <a:p>
            <a:pPr marL="285750" indent="-285750">
              <a:buFont typeface="Arial" panose="020B0604020202020204" pitchFamily="34" charset="0"/>
              <a:buChar char="•"/>
            </a:pPr>
            <a:r>
              <a:rPr lang="tr-TR" dirty="0">
                <a:latin typeface="Comic Sans MS" panose="030F0702030302020204" pitchFamily="66" charset="0"/>
              </a:rPr>
              <a:t>-Tansiyon</a:t>
            </a:r>
          </a:p>
          <a:p>
            <a:pPr marL="285750" indent="-285750">
              <a:buFont typeface="Arial" panose="020B0604020202020204" pitchFamily="34" charset="0"/>
              <a:buChar char="•"/>
            </a:pPr>
            <a:r>
              <a:rPr lang="tr-TR" dirty="0">
                <a:latin typeface="Comic Sans MS" panose="030F0702030302020204" pitchFamily="66" charset="0"/>
              </a:rPr>
              <a:t> -Beyin hastalıkları </a:t>
            </a:r>
          </a:p>
          <a:p>
            <a:pPr marL="285750" indent="-285750">
              <a:buFont typeface="Arial" panose="020B0604020202020204" pitchFamily="34" charset="0"/>
              <a:buChar char="•"/>
            </a:pPr>
            <a:r>
              <a:rPr lang="tr-TR" dirty="0">
                <a:latin typeface="Comic Sans MS" panose="030F0702030302020204" pitchFamily="66" charset="0"/>
              </a:rPr>
              <a:t> -İshal </a:t>
            </a:r>
          </a:p>
          <a:p>
            <a:pPr marL="285750" indent="-285750">
              <a:buFont typeface="Arial" panose="020B0604020202020204" pitchFamily="34" charset="0"/>
              <a:buChar char="•"/>
            </a:pPr>
            <a:r>
              <a:rPr lang="tr-TR" dirty="0">
                <a:latin typeface="Comic Sans MS" panose="030F0702030302020204" pitchFamily="66" charset="0"/>
              </a:rPr>
              <a:t>-Böbrek hastalıkları</a:t>
            </a:r>
          </a:p>
        </p:txBody>
      </p:sp>
      <p:sp>
        <p:nvSpPr>
          <p:cNvPr id="16" name="Metin kutusu 15">
            <a:extLst>
              <a:ext uri="{FF2B5EF4-FFF2-40B4-BE49-F238E27FC236}">
                <a16:creationId xmlns:a16="http://schemas.microsoft.com/office/drawing/2014/main" id="{F12784AB-0AB7-4559-9993-95D23B429313}"/>
              </a:ext>
            </a:extLst>
          </p:cNvPr>
          <p:cNvSpPr txBox="1"/>
          <p:nvPr/>
        </p:nvSpPr>
        <p:spPr>
          <a:xfrm>
            <a:off x="6559375" y="3420636"/>
            <a:ext cx="3868617" cy="400110"/>
          </a:xfrm>
          <a:prstGeom prst="rect">
            <a:avLst/>
          </a:prstGeom>
          <a:noFill/>
        </p:spPr>
        <p:txBody>
          <a:bodyPr wrap="square" rtlCol="0">
            <a:spAutoFit/>
          </a:bodyPr>
          <a:lstStyle/>
          <a:p>
            <a:r>
              <a:rPr lang="tr-TR" sz="2000" dirty="0">
                <a:highlight>
                  <a:srgbClr val="FFFF00"/>
                </a:highlight>
                <a:latin typeface="Comic Sans MS" panose="030F0702030302020204" pitchFamily="66" charset="0"/>
              </a:rPr>
              <a:t>POTASYUM EKSİKLİĞİ</a:t>
            </a:r>
          </a:p>
        </p:txBody>
      </p:sp>
      <p:pic>
        <p:nvPicPr>
          <p:cNvPr id="8" name="Resim 7">
            <a:extLst>
              <a:ext uri="{FF2B5EF4-FFF2-40B4-BE49-F238E27FC236}">
                <a16:creationId xmlns:a16="http://schemas.microsoft.com/office/drawing/2014/main" id="{CBB145A0-F81C-48C1-8A9C-91AAABCC1800}"/>
              </a:ext>
            </a:extLst>
          </p:cNvPr>
          <p:cNvPicPr>
            <a:picLocks noChangeAspect="1"/>
          </p:cNvPicPr>
          <p:nvPr/>
        </p:nvPicPr>
        <p:blipFill>
          <a:blip r:embed="rId7"/>
          <a:stretch>
            <a:fillRect/>
          </a:stretch>
        </p:blipFill>
        <p:spPr>
          <a:xfrm>
            <a:off x="4630102" y="425022"/>
            <a:ext cx="2200275" cy="2076450"/>
          </a:xfrm>
          <a:prstGeom prst="rect">
            <a:avLst/>
          </a:prstGeom>
        </p:spPr>
      </p:pic>
      <p:pic>
        <p:nvPicPr>
          <p:cNvPr id="13" name="Resim 12">
            <a:extLst>
              <a:ext uri="{FF2B5EF4-FFF2-40B4-BE49-F238E27FC236}">
                <a16:creationId xmlns:a16="http://schemas.microsoft.com/office/drawing/2014/main" id="{D98F8838-ABBA-4060-BFE9-7E924CB2EF6F}"/>
              </a:ext>
            </a:extLst>
          </p:cNvPr>
          <p:cNvPicPr>
            <a:picLocks noChangeAspect="1"/>
          </p:cNvPicPr>
          <p:nvPr/>
        </p:nvPicPr>
        <p:blipFill>
          <a:blip r:embed="rId8"/>
          <a:stretch>
            <a:fillRect/>
          </a:stretch>
        </p:blipFill>
        <p:spPr>
          <a:xfrm>
            <a:off x="6830377" y="1443541"/>
            <a:ext cx="2771775" cy="1647825"/>
          </a:xfrm>
          <a:prstGeom prst="rect">
            <a:avLst/>
          </a:prstGeom>
        </p:spPr>
      </p:pic>
      <p:pic>
        <p:nvPicPr>
          <p:cNvPr id="14" name="Resim 13">
            <a:extLst>
              <a:ext uri="{FF2B5EF4-FFF2-40B4-BE49-F238E27FC236}">
                <a16:creationId xmlns:a16="http://schemas.microsoft.com/office/drawing/2014/main" id="{8D3791F9-E31A-4F44-B563-D5874E394FBD}"/>
              </a:ext>
            </a:extLst>
          </p:cNvPr>
          <p:cNvPicPr>
            <a:picLocks noChangeAspect="1"/>
          </p:cNvPicPr>
          <p:nvPr/>
        </p:nvPicPr>
        <p:blipFill>
          <a:blip r:embed="rId9"/>
          <a:stretch>
            <a:fillRect/>
          </a:stretch>
        </p:blipFill>
        <p:spPr>
          <a:xfrm>
            <a:off x="8611695" y="434676"/>
            <a:ext cx="3314700" cy="1381125"/>
          </a:xfrm>
          <a:prstGeom prst="rect">
            <a:avLst/>
          </a:prstGeom>
        </p:spPr>
      </p:pic>
      <p:pic>
        <p:nvPicPr>
          <p:cNvPr id="15" name="Resim 14">
            <a:extLst>
              <a:ext uri="{FF2B5EF4-FFF2-40B4-BE49-F238E27FC236}">
                <a16:creationId xmlns:a16="http://schemas.microsoft.com/office/drawing/2014/main" id="{F165508E-AA41-40B3-8195-4F66B45128E9}"/>
              </a:ext>
            </a:extLst>
          </p:cNvPr>
          <p:cNvPicPr>
            <a:picLocks noChangeAspect="1"/>
          </p:cNvPicPr>
          <p:nvPr/>
        </p:nvPicPr>
        <p:blipFill>
          <a:blip r:embed="rId10"/>
          <a:stretch>
            <a:fillRect/>
          </a:stretch>
        </p:blipFill>
        <p:spPr>
          <a:xfrm>
            <a:off x="549187" y="4286393"/>
            <a:ext cx="2857500" cy="1600200"/>
          </a:xfrm>
          <a:prstGeom prst="rect">
            <a:avLst/>
          </a:prstGeom>
        </p:spPr>
      </p:pic>
      <p:pic>
        <p:nvPicPr>
          <p:cNvPr id="17" name="Resim 16">
            <a:extLst>
              <a:ext uri="{FF2B5EF4-FFF2-40B4-BE49-F238E27FC236}">
                <a16:creationId xmlns:a16="http://schemas.microsoft.com/office/drawing/2014/main" id="{9164B451-61BD-4658-B7E7-F66030F9D88C}"/>
              </a:ext>
            </a:extLst>
          </p:cNvPr>
          <p:cNvPicPr>
            <a:picLocks noChangeAspect="1"/>
          </p:cNvPicPr>
          <p:nvPr/>
        </p:nvPicPr>
        <p:blipFill>
          <a:blip r:embed="rId11"/>
          <a:stretch>
            <a:fillRect/>
          </a:stretch>
        </p:blipFill>
        <p:spPr>
          <a:xfrm rot="556550">
            <a:off x="3879048" y="3756093"/>
            <a:ext cx="2143125" cy="2133600"/>
          </a:xfrm>
          <a:prstGeom prst="rect">
            <a:avLst/>
          </a:prstGeom>
        </p:spPr>
      </p:pic>
    </p:spTree>
    <p:extLst>
      <p:ext uri="{BB962C8B-B14F-4D97-AF65-F5344CB8AC3E}">
        <p14:creationId xmlns:p14="http://schemas.microsoft.com/office/powerpoint/2010/main" val="25650604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9533" y="108262"/>
            <a:ext cx="3868617" cy="584775"/>
          </a:xfrm>
          <a:prstGeom prst="rect">
            <a:avLst/>
          </a:prstGeom>
          <a:noFill/>
        </p:spPr>
        <p:txBody>
          <a:bodyPr wrap="square" rtlCol="0">
            <a:spAutoFit/>
          </a:bodyPr>
          <a:lstStyle/>
          <a:p>
            <a:r>
              <a:rPr lang="tr-TR" sz="3200" dirty="0">
                <a:highlight>
                  <a:srgbClr val="00FF00"/>
                </a:highlight>
                <a:latin typeface="Comic Sans MS" panose="030F0702030302020204" pitchFamily="66" charset="0"/>
              </a:rPr>
              <a:t>MAGNEZYUM</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647113" y="1859076"/>
            <a:ext cx="6822831" cy="2308324"/>
          </a:xfrm>
          <a:prstGeom prst="rect">
            <a:avLst/>
          </a:prstGeom>
          <a:noFill/>
        </p:spPr>
        <p:txBody>
          <a:bodyPr wrap="square" rtlCol="0">
            <a:spAutoFit/>
          </a:bodyPr>
          <a:lstStyle/>
          <a:p>
            <a:pPr algn="just"/>
            <a:r>
              <a:rPr lang="tr-TR" b="1" dirty="0">
                <a:latin typeface="Comic Sans MS" panose="030F0702030302020204" pitchFamily="66" charset="0"/>
              </a:rPr>
              <a:t>Yetişkin bir insanın vücudunda yaklaşık 20-25 g kadar Mg bulunur. </a:t>
            </a:r>
          </a:p>
          <a:p>
            <a:pPr algn="just"/>
            <a:endParaRPr lang="tr-TR" b="1" dirty="0">
              <a:latin typeface="Comic Sans MS" panose="030F0702030302020204" pitchFamily="66" charset="0"/>
            </a:endParaRPr>
          </a:p>
          <a:p>
            <a:pPr algn="just"/>
            <a:r>
              <a:rPr lang="tr-TR" b="1" dirty="0">
                <a:latin typeface="Comic Sans MS" panose="030F0702030302020204" pitchFamily="66" charset="0"/>
              </a:rPr>
              <a:t>• </a:t>
            </a:r>
            <a:r>
              <a:rPr lang="tr-TR" b="1" dirty="0">
                <a:solidFill>
                  <a:srgbClr val="C00000"/>
                </a:solidFill>
                <a:latin typeface="Comic Sans MS" panose="030F0702030302020204" pitchFamily="66" charset="0"/>
              </a:rPr>
              <a:t>Bunun büyük bir kısmı kemik ve dişlerin yapısında, kalanı ise kas, karaciğer ve vücut sıvılarında bulunur</a:t>
            </a:r>
            <a:r>
              <a:rPr lang="tr-TR" b="1" dirty="0">
                <a:latin typeface="Comic Sans MS" panose="030F0702030302020204" pitchFamily="66" charset="0"/>
              </a:rPr>
              <a:t>. </a:t>
            </a:r>
          </a:p>
          <a:p>
            <a:pPr algn="just"/>
            <a:endParaRPr lang="tr-TR" b="1" dirty="0">
              <a:latin typeface="Comic Sans MS" panose="030F0702030302020204" pitchFamily="66" charset="0"/>
            </a:endParaRPr>
          </a:p>
          <a:p>
            <a:pPr algn="just"/>
            <a:r>
              <a:rPr lang="tr-TR" b="1" dirty="0">
                <a:latin typeface="Comic Sans MS" panose="030F0702030302020204" pitchFamily="66" charset="0"/>
              </a:rPr>
              <a:t>• Hücre içi sıvısındaki magnezyumun bir kısmi iyonlaşmış, bir kısmı da proteinlere bağlı olarak bulunur.</a:t>
            </a:r>
          </a:p>
        </p:txBody>
      </p:sp>
      <p:pic>
        <p:nvPicPr>
          <p:cNvPr id="15362" name="Picture 2" descr="Manganez Magnezyum Mg Öğe Hap Diyet Takviyeleri Vitamini Kapsülleri Stok  Fotoğraflar &amp; Magnezyum'nin Daha Fazla Resimleri - iStock">
            <a:extLst>
              <a:ext uri="{FF2B5EF4-FFF2-40B4-BE49-F238E27FC236}">
                <a16:creationId xmlns:a16="http://schemas.microsoft.com/office/drawing/2014/main" id="{D9052468-74DA-45A5-8362-955B10D4A1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7403" y="3658626"/>
            <a:ext cx="3341735" cy="250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479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9533" y="108262"/>
            <a:ext cx="3868617" cy="584775"/>
          </a:xfrm>
          <a:prstGeom prst="rect">
            <a:avLst/>
          </a:prstGeom>
          <a:noFill/>
        </p:spPr>
        <p:txBody>
          <a:bodyPr wrap="square" rtlCol="0">
            <a:spAutoFit/>
          </a:bodyPr>
          <a:lstStyle/>
          <a:p>
            <a:r>
              <a:rPr lang="tr-TR" sz="3200" dirty="0">
                <a:highlight>
                  <a:srgbClr val="00FF00"/>
                </a:highlight>
                <a:latin typeface="Comic Sans MS" panose="030F0702030302020204" pitchFamily="66" charset="0"/>
              </a:rPr>
              <a:t>MAGNEZYUM</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742998" y="2313926"/>
            <a:ext cx="6822831" cy="2862322"/>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Sinir sisteminin ve kasların gevşemesini sağlayan mineraldir.</a:t>
            </a:r>
          </a:p>
          <a:p>
            <a:pPr marL="285750" indent="-285750" algn="just">
              <a:buFont typeface="Wingdings" panose="05000000000000000000" pitchFamily="2" charset="2"/>
              <a:buChar char="Ø"/>
            </a:pPr>
            <a:r>
              <a:rPr lang="tr-TR" dirty="0">
                <a:latin typeface="Comic Sans MS" panose="030F0702030302020204" pitchFamily="66" charset="0"/>
              </a:rPr>
              <a:t>Sakinleşmeye yardımcı olduğu için " </a:t>
            </a:r>
            <a:r>
              <a:rPr lang="tr-TR" dirty="0">
                <a:solidFill>
                  <a:srgbClr val="C00000"/>
                </a:solidFill>
                <a:latin typeface="Comic Sans MS" panose="030F0702030302020204" pitchFamily="66" charset="0"/>
              </a:rPr>
              <a:t>Anti-stres Minerali </a:t>
            </a:r>
            <a:r>
              <a:rPr lang="tr-TR" dirty="0">
                <a:latin typeface="Comic Sans MS" panose="030F0702030302020204" pitchFamily="66" charset="0"/>
              </a:rPr>
              <a:t>" olarak bilinir. </a:t>
            </a:r>
          </a:p>
          <a:p>
            <a:pPr marL="285750" indent="-285750" algn="just">
              <a:buFont typeface="Wingdings" panose="05000000000000000000" pitchFamily="2" charset="2"/>
              <a:buChar char="Ø"/>
            </a:pPr>
            <a:r>
              <a:rPr lang="tr-TR" dirty="0">
                <a:latin typeface="Comic Sans MS" panose="030F0702030302020204" pitchFamily="66" charset="0"/>
              </a:rPr>
              <a:t>Magnezyum kandaki şekerin enerjiye dönüştürülmesinde önemli bir rol alır. </a:t>
            </a:r>
          </a:p>
          <a:p>
            <a:pPr marL="285750" indent="-285750" algn="just">
              <a:buFont typeface="Wingdings" panose="05000000000000000000" pitchFamily="2" charset="2"/>
              <a:buChar char="Ø"/>
            </a:pPr>
            <a:r>
              <a:rPr lang="tr-TR" dirty="0">
                <a:latin typeface="Comic Sans MS" panose="030F0702030302020204" pitchFamily="66" charset="0"/>
              </a:rPr>
              <a:t>Bu hayati mineral vücudumuzun </a:t>
            </a:r>
            <a:r>
              <a:rPr lang="tr-TR" b="1" dirty="0">
                <a:solidFill>
                  <a:schemeClr val="accent6">
                    <a:lumMod val="75000"/>
                  </a:schemeClr>
                </a:solidFill>
                <a:latin typeface="Comic Sans MS" panose="030F0702030302020204" pitchFamily="66" charset="0"/>
              </a:rPr>
              <a:t>Vitamin C, kalsiyum, fosfor, sodyum ve </a:t>
            </a:r>
            <a:r>
              <a:rPr lang="tr-TR" b="1" dirty="0" err="1">
                <a:solidFill>
                  <a:schemeClr val="accent6">
                    <a:lumMod val="75000"/>
                  </a:schemeClr>
                </a:solidFill>
                <a:latin typeface="Comic Sans MS" panose="030F0702030302020204" pitchFamily="66" charset="0"/>
              </a:rPr>
              <a:t>potasyum</a:t>
            </a:r>
            <a:r>
              <a:rPr lang="tr-TR" dirty="0" err="1">
                <a:latin typeface="Comic Sans MS" panose="030F0702030302020204" pitchFamily="66" charset="0"/>
              </a:rPr>
              <a:t>'u</a:t>
            </a:r>
            <a:r>
              <a:rPr lang="tr-TR" dirty="0">
                <a:latin typeface="Comic Sans MS" panose="030F0702030302020204" pitchFamily="66" charset="0"/>
              </a:rPr>
              <a:t> daha etkili bir şekilde kullanabilmesi için gereklidir.</a:t>
            </a:r>
          </a:p>
          <a:p>
            <a:pPr marL="285750" indent="-285750" algn="just">
              <a:buFont typeface="Wingdings" panose="05000000000000000000" pitchFamily="2" charset="2"/>
              <a:buChar char="Ø"/>
            </a:pPr>
            <a:r>
              <a:rPr lang="tr-TR" dirty="0">
                <a:latin typeface="Comic Sans MS" panose="030F0702030302020204" pitchFamily="66" charset="0"/>
              </a:rPr>
              <a:t>Magnezyum sağlıklı dişler ve sindirim sisteminin rahatlığı için gereklidir.</a:t>
            </a:r>
            <a:endParaRPr lang="tr-TR" b="1" dirty="0">
              <a:latin typeface="Comic Sans MS" panose="030F0702030302020204" pitchFamily="66" charset="0"/>
            </a:endParaRPr>
          </a:p>
        </p:txBody>
      </p:sp>
      <p:sp>
        <p:nvSpPr>
          <p:cNvPr id="10" name="Metin kutusu 9">
            <a:extLst>
              <a:ext uri="{FF2B5EF4-FFF2-40B4-BE49-F238E27FC236}">
                <a16:creationId xmlns:a16="http://schemas.microsoft.com/office/drawing/2014/main" id="{4F05F613-1E71-4F66-80DA-A4748C38DCE7}"/>
              </a:ext>
            </a:extLst>
          </p:cNvPr>
          <p:cNvSpPr txBox="1"/>
          <p:nvPr/>
        </p:nvSpPr>
        <p:spPr>
          <a:xfrm>
            <a:off x="742998" y="1211094"/>
            <a:ext cx="3868617" cy="584775"/>
          </a:xfrm>
          <a:prstGeom prst="rect">
            <a:avLst/>
          </a:prstGeom>
          <a:noFill/>
        </p:spPr>
        <p:txBody>
          <a:bodyPr wrap="square" rtlCol="0">
            <a:spAutoFit/>
          </a:bodyPr>
          <a:lstStyle/>
          <a:p>
            <a:r>
              <a:rPr lang="tr-TR" sz="2400" dirty="0">
                <a:highlight>
                  <a:srgbClr val="FFFF00"/>
                </a:highlight>
                <a:latin typeface="Comic Sans MS" panose="030F0702030302020204" pitchFamily="66" charset="0"/>
              </a:rPr>
              <a:t>Fonksiyonları</a:t>
            </a:r>
            <a:r>
              <a:rPr lang="tr-TR" sz="3200" dirty="0">
                <a:highlight>
                  <a:srgbClr val="FFFF00"/>
                </a:highlight>
                <a:latin typeface="Comic Sans MS" panose="030F0702030302020204" pitchFamily="66" charset="0"/>
              </a:rPr>
              <a:t>:</a:t>
            </a:r>
          </a:p>
        </p:txBody>
      </p:sp>
      <p:pic>
        <p:nvPicPr>
          <p:cNvPr id="2" name="Resim 1">
            <a:extLst>
              <a:ext uri="{FF2B5EF4-FFF2-40B4-BE49-F238E27FC236}">
                <a16:creationId xmlns:a16="http://schemas.microsoft.com/office/drawing/2014/main" id="{7791939F-4813-42E0-91BA-C555DFAEDEAA}"/>
              </a:ext>
            </a:extLst>
          </p:cNvPr>
          <p:cNvPicPr>
            <a:picLocks noChangeAspect="1"/>
          </p:cNvPicPr>
          <p:nvPr/>
        </p:nvPicPr>
        <p:blipFill>
          <a:blip r:embed="rId7"/>
          <a:stretch>
            <a:fillRect/>
          </a:stretch>
        </p:blipFill>
        <p:spPr>
          <a:xfrm>
            <a:off x="8019315" y="1858495"/>
            <a:ext cx="3146552" cy="2356877"/>
          </a:xfrm>
          <a:prstGeom prst="rect">
            <a:avLst/>
          </a:prstGeom>
        </p:spPr>
      </p:pic>
    </p:spTree>
    <p:extLst>
      <p:ext uri="{BB962C8B-B14F-4D97-AF65-F5344CB8AC3E}">
        <p14:creationId xmlns:p14="http://schemas.microsoft.com/office/powerpoint/2010/main" val="16885401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9533" y="108262"/>
            <a:ext cx="3868617" cy="584775"/>
          </a:xfrm>
          <a:prstGeom prst="rect">
            <a:avLst/>
          </a:prstGeom>
          <a:noFill/>
        </p:spPr>
        <p:txBody>
          <a:bodyPr wrap="square" rtlCol="0">
            <a:spAutoFit/>
          </a:bodyPr>
          <a:lstStyle/>
          <a:p>
            <a:r>
              <a:rPr lang="tr-TR" sz="3200" dirty="0">
                <a:highlight>
                  <a:srgbClr val="00FF00"/>
                </a:highlight>
                <a:latin typeface="Comic Sans MS" panose="030F0702030302020204" pitchFamily="66" charset="0"/>
              </a:rPr>
              <a:t>MAGNEZYUM</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742998" y="2313926"/>
            <a:ext cx="6822831" cy="1938992"/>
          </a:xfrm>
          <a:prstGeom prst="rect">
            <a:avLst/>
          </a:prstGeom>
          <a:noFill/>
        </p:spPr>
        <p:txBody>
          <a:bodyPr wrap="square" rtlCol="0">
            <a:spAutoFit/>
          </a:bodyPr>
          <a:lstStyle/>
          <a:p>
            <a:pPr marL="285750" indent="-285750" algn="just">
              <a:buFont typeface="Wingdings" panose="05000000000000000000" pitchFamily="2" charset="2"/>
              <a:buChar char="Ø"/>
            </a:pPr>
            <a:r>
              <a:rPr lang="tr-TR" sz="2400" b="1" dirty="0"/>
              <a:t>Magnezyum yeşil yapraklı sebzelerde, muz, avokado, mango gibi tropikal meyvelerde, fındık, fıstık, badem, ceviz, ay çekirdeği, kuru baklagiller ve tahıllarda çok, </a:t>
            </a:r>
            <a:r>
              <a:rPr lang="tr-TR" sz="2400" b="1" dirty="0">
                <a:solidFill>
                  <a:srgbClr val="C00000"/>
                </a:solidFill>
              </a:rPr>
              <a:t>hayvansal besinlerde ise daha az </a:t>
            </a:r>
            <a:r>
              <a:rPr lang="tr-TR" sz="2400" b="1" dirty="0"/>
              <a:t>bulunur.</a:t>
            </a:r>
            <a:endParaRPr lang="tr-TR" sz="2400" b="1" dirty="0">
              <a:latin typeface="Comic Sans MS" panose="030F0702030302020204" pitchFamily="66" charset="0"/>
            </a:endParaRPr>
          </a:p>
        </p:txBody>
      </p:sp>
      <p:sp>
        <p:nvSpPr>
          <p:cNvPr id="10" name="Metin kutusu 9">
            <a:extLst>
              <a:ext uri="{FF2B5EF4-FFF2-40B4-BE49-F238E27FC236}">
                <a16:creationId xmlns:a16="http://schemas.microsoft.com/office/drawing/2014/main" id="{4F05F613-1E71-4F66-80DA-A4748C38DCE7}"/>
              </a:ext>
            </a:extLst>
          </p:cNvPr>
          <p:cNvSpPr txBox="1"/>
          <p:nvPr/>
        </p:nvSpPr>
        <p:spPr>
          <a:xfrm>
            <a:off x="742998" y="1211094"/>
            <a:ext cx="3868617" cy="584775"/>
          </a:xfrm>
          <a:prstGeom prst="rect">
            <a:avLst/>
          </a:prstGeom>
          <a:noFill/>
        </p:spPr>
        <p:txBody>
          <a:bodyPr wrap="square" rtlCol="0">
            <a:spAutoFit/>
          </a:bodyPr>
          <a:lstStyle/>
          <a:p>
            <a:r>
              <a:rPr lang="tr-TR" sz="2400" dirty="0">
                <a:highlight>
                  <a:srgbClr val="FFFF00"/>
                </a:highlight>
                <a:latin typeface="Comic Sans MS" panose="030F0702030302020204" pitchFamily="66" charset="0"/>
              </a:rPr>
              <a:t>Gıda Kaynakları</a:t>
            </a:r>
            <a:r>
              <a:rPr lang="tr-TR" sz="3200" dirty="0">
                <a:highlight>
                  <a:srgbClr val="FFFF00"/>
                </a:highlight>
                <a:latin typeface="Comic Sans MS" panose="030F0702030302020204" pitchFamily="66" charset="0"/>
              </a:rPr>
              <a:t>:</a:t>
            </a:r>
          </a:p>
        </p:txBody>
      </p:sp>
      <p:pic>
        <p:nvPicPr>
          <p:cNvPr id="16386" name="Picture 2" descr="MAGNEZYUM - Prof. Dr. Mustafa Çetiner">
            <a:extLst>
              <a:ext uri="{FF2B5EF4-FFF2-40B4-BE49-F238E27FC236}">
                <a16:creationId xmlns:a16="http://schemas.microsoft.com/office/drawing/2014/main" id="{551DE810-E31C-43BA-9BE1-C90FE35271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5506" y="2063115"/>
            <a:ext cx="3853237" cy="3085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5557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9533" y="108262"/>
            <a:ext cx="3868617" cy="584775"/>
          </a:xfrm>
          <a:prstGeom prst="rect">
            <a:avLst/>
          </a:prstGeom>
          <a:noFill/>
        </p:spPr>
        <p:txBody>
          <a:bodyPr wrap="square" rtlCol="0">
            <a:spAutoFit/>
          </a:bodyPr>
          <a:lstStyle/>
          <a:p>
            <a:r>
              <a:rPr lang="tr-TR" sz="3200" dirty="0">
                <a:highlight>
                  <a:srgbClr val="00FF00"/>
                </a:highlight>
                <a:latin typeface="Comic Sans MS" panose="030F0702030302020204" pitchFamily="66" charset="0"/>
              </a:rPr>
              <a:t>MAGNEZYUM</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4680947" y="2140036"/>
            <a:ext cx="6822831" cy="3416320"/>
          </a:xfrm>
          <a:prstGeom prst="rect">
            <a:avLst/>
          </a:prstGeom>
          <a:noFill/>
        </p:spPr>
        <p:txBody>
          <a:bodyPr wrap="square" rtlCol="0">
            <a:spAutoFit/>
          </a:bodyPr>
          <a:lstStyle/>
          <a:p>
            <a:pPr marL="285750" indent="-285750" algn="just">
              <a:buFont typeface="Wingdings" panose="05000000000000000000" pitchFamily="2" charset="2"/>
              <a:buChar char="Ø"/>
            </a:pPr>
            <a:r>
              <a:rPr lang="tr-TR" sz="2400" dirty="0"/>
              <a:t>Depresyon </a:t>
            </a:r>
          </a:p>
          <a:p>
            <a:pPr marL="285750" indent="-285750" algn="just">
              <a:buFont typeface="Wingdings" panose="05000000000000000000" pitchFamily="2" charset="2"/>
              <a:buChar char="Ø"/>
            </a:pPr>
            <a:r>
              <a:rPr lang="tr-TR" sz="2400" dirty="0"/>
              <a:t>Astım </a:t>
            </a:r>
          </a:p>
          <a:p>
            <a:pPr marL="285750" indent="-285750" algn="just">
              <a:buFont typeface="Wingdings" panose="05000000000000000000" pitchFamily="2" charset="2"/>
              <a:buChar char="Ø"/>
            </a:pPr>
            <a:r>
              <a:rPr lang="tr-TR" sz="2400" dirty="0"/>
              <a:t>Kalp hastalıkları </a:t>
            </a:r>
          </a:p>
          <a:p>
            <a:pPr marL="285750" indent="-285750" algn="just">
              <a:buFont typeface="Wingdings" panose="05000000000000000000" pitchFamily="2" charset="2"/>
              <a:buChar char="Ø"/>
            </a:pPr>
            <a:r>
              <a:rPr lang="tr-TR" sz="2400" dirty="0"/>
              <a:t>Migren </a:t>
            </a:r>
          </a:p>
          <a:p>
            <a:pPr marL="285750" indent="-285750" algn="just">
              <a:buFont typeface="Wingdings" panose="05000000000000000000" pitchFamily="2" charset="2"/>
              <a:buChar char="Ø"/>
            </a:pPr>
            <a:r>
              <a:rPr lang="tr-TR" sz="2400" dirty="0"/>
              <a:t>Hipoglisemi </a:t>
            </a:r>
          </a:p>
          <a:p>
            <a:pPr marL="285750" indent="-285750" algn="just">
              <a:buFont typeface="Wingdings" panose="05000000000000000000" pitchFamily="2" charset="2"/>
              <a:buChar char="Ø"/>
            </a:pPr>
            <a:r>
              <a:rPr lang="tr-TR" sz="2400" dirty="0"/>
              <a:t>Böbrek hastalıkları </a:t>
            </a:r>
          </a:p>
          <a:p>
            <a:pPr marL="285750" indent="-285750" algn="just">
              <a:buFont typeface="Wingdings" panose="05000000000000000000" pitchFamily="2" charset="2"/>
              <a:buChar char="Ø"/>
            </a:pPr>
            <a:r>
              <a:rPr lang="tr-TR" sz="2400" dirty="0"/>
              <a:t>Karaciğer </a:t>
            </a:r>
          </a:p>
          <a:p>
            <a:pPr marL="285750" indent="-285750" algn="just">
              <a:buFont typeface="Wingdings" panose="05000000000000000000" pitchFamily="2" charset="2"/>
              <a:buChar char="Ø"/>
            </a:pPr>
            <a:r>
              <a:rPr lang="tr-TR" sz="2400" dirty="0"/>
              <a:t>Diyabet </a:t>
            </a:r>
          </a:p>
          <a:p>
            <a:pPr marL="285750" indent="-285750" algn="just">
              <a:buFont typeface="Wingdings" panose="05000000000000000000" pitchFamily="2" charset="2"/>
              <a:buChar char="Ø"/>
            </a:pPr>
            <a:r>
              <a:rPr lang="tr-TR" sz="2400" dirty="0"/>
              <a:t>Hipertansiyon</a:t>
            </a:r>
            <a:endParaRPr lang="tr-TR" sz="2400" b="1" dirty="0">
              <a:latin typeface="Comic Sans MS" panose="030F0702030302020204" pitchFamily="66" charset="0"/>
            </a:endParaRPr>
          </a:p>
        </p:txBody>
      </p:sp>
      <p:sp>
        <p:nvSpPr>
          <p:cNvPr id="10" name="Metin kutusu 9">
            <a:extLst>
              <a:ext uri="{FF2B5EF4-FFF2-40B4-BE49-F238E27FC236}">
                <a16:creationId xmlns:a16="http://schemas.microsoft.com/office/drawing/2014/main" id="{4F05F613-1E71-4F66-80DA-A4748C38DCE7}"/>
              </a:ext>
            </a:extLst>
          </p:cNvPr>
          <p:cNvSpPr txBox="1"/>
          <p:nvPr/>
        </p:nvSpPr>
        <p:spPr>
          <a:xfrm>
            <a:off x="4223746" y="1139414"/>
            <a:ext cx="3868617" cy="584775"/>
          </a:xfrm>
          <a:prstGeom prst="rect">
            <a:avLst/>
          </a:prstGeom>
          <a:noFill/>
        </p:spPr>
        <p:txBody>
          <a:bodyPr wrap="square" rtlCol="0">
            <a:spAutoFit/>
          </a:bodyPr>
          <a:lstStyle/>
          <a:p>
            <a:r>
              <a:rPr lang="tr-TR" sz="2400" u="sng" dirty="0">
                <a:highlight>
                  <a:srgbClr val="FFFF00"/>
                </a:highlight>
                <a:latin typeface="Comic Sans MS" panose="030F0702030302020204" pitchFamily="66" charset="0"/>
              </a:rPr>
              <a:t>Magnezyum Eksikliğinde</a:t>
            </a:r>
            <a:r>
              <a:rPr lang="tr-TR" sz="3200" dirty="0">
                <a:highlight>
                  <a:srgbClr val="FFFF00"/>
                </a:highlight>
                <a:latin typeface="Comic Sans MS" panose="030F0702030302020204" pitchFamily="66" charset="0"/>
              </a:rPr>
              <a:t>:</a:t>
            </a:r>
          </a:p>
        </p:txBody>
      </p:sp>
      <p:pic>
        <p:nvPicPr>
          <p:cNvPr id="17412" name="Picture 4" descr="Depresyon Belirtileri Nelerdir? - Büyük Anadolu Hastanesi">
            <a:extLst>
              <a:ext uri="{FF2B5EF4-FFF2-40B4-BE49-F238E27FC236}">
                <a16:creationId xmlns:a16="http://schemas.microsoft.com/office/drawing/2014/main" id="{A37F5924-508B-4A28-B43D-59E8118BE13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1959"/>
          <a:stretch/>
        </p:blipFill>
        <p:spPr bwMode="auto">
          <a:xfrm>
            <a:off x="1369748" y="1139414"/>
            <a:ext cx="165852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3793F9B6-5506-4068-9B77-1654C8A61784}"/>
              </a:ext>
            </a:extLst>
          </p:cNvPr>
          <p:cNvPicPr>
            <a:picLocks noChangeAspect="1"/>
          </p:cNvPicPr>
          <p:nvPr/>
        </p:nvPicPr>
        <p:blipFill>
          <a:blip r:embed="rId8"/>
          <a:stretch>
            <a:fillRect/>
          </a:stretch>
        </p:blipFill>
        <p:spPr>
          <a:xfrm>
            <a:off x="8898310" y="3383388"/>
            <a:ext cx="2046498" cy="1448645"/>
          </a:xfrm>
          <a:prstGeom prst="rect">
            <a:avLst/>
          </a:prstGeom>
        </p:spPr>
      </p:pic>
      <p:pic>
        <p:nvPicPr>
          <p:cNvPr id="3" name="Resim 2">
            <a:extLst>
              <a:ext uri="{FF2B5EF4-FFF2-40B4-BE49-F238E27FC236}">
                <a16:creationId xmlns:a16="http://schemas.microsoft.com/office/drawing/2014/main" id="{C8BE9292-D67B-4075-9597-F47D73C4F464}"/>
              </a:ext>
            </a:extLst>
          </p:cNvPr>
          <p:cNvPicPr>
            <a:picLocks noChangeAspect="1"/>
          </p:cNvPicPr>
          <p:nvPr/>
        </p:nvPicPr>
        <p:blipFill>
          <a:blip r:embed="rId9"/>
          <a:stretch>
            <a:fillRect/>
          </a:stretch>
        </p:blipFill>
        <p:spPr>
          <a:xfrm>
            <a:off x="7934400" y="1810716"/>
            <a:ext cx="2204806" cy="1448645"/>
          </a:xfrm>
          <a:prstGeom prst="rect">
            <a:avLst/>
          </a:prstGeom>
        </p:spPr>
      </p:pic>
      <p:pic>
        <p:nvPicPr>
          <p:cNvPr id="4" name="Resim 3">
            <a:extLst>
              <a:ext uri="{FF2B5EF4-FFF2-40B4-BE49-F238E27FC236}">
                <a16:creationId xmlns:a16="http://schemas.microsoft.com/office/drawing/2014/main" id="{D127FFFB-CBF4-488B-BEC1-D23E442A9F65}"/>
              </a:ext>
            </a:extLst>
          </p:cNvPr>
          <p:cNvPicPr>
            <a:picLocks noChangeAspect="1"/>
          </p:cNvPicPr>
          <p:nvPr/>
        </p:nvPicPr>
        <p:blipFill>
          <a:blip r:embed="rId10"/>
          <a:stretch>
            <a:fillRect/>
          </a:stretch>
        </p:blipFill>
        <p:spPr>
          <a:xfrm>
            <a:off x="8262315" y="5232031"/>
            <a:ext cx="2755092" cy="1448645"/>
          </a:xfrm>
          <a:prstGeom prst="rect">
            <a:avLst/>
          </a:prstGeom>
        </p:spPr>
      </p:pic>
      <p:pic>
        <p:nvPicPr>
          <p:cNvPr id="7" name="Resim 6">
            <a:extLst>
              <a:ext uri="{FF2B5EF4-FFF2-40B4-BE49-F238E27FC236}">
                <a16:creationId xmlns:a16="http://schemas.microsoft.com/office/drawing/2014/main" id="{585F469A-0BF0-41A5-90E9-6BB7C6DF8161}"/>
              </a:ext>
            </a:extLst>
          </p:cNvPr>
          <p:cNvPicPr>
            <a:picLocks noChangeAspect="1"/>
          </p:cNvPicPr>
          <p:nvPr/>
        </p:nvPicPr>
        <p:blipFill>
          <a:blip r:embed="rId11"/>
          <a:stretch>
            <a:fillRect/>
          </a:stretch>
        </p:blipFill>
        <p:spPr>
          <a:xfrm>
            <a:off x="1319667" y="3429000"/>
            <a:ext cx="2578243" cy="1448645"/>
          </a:xfrm>
          <a:prstGeom prst="rect">
            <a:avLst/>
          </a:prstGeom>
        </p:spPr>
      </p:pic>
      <p:pic>
        <p:nvPicPr>
          <p:cNvPr id="8" name="Resim 7">
            <a:extLst>
              <a:ext uri="{FF2B5EF4-FFF2-40B4-BE49-F238E27FC236}">
                <a16:creationId xmlns:a16="http://schemas.microsoft.com/office/drawing/2014/main" id="{18A00964-C864-4A6B-9D38-2E28589766DA}"/>
              </a:ext>
            </a:extLst>
          </p:cNvPr>
          <p:cNvPicPr>
            <a:picLocks noChangeAspect="1"/>
          </p:cNvPicPr>
          <p:nvPr/>
        </p:nvPicPr>
        <p:blipFill>
          <a:blip r:embed="rId12"/>
          <a:stretch>
            <a:fillRect/>
          </a:stretch>
        </p:blipFill>
        <p:spPr>
          <a:xfrm>
            <a:off x="1450504" y="5248231"/>
            <a:ext cx="3038400" cy="1266000"/>
          </a:xfrm>
          <a:prstGeom prst="rect">
            <a:avLst/>
          </a:prstGeom>
        </p:spPr>
      </p:pic>
    </p:spTree>
    <p:extLst>
      <p:ext uri="{BB962C8B-B14F-4D97-AF65-F5344CB8AC3E}">
        <p14:creationId xmlns:p14="http://schemas.microsoft.com/office/powerpoint/2010/main" val="2885364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1771697" y="651604"/>
            <a:ext cx="289374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Mineraller</a:t>
            </a:r>
          </a:p>
        </p:txBody>
      </p:sp>
      <p:sp>
        <p:nvSpPr>
          <p:cNvPr id="14" name="Metin kutusu 13">
            <a:extLst>
              <a:ext uri="{FF2B5EF4-FFF2-40B4-BE49-F238E27FC236}">
                <a16:creationId xmlns:a16="http://schemas.microsoft.com/office/drawing/2014/main" id="{619C9071-8125-489F-AF2E-6A9644179DB5}"/>
              </a:ext>
            </a:extLst>
          </p:cNvPr>
          <p:cNvSpPr txBox="1"/>
          <p:nvPr/>
        </p:nvSpPr>
        <p:spPr>
          <a:xfrm>
            <a:off x="1022133" y="3604908"/>
            <a:ext cx="10498720" cy="2862322"/>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Mineral maddeler temel besin maddeleridir. Vücut bunları üretemediği için gıdalarla alınması zorunludur. </a:t>
            </a:r>
          </a:p>
          <a:p>
            <a:pPr marL="285750" indent="-285750" algn="just">
              <a:buFont typeface="Wingdings" panose="05000000000000000000" pitchFamily="2" charset="2"/>
              <a:buChar char="Ø"/>
            </a:pPr>
            <a:r>
              <a:rPr lang="tr-TR" dirty="0">
                <a:latin typeface="Comic Sans MS" panose="030F0702030302020204" pitchFamily="66" charset="0"/>
              </a:rPr>
              <a:t>Canlı organizmada yapıya katılan </a:t>
            </a:r>
            <a:r>
              <a:rPr lang="tr-TR" dirty="0" err="1">
                <a:latin typeface="Comic Sans MS" panose="030F0702030302020204" pitchFamily="66" charset="0"/>
              </a:rPr>
              <a:t>Na</a:t>
            </a:r>
            <a:r>
              <a:rPr lang="tr-TR" dirty="0">
                <a:latin typeface="Comic Sans MS" panose="030F0702030302020204" pitchFamily="66" charset="0"/>
              </a:rPr>
              <a:t>, K, Cl, </a:t>
            </a:r>
            <a:r>
              <a:rPr lang="tr-TR" dirty="0" err="1">
                <a:latin typeface="Comic Sans MS" panose="030F0702030302020204" pitchFamily="66" charset="0"/>
              </a:rPr>
              <a:t>Ca</a:t>
            </a:r>
            <a:r>
              <a:rPr lang="tr-TR" dirty="0">
                <a:latin typeface="Comic Sans MS" panose="030F0702030302020204" pitchFamily="66" charset="0"/>
              </a:rPr>
              <a:t>, P, Mg, Cu, Fe, </a:t>
            </a:r>
            <a:r>
              <a:rPr lang="tr-TR" dirty="0" err="1">
                <a:latin typeface="Comic Sans MS" panose="030F0702030302020204" pitchFamily="66" charset="0"/>
              </a:rPr>
              <a:t>Co</a:t>
            </a:r>
            <a:r>
              <a:rPr lang="tr-TR" dirty="0">
                <a:latin typeface="Comic Sans MS" panose="030F0702030302020204" pitchFamily="66" charset="0"/>
              </a:rPr>
              <a:t>, I, Se, Mn, </a:t>
            </a:r>
            <a:r>
              <a:rPr lang="tr-TR" dirty="0" err="1">
                <a:latin typeface="Comic Sans MS" panose="030F0702030302020204" pitchFamily="66" charset="0"/>
              </a:rPr>
              <a:t>Mo</a:t>
            </a:r>
            <a:r>
              <a:rPr lang="tr-TR" dirty="0">
                <a:latin typeface="Comic Sans MS" panose="030F0702030302020204" pitchFamily="66" charset="0"/>
              </a:rPr>
              <a:t>, Cr, F, S, ve </a:t>
            </a:r>
            <a:r>
              <a:rPr lang="tr-TR" dirty="0" err="1">
                <a:latin typeface="Comic Sans MS" panose="030F0702030302020204" pitchFamily="66" charset="0"/>
              </a:rPr>
              <a:t>Zn</a:t>
            </a:r>
            <a:r>
              <a:rPr lang="tr-TR" dirty="0">
                <a:latin typeface="Comic Sans MS" panose="030F0702030302020204" pitchFamily="66" charset="0"/>
              </a:rPr>
              <a:t> gibi elementlerin bulunduğu bilinmektedir. </a:t>
            </a:r>
          </a:p>
          <a:p>
            <a:pPr marL="285750" indent="-285750" algn="just">
              <a:buFont typeface="Wingdings" panose="05000000000000000000" pitchFamily="2" charset="2"/>
              <a:buChar char="Ø"/>
            </a:pPr>
            <a:r>
              <a:rPr lang="tr-TR" dirty="0">
                <a:latin typeface="Comic Sans MS" panose="030F0702030302020204" pitchFamily="66" charset="0"/>
              </a:rPr>
              <a:t>Mineral maddeler toplam vücut ağırlığımızın yaklaşık </a:t>
            </a:r>
            <a:r>
              <a:rPr lang="tr-TR" dirty="0">
                <a:highlight>
                  <a:srgbClr val="00FF00"/>
                </a:highlight>
                <a:latin typeface="Comic Sans MS" panose="030F0702030302020204" pitchFamily="66" charset="0"/>
              </a:rPr>
              <a:t>%5-6</a:t>
            </a:r>
            <a:r>
              <a:rPr lang="tr-TR" dirty="0">
                <a:latin typeface="Comic Sans MS" panose="030F0702030302020204" pitchFamily="66" charset="0"/>
              </a:rPr>
              <a:t>’sını oluştururlar. Bunların çoğunluğunun kalsiyum ve fosfordan kaynaklandığı saptanmıştır. </a:t>
            </a:r>
          </a:p>
          <a:p>
            <a:pPr marL="285750" indent="-285750" algn="just">
              <a:buFont typeface="Wingdings" panose="05000000000000000000" pitchFamily="2" charset="2"/>
              <a:buChar char="Ø"/>
            </a:pPr>
            <a:r>
              <a:rPr lang="tr-TR" dirty="0">
                <a:latin typeface="Comic Sans MS" panose="030F0702030302020204" pitchFamily="66" charset="0"/>
              </a:rPr>
              <a:t>Vücudun içerdiği mineral madde miktarı cinsiyete ve ırka göre değişmektedir. </a:t>
            </a:r>
          </a:p>
          <a:p>
            <a:pPr marL="285750" indent="-285750">
              <a:buFont typeface="Wingdings" panose="05000000000000000000" pitchFamily="2" charset="2"/>
              <a:buChar char="Ø"/>
            </a:pPr>
            <a:r>
              <a:rPr lang="tr-TR" dirty="0">
                <a:latin typeface="Comic Sans MS" panose="030F0702030302020204" pitchFamily="66" charset="0"/>
              </a:rPr>
              <a:t>Mineral maddelerin </a:t>
            </a:r>
            <a:r>
              <a:rPr lang="tr-TR" b="1" dirty="0">
                <a:solidFill>
                  <a:srgbClr val="FF0000"/>
                </a:solidFill>
                <a:latin typeface="Comic Sans MS" panose="030F0702030302020204" pitchFamily="66" charset="0"/>
              </a:rPr>
              <a:t>düzenleyici ve/veya yapısal görevleri</a:t>
            </a:r>
            <a:r>
              <a:rPr lang="tr-TR" dirty="0">
                <a:latin typeface="Comic Sans MS" panose="030F0702030302020204" pitchFamily="66" charset="0"/>
              </a:rPr>
              <a:t> vardır. Ancak mineral maddeler vücutta </a:t>
            </a:r>
            <a:r>
              <a:rPr lang="tr-TR" b="1" dirty="0">
                <a:solidFill>
                  <a:srgbClr val="7030A0"/>
                </a:solidFill>
                <a:latin typeface="Comic Sans MS" panose="030F0702030302020204" pitchFamily="66" charset="0"/>
              </a:rPr>
              <a:t>enerji kaynağı olarak kullanılmazlar</a:t>
            </a:r>
            <a:r>
              <a:rPr lang="tr-TR" dirty="0">
                <a:latin typeface="Comic Sans MS" panose="030F0702030302020204" pitchFamily="66" charset="0"/>
              </a:rPr>
              <a:t>. </a:t>
            </a:r>
          </a:p>
          <a:p>
            <a:endParaRPr lang="tr-TR" dirty="0"/>
          </a:p>
        </p:txBody>
      </p:sp>
      <p:pic>
        <p:nvPicPr>
          <p:cNvPr id="15" name="Picture 2" descr="Mineraller Nedir, Faydaları Nelerdir? Mineral İçeren Besinler, Yiyecekler,  Meyveler Nelerdir? - Spor Haberleri">
            <a:extLst>
              <a:ext uri="{FF2B5EF4-FFF2-40B4-BE49-F238E27FC236}">
                <a16:creationId xmlns:a16="http://schemas.microsoft.com/office/drawing/2014/main" id="{EA34D28F-66C7-487B-909C-7F05E28477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8732" y="651604"/>
            <a:ext cx="5405068" cy="3026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8631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54000" y="1827828"/>
            <a:ext cx="6557852" cy="4893647"/>
          </a:xfrm>
          <a:prstGeom prst="rect">
            <a:avLst/>
          </a:prstGeom>
        </p:spPr>
        <p:txBody>
          <a:bodyPr wrap="square">
            <a:spAutoFit/>
          </a:bodyPr>
          <a:lstStyle/>
          <a:p>
            <a:pPr marL="285750" indent="-285750" algn="just">
              <a:buFont typeface="Wingdings" panose="05000000000000000000" pitchFamily="2" charset="2"/>
              <a:buChar char="Ø"/>
            </a:pPr>
            <a:r>
              <a:rPr lang="tr-TR" sz="2400" u="sng" dirty="0">
                <a:latin typeface="Comic Sans MS" panose="030F0702030302020204" pitchFamily="66" charset="0"/>
              </a:rPr>
              <a:t>Vücut ağırlığının % 0,01’inden daha az miktarda bulunurlar</a:t>
            </a:r>
            <a:r>
              <a:rPr lang="tr-TR" sz="2400" dirty="0">
                <a:latin typeface="Comic Sans MS" panose="030F0702030302020204" pitchFamily="66" charset="0"/>
              </a:rPr>
              <a:t>. </a:t>
            </a:r>
          </a:p>
          <a:p>
            <a:pPr marL="285750" indent="-285750" algn="just">
              <a:buFont typeface="Wingdings" panose="05000000000000000000" pitchFamily="2" charset="2"/>
              <a:buChar char="Ø"/>
            </a:pPr>
            <a:r>
              <a:rPr lang="tr-TR" sz="2400" dirty="0">
                <a:latin typeface="Comic Sans MS" panose="030F0702030302020204" pitchFamily="66" charset="0"/>
              </a:rPr>
              <a:t>Vücuttaki tüm mikro mineral maddeler bir araya getirildiğinde ancak bir yemek kaşığı kadardır. </a:t>
            </a:r>
          </a:p>
          <a:p>
            <a:pPr marL="285750" indent="-285750" algn="just">
              <a:buFont typeface="Wingdings" panose="05000000000000000000" pitchFamily="2" charset="2"/>
              <a:buChar char="Ø"/>
            </a:pPr>
            <a:r>
              <a:rPr lang="tr-TR" sz="2400" dirty="0">
                <a:latin typeface="Comic Sans MS" panose="030F0702030302020204" pitchFamily="66" charset="0"/>
              </a:rPr>
              <a:t>Günde </a:t>
            </a:r>
            <a:r>
              <a:rPr lang="tr-TR" sz="2400" b="1" dirty="0">
                <a:solidFill>
                  <a:srgbClr val="C00000"/>
                </a:solidFill>
                <a:latin typeface="Comic Sans MS" panose="030F0702030302020204" pitchFamily="66" charset="0"/>
              </a:rPr>
              <a:t>50 miligramdan daha az </a:t>
            </a:r>
            <a:r>
              <a:rPr lang="tr-TR" sz="2400" dirty="0">
                <a:latin typeface="Comic Sans MS" panose="030F0702030302020204" pitchFamily="66" charset="0"/>
              </a:rPr>
              <a:t>alınması yeterlidir. </a:t>
            </a:r>
          </a:p>
          <a:p>
            <a:pPr marL="285750" indent="-285750" algn="just">
              <a:buFont typeface="Wingdings" panose="05000000000000000000" pitchFamily="2" charset="2"/>
              <a:buChar char="Ø"/>
            </a:pPr>
            <a:r>
              <a:rPr lang="tr-TR" sz="2400" dirty="0">
                <a:latin typeface="Comic Sans MS" panose="030F0702030302020204" pitchFamily="66" charset="0"/>
              </a:rPr>
              <a:t>Vücuttaki miktarları çok az olmaları nedeniyle öncelikle düzenleyici bir fonksiyona sahiptirler. </a:t>
            </a:r>
          </a:p>
          <a:p>
            <a:pPr marL="285750" indent="-285750" algn="just">
              <a:buFont typeface="Wingdings" panose="05000000000000000000" pitchFamily="2" charset="2"/>
              <a:buChar char="Ø"/>
            </a:pPr>
            <a:r>
              <a:rPr lang="tr-TR" sz="2400" dirty="0">
                <a:latin typeface="Comic Sans MS" panose="030F0702030302020204" pitchFamily="66" charset="0"/>
              </a:rPr>
              <a:t>Vücudumuzda ve gıdalarda bulunan mikro mineral maddelerin bazıları </a:t>
            </a:r>
            <a:r>
              <a:rPr lang="tr-TR" sz="2400" dirty="0">
                <a:highlight>
                  <a:srgbClr val="00FF00"/>
                </a:highlight>
                <a:latin typeface="Comic Sans MS" panose="030F0702030302020204" pitchFamily="66" charset="0"/>
              </a:rPr>
              <a:t>demir, çinko, bakır, selenyum, flor, iyot ve mangandır</a:t>
            </a:r>
            <a:r>
              <a:rPr lang="tr-TR" sz="2400" dirty="0">
                <a:latin typeface="Comic Sans MS" panose="030F0702030302020204" pitchFamily="66" charset="0"/>
              </a:rPr>
              <a:t>. </a:t>
            </a:r>
            <a:endParaRPr lang="tr-TR" sz="2400" b="1"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4499950" cy="584775"/>
          </a:xfrm>
          <a:prstGeom prst="rect">
            <a:avLst/>
          </a:prstGeom>
          <a:noFill/>
        </p:spPr>
        <p:txBody>
          <a:bodyPr wrap="none" rtlCol="0">
            <a:spAutoFit/>
          </a:bodyPr>
          <a:lstStyle/>
          <a:p>
            <a:r>
              <a:rPr lang="tr-TR" sz="3200" b="1" dirty="0">
                <a:highlight>
                  <a:srgbClr val="00FFFF"/>
                </a:highlight>
                <a:latin typeface="Comic Sans MS" panose="030F0702030302020204" pitchFamily="66" charset="0"/>
              </a:rPr>
              <a:t>MİKRO MİNERALLER</a:t>
            </a:r>
            <a:endParaRPr lang="tr-TR" sz="3200" b="1" dirty="0">
              <a:solidFill>
                <a:srgbClr val="FF0000"/>
              </a:solidFill>
              <a:highlight>
                <a:srgbClr val="00FFFF"/>
              </a:highlight>
              <a:latin typeface="Comic Sans MS" panose="030F0702030302020204" pitchFamily="66" charset="0"/>
            </a:endParaRPr>
          </a:p>
        </p:txBody>
      </p:sp>
      <p:pic>
        <p:nvPicPr>
          <p:cNvPr id="3074" name="Picture 2" descr="Biyoyararlılık Nedir? Biyoyararlanma Ne Demektir? – Garip Bilgiler">
            <a:extLst>
              <a:ext uri="{FF2B5EF4-FFF2-40B4-BE49-F238E27FC236}">
                <a16:creationId xmlns:a16="http://schemas.microsoft.com/office/drawing/2014/main" id="{B5A67E3F-3DC7-4A02-A199-124AD193E3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3478" y="2002510"/>
            <a:ext cx="3980322" cy="238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0419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9533" y="108262"/>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İYOT</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616852" y="1212850"/>
            <a:ext cx="6822831" cy="4401205"/>
          </a:xfrm>
          <a:prstGeom prst="rect">
            <a:avLst/>
          </a:prstGeom>
          <a:noFill/>
        </p:spPr>
        <p:txBody>
          <a:bodyPr wrap="square" rtlCol="0">
            <a:spAutoFit/>
          </a:bodyPr>
          <a:lstStyle/>
          <a:p>
            <a:pPr marL="285750" indent="-285750" algn="just">
              <a:buFont typeface="Wingdings" panose="05000000000000000000" pitchFamily="2" charset="2"/>
              <a:buChar char="Ø"/>
            </a:pPr>
            <a:r>
              <a:rPr lang="tr-TR" sz="2000" dirty="0">
                <a:latin typeface="Comic Sans MS" panose="030F0702030302020204" pitchFamily="66" charset="0"/>
              </a:rPr>
              <a:t>Tiroit bezi hormonlarının sentezi için oldukça gerekli bir mineraldir. </a:t>
            </a:r>
          </a:p>
          <a:p>
            <a:pPr marL="285750" indent="-285750" algn="just">
              <a:buFont typeface="Wingdings" panose="05000000000000000000" pitchFamily="2" charset="2"/>
              <a:buChar char="Ø"/>
            </a:pPr>
            <a:r>
              <a:rPr lang="tr-TR" sz="2000" dirty="0">
                <a:latin typeface="Comic Sans MS" panose="030F0702030302020204" pitchFamily="66" charset="0"/>
              </a:rPr>
              <a:t>Yetişkinlerin vücudunda </a:t>
            </a:r>
            <a:r>
              <a:rPr lang="tr-TR" sz="2000" dirty="0">
                <a:highlight>
                  <a:srgbClr val="FFFF00"/>
                </a:highlight>
                <a:latin typeface="Comic Sans MS" panose="030F0702030302020204" pitchFamily="66" charset="0"/>
              </a:rPr>
              <a:t>%60’ı </a:t>
            </a:r>
            <a:r>
              <a:rPr lang="tr-TR" sz="2000" dirty="0">
                <a:latin typeface="Comic Sans MS" panose="030F0702030302020204" pitchFamily="66" charset="0"/>
              </a:rPr>
              <a:t>tiroit bezinde, </a:t>
            </a:r>
            <a:r>
              <a:rPr lang="tr-TR" sz="2000" dirty="0">
                <a:highlight>
                  <a:srgbClr val="00FF00"/>
                </a:highlight>
                <a:latin typeface="Comic Sans MS" panose="030F0702030302020204" pitchFamily="66" charset="0"/>
              </a:rPr>
              <a:t>kalanın önemli bir kısmı kanda</a:t>
            </a:r>
            <a:r>
              <a:rPr lang="tr-TR" sz="2000" dirty="0">
                <a:latin typeface="Comic Sans MS" panose="030F0702030302020204" pitchFamily="66" charset="0"/>
              </a:rPr>
              <a:t>, </a:t>
            </a:r>
            <a:r>
              <a:rPr lang="tr-TR" sz="2000" dirty="0">
                <a:highlight>
                  <a:srgbClr val="00FFFF"/>
                </a:highlight>
                <a:latin typeface="Comic Sans MS" panose="030F0702030302020204" pitchFamily="66" charset="0"/>
              </a:rPr>
              <a:t>gerisi ise yumurtalık, meme bezleri ve kas gibi çeşitli dokularda bulunur</a:t>
            </a:r>
            <a:r>
              <a:rPr lang="tr-TR" sz="2000" dirty="0">
                <a:latin typeface="Comic Sans MS" panose="030F0702030302020204" pitchFamily="66" charset="0"/>
              </a:rPr>
              <a:t>. </a:t>
            </a:r>
          </a:p>
          <a:p>
            <a:pPr marL="285750" indent="-285750" algn="just">
              <a:buFont typeface="Wingdings" panose="05000000000000000000" pitchFamily="2" charset="2"/>
              <a:buChar char="Ø"/>
            </a:pPr>
            <a:r>
              <a:rPr lang="tr-TR" sz="2000" dirty="0">
                <a:latin typeface="Comic Sans MS" panose="030F0702030302020204" pitchFamily="66" charset="0"/>
              </a:rPr>
              <a:t>Vücuda alınan iyodun çoğu ince bağırsakta emilir. Kana geçen iyodun yaklaşık %98’i </a:t>
            </a:r>
            <a:r>
              <a:rPr lang="tr-TR" sz="2000" dirty="0" err="1">
                <a:latin typeface="Comic Sans MS" panose="030F0702030302020204" pitchFamily="66" charset="0"/>
              </a:rPr>
              <a:t>troit</a:t>
            </a:r>
            <a:r>
              <a:rPr lang="tr-TR" sz="2000" dirty="0">
                <a:latin typeface="Comic Sans MS" panose="030F0702030302020204" pitchFamily="66" charset="0"/>
              </a:rPr>
              <a:t> bezi tarafından alınır ve burada </a:t>
            </a:r>
            <a:r>
              <a:rPr lang="tr-TR" sz="2000" dirty="0" err="1">
                <a:latin typeface="Comic Sans MS" panose="030F0702030302020204" pitchFamily="66" charset="0"/>
              </a:rPr>
              <a:t>globulin</a:t>
            </a:r>
            <a:r>
              <a:rPr lang="tr-TR" sz="2000" dirty="0">
                <a:latin typeface="Comic Sans MS" panose="030F0702030302020204" pitchFamily="66" charset="0"/>
              </a:rPr>
              <a:t> ile birleşerek «</a:t>
            </a:r>
            <a:r>
              <a:rPr lang="tr-TR" sz="2000" dirty="0" err="1">
                <a:solidFill>
                  <a:srgbClr val="0070C0"/>
                </a:solidFill>
                <a:latin typeface="Comic Sans MS" panose="030F0702030302020204" pitchFamily="66" charset="0"/>
              </a:rPr>
              <a:t>triglobülin</a:t>
            </a:r>
            <a:r>
              <a:rPr lang="tr-TR" sz="2000" dirty="0">
                <a:latin typeface="Comic Sans MS" panose="030F0702030302020204" pitchFamily="66" charset="0"/>
              </a:rPr>
              <a:t>» denilen maddeyi oluşturarak depolanır. </a:t>
            </a:r>
          </a:p>
          <a:p>
            <a:pPr marL="285750" indent="-285750" algn="just">
              <a:buFont typeface="Wingdings" panose="05000000000000000000" pitchFamily="2" charset="2"/>
              <a:buChar char="Ø"/>
            </a:pPr>
            <a:r>
              <a:rPr lang="tr-TR" sz="2000" dirty="0">
                <a:latin typeface="Comic Sans MS" panose="030F0702030302020204" pitchFamily="66" charset="0"/>
              </a:rPr>
              <a:t>İyot bu maddeden alınarak tiroit hormonlarının yani </a:t>
            </a:r>
            <a:r>
              <a:rPr lang="tr-TR" sz="2000" dirty="0" err="1">
                <a:solidFill>
                  <a:srgbClr val="C00000"/>
                </a:solidFill>
                <a:latin typeface="Comic Sans MS" panose="030F0702030302020204" pitchFamily="66" charset="0"/>
              </a:rPr>
              <a:t>trioksin</a:t>
            </a:r>
            <a:r>
              <a:rPr lang="tr-TR" sz="2000" dirty="0">
                <a:latin typeface="Comic Sans MS" panose="030F0702030302020204" pitchFamily="66" charset="0"/>
              </a:rPr>
              <a:t> ve </a:t>
            </a:r>
            <a:r>
              <a:rPr lang="tr-TR" sz="2000" dirty="0" err="1">
                <a:solidFill>
                  <a:srgbClr val="C00000"/>
                </a:solidFill>
                <a:latin typeface="Comic Sans MS" panose="030F0702030302020204" pitchFamily="66" charset="0"/>
              </a:rPr>
              <a:t>triyodotrianin</a:t>
            </a:r>
            <a:r>
              <a:rPr lang="tr-TR" sz="2000" dirty="0" err="1">
                <a:latin typeface="Comic Sans MS" panose="030F0702030302020204" pitchFamily="66" charset="0"/>
              </a:rPr>
              <a:t>’in</a:t>
            </a:r>
            <a:r>
              <a:rPr lang="tr-TR" sz="2000" dirty="0">
                <a:latin typeface="Comic Sans MS" panose="030F0702030302020204" pitchFamily="66" charset="0"/>
              </a:rPr>
              <a:t> sentezinde kullanılır. </a:t>
            </a:r>
          </a:p>
          <a:p>
            <a:pPr marL="285750" indent="-285750" algn="just">
              <a:buFont typeface="Wingdings" panose="05000000000000000000" pitchFamily="2" charset="2"/>
              <a:buChar char="Ø"/>
            </a:pPr>
            <a:r>
              <a:rPr lang="tr-TR" sz="2000" dirty="0">
                <a:latin typeface="Comic Sans MS" panose="030F0702030302020204" pitchFamily="66" charset="0"/>
              </a:rPr>
              <a:t>Bu hormonların yapısında iyot ve </a:t>
            </a:r>
            <a:r>
              <a:rPr lang="tr-TR" sz="2000" dirty="0" err="1">
                <a:latin typeface="Comic Sans MS" panose="030F0702030302020204" pitchFamily="66" charset="0"/>
              </a:rPr>
              <a:t>tirozin</a:t>
            </a:r>
            <a:r>
              <a:rPr lang="tr-TR" sz="2000" dirty="0">
                <a:latin typeface="Comic Sans MS" panose="030F0702030302020204" pitchFamily="66" charset="0"/>
              </a:rPr>
              <a:t> bulunur. </a:t>
            </a:r>
          </a:p>
          <a:p>
            <a:pPr marL="285750" indent="-285750" algn="just">
              <a:buFont typeface="Wingdings" panose="05000000000000000000" pitchFamily="2" charset="2"/>
              <a:buChar char="Ø"/>
            </a:pPr>
            <a:r>
              <a:rPr lang="tr-TR" sz="2000" dirty="0">
                <a:latin typeface="Comic Sans MS" panose="030F0702030302020204" pitchFamily="66" charset="0"/>
              </a:rPr>
              <a:t> Bu hormonlar düzenli bir şekilde kana karışarak hücrelere taşınır.</a:t>
            </a:r>
            <a:endParaRPr lang="tr-TR" sz="2000" b="1" dirty="0">
              <a:latin typeface="Comic Sans MS" panose="030F0702030302020204" pitchFamily="66" charset="0"/>
            </a:endParaRPr>
          </a:p>
        </p:txBody>
      </p:sp>
      <p:pic>
        <p:nvPicPr>
          <p:cNvPr id="9" name="Resim 8">
            <a:extLst>
              <a:ext uri="{FF2B5EF4-FFF2-40B4-BE49-F238E27FC236}">
                <a16:creationId xmlns:a16="http://schemas.microsoft.com/office/drawing/2014/main" id="{71CBC381-D6C3-48FC-84BE-232219BD0A1A}"/>
              </a:ext>
            </a:extLst>
          </p:cNvPr>
          <p:cNvPicPr>
            <a:picLocks noChangeAspect="1"/>
          </p:cNvPicPr>
          <p:nvPr/>
        </p:nvPicPr>
        <p:blipFill>
          <a:blip r:embed="rId7"/>
          <a:stretch>
            <a:fillRect/>
          </a:stretch>
        </p:blipFill>
        <p:spPr>
          <a:xfrm>
            <a:off x="8529929" y="1114279"/>
            <a:ext cx="2619375" cy="1743075"/>
          </a:xfrm>
          <a:prstGeom prst="rect">
            <a:avLst/>
          </a:prstGeom>
        </p:spPr>
      </p:pic>
      <p:pic>
        <p:nvPicPr>
          <p:cNvPr id="11" name="Resim 10">
            <a:extLst>
              <a:ext uri="{FF2B5EF4-FFF2-40B4-BE49-F238E27FC236}">
                <a16:creationId xmlns:a16="http://schemas.microsoft.com/office/drawing/2014/main" id="{1ACCDB20-006F-4A39-9C1A-A8D9FFDC0782}"/>
              </a:ext>
            </a:extLst>
          </p:cNvPr>
          <p:cNvPicPr>
            <a:picLocks noChangeAspect="1"/>
          </p:cNvPicPr>
          <p:nvPr/>
        </p:nvPicPr>
        <p:blipFill>
          <a:blip r:embed="rId8"/>
          <a:stretch>
            <a:fillRect/>
          </a:stretch>
        </p:blipFill>
        <p:spPr>
          <a:xfrm>
            <a:off x="8601366" y="3817479"/>
            <a:ext cx="2476500" cy="1847850"/>
          </a:xfrm>
          <a:prstGeom prst="rect">
            <a:avLst/>
          </a:prstGeom>
        </p:spPr>
      </p:pic>
    </p:spTree>
    <p:extLst>
      <p:ext uri="{BB962C8B-B14F-4D97-AF65-F5344CB8AC3E}">
        <p14:creationId xmlns:p14="http://schemas.microsoft.com/office/powerpoint/2010/main" val="7286891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5498339" y="51991"/>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İYOT</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616852" y="1212850"/>
            <a:ext cx="4531923" cy="4093428"/>
          </a:xfrm>
          <a:prstGeom prst="rect">
            <a:avLst/>
          </a:prstGeom>
          <a:noFill/>
        </p:spPr>
        <p:txBody>
          <a:bodyPr wrap="square" rtlCol="0">
            <a:spAutoFit/>
          </a:bodyPr>
          <a:lstStyle/>
          <a:p>
            <a:pPr marL="285750" indent="-285750" algn="just">
              <a:buFont typeface="Wingdings" panose="05000000000000000000" pitchFamily="2" charset="2"/>
              <a:buChar char="Ø"/>
            </a:pPr>
            <a:r>
              <a:rPr lang="tr-TR" sz="2000" dirty="0">
                <a:latin typeface="Comic Sans MS" panose="030F0702030302020204" pitchFamily="66" charset="0"/>
              </a:rPr>
              <a:t>Tiroit hormonları vücuttaki birçok hücresel etkinliği düzenler.</a:t>
            </a:r>
          </a:p>
          <a:p>
            <a:pPr marL="285750" indent="-285750" algn="just">
              <a:buFont typeface="Wingdings" panose="05000000000000000000" pitchFamily="2" charset="2"/>
              <a:buChar char="Ø"/>
            </a:pPr>
            <a:r>
              <a:rPr lang="tr-TR" sz="2000" dirty="0">
                <a:latin typeface="Comic Sans MS" panose="030F0702030302020204" pitchFamily="66" charset="0"/>
              </a:rPr>
              <a:t>Bu hormonlar, hücrelerin kullanılma durumuna göre miktarını artırır.</a:t>
            </a:r>
          </a:p>
          <a:p>
            <a:pPr marL="285750" indent="-285750" algn="just">
              <a:buFont typeface="Wingdings" panose="05000000000000000000" pitchFamily="2" charset="2"/>
              <a:buChar char="Ø"/>
            </a:pPr>
            <a:r>
              <a:rPr lang="tr-TR" sz="2000" dirty="0">
                <a:latin typeface="Comic Sans MS" panose="030F0702030302020204" pitchFamily="66" charset="0"/>
              </a:rPr>
              <a:t>Tiroksin hormonu büyüme ve iskelet gelişiminde rol oynar.</a:t>
            </a:r>
          </a:p>
          <a:p>
            <a:pPr marL="285750" indent="-285750" algn="just">
              <a:buFont typeface="Wingdings" panose="05000000000000000000" pitchFamily="2" charset="2"/>
              <a:buChar char="Ø"/>
            </a:pPr>
            <a:r>
              <a:rPr lang="tr-TR" sz="2000" dirty="0">
                <a:latin typeface="Comic Sans MS" panose="030F0702030302020204" pitchFamily="66" charset="0"/>
              </a:rPr>
              <a:t>Tiroit hormonları sinir sisteminin düzenli çalışması için gereklidir. </a:t>
            </a:r>
          </a:p>
          <a:p>
            <a:pPr marL="285750" indent="-285750" algn="just">
              <a:buFont typeface="Wingdings" panose="05000000000000000000" pitchFamily="2" charset="2"/>
              <a:buChar char="Ø"/>
            </a:pPr>
            <a:r>
              <a:rPr lang="tr-TR" sz="2000" dirty="0">
                <a:latin typeface="Comic Sans MS" panose="030F0702030302020204" pitchFamily="66" charset="0"/>
              </a:rPr>
              <a:t>Tiroit bezi yetişkinlerde, az çalışırsa zihinsel yorgunluk, aşırı çalışırsa aşırı uyarılma ve huysuzluk ortaya çıkar.</a:t>
            </a:r>
            <a:endParaRPr lang="tr-TR" sz="2000" b="1" dirty="0">
              <a:latin typeface="Comic Sans MS" panose="030F0702030302020204" pitchFamily="66" charset="0"/>
            </a:endParaRPr>
          </a:p>
        </p:txBody>
      </p:sp>
      <p:pic>
        <p:nvPicPr>
          <p:cNvPr id="4" name="Resim 3">
            <a:extLst>
              <a:ext uri="{FF2B5EF4-FFF2-40B4-BE49-F238E27FC236}">
                <a16:creationId xmlns:a16="http://schemas.microsoft.com/office/drawing/2014/main" id="{95D4BC35-6507-4306-8630-1B96911FBA6E}"/>
              </a:ext>
            </a:extLst>
          </p:cNvPr>
          <p:cNvPicPr>
            <a:picLocks noChangeAspect="1"/>
          </p:cNvPicPr>
          <p:nvPr/>
        </p:nvPicPr>
        <p:blipFill>
          <a:blip r:embed="rId7"/>
          <a:stretch>
            <a:fillRect/>
          </a:stretch>
        </p:blipFill>
        <p:spPr>
          <a:xfrm>
            <a:off x="5348431" y="1793232"/>
            <a:ext cx="6526035" cy="3299273"/>
          </a:xfrm>
          <a:prstGeom prst="rect">
            <a:avLst/>
          </a:prstGeom>
        </p:spPr>
      </p:pic>
    </p:spTree>
    <p:extLst>
      <p:ext uri="{BB962C8B-B14F-4D97-AF65-F5344CB8AC3E}">
        <p14:creationId xmlns:p14="http://schemas.microsoft.com/office/powerpoint/2010/main" val="23141717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5498339" y="51991"/>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İYOT</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616852" y="1212850"/>
            <a:ext cx="9666631" cy="4093428"/>
          </a:xfrm>
          <a:prstGeom prst="rect">
            <a:avLst/>
          </a:prstGeom>
          <a:noFill/>
        </p:spPr>
        <p:txBody>
          <a:bodyPr wrap="square" rtlCol="0">
            <a:spAutoFit/>
          </a:bodyPr>
          <a:lstStyle/>
          <a:p>
            <a:pPr marL="342900" indent="-342900" algn="just">
              <a:buFont typeface="Wingdings" panose="05000000000000000000" pitchFamily="2" charset="2"/>
              <a:buChar char="q"/>
            </a:pPr>
            <a:r>
              <a:rPr lang="tr-TR" sz="2000" dirty="0">
                <a:highlight>
                  <a:srgbClr val="00FFFF"/>
                </a:highlight>
                <a:latin typeface="Comic Sans MS" panose="030F0702030302020204" pitchFamily="66" charset="0"/>
              </a:rPr>
              <a:t>T3 ve T4 hormonlarının en önemli görevi vücutta harcanan kaloriyi ayarlamak ve enerji üretimini sağlamaktır. </a:t>
            </a:r>
          </a:p>
          <a:p>
            <a:pPr marL="342900" indent="-342900" algn="just">
              <a:buFont typeface="Wingdings" panose="05000000000000000000" pitchFamily="2" charset="2"/>
              <a:buChar char="q"/>
            </a:pPr>
            <a:r>
              <a:rPr lang="tr-TR" sz="2000" dirty="0">
                <a:highlight>
                  <a:srgbClr val="FFFF00"/>
                </a:highlight>
                <a:latin typeface="Comic Sans MS" panose="030F0702030302020204" pitchFamily="66" charset="0"/>
              </a:rPr>
              <a:t>Vücudun ısısını ayarlar. </a:t>
            </a:r>
          </a:p>
          <a:p>
            <a:pPr marL="342900" indent="-342900" algn="just">
              <a:buFont typeface="Wingdings" panose="05000000000000000000" pitchFamily="2" charset="2"/>
              <a:buChar char="q"/>
            </a:pPr>
            <a:r>
              <a:rPr lang="tr-TR" sz="2000" dirty="0">
                <a:highlight>
                  <a:srgbClr val="00FF00"/>
                </a:highlight>
                <a:latin typeface="Comic Sans MS" panose="030F0702030302020204" pitchFamily="66" charset="0"/>
              </a:rPr>
              <a:t>Tiroit bezinin az çalışması durumunda vücut ısısı düşer ve üşürüz. </a:t>
            </a:r>
          </a:p>
          <a:p>
            <a:pPr marL="342900" indent="-342900" algn="just">
              <a:buFont typeface="Wingdings" panose="05000000000000000000" pitchFamily="2" charset="2"/>
              <a:buChar char="q"/>
            </a:pPr>
            <a:r>
              <a:rPr lang="tr-TR" sz="2000" dirty="0">
                <a:highlight>
                  <a:srgbClr val="C0C0C0"/>
                </a:highlight>
                <a:latin typeface="Comic Sans MS" panose="030F0702030302020204" pitchFamily="66" charset="0"/>
              </a:rPr>
              <a:t>Metabolizmanın yavaşlaması ile beraber kalpte yavaşlama, kilo alma, uyku hali, bağırsak sisteminin yavaşlaması, kabızlık gibi bulgular ortaya çıkar. Kan yağları fazla yakılamaz, kolesterol ve </a:t>
            </a:r>
            <a:r>
              <a:rPr lang="tr-TR" sz="2000" dirty="0" err="1">
                <a:highlight>
                  <a:srgbClr val="C0C0C0"/>
                </a:highlight>
                <a:latin typeface="Comic Sans MS" panose="030F0702030302020204" pitchFamily="66" charset="0"/>
              </a:rPr>
              <a:t>trigliserit</a:t>
            </a:r>
            <a:r>
              <a:rPr lang="tr-TR" sz="2000" dirty="0">
                <a:highlight>
                  <a:srgbClr val="C0C0C0"/>
                </a:highlight>
                <a:latin typeface="Comic Sans MS" panose="030F0702030302020204" pitchFamily="66" charset="0"/>
              </a:rPr>
              <a:t> yükselir.</a:t>
            </a:r>
            <a:r>
              <a:rPr lang="tr-TR" sz="2000" dirty="0">
                <a:latin typeface="Comic Sans MS" panose="030F0702030302020204" pitchFamily="66" charset="0"/>
              </a:rPr>
              <a:t> </a:t>
            </a:r>
          </a:p>
          <a:p>
            <a:pPr marL="342900" indent="-342900" algn="just">
              <a:buFont typeface="Wingdings" panose="05000000000000000000" pitchFamily="2" charset="2"/>
              <a:buChar char="q"/>
            </a:pPr>
            <a:r>
              <a:rPr lang="tr-TR" sz="2000" dirty="0">
                <a:highlight>
                  <a:srgbClr val="FF00FF"/>
                </a:highlight>
                <a:latin typeface="Comic Sans MS" panose="030F0702030302020204" pitchFamily="66" charset="0"/>
              </a:rPr>
              <a:t>Öte yandan tiroit hormonlarının fazla salgılanması kan yağlarının yakılmasını artırır ve kan düzeyleri düşer. </a:t>
            </a:r>
          </a:p>
          <a:p>
            <a:pPr marL="342900" indent="-342900" algn="just">
              <a:buFont typeface="Wingdings" panose="05000000000000000000" pitchFamily="2" charset="2"/>
              <a:buChar char="q"/>
            </a:pPr>
            <a:r>
              <a:rPr lang="tr-TR" sz="2000" dirty="0">
                <a:highlight>
                  <a:srgbClr val="FFFF00"/>
                </a:highlight>
                <a:latin typeface="Comic Sans MS" panose="030F0702030302020204" pitchFamily="66" charset="0"/>
              </a:rPr>
              <a:t>Kalp hızlanır, aşırı terleme, zayıflama, titreme, sık dışkılama ortaya çıkar. </a:t>
            </a:r>
          </a:p>
          <a:p>
            <a:pPr marL="342900" indent="-342900" algn="just">
              <a:buFont typeface="Wingdings" panose="05000000000000000000" pitchFamily="2" charset="2"/>
              <a:buChar char="q"/>
            </a:pPr>
            <a:r>
              <a:rPr lang="tr-TR" sz="2000" dirty="0">
                <a:highlight>
                  <a:srgbClr val="00FF00"/>
                </a:highlight>
                <a:latin typeface="Comic Sans MS" panose="030F0702030302020204" pitchFamily="66" charset="0"/>
              </a:rPr>
              <a:t>Çocuklarda sağlıklı büyüme için tiroit hormonlarının yeterli olması gerekir. Az salgılanması durumunda çocuklarda büyümede gerilik, boy kısalığı, zeka geriliği gelişebilir.</a:t>
            </a:r>
            <a:endParaRPr lang="tr-TR" sz="2000" b="1" dirty="0">
              <a:highlight>
                <a:srgbClr val="00FF00"/>
              </a:highlight>
              <a:latin typeface="Comic Sans MS" panose="030F0702030302020204" pitchFamily="66" charset="0"/>
            </a:endParaRPr>
          </a:p>
        </p:txBody>
      </p:sp>
    </p:spTree>
    <p:extLst>
      <p:ext uri="{BB962C8B-B14F-4D97-AF65-F5344CB8AC3E}">
        <p14:creationId xmlns:p14="http://schemas.microsoft.com/office/powerpoint/2010/main" val="16193276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5498339" y="51991"/>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İYOT</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340730" y="2955925"/>
            <a:ext cx="9666631" cy="1015663"/>
          </a:xfrm>
          <a:prstGeom prst="rect">
            <a:avLst/>
          </a:prstGeom>
          <a:noFill/>
        </p:spPr>
        <p:txBody>
          <a:bodyPr wrap="square" rtlCol="0">
            <a:spAutoFit/>
          </a:bodyPr>
          <a:lstStyle/>
          <a:p>
            <a:pPr marL="342900" indent="-342900" algn="just">
              <a:buFont typeface="Wingdings" panose="05000000000000000000" pitchFamily="2" charset="2"/>
              <a:buChar char="q"/>
            </a:pPr>
            <a:r>
              <a:rPr lang="tr-TR" sz="2000" dirty="0"/>
              <a:t>Günlük iyot ihtiyacı; 50-75 mikrogram arasındadır. </a:t>
            </a:r>
          </a:p>
          <a:p>
            <a:pPr marL="342900" indent="-342900" algn="just">
              <a:buFont typeface="Wingdings" panose="05000000000000000000" pitchFamily="2" charset="2"/>
              <a:buChar char="q"/>
            </a:pPr>
            <a:r>
              <a:rPr lang="tr-TR" sz="2000" dirty="0"/>
              <a:t>İçme sularında iyot bulunur, çevresel özelliklere gör miktarı değişkenlik gösterir. </a:t>
            </a:r>
          </a:p>
          <a:p>
            <a:pPr marL="342900" indent="-342900" algn="just">
              <a:buFont typeface="Wingdings" panose="05000000000000000000" pitchFamily="2" charset="2"/>
              <a:buChar char="q"/>
            </a:pPr>
            <a:r>
              <a:rPr lang="tr-TR" sz="2000" dirty="0"/>
              <a:t>Deniz ürünleri ve iyotlu tuz başlıca bulunduğu besinlerdir.</a:t>
            </a:r>
            <a:endParaRPr lang="tr-TR" sz="2000" b="1" dirty="0">
              <a:highlight>
                <a:srgbClr val="00FF00"/>
              </a:highlight>
              <a:latin typeface="Comic Sans MS" panose="030F0702030302020204" pitchFamily="66" charset="0"/>
            </a:endParaRPr>
          </a:p>
        </p:txBody>
      </p:sp>
      <p:pic>
        <p:nvPicPr>
          <p:cNvPr id="2" name="Resim 1">
            <a:extLst>
              <a:ext uri="{FF2B5EF4-FFF2-40B4-BE49-F238E27FC236}">
                <a16:creationId xmlns:a16="http://schemas.microsoft.com/office/drawing/2014/main" id="{81D9F9D2-9D87-4D97-88B5-213E6F665540}"/>
              </a:ext>
            </a:extLst>
          </p:cNvPr>
          <p:cNvPicPr>
            <a:picLocks noChangeAspect="1"/>
          </p:cNvPicPr>
          <p:nvPr/>
        </p:nvPicPr>
        <p:blipFill>
          <a:blip r:embed="rId7"/>
          <a:stretch>
            <a:fillRect/>
          </a:stretch>
        </p:blipFill>
        <p:spPr>
          <a:xfrm>
            <a:off x="7741805" y="1253616"/>
            <a:ext cx="2265556" cy="1507625"/>
          </a:xfrm>
          <a:prstGeom prst="rect">
            <a:avLst/>
          </a:prstGeom>
        </p:spPr>
      </p:pic>
      <p:pic>
        <p:nvPicPr>
          <p:cNvPr id="3" name="Resim 2">
            <a:extLst>
              <a:ext uri="{FF2B5EF4-FFF2-40B4-BE49-F238E27FC236}">
                <a16:creationId xmlns:a16="http://schemas.microsoft.com/office/drawing/2014/main" id="{78D691AF-0CF0-49C1-B5BC-9107E651F592}"/>
              </a:ext>
            </a:extLst>
          </p:cNvPr>
          <p:cNvPicPr>
            <a:picLocks noChangeAspect="1"/>
          </p:cNvPicPr>
          <p:nvPr/>
        </p:nvPicPr>
        <p:blipFill>
          <a:blip r:embed="rId8"/>
          <a:stretch>
            <a:fillRect/>
          </a:stretch>
        </p:blipFill>
        <p:spPr>
          <a:xfrm>
            <a:off x="1699142" y="1191852"/>
            <a:ext cx="2619375" cy="1743075"/>
          </a:xfrm>
          <a:prstGeom prst="rect">
            <a:avLst/>
          </a:prstGeom>
        </p:spPr>
      </p:pic>
      <p:sp>
        <p:nvSpPr>
          <p:cNvPr id="4" name="Metin kutusu 3">
            <a:extLst>
              <a:ext uri="{FF2B5EF4-FFF2-40B4-BE49-F238E27FC236}">
                <a16:creationId xmlns:a16="http://schemas.microsoft.com/office/drawing/2014/main" id="{4F53E255-BB8B-45F3-B4BE-CD2C316F4AF4}"/>
              </a:ext>
            </a:extLst>
          </p:cNvPr>
          <p:cNvSpPr txBox="1"/>
          <p:nvPr/>
        </p:nvSpPr>
        <p:spPr>
          <a:xfrm>
            <a:off x="3613270" y="4614864"/>
            <a:ext cx="5753686" cy="1323439"/>
          </a:xfrm>
          <a:prstGeom prst="rect">
            <a:avLst/>
          </a:prstGeom>
          <a:noFill/>
        </p:spPr>
        <p:txBody>
          <a:bodyPr wrap="square" rtlCol="0">
            <a:spAutoFit/>
          </a:bodyPr>
          <a:lstStyle/>
          <a:p>
            <a:r>
              <a:rPr lang="tr-TR" sz="2000" u="sng" dirty="0">
                <a:highlight>
                  <a:srgbClr val="00FF00"/>
                </a:highlight>
                <a:latin typeface="Comic Sans MS" panose="030F0702030302020204" pitchFamily="66" charset="0"/>
              </a:rPr>
              <a:t>İyot eksikliğinde; </a:t>
            </a:r>
          </a:p>
          <a:p>
            <a:r>
              <a:rPr lang="tr-TR" sz="2000" dirty="0">
                <a:latin typeface="Comic Sans MS" panose="030F0702030302020204" pitchFamily="66" charset="0"/>
              </a:rPr>
              <a:t>• -</a:t>
            </a:r>
            <a:r>
              <a:rPr lang="tr-TR" sz="2000" dirty="0" err="1">
                <a:latin typeface="Comic Sans MS" panose="030F0702030302020204" pitchFamily="66" charset="0"/>
              </a:rPr>
              <a:t>Troid</a:t>
            </a:r>
            <a:r>
              <a:rPr lang="tr-TR" sz="2000" dirty="0">
                <a:latin typeface="Comic Sans MS" panose="030F0702030302020204" pitchFamily="66" charset="0"/>
              </a:rPr>
              <a:t> bezlerinin düzensiz çalışması</a:t>
            </a:r>
          </a:p>
          <a:p>
            <a:r>
              <a:rPr lang="tr-TR" sz="2000" dirty="0">
                <a:latin typeface="Comic Sans MS" panose="030F0702030302020204" pitchFamily="66" charset="0"/>
              </a:rPr>
              <a:t>• -Enerji ve kilo eksikliği </a:t>
            </a:r>
          </a:p>
          <a:p>
            <a:r>
              <a:rPr lang="tr-TR" sz="2000" dirty="0">
                <a:latin typeface="Comic Sans MS" panose="030F0702030302020204" pitchFamily="66" charset="0"/>
              </a:rPr>
              <a:t>• -Guatr</a:t>
            </a:r>
          </a:p>
        </p:txBody>
      </p:sp>
      <p:pic>
        <p:nvPicPr>
          <p:cNvPr id="7" name="Resim 6">
            <a:extLst>
              <a:ext uri="{FF2B5EF4-FFF2-40B4-BE49-F238E27FC236}">
                <a16:creationId xmlns:a16="http://schemas.microsoft.com/office/drawing/2014/main" id="{2BD16013-07F2-43A8-9F10-28F9E7632BD6}"/>
              </a:ext>
            </a:extLst>
          </p:cNvPr>
          <p:cNvPicPr>
            <a:picLocks noChangeAspect="1"/>
          </p:cNvPicPr>
          <p:nvPr/>
        </p:nvPicPr>
        <p:blipFill>
          <a:blip r:embed="rId9"/>
          <a:stretch>
            <a:fillRect/>
          </a:stretch>
        </p:blipFill>
        <p:spPr>
          <a:xfrm rot="21352852" flipH="1">
            <a:off x="9119633" y="3957769"/>
            <a:ext cx="2150154" cy="2028825"/>
          </a:xfrm>
          <a:prstGeom prst="rect">
            <a:avLst/>
          </a:prstGeom>
        </p:spPr>
      </p:pic>
    </p:spTree>
    <p:extLst>
      <p:ext uri="{BB962C8B-B14F-4D97-AF65-F5344CB8AC3E}">
        <p14:creationId xmlns:p14="http://schemas.microsoft.com/office/powerpoint/2010/main" val="32618811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5498339" y="51991"/>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ÇİNKO</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423007" y="1728509"/>
            <a:ext cx="7355254" cy="4093428"/>
          </a:xfrm>
          <a:prstGeom prst="rect">
            <a:avLst/>
          </a:prstGeom>
          <a:noFill/>
        </p:spPr>
        <p:txBody>
          <a:bodyPr wrap="square" rtlCol="0">
            <a:spAutoFit/>
          </a:bodyPr>
          <a:lstStyle/>
          <a:p>
            <a:pPr marL="342900" indent="-342900" algn="just">
              <a:buFont typeface="Wingdings" panose="05000000000000000000" pitchFamily="2" charset="2"/>
              <a:buChar char="q"/>
            </a:pPr>
            <a:r>
              <a:rPr lang="tr-TR" sz="2000" dirty="0">
                <a:highlight>
                  <a:srgbClr val="FFFF00"/>
                </a:highlight>
                <a:latin typeface="Comic Sans MS" panose="030F0702030302020204" pitchFamily="66" charset="0"/>
              </a:rPr>
              <a:t>İnsan vücudundaki önemli minerallerden birisidir</a:t>
            </a:r>
            <a:r>
              <a:rPr lang="tr-TR" sz="2000" dirty="0">
                <a:latin typeface="Comic Sans MS" panose="030F0702030302020204" pitchFamily="66" charset="0"/>
              </a:rPr>
              <a:t>. </a:t>
            </a:r>
          </a:p>
          <a:p>
            <a:pPr marL="342900" indent="-342900" algn="just">
              <a:buFont typeface="Wingdings" panose="05000000000000000000" pitchFamily="2" charset="2"/>
              <a:buChar char="q"/>
            </a:pPr>
            <a:r>
              <a:rPr lang="tr-TR" sz="2000" dirty="0">
                <a:latin typeface="Comic Sans MS" panose="030F0702030302020204" pitchFamily="66" charset="0"/>
              </a:rPr>
              <a:t>İnsanda 1-2 gram bulunur. </a:t>
            </a:r>
          </a:p>
          <a:p>
            <a:pPr marL="342900" indent="-342900" algn="just">
              <a:buFont typeface="Wingdings" panose="05000000000000000000" pitchFamily="2" charset="2"/>
              <a:buChar char="q"/>
            </a:pPr>
            <a:r>
              <a:rPr lang="tr-TR" sz="2000" dirty="0">
                <a:latin typeface="Comic Sans MS" panose="030F0702030302020204" pitchFamily="66" charset="0"/>
              </a:rPr>
              <a:t>Bunun çoğu karaciğer, böbrek, pankreas, kemik ve </a:t>
            </a:r>
            <a:r>
              <a:rPr lang="tr-TR" sz="2000" dirty="0" err="1">
                <a:latin typeface="Comic Sans MS" panose="030F0702030302020204" pitchFamily="66" charset="0"/>
              </a:rPr>
              <a:t>epitel</a:t>
            </a:r>
            <a:r>
              <a:rPr lang="tr-TR" sz="2000" dirty="0">
                <a:latin typeface="Comic Sans MS" panose="030F0702030302020204" pitchFamily="66" charset="0"/>
              </a:rPr>
              <a:t> dokularda yer alır. </a:t>
            </a:r>
          </a:p>
          <a:p>
            <a:pPr marL="342900" indent="-342900" algn="just">
              <a:buFont typeface="Wingdings" panose="05000000000000000000" pitchFamily="2" charset="2"/>
              <a:buChar char="q"/>
            </a:pPr>
            <a:r>
              <a:rPr lang="tr-TR" sz="2000" dirty="0">
                <a:latin typeface="Comic Sans MS" panose="030F0702030302020204" pitchFamily="66" charset="0"/>
              </a:rPr>
              <a:t>Kandaki çinkonun </a:t>
            </a:r>
            <a:r>
              <a:rPr lang="tr-TR" sz="2000" dirty="0">
                <a:solidFill>
                  <a:srgbClr val="C00000"/>
                </a:solidFill>
                <a:latin typeface="Comic Sans MS" panose="030F0702030302020204" pitchFamily="66" charset="0"/>
              </a:rPr>
              <a:t>%75’i alyuvarların yapısında </a:t>
            </a:r>
            <a:r>
              <a:rPr lang="tr-TR" sz="2000" dirty="0">
                <a:latin typeface="Comic Sans MS" panose="030F0702030302020204" pitchFamily="66" charset="0"/>
              </a:rPr>
              <a:t>bulunur. </a:t>
            </a:r>
          </a:p>
          <a:p>
            <a:pPr marL="342900" indent="-342900" algn="just">
              <a:buFont typeface="Wingdings" panose="05000000000000000000" pitchFamily="2" charset="2"/>
              <a:buChar char="q"/>
            </a:pPr>
            <a:r>
              <a:rPr lang="tr-TR" sz="2000" dirty="0">
                <a:latin typeface="Comic Sans MS" panose="030F0702030302020204" pitchFamily="66" charset="0"/>
              </a:rPr>
              <a:t>Bunların yanında </a:t>
            </a:r>
            <a:r>
              <a:rPr lang="tr-TR" sz="2000" dirty="0" err="1">
                <a:solidFill>
                  <a:srgbClr val="C00000"/>
                </a:solidFill>
                <a:latin typeface="Comic Sans MS" panose="030F0702030302020204" pitchFamily="66" charset="0"/>
              </a:rPr>
              <a:t>karboksi</a:t>
            </a:r>
            <a:r>
              <a:rPr lang="tr-TR" sz="2000" dirty="0">
                <a:solidFill>
                  <a:srgbClr val="C00000"/>
                </a:solidFill>
                <a:latin typeface="Comic Sans MS" panose="030F0702030302020204" pitchFamily="66" charset="0"/>
              </a:rPr>
              <a:t> </a:t>
            </a:r>
            <a:r>
              <a:rPr lang="tr-TR" sz="2000" dirty="0" err="1">
                <a:solidFill>
                  <a:srgbClr val="C00000"/>
                </a:solidFill>
                <a:latin typeface="Comic Sans MS" panose="030F0702030302020204" pitchFamily="66" charset="0"/>
              </a:rPr>
              <a:t>peptidaz</a:t>
            </a:r>
            <a:r>
              <a:rPr lang="tr-TR" sz="2000" dirty="0">
                <a:solidFill>
                  <a:srgbClr val="C00000"/>
                </a:solidFill>
                <a:latin typeface="Comic Sans MS" panose="030F0702030302020204" pitchFamily="66" charset="0"/>
              </a:rPr>
              <a:t>, karbonik </a:t>
            </a:r>
            <a:r>
              <a:rPr lang="tr-TR" sz="2000" dirty="0" err="1">
                <a:solidFill>
                  <a:srgbClr val="C00000"/>
                </a:solidFill>
                <a:latin typeface="Comic Sans MS" panose="030F0702030302020204" pitchFamily="66" charset="0"/>
              </a:rPr>
              <a:t>anhidraz</a:t>
            </a:r>
            <a:r>
              <a:rPr lang="tr-TR" sz="2000" dirty="0">
                <a:latin typeface="Comic Sans MS" panose="030F0702030302020204" pitchFamily="66" charset="0"/>
              </a:rPr>
              <a:t> vb. enzimlerin yapısında çinko bulunur.</a:t>
            </a:r>
          </a:p>
          <a:p>
            <a:pPr marL="342900" indent="-342900" algn="just">
              <a:buFont typeface="Wingdings" panose="05000000000000000000" pitchFamily="2" charset="2"/>
              <a:buChar char="q"/>
            </a:pPr>
            <a:r>
              <a:rPr lang="tr-TR" sz="2000" dirty="0">
                <a:latin typeface="Comic Sans MS" panose="030F0702030302020204" pitchFamily="66" charset="0"/>
              </a:rPr>
              <a:t>Bunlardan </a:t>
            </a:r>
            <a:r>
              <a:rPr lang="tr-TR" sz="2000" dirty="0">
                <a:solidFill>
                  <a:srgbClr val="C00000"/>
                </a:solidFill>
                <a:latin typeface="Comic Sans MS" panose="030F0702030302020204" pitchFamily="66" charset="0"/>
              </a:rPr>
              <a:t>karbonik </a:t>
            </a:r>
            <a:r>
              <a:rPr lang="tr-TR" sz="2000" dirty="0" err="1">
                <a:solidFill>
                  <a:srgbClr val="C00000"/>
                </a:solidFill>
                <a:latin typeface="Comic Sans MS" panose="030F0702030302020204" pitchFamily="66" charset="0"/>
              </a:rPr>
              <a:t>anhidraz</a:t>
            </a:r>
            <a:r>
              <a:rPr lang="tr-TR" sz="2000" dirty="0">
                <a:latin typeface="Comic Sans MS" panose="030F0702030302020204" pitchFamily="66" charset="0"/>
              </a:rPr>
              <a:t> enzimi, hücrelerde </a:t>
            </a:r>
            <a:r>
              <a:rPr lang="tr-TR" sz="2000" dirty="0" err="1">
                <a:latin typeface="Comic Sans MS" panose="030F0702030302020204" pitchFamily="66" charset="0"/>
              </a:rPr>
              <a:t>oksidasyon</a:t>
            </a:r>
            <a:r>
              <a:rPr lang="tr-TR" sz="2000" dirty="0">
                <a:latin typeface="Comic Sans MS" panose="030F0702030302020204" pitchFamily="66" charset="0"/>
              </a:rPr>
              <a:t> sonucu ortaya çıkan CO2 ’</a:t>
            </a:r>
            <a:r>
              <a:rPr lang="tr-TR" sz="2000" dirty="0" err="1">
                <a:latin typeface="Comic Sans MS" panose="030F0702030302020204" pitchFamily="66" charset="0"/>
              </a:rPr>
              <a:t>nin</a:t>
            </a:r>
            <a:r>
              <a:rPr lang="tr-TR" sz="2000" dirty="0">
                <a:latin typeface="Comic Sans MS" panose="030F0702030302020204" pitchFamily="66" charset="0"/>
              </a:rPr>
              <a:t> dışarı atılmasıyla ilgili pek çok reaksiyonda görev alır. </a:t>
            </a:r>
          </a:p>
          <a:p>
            <a:pPr marL="342900" indent="-342900" algn="just">
              <a:buFont typeface="Wingdings" panose="05000000000000000000" pitchFamily="2" charset="2"/>
              <a:buChar char="q"/>
            </a:pPr>
            <a:r>
              <a:rPr lang="tr-TR" sz="2000" dirty="0">
                <a:latin typeface="Comic Sans MS" panose="030F0702030302020204" pitchFamily="66" charset="0"/>
              </a:rPr>
              <a:t>Çinko, protein ve nükleik asit metabolizmasında, hücre bölünmesinde, yaraların iyileşmesinde, normal büyümede ve cinsel gelişmede önemli rol oynar.</a:t>
            </a:r>
            <a:endParaRPr lang="tr-TR" sz="2000" b="1" dirty="0">
              <a:highlight>
                <a:srgbClr val="00FF00"/>
              </a:highlight>
              <a:latin typeface="Comic Sans MS" panose="030F0702030302020204" pitchFamily="66" charset="0"/>
            </a:endParaRPr>
          </a:p>
        </p:txBody>
      </p:sp>
      <p:pic>
        <p:nvPicPr>
          <p:cNvPr id="8" name="Resim 7">
            <a:extLst>
              <a:ext uri="{FF2B5EF4-FFF2-40B4-BE49-F238E27FC236}">
                <a16:creationId xmlns:a16="http://schemas.microsoft.com/office/drawing/2014/main" id="{07C36708-B6EE-4070-9049-135DE5B77FAF}"/>
              </a:ext>
            </a:extLst>
          </p:cNvPr>
          <p:cNvPicPr>
            <a:picLocks noChangeAspect="1"/>
          </p:cNvPicPr>
          <p:nvPr/>
        </p:nvPicPr>
        <p:blipFill>
          <a:blip r:embed="rId7"/>
          <a:stretch>
            <a:fillRect/>
          </a:stretch>
        </p:blipFill>
        <p:spPr>
          <a:xfrm>
            <a:off x="8715375" y="2562225"/>
            <a:ext cx="2638425" cy="1733550"/>
          </a:xfrm>
          <a:prstGeom prst="rect">
            <a:avLst/>
          </a:prstGeom>
        </p:spPr>
      </p:pic>
    </p:spTree>
    <p:extLst>
      <p:ext uri="{BB962C8B-B14F-4D97-AF65-F5344CB8AC3E}">
        <p14:creationId xmlns:p14="http://schemas.microsoft.com/office/powerpoint/2010/main" val="7497912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5498339" y="51991"/>
            <a:ext cx="3868617" cy="584775"/>
          </a:xfrm>
          <a:prstGeom prst="rect">
            <a:avLst/>
          </a:prstGeom>
          <a:noFill/>
        </p:spPr>
        <p:txBody>
          <a:bodyPr wrap="square" rtlCol="0">
            <a:spAutoFit/>
          </a:bodyPr>
          <a:lstStyle/>
          <a:p>
            <a:r>
              <a:rPr lang="tr-TR" sz="3200" dirty="0">
                <a:highlight>
                  <a:srgbClr val="FF00FF"/>
                </a:highlight>
                <a:latin typeface="Comic Sans MS" panose="030F0702030302020204" pitchFamily="66" charset="0"/>
              </a:rPr>
              <a:t>ÇİNKO</a:t>
            </a:r>
          </a:p>
        </p:txBody>
      </p:sp>
      <p:sp>
        <p:nvSpPr>
          <p:cNvPr id="5" name="Metin kutusu 4">
            <a:extLst>
              <a:ext uri="{FF2B5EF4-FFF2-40B4-BE49-F238E27FC236}">
                <a16:creationId xmlns:a16="http://schemas.microsoft.com/office/drawing/2014/main" id="{55356DBA-4F75-4BF5-83C2-C71785E3F415}"/>
              </a:ext>
            </a:extLst>
          </p:cNvPr>
          <p:cNvSpPr txBox="1"/>
          <p:nvPr/>
        </p:nvSpPr>
        <p:spPr>
          <a:xfrm>
            <a:off x="423007" y="1728509"/>
            <a:ext cx="7355254" cy="1323439"/>
          </a:xfrm>
          <a:prstGeom prst="rect">
            <a:avLst/>
          </a:prstGeom>
          <a:noFill/>
        </p:spPr>
        <p:txBody>
          <a:bodyPr wrap="square" rtlCol="0">
            <a:spAutoFit/>
          </a:bodyPr>
          <a:lstStyle/>
          <a:p>
            <a:pPr marL="342900" indent="-342900" algn="just">
              <a:buFont typeface="Wingdings" panose="05000000000000000000" pitchFamily="2" charset="2"/>
              <a:buChar char="ü"/>
            </a:pPr>
            <a:r>
              <a:rPr lang="tr-TR" sz="2000" b="1" dirty="0"/>
              <a:t>Çinko en çok, karaciğer, etler, midye, deniz ürünleri olmak üzere, süt ve türevleri, yumurta gibi gıdalarda çok bulunur. </a:t>
            </a:r>
          </a:p>
          <a:p>
            <a:pPr marL="342900" indent="-342900" algn="just">
              <a:buFont typeface="Wingdings" panose="05000000000000000000" pitchFamily="2" charset="2"/>
              <a:buChar char="ü"/>
            </a:pPr>
            <a:r>
              <a:rPr lang="tr-TR" sz="2000" b="1" dirty="0"/>
              <a:t>Ayrıca buğday, arpa, yulaf, mısır, badem, ceviz gibi gıdalarda da bulunur. </a:t>
            </a:r>
            <a:endParaRPr lang="tr-TR" sz="2000" b="1" dirty="0">
              <a:highlight>
                <a:srgbClr val="00FF00"/>
              </a:highlight>
              <a:latin typeface="Comic Sans MS" panose="030F0702030302020204" pitchFamily="66" charset="0"/>
            </a:endParaRPr>
          </a:p>
        </p:txBody>
      </p:sp>
      <p:sp>
        <p:nvSpPr>
          <p:cNvPr id="2" name="Metin kutusu 1">
            <a:extLst>
              <a:ext uri="{FF2B5EF4-FFF2-40B4-BE49-F238E27FC236}">
                <a16:creationId xmlns:a16="http://schemas.microsoft.com/office/drawing/2014/main" id="{2C40D897-AA5E-4031-913A-BB47B05EB5E0}"/>
              </a:ext>
            </a:extLst>
          </p:cNvPr>
          <p:cNvSpPr txBox="1"/>
          <p:nvPr/>
        </p:nvSpPr>
        <p:spPr>
          <a:xfrm>
            <a:off x="534572" y="1111348"/>
            <a:ext cx="2785403" cy="400110"/>
          </a:xfrm>
          <a:prstGeom prst="rect">
            <a:avLst/>
          </a:prstGeom>
          <a:noFill/>
        </p:spPr>
        <p:txBody>
          <a:bodyPr wrap="square" rtlCol="0">
            <a:spAutoFit/>
          </a:bodyPr>
          <a:lstStyle/>
          <a:p>
            <a:r>
              <a:rPr lang="tr-TR" sz="2000" u="sng" dirty="0">
                <a:highlight>
                  <a:srgbClr val="FFFF00"/>
                </a:highlight>
                <a:latin typeface="Comic Sans MS" panose="030F0702030302020204" pitchFamily="66" charset="0"/>
              </a:rPr>
              <a:t>Gıda kaynakları:</a:t>
            </a:r>
          </a:p>
        </p:txBody>
      </p:sp>
      <p:sp>
        <p:nvSpPr>
          <p:cNvPr id="13" name="Metin kutusu 12">
            <a:extLst>
              <a:ext uri="{FF2B5EF4-FFF2-40B4-BE49-F238E27FC236}">
                <a16:creationId xmlns:a16="http://schemas.microsoft.com/office/drawing/2014/main" id="{1156EB0D-8A83-415A-840B-CCA8B1299138}"/>
              </a:ext>
            </a:extLst>
          </p:cNvPr>
          <p:cNvSpPr txBox="1"/>
          <p:nvPr/>
        </p:nvSpPr>
        <p:spPr>
          <a:xfrm>
            <a:off x="691223" y="3774359"/>
            <a:ext cx="6182750" cy="369332"/>
          </a:xfrm>
          <a:prstGeom prst="rect">
            <a:avLst/>
          </a:prstGeom>
          <a:noFill/>
        </p:spPr>
        <p:txBody>
          <a:bodyPr wrap="square">
            <a:spAutoFit/>
          </a:bodyPr>
          <a:lstStyle/>
          <a:p>
            <a:r>
              <a:rPr lang="tr-TR" sz="1800" dirty="0">
                <a:latin typeface="Comic Sans MS" panose="030F0702030302020204" pitchFamily="66" charset="0"/>
              </a:rPr>
              <a:t>• Yetişkinler için günlük ihtiyaç 10-12 mg kadardır</a:t>
            </a:r>
            <a:r>
              <a:rPr lang="tr-TR" sz="1800" dirty="0"/>
              <a:t>.</a:t>
            </a:r>
            <a:endParaRPr lang="tr-TR" dirty="0"/>
          </a:p>
        </p:txBody>
      </p:sp>
      <p:sp>
        <p:nvSpPr>
          <p:cNvPr id="14" name="Metin kutusu 13">
            <a:extLst>
              <a:ext uri="{FF2B5EF4-FFF2-40B4-BE49-F238E27FC236}">
                <a16:creationId xmlns:a16="http://schemas.microsoft.com/office/drawing/2014/main" id="{EA207201-98BF-4FF3-854E-F8C2CD437429}"/>
              </a:ext>
            </a:extLst>
          </p:cNvPr>
          <p:cNvSpPr txBox="1"/>
          <p:nvPr/>
        </p:nvSpPr>
        <p:spPr>
          <a:xfrm>
            <a:off x="691223" y="3259313"/>
            <a:ext cx="2785403" cy="400110"/>
          </a:xfrm>
          <a:prstGeom prst="rect">
            <a:avLst/>
          </a:prstGeom>
          <a:noFill/>
        </p:spPr>
        <p:txBody>
          <a:bodyPr wrap="square" rtlCol="0">
            <a:spAutoFit/>
          </a:bodyPr>
          <a:lstStyle/>
          <a:p>
            <a:r>
              <a:rPr lang="tr-TR" sz="2000" u="sng">
                <a:highlight>
                  <a:srgbClr val="FFFF00"/>
                </a:highlight>
                <a:latin typeface="Comic Sans MS" panose="030F0702030302020204" pitchFamily="66" charset="0"/>
              </a:rPr>
              <a:t>Gereksinim:</a:t>
            </a:r>
            <a:endParaRPr lang="tr-TR" sz="2000" u="sng" dirty="0">
              <a:highlight>
                <a:srgbClr val="FFFF00"/>
              </a:highlight>
              <a:latin typeface="Comic Sans MS" panose="030F0702030302020204" pitchFamily="66" charset="0"/>
            </a:endParaRPr>
          </a:p>
        </p:txBody>
      </p:sp>
      <p:sp>
        <p:nvSpPr>
          <p:cNvPr id="7" name="Metin kutusu 6">
            <a:extLst>
              <a:ext uri="{FF2B5EF4-FFF2-40B4-BE49-F238E27FC236}">
                <a16:creationId xmlns:a16="http://schemas.microsoft.com/office/drawing/2014/main" id="{8FA1491E-9F59-4FF9-B633-414E1B2322D7}"/>
              </a:ext>
            </a:extLst>
          </p:cNvPr>
          <p:cNvSpPr txBox="1"/>
          <p:nvPr/>
        </p:nvSpPr>
        <p:spPr>
          <a:xfrm>
            <a:off x="6951080" y="5301333"/>
            <a:ext cx="5240920" cy="1200329"/>
          </a:xfrm>
          <a:prstGeom prst="rect">
            <a:avLst/>
          </a:prstGeom>
          <a:noFill/>
        </p:spPr>
        <p:txBody>
          <a:bodyPr wrap="square" rtlCol="0">
            <a:spAutoFit/>
          </a:bodyPr>
          <a:lstStyle/>
          <a:p>
            <a:r>
              <a:rPr lang="tr-TR" dirty="0">
                <a:latin typeface="Comic Sans MS" panose="030F0702030302020204" pitchFamily="66" charset="0"/>
              </a:rPr>
              <a:t>• -İştahsızlık, </a:t>
            </a:r>
          </a:p>
          <a:p>
            <a:r>
              <a:rPr lang="tr-TR" dirty="0">
                <a:latin typeface="Comic Sans MS" panose="030F0702030302020204" pitchFamily="66" charset="0"/>
              </a:rPr>
              <a:t>• -Büyüme geriliği (cücelik),</a:t>
            </a:r>
          </a:p>
          <a:p>
            <a:r>
              <a:rPr lang="tr-TR" dirty="0">
                <a:latin typeface="Comic Sans MS" panose="030F0702030302020204" pitchFamily="66" charset="0"/>
              </a:rPr>
              <a:t>• -Eklemlerde şişme, </a:t>
            </a:r>
          </a:p>
          <a:p>
            <a:r>
              <a:rPr lang="tr-TR" dirty="0">
                <a:latin typeface="Comic Sans MS" panose="030F0702030302020204" pitchFamily="66" charset="0"/>
              </a:rPr>
              <a:t>• -Karaciğer ve dalakta büyüme görülür</a:t>
            </a:r>
            <a:r>
              <a:rPr lang="tr-TR" dirty="0"/>
              <a:t>.</a:t>
            </a:r>
          </a:p>
        </p:txBody>
      </p:sp>
      <p:sp>
        <p:nvSpPr>
          <p:cNvPr id="17" name="Metin kutusu 16">
            <a:extLst>
              <a:ext uri="{FF2B5EF4-FFF2-40B4-BE49-F238E27FC236}">
                <a16:creationId xmlns:a16="http://schemas.microsoft.com/office/drawing/2014/main" id="{33F36D4D-ED7E-4F96-9F0D-749DA807D376}"/>
              </a:ext>
            </a:extLst>
          </p:cNvPr>
          <p:cNvSpPr txBox="1"/>
          <p:nvPr/>
        </p:nvSpPr>
        <p:spPr>
          <a:xfrm>
            <a:off x="7159283" y="4651574"/>
            <a:ext cx="2785403" cy="400110"/>
          </a:xfrm>
          <a:prstGeom prst="rect">
            <a:avLst/>
          </a:prstGeom>
          <a:noFill/>
        </p:spPr>
        <p:txBody>
          <a:bodyPr wrap="square" rtlCol="0">
            <a:spAutoFit/>
          </a:bodyPr>
          <a:lstStyle/>
          <a:p>
            <a:r>
              <a:rPr lang="tr-TR" sz="2000" u="sng" dirty="0">
                <a:highlight>
                  <a:srgbClr val="FFFF00"/>
                </a:highlight>
                <a:latin typeface="Comic Sans MS" panose="030F0702030302020204" pitchFamily="66" charset="0"/>
              </a:rPr>
              <a:t>Eksikliğinde:</a:t>
            </a:r>
          </a:p>
        </p:txBody>
      </p:sp>
      <p:pic>
        <p:nvPicPr>
          <p:cNvPr id="18434" name="Picture 2" descr="Cüce Nasıl Olunur ? | NasilOlunur.Net ~ Nasıl Olunur bilen adres">
            <a:extLst>
              <a:ext uri="{FF2B5EF4-FFF2-40B4-BE49-F238E27FC236}">
                <a16:creationId xmlns:a16="http://schemas.microsoft.com/office/drawing/2014/main" id="{BAAFFC1C-C826-4A37-B1DA-929040A0EF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890" y="4291711"/>
            <a:ext cx="3101708" cy="1279788"/>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a:extLst>
              <a:ext uri="{FF2B5EF4-FFF2-40B4-BE49-F238E27FC236}">
                <a16:creationId xmlns:a16="http://schemas.microsoft.com/office/drawing/2014/main" id="{8F979327-BF58-4182-B59D-949B29E3FA45}"/>
              </a:ext>
            </a:extLst>
          </p:cNvPr>
          <p:cNvPicPr>
            <a:picLocks noChangeAspect="1"/>
          </p:cNvPicPr>
          <p:nvPr/>
        </p:nvPicPr>
        <p:blipFill>
          <a:blip r:embed="rId8"/>
          <a:stretch>
            <a:fillRect/>
          </a:stretch>
        </p:blipFill>
        <p:spPr>
          <a:xfrm>
            <a:off x="3957160" y="5172075"/>
            <a:ext cx="2705100" cy="1685925"/>
          </a:xfrm>
          <a:prstGeom prst="rect">
            <a:avLst/>
          </a:prstGeom>
        </p:spPr>
      </p:pic>
      <p:pic>
        <p:nvPicPr>
          <p:cNvPr id="10" name="Resim 9">
            <a:extLst>
              <a:ext uri="{FF2B5EF4-FFF2-40B4-BE49-F238E27FC236}">
                <a16:creationId xmlns:a16="http://schemas.microsoft.com/office/drawing/2014/main" id="{062DBFB9-E777-4045-9BF9-85F314283E2B}"/>
              </a:ext>
            </a:extLst>
          </p:cNvPr>
          <p:cNvPicPr>
            <a:picLocks noChangeAspect="1"/>
          </p:cNvPicPr>
          <p:nvPr/>
        </p:nvPicPr>
        <p:blipFill>
          <a:blip r:embed="rId9"/>
          <a:stretch>
            <a:fillRect/>
          </a:stretch>
        </p:blipFill>
        <p:spPr>
          <a:xfrm>
            <a:off x="7778261" y="1352220"/>
            <a:ext cx="3778320" cy="2115859"/>
          </a:xfrm>
          <a:prstGeom prst="rect">
            <a:avLst/>
          </a:prstGeom>
        </p:spPr>
      </p:pic>
    </p:spTree>
    <p:extLst>
      <p:ext uri="{BB962C8B-B14F-4D97-AF65-F5344CB8AC3E}">
        <p14:creationId xmlns:p14="http://schemas.microsoft.com/office/powerpoint/2010/main" val="1698223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656284" y="2829853"/>
            <a:ext cx="3938810" cy="830997"/>
          </a:xfrm>
          <a:prstGeom prst="rect">
            <a:avLst/>
          </a:prstGeom>
          <a:noFill/>
        </p:spPr>
        <p:txBody>
          <a:bodyPr wrap="square" rtlCol="0">
            <a:spAutoFit/>
          </a:bodyPr>
          <a:lstStyle/>
          <a:p>
            <a:r>
              <a:rPr lang="tr-TR" sz="2400" dirty="0">
                <a:highlight>
                  <a:srgbClr val="FF00FF"/>
                </a:highlight>
                <a:latin typeface="Comic Sans MS" panose="030F0702030302020204" pitchFamily="66" charset="0"/>
              </a:rPr>
              <a:t>ÇİNKO EKSİKLİĞİ  BELİRTİLERİ</a:t>
            </a:r>
          </a:p>
        </p:txBody>
      </p:sp>
      <p:pic>
        <p:nvPicPr>
          <p:cNvPr id="19458" name="Picture 2" descr="Dr Senyi Ly DC - Possible signs and symptoms of zinc deficiency. A simple  blood test can also give a good look into zinc levels. Thanks to  @rubiofuerte for the picture. | Facebook">
            <a:extLst>
              <a:ext uri="{FF2B5EF4-FFF2-40B4-BE49-F238E27FC236}">
                <a16:creationId xmlns:a16="http://schemas.microsoft.com/office/drawing/2014/main" id="{61F718D3-7E21-4EA8-96B2-EEA5C40D5F3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4995"/>
          <a:stretch/>
        </p:blipFill>
        <p:spPr bwMode="auto">
          <a:xfrm>
            <a:off x="4396297" y="982504"/>
            <a:ext cx="5781821" cy="4892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0705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4494771" y="89584"/>
            <a:ext cx="3938810" cy="646331"/>
          </a:xfrm>
          <a:prstGeom prst="rect">
            <a:avLst/>
          </a:prstGeom>
          <a:noFill/>
        </p:spPr>
        <p:txBody>
          <a:bodyPr wrap="square" rtlCol="0">
            <a:spAutoFit/>
          </a:bodyPr>
          <a:lstStyle/>
          <a:p>
            <a:r>
              <a:rPr lang="tr-TR" sz="3600" dirty="0">
                <a:highlight>
                  <a:srgbClr val="FFFF00"/>
                </a:highlight>
                <a:latin typeface="Comic Sans MS" panose="030F0702030302020204" pitchFamily="66" charset="0"/>
              </a:rPr>
              <a:t>DEMİR</a:t>
            </a:r>
          </a:p>
        </p:txBody>
      </p:sp>
      <p:sp>
        <p:nvSpPr>
          <p:cNvPr id="2" name="Metin kutusu 1">
            <a:extLst>
              <a:ext uri="{FF2B5EF4-FFF2-40B4-BE49-F238E27FC236}">
                <a16:creationId xmlns:a16="http://schemas.microsoft.com/office/drawing/2014/main" id="{E0992097-1489-414E-8729-0E5C6C3C23B7}"/>
              </a:ext>
            </a:extLst>
          </p:cNvPr>
          <p:cNvSpPr txBox="1"/>
          <p:nvPr/>
        </p:nvSpPr>
        <p:spPr>
          <a:xfrm>
            <a:off x="717452" y="1589649"/>
            <a:ext cx="7427742" cy="3416320"/>
          </a:xfrm>
          <a:prstGeom prst="rect">
            <a:avLst/>
          </a:prstGeom>
          <a:noFill/>
        </p:spPr>
        <p:txBody>
          <a:bodyPr wrap="square" rtlCol="0">
            <a:spAutoFit/>
          </a:bodyPr>
          <a:lstStyle/>
          <a:p>
            <a:pPr algn="just"/>
            <a:r>
              <a:rPr lang="tr-TR" dirty="0">
                <a:latin typeface="Comic Sans MS" panose="030F0702030302020204" pitchFamily="66" charset="0"/>
              </a:rPr>
              <a:t>Demir, yaygın olarak bulunmasına karşın organizmada eksikliği en fazla görülen mineral maddedir.</a:t>
            </a:r>
          </a:p>
          <a:p>
            <a:pPr algn="just"/>
            <a:r>
              <a:rPr lang="tr-TR" dirty="0">
                <a:latin typeface="Comic Sans MS" panose="030F0702030302020204" pitchFamily="66" charset="0"/>
              </a:rPr>
              <a:t> </a:t>
            </a:r>
          </a:p>
          <a:p>
            <a:pPr marL="285750" indent="-285750" algn="just">
              <a:buFont typeface="Arial" panose="020B0604020202020204" pitchFamily="34" charset="0"/>
              <a:buChar char="•"/>
            </a:pPr>
            <a:r>
              <a:rPr lang="tr-TR" dirty="0">
                <a:latin typeface="Comic Sans MS" panose="030F0702030302020204" pitchFamily="66" charset="0"/>
              </a:rPr>
              <a:t>Yetişkin bir kişinin vücudunda toplam </a:t>
            </a:r>
            <a:r>
              <a:rPr lang="tr-TR" dirty="0">
                <a:solidFill>
                  <a:srgbClr val="C00000"/>
                </a:solidFill>
                <a:latin typeface="Comic Sans MS" panose="030F0702030302020204" pitchFamily="66" charset="0"/>
              </a:rPr>
              <a:t>4-5 g demir </a:t>
            </a:r>
            <a:r>
              <a:rPr lang="tr-TR" dirty="0">
                <a:latin typeface="Comic Sans MS" panose="030F0702030302020204" pitchFamily="66" charset="0"/>
              </a:rPr>
              <a:t>bulunmaktadır. Bunun </a:t>
            </a:r>
            <a:r>
              <a:rPr lang="tr-TR" dirty="0">
                <a:solidFill>
                  <a:srgbClr val="7030A0"/>
                </a:solidFill>
                <a:latin typeface="Comic Sans MS" panose="030F0702030302020204" pitchFamily="66" charset="0"/>
              </a:rPr>
              <a:t>önemli bir kısmı hemoglobinde ve demir depolarındadır</a:t>
            </a:r>
            <a:r>
              <a:rPr lang="tr-TR" dirty="0">
                <a:latin typeface="Comic Sans MS" panose="030F0702030302020204" pitchFamily="66" charset="0"/>
              </a:rPr>
              <a:t>. Özetle demirin 2/3’ü kandadır. </a:t>
            </a:r>
          </a:p>
          <a:p>
            <a:pPr algn="just"/>
            <a:r>
              <a:rPr lang="tr-TR" dirty="0">
                <a:latin typeface="Comic Sans MS" panose="030F0702030302020204" pitchFamily="66" charset="0"/>
              </a:rPr>
              <a:t>• Kandaki demirin büyük bir bölümü alyuvarların rengini veren </a:t>
            </a:r>
            <a:r>
              <a:rPr lang="tr-TR" b="1" dirty="0">
                <a:solidFill>
                  <a:srgbClr val="00B050"/>
                </a:solidFill>
                <a:latin typeface="Comic Sans MS" panose="030F0702030302020204" pitchFamily="66" charset="0"/>
              </a:rPr>
              <a:t>hemoglobinin </a:t>
            </a:r>
            <a:r>
              <a:rPr lang="tr-TR" dirty="0">
                <a:latin typeface="Comic Sans MS" panose="030F0702030302020204" pitchFamily="66" charset="0"/>
              </a:rPr>
              <a:t>yapısındadır. Diğer kısmı ise karaciğer, dalak ve kemik iliğinde depo şeklinde bulunur. </a:t>
            </a:r>
          </a:p>
          <a:p>
            <a:pPr algn="just"/>
            <a:r>
              <a:rPr lang="tr-TR" dirty="0">
                <a:latin typeface="Comic Sans MS" panose="030F0702030302020204" pitchFamily="66" charset="0"/>
              </a:rPr>
              <a:t>• Demir ayrıca enerji metabolizmasındaki birçok enzimin reaksiyonlarında </a:t>
            </a:r>
            <a:r>
              <a:rPr lang="tr-TR" dirty="0" err="1">
                <a:solidFill>
                  <a:srgbClr val="C00000"/>
                </a:solidFill>
                <a:latin typeface="Comic Sans MS" panose="030F0702030302020204" pitchFamily="66" charset="0"/>
              </a:rPr>
              <a:t>kofaktör</a:t>
            </a:r>
            <a:r>
              <a:rPr lang="tr-TR" dirty="0">
                <a:latin typeface="Comic Sans MS" panose="030F0702030302020204" pitchFamily="66" charset="0"/>
              </a:rPr>
              <a:t> görevi görmektedir. Karbonhidrat, yağ ve proteinden enerjinin temininde önemli bir mineral maddedir. </a:t>
            </a:r>
          </a:p>
        </p:txBody>
      </p:sp>
      <p:pic>
        <p:nvPicPr>
          <p:cNvPr id="20482" name="Picture 2" descr="Iron Symbol Fe Element Of The Periodic Table Zoomed Stok Fotoğraflar &amp; Demir'nin  Daha Fazla Resimleri - iStock">
            <a:extLst>
              <a:ext uri="{FF2B5EF4-FFF2-40B4-BE49-F238E27FC236}">
                <a16:creationId xmlns:a16="http://schemas.microsoft.com/office/drawing/2014/main" id="{5B5782A2-DFDC-4C97-A409-CC234C99BA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26265" y="1212850"/>
            <a:ext cx="2659137" cy="2216150"/>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9BF0B77C-DD48-4422-91B1-4FFD86490BA9}"/>
              </a:ext>
            </a:extLst>
          </p:cNvPr>
          <p:cNvPicPr>
            <a:picLocks noChangeAspect="1"/>
          </p:cNvPicPr>
          <p:nvPr/>
        </p:nvPicPr>
        <p:blipFill>
          <a:blip r:embed="rId8"/>
          <a:stretch>
            <a:fillRect/>
          </a:stretch>
        </p:blipFill>
        <p:spPr>
          <a:xfrm>
            <a:off x="9118427" y="4335262"/>
            <a:ext cx="2466975" cy="1847850"/>
          </a:xfrm>
          <a:prstGeom prst="rect">
            <a:avLst/>
          </a:prstGeom>
        </p:spPr>
      </p:pic>
    </p:spTree>
    <p:extLst>
      <p:ext uri="{BB962C8B-B14F-4D97-AF65-F5344CB8AC3E}">
        <p14:creationId xmlns:p14="http://schemas.microsoft.com/office/powerpoint/2010/main" val="25549770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717452" y="868016"/>
            <a:ext cx="5549704" cy="523220"/>
          </a:xfrm>
          <a:prstGeom prst="rect">
            <a:avLst/>
          </a:prstGeom>
          <a:noFill/>
        </p:spPr>
        <p:txBody>
          <a:bodyPr wrap="square" rtlCol="0">
            <a:spAutoFit/>
          </a:bodyPr>
          <a:lstStyle/>
          <a:p>
            <a:r>
              <a:rPr lang="tr-TR" sz="2800" dirty="0">
                <a:highlight>
                  <a:srgbClr val="00FF00"/>
                </a:highlight>
                <a:latin typeface="Comic Sans MS" panose="030F0702030302020204" pitchFamily="66" charset="0"/>
              </a:rPr>
              <a:t>DEMİR EKSİKLİĞİ</a:t>
            </a:r>
          </a:p>
        </p:txBody>
      </p:sp>
      <p:sp>
        <p:nvSpPr>
          <p:cNvPr id="2" name="Metin kutusu 1">
            <a:extLst>
              <a:ext uri="{FF2B5EF4-FFF2-40B4-BE49-F238E27FC236}">
                <a16:creationId xmlns:a16="http://schemas.microsoft.com/office/drawing/2014/main" id="{E0992097-1489-414E-8729-0E5C6C3C23B7}"/>
              </a:ext>
            </a:extLst>
          </p:cNvPr>
          <p:cNvSpPr txBox="1"/>
          <p:nvPr/>
        </p:nvSpPr>
        <p:spPr>
          <a:xfrm>
            <a:off x="254000" y="1915766"/>
            <a:ext cx="7427742" cy="3693319"/>
          </a:xfrm>
          <a:prstGeom prst="rect">
            <a:avLst/>
          </a:prstGeom>
          <a:noFill/>
        </p:spPr>
        <p:txBody>
          <a:bodyPr wrap="square" rtlCol="0">
            <a:spAutoFit/>
          </a:bodyPr>
          <a:lstStyle/>
          <a:p>
            <a:pPr algn="just"/>
            <a:r>
              <a:rPr lang="tr-TR" b="1" dirty="0">
                <a:latin typeface="Comic Sans MS" panose="030F0702030302020204" pitchFamily="66" charset="0"/>
              </a:rPr>
              <a:t>Demir eksikliği genelde yetersiz beslenme ve kan kaybı gibi durumlarda oluşmaktadır. </a:t>
            </a:r>
          </a:p>
          <a:p>
            <a:pPr marL="285750" indent="-285750" algn="just">
              <a:buFont typeface="Wingdings" panose="05000000000000000000" pitchFamily="2" charset="2"/>
              <a:buChar char="q"/>
            </a:pPr>
            <a:r>
              <a:rPr lang="tr-TR" dirty="0">
                <a:latin typeface="Comic Sans MS" panose="030F0702030302020204" pitchFamily="66" charset="0"/>
              </a:rPr>
              <a:t>Demir bir kez vücuda girdi mi vücut onu kaybetmek istemez. Değişik şekillerde ondan tekrar faydalanır. </a:t>
            </a:r>
          </a:p>
          <a:p>
            <a:pPr marL="285750" indent="-285750" algn="just">
              <a:buFont typeface="Wingdings" panose="05000000000000000000" pitchFamily="2" charset="2"/>
              <a:buChar char="q"/>
            </a:pPr>
            <a:r>
              <a:rPr lang="tr-TR" dirty="0">
                <a:latin typeface="Comic Sans MS" panose="030F0702030302020204" pitchFamily="66" charset="0"/>
              </a:rPr>
              <a:t>Vücut idrar ve diğer yollarla çok az demir kaybeder. </a:t>
            </a:r>
          </a:p>
          <a:p>
            <a:pPr marL="285750" indent="-285750" algn="just">
              <a:buFont typeface="Wingdings" panose="05000000000000000000" pitchFamily="2" charset="2"/>
              <a:buChar char="q"/>
            </a:pPr>
            <a:r>
              <a:rPr lang="tr-TR" dirty="0">
                <a:latin typeface="Comic Sans MS" panose="030F0702030302020204" pitchFamily="66" charset="0"/>
              </a:rPr>
              <a:t>Kan hücrelerinin ölümü sonucunda açığa çıkan demir tekrar değerlendirilir.</a:t>
            </a:r>
          </a:p>
          <a:p>
            <a:pPr marL="285750" indent="-285750" algn="just">
              <a:buFont typeface="Wingdings" panose="05000000000000000000" pitchFamily="2" charset="2"/>
              <a:buChar char="q"/>
            </a:pPr>
            <a:r>
              <a:rPr lang="tr-TR" u="sng" dirty="0">
                <a:latin typeface="Comic Sans MS" panose="030F0702030302020204" pitchFamily="66" charset="0"/>
              </a:rPr>
              <a:t>Vücudun gereksinimine bağlı olarak </a:t>
            </a:r>
            <a:r>
              <a:rPr lang="tr-TR" u="sng" dirty="0" err="1">
                <a:latin typeface="Comic Sans MS" panose="030F0702030302020204" pitchFamily="66" charset="0"/>
              </a:rPr>
              <a:t>barsaktan</a:t>
            </a:r>
            <a:r>
              <a:rPr lang="tr-TR" u="sng" dirty="0">
                <a:latin typeface="Comic Sans MS" panose="030F0702030302020204" pitchFamily="66" charset="0"/>
              </a:rPr>
              <a:t> demirin emilme oranı yani </a:t>
            </a:r>
            <a:r>
              <a:rPr lang="tr-TR" u="sng" dirty="0" err="1">
                <a:latin typeface="Comic Sans MS" panose="030F0702030302020204" pitchFamily="66" charset="0"/>
              </a:rPr>
              <a:t>biyoyararlılık</a:t>
            </a:r>
            <a:r>
              <a:rPr lang="tr-TR" u="sng" dirty="0">
                <a:latin typeface="Comic Sans MS" panose="030F0702030302020204" pitchFamily="66" charset="0"/>
              </a:rPr>
              <a:t> değişebilmektedir. </a:t>
            </a:r>
          </a:p>
          <a:p>
            <a:pPr marL="285750" indent="-285750" algn="just">
              <a:buFont typeface="Wingdings" panose="05000000000000000000" pitchFamily="2" charset="2"/>
              <a:buChar char="q"/>
            </a:pPr>
            <a:r>
              <a:rPr lang="tr-TR" dirty="0">
                <a:latin typeface="Comic Sans MS" panose="030F0702030302020204" pitchFamily="66" charset="0"/>
              </a:rPr>
              <a:t>Vücudumuzun </a:t>
            </a:r>
            <a:r>
              <a:rPr lang="tr-TR" dirty="0" err="1">
                <a:highlight>
                  <a:srgbClr val="00FF00"/>
                </a:highlight>
                <a:latin typeface="Comic Sans MS" panose="030F0702030302020204" pitchFamily="66" charset="0"/>
              </a:rPr>
              <a:t>ferritin</a:t>
            </a:r>
            <a:r>
              <a:rPr lang="tr-TR" dirty="0">
                <a:highlight>
                  <a:srgbClr val="00FF00"/>
                </a:highlight>
                <a:latin typeface="Comic Sans MS" panose="030F0702030302020204" pitchFamily="66" charset="0"/>
              </a:rPr>
              <a:t> ve </a:t>
            </a:r>
            <a:r>
              <a:rPr lang="tr-TR" dirty="0" err="1">
                <a:highlight>
                  <a:srgbClr val="00FF00"/>
                </a:highlight>
                <a:latin typeface="Comic Sans MS" panose="030F0702030302020204" pitchFamily="66" charset="0"/>
              </a:rPr>
              <a:t>hemosiderin</a:t>
            </a:r>
            <a:r>
              <a:rPr lang="tr-TR" dirty="0">
                <a:highlight>
                  <a:srgbClr val="00FF00"/>
                </a:highlight>
                <a:latin typeface="Comic Sans MS" panose="030F0702030302020204" pitchFamily="66" charset="0"/>
              </a:rPr>
              <a:t> </a:t>
            </a:r>
            <a:r>
              <a:rPr lang="tr-TR" dirty="0">
                <a:latin typeface="Comic Sans MS" panose="030F0702030302020204" pitchFamily="66" charset="0"/>
              </a:rPr>
              <a:t>adı verilen proteinler aracılığıyla fazla demiri depolayabilir. </a:t>
            </a:r>
          </a:p>
          <a:p>
            <a:pPr marL="285750" indent="-285750" algn="just">
              <a:buFont typeface="Wingdings" panose="05000000000000000000" pitchFamily="2" charset="2"/>
              <a:buChar char="q"/>
            </a:pPr>
            <a:r>
              <a:rPr lang="tr-TR" dirty="0">
                <a:latin typeface="Comic Sans MS" panose="030F0702030302020204" pitchFamily="66" charset="0"/>
              </a:rPr>
              <a:t>Demir noksanlığında </a:t>
            </a:r>
            <a:r>
              <a:rPr lang="tr-TR" dirty="0">
                <a:highlight>
                  <a:srgbClr val="FFFF00"/>
                </a:highlight>
                <a:latin typeface="Comic Sans MS" panose="030F0702030302020204" pitchFamily="66" charset="0"/>
              </a:rPr>
              <a:t>anemi</a:t>
            </a:r>
            <a:r>
              <a:rPr lang="tr-TR" dirty="0">
                <a:latin typeface="Comic Sans MS" panose="030F0702030302020204" pitchFamily="66" charset="0"/>
              </a:rPr>
              <a:t> görülür. Bu durumda </a:t>
            </a:r>
            <a:r>
              <a:rPr lang="tr-TR" dirty="0">
                <a:highlight>
                  <a:srgbClr val="00FFFF"/>
                </a:highlight>
                <a:latin typeface="Comic Sans MS" panose="030F0702030302020204" pitchFamily="66" charset="0"/>
              </a:rPr>
              <a:t>kanda alyuvar sayısı azalır ve hemoglobin miktarı düşer</a:t>
            </a:r>
            <a:r>
              <a:rPr lang="tr-TR" dirty="0">
                <a:latin typeface="Comic Sans MS" panose="030F0702030302020204" pitchFamily="66" charset="0"/>
              </a:rPr>
              <a:t>. </a:t>
            </a:r>
          </a:p>
        </p:txBody>
      </p:sp>
      <p:pic>
        <p:nvPicPr>
          <p:cNvPr id="3" name="Resim 2">
            <a:extLst>
              <a:ext uri="{FF2B5EF4-FFF2-40B4-BE49-F238E27FC236}">
                <a16:creationId xmlns:a16="http://schemas.microsoft.com/office/drawing/2014/main" id="{704C98CF-2151-4DE3-8D04-9C75FD1D7809}"/>
              </a:ext>
            </a:extLst>
          </p:cNvPr>
          <p:cNvPicPr>
            <a:picLocks noChangeAspect="1"/>
          </p:cNvPicPr>
          <p:nvPr/>
        </p:nvPicPr>
        <p:blipFill>
          <a:blip r:embed="rId7"/>
          <a:stretch>
            <a:fillRect/>
          </a:stretch>
        </p:blipFill>
        <p:spPr>
          <a:xfrm>
            <a:off x="8145194" y="2317689"/>
            <a:ext cx="3670500" cy="2222621"/>
          </a:xfrm>
          <a:prstGeom prst="rect">
            <a:avLst/>
          </a:prstGeom>
        </p:spPr>
      </p:pic>
    </p:spTree>
    <p:extLst>
      <p:ext uri="{BB962C8B-B14F-4D97-AF65-F5344CB8AC3E}">
        <p14:creationId xmlns:p14="http://schemas.microsoft.com/office/powerpoint/2010/main" val="732592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1771697" y="651604"/>
            <a:ext cx="289374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Mineraller</a:t>
            </a:r>
          </a:p>
        </p:txBody>
      </p:sp>
      <p:pic>
        <p:nvPicPr>
          <p:cNvPr id="10242" name="Picture 2" descr="Sağlıkta Akıllı Mineral Dönemi Başlıyor! 10 Maddede Vücudumuz İçin  Minerallerin Önemi ve Akıllı Mineraller">
            <a:extLst>
              <a:ext uri="{FF2B5EF4-FFF2-40B4-BE49-F238E27FC236}">
                <a16:creationId xmlns:a16="http://schemas.microsoft.com/office/drawing/2014/main" id="{84D9EDE4-8444-4ED1-B35F-A90C521ED4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3562" y="1515208"/>
            <a:ext cx="3844671" cy="3827584"/>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15B94753-F425-4A72-BFB9-FA55B8F66F5D}"/>
              </a:ext>
            </a:extLst>
          </p:cNvPr>
          <p:cNvSpPr/>
          <p:nvPr/>
        </p:nvSpPr>
        <p:spPr>
          <a:xfrm>
            <a:off x="419206" y="1929177"/>
            <a:ext cx="6304644" cy="2554545"/>
          </a:xfrm>
          <a:prstGeom prst="rect">
            <a:avLst/>
          </a:prstGeom>
        </p:spPr>
        <p:txBody>
          <a:bodyPr wrap="square">
            <a:spAutoFit/>
          </a:bodyPr>
          <a:lstStyle/>
          <a:p>
            <a:pPr algn="just"/>
            <a:r>
              <a:rPr lang="tr-TR" sz="1600" b="1" dirty="0">
                <a:latin typeface="Comic Sans MS" panose="030F0702030302020204" pitchFamily="66" charset="0"/>
              </a:rPr>
              <a:t>Organizmada hücre içinde veya vücut sıvılarında iyon şeklinde bulunan elementler, </a:t>
            </a:r>
            <a:r>
              <a:rPr lang="tr-TR" sz="1600" b="1" dirty="0">
                <a:solidFill>
                  <a:srgbClr val="C00000"/>
                </a:solidFill>
                <a:latin typeface="Comic Sans MS" panose="030F0702030302020204" pitchFamily="66" charset="0"/>
              </a:rPr>
              <a:t>elektrolitler</a:t>
            </a:r>
            <a:r>
              <a:rPr lang="tr-TR" sz="1600" b="1" dirty="0">
                <a:latin typeface="Comic Sans MS" panose="030F0702030302020204" pitchFamily="66" charset="0"/>
              </a:rPr>
              <a:t> olarak adlandırılırlar. </a:t>
            </a:r>
          </a:p>
          <a:p>
            <a:pPr algn="just"/>
            <a:endParaRPr lang="tr-TR" sz="1600" b="1" dirty="0">
              <a:latin typeface="Comic Sans MS" panose="030F0702030302020204" pitchFamily="66" charset="0"/>
            </a:endParaRPr>
          </a:p>
          <a:p>
            <a:pPr algn="just"/>
            <a:r>
              <a:rPr lang="tr-TR" sz="1600" b="1" dirty="0">
                <a:latin typeface="Comic Sans MS" panose="030F0702030302020204" pitchFamily="66" charset="0"/>
              </a:rPr>
              <a:t>• Organizmada bulunan elektrolitler, </a:t>
            </a:r>
            <a:r>
              <a:rPr lang="tr-TR" sz="1600" b="1" dirty="0" err="1">
                <a:latin typeface="Comic Sans MS" panose="030F0702030302020204" pitchFamily="66" charset="0"/>
              </a:rPr>
              <a:t>Na</a:t>
            </a:r>
            <a:r>
              <a:rPr lang="tr-TR" sz="1600" b="1" dirty="0">
                <a:latin typeface="Comic Sans MS" panose="030F0702030302020204" pitchFamily="66" charset="0"/>
              </a:rPr>
              <a:t>+ , K+ , Ca2+ , Mg2+ gibi katyon şeklinde veya Cl- , HCO3 - , HPO4 2- , SO4 2- gibi anyon şeklindedirler. </a:t>
            </a:r>
          </a:p>
          <a:p>
            <a:pPr algn="just"/>
            <a:endParaRPr lang="tr-TR" sz="1600" b="1" dirty="0">
              <a:latin typeface="Comic Sans MS" panose="030F0702030302020204" pitchFamily="66" charset="0"/>
            </a:endParaRPr>
          </a:p>
          <a:p>
            <a:pPr algn="just"/>
            <a:r>
              <a:rPr lang="tr-TR" sz="1600" b="1" dirty="0">
                <a:latin typeface="Comic Sans MS" panose="030F0702030302020204" pitchFamily="66" charset="0"/>
              </a:rPr>
              <a:t>• Elektrolitler, çeşitli besinlerle vücuda alındıktan sonra sindirim sisteminden emilirler, dolaşım ile transporta uğrarlar, hücre içi ve dışına dağılırlar. </a:t>
            </a:r>
          </a:p>
        </p:txBody>
      </p:sp>
    </p:spTree>
    <p:extLst>
      <p:ext uri="{BB962C8B-B14F-4D97-AF65-F5344CB8AC3E}">
        <p14:creationId xmlns:p14="http://schemas.microsoft.com/office/powerpoint/2010/main" val="3253389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717452" y="1001140"/>
            <a:ext cx="7427742" cy="400110"/>
          </a:xfrm>
          <a:prstGeom prst="rect">
            <a:avLst/>
          </a:prstGeom>
          <a:noFill/>
        </p:spPr>
        <p:txBody>
          <a:bodyPr wrap="square" rtlCol="0">
            <a:spAutoFit/>
          </a:bodyPr>
          <a:lstStyle/>
          <a:p>
            <a:r>
              <a:rPr lang="tr-TR" sz="2000" dirty="0">
                <a:highlight>
                  <a:srgbClr val="FF00FF"/>
                </a:highlight>
                <a:latin typeface="Comic Sans MS" panose="030F0702030302020204" pitchFamily="66" charset="0"/>
              </a:rPr>
              <a:t>GIDALARDA DEMİRİN BULUNMA ŞEKLİ</a:t>
            </a:r>
          </a:p>
        </p:txBody>
      </p:sp>
      <p:sp>
        <p:nvSpPr>
          <p:cNvPr id="2" name="Metin kutusu 1">
            <a:extLst>
              <a:ext uri="{FF2B5EF4-FFF2-40B4-BE49-F238E27FC236}">
                <a16:creationId xmlns:a16="http://schemas.microsoft.com/office/drawing/2014/main" id="{E0992097-1489-414E-8729-0E5C6C3C23B7}"/>
              </a:ext>
            </a:extLst>
          </p:cNvPr>
          <p:cNvSpPr txBox="1"/>
          <p:nvPr/>
        </p:nvSpPr>
        <p:spPr>
          <a:xfrm>
            <a:off x="717452" y="1589649"/>
            <a:ext cx="5697416" cy="4093428"/>
          </a:xfrm>
          <a:prstGeom prst="rect">
            <a:avLst/>
          </a:prstGeom>
          <a:noFill/>
        </p:spPr>
        <p:txBody>
          <a:bodyPr wrap="square" rtlCol="0">
            <a:spAutoFit/>
          </a:bodyPr>
          <a:lstStyle/>
          <a:p>
            <a:pPr algn="just"/>
            <a:r>
              <a:rPr lang="tr-TR" sz="2000" dirty="0">
                <a:latin typeface="Comic Sans MS" panose="030F0702030302020204" pitchFamily="66" charset="0"/>
              </a:rPr>
              <a:t>• Demir gıdalarda hem demir yani </a:t>
            </a:r>
            <a:r>
              <a:rPr lang="tr-TR" sz="2000" b="1" dirty="0">
                <a:solidFill>
                  <a:srgbClr val="C00000"/>
                </a:solidFill>
                <a:latin typeface="Comic Sans MS" panose="030F0702030302020204" pitchFamily="66" charset="0"/>
              </a:rPr>
              <a:t>hemoglobin</a:t>
            </a:r>
            <a:r>
              <a:rPr lang="tr-TR" sz="2000" dirty="0">
                <a:latin typeface="Comic Sans MS" panose="030F0702030302020204" pitchFamily="66" charset="0"/>
              </a:rPr>
              <a:t> ve </a:t>
            </a:r>
            <a:r>
              <a:rPr lang="tr-TR" sz="2000" b="1" dirty="0" err="1">
                <a:solidFill>
                  <a:srgbClr val="C00000"/>
                </a:solidFill>
                <a:latin typeface="Comic Sans MS" panose="030F0702030302020204" pitchFamily="66" charset="0"/>
              </a:rPr>
              <a:t>miyoglobine</a:t>
            </a:r>
            <a:r>
              <a:rPr lang="tr-TR" sz="2000" b="1" dirty="0">
                <a:solidFill>
                  <a:srgbClr val="C00000"/>
                </a:solidFill>
                <a:latin typeface="Comic Sans MS" panose="030F0702030302020204" pitchFamily="66" charset="0"/>
              </a:rPr>
              <a:t> bağlı olan demir</a:t>
            </a:r>
            <a:r>
              <a:rPr lang="tr-TR" sz="2000" dirty="0">
                <a:latin typeface="Comic Sans MS" panose="030F0702030302020204" pitchFamily="66" charset="0"/>
              </a:rPr>
              <a:t> sadece ette ve kanda bulunur. Bunların </a:t>
            </a:r>
            <a:r>
              <a:rPr lang="tr-TR" sz="2000" dirty="0" err="1">
                <a:latin typeface="Comic Sans MS" panose="030F0702030302020204" pitchFamily="66" charset="0"/>
              </a:rPr>
              <a:t>biyoyararlılığı</a:t>
            </a:r>
            <a:r>
              <a:rPr lang="tr-TR" sz="2000" dirty="0">
                <a:latin typeface="Comic Sans MS" panose="030F0702030302020204" pitchFamily="66" charset="0"/>
              </a:rPr>
              <a:t> yaklaşık </a:t>
            </a:r>
            <a:r>
              <a:rPr lang="tr-TR" sz="2000" dirty="0">
                <a:solidFill>
                  <a:srgbClr val="C00000"/>
                </a:solidFill>
                <a:latin typeface="Comic Sans MS" panose="030F0702030302020204" pitchFamily="66" charset="0"/>
              </a:rPr>
              <a:t>%20-30 </a:t>
            </a:r>
            <a:r>
              <a:rPr lang="tr-TR" sz="2000" dirty="0">
                <a:latin typeface="Comic Sans MS" panose="030F0702030302020204" pitchFamily="66" charset="0"/>
              </a:rPr>
              <a:t>arasında değişmektedir. </a:t>
            </a:r>
          </a:p>
          <a:p>
            <a:pPr algn="just"/>
            <a:r>
              <a:rPr lang="tr-TR" sz="2000" dirty="0">
                <a:latin typeface="Comic Sans MS" panose="030F0702030302020204" pitchFamily="66" charset="0"/>
              </a:rPr>
              <a:t>• Hem olmayan demir ise bitki ve meyvelerde özellikle baklagiller, tahıllar, ve lifçe zengin yeşil gıdalarda bulunur. Aynı zamanda etteki demirin de %40-60’ı hem olmayan demir şeklindedir. Hem olmayan demirin </a:t>
            </a:r>
            <a:r>
              <a:rPr lang="tr-TR" sz="2000" dirty="0" err="1">
                <a:latin typeface="Comic Sans MS" panose="030F0702030302020204" pitchFamily="66" charset="0"/>
              </a:rPr>
              <a:t>biyoyararlılığı</a:t>
            </a:r>
            <a:r>
              <a:rPr lang="tr-TR" sz="2000" dirty="0">
                <a:latin typeface="Comic Sans MS" panose="030F0702030302020204" pitchFamily="66" charset="0"/>
              </a:rPr>
              <a:t> yaklaşık </a:t>
            </a:r>
            <a:r>
              <a:rPr lang="tr-TR" sz="2000" dirty="0">
                <a:solidFill>
                  <a:srgbClr val="C00000"/>
                </a:solidFill>
                <a:latin typeface="Comic Sans MS" panose="030F0702030302020204" pitchFamily="66" charset="0"/>
              </a:rPr>
              <a:t>%5-10 </a:t>
            </a:r>
            <a:r>
              <a:rPr lang="tr-TR" sz="2000" dirty="0">
                <a:latin typeface="Comic Sans MS" panose="030F0702030302020204" pitchFamily="66" charset="0"/>
              </a:rPr>
              <a:t>arasındadır. </a:t>
            </a:r>
          </a:p>
          <a:p>
            <a:pPr algn="just"/>
            <a:r>
              <a:rPr lang="tr-TR" sz="2000" dirty="0">
                <a:latin typeface="Comic Sans MS" panose="030F0702030302020204" pitchFamily="66" charset="0"/>
              </a:rPr>
              <a:t>• Gıdalardaki </a:t>
            </a:r>
            <a:r>
              <a:rPr lang="tr-TR" sz="2000" dirty="0" err="1">
                <a:latin typeface="Comic Sans MS" panose="030F0702030302020204" pitchFamily="66" charset="0"/>
              </a:rPr>
              <a:t>ceşitli</a:t>
            </a:r>
            <a:r>
              <a:rPr lang="tr-TR" sz="2000" dirty="0">
                <a:latin typeface="Comic Sans MS" panose="030F0702030302020204" pitchFamily="66" charset="0"/>
              </a:rPr>
              <a:t> faktörler hem olmayan demirin </a:t>
            </a:r>
            <a:r>
              <a:rPr lang="tr-TR" sz="2000" dirty="0" err="1">
                <a:latin typeface="Comic Sans MS" panose="030F0702030302020204" pitchFamily="66" charset="0"/>
              </a:rPr>
              <a:t>biyoyararlılığını</a:t>
            </a:r>
            <a:r>
              <a:rPr lang="tr-TR" sz="2000" dirty="0">
                <a:latin typeface="Comic Sans MS" panose="030F0702030302020204" pitchFamily="66" charset="0"/>
              </a:rPr>
              <a:t> arttırabilir veya azaltabilir</a:t>
            </a:r>
          </a:p>
        </p:txBody>
      </p:sp>
      <p:sp>
        <p:nvSpPr>
          <p:cNvPr id="4" name="Metin kutusu 3">
            <a:extLst>
              <a:ext uri="{FF2B5EF4-FFF2-40B4-BE49-F238E27FC236}">
                <a16:creationId xmlns:a16="http://schemas.microsoft.com/office/drawing/2014/main" id="{1C242C8C-AE21-48D9-9CCE-DF88379BBE74}"/>
              </a:ext>
            </a:extLst>
          </p:cNvPr>
          <p:cNvSpPr txBox="1"/>
          <p:nvPr/>
        </p:nvSpPr>
        <p:spPr>
          <a:xfrm>
            <a:off x="2264899" y="5695952"/>
            <a:ext cx="7076049" cy="646331"/>
          </a:xfrm>
          <a:prstGeom prst="rect">
            <a:avLst/>
          </a:prstGeom>
          <a:noFill/>
        </p:spPr>
        <p:txBody>
          <a:bodyPr wrap="square" rtlCol="0">
            <a:spAutoFit/>
          </a:bodyPr>
          <a:lstStyle/>
          <a:p>
            <a:pPr algn="just"/>
            <a:r>
              <a:rPr lang="tr-TR" b="1" dirty="0">
                <a:highlight>
                  <a:srgbClr val="FF00FF"/>
                </a:highlight>
                <a:latin typeface="Comic Sans MS" panose="030F0702030302020204" pitchFamily="66" charset="0"/>
              </a:rPr>
              <a:t>Günlük 15 mg olan demir ihtiyacı hayvansal gıda ağırlıklı diyetlerle karşılanabilir.</a:t>
            </a:r>
          </a:p>
        </p:txBody>
      </p:sp>
      <p:pic>
        <p:nvPicPr>
          <p:cNvPr id="5" name="Resim 4">
            <a:extLst>
              <a:ext uri="{FF2B5EF4-FFF2-40B4-BE49-F238E27FC236}">
                <a16:creationId xmlns:a16="http://schemas.microsoft.com/office/drawing/2014/main" id="{E2A82BF1-A466-4084-9E4D-6100D441D53D}"/>
              </a:ext>
            </a:extLst>
          </p:cNvPr>
          <p:cNvPicPr>
            <a:picLocks noChangeAspect="1"/>
          </p:cNvPicPr>
          <p:nvPr/>
        </p:nvPicPr>
        <p:blipFill>
          <a:blip r:embed="rId7"/>
          <a:stretch>
            <a:fillRect/>
          </a:stretch>
        </p:blipFill>
        <p:spPr>
          <a:xfrm>
            <a:off x="6521861" y="1681908"/>
            <a:ext cx="4627444" cy="2707212"/>
          </a:xfrm>
          <a:prstGeom prst="rect">
            <a:avLst/>
          </a:prstGeom>
        </p:spPr>
      </p:pic>
    </p:spTree>
    <p:extLst>
      <p:ext uri="{BB962C8B-B14F-4D97-AF65-F5344CB8AC3E}">
        <p14:creationId xmlns:p14="http://schemas.microsoft.com/office/powerpoint/2010/main" val="19009052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E0992097-1489-414E-8729-0E5C6C3C23B7}"/>
              </a:ext>
            </a:extLst>
          </p:cNvPr>
          <p:cNvSpPr txBox="1"/>
          <p:nvPr/>
        </p:nvSpPr>
        <p:spPr>
          <a:xfrm>
            <a:off x="855080" y="1041010"/>
            <a:ext cx="7427742" cy="4093428"/>
          </a:xfrm>
          <a:prstGeom prst="rect">
            <a:avLst/>
          </a:prstGeom>
          <a:noFill/>
        </p:spPr>
        <p:txBody>
          <a:bodyPr wrap="square" rtlCol="0">
            <a:spAutoFit/>
          </a:bodyPr>
          <a:lstStyle/>
          <a:p>
            <a:pPr algn="just"/>
            <a:r>
              <a:rPr lang="tr-TR" sz="2000" dirty="0">
                <a:highlight>
                  <a:srgbClr val="FFFF00"/>
                </a:highlight>
                <a:latin typeface="Comic Sans MS" panose="030F0702030302020204" pitchFamily="66" charset="0"/>
              </a:rPr>
              <a:t>DEMİRİN GIDA KAYNAKLARI </a:t>
            </a:r>
          </a:p>
          <a:p>
            <a:pPr algn="just"/>
            <a:endParaRPr lang="tr-TR" sz="2000" dirty="0">
              <a:highlight>
                <a:srgbClr val="FFFF00"/>
              </a:highlight>
              <a:latin typeface="Comic Sans MS" panose="030F0702030302020204" pitchFamily="66" charset="0"/>
            </a:endParaRPr>
          </a:p>
          <a:p>
            <a:pPr algn="just"/>
            <a:endParaRPr lang="tr-TR" sz="2000" dirty="0">
              <a:highlight>
                <a:srgbClr val="FFFF00"/>
              </a:highlight>
              <a:latin typeface="Comic Sans MS" panose="030F0702030302020204" pitchFamily="66" charset="0"/>
            </a:endParaRPr>
          </a:p>
          <a:p>
            <a:pPr algn="just"/>
            <a:r>
              <a:rPr lang="tr-TR" sz="2000" dirty="0">
                <a:latin typeface="Comic Sans MS" panose="030F0702030302020204" pitchFamily="66" charset="0"/>
              </a:rPr>
              <a:t>• Süt ve ürünleri demir bakımından fakirdir</a:t>
            </a:r>
          </a:p>
          <a:p>
            <a:pPr marL="342900" indent="-342900" algn="just">
              <a:buFont typeface="Arial" panose="020B0604020202020204" pitchFamily="34" charset="0"/>
              <a:buChar char="•"/>
            </a:pPr>
            <a:r>
              <a:rPr lang="tr-TR" sz="2000" dirty="0">
                <a:latin typeface="Comic Sans MS" panose="030F0702030302020204" pitchFamily="66" charset="0"/>
              </a:rPr>
              <a:t>En iyi demir kaynağı yiyecekler önem sırasına göre;</a:t>
            </a:r>
          </a:p>
          <a:p>
            <a:pPr marL="342900" indent="-342900" algn="just">
              <a:buFont typeface="Wingdings" panose="05000000000000000000" pitchFamily="2" charset="2"/>
              <a:buChar char="v"/>
            </a:pPr>
            <a:r>
              <a:rPr lang="tr-TR" sz="2000" dirty="0">
                <a:latin typeface="Comic Sans MS" panose="030F0702030302020204" pitchFamily="66" charset="0"/>
              </a:rPr>
              <a:t>Et</a:t>
            </a:r>
          </a:p>
          <a:p>
            <a:pPr marL="342900" indent="-342900" algn="just">
              <a:buFont typeface="Wingdings" panose="05000000000000000000" pitchFamily="2" charset="2"/>
              <a:buChar char="v"/>
            </a:pPr>
            <a:r>
              <a:rPr lang="tr-TR" sz="2000" dirty="0">
                <a:latin typeface="Comic Sans MS" panose="030F0702030302020204" pitchFamily="66" charset="0"/>
              </a:rPr>
              <a:t>Karaciğer</a:t>
            </a:r>
          </a:p>
          <a:p>
            <a:pPr marL="342900" indent="-342900" algn="just">
              <a:buFont typeface="Wingdings" panose="05000000000000000000" pitchFamily="2" charset="2"/>
              <a:buChar char="v"/>
            </a:pPr>
            <a:r>
              <a:rPr lang="tr-TR" sz="2000" dirty="0">
                <a:latin typeface="Comic Sans MS" panose="030F0702030302020204" pitchFamily="66" charset="0"/>
              </a:rPr>
              <a:t>Böbrek</a:t>
            </a:r>
          </a:p>
          <a:p>
            <a:pPr marL="342900" indent="-342900" algn="just">
              <a:buFont typeface="Wingdings" panose="05000000000000000000" pitchFamily="2" charset="2"/>
              <a:buChar char="v"/>
            </a:pPr>
            <a:r>
              <a:rPr lang="tr-TR" sz="2000" dirty="0">
                <a:latin typeface="Comic Sans MS" panose="030F0702030302020204" pitchFamily="66" charset="0"/>
              </a:rPr>
              <a:t>Yumurta</a:t>
            </a:r>
          </a:p>
          <a:p>
            <a:pPr marL="342900" indent="-342900" algn="just">
              <a:buFont typeface="Wingdings" panose="05000000000000000000" pitchFamily="2" charset="2"/>
              <a:buChar char="v"/>
            </a:pPr>
            <a:r>
              <a:rPr lang="tr-TR" sz="2000" dirty="0">
                <a:latin typeface="Comic Sans MS" panose="030F0702030302020204" pitchFamily="66" charset="0"/>
              </a:rPr>
              <a:t>Pekmez</a:t>
            </a:r>
          </a:p>
          <a:p>
            <a:pPr marL="342900" indent="-342900" algn="just">
              <a:buFont typeface="Wingdings" panose="05000000000000000000" pitchFamily="2" charset="2"/>
              <a:buChar char="v"/>
            </a:pPr>
            <a:r>
              <a:rPr lang="tr-TR" sz="2000" dirty="0">
                <a:latin typeface="Comic Sans MS" panose="030F0702030302020204" pitchFamily="66" charset="0"/>
              </a:rPr>
              <a:t>Kuru baklagiller</a:t>
            </a:r>
          </a:p>
          <a:p>
            <a:pPr marL="342900" indent="-342900" algn="just">
              <a:buFont typeface="Wingdings" panose="05000000000000000000" pitchFamily="2" charset="2"/>
              <a:buChar char="v"/>
            </a:pPr>
            <a:r>
              <a:rPr lang="tr-TR" sz="2000" dirty="0">
                <a:latin typeface="Comic Sans MS" panose="030F0702030302020204" pitchFamily="66" charset="0"/>
              </a:rPr>
              <a:t>Kuru meyveler</a:t>
            </a:r>
          </a:p>
          <a:p>
            <a:pPr marL="342900" indent="-342900" algn="just">
              <a:buFont typeface="Wingdings" panose="05000000000000000000" pitchFamily="2" charset="2"/>
              <a:buChar char="v"/>
            </a:pPr>
            <a:r>
              <a:rPr lang="tr-TR" sz="2000" dirty="0">
                <a:latin typeface="Comic Sans MS" panose="030F0702030302020204" pitchFamily="66" charset="0"/>
              </a:rPr>
              <a:t>Yeşil yapraklı sebzelerdir.             </a:t>
            </a:r>
          </a:p>
        </p:txBody>
      </p:sp>
      <p:pic>
        <p:nvPicPr>
          <p:cNvPr id="3" name="Resim 2">
            <a:extLst>
              <a:ext uri="{FF2B5EF4-FFF2-40B4-BE49-F238E27FC236}">
                <a16:creationId xmlns:a16="http://schemas.microsoft.com/office/drawing/2014/main" id="{CA67C634-000B-43AD-9EB0-F4ACEA3A6387}"/>
              </a:ext>
            </a:extLst>
          </p:cNvPr>
          <p:cNvPicPr>
            <a:picLocks noChangeAspect="1"/>
          </p:cNvPicPr>
          <p:nvPr/>
        </p:nvPicPr>
        <p:blipFill>
          <a:blip r:embed="rId7"/>
          <a:stretch>
            <a:fillRect/>
          </a:stretch>
        </p:blipFill>
        <p:spPr>
          <a:xfrm>
            <a:off x="7892297" y="2159903"/>
            <a:ext cx="2838450" cy="1609725"/>
          </a:xfrm>
          <a:prstGeom prst="rect">
            <a:avLst/>
          </a:prstGeom>
        </p:spPr>
      </p:pic>
      <p:pic>
        <p:nvPicPr>
          <p:cNvPr id="4" name="Resim 3">
            <a:extLst>
              <a:ext uri="{FF2B5EF4-FFF2-40B4-BE49-F238E27FC236}">
                <a16:creationId xmlns:a16="http://schemas.microsoft.com/office/drawing/2014/main" id="{6667AE38-FD67-45A8-8796-E05DC3F7CA35}"/>
              </a:ext>
            </a:extLst>
          </p:cNvPr>
          <p:cNvPicPr>
            <a:picLocks noChangeAspect="1"/>
          </p:cNvPicPr>
          <p:nvPr/>
        </p:nvPicPr>
        <p:blipFill>
          <a:blip r:embed="rId8"/>
          <a:stretch>
            <a:fillRect/>
          </a:stretch>
        </p:blipFill>
        <p:spPr>
          <a:xfrm>
            <a:off x="6573085" y="4428977"/>
            <a:ext cx="2933700" cy="1562100"/>
          </a:xfrm>
          <a:prstGeom prst="rect">
            <a:avLst/>
          </a:prstGeom>
        </p:spPr>
      </p:pic>
      <p:pic>
        <p:nvPicPr>
          <p:cNvPr id="5" name="Resim 4">
            <a:extLst>
              <a:ext uri="{FF2B5EF4-FFF2-40B4-BE49-F238E27FC236}">
                <a16:creationId xmlns:a16="http://schemas.microsoft.com/office/drawing/2014/main" id="{FAC9F7FB-0CB1-4A5E-B90D-9A5C8DE4CA4C}"/>
              </a:ext>
            </a:extLst>
          </p:cNvPr>
          <p:cNvPicPr>
            <a:picLocks noChangeAspect="1"/>
          </p:cNvPicPr>
          <p:nvPr/>
        </p:nvPicPr>
        <p:blipFill>
          <a:blip r:embed="rId9"/>
          <a:stretch>
            <a:fillRect/>
          </a:stretch>
        </p:blipFill>
        <p:spPr>
          <a:xfrm>
            <a:off x="3904912" y="5113328"/>
            <a:ext cx="2191087" cy="1643315"/>
          </a:xfrm>
          <a:prstGeom prst="rect">
            <a:avLst/>
          </a:prstGeom>
        </p:spPr>
      </p:pic>
    </p:spTree>
    <p:extLst>
      <p:ext uri="{BB962C8B-B14F-4D97-AF65-F5344CB8AC3E}">
        <p14:creationId xmlns:p14="http://schemas.microsoft.com/office/powerpoint/2010/main" val="12468790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F12784AB-0AB7-4559-9993-95D23B429313}"/>
              </a:ext>
            </a:extLst>
          </p:cNvPr>
          <p:cNvSpPr txBox="1"/>
          <p:nvPr/>
        </p:nvSpPr>
        <p:spPr>
          <a:xfrm>
            <a:off x="855080" y="1129626"/>
            <a:ext cx="5549704" cy="523220"/>
          </a:xfrm>
          <a:prstGeom prst="rect">
            <a:avLst/>
          </a:prstGeom>
          <a:noFill/>
        </p:spPr>
        <p:txBody>
          <a:bodyPr wrap="square" rtlCol="0">
            <a:spAutoFit/>
          </a:bodyPr>
          <a:lstStyle/>
          <a:p>
            <a:r>
              <a:rPr lang="tr-TR" sz="2800" b="1" dirty="0">
                <a:highlight>
                  <a:srgbClr val="00FF00"/>
                </a:highlight>
                <a:latin typeface="Comic Sans MS" panose="030F0702030302020204" pitchFamily="66" charset="0"/>
              </a:rPr>
              <a:t>DEMİR TOKSİSİTESİ</a:t>
            </a:r>
          </a:p>
        </p:txBody>
      </p:sp>
      <p:sp>
        <p:nvSpPr>
          <p:cNvPr id="2" name="Metin kutusu 1">
            <a:extLst>
              <a:ext uri="{FF2B5EF4-FFF2-40B4-BE49-F238E27FC236}">
                <a16:creationId xmlns:a16="http://schemas.microsoft.com/office/drawing/2014/main" id="{E0992097-1489-414E-8729-0E5C6C3C23B7}"/>
              </a:ext>
            </a:extLst>
          </p:cNvPr>
          <p:cNvSpPr txBox="1"/>
          <p:nvPr/>
        </p:nvSpPr>
        <p:spPr>
          <a:xfrm>
            <a:off x="492369" y="1758461"/>
            <a:ext cx="7427742" cy="2862322"/>
          </a:xfrm>
          <a:prstGeom prst="rect">
            <a:avLst/>
          </a:prstGeom>
          <a:noFill/>
        </p:spPr>
        <p:txBody>
          <a:bodyPr wrap="square" rtlCol="0">
            <a:spAutoFit/>
          </a:bodyPr>
          <a:lstStyle/>
          <a:p>
            <a:pPr algn="just"/>
            <a:r>
              <a:rPr lang="tr-TR" sz="2000" b="1" dirty="0">
                <a:latin typeface="Comic Sans MS" panose="030F0702030302020204" pitchFamily="66" charset="0"/>
              </a:rPr>
              <a:t>• Ağızdan aşırı demir alımına bağlı olarak </a:t>
            </a:r>
            <a:r>
              <a:rPr lang="tr-TR" sz="2000" b="1" dirty="0" err="1">
                <a:latin typeface="Comic Sans MS" panose="030F0702030302020204" pitchFamily="66" charset="0"/>
              </a:rPr>
              <a:t>toksisite</a:t>
            </a:r>
            <a:r>
              <a:rPr lang="tr-TR" sz="2000" b="1" dirty="0">
                <a:latin typeface="Comic Sans MS" panose="030F0702030302020204" pitchFamily="66" charset="0"/>
              </a:rPr>
              <a:t> oluşur. Bunun belirtileri </a:t>
            </a:r>
            <a:r>
              <a:rPr lang="tr-TR" sz="2000" b="1" dirty="0">
                <a:solidFill>
                  <a:srgbClr val="C00000"/>
                </a:solidFill>
                <a:latin typeface="Comic Sans MS" panose="030F0702030302020204" pitchFamily="66" charset="0"/>
              </a:rPr>
              <a:t>bulantı, kusma ve kramp tarzı karın ağrılarıdır</a:t>
            </a:r>
            <a:r>
              <a:rPr lang="tr-TR" sz="2000" b="1" dirty="0">
                <a:latin typeface="Comic Sans MS" panose="030F0702030302020204" pitchFamily="66" charset="0"/>
              </a:rPr>
              <a:t>. </a:t>
            </a:r>
          </a:p>
          <a:p>
            <a:pPr algn="just"/>
            <a:r>
              <a:rPr lang="tr-TR" sz="2000" b="1" dirty="0">
                <a:latin typeface="Comic Sans MS" panose="030F0702030302020204" pitchFamily="66" charset="0"/>
              </a:rPr>
              <a:t>• Bilindiği gibi demirin dışarı atılması güçtür. Bunlar geri dönüştürülür, depolanır ancak çok az bir kısmı vücuttan atılır. </a:t>
            </a:r>
          </a:p>
          <a:p>
            <a:pPr algn="just"/>
            <a:r>
              <a:rPr lang="tr-TR" sz="2000" b="1" dirty="0">
                <a:latin typeface="Comic Sans MS" panose="030F0702030302020204" pitchFamily="66" charset="0"/>
              </a:rPr>
              <a:t>• Demir kuvvetli bir </a:t>
            </a:r>
            <a:r>
              <a:rPr lang="tr-TR" sz="2000" b="1" dirty="0" err="1">
                <a:latin typeface="Comic Sans MS" panose="030F0702030302020204" pitchFamily="66" charset="0"/>
              </a:rPr>
              <a:t>oksidan</a:t>
            </a:r>
            <a:r>
              <a:rPr lang="tr-TR" sz="2000" b="1" dirty="0">
                <a:latin typeface="Comic Sans MS" panose="030F0702030302020204" pitchFamily="66" charset="0"/>
              </a:rPr>
              <a:t> etkiye sahiptir ve </a:t>
            </a:r>
            <a:r>
              <a:rPr lang="tr-TR" sz="2000" b="1" dirty="0">
                <a:solidFill>
                  <a:srgbClr val="C00000"/>
                </a:solidFill>
                <a:latin typeface="Comic Sans MS" panose="030F0702030302020204" pitchFamily="66" charset="0"/>
              </a:rPr>
              <a:t>fazlası hücrelerde hasara neden olabileceği için </a:t>
            </a:r>
            <a:r>
              <a:rPr lang="tr-TR" sz="2000" b="1" dirty="0">
                <a:latin typeface="Comic Sans MS" panose="030F0702030302020204" pitchFamily="66" charset="0"/>
              </a:rPr>
              <a:t>aşırı demir alımından kaçınılmalıdır. </a:t>
            </a:r>
          </a:p>
        </p:txBody>
      </p:sp>
      <p:pic>
        <p:nvPicPr>
          <p:cNvPr id="3" name="Resim 2">
            <a:extLst>
              <a:ext uri="{FF2B5EF4-FFF2-40B4-BE49-F238E27FC236}">
                <a16:creationId xmlns:a16="http://schemas.microsoft.com/office/drawing/2014/main" id="{26BD2D43-7672-446E-81D4-455D8E4B50B3}"/>
              </a:ext>
            </a:extLst>
          </p:cNvPr>
          <p:cNvPicPr>
            <a:picLocks noChangeAspect="1"/>
          </p:cNvPicPr>
          <p:nvPr/>
        </p:nvPicPr>
        <p:blipFill>
          <a:blip r:embed="rId7"/>
          <a:stretch>
            <a:fillRect/>
          </a:stretch>
        </p:blipFill>
        <p:spPr>
          <a:xfrm>
            <a:off x="8611183" y="1885217"/>
            <a:ext cx="2333625" cy="1962150"/>
          </a:xfrm>
          <a:prstGeom prst="rect">
            <a:avLst/>
          </a:prstGeom>
        </p:spPr>
      </p:pic>
    </p:spTree>
    <p:extLst>
      <p:ext uri="{BB962C8B-B14F-4D97-AF65-F5344CB8AC3E}">
        <p14:creationId xmlns:p14="http://schemas.microsoft.com/office/powerpoint/2010/main" val="3344028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1771697" y="651604"/>
            <a:ext cx="289374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Mineraller</a:t>
            </a:r>
          </a:p>
        </p:txBody>
      </p:sp>
      <p:pic>
        <p:nvPicPr>
          <p:cNvPr id="10242" name="Picture 2" descr="Sağlıkta Akıllı Mineral Dönemi Başlıyor! 10 Maddede Vücudumuz İçin  Minerallerin Önemi ve Akıllı Mineraller">
            <a:extLst>
              <a:ext uri="{FF2B5EF4-FFF2-40B4-BE49-F238E27FC236}">
                <a16:creationId xmlns:a16="http://schemas.microsoft.com/office/drawing/2014/main" id="{84D9EDE4-8444-4ED1-B35F-A90C521ED4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3562" y="1515208"/>
            <a:ext cx="3844671" cy="3827584"/>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a:extLst>
              <a:ext uri="{FF2B5EF4-FFF2-40B4-BE49-F238E27FC236}">
                <a16:creationId xmlns:a16="http://schemas.microsoft.com/office/drawing/2014/main" id="{15B94753-F425-4A72-BFB9-FA55B8F66F5D}"/>
              </a:ext>
            </a:extLst>
          </p:cNvPr>
          <p:cNvSpPr/>
          <p:nvPr/>
        </p:nvSpPr>
        <p:spPr>
          <a:xfrm>
            <a:off x="419206" y="1517111"/>
            <a:ext cx="6304644" cy="2862322"/>
          </a:xfrm>
          <a:prstGeom prst="rect">
            <a:avLst/>
          </a:prstGeom>
        </p:spPr>
        <p:txBody>
          <a:bodyPr wrap="square">
            <a:spAutoFit/>
          </a:bodyPr>
          <a:lstStyle/>
          <a:p>
            <a:pPr algn="just"/>
            <a:r>
              <a:rPr lang="tr-TR" u="sng" dirty="0">
                <a:latin typeface="Comic Sans MS" panose="030F0702030302020204" pitchFamily="66" charset="0"/>
              </a:rPr>
              <a:t>Elektrolitler halde bulunan minerallerin çeşitli fonksiyonları vardır</a:t>
            </a:r>
            <a:r>
              <a:rPr lang="tr-TR" dirty="0">
                <a:latin typeface="Comic Sans MS" panose="030F0702030302020204" pitchFamily="66" charset="0"/>
              </a:rPr>
              <a:t>: </a:t>
            </a:r>
          </a:p>
          <a:p>
            <a:pPr algn="just"/>
            <a:r>
              <a:rPr lang="tr-TR" dirty="0">
                <a:latin typeface="Comic Sans MS" panose="030F0702030302020204" pitchFamily="66" charset="0"/>
              </a:rPr>
              <a:t>• </a:t>
            </a:r>
            <a:r>
              <a:rPr lang="tr-TR" dirty="0" err="1">
                <a:latin typeface="Comic Sans MS" panose="030F0702030302020204" pitchFamily="66" charset="0"/>
              </a:rPr>
              <a:t>Metabolik</a:t>
            </a:r>
            <a:r>
              <a:rPr lang="tr-TR" dirty="0">
                <a:latin typeface="Comic Sans MS" panose="030F0702030302020204" pitchFamily="66" charset="0"/>
              </a:rPr>
              <a:t> olayları etkilerler. </a:t>
            </a:r>
          </a:p>
          <a:p>
            <a:pPr algn="just"/>
            <a:r>
              <a:rPr lang="tr-TR" dirty="0">
                <a:latin typeface="Comic Sans MS" panose="030F0702030302020204" pitchFamily="66" charset="0"/>
              </a:rPr>
              <a:t>• </a:t>
            </a:r>
            <a:r>
              <a:rPr lang="tr-TR" dirty="0" err="1">
                <a:latin typeface="Comic Sans MS" panose="030F0702030302020204" pitchFamily="66" charset="0"/>
              </a:rPr>
              <a:t>Ozmotik</a:t>
            </a:r>
            <a:r>
              <a:rPr lang="tr-TR" dirty="0">
                <a:latin typeface="Comic Sans MS" panose="030F0702030302020204" pitchFamily="66" charset="0"/>
              </a:rPr>
              <a:t> basıncın düzenlenmesinde rol oynarlar. </a:t>
            </a:r>
          </a:p>
          <a:p>
            <a:pPr algn="just"/>
            <a:r>
              <a:rPr lang="tr-TR" dirty="0">
                <a:latin typeface="Comic Sans MS" panose="030F0702030302020204" pitchFamily="66" charset="0"/>
              </a:rPr>
              <a:t>• Suyun vücut sıvı bölüklerine dağılımında etkili olurlar. </a:t>
            </a:r>
          </a:p>
          <a:p>
            <a:pPr algn="just"/>
            <a:r>
              <a:rPr lang="tr-TR" dirty="0">
                <a:latin typeface="Comic Sans MS" panose="030F0702030302020204" pitchFamily="66" charset="0"/>
              </a:rPr>
              <a:t>• Asit-baz dengesinin düzenlenmesinde etkindirler. </a:t>
            </a:r>
          </a:p>
          <a:p>
            <a:pPr algn="just"/>
            <a:r>
              <a:rPr lang="tr-TR" dirty="0">
                <a:latin typeface="Comic Sans MS" panose="030F0702030302020204" pitchFamily="66" charset="0"/>
              </a:rPr>
              <a:t>• Kalp ve kas işlevlerinin düzenlenmesinde rol oynarlar. </a:t>
            </a:r>
          </a:p>
          <a:p>
            <a:pPr algn="just"/>
            <a:r>
              <a:rPr lang="tr-TR" dirty="0">
                <a:latin typeface="Comic Sans MS" panose="030F0702030302020204" pitchFamily="66" charset="0"/>
              </a:rPr>
              <a:t>• </a:t>
            </a:r>
            <a:r>
              <a:rPr lang="tr-TR" dirty="0" err="1">
                <a:latin typeface="Comic Sans MS" panose="030F0702030302020204" pitchFamily="66" charset="0"/>
              </a:rPr>
              <a:t>Oksido</a:t>
            </a:r>
            <a:r>
              <a:rPr lang="tr-TR" dirty="0">
                <a:latin typeface="Comic Sans MS" panose="030F0702030302020204" pitchFamily="66" charset="0"/>
              </a:rPr>
              <a:t>-redüksiyon olaylarının düzenlenmesine katkıda bulunurlar. </a:t>
            </a:r>
          </a:p>
          <a:p>
            <a:pPr algn="just"/>
            <a:r>
              <a:rPr lang="tr-TR" dirty="0">
                <a:latin typeface="Comic Sans MS" panose="030F0702030302020204" pitchFamily="66" charset="0"/>
              </a:rPr>
              <a:t>• Katalizde </a:t>
            </a:r>
            <a:r>
              <a:rPr lang="tr-TR" dirty="0" err="1">
                <a:latin typeface="Comic Sans MS" panose="030F0702030302020204" pitchFamily="66" charset="0"/>
              </a:rPr>
              <a:t>kofaktör</a:t>
            </a:r>
            <a:r>
              <a:rPr lang="tr-TR" dirty="0">
                <a:latin typeface="Comic Sans MS" panose="030F0702030302020204" pitchFamily="66" charset="0"/>
              </a:rPr>
              <a:t> görevi üstlenirler.</a:t>
            </a:r>
            <a:endParaRPr lang="tr-TR" b="1" dirty="0">
              <a:latin typeface="Comic Sans MS" panose="030F0702030302020204" pitchFamily="66" charset="0"/>
            </a:endParaRPr>
          </a:p>
        </p:txBody>
      </p:sp>
      <p:sp>
        <p:nvSpPr>
          <p:cNvPr id="2" name="Metin kutusu 1">
            <a:extLst>
              <a:ext uri="{FF2B5EF4-FFF2-40B4-BE49-F238E27FC236}">
                <a16:creationId xmlns:a16="http://schemas.microsoft.com/office/drawing/2014/main" id="{7F60F0DE-0D11-4E27-B100-7AF95C99F9C2}"/>
              </a:ext>
            </a:extLst>
          </p:cNvPr>
          <p:cNvSpPr txBox="1"/>
          <p:nvPr/>
        </p:nvSpPr>
        <p:spPr>
          <a:xfrm>
            <a:off x="1631852" y="4768948"/>
            <a:ext cx="7303450" cy="1200329"/>
          </a:xfrm>
          <a:prstGeom prst="rect">
            <a:avLst/>
          </a:prstGeom>
          <a:noFill/>
        </p:spPr>
        <p:txBody>
          <a:bodyPr wrap="square" rtlCol="0">
            <a:spAutoFit/>
          </a:bodyPr>
          <a:lstStyle/>
          <a:p>
            <a:pPr algn="just"/>
            <a:r>
              <a:rPr lang="tr-TR" b="1" u="sng" dirty="0">
                <a:solidFill>
                  <a:srgbClr val="C00000"/>
                </a:solidFill>
                <a:latin typeface="Comic Sans MS" panose="030F0702030302020204" pitchFamily="66" charset="0"/>
              </a:rPr>
              <a:t>Kısaca mineral maddeler</a:t>
            </a:r>
            <a:r>
              <a:rPr lang="tr-TR" dirty="0">
                <a:latin typeface="Comic Sans MS" panose="030F0702030302020204" pitchFamily="66" charset="0"/>
              </a:rPr>
              <a:t>, başta </a:t>
            </a:r>
            <a:r>
              <a:rPr lang="tr-TR" b="1" dirty="0">
                <a:solidFill>
                  <a:srgbClr val="00B050"/>
                </a:solidFill>
                <a:latin typeface="Comic Sans MS" panose="030F0702030302020204" pitchFamily="66" charset="0"/>
              </a:rPr>
              <a:t>kemik ve dişlerin normal büyümesi</a:t>
            </a:r>
            <a:r>
              <a:rPr lang="tr-TR" dirty="0">
                <a:latin typeface="Comic Sans MS" panose="030F0702030302020204" pitchFamily="66" charset="0"/>
              </a:rPr>
              <a:t>, </a:t>
            </a:r>
            <a:r>
              <a:rPr lang="tr-TR" b="1" dirty="0">
                <a:solidFill>
                  <a:schemeClr val="accent2">
                    <a:lumMod val="75000"/>
                  </a:schemeClr>
                </a:solidFill>
                <a:latin typeface="Comic Sans MS" panose="030F0702030302020204" pitchFamily="66" charset="0"/>
              </a:rPr>
              <a:t>sinir sistemi-kas ve organların düzenli çalışması</a:t>
            </a:r>
            <a:r>
              <a:rPr lang="tr-TR" dirty="0">
                <a:latin typeface="Comic Sans MS" panose="030F0702030302020204" pitchFamily="66" charset="0"/>
              </a:rPr>
              <a:t>, </a:t>
            </a:r>
            <a:r>
              <a:rPr lang="tr-TR" b="1" dirty="0">
                <a:solidFill>
                  <a:srgbClr val="0070C0"/>
                </a:solidFill>
                <a:latin typeface="Comic Sans MS" panose="030F0702030302020204" pitchFamily="66" charset="0"/>
              </a:rPr>
              <a:t>vücut sıvılarının dengelenmesi</a:t>
            </a:r>
            <a:r>
              <a:rPr lang="tr-TR" dirty="0">
                <a:latin typeface="Comic Sans MS" panose="030F0702030302020204" pitchFamily="66" charset="0"/>
              </a:rPr>
              <a:t>, </a:t>
            </a:r>
            <a:r>
              <a:rPr lang="tr-TR" dirty="0">
                <a:solidFill>
                  <a:schemeClr val="accent6">
                    <a:lumMod val="75000"/>
                  </a:schemeClr>
                </a:solidFill>
                <a:latin typeface="Comic Sans MS" panose="030F0702030302020204" pitchFamily="66" charset="0"/>
              </a:rPr>
              <a:t>asit-baz dengesinin korunması</a:t>
            </a:r>
            <a:r>
              <a:rPr lang="tr-TR" dirty="0">
                <a:latin typeface="Comic Sans MS" panose="030F0702030302020204" pitchFamily="66" charset="0"/>
              </a:rPr>
              <a:t>, </a:t>
            </a:r>
            <a:r>
              <a:rPr lang="tr-TR" dirty="0">
                <a:solidFill>
                  <a:srgbClr val="FF0000"/>
                </a:solidFill>
                <a:latin typeface="Comic Sans MS" panose="030F0702030302020204" pitchFamily="66" charset="0"/>
              </a:rPr>
              <a:t>enzimlerin etkinliği </a:t>
            </a:r>
            <a:r>
              <a:rPr lang="tr-TR" dirty="0">
                <a:latin typeface="Comic Sans MS" panose="030F0702030302020204" pitchFamily="66" charset="0"/>
              </a:rPr>
              <a:t>ve </a:t>
            </a:r>
            <a:r>
              <a:rPr lang="tr-TR" dirty="0">
                <a:solidFill>
                  <a:srgbClr val="110F50"/>
                </a:solidFill>
                <a:latin typeface="Comic Sans MS" panose="030F0702030302020204" pitchFamily="66" charset="0"/>
              </a:rPr>
              <a:t>bazı maddelerin sentezi</a:t>
            </a:r>
            <a:r>
              <a:rPr lang="tr-TR" dirty="0">
                <a:latin typeface="Comic Sans MS" panose="030F0702030302020204" pitchFamily="66" charset="0"/>
              </a:rPr>
              <a:t>nde önemli rol oynarlar. </a:t>
            </a:r>
          </a:p>
        </p:txBody>
      </p:sp>
    </p:spTree>
    <p:extLst>
      <p:ext uri="{BB962C8B-B14F-4D97-AF65-F5344CB8AC3E}">
        <p14:creationId xmlns:p14="http://schemas.microsoft.com/office/powerpoint/2010/main" val="4176172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654787" y="3030259"/>
            <a:ext cx="5705946" cy="3508653"/>
          </a:xfrm>
          <a:prstGeom prst="rect">
            <a:avLst/>
          </a:prstGeom>
        </p:spPr>
        <p:txBody>
          <a:bodyPr wrap="square">
            <a:spAutoFit/>
          </a:bodyPr>
          <a:lstStyle/>
          <a:p>
            <a:pPr algn="just"/>
            <a:endParaRPr lang="tr-TR" sz="1600" dirty="0">
              <a:latin typeface="Comic Sans MS" panose="030F0702030302020204" pitchFamily="66" charset="0"/>
            </a:endParaRPr>
          </a:p>
          <a:p>
            <a:pPr algn="just"/>
            <a:r>
              <a:rPr lang="tr-TR" sz="1600" dirty="0">
                <a:latin typeface="Comic Sans MS" panose="030F0702030302020204" pitchFamily="66" charset="0"/>
              </a:rPr>
              <a:t>Kalsiyum, fosfor, sülfür, potasyum, klor, sodyum ve magnezyum (</a:t>
            </a:r>
            <a:r>
              <a:rPr lang="tr-TR" sz="1600" dirty="0" err="1">
                <a:latin typeface="Comic Sans MS" panose="030F0702030302020204" pitchFamily="66" charset="0"/>
              </a:rPr>
              <a:t>Ca</a:t>
            </a:r>
            <a:r>
              <a:rPr lang="tr-TR" sz="1600" dirty="0">
                <a:latin typeface="Comic Sans MS" panose="030F0702030302020204" pitchFamily="66" charset="0"/>
              </a:rPr>
              <a:t>, P, S, K, Cl, </a:t>
            </a:r>
            <a:r>
              <a:rPr lang="tr-TR" sz="1600" dirty="0" err="1">
                <a:latin typeface="Comic Sans MS" panose="030F0702030302020204" pitchFamily="66" charset="0"/>
              </a:rPr>
              <a:t>Na</a:t>
            </a:r>
            <a:r>
              <a:rPr lang="tr-TR" sz="1600" dirty="0">
                <a:latin typeface="Comic Sans MS" panose="030F0702030302020204" pitchFamily="66" charset="0"/>
              </a:rPr>
              <a:t> ve Mg) diğerlerine göre daha büyük miktarlarda, kanda % mg düzeyinde bulunurlar ve </a:t>
            </a:r>
            <a:r>
              <a:rPr lang="tr-TR" sz="1600" dirty="0">
                <a:highlight>
                  <a:srgbClr val="00FF00"/>
                </a:highlight>
                <a:latin typeface="Comic Sans MS" panose="030F0702030302020204" pitchFamily="66" charset="0"/>
              </a:rPr>
              <a:t>makro elementler </a:t>
            </a:r>
            <a:r>
              <a:rPr lang="tr-TR" sz="1600" dirty="0">
                <a:latin typeface="Comic Sans MS" panose="030F0702030302020204" pitchFamily="66" charset="0"/>
              </a:rPr>
              <a:t>diye bilinirler.</a:t>
            </a:r>
          </a:p>
          <a:p>
            <a:pPr algn="just"/>
            <a:endParaRPr lang="tr-TR" sz="1600" b="1" dirty="0">
              <a:latin typeface="Comic Sans MS" panose="030F0702030302020204" pitchFamily="66" charset="0"/>
            </a:endParaRPr>
          </a:p>
          <a:p>
            <a:pPr algn="just"/>
            <a:r>
              <a:rPr lang="tr-TR" dirty="0">
                <a:latin typeface="Comic Sans MS" panose="030F0702030302020204" pitchFamily="66" charset="0"/>
              </a:rPr>
              <a:t>Demir, çinko, selenyum, mobilden, </a:t>
            </a:r>
            <a:r>
              <a:rPr lang="tr-TR" dirty="0" err="1">
                <a:latin typeface="Comic Sans MS" panose="030F0702030302020204" pitchFamily="66" charset="0"/>
              </a:rPr>
              <a:t>iyod</a:t>
            </a:r>
            <a:r>
              <a:rPr lang="tr-TR" dirty="0">
                <a:latin typeface="Comic Sans MS" panose="030F0702030302020204" pitchFamily="66" charset="0"/>
              </a:rPr>
              <a:t>, kobalt, bakır, manganez, flor ve krom (Cu, Fe, </a:t>
            </a:r>
            <a:r>
              <a:rPr lang="tr-TR" dirty="0" err="1">
                <a:latin typeface="Comic Sans MS" panose="030F0702030302020204" pitchFamily="66" charset="0"/>
              </a:rPr>
              <a:t>Co</a:t>
            </a:r>
            <a:r>
              <a:rPr lang="tr-TR" dirty="0">
                <a:latin typeface="Comic Sans MS" panose="030F0702030302020204" pitchFamily="66" charset="0"/>
              </a:rPr>
              <a:t>, I, Se, Mn, </a:t>
            </a:r>
            <a:r>
              <a:rPr lang="tr-TR" dirty="0" err="1">
                <a:latin typeface="Comic Sans MS" panose="030F0702030302020204" pitchFamily="66" charset="0"/>
              </a:rPr>
              <a:t>Mo</a:t>
            </a:r>
            <a:r>
              <a:rPr lang="tr-TR" dirty="0">
                <a:latin typeface="Comic Sans MS" panose="030F0702030302020204" pitchFamily="66" charset="0"/>
              </a:rPr>
              <a:t>, </a:t>
            </a:r>
            <a:r>
              <a:rPr lang="tr-TR" dirty="0" err="1">
                <a:latin typeface="Comic Sans MS" panose="030F0702030302020204" pitchFamily="66" charset="0"/>
              </a:rPr>
              <a:t>Sr</a:t>
            </a:r>
            <a:r>
              <a:rPr lang="tr-TR" dirty="0">
                <a:latin typeface="Comic Sans MS" panose="030F0702030302020204" pitchFamily="66" charset="0"/>
              </a:rPr>
              <a:t>, Cr, Al ve F ) diğerlerine göre daha az miktarlarda, kanda % </a:t>
            </a:r>
            <a:r>
              <a:rPr lang="el-GR" dirty="0">
                <a:latin typeface="Comic Sans MS" panose="030F0702030302020204" pitchFamily="66" charset="0"/>
              </a:rPr>
              <a:t>μ</a:t>
            </a:r>
            <a:r>
              <a:rPr lang="tr-TR" dirty="0">
                <a:latin typeface="Comic Sans MS" panose="030F0702030302020204" pitchFamily="66" charset="0"/>
              </a:rPr>
              <a:t>g düzeyinde bulunurlar ve </a:t>
            </a:r>
            <a:r>
              <a:rPr lang="tr-TR" dirty="0">
                <a:highlight>
                  <a:srgbClr val="FFFF00"/>
                </a:highlight>
                <a:latin typeface="Comic Sans MS" panose="030F0702030302020204" pitchFamily="66" charset="0"/>
              </a:rPr>
              <a:t>iz elementler </a:t>
            </a:r>
            <a:r>
              <a:rPr lang="tr-TR" dirty="0">
                <a:latin typeface="Comic Sans MS" panose="030F0702030302020204" pitchFamily="66" charset="0"/>
              </a:rPr>
              <a:t>(</a:t>
            </a:r>
            <a:r>
              <a:rPr lang="tr-TR" dirty="0" err="1">
                <a:latin typeface="Comic Sans MS" panose="030F0702030302020204" pitchFamily="66" charset="0"/>
              </a:rPr>
              <a:t>minor</a:t>
            </a:r>
            <a:r>
              <a:rPr lang="tr-TR" dirty="0">
                <a:latin typeface="Comic Sans MS" panose="030F0702030302020204" pitchFamily="66" charset="0"/>
              </a:rPr>
              <a:t> elementler) olarak bilinirler; daha çok enzim, hormon ve vitaminlere bağlı olarak görev yaparlar.</a:t>
            </a:r>
            <a:endParaRPr lang="tr-TR" b="1"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1771697" y="651604"/>
            <a:ext cx="289374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Mineraller</a:t>
            </a:r>
          </a:p>
        </p:txBody>
      </p:sp>
      <p:pic>
        <p:nvPicPr>
          <p:cNvPr id="2" name="Resim 1">
            <a:extLst>
              <a:ext uri="{FF2B5EF4-FFF2-40B4-BE49-F238E27FC236}">
                <a16:creationId xmlns:a16="http://schemas.microsoft.com/office/drawing/2014/main" id="{FEB6CE10-58CD-4907-811A-68094F38EDAB}"/>
              </a:ext>
            </a:extLst>
          </p:cNvPr>
          <p:cNvPicPr>
            <a:picLocks noChangeAspect="1"/>
          </p:cNvPicPr>
          <p:nvPr/>
        </p:nvPicPr>
        <p:blipFill>
          <a:blip r:embed="rId7"/>
          <a:stretch>
            <a:fillRect/>
          </a:stretch>
        </p:blipFill>
        <p:spPr>
          <a:xfrm>
            <a:off x="7261200" y="1701653"/>
            <a:ext cx="3872932" cy="3855719"/>
          </a:xfrm>
          <a:prstGeom prst="rect">
            <a:avLst/>
          </a:prstGeom>
        </p:spPr>
      </p:pic>
      <p:sp>
        <p:nvSpPr>
          <p:cNvPr id="12" name="Dikdörtgen 11">
            <a:extLst>
              <a:ext uri="{FF2B5EF4-FFF2-40B4-BE49-F238E27FC236}">
                <a16:creationId xmlns:a16="http://schemas.microsoft.com/office/drawing/2014/main" id="{510E7E41-AC4A-49F7-833E-E8E34242B1D4}"/>
              </a:ext>
            </a:extLst>
          </p:cNvPr>
          <p:cNvSpPr/>
          <p:nvPr/>
        </p:nvSpPr>
        <p:spPr>
          <a:xfrm>
            <a:off x="254000" y="1729251"/>
            <a:ext cx="6108428" cy="1323439"/>
          </a:xfrm>
          <a:prstGeom prst="rect">
            <a:avLst/>
          </a:prstGeom>
        </p:spPr>
        <p:txBody>
          <a:bodyPr wrap="square">
            <a:spAutoFit/>
          </a:bodyPr>
          <a:lstStyle/>
          <a:p>
            <a:pPr algn="just"/>
            <a:endParaRPr lang="tr-TR" sz="1600" dirty="0">
              <a:latin typeface="Comic Sans MS" panose="030F0702030302020204" pitchFamily="66" charset="0"/>
            </a:endParaRPr>
          </a:p>
          <a:p>
            <a:pPr algn="just"/>
            <a:r>
              <a:rPr lang="tr-TR" sz="1600" b="1" dirty="0">
                <a:latin typeface="Comic Sans MS" panose="030F0702030302020204" pitchFamily="66" charset="0"/>
              </a:rPr>
              <a:t>Mineraller vücutta gereksinim duyulan miktara göre makro (majör) mineraller ve iz elementler olmak üzere iki grupta incelenirler. </a:t>
            </a:r>
          </a:p>
          <a:p>
            <a:pPr algn="just"/>
            <a:endParaRPr lang="tr-TR" sz="1600" dirty="0">
              <a:latin typeface="Comic Sans MS" panose="030F0702030302020204" pitchFamily="66" charset="0"/>
            </a:endParaRPr>
          </a:p>
        </p:txBody>
      </p:sp>
    </p:spTree>
    <p:extLst>
      <p:ext uri="{BB962C8B-B14F-4D97-AF65-F5344CB8AC3E}">
        <p14:creationId xmlns:p14="http://schemas.microsoft.com/office/powerpoint/2010/main" val="3295212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19011" y="2002510"/>
            <a:ext cx="6557852" cy="3416320"/>
          </a:xfrm>
          <a:prstGeom prst="rect">
            <a:avLst/>
          </a:prstGeom>
        </p:spPr>
        <p:txBody>
          <a:bodyPr wrap="square">
            <a:spAutoFit/>
          </a:bodyPr>
          <a:lstStyle/>
          <a:p>
            <a:pPr marL="285750" indent="-285750" algn="just">
              <a:buFont typeface="Wingdings" panose="05000000000000000000" pitchFamily="2" charset="2"/>
              <a:buChar char="Ø"/>
            </a:pPr>
            <a:r>
              <a:rPr lang="tr-TR" sz="2400" b="1" dirty="0">
                <a:latin typeface="Comic Sans MS" panose="030F0702030302020204" pitchFamily="66" charset="0"/>
              </a:rPr>
              <a:t>Vücut ağırlığının %0,01 düzeyinden daha fazla bulunur. </a:t>
            </a:r>
          </a:p>
          <a:p>
            <a:pPr marL="285750" indent="-285750" algn="just">
              <a:buFont typeface="Wingdings" panose="05000000000000000000" pitchFamily="2" charset="2"/>
              <a:buChar char="Ø"/>
            </a:pPr>
            <a:r>
              <a:rPr lang="tr-TR" sz="2400" b="1" dirty="0">
                <a:latin typeface="Comic Sans MS" panose="030F0702030302020204" pitchFamily="66" charset="0"/>
              </a:rPr>
              <a:t>Günde 100 miligramdan daha fazla alınmalıdır. </a:t>
            </a:r>
          </a:p>
          <a:p>
            <a:pPr marL="285750" indent="-285750" algn="just">
              <a:buFont typeface="Wingdings" panose="05000000000000000000" pitchFamily="2" charset="2"/>
              <a:buChar char="Ø"/>
            </a:pPr>
            <a:r>
              <a:rPr lang="tr-TR" sz="2400" b="1" dirty="0">
                <a:latin typeface="Comic Sans MS" panose="030F0702030302020204" pitchFamily="66" charset="0"/>
              </a:rPr>
              <a:t>Hem yapısal hem düzenleyici fonksiyonları vardır. </a:t>
            </a:r>
          </a:p>
          <a:p>
            <a:pPr marL="285750" indent="-285750" algn="just">
              <a:buFont typeface="Wingdings" panose="05000000000000000000" pitchFamily="2" charset="2"/>
              <a:buChar char="Ø"/>
            </a:pPr>
            <a:r>
              <a:rPr lang="tr-TR" sz="2400" b="1" dirty="0">
                <a:highlight>
                  <a:srgbClr val="00FF00"/>
                </a:highlight>
                <a:latin typeface="Comic Sans MS" panose="030F0702030302020204" pitchFamily="66" charset="0"/>
              </a:rPr>
              <a:t>Kalsiyum, fosfor, sodyum, potasyum ve magnezyum </a:t>
            </a:r>
            <a:r>
              <a:rPr lang="tr-TR" sz="2400" b="1" dirty="0">
                <a:latin typeface="Comic Sans MS" panose="030F0702030302020204" pitchFamily="66" charset="0"/>
              </a:rPr>
              <a:t>makro mineral maddeler grubundadır.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4575291" cy="584775"/>
          </a:xfrm>
          <a:prstGeom prst="rect">
            <a:avLst/>
          </a:prstGeom>
          <a:noFill/>
        </p:spPr>
        <p:txBody>
          <a:bodyPr wrap="none" rtlCol="0">
            <a:spAutoFit/>
          </a:bodyPr>
          <a:lstStyle/>
          <a:p>
            <a:r>
              <a:rPr lang="tr-TR" sz="3200" b="1" dirty="0">
                <a:highlight>
                  <a:srgbClr val="00FFFF"/>
                </a:highlight>
                <a:latin typeface="Comic Sans MS" panose="030F0702030302020204" pitchFamily="66" charset="0"/>
              </a:rPr>
              <a:t>MAKRO MİNERALLER</a:t>
            </a:r>
            <a:endParaRPr lang="tr-TR" sz="3200" b="1" dirty="0">
              <a:solidFill>
                <a:srgbClr val="FF0000"/>
              </a:solidFill>
              <a:highlight>
                <a:srgbClr val="00FFFF"/>
              </a:highlight>
              <a:latin typeface="Comic Sans MS" panose="030F0702030302020204" pitchFamily="66" charset="0"/>
            </a:endParaRPr>
          </a:p>
        </p:txBody>
      </p:sp>
      <p:pic>
        <p:nvPicPr>
          <p:cNvPr id="3074" name="Picture 2" descr="Biyoyararlılık Nedir? Biyoyararlanma Ne Demektir? – Garip Bilgiler">
            <a:extLst>
              <a:ext uri="{FF2B5EF4-FFF2-40B4-BE49-F238E27FC236}">
                <a16:creationId xmlns:a16="http://schemas.microsoft.com/office/drawing/2014/main" id="{B5A67E3F-3DC7-4A02-A199-124AD193E3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3478" y="2002510"/>
            <a:ext cx="3980322" cy="238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181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40730" y="2137812"/>
            <a:ext cx="6796982" cy="3785652"/>
          </a:xfrm>
          <a:prstGeom prst="rect">
            <a:avLst/>
          </a:prstGeom>
        </p:spPr>
        <p:txBody>
          <a:bodyPr wrap="square">
            <a:spAutoFit/>
          </a:bodyPr>
          <a:lstStyle/>
          <a:p>
            <a:pPr marL="285750" indent="-285750" algn="just">
              <a:buFont typeface="Wingdings" panose="05000000000000000000" pitchFamily="2" charset="2"/>
              <a:buChar char="Ø"/>
            </a:pPr>
            <a:r>
              <a:rPr lang="tr-TR" sz="2000" dirty="0">
                <a:latin typeface="Comic Sans MS" panose="030F0702030302020204" pitchFamily="66" charset="0"/>
              </a:rPr>
              <a:t>Vücutta en çok bulunan ve en fazla bilinen mineral maddedir. </a:t>
            </a:r>
          </a:p>
          <a:p>
            <a:pPr marL="285750" indent="-285750" algn="just">
              <a:buFont typeface="Wingdings" panose="05000000000000000000" pitchFamily="2" charset="2"/>
              <a:buChar char="Ø"/>
            </a:pPr>
            <a:r>
              <a:rPr lang="tr-TR" sz="2000" dirty="0">
                <a:latin typeface="Comic Sans MS" panose="030F0702030302020204" pitchFamily="66" charset="0"/>
              </a:rPr>
              <a:t>Düzenleyici ve yapısal role sahiptir. </a:t>
            </a:r>
          </a:p>
          <a:p>
            <a:pPr marL="285750" indent="-285750" algn="just">
              <a:buFont typeface="Wingdings" panose="05000000000000000000" pitchFamily="2" charset="2"/>
              <a:buChar char="Ø"/>
            </a:pPr>
            <a:r>
              <a:rPr lang="tr-TR" sz="2000" dirty="0">
                <a:latin typeface="Comic Sans MS" panose="030F0702030302020204" pitchFamily="66" charset="0"/>
              </a:rPr>
              <a:t>Kalsiyum yetişkin birey vücut ağırlığının yaklaşık </a:t>
            </a:r>
            <a:r>
              <a:rPr lang="tr-TR" sz="2000" dirty="0">
                <a:highlight>
                  <a:srgbClr val="00FF00"/>
                </a:highlight>
                <a:latin typeface="Comic Sans MS" panose="030F0702030302020204" pitchFamily="66" charset="0"/>
              </a:rPr>
              <a:t>%2</a:t>
            </a:r>
            <a:r>
              <a:rPr lang="tr-TR" sz="2000" dirty="0">
                <a:latin typeface="Comic Sans MS" panose="030F0702030302020204" pitchFamily="66" charset="0"/>
              </a:rPr>
              <a:t>’sini oluşturmaktadır. Bu miktar da yaklaşık </a:t>
            </a:r>
            <a:r>
              <a:rPr lang="tr-TR" sz="2000" dirty="0">
                <a:highlight>
                  <a:srgbClr val="00FF00"/>
                </a:highlight>
                <a:latin typeface="Comic Sans MS" panose="030F0702030302020204" pitchFamily="66" charset="0"/>
              </a:rPr>
              <a:t>1,3 kg</a:t>
            </a:r>
            <a:r>
              <a:rPr lang="tr-TR" sz="2000" dirty="0">
                <a:latin typeface="Comic Sans MS" panose="030F0702030302020204" pitchFamily="66" charset="0"/>
              </a:rPr>
              <a:t>’a eşittir.</a:t>
            </a:r>
          </a:p>
          <a:p>
            <a:pPr marL="285750" indent="-285750" algn="just">
              <a:buFont typeface="Wingdings" panose="05000000000000000000" pitchFamily="2" charset="2"/>
              <a:buChar char="Ø"/>
            </a:pPr>
            <a:r>
              <a:rPr lang="tr-TR" sz="2000" dirty="0">
                <a:latin typeface="Comic Sans MS" panose="030F0702030302020204" pitchFamily="66" charset="0"/>
              </a:rPr>
              <a:t>Bu miktarın yaklaşık </a:t>
            </a:r>
            <a:r>
              <a:rPr lang="tr-TR" sz="2000" u="sng" dirty="0">
                <a:solidFill>
                  <a:srgbClr val="C00000"/>
                </a:solidFill>
                <a:latin typeface="Comic Sans MS" panose="030F0702030302020204" pitchFamily="66" charset="0"/>
              </a:rPr>
              <a:t>%99’u kemik ve dişlerde</a:t>
            </a:r>
            <a:r>
              <a:rPr lang="tr-TR" sz="2000" dirty="0">
                <a:latin typeface="Comic Sans MS" panose="030F0702030302020204" pitchFamily="66" charset="0"/>
              </a:rPr>
              <a:t>, kalanı ise kan ve yumuşak dokuda bulunur. </a:t>
            </a:r>
          </a:p>
          <a:p>
            <a:pPr marL="285750" indent="-285750" algn="just">
              <a:buFont typeface="Wingdings" panose="05000000000000000000" pitchFamily="2" charset="2"/>
              <a:buChar char="Ø"/>
            </a:pPr>
            <a:r>
              <a:rPr lang="tr-TR" sz="2000" dirty="0">
                <a:latin typeface="Comic Sans MS" panose="030F0702030302020204" pitchFamily="66" charset="0"/>
              </a:rPr>
              <a:t>Kandaki kalsiyumun %60’ı iyonlaşmış halde, geri kalanının çoğu da proteine bağlı halde bulunur. </a:t>
            </a:r>
          </a:p>
          <a:p>
            <a:pPr marL="285750" indent="-285750" algn="just">
              <a:buFont typeface="Wingdings" panose="05000000000000000000" pitchFamily="2" charset="2"/>
              <a:buChar char="Ø"/>
            </a:pPr>
            <a:r>
              <a:rPr lang="tr-TR" sz="2000" dirty="0">
                <a:latin typeface="Comic Sans MS" panose="030F0702030302020204" pitchFamily="66" charset="0"/>
              </a:rPr>
              <a:t> Kemik ve dişlerin sert ve dayanıklı yapısı, kalsiyum ve fosfor gibi anorganik maddelerden kaynaklanır.</a:t>
            </a:r>
            <a:endParaRPr lang="tr-TR" sz="2000" b="1"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278688" y="952853"/>
            <a:ext cx="2396810" cy="584775"/>
          </a:xfrm>
          <a:prstGeom prst="rect">
            <a:avLst/>
          </a:prstGeom>
          <a:noFill/>
        </p:spPr>
        <p:txBody>
          <a:bodyPr wrap="none" rtlCol="0">
            <a:spAutoFit/>
          </a:bodyPr>
          <a:lstStyle/>
          <a:p>
            <a:r>
              <a:rPr lang="tr-TR" sz="3200" b="1" dirty="0">
                <a:solidFill>
                  <a:srgbClr val="FF0000"/>
                </a:solidFill>
                <a:highlight>
                  <a:srgbClr val="00FFFF"/>
                </a:highlight>
                <a:latin typeface="Comic Sans MS" panose="030F0702030302020204" pitchFamily="66" charset="0"/>
              </a:rPr>
              <a:t>KALSİYUM</a:t>
            </a:r>
          </a:p>
        </p:txBody>
      </p:sp>
      <p:pic>
        <p:nvPicPr>
          <p:cNvPr id="4098" name="Picture 2" descr="Kalsiyum Nedir? Neden Önemlidir? - Fomilk">
            <a:extLst>
              <a:ext uri="{FF2B5EF4-FFF2-40B4-BE49-F238E27FC236}">
                <a16:creationId xmlns:a16="http://schemas.microsoft.com/office/drawing/2014/main" id="{A4ADAA3D-46B6-4B4F-80D6-933442D74B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32921" y="972989"/>
            <a:ext cx="2916383" cy="1638637"/>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265C5C6A-AFF9-4BC6-9435-A109541975DA}"/>
              </a:ext>
            </a:extLst>
          </p:cNvPr>
          <p:cNvPicPr>
            <a:picLocks noChangeAspect="1"/>
          </p:cNvPicPr>
          <p:nvPr/>
        </p:nvPicPr>
        <p:blipFill rotWithShape="1">
          <a:blip r:embed="rId8"/>
          <a:srcRect r="57759"/>
          <a:stretch/>
        </p:blipFill>
        <p:spPr>
          <a:xfrm>
            <a:off x="7492608" y="2912905"/>
            <a:ext cx="1480625" cy="1304925"/>
          </a:xfrm>
          <a:prstGeom prst="rect">
            <a:avLst/>
          </a:prstGeom>
        </p:spPr>
      </p:pic>
      <p:pic>
        <p:nvPicPr>
          <p:cNvPr id="4" name="Resim 3">
            <a:extLst>
              <a:ext uri="{FF2B5EF4-FFF2-40B4-BE49-F238E27FC236}">
                <a16:creationId xmlns:a16="http://schemas.microsoft.com/office/drawing/2014/main" id="{B63D2D5E-2CE6-4764-AF4A-AB8C7377537F}"/>
              </a:ext>
            </a:extLst>
          </p:cNvPr>
          <p:cNvPicPr>
            <a:picLocks noChangeAspect="1"/>
          </p:cNvPicPr>
          <p:nvPr/>
        </p:nvPicPr>
        <p:blipFill>
          <a:blip r:embed="rId9"/>
          <a:stretch>
            <a:fillRect/>
          </a:stretch>
        </p:blipFill>
        <p:spPr>
          <a:xfrm>
            <a:off x="7791104" y="4351811"/>
            <a:ext cx="3800016" cy="2004539"/>
          </a:xfrm>
          <a:prstGeom prst="rect">
            <a:avLst/>
          </a:prstGeom>
        </p:spPr>
      </p:pic>
    </p:spTree>
    <p:extLst>
      <p:ext uri="{BB962C8B-B14F-4D97-AF65-F5344CB8AC3E}">
        <p14:creationId xmlns:p14="http://schemas.microsoft.com/office/powerpoint/2010/main" val="350377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614433" y="1538665"/>
            <a:ext cx="6557852" cy="5262979"/>
          </a:xfrm>
          <a:prstGeom prst="rect">
            <a:avLst/>
          </a:prstGeom>
        </p:spPr>
        <p:txBody>
          <a:bodyPr wrap="square">
            <a:spAutoFit/>
          </a:bodyPr>
          <a:lstStyle/>
          <a:p>
            <a:pPr algn="just"/>
            <a:r>
              <a:rPr lang="tr-TR" sz="2400" dirty="0">
                <a:latin typeface="Comic Sans MS" panose="030F0702030302020204" pitchFamily="66" charset="0"/>
              </a:rPr>
              <a:t>Kalsiyum kemiklerin yapısına katılmanın yanında, </a:t>
            </a:r>
          </a:p>
          <a:p>
            <a:pPr algn="just"/>
            <a:r>
              <a:rPr lang="tr-TR" sz="2400" dirty="0">
                <a:latin typeface="Comic Sans MS" panose="030F0702030302020204" pitchFamily="66" charset="0"/>
              </a:rPr>
              <a:t>    • İyonlaşmış halde kanın pıhtılaşmasını sağlar. </a:t>
            </a:r>
          </a:p>
          <a:p>
            <a:pPr algn="just"/>
            <a:r>
              <a:rPr lang="tr-TR" sz="2400" dirty="0">
                <a:latin typeface="Comic Sans MS" panose="030F0702030302020204" pitchFamily="66" charset="0"/>
              </a:rPr>
              <a:t>    • Hücre zarının geçirgenliğini kontrol ederek </a:t>
            </a:r>
            <a:r>
              <a:rPr lang="tr-TR" sz="2400" dirty="0" err="1">
                <a:latin typeface="Comic Sans MS" panose="030F0702030302020204" pitchFamily="66" charset="0"/>
              </a:rPr>
              <a:t>membrandan</a:t>
            </a:r>
            <a:r>
              <a:rPr lang="tr-TR" sz="2400" dirty="0">
                <a:latin typeface="Comic Sans MS" panose="030F0702030302020204" pitchFamily="66" charset="0"/>
              </a:rPr>
              <a:t> sıvı geçişini kontrol eder. </a:t>
            </a:r>
          </a:p>
          <a:p>
            <a:pPr algn="just"/>
            <a:r>
              <a:rPr lang="tr-TR" sz="2400" dirty="0">
                <a:latin typeface="Comic Sans MS" panose="030F0702030302020204" pitchFamily="66" charset="0"/>
              </a:rPr>
              <a:t>    • Sinir ve kasların uyarılara karşı duyarlılığını etkiler. </a:t>
            </a:r>
          </a:p>
          <a:p>
            <a:pPr algn="just"/>
            <a:r>
              <a:rPr lang="tr-TR" sz="2400" dirty="0">
                <a:latin typeface="Comic Sans MS" panose="030F0702030302020204" pitchFamily="66" charset="0"/>
              </a:rPr>
              <a:t>    • Ayrıca, kalp kaslarının normal kasılması ve dinlenmesinde, </a:t>
            </a:r>
          </a:p>
          <a:p>
            <a:pPr algn="just"/>
            <a:r>
              <a:rPr lang="tr-TR" sz="2400" dirty="0">
                <a:latin typeface="Comic Sans MS" panose="030F0702030302020204" pitchFamily="66" charset="0"/>
              </a:rPr>
              <a:t>    • Sindirim ve metabolizmada görev alan bazı enzimlerin (</a:t>
            </a:r>
            <a:r>
              <a:rPr lang="tr-TR" sz="2400" dirty="0" err="1">
                <a:latin typeface="Comic Sans MS" panose="030F0702030302020204" pitchFamily="66" charset="0"/>
              </a:rPr>
              <a:t>ATPaz</a:t>
            </a:r>
            <a:r>
              <a:rPr lang="tr-TR" sz="2400" dirty="0">
                <a:latin typeface="Comic Sans MS" panose="030F0702030302020204" pitchFamily="66" charset="0"/>
              </a:rPr>
              <a:t>, </a:t>
            </a:r>
            <a:r>
              <a:rPr lang="tr-TR" sz="2400" dirty="0" err="1">
                <a:latin typeface="Comic Sans MS" panose="030F0702030302020204" pitchFamily="66" charset="0"/>
              </a:rPr>
              <a:t>lipaz</a:t>
            </a:r>
            <a:r>
              <a:rPr lang="tr-TR" sz="2400" dirty="0">
                <a:latin typeface="Comic Sans MS" panose="030F0702030302020204" pitchFamily="66" charset="0"/>
              </a:rPr>
              <a:t>, kolin </a:t>
            </a:r>
            <a:r>
              <a:rPr lang="tr-TR" sz="2400" dirty="0" err="1">
                <a:latin typeface="Comic Sans MS" panose="030F0702030302020204" pitchFamily="66" charset="0"/>
              </a:rPr>
              <a:t>esteraz</a:t>
            </a:r>
            <a:r>
              <a:rPr lang="tr-TR" sz="2400" dirty="0">
                <a:latin typeface="Comic Sans MS" panose="030F0702030302020204" pitchFamily="66" charset="0"/>
              </a:rPr>
              <a:t> gibi..) aktif halde geçmesinde rol oynar.</a:t>
            </a:r>
            <a:endParaRPr lang="tr-TR" sz="2400" b="1" dirty="0">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85428" y="1036324"/>
            <a:ext cx="5094664" cy="461665"/>
          </a:xfrm>
          <a:prstGeom prst="rect">
            <a:avLst/>
          </a:prstGeom>
          <a:noFill/>
        </p:spPr>
        <p:txBody>
          <a:bodyPr wrap="none" rtlCol="0">
            <a:spAutoFit/>
          </a:bodyPr>
          <a:lstStyle/>
          <a:p>
            <a:r>
              <a:rPr lang="tr-TR" sz="2400" dirty="0">
                <a:highlight>
                  <a:srgbClr val="00FFFF"/>
                </a:highlight>
                <a:latin typeface="Comic Sans MS" panose="030F0702030302020204" pitchFamily="66" charset="0"/>
              </a:rPr>
              <a:t>KALSİYUMUN FONKSİYONLARI</a:t>
            </a:r>
            <a:endParaRPr lang="tr-TR" sz="2400" b="1" dirty="0">
              <a:solidFill>
                <a:srgbClr val="FF0000"/>
              </a:solidFill>
              <a:highlight>
                <a:srgbClr val="00FFFF"/>
              </a:highlight>
              <a:latin typeface="Comic Sans MS" panose="030F0702030302020204" pitchFamily="66" charset="0"/>
            </a:endParaRPr>
          </a:p>
        </p:txBody>
      </p:sp>
      <p:pic>
        <p:nvPicPr>
          <p:cNvPr id="6146" name="Picture 2" descr="Calcium periodic table person drawing - ALiEM">
            <a:extLst>
              <a:ext uri="{FF2B5EF4-FFF2-40B4-BE49-F238E27FC236}">
                <a16:creationId xmlns:a16="http://schemas.microsoft.com/office/drawing/2014/main" id="{A9989030-7EFF-4876-AE03-DE6002AF94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5829" y="2417812"/>
            <a:ext cx="3248979" cy="350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625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12321</TotalTime>
  <Words>2905</Words>
  <Application>Microsoft Office PowerPoint</Application>
  <PresentationFormat>Geniş ekran</PresentationFormat>
  <Paragraphs>349</Paragraphs>
  <Slides>42</Slides>
  <Notes>42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42</vt:i4>
      </vt:variant>
    </vt:vector>
  </HeadingPairs>
  <TitlesOfParts>
    <vt:vector size="50" baseType="lpstr">
      <vt:lpstr>Arial</vt:lpstr>
      <vt:lpstr>Calibri</vt:lpstr>
      <vt:lpstr>Calibri Light</vt:lpstr>
      <vt:lpstr>Comic Sans MS</vt:lpstr>
      <vt:lpstr>Courier New</vt:lpstr>
      <vt:lpstr>Times New Roman</vt:lpstr>
      <vt:lpstr>Wingdings</vt:lpstr>
      <vt:lpstr>Office Teması</vt:lpstr>
      <vt:lpstr>HME103-Principles of Nutrition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168</cp:revision>
  <cp:lastPrinted>2023-11-15T13:38:19Z</cp:lastPrinted>
  <dcterms:created xsi:type="dcterms:W3CDTF">2020-09-28T06:36:33Z</dcterms:created>
  <dcterms:modified xsi:type="dcterms:W3CDTF">2023-11-15T13:40:26Z</dcterms:modified>
</cp:coreProperties>
</file>