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8289B-5408-4C84-BAB3-02FADA8F97F5}" type="datetimeFigureOut">
              <a:rPr lang="tr-TR" smtClean="0"/>
              <a:t>27.1.2020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EE171-B293-4177-80A8-89F20EB972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8570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8289B-5408-4C84-BAB3-02FADA8F97F5}" type="datetimeFigureOut">
              <a:rPr lang="tr-TR" smtClean="0"/>
              <a:t>27.1.2020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EE171-B293-4177-80A8-89F20EB972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9501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8289B-5408-4C84-BAB3-02FADA8F97F5}" type="datetimeFigureOut">
              <a:rPr lang="tr-TR" smtClean="0"/>
              <a:t>27.1.2020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EE171-B293-4177-80A8-89F20EB972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2280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8289B-5408-4C84-BAB3-02FADA8F97F5}" type="datetimeFigureOut">
              <a:rPr lang="tr-TR" smtClean="0"/>
              <a:t>27.1.2020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EE171-B293-4177-80A8-89F20EB972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4974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8289B-5408-4C84-BAB3-02FADA8F97F5}" type="datetimeFigureOut">
              <a:rPr lang="tr-TR" smtClean="0"/>
              <a:t>27.1.2020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EE171-B293-4177-80A8-89F20EB972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5363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8289B-5408-4C84-BAB3-02FADA8F97F5}" type="datetimeFigureOut">
              <a:rPr lang="tr-TR" smtClean="0"/>
              <a:t>27.1.2020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EE171-B293-4177-80A8-89F20EB972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0274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8289B-5408-4C84-BAB3-02FADA8F97F5}" type="datetimeFigureOut">
              <a:rPr lang="tr-TR" smtClean="0"/>
              <a:t>27.1.2020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EE171-B293-4177-80A8-89F20EB972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6093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8289B-5408-4C84-BAB3-02FADA8F97F5}" type="datetimeFigureOut">
              <a:rPr lang="tr-TR" smtClean="0"/>
              <a:t>27.1.2020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EE171-B293-4177-80A8-89F20EB972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1755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8289B-5408-4C84-BAB3-02FADA8F97F5}" type="datetimeFigureOut">
              <a:rPr lang="tr-TR" smtClean="0"/>
              <a:t>27.1.2020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EE171-B293-4177-80A8-89F20EB972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5106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8289B-5408-4C84-BAB3-02FADA8F97F5}" type="datetimeFigureOut">
              <a:rPr lang="tr-TR" smtClean="0"/>
              <a:t>27.1.2020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EE171-B293-4177-80A8-89F20EB972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4273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8289B-5408-4C84-BAB3-02FADA8F97F5}" type="datetimeFigureOut">
              <a:rPr lang="tr-TR" smtClean="0"/>
              <a:t>27.1.2020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EE171-B293-4177-80A8-89F20EB972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9447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8289B-5408-4C84-BAB3-02FADA8F97F5}" type="datetimeFigureOut">
              <a:rPr lang="tr-TR" smtClean="0"/>
              <a:t>27.1.2020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EE171-B293-4177-80A8-89F20EB972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5655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Balıklarda Stres Fizyolojisi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Antioksidan savunma sistemi</a:t>
            </a:r>
          </a:p>
        </p:txBody>
      </p:sp>
    </p:spTree>
    <p:extLst>
      <p:ext uri="{BB962C8B-B14F-4D97-AF65-F5344CB8AC3E}">
        <p14:creationId xmlns:p14="http://schemas.microsoft.com/office/powerpoint/2010/main" val="18642917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tr-TR" dirty="0" err="1"/>
              <a:t>Deaton</a:t>
            </a:r>
            <a:r>
              <a:rPr lang="tr-TR" dirty="0"/>
              <a:t>, C.M., </a:t>
            </a:r>
            <a:r>
              <a:rPr lang="tr-TR" dirty="0" err="1"/>
              <a:t>Marlın</a:t>
            </a:r>
            <a:r>
              <a:rPr lang="tr-TR" dirty="0"/>
              <a:t>, D.J., 2003. </a:t>
            </a:r>
            <a:r>
              <a:rPr lang="tr-TR" dirty="0" err="1"/>
              <a:t>Exercise-Associated</a:t>
            </a:r>
            <a:r>
              <a:rPr lang="tr-TR" dirty="0"/>
              <a:t> </a:t>
            </a:r>
            <a:r>
              <a:rPr lang="tr-TR" dirty="0" err="1"/>
              <a:t>Oxidative</a:t>
            </a:r>
            <a:r>
              <a:rPr lang="tr-TR" dirty="0"/>
              <a:t> </a:t>
            </a:r>
            <a:r>
              <a:rPr lang="tr-TR" dirty="0" err="1"/>
              <a:t>Stress</a:t>
            </a:r>
            <a:r>
              <a:rPr lang="tr-TR" dirty="0"/>
              <a:t>, </a:t>
            </a:r>
            <a:r>
              <a:rPr lang="tr-TR" dirty="0" err="1"/>
              <a:t>Clin</a:t>
            </a:r>
            <a:r>
              <a:rPr lang="tr-TR" dirty="0"/>
              <a:t>. </a:t>
            </a:r>
            <a:r>
              <a:rPr lang="tr-TR" dirty="0" err="1"/>
              <a:t>Tech</a:t>
            </a:r>
            <a:r>
              <a:rPr lang="tr-TR" dirty="0"/>
              <a:t>. </a:t>
            </a:r>
            <a:r>
              <a:rPr lang="tr-TR" dirty="0" err="1"/>
              <a:t>Equine</a:t>
            </a:r>
            <a:r>
              <a:rPr lang="tr-TR" dirty="0"/>
              <a:t> </a:t>
            </a:r>
            <a:r>
              <a:rPr lang="tr-TR" dirty="0" err="1"/>
              <a:t>Pract</a:t>
            </a:r>
            <a:r>
              <a:rPr lang="tr-TR" dirty="0"/>
              <a:t>, </a:t>
            </a:r>
            <a:r>
              <a:rPr lang="tr-TR" dirty="0" err="1"/>
              <a:t>Vol</a:t>
            </a:r>
            <a:r>
              <a:rPr lang="tr-TR" dirty="0"/>
              <a:t> 2, No 3, 278-29.</a:t>
            </a:r>
          </a:p>
          <a:p>
            <a:r>
              <a:rPr lang="tr-TR" dirty="0" err="1"/>
              <a:t>Urso</a:t>
            </a:r>
            <a:r>
              <a:rPr lang="tr-TR" dirty="0"/>
              <a:t>, M.L.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Clarkson</a:t>
            </a:r>
            <a:r>
              <a:rPr lang="tr-TR" dirty="0"/>
              <a:t>, P.M., 2003. </a:t>
            </a:r>
            <a:r>
              <a:rPr lang="tr-TR" dirty="0" err="1"/>
              <a:t>Oxidative</a:t>
            </a:r>
            <a:r>
              <a:rPr lang="tr-TR" dirty="0"/>
              <a:t> </a:t>
            </a:r>
            <a:r>
              <a:rPr lang="tr-TR" dirty="0" err="1"/>
              <a:t>Stress</a:t>
            </a:r>
            <a:r>
              <a:rPr lang="tr-TR" dirty="0"/>
              <a:t>, </a:t>
            </a:r>
            <a:r>
              <a:rPr lang="tr-TR" dirty="0" err="1"/>
              <a:t>Exercise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Antioxidant</a:t>
            </a:r>
            <a:r>
              <a:rPr lang="tr-TR" dirty="0"/>
              <a:t> </a:t>
            </a:r>
            <a:r>
              <a:rPr lang="tr-TR" dirty="0" err="1"/>
              <a:t>Supplementation</a:t>
            </a:r>
            <a:r>
              <a:rPr lang="tr-TR" dirty="0"/>
              <a:t>. </a:t>
            </a:r>
            <a:r>
              <a:rPr lang="tr-TR" dirty="0" err="1"/>
              <a:t>Toxicology</a:t>
            </a:r>
            <a:r>
              <a:rPr lang="tr-TR" dirty="0"/>
              <a:t>, 189, </a:t>
            </a:r>
            <a:r>
              <a:rPr lang="tr-TR" dirty="0" smtClean="0"/>
              <a:t>41–54</a:t>
            </a:r>
          </a:p>
          <a:p>
            <a:r>
              <a:rPr lang="tr-TR" dirty="0" err="1"/>
              <a:t>Valavanıdıs</a:t>
            </a:r>
            <a:r>
              <a:rPr lang="tr-TR" dirty="0"/>
              <a:t>, A., </a:t>
            </a:r>
            <a:r>
              <a:rPr lang="tr-TR" dirty="0" err="1"/>
              <a:t>Vlahogıannı</a:t>
            </a:r>
            <a:r>
              <a:rPr lang="tr-TR" dirty="0"/>
              <a:t>, T., </a:t>
            </a:r>
            <a:r>
              <a:rPr lang="tr-TR" dirty="0" err="1"/>
              <a:t>Dassenakıs</a:t>
            </a:r>
            <a:r>
              <a:rPr lang="tr-TR" dirty="0"/>
              <a:t>, M.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Scoullos</a:t>
            </a:r>
            <a:r>
              <a:rPr lang="tr-TR" dirty="0"/>
              <a:t>, M., 2006. </a:t>
            </a:r>
            <a:r>
              <a:rPr lang="tr-TR" dirty="0" err="1"/>
              <a:t>Molecular</a:t>
            </a:r>
            <a:r>
              <a:rPr lang="tr-TR" dirty="0"/>
              <a:t> </a:t>
            </a:r>
            <a:r>
              <a:rPr lang="tr-TR" dirty="0" err="1"/>
              <a:t>Biomarkers</a:t>
            </a:r>
            <a:r>
              <a:rPr lang="tr-TR" dirty="0"/>
              <a:t> of </a:t>
            </a:r>
            <a:r>
              <a:rPr lang="tr-TR" dirty="0" err="1"/>
              <a:t>Oxidative</a:t>
            </a:r>
            <a:r>
              <a:rPr lang="tr-TR" dirty="0"/>
              <a:t> </a:t>
            </a:r>
            <a:r>
              <a:rPr lang="tr-TR" dirty="0" err="1"/>
              <a:t>Stress</a:t>
            </a:r>
            <a:r>
              <a:rPr lang="tr-TR" dirty="0"/>
              <a:t> in </a:t>
            </a:r>
            <a:r>
              <a:rPr lang="tr-TR" dirty="0" err="1"/>
              <a:t>Aquatic</a:t>
            </a:r>
            <a:r>
              <a:rPr lang="tr-TR" dirty="0"/>
              <a:t> </a:t>
            </a:r>
            <a:r>
              <a:rPr lang="tr-TR" dirty="0" err="1"/>
              <a:t>Organisms</a:t>
            </a:r>
            <a:r>
              <a:rPr lang="tr-TR" dirty="0"/>
              <a:t> in </a:t>
            </a:r>
            <a:r>
              <a:rPr lang="tr-TR" dirty="0" err="1"/>
              <a:t>Relation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Toxic</a:t>
            </a:r>
            <a:r>
              <a:rPr lang="tr-TR" dirty="0"/>
              <a:t> </a:t>
            </a:r>
            <a:r>
              <a:rPr lang="tr-TR" dirty="0" err="1"/>
              <a:t>Environmental</a:t>
            </a:r>
            <a:r>
              <a:rPr lang="tr-TR" dirty="0"/>
              <a:t> </a:t>
            </a:r>
            <a:r>
              <a:rPr lang="tr-TR" dirty="0" err="1"/>
              <a:t>Pollutants</a:t>
            </a:r>
            <a:r>
              <a:rPr lang="tr-TR" dirty="0"/>
              <a:t>, </a:t>
            </a:r>
            <a:r>
              <a:rPr lang="tr-TR" dirty="0" err="1"/>
              <a:t>Ecotoxicol</a:t>
            </a:r>
            <a:r>
              <a:rPr lang="tr-TR" dirty="0"/>
              <a:t>. </a:t>
            </a:r>
            <a:r>
              <a:rPr lang="tr-TR" dirty="0" err="1"/>
              <a:t>Environ</a:t>
            </a:r>
            <a:r>
              <a:rPr lang="tr-TR" dirty="0"/>
              <a:t>. Saf., 64,178–179</a:t>
            </a:r>
            <a:r>
              <a:rPr lang="tr-TR" dirty="0" smtClean="0"/>
              <a:t>.</a:t>
            </a:r>
          </a:p>
          <a:p>
            <a:r>
              <a:rPr lang="tr-TR" dirty="0" err="1"/>
              <a:t>Murray</a:t>
            </a:r>
            <a:r>
              <a:rPr lang="tr-TR" dirty="0"/>
              <a:t>, R.K., </a:t>
            </a:r>
            <a:r>
              <a:rPr lang="tr-TR" dirty="0" err="1"/>
              <a:t>Mayes</a:t>
            </a:r>
            <a:r>
              <a:rPr lang="tr-TR" dirty="0"/>
              <a:t>, P.A., </a:t>
            </a:r>
            <a:r>
              <a:rPr lang="tr-TR" dirty="0" err="1"/>
              <a:t>Granner</a:t>
            </a:r>
            <a:r>
              <a:rPr lang="tr-TR" dirty="0"/>
              <a:t>, D.K.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Radwell</a:t>
            </a:r>
            <a:r>
              <a:rPr lang="tr-TR" dirty="0"/>
              <a:t>, V.W., 1993. </a:t>
            </a:r>
            <a:r>
              <a:rPr lang="tr-TR" dirty="0" err="1"/>
              <a:t>Harper’in</a:t>
            </a:r>
            <a:r>
              <a:rPr lang="tr-TR" dirty="0"/>
              <a:t> Biyokimyası. Çevirenler: Prof. Dr. Gülriz </a:t>
            </a:r>
            <a:r>
              <a:rPr lang="tr-TR" dirty="0" err="1"/>
              <a:t>Mentes</a:t>
            </a:r>
            <a:r>
              <a:rPr lang="tr-TR" dirty="0"/>
              <a:t>, </a:t>
            </a:r>
            <a:r>
              <a:rPr lang="tr-TR" dirty="0" err="1"/>
              <a:t>Prof.Dr</a:t>
            </a:r>
            <a:r>
              <a:rPr lang="tr-TR" dirty="0"/>
              <a:t>. </a:t>
            </a:r>
            <a:r>
              <a:rPr lang="tr-TR" dirty="0" err="1"/>
              <a:t>Biltan</a:t>
            </a:r>
            <a:r>
              <a:rPr lang="tr-TR" dirty="0"/>
              <a:t> Ersöz. </a:t>
            </a:r>
            <a:r>
              <a:rPr lang="tr-TR" dirty="0" err="1"/>
              <a:t>Barıs</a:t>
            </a:r>
            <a:r>
              <a:rPr lang="tr-TR" dirty="0"/>
              <a:t> Kitabevi</a:t>
            </a:r>
            <a:r>
              <a:rPr lang="tr-TR" dirty="0" smtClean="0"/>
              <a:t>.</a:t>
            </a:r>
          </a:p>
          <a:p>
            <a:r>
              <a:rPr lang="tr-TR" dirty="0" err="1"/>
              <a:t>Hermes-Lıma</a:t>
            </a:r>
            <a:r>
              <a:rPr lang="tr-TR" dirty="0"/>
              <a:t>, M., </a:t>
            </a:r>
            <a:r>
              <a:rPr lang="tr-TR" dirty="0" err="1"/>
              <a:t>Storey</a:t>
            </a:r>
            <a:r>
              <a:rPr lang="tr-TR" dirty="0"/>
              <a:t>, J.M.,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Storey</a:t>
            </a:r>
            <a:r>
              <a:rPr lang="tr-TR" dirty="0"/>
              <a:t>, K.B., 2001. </a:t>
            </a:r>
            <a:r>
              <a:rPr lang="tr-TR" dirty="0" err="1"/>
              <a:t>Antioxidant</a:t>
            </a:r>
            <a:r>
              <a:rPr lang="tr-TR" dirty="0"/>
              <a:t> </a:t>
            </a:r>
            <a:r>
              <a:rPr lang="tr-TR" dirty="0" err="1"/>
              <a:t>Defenses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Animal</a:t>
            </a:r>
            <a:r>
              <a:rPr lang="tr-TR" dirty="0"/>
              <a:t> Adaptation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Oxygen</a:t>
            </a:r>
            <a:r>
              <a:rPr lang="tr-TR" dirty="0"/>
              <a:t> </a:t>
            </a:r>
            <a:r>
              <a:rPr lang="tr-TR" dirty="0" err="1"/>
              <a:t>Availability</a:t>
            </a:r>
            <a:r>
              <a:rPr lang="tr-TR" dirty="0"/>
              <a:t> </a:t>
            </a:r>
            <a:r>
              <a:rPr lang="tr-TR" dirty="0" err="1"/>
              <a:t>During</a:t>
            </a:r>
            <a:r>
              <a:rPr lang="tr-TR" dirty="0"/>
              <a:t> </a:t>
            </a:r>
            <a:r>
              <a:rPr lang="tr-TR" dirty="0" err="1"/>
              <a:t>Environmental</a:t>
            </a:r>
            <a:r>
              <a:rPr lang="tr-TR" dirty="0"/>
              <a:t> </a:t>
            </a:r>
            <a:r>
              <a:rPr lang="tr-TR" dirty="0" err="1"/>
              <a:t>Stress</a:t>
            </a:r>
            <a:r>
              <a:rPr lang="tr-TR" dirty="0"/>
              <a:t>. </a:t>
            </a:r>
            <a:r>
              <a:rPr lang="tr-TR" dirty="0" err="1"/>
              <a:t>In</a:t>
            </a:r>
            <a:r>
              <a:rPr lang="tr-TR" dirty="0"/>
              <a:t>: </a:t>
            </a:r>
            <a:r>
              <a:rPr lang="tr-TR" dirty="0" err="1"/>
              <a:t>Storey</a:t>
            </a:r>
            <a:r>
              <a:rPr lang="tr-TR" dirty="0"/>
              <a:t> K.B., </a:t>
            </a:r>
            <a:r>
              <a:rPr lang="tr-TR" dirty="0" err="1"/>
              <a:t>Storey</a:t>
            </a:r>
            <a:r>
              <a:rPr lang="tr-TR" dirty="0"/>
              <a:t> J.M. (</a:t>
            </a:r>
            <a:r>
              <a:rPr lang="tr-TR" dirty="0" err="1"/>
              <a:t>Eds</a:t>
            </a:r>
            <a:r>
              <a:rPr lang="tr-TR" dirty="0"/>
              <a:t>), Cell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Molecular</a:t>
            </a:r>
            <a:r>
              <a:rPr lang="tr-TR" dirty="0"/>
              <a:t> </a:t>
            </a:r>
            <a:r>
              <a:rPr lang="tr-TR" dirty="0" err="1"/>
              <a:t>Responses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Stress</a:t>
            </a:r>
            <a:r>
              <a:rPr lang="tr-TR" dirty="0"/>
              <a:t>,. </a:t>
            </a:r>
            <a:r>
              <a:rPr lang="tr-TR" dirty="0" err="1"/>
              <a:t>Elsevier</a:t>
            </a:r>
            <a:r>
              <a:rPr lang="tr-TR" dirty="0"/>
              <a:t> </a:t>
            </a:r>
            <a:r>
              <a:rPr lang="tr-TR" dirty="0" err="1"/>
              <a:t>Press</a:t>
            </a:r>
            <a:r>
              <a:rPr lang="tr-TR" dirty="0"/>
              <a:t>, Amsterdam, </a:t>
            </a:r>
            <a:r>
              <a:rPr lang="tr-TR" dirty="0" err="1"/>
              <a:t>pp</a:t>
            </a:r>
            <a:r>
              <a:rPr lang="tr-TR" dirty="0"/>
              <a:t>. 263-287</a:t>
            </a:r>
            <a:r>
              <a:rPr lang="tr-TR" dirty="0" smtClean="0"/>
              <a:t>.</a:t>
            </a:r>
          </a:p>
          <a:p>
            <a:r>
              <a:rPr lang="tr-TR" dirty="0"/>
              <a:t>Kayış, TR., 2010. </a:t>
            </a:r>
            <a:r>
              <a:rPr lang="tr-TR" dirty="0" err="1"/>
              <a:t>Diazinon’un</a:t>
            </a:r>
            <a:r>
              <a:rPr lang="tr-TR" dirty="0"/>
              <a:t> </a:t>
            </a:r>
            <a:r>
              <a:rPr lang="tr-TR" dirty="0" err="1"/>
              <a:t>subletal</a:t>
            </a:r>
            <a:r>
              <a:rPr lang="tr-TR" dirty="0"/>
              <a:t> konsantrasyonlarının </a:t>
            </a:r>
            <a:r>
              <a:rPr lang="tr-TR" dirty="0" err="1"/>
              <a:t>pimpla</a:t>
            </a:r>
            <a:r>
              <a:rPr lang="tr-TR" dirty="0"/>
              <a:t> </a:t>
            </a:r>
            <a:r>
              <a:rPr lang="tr-TR" dirty="0" err="1"/>
              <a:t>turionellae</a:t>
            </a:r>
            <a:r>
              <a:rPr lang="tr-TR" dirty="0"/>
              <a:t> l.’</a:t>
            </a:r>
            <a:r>
              <a:rPr lang="tr-TR" dirty="0" err="1"/>
              <a:t>nın</a:t>
            </a:r>
            <a:r>
              <a:rPr lang="tr-TR" dirty="0"/>
              <a:t> eşey oranı ve bazı biyokimyasal parametreleri üzerine etkileri. Çukurova Üniversitesi. Fen Bilimleri Enstitüsü. Biyoloji Anabilim Dalı. Doktora Tezi</a:t>
            </a:r>
            <a:r>
              <a:rPr lang="tr-TR" dirty="0" smtClean="0"/>
              <a:t>.</a:t>
            </a:r>
          </a:p>
          <a:p>
            <a:r>
              <a:rPr lang="tr-TR" dirty="0" err="1"/>
              <a:t>Fridovich</a:t>
            </a:r>
            <a:r>
              <a:rPr lang="tr-TR" dirty="0"/>
              <a:t>, I., 1995. “</a:t>
            </a:r>
            <a:r>
              <a:rPr lang="tr-TR" dirty="0" err="1"/>
              <a:t>Superoxide</a:t>
            </a:r>
            <a:r>
              <a:rPr lang="tr-TR" dirty="0"/>
              <a:t> </a:t>
            </a:r>
            <a:r>
              <a:rPr lang="tr-TR" dirty="0" err="1"/>
              <a:t>Radical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Superoxide</a:t>
            </a:r>
            <a:r>
              <a:rPr lang="tr-TR" dirty="0"/>
              <a:t> </a:t>
            </a:r>
            <a:r>
              <a:rPr lang="tr-TR" dirty="0" err="1"/>
              <a:t>Dismutases</a:t>
            </a:r>
            <a:r>
              <a:rPr lang="tr-TR" dirty="0"/>
              <a:t>”, </a:t>
            </a:r>
            <a:r>
              <a:rPr lang="tr-TR" dirty="0" err="1"/>
              <a:t>Annu</a:t>
            </a:r>
            <a:r>
              <a:rPr lang="tr-TR" dirty="0"/>
              <a:t>. </a:t>
            </a:r>
            <a:r>
              <a:rPr lang="tr-TR" dirty="0" err="1"/>
              <a:t>Rev</a:t>
            </a:r>
            <a:r>
              <a:rPr lang="tr-TR" dirty="0"/>
              <a:t>. </a:t>
            </a:r>
            <a:r>
              <a:rPr lang="tr-TR" dirty="0" err="1"/>
              <a:t>Biochem</a:t>
            </a:r>
            <a:r>
              <a:rPr lang="tr-TR" dirty="0"/>
              <a:t>.. 64; 97-105</a:t>
            </a:r>
            <a:r>
              <a:rPr lang="tr-TR" dirty="0" smtClean="0"/>
              <a:t>,</a:t>
            </a:r>
          </a:p>
          <a:p>
            <a:r>
              <a:rPr lang="tr-TR" dirty="0" err="1"/>
              <a:t>Pereira</a:t>
            </a:r>
            <a:r>
              <a:rPr lang="tr-TR" dirty="0"/>
              <a:t>, M.D., </a:t>
            </a:r>
            <a:r>
              <a:rPr lang="tr-TR" dirty="0" err="1"/>
              <a:t>Herdeiro</a:t>
            </a:r>
            <a:r>
              <a:rPr lang="tr-TR" dirty="0"/>
              <a:t>, R.S, </a:t>
            </a:r>
            <a:r>
              <a:rPr lang="tr-TR" dirty="0" err="1"/>
              <a:t>Fernandes</a:t>
            </a:r>
            <a:r>
              <a:rPr lang="tr-TR" dirty="0"/>
              <a:t>, P.N., </a:t>
            </a:r>
            <a:r>
              <a:rPr lang="tr-TR" dirty="0" err="1"/>
              <a:t>Eleutherio</a:t>
            </a:r>
            <a:r>
              <a:rPr lang="tr-TR" dirty="0"/>
              <a:t>, E.C.A., </a:t>
            </a:r>
            <a:r>
              <a:rPr lang="tr-TR" dirty="0" err="1"/>
              <a:t>Panek</a:t>
            </a:r>
            <a:r>
              <a:rPr lang="tr-TR" dirty="0"/>
              <a:t>, A.D. 2003. </a:t>
            </a:r>
            <a:r>
              <a:rPr lang="tr-TR" dirty="0" err="1"/>
              <a:t>Targets</a:t>
            </a:r>
            <a:r>
              <a:rPr lang="tr-TR" dirty="0"/>
              <a:t> of </a:t>
            </a:r>
            <a:r>
              <a:rPr lang="tr-TR" dirty="0" err="1"/>
              <a:t>oxidative</a:t>
            </a:r>
            <a:r>
              <a:rPr lang="tr-TR" dirty="0"/>
              <a:t> </a:t>
            </a:r>
            <a:r>
              <a:rPr lang="tr-TR" dirty="0" err="1"/>
              <a:t>stress</a:t>
            </a:r>
            <a:r>
              <a:rPr lang="tr-TR" dirty="0"/>
              <a:t> in </a:t>
            </a:r>
            <a:r>
              <a:rPr lang="tr-TR" dirty="0" err="1"/>
              <a:t>yeast</a:t>
            </a:r>
            <a:r>
              <a:rPr lang="tr-TR" dirty="0"/>
              <a:t> </a:t>
            </a:r>
            <a:r>
              <a:rPr lang="tr-TR" dirty="0" err="1"/>
              <a:t>sod</a:t>
            </a:r>
            <a:r>
              <a:rPr lang="tr-TR" dirty="0"/>
              <a:t> </a:t>
            </a:r>
            <a:r>
              <a:rPr lang="tr-TR" dirty="0" err="1"/>
              <a:t>mutants</a:t>
            </a:r>
            <a:r>
              <a:rPr lang="tr-TR" dirty="0"/>
              <a:t>. </a:t>
            </a:r>
            <a:r>
              <a:rPr lang="tr-TR" dirty="0" err="1"/>
              <a:t>Biochem</a:t>
            </a:r>
            <a:r>
              <a:rPr lang="tr-TR" dirty="0"/>
              <a:t>. </a:t>
            </a:r>
            <a:r>
              <a:rPr lang="tr-TR" dirty="0" err="1"/>
              <a:t>Biophys</a:t>
            </a:r>
            <a:r>
              <a:rPr lang="tr-TR" dirty="0"/>
              <a:t>. </a:t>
            </a:r>
            <a:r>
              <a:rPr lang="tr-TR" dirty="0" err="1"/>
              <a:t>Acta</a:t>
            </a:r>
            <a:r>
              <a:rPr lang="tr-TR" dirty="0"/>
              <a:t>., 1620; 245-251.</a:t>
            </a:r>
          </a:p>
          <a:p>
            <a:r>
              <a:rPr lang="tr-TR" dirty="0" err="1"/>
              <a:t>Tudhope</a:t>
            </a:r>
            <a:r>
              <a:rPr lang="tr-TR" dirty="0"/>
              <a:t>, G.R. 1967. </a:t>
            </a:r>
            <a:r>
              <a:rPr lang="tr-TR" dirty="0" err="1"/>
              <a:t>Red</a:t>
            </a:r>
            <a:r>
              <a:rPr lang="tr-TR" dirty="0"/>
              <a:t> </a:t>
            </a:r>
            <a:r>
              <a:rPr lang="tr-TR" dirty="0" err="1"/>
              <a:t>cell</a:t>
            </a:r>
            <a:r>
              <a:rPr lang="tr-TR" dirty="0"/>
              <a:t> </a:t>
            </a:r>
            <a:r>
              <a:rPr lang="tr-TR" dirty="0" err="1"/>
              <a:t>catalase</a:t>
            </a:r>
            <a:r>
              <a:rPr lang="tr-TR" dirty="0"/>
              <a:t> in </a:t>
            </a:r>
            <a:r>
              <a:rPr lang="tr-TR" dirty="0" err="1"/>
              <a:t>health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in </a:t>
            </a:r>
            <a:r>
              <a:rPr lang="tr-TR" dirty="0" err="1"/>
              <a:t>disease</a:t>
            </a:r>
            <a:r>
              <a:rPr lang="tr-TR" dirty="0"/>
              <a:t>,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reference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enzyme</a:t>
            </a:r>
            <a:r>
              <a:rPr lang="tr-TR" dirty="0"/>
              <a:t> </a:t>
            </a:r>
            <a:r>
              <a:rPr lang="tr-TR" dirty="0" err="1"/>
              <a:t>activity</a:t>
            </a:r>
            <a:r>
              <a:rPr lang="tr-TR" dirty="0"/>
              <a:t> in </a:t>
            </a:r>
            <a:r>
              <a:rPr lang="tr-TR" dirty="0" err="1"/>
              <a:t>anaemia</a:t>
            </a:r>
            <a:r>
              <a:rPr lang="tr-TR" dirty="0"/>
              <a:t>. </a:t>
            </a:r>
            <a:r>
              <a:rPr lang="tr-TR" dirty="0" err="1"/>
              <a:t>Clin</a:t>
            </a:r>
            <a:r>
              <a:rPr lang="tr-TR" dirty="0"/>
              <a:t>. </a:t>
            </a:r>
            <a:r>
              <a:rPr lang="tr-TR" dirty="0" err="1"/>
              <a:t>Sci</a:t>
            </a:r>
            <a:r>
              <a:rPr lang="tr-TR" dirty="0"/>
              <a:t>, 33,165-182. </a:t>
            </a:r>
          </a:p>
          <a:p>
            <a:r>
              <a:rPr lang="tr-TR" dirty="0"/>
              <a:t>Dikici, İ. 1999. Akut </a:t>
            </a:r>
            <a:r>
              <a:rPr lang="tr-TR" dirty="0" err="1"/>
              <a:t>viral</a:t>
            </a:r>
            <a:r>
              <a:rPr lang="tr-TR" dirty="0"/>
              <a:t> hepatitlerle interferon tedavisi görmüş kronik </a:t>
            </a:r>
            <a:r>
              <a:rPr lang="tr-TR" dirty="0" err="1"/>
              <a:t>viral</a:t>
            </a:r>
            <a:r>
              <a:rPr lang="tr-TR" dirty="0"/>
              <a:t> hepatitlerde </a:t>
            </a:r>
            <a:r>
              <a:rPr lang="tr-TR" dirty="0" err="1"/>
              <a:t>oksidatif</a:t>
            </a:r>
            <a:r>
              <a:rPr lang="tr-TR" dirty="0"/>
              <a:t> stresin araştırılması. Selçuk </a:t>
            </a:r>
            <a:r>
              <a:rPr lang="tr-TR" dirty="0" err="1"/>
              <a:t>Üni</a:t>
            </a:r>
            <a:r>
              <a:rPr lang="tr-TR" dirty="0"/>
              <a:t>. Tıp Fak. Biyokimya Anabilim Dalı, Uzmanlık Tezi, Konya, 73s (yayınlanmamış</a:t>
            </a:r>
            <a:r>
              <a:rPr lang="tr-TR" dirty="0" smtClean="0"/>
              <a:t>).</a:t>
            </a:r>
          </a:p>
          <a:p>
            <a:r>
              <a:rPr lang="tr-TR" dirty="0"/>
              <a:t>Frank, L. ve </a:t>
            </a:r>
            <a:r>
              <a:rPr lang="tr-TR" dirty="0" err="1"/>
              <a:t>Massaro</a:t>
            </a:r>
            <a:r>
              <a:rPr lang="tr-TR" dirty="0"/>
              <a:t>, D., 1980. </a:t>
            </a:r>
            <a:r>
              <a:rPr lang="tr-TR" dirty="0" err="1"/>
              <a:t>Oxygen</a:t>
            </a:r>
            <a:r>
              <a:rPr lang="tr-TR" dirty="0"/>
              <a:t> </a:t>
            </a:r>
            <a:r>
              <a:rPr lang="tr-TR" dirty="0" err="1"/>
              <a:t>toxicity</a:t>
            </a:r>
            <a:r>
              <a:rPr lang="tr-TR" dirty="0"/>
              <a:t>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American</a:t>
            </a:r>
            <a:r>
              <a:rPr lang="tr-TR" dirty="0"/>
              <a:t> </a:t>
            </a:r>
            <a:r>
              <a:rPr lang="tr-TR" dirty="0" err="1"/>
              <a:t>Journal</a:t>
            </a:r>
            <a:r>
              <a:rPr lang="tr-TR" dirty="0"/>
              <a:t> of </a:t>
            </a:r>
            <a:r>
              <a:rPr lang="tr-TR" dirty="0" err="1"/>
              <a:t>Medicine</a:t>
            </a:r>
            <a:r>
              <a:rPr lang="tr-TR" dirty="0"/>
              <a:t>. 69, 117-126.</a:t>
            </a:r>
          </a:p>
          <a:p>
            <a:r>
              <a:rPr lang="tr-TR" dirty="0" err="1"/>
              <a:t>Halliwell</a:t>
            </a:r>
            <a:r>
              <a:rPr lang="tr-TR" dirty="0"/>
              <a:t>, B., 1994. </a:t>
            </a:r>
            <a:r>
              <a:rPr lang="tr-TR" dirty="0" err="1"/>
              <a:t>Free</a:t>
            </a:r>
            <a:r>
              <a:rPr lang="tr-TR" dirty="0"/>
              <a:t> </a:t>
            </a:r>
            <a:r>
              <a:rPr lang="tr-TR" dirty="0" err="1"/>
              <a:t>radicals</a:t>
            </a:r>
            <a:r>
              <a:rPr lang="tr-TR" dirty="0"/>
              <a:t>, </a:t>
            </a:r>
            <a:r>
              <a:rPr lang="tr-TR" dirty="0" err="1"/>
              <a:t>antioxidants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human</a:t>
            </a:r>
            <a:r>
              <a:rPr lang="tr-TR" dirty="0"/>
              <a:t> </a:t>
            </a:r>
            <a:r>
              <a:rPr lang="tr-TR" dirty="0" err="1"/>
              <a:t>disease</a:t>
            </a:r>
            <a:r>
              <a:rPr lang="tr-TR" dirty="0"/>
              <a:t>: </a:t>
            </a:r>
            <a:r>
              <a:rPr lang="tr-TR" dirty="0" err="1"/>
              <a:t>curiosity</a:t>
            </a:r>
            <a:r>
              <a:rPr lang="tr-TR" dirty="0"/>
              <a:t>, </a:t>
            </a:r>
            <a:r>
              <a:rPr lang="tr-TR" dirty="0" err="1"/>
              <a:t>cause</a:t>
            </a:r>
            <a:r>
              <a:rPr lang="tr-TR" dirty="0"/>
              <a:t>,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consequence</a:t>
            </a:r>
            <a:r>
              <a:rPr lang="tr-TR" dirty="0"/>
              <a:t>? </a:t>
            </a:r>
            <a:r>
              <a:rPr lang="tr-TR" dirty="0" err="1"/>
              <a:t>Lancet</a:t>
            </a:r>
            <a:r>
              <a:rPr lang="tr-TR" dirty="0"/>
              <a:t>, 344, 721-724.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8691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b="1" dirty="0"/>
              <a:t>Antioksidan </a:t>
            </a:r>
            <a:r>
              <a:rPr lang="tr-TR" b="1" dirty="0"/>
              <a:t>s</a:t>
            </a:r>
            <a:r>
              <a:rPr lang="x-none" b="1" dirty="0"/>
              <a:t>avunma </a:t>
            </a:r>
            <a:r>
              <a:rPr lang="tr-TR" b="1" dirty="0"/>
              <a:t>s</a:t>
            </a:r>
            <a:r>
              <a:rPr lang="x-none" b="1" dirty="0"/>
              <a:t>istemi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Oksijen, metabolizma faaliyetleri esnasında reaktif oksijen türlerine dönüşebilmesinden dolayı </a:t>
            </a:r>
            <a:r>
              <a:rPr lang="tr-TR" dirty="0" err="1"/>
              <a:t>toksik</a:t>
            </a:r>
            <a:r>
              <a:rPr lang="tr-TR" dirty="0"/>
              <a:t> ve tehlikelidir. Reaktif oksijen türlerinin </a:t>
            </a:r>
            <a:r>
              <a:rPr lang="tr-TR" dirty="0" err="1"/>
              <a:t>dengeleyecisi</a:t>
            </a:r>
            <a:r>
              <a:rPr lang="tr-TR" dirty="0"/>
              <a:t> ve vücutta savunma mekanizması olarak antioksidanlar bulunmaktadır. Serbest radikalleri ve bunların oluşturduğu zararı engelleyen maddeler antioksidan olarak adlandırılmaktadır. Antioksidanlar protein yapısının bozulması, </a:t>
            </a:r>
            <a:r>
              <a:rPr lang="tr-TR" dirty="0" err="1"/>
              <a:t>lipid</a:t>
            </a:r>
            <a:r>
              <a:rPr lang="tr-TR" dirty="0"/>
              <a:t> </a:t>
            </a:r>
            <a:r>
              <a:rPr lang="tr-TR" dirty="0" err="1"/>
              <a:t>peroksidasyonu</a:t>
            </a:r>
            <a:r>
              <a:rPr lang="tr-TR" dirty="0"/>
              <a:t> ve DNA mutasyonu gibi hayati öneme sahip bozulmaları engellemektedirler.</a:t>
            </a:r>
          </a:p>
        </p:txBody>
      </p:sp>
    </p:spTree>
    <p:extLst>
      <p:ext uri="{BB962C8B-B14F-4D97-AF65-F5344CB8AC3E}">
        <p14:creationId xmlns:p14="http://schemas.microsoft.com/office/powerpoint/2010/main" val="3640083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Metabolizma antioksidanlar sayesinde kendisini </a:t>
            </a:r>
            <a:r>
              <a:rPr lang="tr-TR" dirty="0" err="1"/>
              <a:t>endojen</a:t>
            </a:r>
            <a:r>
              <a:rPr lang="tr-TR" dirty="0"/>
              <a:t> ve </a:t>
            </a:r>
            <a:r>
              <a:rPr lang="tr-TR" dirty="0" err="1"/>
              <a:t>eksojen</a:t>
            </a:r>
            <a:r>
              <a:rPr lang="tr-TR" dirty="0"/>
              <a:t> zararlılara karşı korumaktadır. Hücre boyutunda koruyucu özellikte olan; </a:t>
            </a:r>
            <a:r>
              <a:rPr lang="tr-TR" dirty="0" err="1"/>
              <a:t>süperoksit</a:t>
            </a:r>
            <a:r>
              <a:rPr lang="tr-TR" dirty="0"/>
              <a:t> </a:t>
            </a:r>
            <a:r>
              <a:rPr lang="tr-TR" dirty="0" err="1"/>
              <a:t>dismustaz</a:t>
            </a:r>
            <a:r>
              <a:rPr lang="tr-TR" dirty="0"/>
              <a:t>, </a:t>
            </a:r>
            <a:r>
              <a:rPr lang="tr-TR" dirty="0" err="1"/>
              <a:t>katalaz</a:t>
            </a:r>
            <a:r>
              <a:rPr lang="tr-TR" dirty="0"/>
              <a:t>, </a:t>
            </a:r>
            <a:r>
              <a:rPr lang="tr-TR" dirty="0" err="1"/>
              <a:t>glutatyon</a:t>
            </a:r>
            <a:r>
              <a:rPr lang="tr-TR" dirty="0"/>
              <a:t> </a:t>
            </a:r>
            <a:r>
              <a:rPr lang="tr-TR" dirty="0" err="1"/>
              <a:t>peroksidaz</a:t>
            </a:r>
            <a:r>
              <a:rPr lang="tr-TR" dirty="0"/>
              <a:t>, </a:t>
            </a:r>
            <a:r>
              <a:rPr lang="tr-TR" dirty="0" err="1"/>
              <a:t>glutatyon</a:t>
            </a:r>
            <a:r>
              <a:rPr lang="tr-TR" dirty="0"/>
              <a:t> </a:t>
            </a:r>
            <a:r>
              <a:rPr lang="tr-TR" dirty="0" err="1"/>
              <a:t>redüktaz</a:t>
            </a:r>
            <a:r>
              <a:rPr lang="tr-TR" dirty="0"/>
              <a:t>, </a:t>
            </a:r>
            <a:r>
              <a:rPr lang="tr-TR" dirty="0" err="1"/>
              <a:t>glutatyon</a:t>
            </a:r>
            <a:r>
              <a:rPr lang="tr-TR" dirty="0"/>
              <a:t> S-</a:t>
            </a:r>
            <a:r>
              <a:rPr lang="tr-TR" dirty="0" err="1"/>
              <a:t>transferaz</a:t>
            </a:r>
            <a:r>
              <a:rPr lang="tr-TR" dirty="0"/>
              <a:t> ve </a:t>
            </a:r>
            <a:r>
              <a:rPr lang="tr-TR" dirty="0" err="1"/>
              <a:t>glukoz</a:t>
            </a:r>
            <a:r>
              <a:rPr lang="tr-TR" dirty="0"/>
              <a:t> 6-fosfat </a:t>
            </a:r>
            <a:r>
              <a:rPr lang="tr-TR" dirty="0" err="1"/>
              <a:t>dehidrogenaz</a:t>
            </a:r>
            <a:r>
              <a:rPr lang="tr-TR" dirty="0"/>
              <a:t> antioksidan enzimler olup temel </a:t>
            </a:r>
            <a:r>
              <a:rPr lang="tr-TR" dirty="0" err="1"/>
              <a:t>enzimatik</a:t>
            </a:r>
            <a:r>
              <a:rPr lang="tr-TR" dirty="0"/>
              <a:t> antioksidanlar: CAT, SOD ve </a:t>
            </a:r>
            <a:r>
              <a:rPr lang="tr-TR" dirty="0" err="1"/>
              <a:t>GPx’tir</a:t>
            </a:r>
            <a:r>
              <a:rPr lang="tr-TR" dirty="0"/>
              <a:t> </a:t>
            </a:r>
            <a:endParaRPr lang="tr-TR" dirty="0" smtClean="0"/>
          </a:p>
          <a:p>
            <a:pPr algn="just"/>
            <a:r>
              <a:rPr lang="tr-TR" dirty="0" smtClean="0"/>
              <a:t>(</a:t>
            </a:r>
            <a:r>
              <a:rPr lang="tr-TR" dirty="0" err="1"/>
              <a:t>Deaton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Marlin</a:t>
            </a:r>
            <a:r>
              <a:rPr lang="tr-TR" dirty="0"/>
              <a:t> 2003; </a:t>
            </a:r>
            <a:r>
              <a:rPr lang="tr-TR" dirty="0" err="1"/>
              <a:t>Urso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Clarkson</a:t>
            </a:r>
            <a:r>
              <a:rPr lang="tr-TR" dirty="0"/>
              <a:t> 2003,Valavanidis </a:t>
            </a:r>
            <a:r>
              <a:rPr lang="tr-TR" i="1" dirty="0"/>
              <a:t>et al.</a:t>
            </a:r>
            <a:r>
              <a:rPr lang="tr-TR" dirty="0"/>
              <a:t> 2006)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32907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199" y="166255"/>
            <a:ext cx="10647219" cy="2881745"/>
          </a:xfrm>
        </p:spPr>
        <p:txBody>
          <a:bodyPr>
            <a:normAutofit/>
          </a:bodyPr>
          <a:lstStyle/>
          <a:p>
            <a:r>
              <a:rPr lang="tr-TR" dirty="0"/>
              <a:t>Biyolojik sistemlerde antioksidanların etkileri genel olarak iki şekilde görülür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(</a:t>
            </a:r>
            <a:r>
              <a:rPr lang="tr-TR" dirty="0" err="1"/>
              <a:t>Murray</a:t>
            </a:r>
            <a:r>
              <a:rPr lang="tr-TR" dirty="0"/>
              <a:t> </a:t>
            </a:r>
            <a:r>
              <a:rPr lang="tr-TR" i="1" dirty="0"/>
              <a:t>et al.</a:t>
            </a:r>
            <a:r>
              <a:rPr lang="tr-TR" dirty="0"/>
              <a:t> 1993, </a:t>
            </a:r>
            <a:r>
              <a:rPr lang="tr-TR" dirty="0" err="1"/>
              <a:t>Hermes</a:t>
            </a:r>
            <a:r>
              <a:rPr lang="tr-TR" dirty="0"/>
              <a:t>-Lima </a:t>
            </a:r>
            <a:r>
              <a:rPr lang="tr-TR" i="1" dirty="0"/>
              <a:t>et al.</a:t>
            </a:r>
            <a:r>
              <a:rPr lang="tr-TR" dirty="0"/>
              <a:t> 2001</a:t>
            </a:r>
            <a:r>
              <a:rPr lang="tr-TR" dirty="0" smtClean="0"/>
              <a:t>):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909455"/>
            <a:ext cx="10515600" cy="3267508"/>
          </a:xfrm>
        </p:spPr>
        <p:txBody>
          <a:bodyPr/>
          <a:lstStyle/>
          <a:p>
            <a:r>
              <a:rPr lang="tr-TR" b="1" dirty="0"/>
              <a:t>1- Serbest radikal oluşumunun engellenmesi</a:t>
            </a:r>
            <a:endParaRPr lang="tr-TR" dirty="0"/>
          </a:p>
          <a:p>
            <a:r>
              <a:rPr lang="tr-TR" b="1" dirty="0"/>
              <a:t>a-</a:t>
            </a:r>
            <a:r>
              <a:rPr lang="tr-TR" dirty="0"/>
              <a:t> Serbest radikal oluşumda rol alan reaktif türevlerini uzaklaştırarak</a:t>
            </a:r>
          </a:p>
          <a:p>
            <a:r>
              <a:rPr lang="tr-TR" b="1" dirty="0"/>
              <a:t>b-</a:t>
            </a:r>
            <a:r>
              <a:rPr lang="tr-TR" dirty="0"/>
              <a:t> Oksijen molekülünü uzaklaştırarak veya konsantrasyonunu azaltarak</a:t>
            </a:r>
          </a:p>
          <a:p>
            <a:r>
              <a:rPr lang="tr-TR" b="1" dirty="0"/>
              <a:t>c-</a:t>
            </a:r>
            <a:r>
              <a:rPr lang="tr-TR" dirty="0"/>
              <a:t> Katalizör olarak tepkimeye giren geçiş metalleri uzaklaştırarak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90869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/>
              <a:t>2- Oluşan serbest radikallerin etkisiz hale getirilmesi</a:t>
            </a:r>
            <a:endParaRPr lang="tr-TR" dirty="0"/>
          </a:p>
          <a:p>
            <a:r>
              <a:rPr lang="tr-TR" b="1" dirty="0"/>
              <a:t>a-</a:t>
            </a:r>
            <a:r>
              <a:rPr lang="tr-TR" dirty="0"/>
              <a:t> Enzimler aracılığıyla serbest radikalleri tutarak daha az reaktif başka moleküllere dönüştürmek</a:t>
            </a:r>
          </a:p>
          <a:p>
            <a:r>
              <a:rPr lang="tr-TR" b="1" dirty="0"/>
              <a:t>b-</a:t>
            </a:r>
            <a:r>
              <a:rPr lang="tr-TR" dirty="0"/>
              <a:t> Serbest radikallere bir proton vererek onların aktivite kaybına sağlamak (</a:t>
            </a:r>
            <a:r>
              <a:rPr lang="tr-TR" dirty="0" err="1"/>
              <a:t>flavinoidler</a:t>
            </a:r>
            <a:r>
              <a:rPr lang="tr-TR" dirty="0"/>
              <a:t>, vitaminler).</a:t>
            </a:r>
          </a:p>
          <a:p>
            <a:r>
              <a:rPr lang="tr-TR" b="1" dirty="0"/>
              <a:t>c-</a:t>
            </a:r>
            <a:r>
              <a:rPr lang="tr-TR" dirty="0"/>
              <a:t> Onarıcı etki göstermek</a:t>
            </a:r>
          </a:p>
          <a:p>
            <a:r>
              <a:rPr lang="tr-TR" b="1" dirty="0"/>
              <a:t>d-</a:t>
            </a:r>
            <a:r>
              <a:rPr lang="tr-TR" dirty="0"/>
              <a:t> Hemoglobin, </a:t>
            </a:r>
            <a:r>
              <a:rPr lang="tr-TR" dirty="0" err="1"/>
              <a:t>seroplazmin</a:t>
            </a:r>
            <a:r>
              <a:rPr lang="tr-TR" dirty="0"/>
              <a:t>, mineraller ve vitaminlerin, serbest radikalleri ve zincirleme reaksiyon başlatacak olan diğer maddeleri kendilerine bağlayarak reaksiyon zincirinin oluşmasını önlemek (Kayış 2010).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96004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SOD (</a:t>
            </a:r>
            <a:r>
              <a:rPr lang="tr-TR" dirty="0" err="1" smtClean="0"/>
              <a:t>Süperoksit</a:t>
            </a:r>
            <a:r>
              <a:rPr lang="tr-TR" dirty="0" smtClean="0"/>
              <a:t> </a:t>
            </a:r>
            <a:r>
              <a:rPr lang="tr-TR" dirty="0" err="1" smtClean="0"/>
              <a:t>dismütaz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Antioksidan sistemlerinin ilk enzimi olan </a:t>
            </a:r>
            <a:r>
              <a:rPr lang="tr-TR" dirty="0" err="1"/>
              <a:t>süperoksit</a:t>
            </a:r>
            <a:r>
              <a:rPr lang="tr-TR" dirty="0"/>
              <a:t> </a:t>
            </a:r>
            <a:r>
              <a:rPr lang="tr-TR" dirty="0" err="1"/>
              <a:t>dismutaz</a:t>
            </a:r>
            <a:r>
              <a:rPr lang="tr-TR" dirty="0"/>
              <a:t> (SOD), </a:t>
            </a:r>
            <a:r>
              <a:rPr lang="tr-TR" dirty="0" err="1"/>
              <a:t>süperoksitin</a:t>
            </a:r>
            <a:r>
              <a:rPr lang="tr-TR" dirty="0"/>
              <a:t> hidrojen peroksit ve oksijene </a:t>
            </a:r>
            <a:r>
              <a:rPr lang="tr-TR" dirty="0" err="1"/>
              <a:t>dismutasyonunu</a:t>
            </a:r>
            <a:r>
              <a:rPr lang="tr-TR" dirty="0"/>
              <a:t> </a:t>
            </a:r>
            <a:r>
              <a:rPr lang="tr-TR" dirty="0" err="1"/>
              <a:t>katalizleyen</a:t>
            </a:r>
            <a:r>
              <a:rPr lang="tr-TR" dirty="0"/>
              <a:t> enzimdir (</a:t>
            </a:r>
            <a:r>
              <a:rPr lang="tr-TR" dirty="0" err="1"/>
              <a:t>Fridovich</a:t>
            </a:r>
            <a:r>
              <a:rPr lang="tr-TR" dirty="0"/>
              <a:t> 1986; </a:t>
            </a:r>
            <a:r>
              <a:rPr lang="tr-TR" dirty="0" err="1"/>
              <a:t>Molassiotis</a:t>
            </a:r>
            <a:r>
              <a:rPr lang="tr-TR" dirty="0"/>
              <a:t> </a:t>
            </a:r>
            <a:r>
              <a:rPr lang="tr-TR" i="1" dirty="0"/>
              <a:t>et al.</a:t>
            </a:r>
            <a:r>
              <a:rPr lang="tr-TR" dirty="0"/>
              <a:t> 2006). SOD enzimi tüm canlı metabolizmalarında ve en fazla hücre içi </a:t>
            </a:r>
            <a:r>
              <a:rPr lang="tr-TR" dirty="0" err="1"/>
              <a:t>organellerde</a:t>
            </a:r>
            <a:r>
              <a:rPr lang="tr-TR" dirty="0"/>
              <a:t> yer almaktadır (</a:t>
            </a:r>
            <a:r>
              <a:rPr lang="tr-TR" dirty="0" err="1"/>
              <a:t>Pereira</a:t>
            </a:r>
            <a:r>
              <a:rPr lang="tr-TR" dirty="0"/>
              <a:t> </a:t>
            </a:r>
            <a:r>
              <a:rPr lang="tr-TR" i="1" dirty="0"/>
              <a:t>et al.</a:t>
            </a:r>
            <a:r>
              <a:rPr lang="tr-TR" dirty="0"/>
              <a:t> 2003). </a:t>
            </a:r>
            <a:r>
              <a:rPr lang="tr-TR" dirty="0" err="1"/>
              <a:t>Süperoksit</a:t>
            </a:r>
            <a:r>
              <a:rPr lang="tr-TR" dirty="0"/>
              <a:t> anyonunun hidrojen </a:t>
            </a:r>
            <a:r>
              <a:rPr lang="tr-TR" dirty="0" err="1"/>
              <a:t>peroksite</a:t>
            </a:r>
            <a:r>
              <a:rPr lang="tr-TR" dirty="0"/>
              <a:t> dönüşmesi esnasında, </a:t>
            </a:r>
            <a:r>
              <a:rPr lang="tr-TR" dirty="0" err="1"/>
              <a:t>glutatyon</a:t>
            </a:r>
            <a:r>
              <a:rPr lang="tr-TR" dirty="0"/>
              <a:t> </a:t>
            </a:r>
            <a:r>
              <a:rPr lang="tr-TR" dirty="0" err="1"/>
              <a:t>peroksidaz</a:t>
            </a:r>
            <a:r>
              <a:rPr lang="tr-TR" dirty="0"/>
              <a:t> tepkimeye girerek hidrojen </a:t>
            </a:r>
            <a:r>
              <a:rPr lang="tr-TR" dirty="0" err="1"/>
              <a:t>peroksiti</a:t>
            </a:r>
            <a:r>
              <a:rPr lang="tr-TR" dirty="0"/>
              <a:t>, su ve moleküler oksijene dönüştürür.</a:t>
            </a:r>
          </a:p>
        </p:txBody>
      </p:sp>
    </p:spTree>
    <p:extLst>
      <p:ext uri="{BB962C8B-B14F-4D97-AF65-F5344CB8AC3E}">
        <p14:creationId xmlns:p14="http://schemas.microsoft.com/office/powerpoint/2010/main" val="2385630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CAT (KATALAZ)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Katalaz</a:t>
            </a:r>
            <a:r>
              <a:rPr lang="tr-TR" dirty="0"/>
              <a:t> çoğu organizmada bulunan ve 4 tane hem içeren </a:t>
            </a:r>
            <a:r>
              <a:rPr lang="tr-TR" dirty="0" err="1"/>
              <a:t>hemoprotein</a:t>
            </a:r>
            <a:r>
              <a:rPr lang="tr-TR" dirty="0"/>
              <a:t> yapıda bir enzimdir. Kan, kemik iliği, karaciğer, böbrek dokularında ve </a:t>
            </a:r>
            <a:r>
              <a:rPr lang="tr-TR" dirty="0" err="1"/>
              <a:t>peroksizom</a:t>
            </a:r>
            <a:r>
              <a:rPr lang="tr-TR" dirty="0"/>
              <a:t> </a:t>
            </a:r>
            <a:r>
              <a:rPr lang="tr-TR" dirty="0" err="1"/>
              <a:t>organelinde</a:t>
            </a:r>
            <a:r>
              <a:rPr lang="tr-TR" dirty="0"/>
              <a:t> yoğun bir şekilde bulunur. H</a:t>
            </a:r>
            <a:r>
              <a:rPr lang="tr-TR" baseline="-25000" dirty="0"/>
              <a:t>2</a:t>
            </a:r>
            <a:r>
              <a:rPr lang="tr-TR" dirty="0"/>
              <a:t>O</a:t>
            </a:r>
            <a:r>
              <a:rPr lang="tr-TR" baseline="-25000" dirty="0"/>
              <a:t>2 </a:t>
            </a:r>
            <a:r>
              <a:rPr lang="tr-TR" dirty="0"/>
              <a:t>‘i moleküler oksijen ve suya ayrıştırır (</a:t>
            </a:r>
            <a:r>
              <a:rPr lang="tr-TR" dirty="0" err="1"/>
              <a:t>Tudhope</a:t>
            </a:r>
            <a:r>
              <a:rPr lang="tr-TR" dirty="0"/>
              <a:t> 1967; Dikici 1999).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2944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b="1" dirty="0" smtClean="0"/>
              <a:t>GPx (</a:t>
            </a:r>
            <a:r>
              <a:rPr lang="x-none" b="1" dirty="0"/>
              <a:t>Glutatyon </a:t>
            </a:r>
            <a:r>
              <a:rPr lang="tr-TR" b="1" dirty="0"/>
              <a:t>p</a:t>
            </a:r>
            <a:r>
              <a:rPr lang="x-none" b="1" dirty="0"/>
              <a:t>eroksidaz </a:t>
            </a:r>
            <a:r>
              <a:rPr lang="x-none" b="1" dirty="0" smtClean="0"/>
              <a:t>)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Hidrojen </a:t>
            </a:r>
            <a:r>
              <a:rPr lang="tr-TR" dirty="0" err="1"/>
              <a:t>peroksitin</a:t>
            </a:r>
            <a:r>
              <a:rPr lang="tr-TR" dirty="0"/>
              <a:t> zararlı etkilerini </a:t>
            </a:r>
            <a:r>
              <a:rPr lang="tr-TR" dirty="0" err="1"/>
              <a:t>inhibe</a:t>
            </a:r>
            <a:r>
              <a:rPr lang="tr-TR" dirty="0"/>
              <a:t> etmekle sorumlu olan enzimdir. Hidrojen </a:t>
            </a:r>
            <a:r>
              <a:rPr lang="tr-TR" dirty="0" err="1"/>
              <a:t>peroksiti</a:t>
            </a:r>
            <a:r>
              <a:rPr lang="tr-TR" dirty="0"/>
              <a:t> ve </a:t>
            </a:r>
            <a:r>
              <a:rPr lang="tr-TR" dirty="0" err="1"/>
              <a:t>membran</a:t>
            </a:r>
            <a:r>
              <a:rPr lang="tr-TR" dirty="0"/>
              <a:t> peroksitlerini (ROOH/LOOH) su molekülüne ve etkisiz durumda olan alkole (LOH/ROH) indirger. Hücre içerisinde, </a:t>
            </a:r>
            <a:r>
              <a:rPr lang="tr-TR" dirty="0" err="1"/>
              <a:t>lipid</a:t>
            </a:r>
            <a:r>
              <a:rPr lang="tr-TR" dirty="0"/>
              <a:t> </a:t>
            </a:r>
            <a:r>
              <a:rPr lang="tr-TR" dirty="0" err="1"/>
              <a:t>peroksidasyonunu</a:t>
            </a:r>
            <a:r>
              <a:rPr lang="tr-TR" dirty="0"/>
              <a:t> engelleyen en önemli enzimdir.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65262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b="1" dirty="0"/>
              <a:t>Enzimatik olmayan antioksidanlar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Biyolojik </a:t>
            </a:r>
            <a:r>
              <a:rPr lang="tr-TR" dirty="0"/>
              <a:t>sistemlerde enzim özelliğinde olmayan </a:t>
            </a:r>
            <a:endParaRPr lang="tr-TR" dirty="0" smtClean="0"/>
          </a:p>
          <a:p>
            <a:r>
              <a:rPr lang="tr-TR" dirty="0" smtClean="0"/>
              <a:t>GSH</a:t>
            </a:r>
            <a:r>
              <a:rPr lang="tr-TR" dirty="0"/>
              <a:t>, albümin, </a:t>
            </a:r>
            <a:endParaRPr lang="tr-TR" dirty="0" smtClean="0"/>
          </a:p>
          <a:p>
            <a:r>
              <a:rPr lang="tr-TR" dirty="0" smtClean="0"/>
              <a:t>β-</a:t>
            </a:r>
            <a:r>
              <a:rPr lang="tr-TR" dirty="0" err="1" smtClean="0"/>
              <a:t>karoten</a:t>
            </a:r>
            <a:r>
              <a:rPr lang="tr-TR" dirty="0" smtClean="0"/>
              <a:t> </a:t>
            </a:r>
            <a:r>
              <a:rPr lang="tr-TR" dirty="0"/>
              <a:t>(Vitamin A), </a:t>
            </a:r>
            <a:endParaRPr lang="tr-TR" dirty="0" smtClean="0"/>
          </a:p>
          <a:p>
            <a:r>
              <a:rPr lang="tr-TR" dirty="0" err="1" smtClean="0"/>
              <a:t>tokoferol</a:t>
            </a:r>
            <a:r>
              <a:rPr lang="tr-TR" dirty="0" smtClean="0"/>
              <a:t> </a:t>
            </a:r>
            <a:r>
              <a:rPr lang="tr-TR" dirty="0"/>
              <a:t>(Vitamin E), </a:t>
            </a:r>
            <a:endParaRPr lang="tr-TR" dirty="0" smtClean="0"/>
          </a:p>
          <a:p>
            <a:r>
              <a:rPr lang="tr-TR" dirty="0" err="1" smtClean="0"/>
              <a:t>askorbik</a:t>
            </a:r>
            <a:r>
              <a:rPr lang="tr-TR" dirty="0" smtClean="0"/>
              <a:t> </a:t>
            </a:r>
            <a:r>
              <a:rPr lang="tr-TR" dirty="0"/>
              <a:t>asit (Vitamin C), </a:t>
            </a:r>
            <a:endParaRPr lang="tr-TR" dirty="0" smtClean="0"/>
          </a:p>
          <a:p>
            <a:r>
              <a:rPr lang="tr-TR" dirty="0" smtClean="0"/>
              <a:t>melatonin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err="1" smtClean="0"/>
              <a:t>bilirubin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smtClean="0"/>
              <a:t>ürik </a:t>
            </a:r>
            <a:r>
              <a:rPr lang="tr-TR" dirty="0"/>
              <a:t>asit ve </a:t>
            </a:r>
            <a:endParaRPr lang="tr-TR" dirty="0" smtClean="0"/>
          </a:p>
          <a:p>
            <a:r>
              <a:rPr lang="tr-TR" dirty="0" err="1" smtClean="0"/>
              <a:t>seruloplazmin</a:t>
            </a:r>
            <a:r>
              <a:rPr lang="tr-TR" dirty="0" smtClean="0"/>
              <a:t> </a:t>
            </a:r>
            <a:r>
              <a:rPr lang="tr-TR" dirty="0"/>
              <a:t>gibi bazı antioksidanlar mevcuttur (Frank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Massaro</a:t>
            </a:r>
            <a:r>
              <a:rPr lang="tr-TR" dirty="0"/>
              <a:t> 1980; </a:t>
            </a:r>
            <a:r>
              <a:rPr lang="tr-TR" dirty="0" err="1"/>
              <a:t>Halliwell</a:t>
            </a:r>
            <a:r>
              <a:rPr lang="tr-TR" dirty="0"/>
              <a:t> 1994).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70979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860</Words>
  <Application>Microsoft Office PowerPoint</Application>
  <PresentationFormat>Geniş ekran</PresentationFormat>
  <Paragraphs>50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Balıklarda Stres Fizyolojisi</vt:lpstr>
      <vt:lpstr>Antioksidan savunma sistemi</vt:lpstr>
      <vt:lpstr>PowerPoint Sunusu</vt:lpstr>
      <vt:lpstr>Biyolojik sistemlerde antioksidanların etkileri genel olarak iki şekilde görülür  (Murray et al. 1993, Hermes-Lima et al. 2001):</vt:lpstr>
      <vt:lpstr>PowerPoint Sunusu</vt:lpstr>
      <vt:lpstr>SOD (Süperoksit dismütaz)</vt:lpstr>
      <vt:lpstr>CAT (KATALAZ)</vt:lpstr>
      <vt:lpstr>GPx (Glutatyon peroksidaz ) </vt:lpstr>
      <vt:lpstr>Enzimatik olmayan antioksidanlar </vt:lpstr>
      <vt:lpstr>References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ArzuUÇAR</dc:creator>
  <cp:lastModifiedBy>ArzuUÇAR</cp:lastModifiedBy>
  <cp:revision>5</cp:revision>
  <dcterms:created xsi:type="dcterms:W3CDTF">2020-01-10T11:55:49Z</dcterms:created>
  <dcterms:modified xsi:type="dcterms:W3CDTF">2020-01-27T11:52:16Z</dcterms:modified>
</cp:coreProperties>
</file>