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90" r:id="rId3"/>
    <p:sldId id="349" r:id="rId4"/>
    <p:sldId id="390" r:id="rId5"/>
    <p:sldId id="373" r:id="rId6"/>
    <p:sldId id="374" r:id="rId7"/>
    <p:sldId id="376" r:id="rId8"/>
    <p:sldId id="359" r:id="rId9"/>
    <p:sldId id="350" r:id="rId10"/>
    <p:sldId id="351" r:id="rId11"/>
    <p:sldId id="352" r:id="rId12"/>
    <p:sldId id="353" r:id="rId13"/>
    <p:sldId id="354" r:id="rId14"/>
    <p:sldId id="355" r:id="rId15"/>
    <p:sldId id="394" r:id="rId16"/>
    <p:sldId id="356" r:id="rId17"/>
    <p:sldId id="357" r:id="rId18"/>
    <p:sldId id="404" r:id="rId19"/>
    <p:sldId id="377" r:id="rId20"/>
    <p:sldId id="358" r:id="rId21"/>
    <p:sldId id="399" r:id="rId22"/>
    <p:sldId id="393" r:id="rId23"/>
    <p:sldId id="360" r:id="rId24"/>
    <p:sldId id="361" r:id="rId25"/>
    <p:sldId id="378" r:id="rId26"/>
    <p:sldId id="367" r:id="rId27"/>
    <p:sldId id="362" r:id="rId28"/>
    <p:sldId id="363" r:id="rId29"/>
    <p:sldId id="364" r:id="rId30"/>
    <p:sldId id="365" r:id="rId31"/>
    <p:sldId id="366" r:id="rId32"/>
    <p:sldId id="368" r:id="rId33"/>
    <p:sldId id="369" r:id="rId34"/>
    <p:sldId id="391" r:id="rId35"/>
    <p:sldId id="396" r:id="rId36"/>
    <p:sldId id="372" r:id="rId37"/>
    <p:sldId id="397" r:id="rId38"/>
    <p:sldId id="308" r:id="rId39"/>
    <p:sldId id="309" r:id="rId40"/>
    <p:sldId id="310" r:id="rId41"/>
    <p:sldId id="311" r:id="rId42"/>
    <p:sldId id="312" r:id="rId43"/>
    <p:sldId id="313" r:id="rId44"/>
    <p:sldId id="398" r:id="rId45"/>
    <p:sldId id="314" r:id="rId46"/>
    <p:sldId id="315" r:id="rId47"/>
    <p:sldId id="316" r:id="rId48"/>
    <p:sldId id="318" r:id="rId49"/>
    <p:sldId id="319" r:id="rId50"/>
    <p:sldId id="320" r:id="rId51"/>
    <p:sldId id="392" r:id="rId52"/>
    <p:sldId id="403" r:id="rId53"/>
    <p:sldId id="381" r:id="rId54"/>
    <p:sldId id="382" r:id="rId55"/>
    <p:sldId id="383" r:id="rId56"/>
    <p:sldId id="384" r:id="rId57"/>
    <p:sldId id="385" r:id="rId58"/>
    <p:sldId id="386" r:id="rId59"/>
    <p:sldId id="387" r:id="rId60"/>
    <p:sldId id="388" r:id="rId61"/>
    <p:sldId id="389" r:id="rId62"/>
    <p:sldId id="401"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zar" initials="Yaza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95" autoAdjust="0"/>
  </p:normalViewPr>
  <p:slideViewPr>
    <p:cSldViewPr>
      <p:cViewPr varScale="1">
        <p:scale>
          <a:sx n="102" d="100"/>
          <a:sy n="102" d="100"/>
        </p:scale>
        <p:origin x="18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6338B-5088-4153-97D4-02E292D1CEE4}" type="datetimeFigureOut">
              <a:rPr lang="tr-TR" smtClean="0"/>
              <a:t>12.11.2019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CE2A0-DCCD-458D-9409-FBB0C91B133E}" type="slidenum">
              <a:rPr lang="tr-TR" smtClean="0"/>
              <a:t>‹#›</a:t>
            </a:fld>
            <a:endParaRPr lang="tr-TR"/>
          </a:p>
        </p:txBody>
      </p:sp>
    </p:spTree>
    <p:extLst>
      <p:ext uri="{BB962C8B-B14F-4D97-AF65-F5344CB8AC3E}">
        <p14:creationId xmlns:p14="http://schemas.microsoft.com/office/powerpoint/2010/main" val="16908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Pierce, Rod. "Normal Distribution" Math Is Fun. Ed. Rod Pierce. 9 Feb 2014. 23 Aug 2014 &lt;http://www.mathsisfun.com/data/standard-normal-distribution.html&gt;</a:t>
            </a:r>
            <a:endParaRPr lang="tr-TR" dirty="0"/>
          </a:p>
        </p:txBody>
      </p:sp>
      <p:sp>
        <p:nvSpPr>
          <p:cNvPr id="4" name="Slayt Numarası Yer Tutucusu 3"/>
          <p:cNvSpPr>
            <a:spLocks noGrp="1"/>
          </p:cNvSpPr>
          <p:nvPr>
            <p:ph type="sldNum" sz="quarter" idx="10"/>
          </p:nvPr>
        </p:nvSpPr>
        <p:spPr/>
        <p:txBody>
          <a:bodyPr/>
          <a:lstStyle/>
          <a:p>
            <a:fld id="{66DD3C71-BD9E-49A8-861D-E62AE3EA94C3}" type="slidenum">
              <a:rPr lang="tr-TR" smtClean="0"/>
              <a:t>23</a:t>
            </a:fld>
            <a:endParaRPr lang="tr-TR"/>
          </a:p>
        </p:txBody>
      </p:sp>
    </p:spTree>
    <p:extLst>
      <p:ext uri="{BB962C8B-B14F-4D97-AF65-F5344CB8AC3E}">
        <p14:creationId xmlns:p14="http://schemas.microsoft.com/office/powerpoint/2010/main" val="62061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7F257E0C-F4AF-4FBB-BD7B-85AA64A642FD}" type="slidenum">
              <a:rPr lang="en-US" altLang="tr-TR" sz="1200"/>
              <a:pPr/>
              <a:t>28</a:t>
            </a:fld>
            <a:endParaRPr lang="en-US" altLang="tr-TR" sz="1200"/>
          </a:p>
        </p:txBody>
      </p:sp>
      <p:sp>
        <p:nvSpPr>
          <p:cNvPr id="108237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82371" name="Rectangle 3"/>
          <p:cNvSpPr>
            <a:spLocks noGrp="1" noChangeArrowheads="1"/>
          </p:cNvSpPr>
          <p:nvPr>
            <p:ph type="body" idx="1"/>
          </p:nvPr>
        </p:nvSpPr>
        <p:spPr/>
        <p:txBody>
          <a:bodyPr/>
          <a:lstStyle/>
          <a:p>
            <a:pPr>
              <a:defRPr/>
            </a:pPr>
            <a:endParaRPr lang="en-US">
              <a:ea typeface="ＭＳ Ｐゴシック" charset="0"/>
            </a:endParaRPr>
          </a:p>
        </p:txBody>
      </p:sp>
    </p:spTree>
    <p:extLst>
      <p:ext uri="{BB962C8B-B14F-4D97-AF65-F5344CB8AC3E}">
        <p14:creationId xmlns:p14="http://schemas.microsoft.com/office/powerpoint/2010/main" val="322702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ea typeface="ＭＳ Ｐゴシック" charset="0"/>
            </a:endParaRPr>
          </a:p>
        </p:txBody>
      </p:sp>
      <p:sp>
        <p:nvSpPr>
          <p:cNvPr id="4" name="Slide Number Placeholder 3"/>
          <p:cNvSpPr>
            <a:spLocks noGrp="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23925">
              <a:defRPr sz="2400">
                <a:solidFill>
                  <a:schemeClr val="tx1"/>
                </a:solidFill>
                <a:latin typeface="Times New Roman" panose="02020603050405020304" pitchFamily="18" charset="0"/>
                <a:ea typeface="MS PGothic" panose="020B0600070205080204" pitchFamily="34" charset="-128"/>
              </a:defRPr>
            </a:lvl1pPr>
            <a:lvl2pPr marL="742950" indent="-285750" defTabSz="923925">
              <a:defRPr sz="2400">
                <a:solidFill>
                  <a:schemeClr val="tx1"/>
                </a:solidFill>
                <a:latin typeface="Times New Roman" panose="02020603050405020304" pitchFamily="18" charset="0"/>
                <a:ea typeface="MS PGothic" panose="020B0600070205080204" pitchFamily="34" charset="-128"/>
              </a:defRPr>
            </a:lvl2pPr>
            <a:lvl3pPr marL="1143000" indent="-228600" defTabSz="923925">
              <a:defRPr sz="2400">
                <a:solidFill>
                  <a:schemeClr val="tx1"/>
                </a:solidFill>
                <a:latin typeface="Times New Roman" panose="02020603050405020304" pitchFamily="18" charset="0"/>
                <a:ea typeface="MS PGothic" panose="020B0600070205080204" pitchFamily="34" charset="-128"/>
              </a:defRPr>
            </a:lvl3pPr>
            <a:lvl4pPr marL="1600200" indent="-228600" defTabSz="923925">
              <a:defRPr sz="2400">
                <a:solidFill>
                  <a:schemeClr val="tx1"/>
                </a:solidFill>
                <a:latin typeface="Times New Roman" panose="02020603050405020304" pitchFamily="18" charset="0"/>
                <a:ea typeface="MS PGothic" panose="020B0600070205080204" pitchFamily="34" charset="-128"/>
              </a:defRPr>
            </a:lvl4pPr>
            <a:lvl5pPr marL="2057400" indent="-228600" defTabSz="923925">
              <a:defRPr sz="2400">
                <a:solidFill>
                  <a:schemeClr val="tx1"/>
                </a:solidFill>
                <a:latin typeface="Times New Roman" panose="02020603050405020304" pitchFamily="18"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7F63023-F5F6-4999-9918-1875A59DA612}" type="slidenum">
              <a:rPr lang="en-US" altLang="tr-TR" sz="1200"/>
              <a:pPr/>
              <a:t>29</a:t>
            </a:fld>
            <a:endParaRPr lang="en-US" altLang="tr-TR" sz="1200"/>
          </a:p>
        </p:txBody>
      </p:sp>
    </p:spTree>
    <p:extLst>
      <p:ext uri="{BB962C8B-B14F-4D97-AF65-F5344CB8AC3E}">
        <p14:creationId xmlns:p14="http://schemas.microsoft.com/office/powerpoint/2010/main" val="158221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http://www.tc3.edu/instruct/sbrown/stat/shape.htm#SkewLevel</a:t>
            </a:r>
            <a:endParaRPr lang="tr-TR" dirty="0"/>
          </a:p>
        </p:txBody>
      </p:sp>
      <p:sp>
        <p:nvSpPr>
          <p:cNvPr id="4" name="Slayt Numarası Yer Tutucusu 3"/>
          <p:cNvSpPr>
            <a:spLocks noGrp="1"/>
          </p:cNvSpPr>
          <p:nvPr>
            <p:ph type="sldNum" sz="quarter" idx="10"/>
          </p:nvPr>
        </p:nvSpPr>
        <p:spPr/>
        <p:txBody>
          <a:bodyPr/>
          <a:lstStyle/>
          <a:p>
            <a:fld id="{C24CE2A0-DCCD-458D-9409-FBB0C91B133E}" type="slidenum">
              <a:rPr lang="tr-TR" smtClean="0"/>
              <a:t>41</a:t>
            </a:fld>
            <a:endParaRPr lang="tr-TR"/>
          </a:p>
        </p:txBody>
      </p:sp>
    </p:spTree>
    <p:extLst>
      <p:ext uri="{BB962C8B-B14F-4D97-AF65-F5344CB8AC3E}">
        <p14:creationId xmlns:p14="http://schemas.microsoft.com/office/powerpoint/2010/main" val="3287790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http://www.pinkmonkey.com/studyguides/subjects/stats/chap5/image237.gif</a:t>
            </a:r>
          </a:p>
          <a:p>
            <a:endParaRPr lang="tr-TR" dirty="0"/>
          </a:p>
        </p:txBody>
      </p:sp>
      <p:sp>
        <p:nvSpPr>
          <p:cNvPr id="4" name="Slayt Numarası Yer Tutucusu 3"/>
          <p:cNvSpPr>
            <a:spLocks noGrp="1"/>
          </p:cNvSpPr>
          <p:nvPr>
            <p:ph type="sldNum" sz="quarter" idx="10"/>
          </p:nvPr>
        </p:nvSpPr>
        <p:spPr/>
        <p:txBody>
          <a:bodyPr/>
          <a:lstStyle/>
          <a:p>
            <a:fld id="{66DD3C71-BD9E-49A8-861D-E62AE3EA94C3}" type="slidenum">
              <a:rPr lang="tr-TR" smtClean="0"/>
              <a:t>43</a:t>
            </a:fld>
            <a:endParaRPr lang="tr-TR"/>
          </a:p>
        </p:txBody>
      </p:sp>
    </p:spTree>
    <p:extLst>
      <p:ext uri="{BB962C8B-B14F-4D97-AF65-F5344CB8AC3E}">
        <p14:creationId xmlns:p14="http://schemas.microsoft.com/office/powerpoint/2010/main" val="2672817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611560" y="1412776"/>
            <a:ext cx="7772400" cy="1470025"/>
          </a:xfrm>
        </p:spPr>
        <p:txBody>
          <a:bodyPr/>
          <a:lstStyle>
            <a:lvl1pPr>
              <a:defRPr b="1" cap="none" spc="50" baseline="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Dersin adını yazmak için tıklayınız</a:t>
            </a:r>
            <a:endParaRPr lang="tr-TR" dirty="0"/>
          </a:p>
        </p:txBody>
      </p:sp>
      <p:sp>
        <p:nvSpPr>
          <p:cNvPr id="3" name="Alt Başlık 2"/>
          <p:cNvSpPr>
            <a:spLocks noGrp="1"/>
          </p:cNvSpPr>
          <p:nvPr>
            <p:ph type="subTitle" idx="1" hasCustomPrompt="1"/>
          </p:nvPr>
        </p:nvSpPr>
        <p:spPr>
          <a:xfrm>
            <a:off x="0" y="4221088"/>
            <a:ext cx="5076056" cy="1752600"/>
          </a:xfrm>
        </p:spPr>
        <p:txBody>
          <a:bodyPr anchor="ct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Ünitenin adını yazmak için tıklayınız.</a:t>
            </a:r>
            <a:endParaRPr lang="tr-TR" dirty="0"/>
          </a:p>
        </p:txBody>
      </p:sp>
      <p:sp>
        <p:nvSpPr>
          <p:cNvPr id="7" name="Veri Yer Tutucusu 3"/>
          <p:cNvSpPr>
            <a:spLocks noGrp="1"/>
          </p:cNvSpPr>
          <p:nvPr>
            <p:ph type="dt" sz="half" idx="10"/>
          </p:nvPr>
        </p:nvSpPr>
        <p:spPr>
          <a:xfrm>
            <a:off x="1115616" y="6381328"/>
            <a:ext cx="2133600" cy="365125"/>
          </a:xfrm>
        </p:spPr>
        <p:txBody>
          <a:bodyPr/>
          <a:lstStyle/>
          <a:p>
            <a:fld id="{ECD34FEB-3E2C-40C3-81AC-ABC4E86157A2}" type="datetime1">
              <a:rPr lang="tr-TR" smtClean="0"/>
              <a:t>12.11.2019</a:t>
            </a:fld>
            <a:endParaRPr lang="tr-TR"/>
          </a:p>
        </p:txBody>
      </p:sp>
      <p:sp>
        <p:nvSpPr>
          <p:cNvPr id="8" name="Altbilgi Yer Tutucusu 4"/>
          <p:cNvSpPr>
            <a:spLocks noGrp="1"/>
          </p:cNvSpPr>
          <p:nvPr>
            <p:ph type="ftr" sz="quarter" idx="11"/>
          </p:nvPr>
        </p:nvSpPr>
        <p:spPr>
          <a:xfrm>
            <a:off x="3347864" y="6381328"/>
            <a:ext cx="3096344" cy="365125"/>
          </a:xfrm>
        </p:spPr>
        <p:txBody>
          <a:bodyPr/>
          <a:lstStyle/>
          <a:p>
            <a:endParaRPr lang="tr-TR" dirty="0"/>
          </a:p>
        </p:txBody>
      </p:sp>
      <p:sp>
        <p:nvSpPr>
          <p:cNvPr id="9" name="Slayt Numarası Yer Tutucusu 5"/>
          <p:cNvSpPr>
            <a:spLocks noGrp="1"/>
          </p:cNvSpPr>
          <p:nvPr>
            <p:ph type="sldNum" sz="quarter" idx="12"/>
          </p:nvPr>
        </p:nvSpPr>
        <p:spPr>
          <a:xfrm>
            <a:off x="6553200" y="6381328"/>
            <a:ext cx="2133600" cy="365125"/>
          </a:xfrm>
        </p:spPr>
        <p:txBody>
          <a:bodyPr/>
          <a:lstStyle/>
          <a:p>
            <a:fld id="{3D71F077-2050-4B2F-B099-BDA257F781E0}" type="slidenum">
              <a:rPr lang="tr-TR" smtClean="0"/>
              <a:t>‹#›</a:t>
            </a:fld>
            <a:endParaRPr lang="tr-TR"/>
          </a:p>
        </p:txBody>
      </p:sp>
    </p:spTree>
    <p:extLst>
      <p:ext uri="{BB962C8B-B14F-4D97-AF65-F5344CB8AC3E}">
        <p14:creationId xmlns:p14="http://schemas.microsoft.com/office/powerpoint/2010/main" val="29788334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
        <p:nvSpPr>
          <p:cNvPr id="4" name="Veri Yer Tutucusu 3"/>
          <p:cNvSpPr>
            <a:spLocks noGrp="1"/>
          </p:cNvSpPr>
          <p:nvPr>
            <p:ph type="dt" sz="half" idx="10"/>
          </p:nvPr>
        </p:nvSpPr>
        <p:spPr>
          <a:xfrm>
            <a:off x="1115616" y="6381328"/>
            <a:ext cx="2133600" cy="365125"/>
          </a:xfrm>
        </p:spPr>
        <p:txBody>
          <a:bodyPr/>
          <a:lstStyle/>
          <a:p>
            <a:fld id="{ECD34FEB-3E2C-40C3-81AC-ABC4E86157A2}" type="datetime1">
              <a:rPr lang="tr-TR" smtClean="0"/>
              <a:t>12.11.2019</a:t>
            </a:fld>
            <a:endParaRPr lang="tr-TR"/>
          </a:p>
        </p:txBody>
      </p:sp>
      <p:sp>
        <p:nvSpPr>
          <p:cNvPr id="6" name="Slayt Numarası Yer Tutucusu 5"/>
          <p:cNvSpPr>
            <a:spLocks noGrp="1"/>
          </p:cNvSpPr>
          <p:nvPr>
            <p:ph type="sldNum" sz="quarter" idx="12"/>
          </p:nvPr>
        </p:nvSpPr>
        <p:spPr>
          <a:xfrm>
            <a:off x="6553200" y="6381328"/>
            <a:ext cx="1763216" cy="365125"/>
          </a:xfrm>
        </p:spPr>
        <p:txBody>
          <a:bodyPr/>
          <a:lstStyle/>
          <a:p>
            <a:fld id="{3D71F077-2050-4B2F-B099-BDA257F781E0}" type="slidenum">
              <a:rPr lang="tr-TR" smtClean="0"/>
              <a:t>‹#›</a:t>
            </a:fld>
            <a:endParaRPr lang="tr-TR"/>
          </a:p>
        </p:txBody>
      </p:sp>
      <p:grpSp>
        <p:nvGrpSpPr>
          <p:cNvPr id="10" name="Grup 9"/>
          <p:cNvGrpSpPr/>
          <p:nvPr userDrawn="1"/>
        </p:nvGrpSpPr>
        <p:grpSpPr>
          <a:xfrm>
            <a:off x="0" y="0"/>
            <a:ext cx="1691680" cy="908720"/>
            <a:chOff x="0" y="0"/>
            <a:chExt cx="1691680" cy="908720"/>
          </a:xfrm>
        </p:grpSpPr>
        <p:sp>
          <p:nvSpPr>
            <p:cNvPr id="11" name="Dikdörtgen 10"/>
            <p:cNvSpPr/>
            <p:nvPr userDrawn="1"/>
          </p:nvSpPr>
          <p:spPr>
            <a:xfrm>
              <a:off x="0" y="0"/>
              <a:ext cx="1259632"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323528" y="260648"/>
              <a:ext cx="13681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27" name="Picture 3" descr="C:\Users\A.Daş\Desktop\logolarTumu\logoA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06" y="-27384"/>
            <a:ext cx="648822" cy="636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aş\Desktop\logolarTumu\yaziT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7479"/>
            <a:ext cx="1621985" cy="1021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9"/>
          <p:cNvSpPr>
            <a:spLocks noGrp="1"/>
          </p:cNvSpPr>
          <p:nvPr>
            <p:ph type="body" sz="quarter" idx="14"/>
          </p:nvPr>
        </p:nvSpPr>
        <p:spPr>
          <a:xfrm>
            <a:off x="395536" y="1087850"/>
            <a:ext cx="8424936" cy="4789422"/>
          </a:xfrm>
        </p:spPr>
        <p:txBody>
          <a:bodyPr anchor="t">
            <a:normAutofit/>
          </a:bodyPr>
          <a:lstStyle>
            <a:lvl1pPr marL="457200" indent="-457200">
              <a:buFont typeface="Arial" panose="020B0604020202020204" pitchFamily="34" charset="0"/>
              <a:buChar char="•"/>
              <a:defRPr sz="3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dirty="0" smtClean="0"/>
              <a:t>Asıl metin stillerini düzenlemek için tıklatın</a:t>
            </a:r>
          </a:p>
        </p:txBody>
      </p:sp>
    </p:spTree>
    <p:extLst>
      <p:ext uri="{BB962C8B-B14F-4D97-AF65-F5344CB8AC3E}">
        <p14:creationId xmlns:p14="http://schemas.microsoft.com/office/powerpoint/2010/main" val="34578438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Veri Yer Tutucusu 2"/>
          <p:cNvSpPr>
            <a:spLocks noGrp="1"/>
          </p:cNvSpPr>
          <p:nvPr>
            <p:ph type="dt" sz="half" idx="10"/>
          </p:nvPr>
        </p:nvSpPr>
        <p:spPr>
          <a:xfrm>
            <a:off x="421680" y="6356350"/>
            <a:ext cx="2133600" cy="365125"/>
          </a:xfrm>
        </p:spPr>
        <p:txBody>
          <a:bodyPr/>
          <a:lstStyle/>
          <a:p>
            <a:fld id="{4F22AAA8-A16A-4981-80BF-D7C7361EB216}" type="datetime1">
              <a:rPr lang="tr-TR" smtClean="0"/>
              <a:t>12.11.2019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71F077-2050-4B2F-B099-BDA257F781E0}" type="slidenum">
              <a:rPr lang="tr-TR" smtClean="0"/>
              <a:t>‹#›</a:t>
            </a:fld>
            <a:endParaRPr lang="tr-TR"/>
          </a:p>
        </p:txBody>
      </p:sp>
      <p:sp>
        <p:nvSpPr>
          <p:cNvPr id="6" name="Picture Placeholder 2"/>
          <p:cNvSpPr>
            <a:spLocks noGrp="1" noChangeAspect="1"/>
          </p:cNvSpPr>
          <p:nvPr>
            <p:ph type="pic" idx="1"/>
          </p:nvPr>
        </p:nvSpPr>
        <p:spPr>
          <a:xfrm>
            <a:off x="421680" y="1019175"/>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8" name="Text Placeholder 3"/>
          <p:cNvSpPr>
            <a:spLocks noGrp="1"/>
          </p:cNvSpPr>
          <p:nvPr>
            <p:ph type="body" sz="half" idx="2"/>
          </p:nvPr>
        </p:nvSpPr>
        <p:spPr>
          <a:xfrm>
            <a:off x="3935288" y="1019175"/>
            <a:ext cx="4751512" cy="4571999"/>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9"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206209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1115616" y="6381328"/>
            <a:ext cx="2133600" cy="365125"/>
          </a:xfrm>
        </p:spPr>
        <p:txBody>
          <a:bodyPr/>
          <a:lstStyle/>
          <a:p>
            <a:fld id="{ECD34FEB-3E2C-40C3-81AC-ABC4E86157A2}" type="datetime1">
              <a:rPr lang="tr-TR" smtClean="0"/>
              <a:t>12.11.2019</a:t>
            </a:fld>
            <a:endParaRPr lang="tr-TR"/>
          </a:p>
        </p:txBody>
      </p:sp>
      <p:sp>
        <p:nvSpPr>
          <p:cNvPr id="5" name="Altbilgi Yer Tutucusu 4"/>
          <p:cNvSpPr>
            <a:spLocks noGrp="1"/>
          </p:cNvSpPr>
          <p:nvPr>
            <p:ph type="ftr" sz="quarter" idx="11"/>
          </p:nvPr>
        </p:nvSpPr>
        <p:spPr>
          <a:xfrm>
            <a:off x="3347864" y="6381328"/>
            <a:ext cx="3096344" cy="365125"/>
          </a:xfrm>
        </p:spPr>
        <p:txBody>
          <a:bodyPr/>
          <a:lstStyle/>
          <a:p>
            <a:endParaRPr lang="tr-TR" dirty="0"/>
          </a:p>
        </p:txBody>
      </p:sp>
      <p:sp>
        <p:nvSpPr>
          <p:cNvPr id="6" name="Slayt Numarası Yer Tutucusu 5"/>
          <p:cNvSpPr>
            <a:spLocks noGrp="1"/>
          </p:cNvSpPr>
          <p:nvPr>
            <p:ph type="sldNum" sz="quarter" idx="12"/>
          </p:nvPr>
        </p:nvSpPr>
        <p:spPr>
          <a:xfrm>
            <a:off x="6553200" y="6381328"/>
            <a:ext cx="1763216" cy="365125"/>
          </a:xfrm>
        </p:spPr>
        <p:txBody>
          <a:bodyPr/>
          <a:lstStyle/>
          <a:p>
            <a:fld id="{3D71F077-2050-4B2F-B099-BDA257F781E0}" type="slidenum">
              <a:rPr lang="tr-TR" smtClean="0"/>
              <a:t>‹#›</a:t>
            </a:fld>
            <a:endParaRPr lang="tr-TR"/>
          </a:p>
        </p:txBody>
      </p:sp>
      <p:grpSp>
        <p:nvGrpSpPr>
          <p:cNvPr id="10" name="Grup 9"/>
          <p:cNvGrpSpPr/>
          <p:nvPr userDrawn="1"/>
        </p:nvGrpSpPr>
        <p:grpSpPr>
          <a:xfrm>
            <a:off x="0" y="0"/>
            <a:ext cx="1691680" cy="908720"/>
            <a:chOff x="0" y="0"/>
            <a:chExt cx="1691680" cy="908720"/>
          </a:xfrm>
        </p:grpSpPr>
        <p:sp>
          <p:nvSpPr>
            <p:cNvPr id="11" name="Dikdörtgen 10"/>
            <p:cNvSpPr/>
            <p:nvPr userDrawn="1"/>
          </p:nvSpPr>
          <p:spPr>
            <a:xfrm>
              <a:off x="0" y="0"/>
              <a:ext cx="1259632"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323528" y="260648"/>
              <a:ext cx="13681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27" name="Picture 3" descr="C:\Users\A.Daş\Desktop\logolarTumu\logoA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06" y="-27384"/>
            <a:ext cx="648822" cy="636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aş\Desktop\logolarTumu\yaziT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7479"/>
            <a:ext cx="1621985" cy="1021500"/>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noChangeAspect="1"/>
          </p:cNvSpPr>
          <p:nvPr>
            <p:ph type="pic" idx="13"/>
          </p:nvPr>
        </p:nvSpPr>
        <p:spPr>
          <a:xfrm>
            <a:off x="246088" y="1024880"/>
            <a:ext cx="87184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246088" y="4215965"/>
            <a:ext cx="8718400" cy="1733316"/>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dirty="0" smtClean="0"/>
              <a:t>Asıl metin stillerini düzenlemek için tıklatın</a:t>
            </a:r>
          </a:p>
        </p:txBody>
      </p:sp>
      <p:sp>
        <p:nvSpPr>
          <p:cNvPr id="17"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3709401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1115616" y="6381328"/>
            <a:ext cx="2133600" cy="365125"/>
          </a:xfrm>
        </p:spPr>
        <p:txBody>
          <a:bodyPr/>
          <a:lstStyle/>
          <a:p>
            <a:fld id="{ECD34FEB-3E2C-40C3-81AC-ABC4E86157A2}" type="datetime1">
              <a:rPr lang="tr-TR" smtClean="0"/>
              <a:t>12.11.2019</a:t>
            </a:fld>
            <a:endParaRPr lang="tr-TR"/>
          </a:p>
        </p:txBody>
      </p:sp>
      <p:sp>
        <p:nvSpPr>
          <p:cNvPr id="5" name="Altbilgi Yer Tutucusu 4"/>
          <p:cNvSpPr>
            <a:spLocks noGrp="1"/>
          </p:cNvSpPr>
          <p:nvPr>
            <p:ph type="ftr" sz="quarter" idx="11"/>
          </p:nvPr>
        </p:nvSpPr>
        <p:spPr>
          <a:xfrm>
            <a:off x="3347864" y="6381328"/>
            <a:ext cx="3096344" cy="365125"/>
          </a:xfrm>
        </p:spPr>
        <p:txBody>
          <a:bodyPr/>
          <a:lstStyle/>
          <a:p>
            <a:endParaRPr lang="tr-TR" dirty="0"/>
          </a:p>
        </p:txBody>
      </p:sp>
      <p:sp>
        <p:nvSpPr>
          <p:cNvPr id="6" name="Slayt Numarası Yer Tutucusu 5"/>
          <p:cNvSpPr>
            <a:spLocks noGrp="1"/>
          </p:cNvSpPr>
          <p:nvPr>
            <p:ph type="sldNum" sz="quarter" idx="12"/>
          </p:nvPr>
        </p:nvSpPr>
        <p:spPr>
          <a:xfrm>
            <a:off x="6553200" y="6381328"/>
            <a:ext cx="1763216" cy="365125"/>
          </a:xfrm>
        </p:spPr>
        <p:txBody>
          <a:bodyPr/>
          <a:lstStyle/>
          <a:p>
            <a:fld id="{3D71F077-2050-4B2F-B099-BDA257F781E0}" type="slidenum">
              <a:rPr lang="tr-TR" smtClean="0"/>
              <a:t>‹#›</a:t>
            </a:fld>
            <a:endParaRPr lang="tr-TR"/>
          </a:p>
        </p:txBody>
      </p:sp>
      <p:grpSp>
        <p:nvGrpSpPr>
          <p:cNvPr id="10" name="Grup 9"/>
          <p:cNvGrpSpPr/>
          <p:nvPr userDrawn="1"/>
        </p:nvGrpSpPr>
        <p:grpSpPr>
          <a:xfrm>
            <a:off x="0" y="0"/>
            <a:ext cx="1691680" cy="908720"/>
            <a:chOff x="0" y="0"/>
            <a:chExt cx="1691680" cy="908720"/>
          </a:xfrm>
        </p:grpSpPr>
        <p:sp>
          <p:nvSpPr>
            <p:cNvPr id="11" name="Dikdörtgen 10"/>
            <p:cNvSpPr/>
            <p:nvPr userDrawn="1"/>
          </p:nvSpPr>
          <p:spPr>
            <a:xfrm>
              <a:off x="0" y="0"/>
              <a:ext cx="1259632"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323528" y="260648"/>
              <a:ext cx="13681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27" name="Picture 3" descr="C:\Users\A.Daş\Desktop\logolarTumu\logoA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06" y="-27384"/>
            <a:ext cx="648822" cy="636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aş\Desktop\logolarTumu\yaziT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7479"/>
            <a:ext cx="1621985" cy="1021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563276" y="1384852"/>
            <a:ext cx="2530794" cy="1140319"/>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18" name="Text Placeholder 3"/>
          <p:cNvSpPr>
            <a:spLocks noGrp="1"/>
          </p:cNvSpPr>
          <p:nvPr>
            <p:ph type="body" sz="half" idx="15"/>
          </p:nvPr>
        </p:nvSpPr>
        <p:spPr>
          <a:xfrm>
            <a:off x="582652" y="2634709"/>
            <a:ext cx="2514033"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9" name="Text Placeholder 4"/>
          <p:cNvSpPr>
            <a:spLocks noGrp="1"/>
          </p:cNvSpPr>
          <p:nvPr>
            <p:ph type="body" sz="quarter" idx="3"/>
          </p:nvPr>
        </p:nvSpPr>
        <p:spPr>
          <a:xfrm>
            <a:off x="3317289" y="1384852"/>
            <a:ext cx="2525193" cy="1140319"/>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20" name="Text Placeholder 3"/>
          <p:cNvSpPr>
            <a:spLocks noGrp="1"/>
          </p:cNvSpPr>
          <p:nvPr>
            <p:ph type="body" sz="half" idx="16"/>
          </p:nvPr>
        </p:nvSpPr>
        <p:spPr>
          <a:xfrm>
            <a:off x="3306734" y="2634709"/>
            <a:ext cx="2525193"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1" name="Text Placeholder 4"/>
          <p:cNvSpPr>
            <a:spLocks noGrp="1"/>
          </p:cNvSpPr>
          <p:nvPr>
            <p:ph type="body" sz="quarter" idx="13"/>
          </p:nvPr>
        </p:nvSpPr>
        <p:spPr>
          <a:xfrm>
            <a:off x="6058506" y="1384852"/>
            <a:ext cx="2617950" cy="1140319"/>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22" name="Text Placeholder 3"/>
          <p:cNvSpPr>
            <a:spLocks noGrp="1"/>
          </p:cNvSpPr>
          <p:nvPr>
            <p:ph type="body" sz="half" idx="17"/>
          </p:nvPr>
        </p:nvSpPr>
        <p:spPr>
          <a:xfrm>
            <a:off x="6058506" y="2634709"/>
            <a:ext cx="261795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4"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33671423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F22AAA8-A16A-4981-80BF-D7C7361EB216}" type="datetime1">
              <a:rPr lang="tr-TR" smtClean="0"/>
              <a:t>12.11.2019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71F077-2050-4B2F-B099-BDA257F781E0}" type="slidenum">
              <a:rPr lang="tr-TR" smtClean="0"/>
              <a:t>‹#›</a:t>
            </a:fld>
            <a:endParaRPr lang="tr-TR"/>
          </a:p>
        </p:txBody>
      </p:sp>
      <p:sp>
        <p:nvSpPr>
          <p:cNvPr id="9" name="Text Placeholder 2"/>
          <p:cNvSpPr>
            <a:spLocks noGrp="1"/>
          </p:cNvSpPr>
          <p:nvPr>
            <p:ph type="body" idx="1"/>
          </p:nvPr>
        </p:nvSpPr>
        <p:spPr>
          <a:xfrm>
            <a:off x="683568" y="2797094"/>
            <a:ext cx="3528392" cy="853336"/>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10" name="Picture Placeholder 2"/>
          <p:cNvSpPr>
            <a:spLocks noGrp="1" noChangeAspect="1"/>
          </p:cNvSpPr>
          <p:nvPr>
            <p:ph type="pic" idx="15"/>
          </p:nvPr>
        </p:nvSpPr>
        <p:spPr>
          <a:xfrm>
            <a:off x="683568" y="1175354"/>
            <a:ext cx="352839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1" name="Text Placeholder 3"/>
          <p:cNvSpPr>
            <a:spLocks noGrp="1"/>
          </p:cNvSpPr>
          <p:nvPr>
            <p:ph type="body" sz="half" idx="18"/>
          </p:nvPr>
        </p:nvSpPr>
        <p:spPr>
          <a:xfrm>
            <a:off x="683568" y="3748170"/>
            <a:ext cx="3528392" cy="219753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12" name="Text Placeholder 4"/>
          <p:cNvSpPr>
            <a:spLocks noGrp="1"/>
          </p:cNvSpPr>
          <p:nvPr>
            <p:ph type="body" sz="quarter" idx="3"/>
          </p:nvPr>
        </p:nvSpPr>
        <p:spPr>
          <a:xfrm>
            <a:off x="5004048" y="2797094"/>
            <a:ext cx="3521532" cy="848417"/>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13" name="Picture Placeholder 2"/>
          <p:cNvSpPr>
            <a:spLocks noGrp="1" noChangeAspect="1"/>
          </p:cNvSpPr>
          <p:nvPr>
            <p:ph type="pic" idx="21"/>
          </p:nvPr>
        </p:nvSpPr>
        <p:spPr>
          <a:xfrm>
            <a:off x="5004048" y="1175354"/>
            <a:ext cx="352153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14" name="Text Placeholder 3"/>
          <p:cNvSpPr>
            <a:spLocks noGrp="1"/>
          </p:cNvSpPr>
          <p:nvPr>
            <p:ph type="body" sz="half" idx="19"/>
          </p:nvPr>
        </p:nvSpPr>
        <p:spPr>
          <a:xfrm>
            <a:off x="5004048" y="3743252"/>
            <a:ext cx="3525589" cy="219753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15"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352770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F22AAA8-A16A-4981-80BF-D7C7361EB216}" type="datetime1">
              <a:rPr lang="tr-TR" smtClean="0"/>
              <a:t>12.11.2019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71F077-2050-4B2F-B099-BDA257F781E0}" type="slidenum">
              <a:rPr lang="tr-TR" smtClean="0"/>
              <a:t>‹#›</a:t>
            </a:fld>
            <a:endParaRPr lang="tr-TR"/>
          </a:p>
        </p:txBody>
      </p:sp>
      <p:sp>
        <p:nvSpPr>
          <p:cNvPr id="13" name="Content Placeholder 2"/>
          <p:cNvSpPr>
            <a:spLocks noGrp="1"/>
          </p:cNvSpPr>
          <p:nvPr>
            <p:ph sz="half" idx="1"/>
          </p:nvPr>
        </p:nvSpPr>
        <p:spPr>
          <a:xfrm>
            <a:off x="457200" y="1196752"/>
            <a:ext cx="4114800" cy="4497143"/>
          </a:xfrm>
        </p:spPr>
        <p:txBody>
          <a:bodyPr>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14" name="Content Placeholder 3"/>
          <p:cNvSpPr>
            <a:spLocks noGrp="1"/>
          </p:cNvSpPr>
          <p:nvPr>
            <p:ph sz="half" idx="2"/>
          </p:nvPr>
        </p:nvSpPr>
        <p:spPr>
          <a:xfrm>
            <a:off x="4860032" y="1196752"/>
            <a:ext cx="3826768" cy="4497143"/>
          </a:xfrm>
        </p:spPr>
        <p:txBody>
          <a:bodyPr>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9"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6637203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Özel Düzen">
    <p:bg>
      <p:bgPr>
        <a:solidFill>
          <a:schemeClr val="accent1">
            <a:alpha val="0"/>
          </a:schemeClr>
        </a:solidFill>
        <a:effectLst/>
      </p:bgPr>
    </p:bg>
    <p:spTree>
      <p:nvGrpSpPr>
        <p:cNvPr id="1" name=""/>
        <p:cNvGrpSpPr/>
        <p:nvPr/>
      </p:nvGrpSpPr>
      <p:grpSpPr>
        <a:xfrm>
          <a:off x="0" y="0"/>
          <a:ext cx="0" cy="0"/>
          <a:chOff x="0" y="0"/>
          <a:chExt cx="0" cy="0"/>
        </a:xfrm>
      </p:grpSpPr>
      <p:sp>
        <p:nvSpPr>
          <p:cNvPr id="7" name="Metin Yer Tutucusu 6"/>
          <p:cNvSpPr>
            <a:spLocks noGrp="1"/>
          </p:cNvSpPr>
          <p:nvPr>
            <p:ph type="body" sz="quarter" idx="10"/>
          </p:nvPr>
        </p:nvSpPr>
        <p:spPr>
          <a:xfrm>
            <a:off x="250825" y="1340768"/>
            <a:ext cx="8785225" cy="518385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0" name="Başlık 9"/>
          <p:cNvSpPr>
            <a:spLocks noGrp="1"/>
          </p:cNvSpPr>
          <p:nvPr>
            <p:ph type="title"/>
          </p:nvPr>
        </p:nvSpPr>
        <p:spPr>
          <a:xfrm>
            <a:off x="395536" y="260648"/>
            <a:ext cx="8424936" cy="796156"/>
          </a:xfrm>
        </p:spPr>
        <p:txBody>
          <a:bodyPr/>
          <a:lstStyle/>
          <a:p>
            <a:r>
              <a:rPr lang="tr-TR" smtClean="0"/>
              <a:t>Asıl başlık stili için tıklatın</a:t>
            </a:r>
            <a:endParaRPr lang="tr-TR"/>
          </a:p>
        </p:txBody>
      </p:sp>
    </p:spTree>
    <p:extLst>
      <p:ext uri="{BB962C8B-B14F-4D97-AF65-F5344CB8AC3E}">
        <p14:creationId xmlns:p14="http://schemas.microsoft.com/office/powerpoint/2010/main" val="8336774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49F9248-1530-4D4F-9B2F-32EEF812700A}" type="datetimeFigureOut">
              <a:rPr lang="tr-TR" smtClean="0"/>
              <a:t>12.11.2019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0124B72-F60A-42B1-B800-21691B55136C}" type="slidenum">
              <a:rPr lang="tr-TR" smtClean="0"/>
              <a:t>‹#›</a:t>
            </a:fld>
            <a:endParaRPr lang="tr-TR"/>
          </a:p>
        </p:txBody>
      </p:sp>
    </p:spTree>
    <p:extLst>
      <p:ext uri="{BB962C8B-B14F-4D97-AF65-F5344CB8AC3E}">
        <p14:creationId xmlns:p14="http://schemas.microsoft.com/office/powerpoint/2010/main" val="274381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979712" y="-31452"/>
            <a:ext cx="7164288" cy="796156"/>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2AAA8-A16A-4981-80BF-D7C7361EB216}" type="datetime1">
              <a:rPr lang="tr-TR" smtClean="0"/>
              <a:t>12.11.2019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1F077-2050-4B2F-B099-BDA257F781E0}" type="slidenum">
              <a:rPr lang="tr-TR" smtClean="0"/>
              <a:t>‹#›</a:t>
            </a:fld>
            <a:endParaRPr lang="tr-TR"/>
          </a:p>
        </p:txBody>
      </p:sp>
    </p:spTree>
    <p:extLst>
      <p:ext uri="{BB962C8B-B14F-4D97-AF65-F5344CB8AC3E}">
        <p14:creationId xmlns:p14="http://schemas.microsoft.com/office/powerpoint/2010/main" val="258962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p:txStyles>
    <p:title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www.statdistributions.com/norma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normdist.xl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4.xml.rels><?xml version="1.0" encoding="UTF-8" standalone="yes"?>
<Relationships xmlns="http://schemas.openxmlformats.org/package/2006/relationships"><Relationship Id="rId2" Type="http://schemas.openxmlformats.org/officeDocument/2006/relationships/hyperlink" Target="http://www.mathsisfun.com/data/standard-normal-distribution-table.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mathsisfun.com/data/quincunx.html" TargetMode="External"/><Relationship Id="rId2" Type="http://schemas.openxmlformats.org/officeDocument/2006/relationships/hyperlink" Target="http://www.youtube.com/watch?v=PM7z_03o_kk"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dr1DynUzjq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2.emf"/></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onlinestatbook.com/stat_sim/sampling_dist_java/index.html"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higheredbcs.wiley.com/legacy/college/watkins/0470458518/stats_anim/app07/applet_07_v6.sw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1412776"/>
            <a:ext cx="7772400" cy="2088232"/>
          </a:xfrm>
        </p:spPr>
        <p:txBody>
          <a:bodyPr>
            <a:normAutofit fontScale="90000"/>
          </a:bodyPr>
          <a:lstStyle/>
          <a:p>
            <a:r>
              <a:rPr lang="tr-TR" dirty="0" smtClean="0"/>
              <a:t>Temel İstatistik (504)</a:t>
            </a:r>
            <a:br>
              <a:rPr lang="tr-TR" dirty="0" smtClean="0"/>
            </a:br>
            <a:r>
              <a:rPr lang="tr-TR" dirty="0" smtClean="0"/>
              <a:t>5. Hafta: Normal Dağılım, Çarpıklık</a:t>
            </a:r>
            <a:r>
              <a:rPr lang="tr-TR" dirty="0"/>
              <a:t>, </a:t>
            </a:r>
            <a:r>
              <a:rPr lang="tr-TR" dirty="0" smtClean="0"/>
              <a:t>Basıklık, Merkezi Limit Teoremi ve Standart Hata</a:t>
            </a:r>
            <a:r>
              <a:rPr lang="tr-TR" dirty="0"/>
              <a:t/>
            </a:r>
            <a:br>
              <a:rPr lang="tr-TR" dirty="0"/>
            </a:br>
            <a:endParaRPr lang="tr-TR" dirty="0"/>
          </a:p>
        </p:txBody>
      </p:sp>
      <p:sp>
        <p:nvSpPr>
          <p:cNvPr id="3" name="Alt Başlık 2"/>
          <p:cNvSpPr>
            <a:spLocks noGrp="1"/>
          </p:cNvSpPr>
          <p:nvPr>
            <p:ph type="subTitle" idx="1"/>
          </p:nvPr>
        </p:nvSpPr>
        <p:spPr/>
        <p:txBody>
          <a:bodyPr/>
          <a:lstStyle/>
          <a:p>
            <a:r>
              <a:rPr lang="tr-TR" dirty="0" smtClean="0"/>
              <a:t>Prof. </a:t>
            </a:r>
            <a:r>
              <a:rPr lang="tr-TR" dirty="0" smtClean="0"/>
              <a:t>Dr. Selçuk Karaman</a:t>
            </a:r>
            <a:endParaRPr lang="tr-TR" dirty="0"/>
          </a:p>
        </p:txBody>
      </p:sp>
      <p:sp>
        <p:nvSpPr>
          <p:cNvPr id="4" name="Veri Yer Tutucusu 3"/>
          <p:cNvSpPr>
            <a:spLocks noGrp="1"/>
          </p:cNvSpPr>
          <p:nvPr>
            <p:ph type="dt" sz="half" idx="10"/>
          </p:nvPr>
        </p:nvSpPr>
        <p:spPr>
          <a:xfrm>
            <a:off x="1115616" y="6356350"/>
            <a:ext cx="1656184" cy="365125"/>
          </a:xfrm>
        </p:spPr>
        <p:txBody>
          <a:bodyPr/>
          <a:lstStyle/>
          <a:p>
            <a:fld id="{932AC797-1BFF-4BE6-8480-163A8836E3B5}" type="datetime1">
              <a:rPr lang="tr-TR" smtClean="0"/>
              <a:t>12.11.2019</a:t>
            </a:fld>
            <a:endParaRPr lang="tr-TR" dirty="0"/>
          </a:p>
        </p:txBody>
      </p:sp>
      <p:sp>
        <p:nvSpPr>
          <p:cNvPr id="5" name="Altbilgi Yer Tutucusu 4"/>
          <p:cNvSpPr>
            <a:spLocks noGrp="1"/>
          </p:cNvSpPr>
          <p:nvPr>
            <p:ph type="ftr" sz="quarter" idx="11"/>
          </p:nvPr>
        </p:nvSpPr>
        <p:spPr>
          <a:xfrm>
            <a:off x="3124200" y="6356350"/>
            <a:ext cx="2895600" cy="365125"/>
          </a:xfrm>
        </p:spPr>
        <p:txBody>
          <a:bodyPr/>
          <a:lstStyle/>
          <a:p>
            <a:endParaRPr lang="tr-TR" dirty="0"/>
          </a:p>
        </p:txBody>
      </p:sp>
      <p:sp>
        <p:nvSpPr>
          <p:cNvPr id="6" name="Slayt Numarası Yer Tutucusu 5"/>
          <p:cNvSpPr>
            <a:spLocks noGrp="1"/>
          </p:cNvSpPr>
          <p:nvPr>
            <p:ph type="sldNum" sz="quarter" idx="12"/>
          </p:nvPr>
        </p:nvSpPr>
        <p:spPr>
          <a:xfrm>
            <a:off x="6553200" y="6356350"/>
            <a:ext cx="2133600" cy="365125"/>
          </a:xfrm>
        </p:spPr>
        <p:txBody>
          <a:bodyPr/>
          <a:lstStyle/>
          <a:p>
            <a:fld id="{3D71F077-2050-4B2F-B099-BDA257F781E0}" type="slidenum">
              <a:rPr lang="tr-TR" smtClean="0"/>
              <a:t>1</a:t>
            </a:fld>
            <a:endParaRPr lang="tr-TR"/>
          </a:p>
        </p:txBody>
      </p:sp>
    </p:spTree>
    <p:extLst>
      <p:ext uri="{BB962C8B-B14F-4D97-AF65-F5344CB8AC3E}">
        <p14:creationId xmlns:p14="http://schemas.microsoft.com/office/powerpoint/2010/main" val="193383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tr-TR" altLang="tr-TR" sz="2800" dirty="0" smtClean="0">
                <a:solidFill>
                  <a:schemeClr val="bg1"/>
                </a:solidFill>
              </a:rPr>
              <a:t>Normal Bir Eğri Altında Kalan Toplam Alan</a:t>
            </a:r>
            <a:endParaRPr lang="en-US" altLang="tr-TR" sz="2800" dirty="0">
              <a:solidFill>
                <a:schemeClr val="bg1"/>
              </a:solidFill>
            </a:endParaRPr>
          </a:p>
        </p:txBody>
      </p:sp>
      <p:graphicFrame>
        <p:nvGraphicFramePr>
          <p:cNvPr id="84995" name="Object 3"/>
          <p:cNvGraphicFramePr>
            <a:graphicFrameLocks noGrp="1" noChangeAspect="1"/>
          </p:cNvGraphicFramePr>
          <p:nvPr>
            <p:ph type="body" idx="4294967295"/>
          </p:nvPr>
        </p:nvGraphicFramePr>
        <p:xfrm>
          <a:off x="971550" y="2565400"/>
          <a:ext cx="7772400" cy="3059113"/>
        </p:xfrm>
        <a:graphic>
          <a:graphicData uri="http://schemas.openxmlformats.org/presentationml/2006/ole">
            <mc:AlternateContent xmlns:mc="http://schemas.openxmlformats.org/markup-compatibility/2006">
              <mc:Choice xmlns:v="urn:schemas-microsoft-com:vml" Requires="v">
                <p:oleObj spid="_x0000_s13462" name="Bitmap Image" r:id="rId3" imgW="6485714" imgH="2553056" progId="Paint.Picture">
                  <p:embed/>
                </p:oleObj>
              </mc:Choice>
              <mc:Fallback>
                <p:oleObj name="Bitmap Image" r:id="rId3" imgW="6485714" imgH="255305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565400"/>
                        <a:ext cx="7772400" cy="3059113"/>
                      </a:xfrm>
                      <a:prstGeom prst="rect">
                        <a:avLst/>
                      </a:prstGeom>
                    </p:spPr>
                  </p:pic>
                </p:oleObj>
              </mc:Fallback>
            </mc:AlternateContent>
          </a:graphicData>
        </a:graphic>
      </p:graphicFrame>
      <p:sp>
        <p:nvSpPr>
          <p:cNvPr id="84996" name="Text Box 4"/>
          <p:cNvSpPr txBox="1">
            <a:spLocks noChangeArrowheads="1"/>
          </p:cNvSpPr>
          <p:nvPr/>
        </p:nvSpPr>
        <p:spPr bwMode="auto">
          <a:xfrm>
            <a:off x="6156325" y="2852738"/>
            <a:ext cx="25923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tr-TR" sz="2000" dirty="0" smtClean="0">
                <a:latin typeface="Tahoma" panose="020B0604030504040204" pitchFamily="34" charset="0"/>
                <a:cs typeface="Times New Roman" panose="02020603050405020304" pitchFamily="18" charset="0"/>
              </a:rPr>
              <a:t>Altında kalan alan </a:t>
            </a:r>
            <a:r>
              <a:rPr lang="en-US" altLang="tr-TR" sz="2000" dirty="0" smtClean="0">
                <a:latin typeface="Tahoma" panose="020B0604030504040204" pitchFamily="34" charset="0"/>
                <a:cs typeface="Times New Roman" panose="02020603050405020304" pitchFamily="18" charset="0"/>
              </a:rPr>
              <a:t>1.0 </a:t>
            </a:r>
            <a:r>
              <a:rPr lang="tr-TR" altLang="tr-TR" sz="2000" dirty="0" smtClean="0">
                <a:latin typeface="Tahoma" panose="020B0604030504040204" pitchFamily="34" charset="0"/>
                <a:cs typeface="Times New Roman" panose="02020603050405020304" pitchFamily="18" charset="0"/>
              </a:rPr>
              <a:t>ya da </a:t>
            </a:r>
            <a:r>
              <a:rPr lang="en-US" altLang="tr-TR" sz="2000" dirty="0" smtClean="0">
                <a:latin typeface="Tahoma" panose="020B0604030504040204" pitchFamily="34" charset="0"/>
                <a:cs typeface="Times New Roman" panose="02020603050405020304" pitchFamily="18" charset="0"/>
              </a:rPr>
              <a:t>100</a:t>
            </a:r>
            <a:r>
              <a:rPr lang="en-US" altLang="tr-TR" sz="2000" dirty="0">
                <a:latin typeface="Tahoma" panose="020B0604030504040204" pitchFamily="34" charset="0"/>
                <a:cs typeface="Times New Roman" panose="02020603050405020304" pitchFamily="18" charset="0"/>
              </a:rPr>
              <a:t>%</a:t>
            </a:r>
          </a:p>
        </p:txBody>
      </p:sp>
      <p:sp>
        <p:nvSpPr>
          <p:cNvPr id="84997" name="Rectangle 5"/>
          <p:cNvSpPr>
            <a:spLocks noChangeArrowheads="1"/>
          </p:cNvSpPr>
          <p:nvPr/>
        </p:nvSpPr>
        <p:spPr bwMode="auto">
          <a:xfrm>
            <a:off x="4643438" y="5084763"/>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i="1">
                <a:latin typeface="Times New Roman" panose="02020603050405020304" pitchFamily="18" charset="0"/>
                <a:cs typeface="Times New Roman" panose="02020603050405020304" pitchFamily="18" charset="0"/>
              </a:rPr>
              <a:t> </a:t>
            </a:r>
            <a:r>
              <a:rPr lang="el-GR" altLang="tr-TR" sz="2400" i="1">
                <a:latin typeface="Times New Roman" panose="02020603050405020304" pitchFamily="18" charset="0"/>
                <a:cs typeface="Times New Roman" panose="02020603050405020304" pitchFamily="18" charset="0"/>
              </a:rPr>
              <a:t>μ</a:t>
            </a:r>
            <a:endParaRPr lang="en-US" altLang="tr-TR" sz="2400" i="1">
              <a:latin typeface="Times New Roman" panose="02020603050405020304" pitchFamily="18" charset="0"/>
              <a:cs typeface="Times New Roman" panose="02020603050405020304" pitchFamily="18" charset="0"/>
            </a:endParaRPr>
          </a:p>
        </p:txBody>
      </p:sp>
      <p:sp>
        <p:nvSpPr>
          <p:cNvPr id="84998" name="Rectangle 6"/>
          <p:cNvSpPr>
            <a:spLocks noChangeArrowheads="1"/>
          </p:cNvSpPr>
          <p:nvPr/>
        </p:nvSpPr>
        <p:spPr bwMode="auto">
          <a:xfrm>
            <a:off x="8459788" y="508476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i="1">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10687290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Autofit/>
          </a:bodyPr>
          <a:lstStyle/>
          <a:p>
            <a:pPr algn="l"/>
            <a:r>
              <a:rPr lang="tr-TR" altLang="tr-TR" sz="2600" dirty="0">
                <a:solidFill>
                  <a:schemeClr val="bg1"/>
                </a:solidFill>
              </a:rPr>
              <a:t>N</a:t>
            </a:r>
            <a:r>
              <a:rPr lang="en-US" altLang="tr-TR" sz="2600" dirty="0" err="1" smtClean="0">
                <a:solidFill>
                  <a:schemeClr val="bg1"/>
                </a:solidFill>
              </a:rPr>
              <a:t>ormal</a:t>
            </a:r>
            <a:r>
              <a:rPr lang="en-US" altLang="tr-TR" sz="2600" dirty="0" smtClean="0">
                <a:solidFill>
                  <a:schemeClr val="bg1"/>
                </a:solidFill>
              </a:rPr>
              <a:t> </a:t>
            </a:r>
            <a:r>
              <a:rPr lang="tr-TR" altLang="tr-TR" sz="2600" dirty="0" smtClean="0">
                <a:solidFill>
                  <a:schemeClr val="bg1"/>
                </a:solidFill>
              </a:rPr>
              <a:t>dağılım ortalama etrafında simetriktir.</a:t>
            </a:r>
            <a:endParaRPr lang="en-US" altLang="tr-TR" sz="2600" dirty="0">
              <a:solidFill>
                <a:schemeClr val="bg1"/>
              </a:solidFill>
            </a:endParaRPr>
          </a:p>
        </p:txBody>
      </p:sp>
      <p:graphicFrame>
        <p:nvGraphicFramePr>
          <p:cNvPr id="86019" name="Object 3"/>
          <p:cNvGraphicFramePr>
            <a:graphicFrameLocks noGrp="1" noChangeAspect="1"/>
          </p:cNvGraphicFramePr>
          <p:nvPr>
            <p:ph type="body" idx="4294967295"/>
          </p:nvPr>
        </p:nvGraphicFramePr>
        <p:xfrm>
          <a:off x="900113" y="2565400"/>
          <a:ext cx="7772400" cy="3076575"/>
        </p:xfrm>
        <a:graphic>
          <a:graphicData uri="http://schemas.openxmlformats.org/presentationml/2006/ole">
            <mc:AlternateContent xmlns:mc="http://schemas.openxmlformats.org/markup-compatibility/2006">
              <mc:Choice xmlns:v="urn:schemas-microsoft-com:vml" Requires="v">
                <p:oleObj spid="_x0000_s14486" name="Bitmap Image" r:id="rId3" imgW="6496957" imgH="2572109" progId="Paint.Picture">
                  <p:embed/>
                </p:oleObj>
              </mc:Choice>
              <mc:Fallback>
                <p:oleObj name="Bitmap Image" r:id="rId3" imgW="6496957" imgH="257210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565400"/>
                        <a:ext cx="7772400" cy="3076575"/>
                      </a:xfrm>
                      <a:prstGeom prst="rect">
                        <a:avLst/>
                      </a:prstGeom>
                    </p:spPr>
                  </p:pic>
                </p:oleObj>
              </mc:Fallback>
            </mc:AlternateContent>
          </a:graphicData>
        </a:graphic>
      </p:graphicFrame>
      <p:sp>
        <p:nvSpPr>
          <p:cNvPr id="86020" name="Text Box 4"/>
          <p:cNvSpPr txBox="1">
            <a:spLocks noChangeArrowheads="1"/>
          </p:cNvSpPr>
          <p:nvPr/>
        </p:nvSpPr>
        <p:spPr bwMode="auto">
          <a:xfrm>
            <a:off x="3276600" y="1773238"/>
            <a:ext cx="33845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dirty="0" smtClean="0">
                <a:latin typeface="Tahoma" panose="020B0604030504040204" pitchFamily="34" charset="0"/>
                <a:cs typeface="Times New Roman" panose="02020603050405020304" pitchFamily="18" charset="0"/>
              </a:rPr>
              <a:t>Simetrik olduğundan alanlar </a:t>
            </a:r>
            <a:r>
              <a:rPr lang="en-US" altLang="tr-TR" sz="2000" dirty="0" smtClean="0">
                <a:latin typeface="Tahoma" panose="020B0604030504040204" pitchFamily="34" charset="0"/>
                <a:cs typeface="Times New Roman" panose="02020603050405020304" pitchFamily="18" charset="0"/>
              </a:rPr>
              <a:t>.5 </a:t>
            </a:r>
            <a:r>
              <a:rPr lang="tr-TR" altLang="tr-TR" sz="2000" dirty="0" smtClean="0">
                <a:latin typeface="Tahoma" panose="020B0604030504040204" pitchFamily="34" charset="0"/>
                <a:cs typeface="Times New Roman" panose="02020603050405020304" pitchFamily="18" charset="0"/>
              </a:rPr>
              <a:t>ya da </a:t>
            </a:r>
            <a:r>
              <a:rPr lang="en-US" altLang="tr-TR" sz="2000" dirty="0" smtClean="0">
                <a:latin typeface="Tahoma" panose="020B0604030504040204" pitchFamily="34" charset="0"/>
                <a:cs typeface="Times New Roman" panose="02020603050405020304" pitchFamily="18" charset="0"/>
              </a:rPr>
              <a:t>50</a:t>
            </a:r>
            <a:r>
              <a:rPr lang="en-US" altLang="tr-TR" sz="2000" dirty="0">
                <a:latin typeface="Tahoma" panose="020B0604030504040204" pitchFamily="34" charset="0"/>
                <a:cs typeface="Times New Roman" panose="02020603050405020304" pitchFamily="18" charset="0"/>
              </a:rPr>
              <a:t>%</a:t>
            </a:r>
          </a:p>
        </p:txBody>
      </p:sp>
      <p:sp>
        <p:nvSpPr>
          <p:cNvPr id="86021" name="Line 5"/>
          <p:cNvSpPr>
            <a:spLocks noChangeShapeType="1"/>
          </p:cNvSpPr>
          <p:nvPr/>
        </p:nvSpPr>
        <p:spPr bwMode="auto">
          <a:xfrm>
            <a:off x="2987675" y="2349500"/>
            <a:ext cx="0" cy="24479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6022" name="Line 6"/>
          <p:cNvSpPr>
            <a:spLocks noChangeShapeType="1"/>
          </p:cNvSpPr>
          <p:nvPr/>
        </p:nvSpPr>
        <p:spPr bwMode="auto">
          <a:xfrm>
            <a:off x="6877050" y="2276475"/>
            <a:ext cx="0" cy="252095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6023" name="Line 7"/>
          <p:cNvSpPr>
            <a:spLocks noChangeShapeType="1"/>
          </p:cNvSpPr>
          <p:nvPr/>
        </p:nvSpPr>
        <p:spPr bwMode="auto">
          <a:xfrm flipH="1">
            <a:off x="2987675" y="2349500"/>
            <a:ext cx="50482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6024" name="Line 8"/>
          <p:cNvSpPr>
            <a:spLocks noChangeShapeType="1"/>
          </p:cNvSpPr>
          <p:nvPr/>
        </p:nvSpPr>
        <p:spPr bwMode="auto">
          <a:xfrm>
            <a:off x="6372225" y="2276475"/>
            <a:ext cx="50482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6025" name="Text Box 9"/>
          <p:cNvSpPr txBox="1">
            <a:spLocks noChangeArrowheads="1"/>
          </p:cNvSpPr>
          <p:nvPr/>
        </p:nvSpPr>
        <p:spPr bwMode="auto">
          <a:xfrm>
            <a:off x="4932363" y="4005263"/>
            <a:ext cx="1439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400">
                <a:latin typeface="Tahoma" panose="020B0604030504040204" pitchFamily="34" charset="0"/>
                <a:cs typeface="Times New Roman" panose="02020603050405020304" pitchFamily="18" charset="0"/>
              </a:rPr>
              <a:t>.5</a:t>
            </a:r>
          </a:p>
        </p:txBody>
      </p:sp>
      <p:sp>
        <p:nvSpPr>
          <p:cNvPr id="86026" name="Rectangle 10"/>
          <p:cNvSpPr>
            <a:spLocks noChangeArrowheads="1"/>
          </p:cNvSpPr>
          <p:nvPr/>
        </p:nvSpPr>
        <p:spPr bwMode="auto">
          <a:xfrm>
            <a:off x="3924300" y="4005263"/>
            <a:ext cx="442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tr-TR" sz="2400">
                <a:latin typeface="Tahoma" panose="020B0604030504040204" pitchFamily="34" charset="0"/>
                <a:cs typeface="Times New Roman" panose="02020603050405020304" pitchFamily="18" charset="0"/>
              </a:rPr>
              <a:t>.5</a:t>
            </a:r>
          </a:p>
        </p:txBody>
      </p:sp>
      <p:sp>
        <p:nvSpPr>
          <p:cNvPr id="86027" name="Rectangle 11"/>
          <p:cNvSpPr>
            <a:spLocks noChangeArrowheads="1"/>
          </p:cNvSpPr>
          <p:nvPr/>
        </p:nvSpPr>
        <p:spPr bwMode="auto">
          <a:xfrm>
            <a:off x="4643438" y="5084763"/>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tr-TR" sz="2400" i="1">
                <a:latin typeface="Times New Roman" panose="02020603050405020304" pitchFamily="18" charset="0"/>
                <a:cs typeface="Times New Roman" panose="02020603050405020304" pitchFamily="18" charset="0"/>
              </a:rPr>
              <a:t> </a:t>
            </a:r>
            <a:r>
              <a:rPr lang="el-GR" altLang="tr-TR" sz="2400" i="1">
                <a:latin typeface="Times New Roman" panose="02020603050405020304" pitchFamily="18" charset="0"/>
                <a:cs typeface="Times New Roman" panose="02020603050405020304" pitchFamily="18" charset="0"/>
              </a:rPr>
              <a:t>μ</a:t>
            </a:r>
            <a:endParaRPr lang="en-US" altLang="tr-TR" sz="2400" i="1">
              <a:latin typeface="Times New Roman" panose="02020603050405020304" pitchFamily="18" charset="0"/>
              <a:cs typeface="Times New Roman" panose="02020603050405020304" pitchFamily="18" charset="0"/>
            </a:endParaRPr>
          </a:p>
        </p:txBody>
      </p:sp>
      <p:sp>
        <p:nvSpPr>
          <p:cNvPr id="86028" name="Rectangle 12"/>
          <p:cNvSpPr>
            <a:spLocks noChangeArrowheads="1"/>
          </p:cNvSpPr>
          <p:nvPr/>
        </p:nvSpPr>
        <p:spPr bwMode="auto">
          <a:xfrm>
            <a:off x="8459788" y="508476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i="1">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25172305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979712" y="72008"/>
            <a:ext cx="7164288" cy="764704"/>
          </a:xfrm>
        </p:spPr>
        <p:txBody>
          <a:bodyPr>
            <a:noAutofit/>
          </a:bodyPr>
          <a:lstStyle/>
          <a:p>
            <a:r>
              <a:rPr lang="tr-TR" altLang="tr-TR" sz="2400" dirty="0" smtClean="0">
                <a:solidFill>
                  <a:schemeClr val="bg1"/>
                </a:solidFill>
              </a:rPr>
              <a:t>3 standart sapma dışında kalan alan yaklaşık «0»’dır.</a:t>
            </a:r>
            <a:endParaRPr lang="en-US" altLang="tr-TR" sz="2400" dirty="0">
              <a:solidFill>
                <a:schemeClr val="bg1"/>
              </a:solidFill>
            </a:endParaRPr>
          </a:p>
        </p:txBody>
      </p:sp>
      <p:graphicFrame>
        <p:nvGraphicFramePr>
          <p:cNvPr id="87043" name="Object 3"/>
          <p:cNvGraphicFramePr>
            <a:graphicFrameLocks noGrp="1" noChangeAspect="1"/>
          </p:cNvGraphicFramePr>
          <p:nvPr>
            <p:ph type="body" idx="4294967295"/>
          </p:nvPr>
        </p:nvGraphicFramePr>
        <p:xfrm>
          <a:off x="827088" y="2565400"/>
          <a:ext cx="7772400" cy="3041650"/>
        </p:xfrm>
        <a:graphic>
          <a:graphicData uri="http://schemas.openxmlformats.org/presentationml/2006/ole">
            <mc:AlternateContent xmlns:mc="http://schemas.openxmlformats.org/markup-compatibility/2006">
              <mc:Choice xmlns:v="urn:schemas-microsoft-com:vml" Requires="v">
                <p:oleObj spid="_x0000_s15510" name="Bitmap Image" r:id="rId3" imgW="6523810" imgH="2553056" progId="Paint.Picture">
                  <p:embed/>
                </p:oleObj>
              </mc:Choice>
              <mc:Fallback>
                <p:oleObj name="Bitmap Image" r:id="rId3" imgW="6523810" imgH="255305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565400"/>
                        <a:ext cx="7772400" cy="3041650"/>
                      </a:xfrm>
                      <a:prstGeom prst="rect">
                        <a:avLst/>
                      </a:prstGeom>
                    </p:spPr>
                  </p:pic>
                </p:oleObj>
              </mc:Fallback>
            </mc:AlternateContent>
          </a:graphicData>
        </a:graphic>
      </p:graphicFrame>
      <p:sp>
        <p:nvSpPr>
          <p:cNvPr id="87044" name="Text Box 4"/>
          <p:cNvSpPr txBox="1">
            <a:spLocks noChangeArrowheads="1"/>
          </p:cNvSpPr>
          <p:nvPr/>
        </p:nvSpPr>
        <p:spPr bwMode="auto">
          <a:xfrm>
            <a:off x="1403350" y="5084763"/>
            <a:ext cx="3240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tr-TR" sz="2400">
                <a:latin typeface="Tahoma" panose="020B0604030504040204" pitchFamily="34" charset="0"/>
                <a:cs typeface="Times New Roman" panose="02020603050405020304" pitchFamily="18" charset="0"/>
              </a:rPr>
              <a:t> </a:t>
            </a:r>
            <a:r>
              <a:rPr lang="el-GR" altLang="tr-TR" sz="2400">
                <a:latin typeface="Tahoma" panose="020B0604030504040204" pitchFamily="34" charset="0"/>
                <a:cs typeface="Times New Roman" panose="02020603050405020304" pitchFamily="18" charset="0"/>
              </a:rPr>
              <a:t>μ</a:t>
            </a:r>
            <a:r>
              <a:rPr lang="en-GB" altLang="tr-TR" sz="2400">
                <a:latin typeface="Tahoma" panose="020B0604030504040204" pitchFamily="34" charset="0"/>
                <a:cs typeface="Times New Roman" panose="02020603050405020304" pitchFamily="18" charset="0"/>
              </a:rPr>
              <a:t> </a:t>
            </a:r>
            <a:r>
              <a:rPr lang="el-GR" altLang="tr-TR" sz="2400">
                <a:latin typeface="Tahoma" panose="020B0604030504040204" pitchFamily="34" charset="0"/>
                <a:cs typeface="Times New Roman" panose="02020603050405020304" pitchFamily="18" charset="0"/>
              </a:rPr>
              <a:t>–</a:t>
            </a:r>
            <a:r>
              <a:rPr lang="en-GB" altLang="tr-TR" sz="2400">
                <a:latin typeface="Tahoma" panose="020B0604030504040204" pitchFamily="34" charset="0"/>
                <a:cs typeface="Times New Roman" panose="02020603050405020304" pitchFamily="18" charset="0"/>
              </a:rPr>
              <a:t> </a:t>
            </a:r>
            <a:r>
              <a:rPr lang="en-US" altLang="tr-TR" sz="2400">
                <a:latin typeface="Times New Roman" panose="02020603050405020304" pitchFamily="18" charset="0"/>
                <a:cs typeface="Times New Roman" panose="02020603050405020304" pitchFamily="18" charset="0"/>
              </a:rPr>
              <a:t>3</a:t>
            </a:r>
            <a:r>
              <a:rPr lang="el-GR" altLang="tr-TR" sz="2400">
                <a:latin typeface="Tahoma" panose="020B0604030504040204" pitchFamily="34" charset="0"/>
                <a:cs typeface="Times New Roman" panose="02020603050405020304" pitchFamily="18" charset="0"/>
              </a:rPr>
              <a:t>σ</a:t>
            </a:r>
          </a:p>
        </p:txBody>
      </p:sp>
      <p:sp>
        <p:nvSpPr>
          <p:cNvPr id="87045" name="Rectangle 5"/>
          <p:cNvSpPr>
            <a:spLocks noChangeArrowheads="1"/>
          </p:cNvSpPr>
          <p:nvPr/>
        </p:nvSpPr>
        <p:spPr bwMode="auto">
          <a:xfrm>
            <a:off x="6804025" y="5157788"/>
            <a:ext cx="1268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ltLang="tr-TR" sz="2400">
                <a:latin typeface="Tahoma" panose="020B0604030504040204" pitchFamily="34" charset="0"/>
                <a:cs typeface="Times New Roman" panose="02020603050405020304" pitchFamily="18" charset="0"/>
              </a:rPr>
              <a:t>  </a:t>
            </a:r>
            <a:r>
              <a:rPr lang="el-GR" altLang="tr-TR" sz="2400">
                <a:latin typeface="Tahoma" panose="020B0604030504040204" pitchFamily="34" charset="0"/>
                <a:cs typeface="Times New Roman" panose="02020603050405020304" pitchFamily="18" charset="0"/>
              </a:rPr>
              <a:t>μ</a:t>
            </a:r>
            <a:r>
              <a:rPr lang="en-GB" altLang="tr-TR" sz="2400">
                <a:latin typeface="Tahoma" panose="020B0604030504040204" pitchFamily="34" charset="0"/>
                <a:cs typeface="Times New Roman" panose="02020603050405020304" pitchFamily="18" charset="0"/>
              </a:rPr>
              <a:t> + </a:t>
            </a:r>
            <a:r>
              <a:rPr lang="en-US" altLang="tr-TR" sz="2400">
                <a:latin typeface="Times New Roman" panose="02020603050405020304" pitchFamily="18" charset="0"/>
                <a:cs typeface="Times New Roman" panose="02020603050405020304" pitchFamily="18" charset="0"/>
              </a:rPr>
              <a:t>3</a:t>
            </a:r>
            <a:r>
              <a:rPr lang="el-GR" altLang="tr-TR" sz="2400">
                <a:latin typeface="Tahoma" panose="020B0604030504040204" pitchFamily="34" charset="0"/>
                <a:cs typeface="Times New Roman" panose="02020603050405020304" pitchFamily="18" charset="0"/>
              </a:rPr>
              <a:t>σ</a:t>
            </a:r>
          </a:p>
        </p:txBody>
      </p:sp>
      <p:sp>
        <p:nvSpPr>
          <p:cNvPr id="87046" name="Text Box 6"/>
          <p:cNvSpPr txBox="1">
            <a:spLocks noChangeArrowheads="1"/>
          </p:cNvSpPr>
          <p:nvPr/>
        </p:nvSpPr>
        <p:spPr bwMode="auto">
          <a:xfrm>
            <a:off x="2484438" y="1773238"/>
            <a:ext cx="48244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tr-TR" sz="2000" dirty="0" smtClean="0">
                <a:latin typeface="Tahoma" panose="020B0604030504040204" pitchFamily="34" charset="0"/>
                <a:cs typeface="Times New Roman" panose="02020603050405020304" pitchFamily="18" charset="0"/>
              </a:rPr>
              <a:t>Her iki yeşil bölge 0’a yakın</a:t>
            </a:r>
            <a:r>
              <a:rPr lang="en-US" altLang="tr-TR" sz="2000" dirty="0" smtClean="0">
                <a:latin typeface="Tahoma" panose="020B0604030504040204" pitchFamily="34" charset="0"/>
                <a:cs typeface="Times New Roman" panose="02020603050405020304" pitchFamily="18" charset="0"/>
              </a:rPr>
              <a:t> </a:t>
            </a:r>
            <a:endParaRPr lang="en-US" altLang="tr-TR" sz="2000" dirty="0">
              <a:latin typeface="Tahoma" panose="020B0604030504040204" pitchFamily="34" charset="0"/>
              <a:cs typeface="Times New Roman" panose="02020603050405020304" pitchFamily="18" charset="0"/>
            </a:endParaRPr>
          </a:p>
        </p:txBody>
      </p:sp>
      <p:sp>
        <p:nvSpPr>
          <p:cNvPr id="87047" name="Line 7"/>
          <p:cNvSpPr>
            <a:spLocks noChangeShapeType="1"/>
          </p:cNvSpPr>
          <p:nvPr/>
        </p:nvSpPr>
        <p:spPr bwMode="auto">
          <a:xfrm flipH="1">
            <a:off x="1835150" y="2349500"/>
            <a:ext cx="180022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7048" name="Line 8"/>
          <p:cNvSpPr>
            <a:spLocks noChangeShapeType="1"/>
          </p:cNvSpPr>
          <p:nvPr/>
        </p:nvSpPr>
        <p:spPr bwMode="auto">
          <a:xfrm>
            <a:off x="6156325" y="2349500"/>
            <a:ext cx="136842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7049" name="Line 9"/>
          <p:cNvSpPr>
            <a:spLocks noChangeShapeType="1"/>
          </p:cNvSpPr>
          <p:nvPr/>
        </p:nvSpPr>
        <p:spPr bwMode="auto">
          <a:xfrm>
            <a:off x="1835150" y="2349500"/>
            <a:ext cx="0" cy="26638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7050" name="Line 10"/>
          <p:cNvSpPr>
            <a:spLocks noChangeShapeType="1"/>
          </p:cNvSpPr>
          <p:nvPr/>
        </p:nvSpPr>
        <p:spPr bwMode="auto">
          <a:xfrm>
            <a:off x="7524750" y="2349500"/>
            <a:ext cx="0" cy="2663825"/>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7051" name="Rectangle 11"/>
          <p:cNvSpPr>
            <a:spLocks noChangeArrowheads="1"/>
          </p:cNvSpPr>
          <p:nvPr/>
        </p:nvSpPr>
        <p:spPr bwMode="auto">
          <a:xfrm>
            <a:off x="4572000" y="5035550"/>
            <a:ext cx="347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tr-TR" sz="2400">
                <a:latin typeface="Tahoma" panose="020B0604030504040204" pitchFamily="34" charset="0"/>
                <a:cs typeface="Times New Roman" panose="02020603050405020304" pitchFamily="18" charset="0"/>
              </a:rPr>
              <a:t>μ</a:t>
            </a:r>
            <a:endParaRPr lang="en-US" altLang="tr-TR" sz="2400">
              <a:latin typeface="Tahoma" panose="020B0604030504040204" pitchFamily="34" charset="0"/>
              <a:cs typeface="Times New Roman" panose="02020603050405020304" pitchFamily="18" charset="0"/>
            </a:endParaRPr>
          </a:p>
        </p:txBody>
      </p:sp>
      <p:sp>
        <p:nvSpPr>
          <p:cNvPr id="87052" name="Text Box 12"/>
          <p:cNvSpPr txBox="1">
            <a:spLocks noChangeArrowheads="1"/>
          </p:cNvSpPr>
          <p:nvPr/>
        </p:nvSpPr>
        <p:spPr bwMode="auto">
          <a:xfrm>
            <a:off x="8351838" y="5157788"/>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i="1">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903858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2"/>
          <p:cNvGraphicFramePr>
            <a:graphicFrameLocks noChangeAspect="1"/>
          </p:cNvGraphicFramePr>
          <p:nvPr>
            <p:extLst>
              <p:ext uri="{D42A27DB-BD31-4B8C-83A1-F6EECF244321}">
                <p14:modId xmlns:p14="http://schemas.microsoft.com/office/powerpoint/2010/main" val="3218723475"/>
              </p:ext>
            </p:extLst>
          </p:nvPr>
        </p:nvGraphicFramePr>
        <p:xfrm>
          <a:off x="1042988" y="1916113"/>
          <a:ext cx="7229475" cy="4362450"/>
        </p:xfrm>
        <a:graphic>
          <a:graphicData uri="http://schemas.openxmlformats.org/presentationml/2006/ole">
            <mc:AlternateContent xmlns:mc="http://schemas.openxmlformats.org/markup-compatibility/2006">
              <mc:Choice xmlns:v="urn:schemas-microsoft-com:vml" Requires="v">
                <p:oleObj spid="_x0000_s16534" name="Bit Eşlem Resmi" r:id="rId3" imgW="7229520" imgH="4362480" progId="Paint.Picture">
                  <p:embed/>
                </p:oleObj>
              </mc:Choice>
              <mc:Fallback>
                <p:oleObj name="Bit Eşlem Resmi" r:id="rId3" imgW="7229520" imgH="4362480" progId="Paint.Picture">
                  <p:embed/>
                  <p:pic>
                    <p:nvPicPr>
                      <p:cNvPr id="0" name=""/>
                      <p:cNvPicPr>
                        <a:picLocks noChangeAspect="1" noChangeArrowheads="1"/>
                      </p:cNvPicPr>
                      <p:nvPr/>
                    </p:nvPicPr>
                    <p:blipFill>
                      <a:blip r:embed="rId4"/>
                      <a:srcRect/>
                      <a:stretch>
                        <a:fillRect/>
                      </a:stretch>
                    </p:blipFill>
                    <p:spPr bwMode="auto">
                      <a:xfrm>
                        <a:off x="1042988" y="1916113"/>
                        <a:ext cx="72294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7" name="Rectangle 3"/>
          <p:cNvSpPr>
            <a:spLocks noGrp="1" noChangeArrowheads="1"/>
          </p:cNvSpPr>
          <p:nvPr>
            <p:ph type="title"/>
          </p:nvPr>
        </p:nvSpPr>
        <p:spPr/>
        <p:txBody>
          <a:bodyPr>
            <a:normAutofit/>
          </a:bodyPr>
          <a:lstStyle/>
          <a:p>
            <a:r>
              <a:rPr lang="tr-TR" altLang="tr-TR" sz="3600" dirty="0" smtClean="0">
                <a:solidFill>
                  <a:schemeClr val="bg1"/>
                </a:solidFill>
              </a:rPr>
              <a:t>Hangisi normal ? Yeşil olan </a:t>
            </a:r>
            <a:r>
              <a:rPr lang="tr-TR" altLang="tr-TR" sz="3600" dirty="0" smtClean="0">
                <a:solidFill>
                  <a:schemeClr val="bg1"/>
                </a:solidFill>
                <a:sym typeface="Wingdings" panose="05000000000000000000" pitchFamily="2" charset="2"/>
              </a:rPr>
              <a:t></a:t>
            </a:r>
            <a:endParaRPr lang="en-US" altLang="tr-TR" sz="3600" dirty="0">
              <a:solidFill>
                <a:schemeClr val="bg1"/>
              </a:solidFill>
            </a:endParaRPr>
          </a:p>
        </p:txBody>
      </p:sp>
      <p:sp>
        <p:nvSpPr>
          <p:cNvPr id="88068" name="Text Box 4"/>
          <p:cNvSpPr txBox="1">
            <a:spLocks noChangeArrowheads="1"/>
          </p:cNvSpPr>
          <p:nvPr/>
        </p:nvSpPr>
        <p:spPr bwMode="auto">
          <a:xfrm>
            <a:off x="6011863" y="2781300"/>
            <a:ext cx="151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tr-TR" sz="2000">
                <a:latin typeface="Times New Roman" panose="02020603050405020304" pitchFamily="18" charset="0"/>
                <a:cs typeface="Times New Roman" panose="02020603050405020304" pitchFamily="18" charset="0"/>
              </a:rPr>
              <a:t>σ</a:t>
            </a:r>
            <a:r>
              <a:rPr lang="en-GB" altLang="tr-TR" sz="2000">
                <a:latin typeface="Times New Roman" panose="02020603050405020304" pitchFamily="18" charset="0"/>
                <a:cs typeface="Times New Roman" panose="02020603050405020304" pitchFamily="18" charset="0"/>
              </a:rPr>
              <a:t> = 5</a:t>
            </a:r>
            <a:endParaRPr lang="el-GR" altLang="tr-TR" sz="2000">
              <a:latin typeface="Times New Roman" panose="02020603050405020304" pitchFamily="18" charset="0"/>
              <a:cs typeface="Times New Roman" panose="02020603050405020304" pitchFamily="18" charset="0"/>
            </a:endParaRPr>
          </a:p>
        </p:txBody>
      </p:sp>
      <p:sp>
        <p:nvSpPr>
          <p:cNvPr id="88069" name="Text Box 5"/>
          <p:cNvSpPr txBox="1">
            <a:spLocks noChangeArrowheads="1"/>
          </p:cNvSpPr>
          <p:nvPr/>
        </p:nvSpPr>
        <p:spPr bwMode="auto">
          <a:xfrm>
            <a:off x="5867400" y="3933825"/>
            <a:ext cx="158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tr-TR" sz="2000">
                <a:latin typeface="Times New Roman" panose="02020603050405020304" pitchFamily="18" charset="0"/>
                <a:cs typeface="Times New Roman" panose="02020603050405020304" pitchFamily="18" charset="0"/>
              </a:rPr>
              <a:t>σ</a:t>
            </a:r>
            <a:r>
              <a:rPr lang="en-GB" altLang="tr-TR" sz="2000">
                <a:latin typeface="Times New Roman" panose="02020603050405020304" pitchFamily="18" charset="0"/>
                <a:cs typeface="Times New Roman" panose="02020603050405020304" pitchFamily="18" charset="0"/>
              </a:rPr>
              <a:t> = 10</a:t>
            </a:r>
            <a:endParaRPr lang="el-GR" altLang="tr-TR" sz="2000">
              <a:latin typeface="Times New Roman" panose="02020603050405020304" pitchFamily="18" charset="0"/>
              <a:cs typeface="Times New Roman" panose="02020603050405020304" pitchFamily="18" charset="0"/>
            </a:endParaRPr>
          </a:p>
        </p:txBody>
      </p:sp>
      <p:sp>
        <p:nvSpPr>
          <p:cNvPr id="88070" name="Text Box 6"/>
          <p:cNvSpPr txBox="1">
            <a:spLocks noChangeArrowheads="1"/>
          </p:cNvSpPr>
          <p:nvPr/>
        </p:nvSpPr>
        <p:spPr bwMode="auto">
          <a:xfrm>
            <a:off x="6948488" y="5084763"/>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tr-TR" sz="2000">
                <a:latin typeface="Times New Roman" panose="02020603050405020304" pitchFamily="18" charset="0"/>
                <a:cs typeface="Times New Roman" panose="02020603050405020304" pitchFamily="18" charset="0"/>
              </a:rPr>
              <a:t>σ</a:t>
            </a:r>
            <a:r>
              <a:rPr lang="en-GB" altLang="tr-TR" sz="2000">
                <a:latin typeface="Times New Roman" panose="02020603050405020304" pitchFamily="18" charset="0"/>
                <a:cs typeface="Times New Roman" panose="02020603050405020304" pitchFamily="18" charset="0"/>
              </a:rPr>
              <a:t> = 16</a:t>
            </a:r>
            <a:endParaRPr lang="el-GR" altLang="tr-TR" sz="2000">
              <a:latin typeface="Times New Roman" panose="02020603050405020304" pitchFamily="18" charset="0"/>
              <a:cs typeface="Times New Roman" panose="02020603050405020304" pitchFamily="18" charset="0"/>
            </a:endParaRPr>
          </a:p>
        </p:txBody>
      </p:sp>
      <p:sp>
        <p:nvSpPr>
          <p:cNvPr id="88071" name="Rectangle 7"/>
          <p:cNvSpPr>
            <a:spLocks noChangeArrowheads="1"/>
          </p:cNvSpPr>
          <p:nvPr/>
        </p:nvSpPr>
        <p:spPr bwMode="auto">
          <a:xfrm>
            <a:off x="8027988" y="6165850"/>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i="1">
                <a:latin typeface="Times New Roman" panose="02020603050405020304" pitchFamily="18" charset="0"/>
                <a:cs typeface="Times New Roman" panose="02020603050405020304" pitchFamily="18" charset="0"/>
              </a:rPr>
              <a:t>x</a:t>
            </a:r>
          </a:p>
        </p:txBody>
      </p:sp>
      <p:sp>
        <p:nvSpPr>
          <p:cNvPr id="88072" name="Rectangle 8"/>
          <p:cNvSpPr>
            <a:spLocks noChangeArrowheads="1"/>
          </p:cNvSpPr>
          <p:nvPr/>
        </p:nvSpPr>
        <p:spPr bwMode="auto">
          <a:xfrm>
            <a:off x="4284663" y="6237288"/>
            <a:ext cx="1000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tr-TR" sz="2400" i="1">
                <a:latin typeface="Times New Roman" panose="02020603050405020304" pitchFamily="18" charset="0"/>
                <a:cs typeface="Times New Roman" panose="02020603050405020304" pitchFamily="18" charset="0"/>
              </a:rPr>
              <a:t>μ</a:t>
            </a:r>
            <a:r>
              <a:rPr lang="en-GB" altLang="tr-TR" sz="2400" i="1">
                <a:latin typeface="Times New Roman" panose="02020603050405020304" pitchFamily="18" charset="0"/>
                <a:cs typeface="Times New Roman" panose="02020603050405020304" pitchFamily="18" charset="0"/>
              </a:rPr>
              <a:t> = </a:t>
            </a:r>
            <a:r>
              <a:rPr lang="en-GB" altLang="tr-TR" sz="2400">
                <a:latin typeface="Times New Roman" panose="02020603050405020304" pitchFamily="18" charset="0"/>
                <a:cs typeface="Times New Roman" panose="02020603050405020304" pitchFamily="18" charset="0"/>
              </a:rPr>
              <a:t>50</a:t>
            </a:r>
            <a:endParaRPr lang="en-US" altLang="tr-TR" sz="2400">
              <a:latin typeface="Times New Roman" panose="02020603050405020304" pitchFamily="18" charset="0"/>
              <a:cs typeface="Times New Roman" panose="02020603050405020304" pitchFamily="18" charset="0"/>
            </a:endParaRPr>
          </a:p>
        </p:txBody>
      </p:sp>
      <p:sp>
        <p:nvSpPr>
          <p:cNvPr id="88073" name="Line 9"/>
          <p:cNvSpPr>
            <a:spLocks noChangeShapeType="1"/>
          </p:cNvSpPr>
          <p:nvPr/>
        </p:nvSpPr>
        <p:spPr bwMode="auto">
          <a:xfrm flipH="1">
            <a:off x="6372225" y="5373688"/>
            <a:ext cx="6477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8074" name="Line 10"/>
          <p:cNvSpPr>
            <a:spLocks noChangeShapeType="1"/>
          </p:cNvSpPr>
          <p:nvPr/>
        </p:nvSpPr>
        <p:spPr bwMode="auto">
          <a:xfrm flipH="1">
            <a:off x="5364163" y="4221163"/>
            <a:ext cx="576262"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
        <p:nvSpPr>
          <p:cNvPr id="88075" name="Line 11"/>
          <p:cNvSpPr>
            <a:spLocks noChangeShapeType="1"/>
          </p:cNvSpPr>
          <p:nvPr/>
        </p:nvSpPr>
        <p:spPr bwMode="auto">
          <a:xfrm flipH="1" flipV="1">
            <a:off x="5435600" y="2997200"/>
            <a:ext cx="576263"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spTree>
    <p:extLst>
      <p:ext uri="{BB962C8B-B14F-4D97-AF65-F5344CB8AC3E}">
        <p14:creationId xmlns:p14="http://schemas.microsoft.com/office/powerpoint/2010/main" val="1096891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90" name="Object 2"/>
          <p:cNvGraphicFramePr>
            <a:graphicFrameLocks noGrp="1" noChangeAspect="1"/>
          </p:cNvGraphicFramePr>
          <p:nvPr>
            <p:ph type="body" idx="4294967295"/>
          </p:nvPr>
        </p:nvGraphicFramePr>
        <p:xfrm>
          <a:off x="827088" y="2420938"/>
          <a:ext cx="7772400" cy="3424237"/>
        </p:xfrm>
        <a:graphic>
          <a:graphicData uri="http://schemas.openxmlformats.org/presentationml/2006/ole">
            <mc:AlternateContent xmlns:mc="http://schemas.openxmlformats.org/markup-compatibility/2006">
              <mc:Choice xmlns:v="urn:schemas-microsoft-com:vml" Requires="v">
                <p:oleObj spid="_x0000_s17558" name="Bitmap Image" r:id="rId3" imgW="7392432" imgH="3258005" progId="Paint.Picture">
                  <p:embed/>
                </p:oleObj>
              </mc:Choice>
              <mc:Fallback>
                <p:oleObj name="Bitmap Image" r:id="rId3" imgW="7392432" imgH="325800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420938"/>
                        <a:ext cx="7772400" cy="3424237"/>
                      </a:xfrm>
                      <a:prstGeom prst="rect">
                        <a:avLst/>
                      </a:prstGeom>
                    </p:spPr>
                  </p:pic>
                </p:oleObj>
              </mc:Fallback>
            </mc:AlternateContent>
          </a:graphicData>
        </a:graphic>
      </p:graphicFrame>
      <p:sp>
        <p:nvSpPr>
          <p:cNvPr id="89091" name="Rectangle 3"/>
          <p:cNvSpPr>
            <a:spLocks noGrp="1" noChangeArrowheads="1"/>
          </p:cNvSpPr>
          <p:nvPr>
            <p:ph type="title"/>
          </p:nvPr>
        </p:nvSpPr>
        <p:spPr/>
        <p:txBody>
          <a:bodyPr>
            <a:normAutofit/>
          </a:bodyPr>
          <a:lstStyle/>
          <a:p>
            <a:r>
              <a:rPr lang="tr-TR" altLang="tr-TR" sz="3600" dirty="0" smtClean="0">
                <a:solidFill>
                  <a:schemeClr val="bg1"/>
                </a:solidFill>
              </a:rPr>
              <a:t>Hangisi normal ? Yeşil olan </a:t>
            </a:r>
            <a:r>
              <a:rPr lang="tr-TR" altLang="tr-TR" sz="3600" dirty="0" smtClean="0">
                <a:solidFill>
                  <a:schemeClr val="bg1"/>
                </a:solidFill>
                <a:sym typeface="Wingdings" panose="05000000000000000000" pitchFamily="2" charset="2"/>
              </a:rPr>
              <a:t></a:t>
            </a:r>
            <a:endParaRPr lang="en-US" altLang="tr-TR" sz="3600" dirty="0">
              <a:solidFill>
                <a:schemeClr val="bg1"/>
              </a:solidFill>
            </a:endParaRPr>
          </a:p>
        </p:txBody>
      </p:sp>
      <p:sp>
        <p:nvSpPr>
          <p:cNvPr id="89092" name="Text Box 4"/>
          <p:cNvSpPr txBox="1">
            <a:spLocks noChangeArrowheads="1"/>
          </p:cNvSpPr>
          <p:nvPr/>
        </p:nvSpPr>
        <p:spPr bwMode="auto">
          <a:xfrm>
            <a:off x="1476375" y="2133600"/>
            <a:ext cx="698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tr-TR" sz="2000">
                <a:latin typeface="Times New Roman" panose="02020603050405020304" pitchFamily="18" charset="0"/>
                <a:cs typeface="Times New Roman" panose="02020603050405020304" pitchFamily="18" charset="0"/>
              </a:rPr>
              <a:t>         </a:t>
            </a:r>
            <a:r>
              <a:rPr lang="el-GR" altLang="tr-TR" sz="2000">
                <a:latin typeface="Times New Roman" panose="02020603050405020304" pitchFamily="18" charset="0"/>
                <a:cs typeface="Times New Roman" panose="02020603050405020304" pitchFamily="18" charset="0"/>
              </a:rPr>
              <a:t>σ</a:t>
            </a:r>
            <a:r>
              <a:rPr lang="en-GB" altLang="tr-TR" sz="2000">
                <a:latin typeface="Times New Roman" panose="02020603050405020304" pitchFamily="18" charset="0"/>
                <a:cs typeface="Times New Roman" panose="02020603050405020304" pitchFamily="18" charset="0"/>
              </a:rPr>
              <a:t> = 5                               </a:t>
            </a:r>
            <a:r>
              <a:rPr lang="el-GR" altLang="tr-TR" sz="2000">
                <a:latin typeface="Times New Roman" panose="02020603050405020304" pitchFamily="18" charset="0"/>
                <a:cs typeface="Times New Roman" panose="02020603050405020304" pitchFamily="18" charset="0"/>
              </a:rPr>
              <a:t>σ</a:t>
            </a:r>
            <a:r>
              <a:rPr lang="en-GB" altLang="tr-TR" sz="2000">
                <a:latin typeface="Times New Roman" panose="02020603050405020304" pitchFamily="18" charset="0"/>
                <a:cs typeface="Times New Roman" panose="02020603050405020304" pitchFamily="18" charset="0"/>
              </a:rPr>
              <a:t> = 5                         </a:t>
            </a:r>
            <a:r>
              <a:rPr lang="el-GR" altLang="tr-TR" sz="2000">
                <a:latin typeface="Times New Roman" panose="02020603050405020304" pitchFamily="18" charset="0"/>
                <a:cs typeface="Times New Roman" panose="02020603050405020304" pitchFamily="18" charset="0"/>
              </a:rPr>
              <a:t>σ</a:t>
            </a:r>
            <a:r>
              <a:rPr lang="en-GB" altLang="tr-TR" sz="2000">
                <a:latin typeface="Times New Roman" panose="02020603050405020304" pitchFamily="18" charset="0"/>
                <a:cs typeface="Times New Roman" panose="02020603050405020304" pitchFamily="18" charset="0"/>
              </a:rPr>
              <a:t> = 5</a:t>
            </a:r>
            <a:endParaRPr lang="el-GR" altLang="tr-TR" sz="2000">
              <a:latin typeface="Times New Roman" panose="02020603050405020304" pitchFamily="18" charset="0"/>
              <a:cs typeface="Times New Roman" panose="02020603050405020304" pitchFamily="18" charset="0"/>
            </a:endParaRPr>
          </a:p>
        </p:txBody>
      </p:sp>
      <p:sp>
        <p:nvSpPr>
          <p:cNvPr id="89093" name="Text Box 5"/>
          <p:cNvSpPr txBox="1">
            <a:spLocks noChangeArrowheads="1"/>
          </p:cNvSpPr>
          <p:nvPr/>
        </p:nvSpPr>
        <p:spPr bwMode="auto">
          <a:xfrm>
            <a:off x="1835150" y="5805488"/>
            <a:ext cx="7308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a:latin typeface="Times New Roman" panose="02020603050405020304" pitchFamily="18" charset="0"/>
                <a:cs typeface="Times New Roman" panose="02020603050405020304" pitchFamily="18" charset="0"/>
              </a:rPr>
              <a:t>     µ = 20                           µ = 30                       µ = 40                </a:t>
            </a:r>
            <a:r>
              <a:rPr lang="en-US" altLang="tr-TR" sz="2000" i="1">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2697616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1412776"/>
            <a:ext cx="6795909" cy="4582258"/>
          </a:xfrm>
          <a:prstGeom prst="rect">
            <a:avLst/>
          </a:prstGeom>
        </p:spPr>
      </p:pic>
      <p:sp>
        <p:nvSpPr>
          <p:cNvPr id="8" name="Rectangle 3"/>
          <p:cNvSpPr txBox="1">
            <a:spLocks noChangeArrowheads="1"/>
          </p:cNvSpPr>
          <p:nvPr/>
        </p:nvSpPr>
        <p:spPr>
          <a:xfrm>
            <a:off x="1691680" y="72008"/>
            <a:ext cx="7164288" cy="764704"/>
          </a:xfrm>
          <a:prstGeom prst="rect">
            <a:avLst/>
          </a:prstGeom>
        </p:spPr>
        <p:txBody>
          <a:bodyPr>
            <a:normAutofit/>
          </a:bodyPr>
          <a:lst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altLang="tr-TR" sz="3600" dirty="0" smtClean="0">
                <a:solidFill>
                  <a:schemeClr val="bg1"/>
                </a:solidFill>
              </a:rPr>
              <a:t>Normal Dağılım</a:t>
            </a:r>
            <a:endParaRPr lang="en-US" altLang="tr-TR" sz="3600" dirty="0">
              <a:solidFill>
                <a:schemeClr val="bg1"/>
              </a:solidFill>
            </a:endParaRPr>
          </a:p>
        </p:txBody>
      </p:sp>
      <p:sp>
        <p:nvSpPr>
          <p:cNvPr id="4" name="Dikdörtgen 3"/>
          <p:cNvSpPr/>
          <p:nvPr/>
        </p:nvSpPr>
        <p:spPr>
          <a:xfrm>
            <a:off x="2195736" y="5995034"/>
            <a:ext cx="5328592" cy="246221"/>
          </a:xfrm>
          <a:prstGeom prst="rect">
            <a:avLst/>
          </a:prstGeom>
        </p:spPr>
        <p:txBody>
          <a:bodyPr wrap="square">
            <a:spAutoFit/>
          </a:bodyPr>
          <a:lstStyle/>
          <a:p>
            <a:r>
              <a:rPr lang="tr-TR" sz="1000" dirty="0"/>
              <a:t>http://www.wormbook.org/chapters/www_statisticalanalysis/statisticalanalysis_fig1.jpg</a:t>
            </a:r>
          </a:p>
        </p:txBody>
      </p:sp>
    </p:spTree>
    <p:extLst>
      <p:ext uri="{BB962C8B-B14F-4D97-AF65-F5344CB8AC3E}">
        <p14:creationId xmlns:p14="http://schemas.microsoft.com/office/powerpoint/2010/main" val="3025668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1079500" y="-146050"/>
            <a:ext cx="7793038"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endParaRPr lang="en-US" altLang="tr-TR"/>
          </a:p>
        </p:txBody>
      </p:sp>
      <p:sp>
        <p:nvSpPr>
          <p:cNvPr id="80902" name="Text Box 6"/>
          <p:cNvSpPr txBox="1">
            <a:spLocks noChangeArrowheads="1"/>
          </p:cNvSpPr>
          <p:nvPr/>
        </p:nvSpPr>
        <p:spPr bwMode="auto">
          <a:xfrm>
            <a:off x="1042988" y="5516563"/>
            <a:ext cx="7848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l-GR" altLang="tr-TR" sz="2200">
                <a:latin typeface="Times New Roman" panose="02020603050405020304" pitchFamily="18" charset="0"/>
                <a:cs typeface="Times New Roman" panose="02020603050405020304" pitchFamily="18" charset="0"/>
              </a:rPr>
              <a:t>μ</a:t>
            </a:r>
            <a:r>
              <a:rPr lang="en-GB" altLang="tr-TR" sz="2200">
                <a:latin typeface="Times New Roman" panose="02020603050405020304" pitchFamily="18" charset="0"/>
                <a:cs typeface="Times New Roman" panose="02020603050405020304" pitchFamily="18" charset="0"/>
              </a:rPr>
              <a:t> </a:t>
            </a:r>
            <a:r>
              <a:rPr lang="el-GR" altLang="tr-TR" sz="2200">
                <a:latin typeface="Times New Roman" panose="02020603050405020304" pitchFamily="18" charset="0"/>
                <a:cs typeface="Times New Roman" panose="02020603050405020304" pitchFamily="18" charset="0"/>
              </a:rPr>
              <a:t>–</a:t>
            </a:r>
            <a:r>
              <a:rPr lang="en-GB" altLang="tr-TR" sz="2200">
                <a:latin typeface="Times New Roman" panose="02020603050405020304" pitchFamily="18" charset="0"/>
                <a:cs typeface="Times New Roman" panose="02020603050405020304" pitchFamily="18" charset="0"/>
              </a:rPr>
              <a:t> </a:t>
            </a:r>
            <a:r>
              <a:rPr lang="en-US" altLang="tr-TR" sz="2200">
                <a:latin typeface="Times New Roman" panose="02020603050405020304" pitchFamily="18" charset="0"/>
                <a:cs typeface="Times New Roman" panose="02020603050405020304" pitchFamily="18" charset="0"/>
              </a:rPr>
              <a:t>3</a:t>
            </a:r>
            <a:r>
              <a:rPr lang="el-GR" altLang="tr-TR" sz="2200">
                <a:latin typeface="Times New Roman" panose="02020603050405020304" pitchFamily="18" charset="0"/>
                <a:cs typeface="Times New Roman" panose="02020603050405020304" pitchFamily="18" charset="0"/>
              </a:rPr>
              <a:t>σ</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μ</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n-US" altLang="tr-TR" sz="2200">
                <a:latin typeface="Times New Roman" panose="02020603050405020304" pitchFamily="18" charset="0"/>
                <a:cs typeface="Times New Roman" panose="02020603050405020304" pitchFamily="18" charset="0"/>
                <a:sym typeface="Wingdings" panose="05000000000000000000" pitchFamily="2" charset="2"/>
              </a:rPr>
              <a:t>2</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σμ</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σ</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μ</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μ</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n-US"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σ</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μ</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n-US" altLang="tr-TR" sz="2200">
                <a:latin typeface="Times New Roman" panose="02020603050405020304" pitchFamily="18" charset="0"/>
                <a:cs typeface="Times New Roman" panose="02020603050405020304" pitchFamily="18" charset="0"/>
                <a:sym typeface="Wingdings" panose="05000000000000000000" pitchFamily="2" charset="2"/>
              </a:rPr>
              <a:t>+ 2</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σ</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μ</a:t>
            </a:r>
            <a:r>
              <a:rPr lang="en-GB" altLang="tr-TR" sz="2200">
                <a:latin typeface="Times New Roman" panose="02020603050405020304" pitchFamily="18" charset="0"/>
                <a:cs typeface="Times New Roman" panose="02020603050405020304" pitchFamily="18" charset="0"/>
                <a:sym typeface="Wingdings" panose="05000000000000000000" pitchFamily="2" charset="2"/>
              </a:rPr>
              <a:t> </a:t>
            </a:r>
            <a:r>
              <a:rPr lang="en-US" altLang="tr-TR" sz="2200">
                <a:latin typeface="Times New Roman" panose="02020603050405020304" pitchFamily="18" charset="0"/>
                <a:cs typeface="Times New Roman" panose="02020603050405020304" pitchFamily="18" charset="0"/>
                <a:sym typeface="Wingdings" panose="05000000000000000000" pitchFamily="2" charset="2"/>
              </a:rPr>
              <a:t>+ 3</a:t>
            </a:r>
            <a:r>
              <a:rPr lang="el-GR" altLang="tr-TR" sz="2200">
                <a:latin typeface="Times New Roman" panose="02020603050405020304" pitchFamily="18" charset="0"/>
                <a:cs typeface="Times New Roman" panose="02020603050405020304" pitchFamily="18" charset="0"/>
                <a:sym typeface="Wingdings" panose="05000000000000000000" pitchFamily="2" charset="2"/>
              </a:rPr>
              <a:t>σ</a:t>
            </a:r>
          </a:p>
        </p:txBody>
      </p:sp>
      <p:sp>
        <p:nvSpPr>
          <p:cNvPr id="80903" name="Line 7"/>
          <p:cNvSpPr>
            <a:spLocks noChangeShapeType="1"/>
          </p:cNvSpPr>
          <p:nvPr/>
        </p:nvSpPr>
        <p:spPr bwMode="auto">
          <a:xfrm flipV="1">
            <a:off x="1476375" y="1555750"/>
            <a:ext cx="0" cy="3673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04" name="Line 8"/>
          <p:cNvSpPr>
            <a:spLocks noChangeShapeType="1"/>
          </p:cNvSpPr>
          <p:nvPr/>
        </p:nvSpPr>
        <p:spPr bwMode="auto">
          <a:xfrm flipV="1">
            <a:off x="2484438" y="1989138"/>
            <a:ext cx="0" cy="28082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05" name="Line 9"/>
          <p:cNvSpPr>
            <a:spLocks noChangeShapeType="1"/>
          </p:cNvSpPr>
          <p:nvPr/>
        </p:nvSpPr>
        <p:spPr bwMode="auto">
          <a:xfrm flipV="1">
            <a:off x="3421063" y="2852738"/>
            <a:ext cx="0" cy="1081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06" name="Line 10"/>
          <p:cNvSpPr>
            <a:spLocks noChangeShapeType="1"/>
          </p:cNvSpPr>
          <p:nvPr/>
        </p:nvSpPr>
        <p:spPr bwMode="auto">
          <a:xfrm flipV="1">
            <a:off x="5653088" y="2852738"/>
            <a:ext cx="0" cy="1081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07" name="Line 11"/>
          <p:cNvSpPr>
            <a:spLocks noChangeShapeType="1"/>
          </p:cNvSpPr>
          <p:nvPr/>
        </p:nvSpPr>
        <p:spPr bwMode="auto">
          <a:xfrm flipV="1">
            <a:off x="6661150" y="1989138"/>
            <a:ext cx="0" cy="2879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08" name="Line 12"/>
          <p:cNvSpPr>
            <a:spLocks noChangeShapeType="1"/>
          </p:cNvSpPr>
          <p:nvPr/>
        </p:nvSpPr>
        <p:spPr bwMode="auto">
          <a:xfrm flipH="1" flipV="1">
            <a:off x="7669213" y="1484313"/>
            <a:ext cx="0" cy="3816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09" name="Text Box 13"/>
          <p:cNvSpPr txBox="1">
            <a:spLocks noChangeArrowheads="1"/>
          </p:cNvSpPr>
          <p:nvPr/>
        </p:nvSpPr>
        <p:spPr bwMode="auto">
          <a:xfrm>
            <a:off x="4356100" y="2781300"/>
            <a:ext cx="2519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a:t>68%</a:t>
            </a:r>
          </a:p>
        </p:txBody>
      </p:sp>
      <p:sp>
        <p:nvSpPr>
          <p:cNvPr id="80910" name="Text Box 14"/>
          <p:cNvSpPr txBox="1">
            <a:spLocks noChangeArrowheads="1"/>
          </p:cNvSpPr>
          <p:nvPr/>
        </p:nvSpPr>
        <p:spPr bwMode="auto">
          <a:xfrm>
            <a:off x="4140200" y="1628775"/>
            <a:ext cx="21605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a:t>   99.7%</a:t>
            </a:r>
          </a:p>
        </p:txBody>
      </p:sp>
      <p:sp>
        <p:nvSpPr>
          <p:cNvPr id="80911" name="Text Box 15"/>
          <p:cNvSpPr txBox="1">
            <a:spLocks noChangeArrowheads="1"/>
          </p:cNvSpPr>
          <p:nvPr/>
        </p:nvSpPr>
        <p:spPr bwMode="auto">
          <a:xfrm>
            <a:off x="4213225" y="2132013"/>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a:t>  95%</a:t>
            </a:r>
          </a:p>
        </p:txBody>
      </p:sp>
      <p:sp>
        <p:nvSpPr>
          <p:cNvPr id="80912" name="Line 16"/>
          <p:cNvSpPr>
            <a:spLocks noChangeShapeType="1"/>
          </p:cNvSpPr>
          <p:nvPr/>
        </p:nvSpPr>
        <p:spPr bwMode="auto">
          <a:xfrm flipH="1">
            <a:off x="1476375" y="1773238"/>
            <a:ext cx="2879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13" name="Line 17"/>
          <p:cNvSpPr>
            <a:spLocks noChangeShapeType="1"/>
          </p:cNvSpPr>
          <p:nvPr/>
        </p:nvSpPr>
        <p:spPr bwMode="auto">
          <a:xfrm>
            <a:off x="5005388" y="1844675"/>
            <a:ext cx="266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14" name="Line 18"/>
          <p:cNvSpPr>
            <a:spLocks noChangeShapeType="1"/>
          </p:cNvSpPr>
          <p:nvPr/>
        </p:nvSpPr>
        <p:spPr bwMode="auto">
          <a:xfrm flipH="1">
            <a:off x="2484438" y="2347913"/>
            <a:ext cx="19446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15" name="Line 19"/>
          <p:cNvSpPr>
            <a:spLocks noChangeShapeType="1"/>
          </p:cNvSpPr>
          <p:nvPr/>
        </p:nvSpPr>
        <p:spPr bwMode="auto">
          <a:xfrm>
            <a:off x="5148263" y="2276475"/>
            <a:ext cx="151288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16" name="Line 20"/>
          <p:cNvSpPr>
            <a:spLocks noChangeShapeType="1"/>
          </p:cNvSpPr>
          <p:nvPr/>
        </p:nvSpPr>
        <p:spPr bwMode="auto">
          <a:xfrm flipH="1">
            <a:off x="3421063" y="2997200"/>
            <a:ext cx="9350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80917" name="Line 21"/>
          <p:cNvSpPr>
            <a:spLocks noChangeShapeType="1"/>
          </p:cNvSpPr>
          <p:nvPr/>
        </p:nvSpPr>
        <p:spPr bwMode="auto">
          <a:xfrm>
            <a:off x="4932363" y="2997200"/>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pic>
        <p:nvPicPr>
          <p:cNvPr id="80918"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068638"/>
            <a:ext cx="7772400" cy="24923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3"/>
          <p:cNvSpPr txBox="1">
            <a:spLocks noChangeArrowheads="1"/>
          </p:cNvSpPr>
          <p:nvPr/>
        </p:nvSpPr>
        <p:spPr>
          <a:xfrm>
            <a:off x="1691680" y="72008"/>
            <a:ext cx="7164288" cy="764704"/>
          </a:xfrm>
          <a:prstGeom prst="rect">
            <a:avLst/>
          </a:prstGeom>
        </p:spPr>
        <p:txBody>
          <a:bodyPr>
            <a:normAutofit/>
          </a:bodyPr>
          <a:lst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altLang="tr-TR" sz="3600" dirty="0" smtClean="0">
                <a:solidFill>
                  <a:schemeClr val="bg1"/>
                </a:solidFill>
              </a:rPr>
              <a:t>Normal Dağılım</a:t>
            </a:r>
            <a:endParaRPr lang="en-US" altLang="tr-TR" sz="3600" dirty="0">
              <a:solidFill>
                <a:schemeClr val="bg1"/>
              </a:solidFill>
            </a:endParaRPr>
          </a:p>
        </p:txBody>
      </p:sp>
    </p:spTree>
    <p:extLst>
      <p:ext uri="{BB962C8B-B14F-4D97-AF65-F5344CB8AC3E}">
        <p14:creationId xmlns:p14="http://schemas.microsoft.com/office/powerpoint/2010/main" val="2668235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TlBk468CVBE0jg4cCNmhFPYQFW939VYjqF27CX_MDSikqj89K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375770" cy="3798021"/>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732240" y="2204864"/>
            <a:ext cx="1920850" cy="923330"/>
          </a:xfrm>
          <a:prstGeom prst="rect">
            <a:avLst/>
          </a:prstGeom>
          <a:noFill/>
        </p:spPr>
        <p:txBody>
          <a:bodyPr wrap="square" rtlCol="0">
            <a:spAutoFit/>
          </a:bodyPr>
          <a:lstStyle/>
          <a:p>
            <a:r>
              <a:rPr lang="tr-TR" dirty="0" smtClean="0"/>
              <a:t>1s-68,3</a:t>
            </a:r>
          </a:p>
          <a:p>
            <a:r>
              <a:rPr lang="tr-TR" dirty="0" smtClean="0"/>
              <a:t>2s-95,4</a:t>
            </a:r>
          </a:p>
          <a:p>
            <a:r>
              <a:rPr lang="tr-TR" dirty="0" smtClean="0"/>
              <a:t>3s-99,7</a:t>
            </a:r>
            <a:endParaRPr lang="tr-TR" dirty="0"/>
          </a:p>
        </p:txBody>
      </p:sp>
      <p:sp>
        <p:nvSpPr>
          <p:cNvPr id="5" name="Rectangle 3"/>
          <p:cNvSpPr txBox="1">
            <a:spLocks noChangeArrowheads="1"/>
          </p:cNvSpPr>
          <p:nvPr/>
        </p:nvSpPr>
        <p:spPr>
          <a:xfrm>
            <a:off x="1691680" y="72008"/>
            <a:ext cx="7164288" cy="764704"/>
          </a:xfrm>
          <a:prstGeom prst="rect">
            <a:avLst/>
          </a:prstGeom>
        </p:spPr>
        <p:txBody>
          <a:bodyPr>
            <a:normAutofit/>
          </a:bodyPr>
          <a:lst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altLang="tr-TR" sz="3600" dirty="0" smtClean="0">
                <a:solidFill>
                  <a:schemeClr val="bg1"/>
                </a:solidFill>
              </a:rPr>
              <a:t>Normal Dağılım</a:t>
            </a:r>
            <a:endParaRPr lang="en-US" altLang="tr-TR" sz="3600" dirty="0">
              <a:solidFill>
                <a:schemeClr val="bg1"/>
              </a:solidFill>
            </a:endParaRPr>
          </a:p>
        </p:txBody>
      </p:sp>
    </p:spTree>
    <p:extLst>
      <p:ext uri="{BB962C8B-B14F-4D97-AF65-F5344CB8AC3E}">
        <p14:creationId xmlns:p14="http://schemas.microsoft.com/office/powerpoint/2010/main" val="350360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84176" y="116632"/>
            <a:ext cx="7812360" cy="764704"/>
          </a:xfrm>
          <a:prstGeom prst="rect">
            <a:avLst/>
          </a:prstGeom>
        </p:spPr>
        <p:txBody>
          <a:bodyPr>
            <a:noAutofit/>
          </a:bodyPr>
          <a:lst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altLang="tr-TR" sz="2600" dirty="0" smtClean="0">
                <a:solidFill>
                  <a:schemeClr val="bg1"/>
                </a:solidFill>
              </a:rPr>
              <a:t>İnceleyelim(Normal Dağılım)</a:t>
            </a:r>
            <a:endParaRPr lang="en-US" altLang="tr-TR" sz="2600" dirty="0">
              <a:solidFill>
                <a:schemeClr val="bg1"/>
              </a:solidFill>
            </a:endParaRPr>
          </a:p>
        </p:txBody>
      </p:sp>
      <p:sp>
        <p:nvSpPr>
          <p:cNvPr id="3" name="Dikdörtgen 2"/>
          <p:cNvSpPr/>
          <p:nvPr/>
        </p:nvSpPr>
        <p:spPr>
          <a:xfrm>
            <a:off x="421900" y="2348880"/>
            <a:ext cx="4671600" cy="369332"/>
          </a:xfrm>
          <a:prstGeom prst="rect">
            <a:avLst/>
          </a:prstGeom>
        </p:spPr>
        <p:txBody>
          <a:bodyPr wrap="none">
            <a:spAutoFit/>
          </a:bodyPr>
          <a:lstStyle/>
          <a:p>
            <a:pPr marL="285750" indent="-285750">
              <a:buFont typeface="Arial" panose="020B0604020202020204" pitchFamily="34" charset="0"/>
              <a:buChar char="•"/>
            </a:pPr>
            <a:r>
              <a:rPr lang="tr-TR" b="1" dirty="0">
                <a:hlinkClick r:id="rId2"/>
              </a:rPr>
              <a:t>http://www.statdistributions.com/normal</a:t>
            </a:r>
            <a:r>
              <a:rPr lang="tr-TR" b="1" dirty="0" smtClean="0">
                <a:hlinkClick r:id="rId2"/>
              </a:rPr>
              <a:t>/</a:t>
            </a:r>
            <a:r>
              <a:rPr lang="tr-TR" b="1" dirty="0" smtClean="0"/>
              <a:t> </a:t>
            </a:r>
            <a:endParaRPr lang="tr-TR" b="1" dirty="0"/>
          </a:p>
        </p:txBody>
      </p:sp>
      <p:sp>
        <p:nvSpPr>
          <p:cNvPr id="4" name="Dikdörtgen 3"/>
          <p:cNvSpPr/>
          <p:nvPr/>
        </p:nvSpPr>
        <p:spPr>
          <a:xfrm>
            <a:off x="1043608" y="6453336"/>
            <a:ext cx="4572000" cy="230832"/>
          </a:xfrm>
          <a:prstGeom prst="rect">
            <a:avLst/>
          </a:prstGeom>
        </p:spPr>
        <p:txBody>
          <a:bodyPr>
            <a:spAutoFit/>
          </a:bodyPr>
          <a:lstStyle/>
          <a:p>
            <a:r>
              <a:rPr lang="tr-TR" sz="900" dirty="0"/>
              <a:t>http://brandtalks.org/wp-content/uploads/mercek.jpg</a:t>
            </a:r>
          </a:p>
        </p:txBody>
      </p:sp>
      <p:pic>
        <p:nvPicPr>
          <p:cNvPr id="7" name="Resim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132856"/>
            <a:ext cx="2579000" cy="2259204"/>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0137762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691680" y="72008"/>
            <a:ext cx="7164288" cy="764704"/>
          </a:xfrm>
          <a:prstGeom prst="rect">
            <a:avLst/>
          </a:prstGeom>
        </p:spPr>
        <p:txBody>
          <a:bodyPr>
            <a:normAutofit/>
          </a:bodyPr>
          <a:lst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altLang="tr-TR" sz="3600" dirty="0" smtClean="0">
                <a:solidFill>
                  <a:schemeClr val="bg1"/>
                </a:solidFill>
              </a:rPr>
              <a:t>İnceleyelim</a:t>
            </a:r>
            <a:endParaRPr lang="en-US" altLang="tr-TR" sz="3600" dirty="0">
              <a:solidFill>
                <a:schemeClr val="bg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060848"/>
            <a:ext cx="8182361" cy="2784128"/>
          </a:xfrm>
          <a:prstGeom prst="rect">
            <a:avLst/>
          </a:prstGeom>
        </p:spPr>
      </p:pic>
      <p:cxnSp>
        <p:nvCxnSpPr>
          <p:cNvPr id="6" name="Düz Bağlayıcı 5"/>
          <p:cNvCxnSpPr/>
          <p:nvPr/>
        </p:nvCxnSpPr>
        <p:spPr>
          <a:xfrm>
            <a:off x="4427984" y="2204864"/>
            <a:ext cx="0" cy="2376264"/>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 name="Düz Bağlayıcı 7"/>
          <p:cNvCxnSpPr/>
          <p:nvPr/>
        </p:nvCxnSpPr>
        <p:spPr>
          <a:xfrm>
            <a:off x="5940151" y="3452912"/>
            <a:ext cx="1" cy="1128216"/>
          </a:xfrm>
          <a:prstGeom prst="line">
            <a:avLst/>
          </a:prstGeom>
          <a:ln w="190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a:off x="3635896" y="2708920"/>
            <a:ext cx="0" cy="1825269"/>
          </a:xfrm>
          <a:prstGeom prst="line">
            <a:avLst/>
          </a:prstGeom>
          <a:ln w="19050">
            <a:solidFill>
              <a:srgbClr val="7030A0"/>
            </a:solidFill>
            <a:prstDash val="sysDot"/>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5508104" y="4725144"/>
            <a:ext cx="864096" cy="307777"/>
          </a:xfrm>
          <a:prstGeom prst="rect">
            <a:avLst/>
          </a:prstGeom>
          <a:noFill/>
          <a:ln>
            <a:solidFill>
              <a:srgbClr val="7030A0"/>
            </a:solidFill>
          </a:ln>
        </p:spPr>
        <p:txBody>
          <a:bodyPr wrap="square" rtlCol="0">
            <a:spAutoFit/>
          </a:bodyPr>
          <a:lstStyle/>
          <a:p>
            <a:pPr algn="ctr"/>
            <a:r>
              <a:rPr lang="tr-TR" sz="1400" b="1" dirty="0" smtClean="0">
                <a:solidFill>
                  <a:srgbClr val="0070C0"/>
                </a:solidFill>
              </a:rPr>
              <a:t>Ağaç 1</a:t>
            </a:r>
            <a:endParaRPr lang="tr-TR" sz="1400" b="1" dirty="0">
              <a:solidFill>
                <a:srgbClr val="0070C0"/>
              </a:solidFill>
            </a:endParaRPr>
          </a:p>
        </p:txBody>
      </p:sp>
      <p:sp>
        <p:nvSpPr>
          <p:cNvPr id="14" name="Metin kutusu 13"/>
          <p:cNvSpPr txBox="1"/>
          <p:nvPr/>
        </p:nvSpPr>
        <p:spPr>
          <a:xfrm>
            <a:off x="3203848" y="4705399"/>
            <a:ext cx="864096" cy="307777"/>
          </a:xfrm>
          <a:prstGeom prst="rect">
            <a:avLst/>
          </a:prstGeom>
          <a:noFill/>
          <a:ln>
            <a:solidFill>
              <a:srgbClr val="7030A0"/>
            </a:solidFill>
          </a:ln>
        </p:spPr>
        <p:txBody>
          <a:bodyPr wrap="square" rtlCol="0">
            <a:spAutoFit/>
          </a:bodyPr>
          <a:lstStyle/>
          <a:p>
            <a:pPr algn="ctr"/>
            <a:r>
              <a:rPr lang="tr-TR" sz="1400" b="1" dirty="0" smtClean="0">
                <a:solidFill>
                  <a:srgbClr val="0070C0"/>
                </a:solidFill>
              </a:rPr>
              <a:t>Ağaç 2</a:t>
            </a:r>
            <a:endParaRPr lang="tr-TR" sz="1400" b="1" dirty="0">
              <a:solidFill>
                <a:srgbClr val="0070C0"/>
              </a:solidFill>
            </a:endParaRPr>
          </a:p>
        </p:txBody>
      </p:sp>
      <p:cxnSp>
        <p:nvCxnSpPr>
          <p:cNvPr id="15" name="Düz Bağlayıcı 14"/>
          <p:cNvCxnSpPr/>
          <p:nvPr/>
        </p:nvCxnSpPr>
        <p:spPr>
          <a:xfrm flipH="1">
            <a:off x="5940152" y="3645024"/>
            <a:ext cx="144016" cy="144016"/>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a:off x="5940153" y="3799759"/>
            <a:ext cx="187552" cy="267440"/>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0" name="Düz Bağlayıcı 19"/>
          <p:cNvCxnSpPr/>
          <p:nvPr/>
        </p:nvCxnSpPr>
        <p:spPr>
          <a:xfrm flipH="1">
            <a:off x="5955219" y="3861048"/>
            <a:ext cx="344973" cy="446856"/>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2" name="Düz Bağlayıcı 21"/>
          <p:cNvCxnSpPr/>
          <p:nvPr/>
        </p:nvCxnSpPr>
        <p:spPr>
          <a:xfrm flipH="1">
            <a:off x="5982026" y="3999879"/>
            <a:ext cx="420436" cy="527826"/>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4" name="Düz Bağlayıcı 23"/>
          <p:cNvCxnSpPr/>
          <p:nvPr/>
        </p:nvCxnSpPr>
        <p:spPr>
          <a:xfrm flipH="1">
            <a:off x="6192244" y="4096255"/>
            <a:ext cx="318166" cy="431450"/>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6" name="Düz Bağlayıcı 25"/>
          <p:cNvCxnSpPr/>
          <p:nvPr/>
        </p:nvCxnSpPr>
        <p:spPr>
          <a:xfrm flipH="1">
            <a:off x="6365316" y="4162714"/>
            <a:ext cx="318166" cy="431450"/>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H="1">
            <a:off x="6588225" y="4263792"/>
            <a:ext cx="239273" cy="330372"/>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28" name="Düz Bağlayıcı 27"/>
          <p:cNvCxnSpPr/>
          <p:nvPr/>
        </p:nvCxnSpPr>
        <p:spPr>
          <a:xfrm flipH="1">
            <a:off x="6827498" y="4320888"/>
            <a:ext cx="156930" cy="260240"/>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3" name="Düz Bağlayıcı 32"/>
          <p:cNvCxnSpPr/>
          <p:nvPr/>
        </p:nvCxnSpPr>
        <p:spPr>
          <a:xfrm flipH="1">
            <a:off x="7066772" y="4429926"/>
            <a:ext cx="81023" cy="151202"/>
          </a:xfrm>
          <a:prstGeom prst="line">
            <a:avLst/>
          </a:prstGeom>
          <a:ln w="28575">
            <a:solidFill>
              <a:srgbClr val="7030A0"/>
            </a:solidFill>
            <a:prstDash val="sysDot"/>
          </a:ln>
        </p:spPr>
        <p:style>
          <a:lnRef idx="1">
            <a:schemeClr val="accent1"/>
          </a:lnRef>
          <a:fillRef idx="0">
            <a:schemeClr val="accent1"/>
          </a:fillRef>
          <a:effectRef idx="0">
            <a:schemeClr val="accent1"/>
          </a:effectRef>
          <a:fontRef idx="minor">
            <a:schemeClr val="tx1"/>
          </a:fontRef>
        </p:style>
      </p:cxnSp>
      <p:cxnSp>
        <p:nvCxnSpPr>
          <p:cNvPr id="39" name="Düz Bağlayıcı 38"/>
          <p:cNvCxnSpPr/>
          <p:nvPr/>
        </p:nvCxnSpPr>
        <p:spPr>
          <a:xfrm>
            <a:off x="2843809" y="3660295"/>
            <a:ext cx="750213" cy="87389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2" name="Düz Bağlayıcı 41"/>
          <p:cNvCxnSpPr/>
          <p:nvPr/>
        </p:nvCxnSpPr>
        <p:spPr>
          <a:xfrm>
            <a:off x="2987825" y="3489993"/>
            <a:ext cx="648071" cy="76264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4" name="Düz Bağlayıcı 43"/>
          <p:cNvCxnSpPr/>
          <p:nvPr/>
        </p:nvCxnSpPr>
        <p:spPr>
          <a:xfrm>
            <a:off x="3134023" y="3249448"/>
            <a:ext cx="486806" cy="611600"/>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6" name="Düz Bağlayıcı 45"/>
          <p:cNvCxnSpPr/>
          <p:nvPr/>
        </p:nvCxnSpPr>
        <p:spPr>
          <a:xfrm>
            <a:off x="3286663" y="3084425"/>
            <a:ext cx="349233" cy="45692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48" name="Düz Bağlayıcı 47"/>
          <p:cNvCxnSpPr/>
          <p:nvPr/>
        </p:nvCxnSpPr>
        <p:spPr>
          <a:xfrm>
            <a:off x="3417794" y="2907627"/>
            <a:ext cx="218102" cy="294431"/>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0" name="Düz Bağlayıcı 49"/>
          <p:cNvCxnSpPr/>
          <p:nvPr/>
        </p:nvCxnSpPr>
        <p:spPr>
          <a:xfrm>
            <a:off x="2667581" y="3834188"/>
            <a:ext cx="629800" cy="70638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2" name="Düz Bağlayıcı 51"/>
          <p:cNvCxnSpPr/>
          <p:nvPr/>
        </p:nvCxnSpPr>
        <p:spPr>
          <a:xfrm>
            <a:off x="2456901" y="3986390"/>
            <a:ext cx="504055" cy="56336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4" name="Düz Bağlayıcı 53"/>
          <p:cNvCxnSpPr/>
          <p:nvPr/>
        </p:nvCxnSpPr>
        <p:spPr>
          <a:xfrm>
            <a:off x="2268220" y="4151011"/>
            <a:ext cx="395570" cy="430117"/>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6" name="Düz Bağlayıcı 55"/>
          <p:cNvCxnSpPr/>
          <p:nvPr/>
        </p:nvCxnSpPr>
        <p:spPr>
          <a:xfrm>
            <a:off x="2007024" y="4302680"/>
            <a:ext cx="287271" cy="291484"/>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58" name="Düz Bağlayıcı 57"/>
          <p:cNvCxnSpPr/>
          <p:nvPr/>
        </p:nvCxnSpPr>
        <p:spPr>
          <a:xfrm>
            <a:off x="1752649" y="4413915"/>
            <a:ext cx="132848" cy="167213"/>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60" name="Düz Ok Bağlayıcısı 59"/>
          <p:cNvCxnSpPr/>
          <p:nvPr/>
        </p:nvCxnSpPr>
        <p:spPr>
          <a:xfrm flipV="1">
            <a:off x="6540316" y="3551709"/>
            <a:ext cx="381564" cy="5270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2" name="Düz Ok Bağlayıcısı 61"/>
          <p:cNvCxnSpPr/>
          <p:nvPr/>
        </p:nvCxnSpPr>
        <p:spPr>
          <a:xfrm flipH="1" flipV="1">
            <a:off x="2007024" y="3481619"/>
            <a:ext cx="436751" cy="496818"/>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4" name="Metin kutusu 63"/>
          <p:cNvSpPr txBox="1"/>
          <p:nvPr/>
        </p:nvSpPr>
        <p:spPr>
          <a:xfrm>
            <a:off x="6948264" y="3265239"/>
            <a:ext cx="864096" cy="307777"/>
          </a:xfrm>
          <a:prstGeom prst="rect">
            <a:avLst/>
          </a:prstGeom>
          <a:noFill/>
          <a:ln>
            <a:solidFill>
              <a:srgbClr val="7030A0"/>
            </a:solidFill>
          </a:ln>
        </p:spPr>
        <p:txBody>
          <a:bodyPr wrap="square" rtlCol="0">
            <a:spAutoFit/>
          </a:bodyPr>
          <a:lstStyle/>
          <a:p>
            <a:pPr algn="ctr"/>
            <a:r>
              <a:rPr lang="tr-TR" sz="1400" b="1" dirty="0" smtClean="0">
                <a:solidFill>
                  <a:srgbClr val="0070C0"/>
                </a:solidFill>
              </a:rPr>
              <a:t>%   ?</a:t>
            </a:r>
            <a:endParaRPr lang="tr-TR" sz="1400" b="1" dirty="0">
              <a:solidFill>
                <a:srgbClr val="0070C0"/>
              </a:solidFill>
            </a:endParaRPr>
          </a:p>
        </p:txBody>
      </p:sp>
      <p:sp>
        <p:nvSpPr>
          <p:cNvPr id="65" name="Metin kutusu 64"/>
          <p:cNvSpPr txBox="1"/>
          <p:nvPr/>
        </p:nvSpPr>
        <p:spPr>
          <a:xfrm>
            <a:off x="1619672" y="3140968"/>
            <a:ext cx="864096" cy="307777"/>
          </a:xfrm>
          <a:prstGeom prst="rect">
            <a:avLst/>
          </a:prstGeom>
          <a:noFill/>
          <a:ln>
            <a:solidFill>
              <a:srgbClr val="7030A0"/>
            </a:solidFill>
          </a:ln>
        </p:spPr>
        <p:txBody>
          <a:bodyPr wrap="square" rtlCol="0">
            <a:spAutoFit/>
          </a:bodyPr>
          <a:lstStyle/>
          <a:p>
            <a:pPr algn="ctr"/>
            <a:r>
              <a:rPr lang="tr-TR" sz="1400" b="1" dirty="0" smtClean="0">
                <a:solidFill>
                  <a:srgbClr val="0070C0"/>
                </a:solidFill>
              </a:rPr>
              <a:t>%   ?</a:t>
            </a:r>
            <a:endParaRPr lang="tr-TR" sz="1400" b="1" dirty="0">
              <a:solidFill>
                <a:srgbClr val="0070C0"/>
              </a:solidFill>
            </a:endParaRPr>
          </a:p>
        </p:txBody>
      </p:sp>
    </p:spTree>
    <p:extLst>
      <p:ext uri="{BB962C8B-B14F-4D97-AF65-F5344CB8AC3E}">
        <p14:creationId xmlns:p14="http://schemas.microsoft.com/office/powerpoint/2010/main" val="215434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İçindekiler</a:t>
            </a:r>
            <a:endParaRPr lang="tr-TR" dirty="0"/>
          </a:p>
        </p:txBody>
      </p:sp>
      <p:sp>
        <p:nvSpPr>
          <p:cNvPr id="4" name="İçerik Yer Tutucusu 3"/>
          <p:cNvSpPr>
            <a:spLocks noGrp="1"/>
          </p:cNvSpPr>
          <p:nvPr>
            <p:ph idx="4294967295"/>
          </p:nvPr>
        </p:nvSpPr>
        <p:spPr>
          <a:xfrm>
            <a:off x="628650" y="1453926"/>
            <a:ext cx="7886700" cy="4711378"/>
          </a:xfrm>
          <a:prstGeom prst="rect">
            <a:avLst/>
          </a:prstGeom>
        </p:spPr>
        <p:txBody>
          <a:bodyPr>
            <a:normAutofit lnSpcReduction="10000"/>
          </a:bodyPr>
          <a:lstStyle/>
          <a:p>
            <a:r>
              <a:rPr lang="tr-TR" sz="2800" dirty="0"/>
              <a:t>Normal Dağılım</a:t>
            </a:r>
          </a:p>
          <a:p>
            <a:r>
              <a:rPr lang="tr-TR" sz="2800" dirty="0"/>
              <a:t>Standart Normal Dağılım</a:t>
            </a:r>
          </a:p>
          <a:p>
            <a:r>
              <a:rPr lang="tr-TR" sz="2800" dirty="0" err="1" smtClean="0"/>
              <a:t>Skewness</a:t>
            </a:r>
            <a:r>
              <a:rPr lang="tr-TR" sz="2800" dirty="0" smtClean="0"/>
              <a:t>/Çarpıklık</a:t>
            </a:r>
          </a:p>
          <a:p>
            <a:r>
              <a:rPr lang="tr-TR" sz="2800" dirty="0" err="1" smtClean="0"/>
              <a:t>Kurtosis</a:t>
            </a:r>
            <a:r>
              <a:rPr lang="tr-TR" sz="2800" dirty="0" smtClean="0"/>
              <a:t>/Basıklık</a:t>
            </a:r>
          </a:p>
          <a:p>
            <a:r>
              <a:rPr lang="tr-TR" sz="2800" dirty="0" smtClean="0"/>
              <a:t>Çarpıklık ve Basıklığın Raporlanması</a:t>
            </a:r>
          </a:p>
          <a:p>
            <a:r>
              <a:rPr lang="tr-TR" sz="2800" dirty="0"/>
              <a:t>Kesinlik düzeyi</a:t>
            </a:r>
          </a:p>
          <a:p>
            <a:r>
              <a:rPr lang="tr-TR" sz="2800" dirty="0"/>
              <a:t>Aralık tahmini</a:t>
            </a:r>
          </a:p>
          <a:p>
            <a:r>
              <a:rPr lang="tr-TR" sz="2800" dirty="0"/>
              <a:t>Örneklem dağılımı</a:t>
            </a:r>
          </a:p>
          <a:p>
            <a:r>
              <a:rPr lang="tr-TR" sz="2800" dirty="0"/>
              <a:t>Merkezi limit teoremi</a:t>
            </a:r>
          </a:p>
          <a:p>
            <a:r>
              <a:rPr lang="tr-TR" sz="2800" dirty="0"/>
              <a:t>Standart hata</a:t>
            </a:r>
          </a:p>
          <a:p>
            <a:endParaRPr lang="tr-TR" sz="2800" dirty="0" smtClean="0"/>
          </a:p>
          <a:p>
            <a:endParaRPr lang="tr-TR" sz="2800" dirty="0" smtClean="0"/>
          </a:p>
          <a:p>
            <a:pPr marL="457200" lvl="1" indent="0">
              <a:buNone/>
            </a:pPr>
            <a:endParaRPr lang="tr-TR" sz="2400" dirty="0" smtClean="0"/>
          </a:p>
          <a:p>
            <a:pPr lvl="1"/>
            <a:endParaRPr lang="tr-TR" sz="2400" dirty="0" smtClean="0"/>
          </a:p>
        </p:txBody>
      </p:sp>
    </p:spTree>
    <p:extLst>
      <p:ext uri="{BB962C8B-B14F-4D97-AF65-F5344CB8AC3E}">
        <p14:creationId xmlns:p14="http://schemas.microsoft.com/office/powerpoint/2010/main" val="675347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Normal Dağılım</a:t>
            </a:r>
            <a:endParaRPr lang="tr-TR" dirty="0"/>
          </a:p>
        </p:txBody>
      </p:sp>
      <p:sp>
        <p:nvSpPr>
          <p:cNvPr id="3" name="İçerik Yer Tutucusu 2"/>
          <p:cNvSpPr>
            <a:spLocks noGrp="1"/>
          </p:cNvSpPr>
          <p:nvPr>
            <p:ph idx="4294967295"/>
          </p:nvPr>
        </p:nvSpPr>
        <p:spPr>
          <a:xfrm>
            <a:off x="457200" y="1600200"/>
            <a:ext cx="8229600" cy="4525963"/>
          </a:xfrm>
          <a:prstGeom prst="rect">
            <a:avLst/>
          </a:prstGeom>
        </p:spPr>
        <p:txBody>
          <a:bodyPr/>
          <a:lstStyle/>
          <a:p>
            <a:r>
              <a:rPr lang="tr-TR" dirty="0" smtClean="0"/>
              <a:t>Excel dosyası alıştırması (</a:t>
            </a:r>
            <a:r>
              <a:rPr lang="tr-TR" dirty="0" smtClean="0">
                <a:hlinkClick r:id="rId2" action="ppaction://hlinkfile"/>
              </a:rPr>
              <a:t>normdist.xls</a:t>
            </a:r>
            <a:r>
              <a:rPr lang="tr-TR" dirty="0" smtClean="0"/>
              <a:t>)</a:t>
            </a:r>
          </a:p>
          <a:p>
            <a:pPr marL="0" indent="0">
              <a:buNone/>
            </a:pPr>
            <a:r>
              <a:rPr lang="tr-TR" b="1" dirty="0" smtClean="0"/>
              <a:t>Hadi </a:t>
            </a:r>
            <a:r>
              <a:rPr lang="tr-TR" b="1" dirty="0" err="1"/>
              <a:t>excelde</a:t>
            </a:r>
            <a:r>
              <a:rPr lang="tr-TR" b="1" dirty="0"/>
              <a:t> beraber deneyelim</a:t>
            </a:r>
            <a:r>
              <a:rPr lang="tr-TR" b="1" dirty="0" smtClean="0"/>
              <a:t>!!!</a:t>
            </a:r>
          </a:p>
          <a:p>
            <a:pPr marL="0" indent="0">
              <a:buNone/>
            </a:pPr>
            <a:endParaRPr lang="tr-TR" b="1" dirty="0" smtClean="0"/>
          </a:p>
          <a:p>
            <a:r>
              <a:rPr lang="tr-TR" dirty="0" smtClean="0"/>
              <a:t>µ</a:t>
            </a:r>
            <a:r>
              <a:rPr lang="tr-TR" dirty="0"/>
              <a:t>= 50 ve  </a:t>
            </a:r>
            <a:r>
              <a:rPr lang="tr-TR" dirty="0">
                <a:latin typeface="Symbol" panose="05050102010706020507" pitchFamily="18" charset="2"/>
              </a:rPr>
              <a:t>s</a:t>
            </a:r>
            <a:r>
              <a:rPr lang="tr-TR" dirty="0"/>
              <a:t>=10 </a:t>
            </a:r>
            <a:r>
              <a:rPr lang="tr-TR" dirty="0" smtClean="0"/>
              <a:t>iken;</a:t>
            </a:r>
            <a:endParaRPr lang="tr-TR" dirty="0"/>
          </a:p>
          <a:p>
            <a:pPr marL="971550" lvl="1" indent="-514350">
              <a:buAutoNum type="alphaLcParenR"/>
            </a:pPr>
            <a:r>
              <a:rPr lang="tr-TR" dirty="0"/>
              <a:t>Notların 40 ile 60 arasında olma olasılığı nedir?</a:t>
            </a:r>
          </a:p>
          <a:p>
            <a:pPr marL="971550" lvl="1" indent="-514350">
              <a:buAutoNum type="alphaLcParenR"/>
            </a:pPr>
            <a:r>
              <a:rPr lang="tr-TR" dirty="0"/>
              <a:t>Notların % kaçı </a:t>
            </a:r>
            <a:r>
              <a:rPr lang="tr-TR" dirty="0" smtClean="0"/>
              <a:t>15’ten </a:t>
            </a:r>
            <a:r>
              <a:rPr lang="tr-TR" dirty="0"/>
              <a:t>küçüktür?</a:t>
            </a:r>
          </a:p>
          <a:p>
            <a:pPr marL="971550" lvl="1" indent="-514350">
              <a:buAutoNum type="alphaLcParenR"/>
            </a:pPr>
            <a:r>
              <a:rPr lang="tr-TR" dirty="0"/>
              <a:t> </a:t>
            </a:r>
            <a:r>
              <a:rPr lang="tr-TR" dirty="0">
                <a:latin typeface="Symbol" panose="05050102010706020507" pitchFamily="18" charset="2"/>
              </a:rPr>
              <a:t>s</a:t>
            </a:r>
            <a:r>
              <a:rPr lang="tr-TR" dirty="0"/>
              <a:t>=5 olursa sonuçlar nasıl değişir? </a:t>
            </a:r>
          </a:p>
          <a:p>
            <a:endParaRPr lang="tr-TR" dirty="0" smtClean="0"/>
          </a:p>
          <a:p>
            <a:endParaRPr lang="tr-TR" dirty="0"/>
          </a:p>
        </p:txBody>
      </p:sp>
    </p:spTree>
    <p:extLst>
      <p:ext uri="{BB962C8B-B14F-4D97-AF65-F5344CB8AC3E}">
        <p14:creationId xmlns:p14="http://schemas.microsoft.com/office/powerpoint/2010/main" val="4870499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Normal Dağılım Alıştırması</a:t>
            </a:r>
            <a:endParaRPr lang="tr-TR" dirty="0"/>
          </a:p>
        </p:txBody>
      </p:sp>
      <p:sp>
        <p:nvSpPr>
          <p:cNvPr id="3" name="İçerik Yer Tutucusu 2"/>
          <p:cNvSpPr>
            <a:spLocks noGrp="1"/>
          </p:cNvSpPr>
          <p:nvPr>
            <p:ph idx="4294967295"/>
          </p:nvPr>
        </p:nvSpPr>
        <p:spPr>
          <a:xfrm>
            <a:off x="35496" y="908720"/>
            <a:ext cx="8950750" cy="576064"/>
          </a:xfrm>
          <a:prstGeom prst="rect">
            <a:avLst/>
          </a:prstGeom>
        </p:spPr>
        <p:txBody>
          <a:bodyPr>
            <a:normAutofit lnSpcReduction="10000"/>
          </a:bodyPr>
          <a:lstStyle/>
          <a:p>
            <a:pPr algn="just"/>
            <a:r>
              <a:rPr lang="tr-TR" sz="1600" dirty="0" smtClean="0"/>
              <a:t>Rastgele seçilmiş büyüklüğü 100 olan bir örneklem; ortalaması 16, standart sapması 4 olan bir dağılım oluşturmuştur.  Aşağıdaki grafiklerden hangisi bu örneklem ortalamasının dağılımını temsil eder?</a:t>
            </a:r>
          </a:p>
        </p:txBody>
      </p:sp>
      <p:sp>
        <p:nvSpPr>
          <p:cNvPr id="4" name="Dikdörtgen 3"/>
          <p:cNvSpPr/>
          <p:nvPr/>
        </p:nvSpPr>
        <p:spPr>
          <a:xfrm>
            <a:off x="1115616" y="6453336"/>
            <a:ext cx="4572000" cy="230832"/>
          </a:xfrm>
          <a:prstGeom prst="rect">
            <a:avLst/>
          </a:prstGeom>
        </p:spPr>
        <p:txBody>
          <a:bodyPr>
            <a:spAutoFit/>
          </a:bodyPr>
          <a:lstStyle/>
          <a:p>
            <a:r>
              <a:rPr lang="tr-TR" sz="900" dirty="0"/>
              <a:t>http://www.stat.ucla.edu/~nchristo/introeconometrics/introecon_central_limit_theorem.pdf</a:t>
            </a:r>
          </a:p>
        </p:txBody>
      </p:sp>
      <p:pic>
        <p:nvPicPr>
          <p:cNvPr id="5" name="Resim 4"/>
          <p:cNvPicPr>
            <a:picLocks noChangeAspect="1"/>
          </p:cNvPicPr>
          <p:nvPr/>
        </p:nvPicPr>
        <p:blipFill>
          <a:blip r:embed="rId2"/>
          <a:stretch>
            <a:fillRect/>
          </a:stretch>
        </p:blipFill>
        <p:spPr>
          <a:xfrm>
            <a:off x="35496" y="1700808"/>
            <a:ext cx="4404672" cy="2304256"/>
          </a:xfrm>
          <a:prstGeom prst="rect">
            <a:avLst/>
          </a:prstGeom>
        </p:spPr>
      </p:pic>
      <p:pic>
        <p:nvPicPr>
          <p:cNvPr id="6" name="Resim 5"/>
          <p:cNvPicPr>
            <a:picLocks noChangeAspect="1"/>
          </p:cNvPicPr>
          <p:nvPr/>
        </p:nvPicPr>
        <p:blipFill>
          <a:blip r:embed="rId3"/>
          <a:stretch>
            <a:fillRect/>
          </a:stretch>
        </p:blipFill>
        <p:spPr>
          <a:xfrm>
            <a:off x="4426801" y="1772816"/>
            <a:ext cx="4659914" cy="2304256"/>
          </a:xfrm>
          <a:prstGeom prst="rect">
            <a:avLst/>
          </a:prstGeom>
        </p:spPr>
      </p:pic>
      <p:pic>
        <p:nvPicPr>
          <p:cNvPr id="7" name="Resim 6"/>
          <p:cNvPicPr>
            <a:picLocks noChangeAspect="1"/>
          </p:cNvPicPr>
          <p:nvPr/>
        </p:nvPicPr>
        <p:blipFill>
          <a:blip r:embed="rId4"/>
          <a:stretch>
            <a:fillRect/>
          </a:stretch>
        </p:blipFill>
        <p:spPr>
          <a:xfrm>
            <a:off x="2339752" y="4221088"/>
            <a:ext cx="4824536" cy="2254034"/>
          </a:xfrm>
          <a:prstGeom prst="rect">
            <a:avLst/>
          </a:prstGeom>
        </p:spPr>
      </p:pic>
    </p:spTree>
    <p:extLst>
      <p:ext uri="{BB962C8B-B14F-4D97-AF65-F5344CB8AC3E}">
        <p14:creationId xmlns:p14="http://schemas.microsoft.com/office/powerpoint/2010/main" val="1934003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t>Normallik Testleriyle Normalliğin Kontrolü </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22</a:t>
            </a:fld>
            <a:endParaRPr lang="tr-TR"/>
          </a:p>
        </p:txBody>
      </p:sp>
      <p:sp>
        <p:nvSpPr>
          <p:cNvPr id="5" name="Metin Yer Tutucusu 4"/>
          <p:cNvSpPr>
            <a:spLocks noGrp="1"/>
          </p:cNvSpPr>
          <p:nvPr>
            <p:ph type="body" sz="quarter" idx="14"/>
          </p:nvPr>
        </p:nvSpPr>
        <p:spPr>
          <a:xfrm>
            <a:off x="251520" y="1196752"/>
            <a:ext cx="8856984" cy="4789422"/>
          </a:xfrm>
        </p:spPr>
        <p:txBody>
          <a:bodyPr>
            <a:normAutofit/>
          </a:bodyPr>
          <a:lstStyle/>
          <a:p>
            <a:pPr marL="361950" indent="-361950"/>
            <a:r>
              <a:rPr lang="tr-TR" sz="2000" b="1" dirty="0"/>
              <a:t>KOLMOGOROV-SMIRNOV</a:t>
            </a:r>
            <a:r>
              <a:rPr lang="tr-TR" sz="2400" b="1" dirty="0"/>
              <a:t>  </a:t>
            </a:r>
            <a:r>
              <a:rPr lang="tr-TR" sz="2200" dirty="0" smtClean="0"/>
              <a:t>Genellikle </a:t>
            </a:r>
            <a:r>
              <a:rPr lang="tr-TR" sz="2200" dirty="0"/>
              <a:t>veri sayısının 50’nin </a:t>
            </a:r>
            <a:r>
              <a:rPr lang="tr-TR" sz="2200" dirty="0" smtClean="0"/>
              <a:t>üzerinde  </a:t>
            </a:r>
            <a:r>
              <a:rPr lang="tr-TR" sz="2200" dirty="0"/>
              <a:t>olduğu </a:t>
            </a:r>
            <a:r>
              <a:rPr lang="tr-TR" sz="2200" dirty="0" smtClean="0"/>
              <a:t>örneklemlerde </a:t>
            </a:r>
            <a:r>
              <a:rPr lang="tr-TR" sz="2200" dirty="0"/>
              <a:t>kullanılır. </a:t>
            </a:r>
            <a:r>
              <a:rPr lang="tr-TR" sz="2200" dirty="0" smtClean="0"/>
              <a:t>Tanımlanmış bir evren içinde bulunan örneklemin ,normal </a:t>
            </a:r>
            <a:r>
              <a:rPr lang="tr-TR" sz="2200" dirty="0"/>
              <a:t>olasılık dağılımına </a:t>
            </a:r>
            <a:r>
              <a:rPr lang="tr-TR" sz="2200" dirty="0" smtClean="0"/>
              <a:t>sahip olup olmadığı test edilir.  </a:t>
            </a:r>
            <a:r>
              <a:rPr lang="tr-TR" sz="2200" dirty="0"/>
              <a:t>Test ettiği hipotez, “Mevcut verilerin dağılımı ile normal olasılık dağılımı arasında fark yoktur.” şeklindeki yokluk </a:t>
            </a:r>
            <a:r>
              <a:rPr lang="tr-TR" sz="2200" dirty="0" smtClean="0"/>
              <a:t>hipotezidir.</a:t>
            </a:r>
          </a:p>
          <a:p>
            <a:pPr marL="361950" indent="0">
              <a:buNone/>
              <a:tabLst>
                <a:tab pos="361950" algn="l"/>
              </a:tabLst>
            </a:pPr>
            <a:r>
              <a:rPr lang="tr-TR" sz="2000" dirty="0" smtClean="0"/>
              <a:t> </a:t>
            </a:r>
          </a:p>
          <a:p>
            <a:pPr marL="361950" indent="-361950"/>
            <a:r>
              <a:rPr lang="tr-TR" sz="2000" b="1" dirty="0" smtClean="0"/>
              <a:t>SHAPIRO-WILK</a:t>
            </a:r>
            <a:r>
              <a:rPr lang="tr-TR" sz="2400" dirty="0" smtClean="0"/>
              <a:t> </a:t>
            </a:r>
          </a:p>
          <a:p>
            <a:pPr marL="361950" indent="0">
              <a:buNone/>
            </a:pPr>
            <a:r>
              <a:rPr lang="tr-TR" sz="2200" dirty="0" smtClean="0"/>
              <a:t>Genellikle veri sayısının 50’nin altında  olduğu sınırlandırılmış örneklemlerde kullanılır. Örneklem veri kümesinin, normal dağılım sergileyen bir evrenden gelip gelmediğini sınar. Test ettiği hipotez, “Verilerin dağılımı ile normal dağılım sergileyen evrenin dağılımları arasında fark yoktur.” şeklindeki yokluk hipotezidir.</a:t>
            </a:r>
            <a:endParaRPr lang="tr-TR" sz="2200" dirty="0"/>
          </a:p>
        </p:txBody>
      </p:sp>
    </p:spTree>
    <p:extLst>
      <p:ext uri="{BB962C8B-B14F-4D97-AF65-F5344CB8AC3E}">
        <p14:creationId xmlns:p14="http://schemas.microsoft.com/office/powerpoint/2010/main" val="183268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Standart Normal Dağılım</a:t>
            </a:r>
            <a:endParaRPr lang="tr-TR" dirty="0"/>
          </a:p>
        </p:txBody>
      </p:sp>
      <p:pic>
        <p:nvPicPr>
          <p:cNvPr id="5" name="Resim 4"/>
          <p:cNvPicPr>
            <a:picLocks noChangeAspect="1"/>
          </p:cNvPicPr>
          <p:nvPr/>
        </p:nvPicPr>
        <p:blipFill>
          <a:blip r:embed="rId3"/>
          <a:stretch>
            <a:fillRect/>
          </a:stretch>
        </p:blipFill>
        <p:spPr>
          <a:xfrm>
            <a:off x="3419872" y="4941168"/>
            <a:ext cx="2304256" cy="1378925"/>
          </a:xfrm>
          <a:prstGeom prst="rect">
            <a:avLst/>
          </a:prstGeom>
        </p:spPr>
      </p:pic>
      <p:sp>
        <p:nvSpPr>
          <p:cNvPr id="3" name="Metin kutusu 2"/>
          <p:cNvSpPr txBox="1"/>
          <p:nvPr/>
        </p:nvSpPr>
        <p:spPr>
          <a:xfrm>
            <a:off x="899592" y="4211548"/>
            <a:ext cx="3312368" cy="369332"/>
          </a:xfrm>
          <a:prstGeom prst="rect">
            <a:avLst/>
          </a:prstGeom>
          <a:noFill/>
        </p:spPr>
        <p:txBody>
          <a:bodyPr wrap="square" rtlCol="0">
            <a:spAutoFit/>
          </a:bodyPr>
          <a:lstStyle/>
          <a:p>
            <a:pPr algn="ctr"/>
            <a:r>
              <a:rPr lang="tr-TR" b="1" dirty="0" smtClean="0">
                <a:solidFill>
                  <a:srgbClr val="92D050"/>
                </a:solidFill>
              </a:rPr>
              <a:t>Normal Dağılım</a:t>
            </a:r>
            <a:endParaRPr lang="tr-TR" b="1" dirty="0">
              <a:solidFill>
                <a:srgbClr val="92D050"/>
              </a:solidFill>
            </a:endParaRPr>
          </a:p>
        </p:txBody>
      </p:sp>
      <p:sp>
        <p:nvSpPr>
          <p:cNvPr id="7" name="Metin kutusu 6"/>
          <p:cNvSpPr txBox="1"/>
          <p:nvPr/>
        </p:nvSpPr>
        <p:spPr>
          <a:xfrm>
            <a:off x="5220072" y="4211796"/>
            <a:ext cx="3312368" cy="369332"/>
          </a:xfrm>
          <a:prstGeom prst="rect">
            <a:avLst/>
          </a:prstGeom>
          <a:noFill/>
        </p:spPr>
        <p:txBody>
          <a:bodyPr wrap="square" rtlCol="0">
            <a:spAutoFit/>
          </a:bodyPr>
          <a:lstStyle/>
          <a:p>
            <a:pPr algn="ctr"/>
            <a:r>
              <a:rPr lang="tr-TR" b="1" dirty="0" smtClean="0">
                <a:solidFill>
                  <a:srgbClr val="00B0F0"/>
                </a:solidFill>
              </a:rPr>
              <a:t>Standart Normal Dağılım</a:t>
            </a:r>
            <a:endParaRPr lang="tr-TR" b="1" dirty="0">
              <a:solidFill>
                <a:srgbClr val="00B0F0"/>
              </a:solidFill>
            </a:endParaRPr>
          </a:p>
        </p:txBody>
      </p:sp>
      <p:grpSp>
        <p:nvGrpSpPr>
          <p:cNvPr id="8" name="Grup 7"/>
          <p:cNvGrpSpPr/>
          <p:nvPr/>
        </p:nvGrpSpPr>
        <p:grpSpPr>
          <a:xfrm>
            <a:off x="711208" y="1844824"/>
            <a:ext cx="8109264" cy="2232000"/>
            <a:chOff x="711208" y="1844824"/>
            <a:chExt cx="8109264" cy="2232000"/>
          </a:xfrm>
        </p:grpSpPr>
        <p:pic>
          <p:nvPicPr>
            <p:cNvPr id="2050" name="Picture 2" descr="http://www.mathsisfun.com/data/images/standardizing.gif"/>
            <p:cNvPicPr>
              <a:picLocks noChangeAspect="1" noChangeArrowheads="1"/>
            </p:cNvPicPr>
            <p:nvPr/>
          </p:nvPicPr>
          <p:blipFill rotWithShape="1">
            <a:blip r:embed="rId4">
              <a:extLst>
                <a:ext uri="{28A0092B-C50C-407E-A947-70E740481C1C}">
                  <a14:useLocalDpi xmlns:a14="http://schemas.microsoft.com/office/drawing/2010/main" val="0"/>
                </a:ext>
              </a:extLst>
            </a:blip>
            <a:srcRect t="-67" b="12742"/>
            <a:stretch/>
          </p:blipFill>
          <p:spPr bwMode="auto">
            <a:xfrm>
              <a:off x="711208" y="1844824"/>
              <a:ext cx="8109264" cy="2232000"/>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779912" y="1988840"/>
              <a:ext cx="2160240" cy="369332"/>
            </a:xfrm>
            <a:prstGeom prst="rect">
              <a:avLst/>
            </a:prstGeom>
            <a:solidFill>
              <a:schemeClr val="bg1"/>
            </a:solidFill>
          </p:spPr>
          <p:txBody>
            <a:bodyPr wrap="square" rtlCol="0">
              <a:spAutoFit/>
            </a:bodyPr>
            <a:lstStyle/>
            <a:p>
              <a:r>
                <a:rPr lang="tr-TR" b="1" dirty="0" smtClean="0">
                  <a:solidFill>
                    <a:schemeClr val="accent6">
                      <a:lumMod val="75000"/>
                    </a:schemeClr>
                  </a:solidFill>
                </a:rPr>
                <a:t>Standartlaştırma</a:t>
              </a:r>
              <a:endParaRPr lang="tr-TR" b="1" dirty="0">
                <a:solidFill>
                  <a:schemeClr val="accent6">
                    <a:lumMod val="75000"/>
                  </a:schemeClr>
                </a:solidFill>
              </a:endParaRPr>
            </a:p>
          </p:txBody>
        </p:sp>
      </p:grpSp>
      <p:sp>
        <p:nvSpPr>
          <p:cNvPr id="9" name="Metin kutusu 8"/>
          <p:cNvSpPr txBox="1"/>
          <p:nvPr/>
        </p:nvSpPr>
        <p:spPr>
          <a:xfrm>
            <a:off x="3177208" y="3938324"/>
            <a:ext cx="5256584" cy="215444"/>
          </a:xfrm>
          <a:prstGeom prst="rect">
            <a:avLst/>
          </a:prstGeom>
          <a:noFill/>
        </p:spPr>
        <p:txBody>
          <a:bodyPr wrap="square" rtlCol="0">
            <a:spAutoFit/>
          </a:bodyPr>
          <a:lstStyle/>
          <a:p>
            <a:r>
              <a:rPr lang="en-US" sz="800" dirty="0"/>
              <a:t>http://www.mathsisfun.com/data/standard-normal-distribution.html</a:t>
            </a:r>
            <a:endParaRPr lang="tr-TR" sz="800" dirty="0"/>
          </a:p>
        </p:txBody>
      </p:sp>
    </p:spTree>
    <p:extLst>
      <p:ext uri="{BB962C8B-B14F-4D97-AF65-F5344CB8AC3E}">
        <p14:creationId xmlns:p14="http://schemas.microsoft.com/office/powerpoint/2010/main" val="3185484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Standart Normal Dağılım</a:t>
            </a:r>
            <a:endParaRPr lang="tr-TR" dirty="0"/>
          </a:p>
        </p:txBody>
      </p:sp>
      <p:sp>
        <p:nvSpPr>
          <p:cNvPr id="3" name="İçerik Yer Tutucusu 2"/>
          <p:cNvSpPr>
            <a:spLocks noGrp="1"/>
          </p:cNvSpPr>
          <p:nvPr>
            <p:ph idx="4294967295"/>
          </p:nvPr>
        </p:nvSpPr>
        <p:spPr>
          <a:xfrm>
            <a:off x="457200" y="1600200"/>
            <a:ext cx="8229600" cy="4525963"/>
          </a:xfrm>
          <a:prstGeom prst="rect">
            <a:avLst/>
          </a:prstGeom>
        </p:spPr>
        <p:txBody>
          <a:bodyPr/>
          <a:lstStyle/>
          <a:p>
            <a:r>
              <a:rPr lang="tr-TR" dirty="0" smtClean="0"/>
              <a:t>Z puanı ve oranlar: </a:t>
            </a:r>
            <a:r>
              <a:rPr lang="tr-TR" dirty="0" smtClean="0">
                <a:hlinkClick r:id="rId2"/>
              </a:rPr>
              <a:t>http://www.mathsisfun.com/data/standard-normal-distribution-table.html</a:t>
            </a:r>
            <a:r>
              <a:rPr lang="tr-TR" dirty="0" smtClean="0"/>
              <a:t>	</a:t>
            </a:r>
            <a:endParaRPr lang="tr-TR" dirty="0"/>
          </a:p>
          <a:p>
            <a:endParaRPr lang="tr-TR" dirty="0" smtClean="0"/>
          </a:p>
          <a:p>
            <a:r>
              <a:rPr lang="tr-TR" dirty="0" smtClean="0"/>
              <a:t>…’</a:t>
            </a:r>
            <a:r>
              <a:rPr lang="tr-TR" dirty="0" err="1" smtClean="0"/>
              <a:t>nın</a:t>
            </a:r>
            <a:r>
              <a:rPr lang="tr-TR" dirty="0" smtClean="0"/>
              <a:t> % kaçı ortalamaya 1 standart sapmadan daha uzaktır?</a:t>
            </a:r>
          </a:p>
        </p:txBody>
      </p:sp>
    </p:spTree>
    <p:extLst>
      <p:ext uri="{BB962C8B-B14F-4D97-AF65-F5344CB8AC3E}">
        <p14:creationId xmlns:p14="http://schemas.microsoft.com/office/powerpoint/2010/main" val="3475221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14" name="AutoShape 66"/>
          <p:cNvSpPr>
            <a:spLocks noChangeArrowheads="1"/>
          </p:cNvSpPr>
          <p:nvPr/>
        </p:nvSpPr>
        <p:spPr bwMode="auto">
          <a:xfrm>
            <a:off x="251520" y="1628800"/>
            <a:ext cx="3745607" cy="3529012"/>
          </a:xfrm>
          <a:prstGeom prst="roundRect">
            <a:avLst>
              <a:gd name="adj" fmla="val 16667"/>
            </a:avLst>
          </a:prstGeom>
          <a:ln/>
          <a:extLst/>
        </p:spPr>
        <p:style>
          <a:lnRef idx="2">
            <a:schemeClr val="accent2"/>
          </a:lnRef>
          <a:fillRef idx="1">
            <a:schemeClr val="lt1"/>
          </a:fillRef>
          <a:effectRef idx="0">
            <a:schemeClr val="accent2"/>
          </a:effectRef>
          <a:fontRef idx="minor">
            <a:schemeClr val="dk1"/>
          </a:fontRef>
        </p:style>
        <p:txBody>
          <a:bodyPr anchor="ctr"/>
          <a:lstStyle>
            <a:lvl1pPr marL="342900" indent="-342900">
              <a:spcBef>
                <a:spcPct val="0"/>
              </a:spcBef>
              <a:defRPr>
                <a:solidFill>
                  <a:schemeClr val="tx1"/>
                </a:solidFill>
                <a:latin typeface="Arial" panose="020B0604020202020204" pitchFamily="34" charset="0"/>
              </a:defRPr>
            </a:lvl1pPr>
            <a:lvl2pPr marL="800100" indent="-342900">
              <a:spcBef>
                <a:spcPct val="0"/>
              </a:spcBef>
              <a:defRPr>
                <a:solidFill>
                  <a:schemeClr val="tx1"/>
                </a:solidFill>
                <a:latin typeface="Arial" panose="020B0604020202020204" pitchFamily="34" charset="0"/>
              </a:defRPr>
            </a:lvl2pPr>
            <a:lvl3pPr marL="1257300" indent="-342900">
              <a:spcBef>
                <a:spcPct val="0"/>
              </a:spcBef>
              <a:defRPr>
                <a:solidFill>
                  <a:schemeClr val="tx1"/>
                </a:solidFill>
                <a:latin typeface="Arial" panose="020B0604020202020204" pitchFamily="34" charset="0"/>
              </a:defRPr>
            </a:lvl3pPr>
            <a:lvl4pPr marL="1714500" indent="-342900">
              <a:spcBef>
                <a:spcPct val="0"/>
              </a:spcBef>
              <a:defRPr>
                <a:solidFill>
                  <a:schemeClr val="tx1"/>
                </a:solidFill>
                <a:latin typeface="Arial" panose="020B0604020202020204" pitchFamily="34" charset="0"/>
              </a:defRPr>
            </a:lvl4pPr>
            <a:lvl5pPr marL="2171700" indent="-342900">
              <a:spcBef>
                <a:spcPct val="0"/>
              </a:spcBef>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25000"/>
              </a:spcBef>
              <a:spcAft>
                <a:spcPct val="70000"/>
              </a:spcAft>
              <a:buClr>
                <a:schemeClr val="accent1"/>
              </a:buClr>
              <a:buSzPct val="65000"/>
              <a:buFont typeface="Wingdings" panose="05000000000000000000" pitchFamily="2" charset="2"/>
              <a:buNone/>
            </a:pPr>
            <a:r>
              <a:rPr lang="tr-TR" altLang="tr-TR" sz="2800" b="1" dirty="0" smtClean="0">
                <a:latin typeface="Palatino Linotype" panose="02040502050505030304" pitchFamily="18" charset="0"/>
              </a:rPr>
              <a:t>Benim puanım: 60</a:t>
            </a:r>
          </a:p>
          <a:p>
            <a:pPr>
              <a:spcBef>
                <a:spcPct val="25000"/>
              </a:spcBef>
              <a:spcAft>
                <a:spcPct val="70000"/>
              </a:spcAft>
              <a:buClr>
                <a:schemeClr val="accent1"/>
              </a:buClr>
              <a:buSzPct val="65000"/>
              <a:buFont typeface="Wingdings" panose="05000000000000000000" pitchFamily="2" charset="2"/>
              <a:buNone/>
            </a:pPr>
            <a:r>
              <a:rPr lang="tr-TR" altLang="tr-TR" sz="2800" b="1" dirty="0" smtClean="0">
                <a:latin typeface="Palatino Linotype" panose="02040502050505030304" pitchFamily="18" charset="0"/>
              </a:rPr>
              <a:t>Ortalama: 70</a:t>
            </a:r>
          </a:p>
          <a:p>
            <a:pPr>
              <a:spcBef>
                <a:spcPct val="25000"/>
              </a:spcBef>
              <a:spcAft>
                <a:spcPct val="70000"/>
              </a:spcAft>
              <a:buClr>
                <a:schemeClr val="accent1"/>
              </a:buClr>
              <a:buSzPct val="65000"/>
              <a:buFont typeface="Wingdings" panose="05000000000000000000" pitchFamily="2" charset="2"/>
              <a:buNone/>
            </a:pPr>
            <a:r>
              <a:rPr lang="tr-TR" altLang="tr-TR" sz="2800" b="1" dirty="0" smtClean="0">
                <a:latin typeface="Palatino Linotype" panose="02040502050505030304" pitchFamily="18" charset="0"/>
              </a:rPr>
              <a:t>Standart Sapma: 10</a:t>
            </a:r>
            <a:endParaRPr lang="tr-TR" altLang="tr-TR" sz="2800" dirty="0" smtClean="0">
              <a:latin typeface="Palatino Linotype" panose="02040502050505030304" pitchFamily="18" charset="0"/>
            </a:endParaRPr>
          </a:p>
        </p:txBody>
      </p:sp>
      <p:sp>
        <p:nvSpPr>
          <p:cNvPr id="5" name="Başlık 1"/>
          <p:cNvSpPr txBox="1">
            <a:spLocks/>
          </p:cNvSpPr>
          <p:nvPr/>
        </p:nvSpPr>
        <p:spPr>
          <a:xfrm>
            <a:off x="1953403"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a:t>
            </a:r>
            <a:endParaRPr lang="tr-TR" dirty="0"/>
          </a:p>
        </p:txBody>
      </p:sp>
      <p:sp>
        <p:nvSpPr>
          <p:cNvPr id="4" name="AutoShape 66"/>
          <p:cNvSpPr>
            <a:spLocks noChangeArrowheads="1"/>
          </p:cNvSpPr>
          <p:nvPr/>
        </p:nvSpPr>
        <p:spPr bwMode="auto">
          <a:xfrm>
            <a:off x="5076056" y="1628800"/>
            <a:ext cx="3888432" cy="3529012"/>
          </a:xfrm>
          <a:prstGeom prst="roundRect">
            <a:avLst>
              <a:gd name="adj" fmla="val 16667"/>
            </a:avLst>
          </a:prstGeom>
          <a:ln/>
          <a:extLst/>
        </p:spPr>
        <p:style>
          <a:lnRef idx="2">
            <a:schemeClr val="accent2"/>
          </a:lnRef>
          <a:fillRef idx="1">
            <a:schemeClr val="lt1"/>
          </a:fillRef>
          <a:effectRef idx="0">
            <a:schemeClr val="accent2"/>
          </a:effectRef>
          <a:fontRef idx="minor">
            <a:schemeClr val="dk1"/>
          </a:fontRef>
        </p:style>
        <p:txBody>
          <a:bodyPr anchor="ctr"/>
          <a:lstStyle>
            <a:lvl1pPr marL="342900" indent="-342900">
              <a:spcBef>
                <a:spcPct val="0"/>
              </a:spcBef>
              <a:defRPr>
                <a:solidFill>
                  <a:schemeClr val="tx1"/>
                </a:solidFill>
                <a:latin typeface="Arial" panose="020B0604020202020204" pitchFamily="34" charset="0"/>
              </a:defRPr>
            </a:lvl1pPr>
            <a:lvl2pPr marL="800100" indent="-342900">
              <a:spcBef>
                <a:spcPct val="0"/>
              </a:spcBef>
              <a:defRPr>
                <a:solidFill>
                  <a:schemeClr val="tx1"/>
                </a:solidFill>
                <a:latin typeface="Arial" panose="020B0604020202020204" pitchFamily="34" charset="0"/>
              </a:defRPr>
            </a:lvl2pPr>
            <a:lvl3pPr marL="1257300" indent="-342900">
              <a:spcBef>
                <a:spcPct val="0"/>
              </a:spcBef>
              <a:defRPr>
                <a:solidFill>
                  <a:schemeClr val="tx1"/>
                </a:solidFill>
                <a:latin typeface="Arial" panose="020B0604020202020204" pitchFamily="34" charset="0"/>
              </a:defRPr>
            </a:lvl3pPr>
            <a:lvl4pPr marL="1714500" indent="-342900">
              <a:spcBef>
                <a:spcPct val="0"/>
              </a:spcBef>
              <a:defRPr>
                <a:solidFill>
                  <a:schemeClr val="tx1"/>
                </a:solidFill>
                <a:latin typeface="Arial" panose="020B0604020202020204" pitchFamily="34" charset="0"/>
              </a:defRPr>
            </a:lvl4pPr>
            <a:lvl5pPr marL="2171700" indent="-342900">
              <a:spcBef>
                <a:spcPct val="0"/>
              </a:spcBef>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25000"/>
              </a:spcBef>
              <a:spcAft>
                <a:spcPct val="70000"/>
              </a:spcAft>
              <a:buClr>
                <a:schemeClr val="accent1"/>
              </a:buClr>
              <a:buSzPct val="65000"/>
              <a:buFont typeface="Wingdings" panose="05000000000000000000" pitchFamily="2" charset="2"/>
              <a:buNone/>
            </a:pPr>
            <a:r>
              <a:rPr lang="tr-TR" altLang="tr-TR" sz="2800" b="1" dirty="0" smtClean="0">
                <a:latin typeface="Palatino Linotype" panose="02040502050505030304" pitchFamily="18" charset="0"/>
              </a:rPr>
              <a:t>Benim Z puanım: -1</a:t>
            </a:r>
          </a:p>
        </p:txBody>
      </p:sp>
      <p:sp>
        <p:nvSpPr>
          <p:cNvPr id="2" name="Metin kutusu 1"/>
          <p:cNvSpPr txBox="1"/>
          <p:nvPr/>
        </p:nvSpPr>
        <p:spPr>
          <a:xfrm>
            <a:off x="4067944" y="2780928"/>
            <a:ext cx="936104" cy="1200329"/>
          </a:xfrm>
          <a:prstGeom prst="rect">
            <a:avLst/>
          </a:prstGeom>
          <a:noFill/>
        </p:spPr>
        <p:txBody>
          <a:bodyPr wrap="square" rtlCol="0">
            <a:spAutoFit/>
          </a:bodyPr>
          <a:lstStyle/>
          <a:p>
            <a:pPr algn="ctr"/>
            <a:r>
              <a:rPr lang="tr-TR" sz="7200" b="1" dirty="0" smtClean="0">
                <a:solidFill>
                  <a:srgbClr val="C00000"/>
                </a:solidFill>
              </a:rPr>
              <a:t>=</a:t>
            </a:r>
            <a:endParaRPr lang="tr-TR" sz="7200" b="1" dirty="0">
              <a:solidFill>
                <a:srgbClr val="C00000"/>
              </a:solidFill>
            </a:endParaRPr>
          </a:p>
        </p:txBody>
      </p:sp>
    </p:spTree>
    <p:extLst>
      <p:ext uri="{BB962C8B-B14F-4D97-AF65-F5344CB8AC3E}">
        <p14:creationId xmlns:p14="http://schemas.microsoft.com/office/powerpoint/2010/main" val="16003950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81909" y="1135285"/>
            <a:ext cx="8862091" cy="4525963"/>
          </a:xfrm>
          <a:prstGeom prst="rect">
            <a:avLst/>
          </a:prstGeom>
        </p:spPr>
        <p:txBody>
          <a:bodyPr>
            <a:normAutofit fontScale="77500" lnSpcReduction="20000"/>
          </a:bodyPr>
          <a:lstStyle/>
          <a:p>
            <a:r>
              <a:rPr lang="tr-TR" dirty="0" smtClean="0"/>
              <a:t>Öğrencinin sınavdan aldığı puan: 85</a:t>
            </a:r>
          </a:p>
          <a:p>
            <a:endParaRPr lang="tr-TR" dirty="0" smtClean="0"/>
          </a:p>
          <a:p>
            <a:r>
              <a:rPr lang="tr-TR" dirty="0" smtClean="0"/>
              <a:t>Bu puan yorum yapmak için yeter mi?</a:t>
            </a:r>
          </a:p>
          <a:p>
            <a:pPr lvl="1"/>
            <a:r>
              <a:rPr lang="tr-TR" dirty="0" smtClean="0"/>
              <a:t>Sınıfın ortalamasını soralım?</a:t>
            </a:r>
          </a:p>
          <a:p>
            <a:pPr lvl="1"/>
            <a:r>
              <a:rPr lang="tr-TR" dirty="0" smtClean="0"/>
              <a:t>Ama yetmedi acaba sınıfın %</a:t>
            </a:r>
            <a:r>
              <a:rPr lang="tr-TR" dirty="0"/>
              <a:t> </a:t>
            </a:r>
            <a:r>
              <a:rPr lang="tr-TR" dirty="0" smtClean="0"/>
              <a:t>de kaçı daha fazla puan aldı?</a:t>
            </a:r>
          </a:p>
          <a:p>
            <a:pPr lvl="1"/>
            <a:r>
              <a:rPr lang="tr-TR" dirty="0" smtClean="0"/>
              <a:t>Peki fazla puan alanlar 1-2 puan mı fark attı yoksa aranızda çok puan farkı var mı?</a:t>
            </a:r>
          </a:p>
          <a:p>
            <a:pPr marL="457200" lvl="1" indent="0">
              <a:buNone/>
            </a:pPr>
            <a:endParaRPr lang="tr-TR" dirty="0" smtClean="0"/>
          </a:p>
          <a:p>
            <a:r>
              <a:rPr lang="tr-TR" dirty="0" smtClean="0"/>
              <a:t>Bu kadar soru sorup çocuğu sınava girdiğine pişman edeceğine;</a:t>
            </a:r>
          </a:p>
          <a:p>
            <a:pPr lvl="1"/>
            <a:r>
              <a:rPr lang="tr-TR" dirty="0" smtClean="0"/>
              <a:t>Aldığın puanın Z karşılığı nedir? </a:t>
            </a:r>
          </a:p>
          <a:p>
            <a:pPr marL="457200" lvl="1" indent="0">
              <a:buNone/>
            </a:pPr>
            <a:r>
              <a:rPr lang="tr-TR" dirty="0"/>
              <a:t> </a:t>
            </a:r>
            <a:r>
              <a:rPr lang="tr-TR" dirty="0" smtClean="0"/>
              <a:t>  (Her bir değere göre sınıfın durumunu yorumlayınız)</a:t>
            </a:r>
          </a:p>
          <a:p>
            <a:pPr marL="914400" lvl="2" indent="0">
              <a:buNone/>
            </a:pPr>
            <a:r>
              <a:rPr lang="tr-TR" dirty="0" smtClean="0"/>
              <a:t>A) 1          B)-1            C)  .45         D)1.96</a:t>
            </a:r>
          </a:p>
          <a:p>
            <a:pPr lvl="1"/>
            <a:endParaRPr lang="tr-TR" dirty="0" smtClean="0"/>
          </a:p>
          <a:p>
            <a:pPr lvl="1"/>
            <a:endParaRPr lang="tr-TR" dirty="0" smtClean="0"/>
          </a:p>
          <a:p>
            <a:pPr lvl="1"/>
            <a:endParaRPr lang="tr-TR" dirty="0"/>
          </a:p>
        </p:txBody>
      </p:sp>
      <p:sp>
        <p:nvSpPr>
          <p:cNvPr id="4" name="Dikdörtgen 3"/>
          <p:cNvSpPr/>
          <p:nvPr/>
        </p:nvSpPr>
        <p:spPr>
          <a:xfrm>
            <a:off x="281909" y="5589240"/>
            <a:ext cx="8106515" cy="769441"/>
          </a:xfrm>
          <a:prstGeom prst="rect">
            <a:avLst/>
          </a:prstGeom>
          <a:noFill/>
        </p:spPr>
        <p:txBody>
          <a:bodyPr wrap="none" lIns="91440" tIns="45720" rIns="91440" bIns="45720">
            <a:spAutoFit/>
          </a:bodyPr>
          <a:lstStyle/>
          <a:p>
            <a:pPr algn="ctr"/>
            <a:r>
              <a:rPr lang="tr-TR"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Bazen tek bir değer hepsine değer</a:t>
            </a:r>
            <a:endParaRPr lang="tr-TR"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Başlık 1"/>
          <p:cNvSpPr txBox="1">
            <a:spLocks/>
          </p:cNvSpPr>
          <p:nvPr/>
        </p:nvSpPr>
        <p:spPr>
          <a:xfrm>
            <a:off x="2132112"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a:t>
            </a:r>
            <a:endParaRPr lang="tr-TR" dirty="0"/>
          </a:p>
        </p:txBody>
      </p:sp>
    </p:spTree>
    <p:extLst>
      <p:ext uri="{BB962C8B-B14F-4D97-AF65-F5344CB8AC3E}">
        <p14:creationId xmlns:p14="http://schemas.microsoft.com/office/powerpoint/2010/main" val="2163662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14" name="AutoShape 66"/>
          <p:cNvSpPr>
            <a:spLocks noChangeArrowheads="1"/>
          </p:cNvSpPr>
          <p:nvPr/>
        </p:nvSpPr>
        <p:spPr bwMode="auto">
          <a:xfrm>
            <a:off x="682377" y="1844204"/>
            <a:ext cx="8066087" cy="3529012"/>
          </a:xfrm>
          <a:prstGeom prst="roundRect">
            <a:avLst>
              <a:gd name="adj" fmla="val 16667"/>
            </a:avLst>
          </a:prstGeom>
          <a:ln/>
          <a:extLst/>
        </p:spPr>
        <p:style>
          <a:lnRef idx="2">
            <a:schemeClr val="accent2"/>
          </a:lnRef>
          <a:fillRef idx="1">
            <a:schemeClr val="lt1"/>
          </a:fillRef>
          <a:effectRef idx="0">
            <a:schemeClr val="accent2"/>
          </a:effectRef>
          <a:fontRef idx="minor">
            <a:schemeClr val="dk1"/>
          </a:fontRef>
        </p:style>
        <p:txBody>
          <a:bodyPr anchor="ctr"/>
          <a:lstStyle>
            <a:lvl1pPr marL="342900" indent="-342900">
              <a:spcBef>
                <a:spcPct val="0"/>
              </a:spcBef>
              <a:defRPr>
                <a:solidFill>
                  <a:schemeClr val="tx1"/>
                </a:solidFill>
                <a:latin typeface="Arial" panose="020B0604020202020204" pitchFamily="34" charset="0"/>
              </a:defRPr>
            </a:lvl1pPr>
            <a:lvl2pPr marL="800100" indent="-342900">
              <a:spcBef>
                <a:spcPct val="0"/>
              </a:spcBef>
              <a:defRPr>
                <a:solidFill>
                  <a:schemeClr val="tx1"/>
                </a:solidFill>
                <a:latin typeface="Arial" panose="020B0604020202020204" pitchFamily="34" charset="0"/>
              </a:defRPr>
            </a:lvl2pPr>
            <a:lvl3pPr marL="1257300" indent="-342900">
              <a:spcBef>
                <a:spcPct val="0"/>
              </a:spcBef>
              <a:defRPr>
                <a:solidFill>
                  <a:schemeClr val="tx1"/>
                </a:solidFill>
                <a:latin typeface="Arial" panose="020B0604020202020204" pitchFamily="34" charset="0"/>
              </a:defRPr>
            </a:lvl3pPr>
            <a:lvl4pPr marL="1714500" indent="-342900">
              <a:spcBef>
                <a:spcPct val="0"/>
              </a:spcBef>
              <a:defRPr>
                <a:solidFill>
                  <a:schemeClr val="tx1"/>
                </a:solidFill>
                <a:latin typeface="Arial" panose="020B0604020202020204" pitchFamily="34" charset="0"/>
              </a:defRPr>
            </a:lvl4pPr>
            <a:lvl5pPr marL="2171700" indent="-342900">
              <a:spcBef>
                <a:spcPct val="0"/>
              </a:spcBef>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25000"/>
              </a:spcBef>
              <a:spcAft>
                <a:spcPct val="70000"/>
              </a:spcAft>
              <a:buClr>
                <a:schemeClr val="accent1"/>
              </a:buClr>
              <a:buSzPct val="65000"/>
              <a:buFont typeface="Wingdings" panose="05000000000000000000" pitchFamily="2" charset="2"/>
              <a:buNone/>
            </a:pPr>
            <a:r>
              <a:rPr lang="tr-TR" altLang="tr-TR" sz="2800" b="1" dirty="0" smtClean="0">
                <a:latin typeface="Palatino Linotype" panose="02040502050505030304" pitchFamily="18" charset="0"/>
              </a:rPr>
              <a:t>Z puanının amacı:</a:t>
            </a:r>
            <a:endParaRPr lang="tr-TR" altLang="tr-TR" sz="2800" b="1" dirty="0">
              <a:latin typeface="Palatino Linotype" panose="02040502050505030304" pitchFamily="18" charset="0"/>
            </a:endParaRPr>
          </a:p>
          <a:p>
            <a:pPr>
              <a:spcBef>
                <a:spcPct val="25000"/>
              </a:spcBef>
              <a:spcAft>
                <a:spcPct val="25000"/>
              </a:spcAft>
              <a:buClr>
                <a:schemeClr val="tx1"/>
              </a:buClr>
              <a:buFont typeface="Wingdings" panose="05000000000000000000" pitchFamily="2" charset="2"/>
              <a:buAutoNum type="arabicPeriod"/>
            </a:pPr>
            <a:r>
              <a:rPr lang="tr-TR" altLang="tr-TR" sz="2800" dirty="0" smtClean="0">
                <a:latin typeface="Palatino Linotype" panose="02040502050505030304" pitchFamily="18" charset="0"/>
              </a:rPr>
              <a:t>Skorların dağılım içerisindeki yerini belirlemek ve tanımak</a:t>
            </a:r>
          </a:p>
          <a:p>
            <a:pPr>
              <a:spcBef>
                <a:spcPct val="25000"/>
              </a:spcBef>
              <a:spcAft>
                <a:spcPct val="25000"/>
              </a:spcAft>
              <a:buClr>
                <a:schemeClr val="tx1"/>
              </a:buClr>
              <a:buFont typeface="Wingdings" panose="05000000000000000000" pitchFamily="2" charset="2"/>
              <a:buAutoNum type="arabicPeriod"/>
            </a:pPr>
            <a:r>
              <a:rPr lang="tr-TR" altLang="tr-TR" sz="2800" dirty="0" smtClean="0">
                <a:latin typeface="Palatino Linotype" panose="02040502050505030304" pitchFamily="18" charset="0"/>
              </a:rPr>
              <a:t>Dağılımları birbiriyle kıyaslayabilmek için tüm dağılımı standardize etmek</a:t>
            </a:r>
          </a:p>
        </p:txBody>
      </p:sp>
      <p:sp>
        <p:nvSpPr>
          <p:cNvPr id="5" name="Başlık 1"/>
          <p:cNvSpPr txBox="1">
            <a:spLocks/>
          </p:cNvSpPr>
          <p:nvPr/>
        </p:nvSpPr>
        <p:spPr>
          <a:xfrm>
            <a:off x="1953403"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a:t>
            </a:r>
            <a:endParaRPr lang="tr-TR" dirty="0"/>
          </a:p>
        </p:txBody>
      </p:sp>
    </p:spTree>
    <p:extLst>
      <p:ext uri="{BB962C8B-B14F-4D97-AF65-F5344CB8AC3E}">
        <p14:creationId xmlns:p14="http://schemas.microsoft.com/office/powerpoint/2010/main" val="3037061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7" name="Rectangle 3"/>
          <p:cNvSpPr>
            <a:spLocks noGrp="1" noChangeArrowheads="1"/>
          </p:cNvSpPr>
          <p:nvPr>
            <p:ph type="body" idx="4294967295"/>
          </p:nvPr>
        </p:nvSpPr>
        <p:spPr>
          <a:xfrm>
            <a:off x="685800" y="1484784"/>
            <a:ext cx="7990656" cy="4000500"/>
          </a:xfrm>
          <a:prstGeom prst="rect">
            <a:avLst/>
          </a:prstGeom>
        </p:spPr>
        <p:txBody>
          <a:bodyPr>
            <a:noAutofit/>
          </a:bodyPr>
          <a:lstStyle/>
          <a:p>
            <a:pPr>
              <a:lnSpc>
                <a:spcPct val="120000"/>
              </a:lnSpc>
            </a:pPr>
            <a:r>
              <a:rPr lang="tr-TR" altLang="tr-TR" sz="2800" dirty="0" smtClean="0"/>
              <a:t>Örnek</a:t>
            </a:r>
            <a:r>
              <a:rPr lang="en-US" altLang="tr-TR" sz="2800" dirty="0" smtClean="0"/>
              <a:t>: </a:t>
            </a:r>
            <a:r>
              <a:rPr lang="tr-TR" altLang="tr-TR" sz="2800" dirty="0" smtClean="0"/>
              <a:t>Öğrencilere iki ölçek verelim.</a:t>
            </a:r>
          </a:p>
          <a:p>
            <a:pPr lvl="1">
              <a:lnSpc>
                <a:spcPct val="120000"/>
              </a:lnSpc>
            </a:pPr>
            <a:r>
              <a:rPr lang="tr-TR" altLang="tr-TR" sz="2400" dirty="0" smtClean="0"/>
              <a:t>Okumaya karşı tutum</a:t>
            </a:r>
          </a:p>
          <a:p>
            <a:pPr lvl="1">
              <a:lnSpc>
                <a:spcPct val="120000"/>
              </a:lnSpc>
            </a:pPr>
            <a:r>
              <a:rPr lang="tr-TR" altLang="tr-TR" sz="2400" dirty="0" smtClean="0"/>
              <a:t>Matematiğe karşı tutum</a:t>
            </a:r>
          </a:p>
          <a:p>
            <a:pPr lvl="1">
              <a:lnSpc>
                <a:spcPct val="120000"/>
              </a:lnSpc>
            </a:pPr>
            <a:endParaRPr lang="tr-TR" altLang="tr-TR" dirty="0" smtClean="0"/>
          </a:p>
          <a:p>
            <a:pPr>
              <a:lnSpc>
                <a:spcPct val="120000"/>
              </a:lnSpc>
            </a:pPr>
            <a:r>
              <a:rPr lang="tr-TR" altLang="tr-TR" sz="2800" dirty="0" smtClean="0"/>
              <a:t>Bir öğrencinin bu puanlarını karşılaştırabilmek için;</a:t>
            </a:r>
          </a:p>
          <a:p>
            <a:pPr lvl="1">
              <a:lnSpc>
                <a:spcPct val="120000"/>
              </a:lnSpc>
            </a:pPr>
            <a:r>
              <a:rPr lang="tr-TR" altLang="tr-TR" sz="2400" dirty="0" smtClean="0"/>
              <a:t>Her ikisinde de z puanına dönüştürebiliriz.</a:t>
            </a:r>
          </a:p>
        </p:txBody>
      </p:sp>
      <p:sp>
        <p:nvSpPr>
          <p:cNvPr id="2" name="Footer Placeholder 1"/>
          <p:cNvSpPr>
            <a:spLocks noGrp="1"/>
          </p:cNvSpPr>
          <p:nvPr>
            <p:ph type="ftr" sz="quarter" idx="4294967295"/>
          </p:nvPr>
        </p:nvSpPr>
        <p:spPr>
          <a:xfrm>
            <a:off x="3124200" y="6356350"/>
            <a:ext cx="2895600" cy="36512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tr-TR" sz="1000">
                <a:solidFill>
                  <a:srgbClr val="7F7F7F"/>
                </a:solidFill>
                <a:latin typeface="Arial" panose="020B0604020202020204" pitchFamily="34" charset="0"/>
              </a:rPr>
              <a:t>© 2013 Lloyd P. Rieber </a:t>
            </a:r>
          </a:p>
        </p:txBody>
      </p:sp>
      <p:sp>
        <p:nvSpPr>
          <p:cNvPr id="3" name="Başlık 2"/>
          <p:cNvSpPr>
            <a:spLocks noGrp="1"/>
          </p:cNvSpPr>
          <p:nvPr>
            <p:ph type="title"/>
          </p:nvPr>
        </p:nvSpPr>
        <p:spPr/>
        <p:txBody>
          <a:bodyPr/>
          <a:lstStyle/>
          <a:p>
            <a:r>
              <a:rPr lang="tr-TR" dirty="0" smtClean="0"/>
              <a:t>Z Puanını Anlayalım</a:t>
            </a:r>
            <a:endParaRPr lang="tr-TR" dirty="0"/>
          </a:p>
        </p:txBody>
      </p:sp>
    </p:spTree>
    <p:extLst>
      <p:ext uri="{BB962C8B-B14F-4D97-AF65-F5344CB8AC3E}">
        <p14:creationId xmlns:p14="http://schemas.microsoft.com/office/powerpoint/2010/main" val="4209481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38494626"/>
              </p:ext>
            </p:extLst>
          </p:nvPr>
        </p:nvGraphicFramePr>
        <p:xfrm>
          <a:off x="685800" y="908720"/>
          <a:ext cx="7772400" cy="4343402"/>
        </p:xfrm>
        <a:graphic>
          <a:graphicData uri="http://schemas.openxmlformats.org/drawingml/2006/table">
            <a:tbl>
              <a:tblPr firstRow="1" bandRow="1">
                <a:tableStyleId>{5C22544A-7EE6-4342-B048-85BDC9FD1C3A}</a:tableStyleId>
              </a:tblPr>
              <a:tblGrid>
                <a:gridCol w="1554480"/>
                <a:gridCol w="1554480"/>
                <a:gridCol w="1554480"/>
                <a:gridCol w="1554480"/>
                <a:gridCol w="1554480"/>
              </a:tblGrid>
              <a:tr h="620486">
                <a:tc>
                  <a:txBody>
                    <a:bodyPr/>
                    <a:lstStyle/>
                    <a:p>
                      <a:endParaRPr lang="en-US" sz="1800" dirty="0"/>
                    </a:p>
                  </a:txBody>
                  <a:tcPr>
                    <a:noFill/>
                  </a:tcPr>
                </a:tc>
                <a:tc gridSpan="2">
                  <a:txBody>
                    <a:bodyPr/>
                    <a:lstStyle/>
                    <a:p>
                      <a:r>
                        <a:rPr lang="tr-TR" sz="1800" dirty="0" smtClean="0"/>
                        <a:t>Matematik tutumu</a:t>
                      </a:r>
                      <a:endParaRPr lang="en-US" sz="1800" dirty="0"/>
                    </a:p>
                  </a:txBody>
                  <a:tcPr/>
                </a:tc>
                <a:tc hMerge="1">
                  <a:txBody>
                    <a:bodyPr/>
                    <a:lstStyle/>
                    <a:p>
                      <a:endParaRPr lang="en-US" dirty="0"/>
                    </a:p>
                  </a:txBody>
                  <a:tcPr/>
                </a:tc>
                <a:tc gridSpan="2">
                  <a:txBody>
                    <a:bodyPr/>
                    <a:lstStyle/>
                    <a:p>
                      <a:r>
                        <a:rPr lang="tr-TR" sz="1800" dirty="0" smtClean="0"/>
                        <a:t>Okuma yazma tutumu</a:t>
                      </a:r>
                      <a:endParaRPr lang="en-US" sz="1800" dirty="0"/>
                    </a:p>
                  </a:txBody>
                  <a:tcPr/>
                </a:tc>
                <a:tc hMerge="1">
                  <a:txBody>
                    <a:bodyPr/>
                    <a:lstStyle/>
                    <a:p>
                      <a:endParaRPr lang="en-US" dirty="0"/>
                    </a:p>
                  </a:txBody>
                  <a:tcPr/>
                </a:tc>
              </a:tr>
              <a:tr h="620486">
                <a:tc>
                  <a:txBody>
                    <a:bodyPr/>
                    <a:lstStyle/>
                    <a:p>
                      <a:r>
                        <a:rPr lang="tr-TR" sz="1800" dirty="0" smtClean="0"/>
                        <a:t>Öğrenci</a:t>
                      </a:r>
                      <a:endParaRPr lang="en-US" sz="1800" dirty="0"/>
                    </a:p>
                  </a:txBody>
                  <a:tcPr/>
                </a:tc>
                <a:tc>
                  <a:txBody>
                    <a:bodyPr/>
                    <a:lstStyle/>
                    <a:p>
                      <a:r>
                        <a:rPr lang="en-US" sz="1800" i="1" dirty="0" smtClean="0"/>
                        <a:t>X</a:t>
                      </a:r>
                      <a:endParaRPr lang="en-US" sz="1800" i="1" dirty="0"/>
                    </a:p>
                  </a:txBody>
                  <a:tcPr/>
                </a:tc>
                <a:tc>
                  <a:txBody>
                    <a:bodyPr/>
                    <a:lstStyle/>
                    <a:p>
                      <a:r>
                        <a:rPr lang="en-US" sz="1800" i="1" dirty="0" smtClean="0"/>
                        <a:t>z</a:t>
                      </a:r>
                      <a:endParaRPr lang="en-US" sz="1800" i="1" dirty="0"/>
                    </a:p>
                  </a:txBody>
                  <a:tcPr/>
                </a:tc>
                <a:tc>
                  <a:txBody>
                    <a:bodyPr/>
                    <a:lstStyle/>
                    <a:p>
                      <a:r>
                        <a:rPr lang="en-US" sz="1800" i="1" dirty="0" smtClean="0"/>
                        <a:t>X</a:t>
                      </a:r>
                      <a:endParaRPr lang="en-US" sz="1800" i="1" dirty="0"/>
                    </a:p>
                  </a:txBody>
                  <a:tcPr/>
                </a:tc>
                <a:tc>
                  <a:txBody>
                    <a:bodyPr/>
                    <a:lstStyle/>
                    <a:p>
                      <a:r>
                        <a:rPr lang="en-US" sz="1800" i="1" dirty="0" smtClean="0"/>
                        <a:t>z</a:t>
                      </a:r>
                      <a:endParaRPr lang="en-US" sz="1800" i="1" dirty="0"/>
                    </a:p>
                  </a:txBody>
                  <a:tcPr/>
                </a:tc>
              </a:tr>
              <a:tr h="620486">
                <a:tc>
                  <a:txBody>
                    <a:bodyPr/>
                    <a:lstStyle/>
                    <a:p>
                      <a:r>
                        <a:rPr lang="en-US" sz="1800" dirty="0" smtClean="0"/>
                        <a:t>3</a:t>
                      </a:r>
                      <a:endParaRPr lang="en-US" sz="1800" dirty="0"/>
                    </a:p>
                  </a:txBody>
                  <a:tcPr/>
                </a:tc>
                <a:tc>
                  <a:txBody>
                    <a:bodyPr/>
                    <a:lstStyle/>
                    <a:p>
                      <a:r>
                        <a:rPr lang="en-US" sz="1800" dirty="0" smtClean="0"/>
                        <a:t>32</a:t>
                      </a:r>
                      <a:endParaRPr lang="en-US" sz="1800" dirty="0"/>
                    </a:p>
                  </a:txBody>
                  <a:tcPr/>
                </a:tc>
                <a:tc>
                  <a:txBody>
                    <a:bodyPr/>
                    <a:lstStyle/>
                    <a:p>
                      <a:r>
                        <a:rPr lang="en-US" sz="1800" dirty="0" smtClean="0"/>
                        <a:t>-1.05</a:t>
                      </a:r>
                      <a:endParaRPr lang="en-US" sz="1800" dirty="0"/>
                    </a:p>
                  </a:txBody>
                  <a:tcPr/>
                </a:tc>
                <a:tc>
                  <a:txBody>
                    <a:bodyPr/>
                    <a:lstStyle/>
                    <a:p>
                      <a:r>
                        <a:rPr lang="en-US" sz="1800" dirty="0" smtClean="0"/>
                        <a:t>46</a:t>
                      </a:r>
                      <a:endParaRPr lang="en-US" sz="1800" dirty="0"/>
                    </a:p>
                  </a:txBody>
                  <a:tcPr/>
                </a:tc>
                <a:tc>
                  <a:txBody>
                    <a:bodyPr/>
                    <a:lstStyle/>
                    <a:p>
                      <a:r>
                        <a:rPr lang="en-US" sz="1800" dirty="0" smtClean="0"/>
                        <a:t>-.42</a:t>
                      </a:r>
                      <a:endParaRPr lang="en-US" sz="1800" dirty="0"/>
                    </a:p>
                  </a:txBody>
                  <a:tcPr/>
                </a:tc>
              </a:tr>
              <a:tr h="620486">
                <a:tc>
                  <a:txBody>
                    <a:bodyPr/>
                    <a:lstStyle/>
                    <a:p>
                      <a:r>
                        <a:rPr lang="en-US" sz="1800" dirty="0" smtClean="0"/>
                        <a:t>4</a:t>
                      </a:r>
                      <a:endParaRPr lang="en-US" sz="1800" dirty="0"/>
                    </a:p>
                  </a:txBody>
                  <a:tcPr/>
                </a:tc>
                <a:tc>
                  <a:txBody>
                    <a:bodyPr/>
                    <a:lstStyle/>
                    <a:p>
                      <a:r>
                        <a:rPr lang="en-US" sz="1800" dirty="0" smtClean="0"/>
                        <a:t>15</a:t>
                      </a:r>
                      <a:endParaRPr lang="en-US" sz="1800" dirty="0"/>
                    </a:p>
                  </a:txBody>
                  <a:tcPr/>
                </a:tc>
                <a:tc>
                  <a:txBody>
                    <a:bodyPr/>
                    <a:lstStyle/>
                    <a:p>
                      <a:r>
                        <a:rPr lang="en-US" sz="1800" dirty="0" smtClean="0"/>
                        <a:t>-2.41</a:t>
                      </a:r>
                      <a:endParaRPr lang="en-US" sz="1800" dirty="0"/>
                    </a:p>
                  </a:txBody>
                  <a:tcPr/>
                </a:tc>
                <a:tc>
                  <a:txBody>
                    <a:bodyPr/>
                    <a:lstStyle/>
                    <a:p>
                      <a:r>
                        <a:rPr lang="en-US" sz="1800" dirty="0" smtClean="0"/>
                        <a:t>63</a:t>
                      </a:r>
                      <a:endParaRPr lang="en-US" sz="1800" dirty="0"/>
                    </a:p>
                  </a:txBody>
                  <a:tcPr/>
                </a:tc>
                <a:tc>
                  <a:txBody>
                    <a:bodyPr/>
                    <a:lstStyle/>
                    <a:p>
                      <a:r>
                        <a:rPr lang="en-US" sz="1800" dirty="0" smtClean="0"/>
                        <a:t>1.08</a:t>
                      </a:r>
                      <a:endParaRPr lang="en-US" sz="1800" dirty="0"/>
                    </a:p>
                  </a:txBody>
                  <a:tcPr/>
                </a:tc>
              </a:tr>
              <a:tr h="620486">
                <a:tc>
                  <a:txBody>
                    <a:bodyPr/>
                    <a:lstStyle/>
                    <a:p>
                      <a:r>
                        <a:rPr lang="en-US" sz="1800" dirty="0" smtClean="0"/>
                        <a:t>8</a:t>
                      </a:r>
                      <a:endParaRPr lang="en-US" sz="1800" dirty="0"/>
                    </a:p>
                  </a:txBody>
                  <a:tcPr/>
                </a:tc>
                <a:tc>
                  <a:txBody>
                    <a:bodyPr/>
                    <a:lstStyle/>
                    <a:p>
                      <a:r>
                        <a:rPr lang="en-US" sz="1800" dirty="0" smtClean="0"/>
                        <a:t>56</a:t>
                      </a:r>
                      <a:endParaRPr lang="en-US" sz="1800" dirty="0"/>
                    </a:p>
                  </a:txBody>
                  <a:tcPr/>
                </a:tc>
                <a:tc>
                  <a:txBody>
                    <a:bodyPr/>
                    <a:lstStyle/>
                    <a:p>
                      <a:r>
                        <a:rPr lang="en-US" sz="1800" dirty="0" smtClean="0"/>
                        <a:t>.86</a:t>
                      </a:r>
                      <a:endParaRPr lang="en-US" sz="1800" dirty="0"/>
                    </a:p>
                  </a:txBody>
                  <a:tcPr/>
                </a:tc>
                <a:tc>
                  <a:txBody>
                    <a:bodyPr/>
                    <a:lstStyle/>
                    <a:p>
                      <a:r>
                        <a:rPr lang="en-US" sz="1800" dirty="0" smtClean="0"/>
                        <a:t>57</a:t>
                      </a:r>
                      <a:endParaRPr lang="en-US" sz="1800" dirty="0"/>
                    </a:p>
                  </a:txBody>
                  <a:tcPr/>
                </a:tc>
                <a:tc>
                  <a:txBody>
                    <a:bodyPr/>
                    <a:lstStyle/>
                    <a:p>
                      <a:r>
                        <a:rPr lang="en-US" sz="1800" dirty="0" smtClean="0"/>
                        <a:t>.55</a:t>
                      </a:r>
                      <a:endParaRPr lang="en-US" sz="1800" dirty="0"/>
                    </a:p>
                  </a:txBody>
                  <a:tcPr/>
                </a:tc>
              </a:tr>
              <a:tr h="620486">
                <a:tc>
                  <a:txBody>
                    <a:bodyPr/>
                    <a:lstStyle/>
                    <a:p>
                      <a:r>
                        <a:rPr lang="en-US" sz="1800" dirty="0" smtClean="0"/>
                        <a:t>9</a:t>
                      </a:r>
                      <a:endParaRPr lang="en-US" sz="1800" dirty="0"/>
                    </a:p>
                  </a:txBody>
                  <a:tcPr/>
                </a:tc>
                <a:tc>
                  <a:txBody>
                    <a:bodyPr/>
                    <a:lstStyle/>
                    <a:p>
                      <a:r>
                        <a:rPr lang="en-US" sz="1800" dirty="0" smtClean="0"/>
                        <a:t>63</a:t>
                      </a:r>
                      <a:endParaRPr lang="en-US" sz="1800" dirty="0"/>
                    </a:p>
                  </a:txBody>
                  <a:tcPr/>
                </a:tc>
                <a:tc>
                  <a:txBody>
                    <a:bodyPr/>
                    <a:lstStyle/>
                    <a:p>
                      <a:r>
                        <a:rPr lang="en-US" sz="1800" dirty="0" smtClean="0"/>
                        <a:t>1.42</a:t>
                      </a:r>
                      <a:endParaRPr lang="en-US" sz="1800" dirty="0"/>
                    </a:p>
                  </a:txBody>
                  <a:tcPr/>
                </a:tc>
                <a:tc>
                  <a:txBody>
                    <a:bodyPr/>
                    <a:lstStyle/>
                    <a:p>
                      <a:r>
                        <a:rPr lang="en-US" sz="1800" dirty="0" smtClean="0"/>
                        <a:t>60</a:t>
                      </a:r>
                      <a:endParaRPr lang="en-US" sz="1800" dirty="0"/>
                    </a:p>
                  </a:txBody>
                  <a:tcPr/>
                </a:tc>
                <a:tc>
                  <a:txBody>
                    <a:bodyPr/>
                    <a:lstStyle/>
                    <a:p>
                      <a:r>
                        <a:rPr lang="en-US" sz="1800" dirty="0" smtClean="0"/>
                        <a:t>.82</a:t>
                      </a:r>
                      <a:endParaRPr lang="en-US" sz="1800" dirty="0"/>
                    </a:p>
                  </a:txBody>
                  <a:tcPr/>
                </a:tc>
              </a:tr>
              <a:tr h="620486">
                <a:tc>
                  <a:txBody>
                    <a:bodyPr/>
                    <a:lstStyle/>
                    <a:p>
                      <a:r>
                        <a:rPr lang="en-US" sz="1800" dirty="0" smtClean="0"/>
                        <a:t>12</a:t>
                      </a:r>
                      <a:endParaRPr lang="en-US" sz="1800" dirty="0"/>
                    </a:p>
                  </a:txBody>
                  <a:tcPr/>
                </a:tc>
                <a:tc>
                  <a:txBody>
                    <a:bodyPr/>
                    <a:lstStyle/>
                    <a:p>
                      <a:r>
                        <a:rPr lang="en-US" sz="1800" dirty="0" smtClean="0"/>
                        <a:t>44</a:t>
                      </a:r>
                      <a:endParaRPr lang="en-US" sz="1800" dirty="0"/>
                    </a:p>
                  </a:txBody>
                  <a:tcPr/>
                </a:tc>
                <a:tc>
                  <a:txBody>
                    <a:bodyPr/>
                    <a:lstStyle/>
                    <a:p>
                      <a:r>
                        <a:rPr lang="en-US" sz="1800" dirty="0" smtClean="0"/>
                        <a:t>-.10</a:t>
                      </a:r>
                      <a:endParaRPr lang="en-US" sz="1800" dirty="0"/>
                    </a:p>
                  </a:txBody>
                  <a:tcPr/>
                </a:tc>
                <a:tc>
                  <a:txBody>
                    <a:bodyPr/>
                    <a:lstStyle/>
                    <a:p>
                      <a:r>
                        <a:rPr lang="en-US" sz="1800" dirty="0" smtClean="0"/>
                        <a:t>56</a:t>
                      </a:r>
                      <a:endParaRPr lang="en-US" sz="1800" dirty="0"/>
                    </a:p>
                  </a:txBody>
                  <a:tcPr/>
                </a:tc>
                <a:tc>
                  <a:txBody>
                    <a:bodyPr/>
                    <a:lstStyle/>
                    <a:p>
                      <a:r>
                        <a:rPr lang="en-US" sz="1800" dirty="0" smtClean="0"/>
                        <a:t>.47</a:t>
                      </a:r>
                      <a:endParaRPr lang="en-US" sz="1800" dirty="0"/>
                    </a:p>
                  </a:txBody>
                  <a:tcPr/>
                </a:tc>
              </a:tr>
            </a:tbl>
          </a:graphicData>
        </a:graphic>
      </p:graphicFrame>
      <p:sp>
        <p:nvSpPr>
          <p:cNvPr id="34866" name="TextBox 4"/>
          <p:cNvSpPr txBox="1">
            <a:spLocks noChangeArrowheads="1"/>
          </p:cNvSpPr>
          <p:nvPr/>
        </p:nvSpPr>
        <p:spPr bwMode="auto">
          <a:xfrm>
            <a:off x="2286001" y="5335041"/>
            <a:ext cx="207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tr-TR" dirty="0">
                <a:latin typeface="Arial" panose="020B0604020202020204" pitchFamily="34" charset="0"/>
              </a:rPr>
              <a:t>Mean = 45.20</a:t>
            </a:r>
          </a:p>
          <a:p>
            <a:r>
              <a:rPr lang="en-US" altLang="tr-TR" dirty="0">
                <a:latin typeface="Arial" panose="020B0604020202020204" pitchFamily="34" charset="0"/>
              </a:rPr>
              <a:t>S = 12.55</a:t>
            </a:r>
          </a:p>
        </p:txBody>
      </p:sp>
      <p:sp>
        <p:nvSpPr>
          <p:cNvPr id="34867" name="TextBox 5"/>
          <p:cNvSpPr txBox="1">
            <a:spLocks noChangeArrowheads="1"/>
          </p:cNvSpPr>
          <p:nvPr/>
        </p:nvSpPr>
        <p:spPr bwMode="auto">
          <a:xfrm>
            <a:off x="5334001" y="5407049"/>
            <a:ext cx="20748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r>
              <a:rPr lang="en-US" altLang="tr-TR" dirty="0">
                <a:latin typeface="Arial" panose="020B0604020202020204" pitchFamily="34" charset="0"/>
              </a:rPr>
              <a:t>Mean = 50.73</a:t>
            </a:r>
          </a:p>
          <a:p>
            <a:r>
              <a:rPr lang="en-US" altLang="tr-TR" dirty="0">
                <a:latin typeface="Arial" panose="020B0604020202020204" pitchFamily="34" charset="0"/>
              </a:rPr>
              <a:t>S = 11.32</a:t>
            </a:r>
          </a:p>
        </p:txBody>
      </p:sp>
      <p:sp>
        <p:nvSpPr>
          <p:cNvPr id="7" name="TextBox 6"/>
          <p:cNvSpPr txBox="1"/>
          <p:nvPr/>
        </p:nvSpPr>
        <p:spPr>
          <a:xfrm>
            <a:off x="1115616" y="6381328"/>
            <a:ext cx="2928366" cy="276999"/>
          </a:xfrm>
          <a:prstGeom prst="rect">
            <a:avLst/>
          </a:prstGeom>
          <a:noFill/>
        </p:spPr>
        <p:txBody>
          <a:bodyPr wrap="none">
            <a:spAutoFit/>
          </a:bodyPr>
          <a:lstStyle/>
          <a:p>
            <a:pPr>
              <a:defRPr/>
            </a:pPr>
            <a:r>
              <a:rPr lang="en-US" sz="1200" dirty="0">
                <a:ea typeface="ＭＳ Ｐゴシック" charset="0"/>
                <a:cs typeface="ＭＳ Ｐゴシック" charset="0"/>
              </a:rPr>
              <a:t>Example taken from </a:t>
            </a:r>
            <a:r>
              <a:rPr lang="en-US" sz="1200" dirty="0" err="1">
                <a:ea typeface="ＭＳ Ｐゴシック" charset="0"/>
                <a:cs typeface="ＭＳ Ｐゴシック" charset="0"/>
              </a:rPr>
              <a:t>Spatz</a:t>
            </a:r>
            <a:r>
              <a:rPr lang="en-US" sz="1200" dirty="0">
                <a:ea typeface="ＭＳ Ｐゴシック" charset="0"/>
                <a:cs typeface="ＭＳ Ｐゴシック" charset="0"/>
              </a:rPr>
              <a:t> &amp; Johnston, 1981</a:t>
            </a:r>
          </a:p>
        </p:txBody>
      </p:sp>
      <p:sp>
        <p:nvSpPr>
          <p:cNvPr id="5" name="Dikdörtgen 4"/>
          <p:cNvSpPr/>
          <p:nvPr/>
        </p:nvSpPr>
        <p:spPr>
          <a:xfrm>
            <a:off x="3892812" y="3501008"/>
            <a:ext cx="93610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7020272" y="3501008"/>
            <a:ext cx="72008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Başlık 1"/>
          <p:cNvSpPr txBox="1">
            <a:spLocks/>
          </p:cNvSpPr>
          <p:nvPr/>
        </p:nvSpPr>
        <p:spPr>
          <a:xfrm>
            <a:off x="2132112"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a:t>
            </a:r>
            <a:endParaRPr lang="tr-TR" dirty="0"/>
          </a:p>
        </p:txBody>
      </p:sp>
    </p:spTree>
    <p:extLst>
      <p:ext uri="{BB962C8B-B14F-4D97-AF65-F5344CB8AC3E}">
        <p14:creationId xmlns:p14="http://schemas.microsoft.com/office/powerpoint/2010/main" val="17242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İnceleyelim</a:t>
            </a:r>
            <a:endParaRPr lang="tr-TR" dirty="0"/>
          </a:p>
        </p:txBody>
      </p:sp>
      <p:sp>
        <p:nvSpPr>
          <p:cNvPr id="3" name="İçerik Yer Tutucusu 2"/>
          <p:cNvSpPr>
            <a:spLocks noGrp="1"/>
          </p:cNvSpPr>
          <p:nvPr>
            <p:ph idx="4294967295"/>
          </p:nvPr>
        </p:nvSpPr>
        <p:spPr>
          <a:xfrm>
            <a:off x="457200" y="1600200"/>
            <a:ext cx="8229600" cy="5069160"/>
          </a:xfrm>
          <a:prstGeom prst="rect">
            <a:avLst/>
          </a:prstGeom>
        </p:spPr>
        <p:txBody>
          <a:bodyPr>
            <a:normAutofit/>
          </a:bodyPr>
          <a:lstStyle/>
          <a:p>
            <a:endParaRPr lang="tr-TR" sz="1200" dirty="0" smtClean="0">
              <a:hlinkClick r:id="rId2"/>
            </a:endParaRPr>
          </a:p>
          <a:p>
            <a:endParaRPr lang="tr-TR" sz="1200" dirty="0">
              <a:hlinkClick r:id="rId2"/>
            </a:endParaRPr>
          </a:p>
          <a:p>
            <a:endParaRPr lang="tr-TR" sz="1200" dirty="0" smtClean="0">
              <a:hlinkClick r:id="rId2"/>
            </a:endParaRPr>
          </a:p>
          <a:p>
            <a:endParaRPr lang="tr-TR" sz="1200" dirty="0" smtClean="0">
              <a:hlinkClick r:id="rId2"/>
            </a:endParaRPr>
          </a:p>
          <a:p>
            <a:endParaRPr lang="tr-TR" sz="1200" dirty="0">
              <a:hlinkClick r:id="rId2"/>
            </a:endParaRPr>
          </a:p>
          <a:p>
            <a:endParaRPr lang="tr-TR" sz="1200" dirty="0" smtClean="0">
              <a:hlinkClick r:id="rId2"/>
            </a:endParaRPr>
          </a:p>
          <a:p>
            <a:endParaRPr lang="tr-TR" sz="1200" dirty="0">
              <a:hlinkClick r:id="rId2"/>
            </a:endParaRPr>
          </a:p>
          <a:p>
            <a:pPr marL="0" indent="0" algn="ctr">
              <a:buNone/>
            </a:pPr>
            <a:r>
              <a:rPr lang="tr-TR" sz="1200" dirty="0" smtClean="0">
                <a:hlinkClick r:id="rId2"/>
              </a:rPr>
              <a:t>http://</a:t>
            </a:r>
            <a:r>
              <a:rPr lang="tr-TR" sz="1600" dirty="0" smtClean="0">
                <a:hlinkClick r:id="rId2"/>
              </a:rPr>
              <a:t>www.youtube.com/watch?v=PM7z_03o_kk</a:t>
            </a:r>
            <a:endParaRPr lang="tr-TR" sz="1600" dirty="0" smtClean="0"/>
          </a:p>
          <a:p>
            <a:endParaRPr lang="tr-TR" sz="1200" dirty="0" smtClean="0"/>
          </a:p>
          <a:p>
            <a:endParaRPr lang="tr-TR" sz="1200" dirty="0" smtClean="0">
              <a:hlinkClick r:id="rId3"/>
            </a:endParaRPr>
          </a:p>
          <a:p>
            <a:endParaRPr lang="tr-TR" sz="1200" dirty="0">
              <a:hlinkClick r:id="rId3"/>
            </a:endParaRPr>
          </a:p>
          <a:p>
            <a:endParaRPr lang="tr-TR" sz="1200" dirty="0" smtClean="0">
              <a:hlinkClick r:id="rId3"/>
            </a:endParaRPr>
          </a:p>
          <a:p>
            <a:endParaRPr lang="tr-TR" sz="1200" dirty="0">
              <a:hlinkClick r:id="rId3"/>
            </a:endParaRPr>
          </a:p>
          <a:p>
            <a:endParaRPr lang="tr-TR" sz="1200" dirty="0" smtClean="0">
              <a:hlinkClick r:id="rId3"/>
            </a:endParaRPr>
          </a:p>
          <a:p>
            <a:endParaRPr lang="tr-TR" sz="1200" dirty="0" smtClean="0">
              <a:hlinkClick r:id="rId3"/>
            </a:endParaRPr>
          </a:p>
          <a:p>
            <a:endParaRPr lang="tr-TR" sz="1200" dirty="0">
              <a:hlinkClick r:id="rId3"/>
            </a:endParaRPr>
          </a:p>
          <a:p>
            <a:endParaRPr lang="tr-TR" sz="1200" dirty="0" smtClean="0">
              <a:hlinkClick r:id="rId3"/>
            </a:endParaRPr>
          </a:p>
          <a:p>
            <a:endParaRPr lang="tr-TR" sz="1200" dirty="0">
              <a:hlinkClick r:id="rId3"/>
            </a:endParaRPr>
          </a:p>
          <a:p>
            <a:endParaRPr lang="tr-TR" sz="1200" dirty="0" smtClean="0">
              <a:hlinkClick r:id="rId3"/>
            </a:endParaRPr>
          </a:p>
          <a:p>
            <a:endParaRPr lang="tr-TR" sz="1200" dirty="0">
              <a:hlinkClick r:id="rId3"/>
            </a:endParaRPr>
          </a:p>
          <a:p>
            <a:pPr marL="0" indent="0" algn="ctr">
              <a:buNone/>
            </a:pPr>
            <a:endParaRPr lang="tr-TR" sz="1200" dirty="0" smtClean="0">
              <a:hlinkClick r:id="rId3"/>
            </a:endParaRPr>
          </a:p>
          <a:p>
            <a:pPr marL="0" indent="0" algn="ctr">
              <a:buNone/>
            </a:pPr>
            <a:r>
              <a:rPr lang="tr-TR" sz="1400" dirty="0" smtClean="0">
                <a:hlinkClick r:id="rId3"/>
              </a:rPr>
              <a:t>http://www.mathsisfun.com/data/quincunx.html</a:t>
            </a:r>
            <a:r>
              <a:rPr lang="tr-TR" sz="1400" dirty="0" smtClean="0"/>
              <a:t> </a:t>
            </a:r>
          </a:p>
          <a:p>
            <a:pPr lvl="1"/>
            <a:endParaRPr lang="tr-TR" sz="1200" dirty="0" smtClean="0"/>
          </a:p>
          <a:p>
            <a:endParaRPr lang="tr-TR" sz="1200" dirty="0"/>
          </a:p>
        </p:txBody>
      </p:sp>
      <p:pic>
        <p:nvPicPr>
          <p:cNvPr id="4" name="Resim 3">
            <a:hlinkClick r:id="rId2"/>
          </p:cNvPr>
          <p:cNvPicPr>
            <a:picLocks noChangeAspect="1"/>
          </p:cNvPicPr>
          <p:nvPr/>
        </p:nvPicPr>
        <p:blipFill>
          <a:blip r:embed="rId4"/>
          <a:stretch>
            <a:fillRect/>
          </a:stretch>
        </p:blipFill>
        <p:spPr>
          <a:xfrm>
            <a:off x="2827529" y="1021104"/>
            <a:ext cx="3567882" cy="2119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a:hlinkClick r:id="rId3"/>
          </p:cNvPr>
          <p:cNvPicPr>
            <a:picLocks noChangeAspect="1"/>
          </p:cNvPicPr>
          <p:nvPr/>
        </p:nvPicPr>
        <p:blipFill>
          <a:blip r:embed="rId5"/>
          <a:stretch>
            <a:fillRect/>
          </a:stretch>
        </p:blipFill>
        <p:spPr>
          <a:xfrm>
            <a:off x="3426804" y="3645024"/>
            <a:ext cx="2369332" cy="2545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7890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57200" y="1600200"/>
            <a:ext cx="8229600" cy="4525963"/>
          </a:xfrm>
          <a:prstGeom prst="rect">
            <a:avLst/>
          </a:prstGeom>
        </p:spPr>
        <p:txBody>
          <a:bodyPr/>
          <a:lstStyle/>
          <a:p>
            <a:r>
              <a:rPr lang="tr-TR" dirty="0" smtClean="0"/>
              <a:t>Hangi 76 daha büyük?</a:t>
            </a:r>
            <a:endParaRPr lang="tr-TR"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780928"/>
            <a:ext cx="3505200"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691" y="2780928"/>
            <a:ext cx="3260725"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Başlık 1"/>
          <p:cNvSpPr txBox="1">
            <a:spLocks/>
          </p:cNvSpPr>
          <p:nvPr/>
        </p:nvSpPr>
        <p:spPr>
          <a:xfrm>
            <a:off x="1979712"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a:t>
            </a:r>
            <a:endParaRPr lang="tr-TR" dirty="0"/>
          </a:p>
        </p:txBody>
      </p:sp>
    </p:spTree>
    <p:extLst>
      <p:ext uri="{BB962C8B-B14F-4D97-AF65-F5344CB8AC3E}">
        <p14:creationId xmlns:p14="http://schemas.microsoft.com/office/powerpoint/2010/main" val="17999600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691480" y="1124744"/>
            <a:ext cx="2800400" cy="482352"/>
          </a:xfrm>
          <a:prstGeom prst="rect">
            <a:avLst/>
          </a:prstGeom>
        </p:spPr>
        <p:txBody>
          <a:bodyPr>
            <a:normAutofit lnSpcReduction="10000"/>
          </a:bodyPr>
          <a:lstStyle/>
          <a:p>
            <a:pPr marL="0" indent="0" algn="ctr">
              <a:buNone/>
            </a:pPr>
            <a:r>
              <a:rPr lang="tr-TR" sz="2800" dirty="0" smtClean="0"/>
              <a:t>Maddi zenginlik</a:t>
            </a:r>
          </a:p>
          <a:p>
            <a:pPr algn="ctr"/>
            <a:endParaRPr lang="tr-TR" sz="2800" dirty="0"/>
          </a:p>
          <a:p>
            <a:pPr marL="0" indent="0" algn="ctr">
              <a:buNone/>
            </a:pPr>
            <a:endParaRPr lang="tr-TR" sz="2800" dirty="0" smtClean="0"/>
          </a:p>
        </p:txBody>
      </p:sp>
      <p:sp>
        <p:nvSpPr>
          <p:cNvPr id="4" name="Başlık 1"/>
          <p:cNvSpPr txBox="1">
            <a:spLocks/>
          </p:cNvSpPr>
          <p:nvPr/>
        </p:nvSpPr>
        <p:spPr>
          <a:xfrm>
            <a:off x="2132112"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a:t>
            </a:r>
            <a:endParaRPr lang="tr-TR" dirty="0"/>
          </a:p>
        </p:txBody>
      </p:sp>
      <p:sp>
        <p:nvSpPr>
          <p:cNvPr id="2" name="Dikdörtgen 1"/>
          <p:cNvSpPr/>
          <p:nvPr/>
        </p:nvSpPr>
        <p:spPr>
          <a:xfrm>
            <a:off x="35496" y="3460512"/>
            <a:ext cx="4572000" cy="246221"/>
          </a:xfrm>
          <a:prstGeom prst="rect">
            <a:avLst/>
          </a:prstGeom>
        </p:spPr>
        <p:txBody>
          <a:bodyPr>
            <a:spAutoFit/>
          </a:bodyPr>
          <a:lstStyle/>
          <a:p>
            <a:r>
              <a:rPr lang="tr-TR" sz="1000" dirty="0"/>
              <a:t>http://82.222.152.134/imgsdisk/2012/12/24/241220120110068705968.jpg</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948" y="1685179"/>
            <a:ext cx="2952328" cy="166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Dikdörtgen 5"/>
          <p:cNvSpPr/>
          <p:nvPr/>
        </p:nvSpPr>
        <p:spPr>
          <a:xfrm>
            <a:off x="4865605" y="3496538"/>
            <a:ext cx="4572000" cy="246221"/>
          </a:xfrm>
          <a:prstGeom prst="rect">
            <a:avLst/>
          </a:prstGeom>
        </p:spPr>
        <p:txBody>
          <a:bodyPr>
            <a:spAutoFit/>
          </a:bodyPr>
          <a:lstStyle/>
          <a:p>
            <a:r>
              <a:rPr lang="tr-TR" sz="1000" dirty="0"/>
              <a:t>http://islamimagazin.com/wp-content/uploads/2014/09/sadaka_vermek.jpg</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706439"/>
            <a:ext cx="3015814" cy="1675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Yuvarlatılmış Dikdörtgen 7"/>
          <p:cNvSpPr/>
          <p:nvPr/>
        </p:nvSpPr>
        <p:spPr>
          <a:xfrm>
            <a:off x="1763688" y="4581128"/>
            <a:ext cx="5616624" cy="16561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tr-TR" sz="2400" dirty="0"/>
              <a:t>Zengin olduğun kadar yardımsever </a:t>
            </a:r>
            <a:r>
              <a:rPr lang="tr-TR" sz="2400" dirty="0" smtClean="0"/>
              <a:t>misin?</a:t>
            </a:r>
          </a:p>
          <a:p>
            <a:endParaRPr lang="tr-TR" sz="2400" dirty="0" smtClean="0"/>
          </a:p>
          <a:p>
            <a:pPr marL="342900" indent="-342900">
              <a:buFont typeface="Arial" panose="020B0604020202020204" pitchFamily="34" charset="0"/>
              <a:buChar char="•"/>
            </a:pPr>
            <a:r>
              <a:rPr lang="tr-TR" sz="2400" dirty="0" smtClean="0"/>
              <a:t>Z </a:t>
            </a:r>
            <a:r>
              <a:rPr lang="tr-TR" sz="2400" dirty="0"/>
              <a:t>puanlarıyla karşılaştırabilirsin</a:t>
            </a:r>
            <a:r>
              <a:rPr lang="tr-TR" sz="2400" dirty="0" smtClean="0"/>
              <a:t>.</a:t>
            </a:r>
            <a:endParaRPr lang="tr-TR" dirty="0"/>
          </a:p>
        </p:txBody>
      </p:sp>
      <p:sp>
        <p:nvSpPr>
          <p:cNvPr id="9" name="İçerik Yer Tutucusu 2"/>
          <p:cNvSpPr txBox="1">
            <a:spLocks/>
          </p:cNvSpPr>
          <p:nvPr/>
        </p:nvSpPr>
        <p:spPr>
          <a:xfrm>
            <a:off x="5580112" y="1124744"/>
            <a:ext cx="2800400" cy="5544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2800" dirty="0" smtClean="0"/>
              <a:t>Yardımseverlik</a:t>
            </a:r>
          </a:p>
          <a:p>
            <a:pPr algn="ctr"/>
            <a:endParaRPr lang="tr-TR" sz="2800" dirty="0" smtClean="0"/>
          </a:p>
          <a:p>
            <a:pPr algn="ctr"/>
            <a:endParaRPr lang="tr-TR" sz="2800" dirty="0" smtClean="0"/>
          </a:p>
          <a:p>
            <a:pPr algn="ctr"/>
            <a:endParaRPr lang="tr-TR" sz="2800" dirty="0" smtClean="0"/>
          </a:p>
          <a:p>
            <a:pPr algn="ctr"/>
            <a:endParaRPr lang="tr-TR" sz="2800" dirty="0" smtClean="0"/>
          </a:p>
          <a:p>
            <a:pPr marL="0" indent="0" algn="ctr">
              <a:buFont typeface="Arial" pitchFamily="34" charset="0"/>
              <a:buNone/>
            </a:pPr>
            <a:endParaRPr lang="tr-TR" sz="2800" dirty="0" smtClean="0"/>
          </a:p>
        </p:txBody>
      </p:sp>
    </p:spTree>
    <p:extLst>
      <p:ext uri="{BB962C8B-B14F-4D97-AF65-F5344CB8AC3E}">
        <p14:creationId xmlns:p14="http://schemas.microsoft.com/office/powerpoint/2010/main" val="4031579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57200" y="1600200"/>
            <a:ext cx="8229600" cy="4525963"/>
          </a:xfrm>
          <a:prstGeom prst="rect">
            <a:avLst/>
          </a:prstGeom>
        </p:spPr>
        <p:txBody>
          <a:bodyPr/>
          <a:lstStyle/>
          <a:p>
            <a:r>
              <a:rPr lang="tr-TR" dirty="0" smtClean="0"/>
              <a:t>İnsanların %70’inden daha zenginim.</a:t>
            </a:r>
          </a:p>
          <a:p>
            <a:endParaRPr lang="tr-TR" dirty="0" smtClean="0"/>
          </a:p>
          <a:p>
            <a:r>
              <a:rPr lang="tr-TR" dirty="0" smtClean="0"/>
              <a:t>İnsanların %40’ı benden daha az yardımsever.</a:t>
            </a:r>
          </a:p>
          <a:p>
            <a:endParaRPr lang="tr-TR" dirty="0"/>
          </a:p>
        </p:txBody>
      </p:sp>
      <p:sp>
        <p:nvSpPr>
          <p:cNvPr id="4" name="Başlık 1"/>
          <p:cNvSpPr txBox="1">
            <a:spLocks/>
          </p:cNvSpPr>
          <p:nvPr/>
        </p:nvSpPr>
        <p:spPr>
          <a:xfrm>
            <a:off x="2132112"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a:t>
            </a:r>
            <a:endParaRPr lang="tr-TR" dirty="0"/>
          </a:p>
        </p:txBody>
      </p:sp>
      <p:sp>
        <p:nvSpPr>
          <p:cNvPr id="5" name="Yuvarlatılmış Dikdörtgen 4"/>
          <p:cNvSpPr/>
          <p:nvPr/>
        </p:nvSpPr>
        <p:spPr>
          <a:xfrm>
            <a:off x="1763688" y="4437112"/>
            <a:ext cx="5616624" cy="11521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400" dirty="0"/>
              <a:t>Bunları yüzde olarak </a:t>
            </a:r>
            <a:r>
              <a:rPr lang="tr-TR" sz="2400" dirty="0" err="1"/>
              <a:t>değilde</a:t>
            </a:r>
            <a:r>
              <a:rPr lang="tr-TR" sz="2400" dirty="0"/>
              <a:t> z puanı şeklinde ifade edebiliriz.</a:t>
            </a:r>
          </a:p>
        </p:txBody>
      </p:sp>
      <p:sp>
        <p:nvSpPr>
          <p:cNvPr id="2" name="Metin kutusu 1"/>
          <p:cNvSpPr txBox="1"/>
          <p:nvPr/>
        </p:nvSpPr>
        <p:spPr>
          <a:xfrm>
            <a:off x="1807362" y="4437112"/>
            <a:ext cx="460382" cy="1107996"/>
          </a:xfrm>
          <a:prstGeom prst="rect">
            <a:avLst/>
          </a:prstGeom>
          <a:noFill/>
        </p:spPr>
        <p:txBody>
          <a:bodyPr wrap="none" rtlCol="0">
            <a:spAutoFit/>
          </a:bodyPr>
          <a:lstStyle/>
          <a:p>
            <a:r>
              <a:rPr lang="tr-TR" sz="6600" b="1" dirty="0" smtClean="0">
                <a:solidFill>
                  <a:schemeClr val="accent2">
                    <a:lumMod val="50000"/>
                  </a:schemeClr>
                </a:solidFill>
              </a:rPr>
              <a:t>!</a:t>
            </a:r>
            <a:endParaRPr lang="tr-TR" sz="6600" b="1" dirty="0">
              <a:solidFill>
                <a:schemeClr val="accent2">
                  <a:lumMod val="50000"/>
                </a:schemeClr>
              </a:solidFill>
            </a:endParaRPr>
          </a:p>
        </p:txBody>
      </p:sp>
    </p:spTree>
    <p:extLst>
      <p:ext uri="{BB962C8B-B14F-4D97-AF65-F5344CB8AC3E}">
        <p14:creationId xmlns:p14="http://schemas.microsoft.com/office/powerpoint/2010/main" val="42090681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2132112"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Tablosu </a:t>
            </a:r>
            <a:endParaRPr lang="tr-TR" dirty="0"/>
          </a:p>
        </p:txBody>
      </p:sp>
      <p:pic>
        <p:nvPicPr>
          <p:cNvPr id="13314" name="Picture 2" descr="C:\Users\Mevab\Desktop\Adsı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05545"/>
            <a:ext cx="6984776" cy="6079839"/>
          </a:xfrm>
          <a:prstGeom prst="rect">
            <a:avLst/>
          </a:prstGeom>
          <a:noFill/>
          <a:ln w="63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4230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34</a:t>
            </a:fld>
            <a:endParaRPr lang="tr-T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89" y="1340768"/>
            <a:ext cx="8067675" cy="4381500"/>
          </a:xfrm>
          <a:prstGeom prst="rect">
            <a:avLst/>
          </a:prstGeom>
          <a:ln w="2857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Başlık 1"/>
          <p:cNvSpPr txBox="1">
            <a:spLocks/>
          </p:cNvSpPr>
          <p:nvPr/>
        </p:nvSpPr>
        <p:spPr>
          <a:xfrm>
            <a:off x="2132112" y="0"/>
            <a:ext cx="7164288" cy="7647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dirty="0" smtClean="0"/>
              <a:t>Z Puanı Tablosu </a:t>
            </a:r>
            <a:endParaRPr lang="tr-TR" dirty="0"/>
          </a:p>
        </p:txBody>
      </p:sp>
    </p:spTree>
    <p:extLst>
      <p:ext uri="{BB962C8B-B14F-4D97-AF65-F5344CB8AC3E}">
        <p14:creationId xmlns:p14="http://schemas.microsoft.com/office/powerpoint/2010/main" val="962969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 Puanı Alıştırmaları-1</a:t>
            </a:r>
            <a:endParaRPr lang="tr-TR" dirty="0"/>
          </a:p>
        </p:txBody>
      </p:sp>
      <p:sp>
        <p:nvSpPr>
          <p:cNvPr id="3" name="İçerik Yer Tutucusu 2"/>
          <p:cNvSpPr>
            <a:spLocks noGrp="1"/>
          </p:cNvSpPr>
          <p:nvPr>
            <p:ph idx="4294967295"/>
          </p:nvPr>
        </p:nvSpPr>
        <p:spPr>
          <a:xfrm>
            <a:off x="457200" y="980728"/>
            <a:ext cx="8229600" cy="5145435"/>
          </a:xfrm>
          <a:prstGeom prst="rect">
            <a:avLst/>
          </a:prstGeom>
        </p:spPr>
        <p:txBody>
          <a:bodyPr/>
          <a:lstStyle/>
          <a:p>
            <a:pPr fontAlgn="base"/>
            <a:r>
              <a:rPr lang="tr-TR" sz="2400" dirty="0"/>
              <a:t>Standart sapması 6 ve ortalaması 80 olan bir tarih testinde sınavdan 75 alan bir öğrencinin z puanı kaçtır?</a:t>
            </a:r>
          </a:p>
          <a:p>
            <a:pPr fontAlgn="base"/>
            <a:r>
              <a:rPr lang="tr-TR" sz="2400" dirty="0" smtClean="0"/>
              <a:t>Özel </a:t>
            </a:r>
            <a:r>
              <a:rPr lang="tr-TR" sz="2400" dirty="0"/>
              <a:t>bir çikolata firmasında bir çikolatanın ağırlığı 1 gramlık standart sapma ile </a:t>
            </a:r>
            <a:r>
              <a:rPr lang="tr-TR" sz="2400" dirty="0" smtClean="0"/>
              <a:t>ortalama 8 </a:t>
            </a:r>
            <a:r>
              <a:rPr lang="tr-TR" sz="2400" dirty="0"/>
              <a:t>gramdır. Ağırlığı </a:t>
            </a:r>
            <a:r>
              <a:rPr lang="tr-TR" sz="2400" dirty="0" smtClean="0"/>
              <a:t>8.50 </a:t>
            </a:r>
            <a:r>
              <a:rPr lang="tr-TR" sz="2400" dirty="0"/>
              <a:t>grama denk gelen bir çikolatanın z puanı kaçtır?</a:t>
            </a:r>
          </a:p>
          <a:p>
            <a:pPr fontAlgn="base"/>
            <a:r>
              <a:rPr lang="tr-TR" sz="2400" dirty="0" smtClean="0"/>
              <a:t>Bir </a:t>
            </a:r>
            <a:r>
              <a:rPr lang="tr-TR" sz="2400" dirty="0"/>
              <a:t>kütüphanedeki kitaplar ortalama olarak 350 sayfa ve standart sapması 100 sayfadır. Sayfa sayısı </a:t>
            </a:r>
            <a:r>
              <a:rPr lang="tr-TR" sz="2400" dirty="0" smtClean="0"/>
              <a:t>250 </a:t>
            </a:r>
            <a:r>
              <a:rPr lang="tr-TR" sz="2400" dirty="0"/>
              <a:t>olan bir kitabın z puanı kaçtır?</a:t>
            </a:r>
          </a:p>
          <a:p>
            <a:pPr fontAlgn="base"/>
            <a:r>
              <a:rPr lang="tr-TR" sz="2400" dirty="0" smtClean="0"/>
              <a:t>Bir </a:t>
            </a:r>
            <a:r>
              <a:rPr lang="tr-TR" sz="2400" dirty="0"/>
              <a:t>bölgede yer alan </a:t>
            </a:r>
            <a:r>
              <a:rPr lang="tr-TR" sz="2400" dirty="0" smtClean="0"/>
              <a:t>havaalanlarında sıcaklıklar </a:t>
            </a:r>
            <a:r>
              <a:rPr lang="tr-TR" sz="2400" dirty="0"/>
              <a:t>kaydedilmiştir.  Bu havaalanlarında ortalama sıcaklık 67 derece ve standart sapma 5 derecedir. Buna göre sıcaklığın 68 derece olduğu bir havaalanının z puanı kaçtır? </a:t>
            </a:r>
          </a:p>
        </p:txBody>
      </p:sp>
    </p:spTree>
    <p:extLst>
      <p:ext uri="{BB962C8B-B14F-4D97-AF65-F5344CB8AC3E}">
        <p14:creationId xmlns:p14="http://schemas.microsoft.com/office/powerpoint/2010/main" val="1385058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 Puanı Alıştırmaları-2</a:t>
            </a:r>
            <a:endParaRPr lang="tr-TR" dirty="0"/>
          </a:p>
        </p:txBody>
      </p:sp>
      <p:sp>
        <p:nvSpPr>
          <p:cNvPr id="3" name="İçerik Yer Tutucusu 2"/>
          <p:cNvSpPr>
            <a:spLocks noGrp="1"/>
          </p:cNvSpPr>
          <p:nvPr>
            <p:ph idx="4294967295"/>
          </p:nvPr>
        </p:nvSpPr>
        <p:spPr>
          <a:xfrm>
            <a:off x="457200" y="980728"/>
            <a:ext cx="8229600" cy="5472608"/>
          </a:xfrm>
          <a:prstGeom prst="rect">
            <a:avLst/>
          </a:prstGeom>
        </p:spPr>
        <p:txBody>
          <a:bodyPr>
            <a:normAutofit lnSpcReduction="10000"/>
          </a:bodyPr>
          <a:lstStyle/>
          <a:p>
            <a:pPr fontAlgn="base"/>
            <a:r>
              <a:rPr lang="tr-TR" sz="2400" dirty="0" smtClean="0"/>
              <a:t>Bir </a:t>
            </a:r>
            <a:r>
              <a:rPr lang="tr-TR" sz="2400" dirty="0"/>
              <a:t>grup arkadaş </a:t>
            </a:r>
            <a:r>
              <a:rPr lang="tr-TR" sz="2400" dirty="0" smtClean="0"/>
              <a:t>bir yarışmadan kazandıkları şekerleri karşılaştırmışlardır</a:t>
            </a:r>
            <a:r>
              <a:rPr lang="tr-TR" sz="2400" dirty="0"/>
              <a:t>. Karşılaştırma sonucunda elde ettikleri şeker sayısının ortalama olarak 43 olduğunu ve standart sapmanın 2 olduğunu tespit etmişlerdir. Buna göre </a:t>
            </a:r>
            <a:r>
              <a:rPr lang="tr-TR" sz="2400" dirty="0" smtClean="0"/>
              <a:t>37 </a:t>
            </a:r>
            <a:r>
              <a:rPr lang="tr-TR" sz="2400" dirty="0"/>
              <a:t>şeker elde eden kişinin </a:t>
            </a:r>
            <a:r>
              <a:rPr lang="tr-TR" sz="2400" dirty="0" smtClean="0"/>
              <a:t>z </a:t>
            </a:r>
            <a:r>
              <a:rPr lang="tr-TR" sz="2400" dirty="0"/>
              <a:t>puanı kaçtır</a:t>
            </a:r>
            <a:r>
              <a:rPr lang="tr-TR" sz="2400" dirty="0" smtClean="0"/>
              <a:t>?</a:t>
            </a:r>
          </a:p>
          <a:p>
            <a:pPr fontAlgn="base"/>
            <a:endParaRPr lang="tr-TR" sz="2400" dirty="0"/>
          </a:p>
          <a:p>
            <a:pPr fontAlgn="base"/>
            <a:r>
              <a:rPr lang="tr-TR" sz="2400" dirty="0" smtClean="0"/>
              <a:t>Bir </a:t>
            </a:r>
            <a:r>
              <a:rPr lang="tr-TR" sz="2400" dirty="0"/>
              <a:t>ormandaki ağaçların kalınlıklarının büyüme oranları 1 cm/yıl standart sapma ile 5cm/yıl olarak hesaplanmıştır.  Buna göre büyümesi </a:t>
            </a:r>
            <a:r>
              <a:rPr lang="tr-TR" sz="2400" dirty="0" smtClean="0"/>
              <a:t>3cm/</a:t>
            </a:r>
            <a:r>
              <a:rPr lang="tr-TR" sz="2400" dirty="0" err="1" smtClean="0"/>
              <a:t>yıl’a</a:t>
            </a:r>
            <a:r>
              <a:rPr lang="tr-TR" sz="2400" dirty="0" smtClean="0"/>
              <a:t> </a:t>
            </a:r>
            <a:r>
              <a:rPr lang="tr-TR" sz="2400" dirty="0"/>
              <a:t>denk gelen bir ağacın z puanı kaçtır</a:t>
            </a:r>
            <a:r>
              <a:rPr lang="tr-TR" sz="2400" dirty="0" smtClean="0"/>
              <a:t>?</a:t>
            </a:r>
          </a:p>
          <a:p>
            <a:pPr fontAlgn="base"/>
            <a:endParaRPr lang="tr-TR" sz="2400" dirty="0"/>
          </a:p>
          <a:p>
            <a:pPr fontAlgn="base"/>
            <a:r>
              <a:rPr lang="tr-TR" sz="2400" dirty="0" smtClean="0"/>
              <a:t>Bir </a:t>
            </a:r>
            <a:r>
              <a:rPr lang="tr-TR" sz="2400" dirty="0" err="1"/>
              <a:t>dinazor</a:t>
            </a:r>
            <a:r>
              <a:rPr lang="tr-TR" sz="2400" dirty="0"/>
              <a:t> fosilinden elde edilen bacak kemiğinin uzunluğu genel olarak 1 </a:t>
            </a:r>
            <a:r>
              <a:rPr lang="tr-TR" sz="2400" dirty="0" err="1"/>
              <a:t>mt’lik</a:t>
            </a:r>
            <a:r>
              <a:rPr lang="tr-TR" sz="2400" dirty="0"/>
              <a:t> standart sapma ile 7 </a:t>
            </a:r>
            <a:r>
              <a:rPr lang="tr-TR" sz="2400" dirty="0" err="1"/>
              <a:t>mt</a:t>
            </a:r>
            <a:r>
              <a:rPr lang="tr-TR" sz="2400" dirty="0"/>
              <a:t> olarak hesaplanmaktadır. Uzunluğu </a:t>
            </a:r>
            <a:r>
              <a:rPr lang="tr-TR" sz="2400" dirty="0" smtClean="0"/>
              <a:t>6,5 </a:t>
            </a:r>
            <a:r>
              <a:rPr lang="tr-TR" sz="2400" dirty="0" err="1"/>
              <a:t>mt</a:t>
            </a:r>
            <a:r>
              <a:rPr lang="tr-TR" sz="2400" dirty="0"/>
              <a:t> olarak hesaplanan bir bacak kemiğinin z puanı kaçtır? </a:t>
            </a:r>
          </a:p>
        </p:txBody>
      </p:sp>
    </p:spTree>
    <p:extLst>
      <p:ext uri="{BB962C8B-B14F-4D97-AF65-F5344CB8AC3E}">
        <p14:creationId xmlns:p14="http://schemas.microsoft.com/office/powerpoint/2010/main" val="2001378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 Puanı Alıştırmaları-3</a:t>
            </a:r>
            <a:endParaRPr lang="tr-TR" dirty="0"/>
          </a:p>
        </p:txBody>
      </p:sp>
      <p:sp>
        <p:nvSpPr>
          <p:cNvPr id="3" name="İçerik Yer Tutucusu 2"/>
          <p:cNvSpPr>
            <a:spLocks noGrp="1"/>
          </p:cNvSpPr>
          <p:nvPr>
            <p:ph idx="4294967295"/>
          </p:nvPr>
        </p:nvSpPr>
        <p:spPr>
          <a:xfrm>
            <a:off x="457200" y="980728"/>
            <a:ext cx="8229600" cy="5472608"/>
          </a:xfrm>
          <a:prstGeom prst="rect">
            <a:avLst/>
          </a:prstGeom>
        </p:spPr>
        <p:txBody>
          <a:bodyPr>
            <a:normAutofit fontScale="92500"/>
          </a:bodyPr>
          <a:lstStyle/>
          <a:p>
            <a:r>
              <a:rPr lang="tr-TR" sz="2400" dirty="0" smtClean="0"/>
              <a:t>Bir arabanın yakıt </a:t>
            </a:r>
            <a:r>
              <a:rPr lang="tr-TR" sz="2400" dirty="0"/>
              <a:t>tüketiminde </a:t>
            </a:r>
            <a:r>
              <a:rPr lang="tr-TR" sz="2400" dirty="0" smtClean="0"/>
              <a:t>z puanının 3 olması ne anlama gelir? </a:t>
            </a:r>
            <a:r>
              <a:rPr lang="tr-TR" sz="2400" dirty="0"/>
              <a:t/>
            </a:r>
            <a:br>
              <a:rPr lang="tr-TR" sz="2400" dirty="0"/>
            </a:br>
            <a:endParaRPr lang="tr-TR" sz="2400" dirty="0"/>
          </a:p>
          <a:p>
            <a:r>
              <a:rPr lang="tr-TR" sz="2400" dirty="0" smtClean="0"/>
              <a:t>Bir kurumda elemanlara ortalama 2000 TL ve 400 TL standart sapam ile maaş verilecektir. Kurumdaki elemanlardan en iyi olan %10’una sizce ne kadar maaş verilmelidir? </a:t>
            </a:r>
            <a:r>
              <a:rPr lang="tr-TR" sz="2400" dirty="0"/>
              <a:t> </a:t>
            </a:r>
            <a:endParaRPr lang="tr-TR" sz="2400" dirty="0" smtClean="0"/>
          </a:p>
          <a:p>
            <a:endParaRPr lang="tr-TR" sz="2400" dirty="0"/>
          </a:p>
          <a:p>
            <a:r>
              <a:rPr lang="tr-TR" sz="2400" dirty="0"/>
              <a:t>Yabancı </a:t>
            </a:r>
            <a:r>
              <a:rPr lang="tr-TR" sz="2400" dirty="0" smtClean="0"/>
              <a:t>bir ülkede bir öğrenci ortalaması 48, standart sapması 7 olan bir sınavdan 55 almıştır. Bu öğrencinin durumunu yorumlayınız. </a:t>
            </a:r>
            <a:r>
              <a:rPr lang="tr-TR" sz="2400" dirty="0"/>
              <a:t/>
            </a:r>
            <a:br>
              <a:rPr lang="tr-TR" sz="2400" dirty="0"/>
            </a:br>
            <a:endParaRPr lang="tr-TR" sz="2400" dirty="0"/>
          </a:p>
          <a:p>
            <a:r>
              <a:rPr lang="tr-TR" sz="2400" dirty="0" smtClean="0"/>
              <a:t>Bir normal dağılımda aşağıda yer alan seçeneklerden hangisi en yüksek performansa sahiptir?</a:t>
            </a:r>
          </a:p>
          <a:p>
            <a:pPr marL="457200" lvl="1" indent="0">
              <a:buNone/>
            </a:pPr>
            <a:r>
              <a:rPr lang="tr-TR" sz="2000" b="1" dirty="0" smtClean="0"/>
              <a:t>a) </a:t>
            </a:r>
            <a:r>
              <a:rPr lang="tr-TR" sz="2000" dirty="0" smtClean="0"/>
              <a:t>P</a:t>
            </a:r>
            <a:r>
              <a:rPr lang="tr-TR" sz="2000" baseline="-25000" dirty="0" smtClean="0"/>
              <a:t>90</a:t>
            </a:r>
            <a:r>
              <a:rPr lang="tr-TR" sz="2000" dirty="0" smtClean="0"/>
              <a:t>		</a:t>
            </a:r>
            <a:r>
              <a:rPr lang="tr-TR" sz="2000" b="1" dirty="0" smtClean="0"/>
              <a:t>b) </a:t>
            </a:r>
            <a:r>
              <a:rPr lang="tr-TR" sz="2000" dirty="0" smtClean="0"/>
              <a:t>Z=+1		</a:t>
            </a:r>
            <a:r>
              <a:rPr lang="tr-TR" sz="2000" b="1" dirty="0" smtClean="0"/>
              <a:t>c) </a:t>
            </a:r>
            <a:r>
              <a:rPr lang="tr-TR" sz="2000" dirty="0" smtClean="0"/>
              <a:t>Q</a:t>
            </a:r>
            <a:r>
              <a:rPr lang="tr-TR" sz="2000" baseline="-25000" dirty="0" smtClean="0"/>
              <a:t>3</a:t>
            </a:r>
            <a:r>
              <a:rPr lang="tr-TR" sz="2000" dirty="0" smtClean="0"/>
              <a:t>		</a:t>
            </a:r>
            <a:r>
              <a:rPr lang="tr-TR" sz="2000" b="1" dirty="0" smtClean="0"/>
              <a:t>d) </a:t>
            </a:r>
            <a:r>
              <a:rPr lang="tr-TR" sz="2000" dirty="0" smtClean="0"/>
              <a:t>IQ=115		</a:t>
            </a:r>
            <a:r>
              <a:rPr lang="tr-TR" sz="2000" dirty="0"/>
              <a:t/>
            </a:r>
            <a:br>
              <a:rPr lang="tr-TR" sz="2000" dirty="0"/>
            </a:br>
            <a:endParaRPr lang="tr-TR" sz="2000" dirty="0"/>
          </a:p>
        </p:txBody>
      </p:sp>
    </p:spTree>
    <p:extLst>
      <p:ext uri="{BB962C8B-B14F-4D97-AF65-F5344CB8AC3E}">
        <p14:creationId xmlns:p14="http://schemas.microsoft.com/office/powerpoint/2010/main" val="4800354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Çarpıklık (</a:t>
            </a:r>
            <a:r>
              <a:rPr lang="tr-TR" dirty="0" err="1" smtClean="0"/>
              <a:t>Skewness</a:t>
            </a:r>
            <a:r>
              <a:rPr lang="tr-TR" dirty="0" smtClean="0"/>
              <a:t>)</a:t>
            </a:r>
            <a:endParaRPr lang="tr-TR" dirty="0"/>
          </a:p>
        </p:txBody>
      </p:sp>
      <p:sp>
        <p:nvSpPr>
          <p:cNvPr id="3" name="İçerik Yer Tutucusu 2"/>
          <p:cNvSpPr>
            <a:spLocks noGrp="1"/>
          </p:cNvSpPr>
          <p:nvPr>
            <p:ph idx="4294967295"/>
          </p:nvPr>
        </p:nvSpPr>
        <p:spPr>
          <a:xfrm>
            <a:off x="457200" y="1600200"/>
            <a:ext cx="8229600" cy="4525963"/>
          </a:xfrm>
          <a:prstGeom prst="rect">
            <a:avLst/>
          </a:prstGeom>
        </p:spPr>
        <p:txBody>
          <a:bodyPr>
            <a:normAutofit/>
          </a:bodyPr>
          <a:lstStyle/>
          <a:p>
            <a:r>
              <a:rPr lang="tr-TR" dirty="0" smtClean="0"/>
              <a:t>Ne kadar simetrik</a:t>
            </a:r>
          </a:p>
          <a:p>
            <a:r>
              <a:rPr lang="tr-TR" dirty="0" smtClean="0"/>
              <a:t>Sıfır simetrik</a:t>
            </a:r>
          </a:p>
          <a:p>
            <a:r>
              <a:rPr lang="en-US" dirty="0" err="1" smtClean="0"/>
              <a:t>Negati</a:t>
            </a:r>
            <a:r>
              <a:rPr lang="tr-TR" dirty="0" smtClean="0"/>
              <a:t>f değerler sola çarpık</a:t>
            </a:r>
            <a:r>
              <a:rPr lang="en-US" dirty="0" smtClean="0"/>
              <a:t> </a:t>
            </a:r>
            <a:endParaRPr lang="tr-TR" dirty="0" smtClean="0"/>
          </a:p>
          <a:p>
            <a:r>
              <a:rPr lang="tr-TR" dirty="0" smtClean="0"/>
              <a:t>Pozitif değerler sağa çarpık </a:t>
            </a:r>
          </a:p>
        </p:txBody>
      </p:sp>
    </p:spTree>
    <p:extLst>
      <p:ext uri="{BB962C8B-B14F-4D97-AF65-F5344CB8AC3E}">
        <p14:creationId xmlns:p14="http://schemas.microsoft.com/office/powerpoint/2010/main" val="15952373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Çarpıklık (</a:t>
            </a:r>
            <a:r>
              <a:rPr lang="tr-TR" dirty="0" err="1"/>
              <a:t>Skewness</a:t>
            </a:r>
            <a:r>
              <a:rPr lang="tr-TR" dirty="0"/>
              <a:t>)</a:t>
            </a:r>
          </a:p>
        </p:txBody>
      </p:sp>
      <p:sp>
        <p:nvSpPr>
          <p:cNvPr id="3" name="Metin kutusu 2"/>
          <p:cNvSpPr txBox="1"/>
          <p:nvPr/>
        </p:nvSpPr>
        <p:spPr>
          <a:xfrm>
            <a:off x="2987824" y="5286400"/>
            <a:ext cx="3270447" cy="230832"/>
          </a:xfrm>
          <a:prstGeom prst="rect">
            <a:avLst/>
          </a:prstGeom>
          <a:noFill/>
        </p:spPr>
        <p:txBody>
          <a:bodyPr wrap="none" rtlCol="0">
            <a:spAutoFit/>
          </a:bodyPr>
          <a:lstStyle/>
          <a:p>
            <a:r>
              <a:rPr lang="tr-TR" sz="900" dirty="0"/>
              <a:t>http://mvpprograms.com/help/images/Skewness_PosNegPict.jpg</a:t>
            </a:r>
          </a:p>
        </p:txBody>
      </p:sp>
      <p:grpSp>
        <p:nvGrpSpPr>
          <p:cNvPr id="6" name="Grup 5"/>
          <p:cNvGrpSpPr/>
          <p:nvPr/>
        </p:nvGrpSpPr>
        <p:grpSpPr>
          <a:xfrm>
            <a:off x="1981524" y="1552141"/>
            <a:ext cx="5110756" cy="3749067"/>
            <a:chOff x="1981524" y="1552141"/>
            <a:chExt cx="5110756" cy="3749067"/>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524" y="1552141"/>
              <a:ext cx="5110756" cy="3749067"/>
            </a:xfrm>
            <a:prstGeom prst="rect">
              <a:avLst/>
            </a:prstGeom>
          </p:spPr>
        </p:pic>
        <p:sp>
          <p:nvSpPr>
            <p:cNvPr id="5" name="Metin kutusu 4"/>
            <p:cNvSpPr txBox="1"/>
            <p:nvPr/>
          </p:nvSpPr>
          <p:spPr>
            <a:xfrm>
              <a:off x="4211960" y="1772816"/>
              <a:ext cx="2448272"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t>(+) Pozitif/Sağa Çarpık Dağılım</a:t>
              </a:r>
              <a:endParaRPr lang="tr-TR" b="1" dirty="0"/>
            </a:p>
          </p:txBody>
        </p:sp>
        <p:sp>
          <p:nvSpPr>
            <p:cNvPr id="7" name="Metin kutusu 6"/>
            <p:cNvSpPr txBox="1"/>
            <p:nvPr/>
          </p:nvSpPr>
          <p:spPr>
            <a:xfrm>
              <a:off x="2483768" y="3861048"/>
              <a:ext cx="252028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b="1" dirty="0" smtClean="0"/>
                <a:t>(-) Negatif/Sola Çarpık Dağılım</a:t>
              </a:r>
              <a:endParaRPr lang="tr-TR" b="1" dirty="0"/>
            </a:p>
          </p:txBody>
        </p:sp>
      </p:grpSp>
    </p:spTree>
    <p:extLst>
      <p:ext uri="{BB962C8B-B14F-4D97-AF65-F5344CB8AC3E}">
        <p14:creationId xmlns:p14="http://schemas.microsoft.com/office/powerpoint/2010/main" val="2841245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İzleyelim</a:t>
            </a:r>
            <a:endParaRPr lang="tr-TR" dirty="0"/>
          </a:p>
        </p:txBody>
      </p:sp>
      <p:sp>
        <p:nvSpPr>
          <p:cNvPr id="6" name="Metin kutusu 5"/>
          <p:cNvSpPr txBox="1"/>
          <p:nvPr/>
        </p:nvSpPr>
        <p:spPr>
          <a:xfrm>
            <a:off x="755576" y="1196752"/>
            <a:ext cx="7848872" cy="461665"/>
          </a:xfrm>
          <a:prstGeom prst="rect">
            <a:avLst/>
          </a:prstGeom>
          <a:noFill/>
        </p:spPr>
        <p:txBody>
          <a:bodyPr wrap="square" rtlCol="0">
            <a:spAutoFit/>
          </a:bodyPr>
          <a:lstStyle/>
          <a:p>
            <a:pPr marL="285750" indent="-285750">
              <a:buFont typeface="Arial" pitchFamily="34" charset="0"/>
              <a:buChar char="•"/>
            </a:pPr>
            <a:r>
              <a:rPr lang="tr-TR" sz="2400" dirty="0" smtClean="0"/>
              <a:t>Dansla Frekans Dağılımı…</a:t>
            </a:r>
            <a:endParaRPr lang="tr-TR" sz="2400" dirty="0"/>
          </a:p>
        </p:txBody>
      </p:sp>
      <p:sp>
        <p:nvSpPr>
          <p:cNvPr id="7" name="Dikdörtgen 6"/>
          <p:cNvSpPr/>
          <p:nvPr/>
        </p:nvSpPr>
        <p:spPr>
          <a:xfrm>
            <a:off x="971600" y="1916832"/>
            <a:ext cx="7632848" cy="369332"/>
          </a:xfrm>
          <a:prstGeom prst="rect">
            <a:avLst/>
          </a:prstGeom>
        </p:spPr>
        <p:txBody>
          <a:bodyPr wrap="square">
            <a:spAutoFit/>
          </a:bodyPr>
          <a:lstStyle/>
          <a:p>
            <a:r>
              <a:rPr lang="tr-TR" dirty="0">
                <a:hlinkClick r:id="rId2"/>
              </a:rPr>
              <a:t>https://www.youtube.com/watch?v=dr1DynUzjq0</a:t>
            </a:r>
            <a:endParaRPr lang="tr-TR" dirty="0"/>
          </a:p>
        </p:txBody>
      </p:sp>
    </p:spTree>
    <p:extLst>
      <p:ext uri="{BB962C8B-B14F-4D97-AF65-F5344CB8AC3E}">
        <p14:creationId xmlns:p14="http://schemas.microsoft.com/office/powerpoint/2010/main" val="597009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Çarpıklık (</a:t>
            </a:r>
            <a:r>
              <a:rPr lang="tr-TR" dirty="0" err="1"/>
              <a:t>Skewness</a:t>
            </a:r>
            <a:r>
              <a:rPr lang="tr-TR" dirty="0"/>
              <a:t>)</a:t>
            </a:r>
          </a:p>
        </p:txBody>
      </p:sp>
      <p:sp>
        <p:nvSpPr>
          <p:cNvPr id="3" name="İçerik Yer Tutucusu 2"/>
          <p:cNvSpPr>
            <a:spLocks noGrp="1"/>
          </p:cNvSpPr>
          <p:nvPr>
            <p:ph idx="4294967295"/>
          </p:nvPr>
        </p:nvSpPr>
        <p:spPr>
          <a:xfrm>
            <a:off x="457200" y="1600200"/>
            <a:ext cx="8229600" cy="4525963"/>
          </a:xfrm>
          <a:prstGeom prst="rect">
            <a:avLst/>
          </a:prstGeom>
        </p:spPr>
        <p:txBody>
          <a:bodyPr>
            <a:normAutofit/>
          </a:bodyPr>
          <a:lstStyle/>
          <a:p>
            <a:r>
              <a:rPr lang="tr-TR" sz="2800" dirty="0" smtClean="0"/>
              <a:t>Örneklemin çarpıklığı mı?</a:t>
            </a:r>
          </a:p>
          <a:p>
            <a:endParaRPr lang="tr-TR" sz="2800" dirty="0" smtClean="0"/>
          </a:p>
          <a:p>
            <a:r>
              <a:rPr lang="tr-TR" sz="2800" dirty="0" err="1" smtClean="0"/>
              <a:t>Populasyonun</a:t>
            </a:r>
            <a:r>
              <a:rPr lang="tr-TR" sz="2800" dirty="0" smtClean="0"/>
              <a:t> çarpıklığı mı?</a:t>
            </a:r>
            <a:endParaRPr lang="tr-TR" sz="28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1628800"/>
            <a:ext cx="1588755" cy="1584176"/>
          </a:xfrm>
          <a:prstGeom prst="rect">
            <a:avLst/>
          </a:prstGeom>
        </p:spPr>
      </p:pic>
    </p:spTree>
    <p:extLst>
      <p:ext uri="{BB962C8B-B14F-4D97-AF65-F5344CB8AC3E}">
        <p14:creationId xmlns:p14="http://schemas.microsoft.com/office/powerpoint/2010/main" val="1155489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Çarpıklık (</a:t>
            </a:r>
            <a:r>
              <a:rPr lang="tr-TR" dirty="0" err="1"/>
              <a:t>Skewness</a:t>
            </a:r>
            <a:r>
              <a:rPr lang="tr-TR" dirty="0"/>
              <a:t>)</a:t>
            </a:r>
          </a:p>
        </p:txBody>
      </p:sp>
      <p:sp>
        <p:nvSpPr>
          <p:cNvPr id="3" name="İçerik Yer Tutucusu 2"/>
          <p:cNvSpPr>
            <a:spLocks noGrp="1"/>
          </p:cNvSpPr>
          <p:nvPr>
            <p:ph idx="4294967295"/>
          </p:nvPr>
        </p:nvSpPr>
        <p:spPr>
          <a:xfrm>
            <a:off x="457200" y="1052736"/>
            <a:ext cx="8229600" cy="5073427"/>
          </a:xfrm>
          <a:prstGeom prst="rect">
            <a:avLst/>
          </a:prstGeom>
        </p:spPr>
        <p:txBody>
          <a:bodyPr>
            <a:normAutofit fontScale="70000" lnSpcReduction="20000"/>
          </a:bodyPr>
          <a:lstStyle/>
          <a:p>
            <a:pPr algn="just"/>
            <a:r>
              <a:rPr lang="tr-TR" dirty="0" smtClean="0"/>
              <a:t>Çarpıklık seviyesinin popülasyonun çarpık olduğunu gösterip göstermediğini anlamak için örneklem çarpıklık </a:t>
            </a:r>
            <a:r>
              <a:rPr lang="tr-TR" dirty="0"/>
              <a:t>düzeyinin  çarpıklık standart </a:t>
            </a:r>
            <a:r>
              <a:rPr lang="tr-TR" dirty="0" smtClean="0"/>
              <a:t>hatasına bölünmesi gerekir.</a:t>
            </a:r>
          </a:p>
          <a:p>
            <a:pPr algn="just"/>
            <a:endParaRPr lang="tr-TR" dirty="0" smtClean="0"/>
          </a:p>
          <a:p>
            <a:pPr algn="just"/>
            <a:r>
              <a:rPr lang="en-US" dirty="0" smtClean="0"/>
              <a:t>Z</a:t>
            </a:r>
            <a:r>
              <a:rPr lang="en-US" baseline="-25000" dirty="0" smtClean="0"/>
              <a:t>g1</a:t>
            </a:r>
            <a:r>
              <a:rPr lang="en-US" dirty="0" smtClean="0"/>
              <a:t> = G</a:t>
            </a:r>
            <a:r>
              <a:rPr lang="en-US" baseline="-25000" dirty="0" smtClean="0"/>
              <a:t>1</a:t>
            </a:r>
            <a:r>
              <a:rPr lang="en-US" dirty="0" smtClean="0"/>
              <a:t>/SES (</a:t>
            </a:r>
            <a:r>
              <a:rPr lang="tr-TR" dirty="0" smtClean="0"/>
              <a:t>Bazen </a:t>
            </a:r>
            <a:r>
              <a:rPr lang="en-US" dirty="0" smtClean="0"/>
              <a:t>√(6/n)</a:t>
            </a:r>
            <a:r>
              <a:rPr lang="tr-TR" dirty="0" smtClean="0"/>
              <a:t> formülü önerilir</a:t>
            </a:r>
            <a:r>
              <a:rPr lang="en-US" dirty="0" smtClean="0"/>
              <a:t>)</a:t>
            </a:r>
            <a:endParaRPr lang="tr-TR" dirty="0" smtClean="0"/>
          </a:p>
          <a:p>
            <a:pPr algn="just"/>
            <a:endParaRPr lang="en-US" dirty="0" smtClean="0"/>
          </a:p>
          <a:p>
            <a:pPr algn="just"/>
            <a:r>
              <a:rPr lang="en-US" dirty="0" smtClean="0"/>
              <a:t>0.05 </a:t>
            </a:r>
            <a:r>
              <a:rPr lang="tr-TR" dirty="0" smtClean="0"/>
              <a:t>seviyesindeki kritik  Z değeri yaklaşık 2’dir.</a:t>
            </a:r>
          </a:p>
          <a:p>
            <a:pPr lvl="1" algn="just"/>
            <a:r>
              <a:rPr lang="en-US" sz="2600" b="1" dirty="0" smtClean="0"/>
              <a:t>Z</a:t>
            </a:r>
            <a:r>
              <a:rPr lang="en-US" sz="2600" b="1" baseline="-25000" dirty="0" smtClean="0"/>
              <a:t>g1</a:t>
            </a:r>
            <a:r>
              <a:rPr lang="en-US" sz="2600" b="1" dirty="0"/>
              <a:t> &lt; −2</a:t>
            </a:r>
            <a:r>
              <a:rPr lang="en-US" sz="2600" dirty="0"/>
              <a:t>, </a:t>
            </a:r>
            <a:r>
              <a:rPr lang="tr-TR" sz="2600" dirty="0" smtClean="0"/>
              <a:t>popülasyon büyük ihtimalle sola çarpıktır fakat ne kadar çarpık olduğu bilinmez. </a:t>
            </a:r>
          </a:p>
          <a:p>
            <a:pPr lvl="1" algn="just"/>
            <a:r>
              <a:rPr lang="en-US" sz="2600" b="1" dirty="0" smtClean="0"/>
              <a:t>Z</a:t>
            </a:r>
            <a:r>
              <a:rPr lang="en-US" sz="2600" b="1" baseline="-25000" dirty="0" smtClean="0"/>
              <a:t>g1</a:t>
            </a:r>
            <a:r>
              <a:rPr lang="en-US" sz="2600" b="1" dirty="0"/>
              <a:t> </a:t>
            </a:r>
            <a:r>
              <a:rPr lang="en-US" sz="2600" b="1" dirty="0" smtClean="0"/>
              <a:t>−</a:t>
            </a:r>
            <a:r>
              <a:rPr lang="en-US" sz="2600" b="1" dirty="0"/>
              <a:t>2 </a:t>
            </a:r>
            <a:r>
              <a:rPr lang="tr-TR" sz="2600" b="1" dirty="0" smtClean="0"/>
              <a:t>ile </a:t>
            </a:r>
            <a:r>
              <a:rPr lang="en-US" sz="2600" b="1" dirty="0" smtClean="0"/>
              <a:t>+2</a:t>
            </a:r>
            <a:r>
              <a:rPr lang="tr-TR" sz="2600" b="1" dirty="0" smtClean="0"/>
              <a:t> arasında</a:t>
            </a:r>
            <a:r>
              <a:rPr lang="tr-TR" sz="2600" dirty="0" smtClean="0"/>
              <a:t> ise popülasyonun çarpıklığı hakkında herhangi bir sonuca varılmaz. </a:t>
            </a:r>
          </a:p>
          <a:p>
            <a:pPr lvl="1" algn="just"/>
            <a:r>
              <a:rPr lang="en-US" sz="2600" b="1" dirty="0" smtClean="0"/>
              <a:t>Z</a:t>
            </a:r>
            <a:r>
              <a:rPr lang="en-US" sz="2600" b="1" baseline="-25000" dirty="0" smtClean="0"/>
              <a:t>g1</a:t>
            </a:r>
            <a:r>
              <a:rPr lang="en-US" sz="2600" b="1" dirty="0"/>
              <a:t> &gt; 2</a:t>
            </a:r>
            <a:r>
              <a:rPr lang="en-US" sz="2600" dirty="0"/>
              <a:t>, </a:t>
            </a:r>
            <a:r>
              <a:rPr lang="tr-TR" sz="2600" dirty="0" smtClean="0"/>
              <a:t>popülasyon </a:t>
            </a:r>
            <a:r>
              <a:rPr lang="tr-TR" sz="2600" dirty="0"/>
              <a:t>büyük ihtimalle </a:t>
            </a:r>
            <a:r>
              <a:rPr lang="tr-TR" sz="2600" dirty="0" smtClean="0"/>
              <a:t>sağa </a:t>
            </a:r>
            <a:r>
              <a:rPr lang="tr-TR" sz="2600" dirty="0"/>
              <a:t>çarpıktır fakat ne kadar çarpık olduğu bilinmez. </a:t>
            </a:r>
          </a:p>
          <a:p>
            <a:pPr lvl="1" algn="just"/>
            <a:r>
              <a:rPr lang="tr-TR" sz="2600" dirty="0" smtClean="0"/>
              <a:t>Test istatistiğinin anlamlılığı ve çarpıklık miktarı birbirine karıştırılmamalıdır. Çarpıklık miktarı örneklemin ne kadar çarpık olduğunu söyler. Test istatistiğinin anlamlılığı ise tüm popülasyonun çarpık olup olmama ihtimalini söyler. </a:t>
            </a:r>
            <a:endParaRPr lang="tr-TR" sz="2600" dirty="0"/>
          </a:p>
        </p:txBody>
      </p:sp>
    </p:spTree>
    <p:extLst>
      <p:ext uri="{BB962C8B-B14F-4D97-AF65-F5344CB8AC3E}">
        <p14:creationId xmlns:p14="http://schemas.microsoft.com/office/powerpoint/2010/main" val="3484892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Çarpıklık Güven </a:t>
            </a:r>
            <a:r>
              <a:rPr lang="tr-TR" dirty="0"/>
              <a:t>A</a:t>
            </a:r>
            <a:r>
              <a:rPr lang="tr-TR" b="1" dirty="0" smtClean="0"/>
              <a:t>ralığı</a:t>
            </a:r>
            <a:endParaRPr lang="tr-TR" dirty="0"/>
          </a:p>
        </p:txBody>
      </p:sp>
      <p:sp>
        <p:nvSpPr>
          <p:cNvPr id="3" name="İçerik Yer Tutucusu 2"/>
          <p:cNvSpPr>
            <a:spLocks noGrp="1"/>
          </p:cNvSpPr>
          <p:nvPr>
            <p:ph idx="4294967295"/>
          </p:nvPr>
        </p:nvSpPr>
        <p:spPr>
          <a:xfrm>
            <a:off x="457200" y="1600200"/>
            <a:ext cx="8229600" cy="4525963"/>
          </a:xfrm>
          <a:prstGeom prst="rect">
            <a:avLst/>
          </a:prstGeom>
        </p:spPr>
        <p:txBody>
          <a:bodyPr/>
          <a:lstStyle/>
          <a:p>
            <a:r>
              <a:rPr lang="en-US" dirty="0"/>
              <a:t>G</a:t>
            </a:r>
            <a:r>
              <a:rPr lang="en-US" baseline="-25000" dirty="0"/>
              <a:t>1</a:t>
            </a:r>
            <a:r>
              <a:rPr lang="en-US" dirty="0"/>
              <a:t> ± 2 SES = −.1098 ± 2×.2414 = −.1098±.4828 = −0.5926 to +0.3730</a:t>
            </a:r>
            <a:r>
              <a:rPr lang="en-US" dirty="0" smtClean="0"/>
              <a:t>.</a:t>
            </a:r>
            <a:endParaRPr lang="tr-TR" dirty="0" smtClean="0"/>
          </a:p>
          <a:p>
            <a:endParaRPr lang="en-US" dirty="0"/>
          </a:p>
          <a:p>
            <a:r>
              <a:rPr lang="en-US" dirty="0" smtClean="0"/>
              <a:t>95</a:t>
            </a:r>
            <a:r>
              <a:rPr lang="en-US" dirty="0"/>
              <a:t>% </a:t>
            </a:r>
            <a:r>
              <a:rPr lang="tr-TR" dirty="0" smtClean="0"/>
              <a:t>güven aralığı </a:t>
            </a:r>
            <a:r>
              <a:rPr lang="en-US" dirty="0" smtClean="0"/>
              <a:t>−0.59</a:t>
            </a:r>
            <a:r>
              <a:rPr lang="tr-TR" dirty="0" smtClean="0"/>
              <a:t> ile </a:t>
            </a:r>
            <a:r>
              <a:rPr lang="en-US" dirty="0" smtClean="0"/>
              <a:t> </a:t>
            </a:r>
            <a:r>
              <a:rPr lang="en-US" dirty="0"/>
              <a:t>+</a:t>
            </a:r>
            <a:r>
              <a:rPr lang="en-US" dirty="0" smtClean="0"/>
              <a:t>0.37</a:t>
            </a:r>
            <a:r>
              <a:rPr lang="tr-TR" dirty="0"/>
              <a:t> </a:t>
            </a:r>
            <a:r>
              <a:rPr lang="tr-TR" dirty="0" smtClean="0"/>
              <a:t>arası</a:t>
            </a:r>
            <a:endParaRPr lang="en-US" dirty="0"/>
          </a:p>
          <a:p>
            <a:endParaRPr lang="tr-TR" dirty="0"/>
          </a:p>
        </p:txBody>
      </p:sp>
    </p:spTree>
    <p:extLst>
      <p:ext uri="{BB962C8B-B14F-4D97-AF65-F5344CB8AC3E}">
        <p14:creationId xmlns:p14="http://schemas.microsoft.com/office/powerpoint/2010/main" val="25371819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Basıklık (</a:t>
            </a:r>
            <a:r>
              <a:rPr lang="tr-TR" dirty="0" err="1" smtClean="0"/>
              <a:t>Kurtosis</a:t>
            </a:r>
            <a:r>
              <a:rPr lang="tr-TR" dirty="0" smtClean="0"/>
              <a:t>)</a:t>
            </a:r>
            <a:endParaRPr lang="tr-TR" dirty="0"/>
          </a:p>
        </p:txBody>
      </p:sp>
      <p:sp>
        <p:nvSpPr>
          <p:cNvPr id="3" name="İçerik Yer Tutucusu 2"/>
          <p:cNvSpPr>
            <a:spLocks noGrp="1"/>
          </p:cNvSpPr>
          <p:nvPr>
            <p:ph idx="4294967295"/>
          </p:nvPr>
        </p:nvSpPr>
        <p:spPr>
          <a:xfrm>
            <a:off x="35496" y="980728"/>
            <a:ext cx="4706936" cy="5184576"/>
          </a:xfrm>
          <a:prstGeom prst="rect">
            <a:avLst/>
          </a:prstGeom>
        </p:spPr>
        <p:txBody>
          <a:bodyPr>
            <a:noAutofit/>
          </a:bodyPr>
          <a:lstStyle/>
          <a:p>
            <a:r>
              <a:rPr lang="tr-TR" sz="2000" dirty="0" smtClean="0"/>
              <a:t>Ya uçlarda çok adam var ya da kimse yok</a:t>
            </a:r>
          </a:p>
          <a:p>
            <a:r>
              <a:rPr lang="tr-TR" sz="2000" dirty="0" smtClean="0"/>
              <a:t>Tepe sivri ya da düz</a:t>
            </a:r>
          </a:p>
          <a:p>
            <a:pPr marL="0" indent="0">
              <a:buNone/>
            </a:pPr>
            <a:endParaRPr lang="tr-TR" sz="2000" dirty="0" smtClean="0"/>
          </a:p>
          <a:p>
            <a:r>
              <a:rPr lang="tr-TR" sz="2000" dirty="0" smtClean="0"/>
              <a:t>Normal dağılım</a:t>
            </a:r>
          </a:p>
          <a:p>
            <a:pPr lvl="1"/>
            <a:r>
              <a:rPr lang="tr-TR" sz="2000" dirty="0" smtClean="0"/>
              <a:t>K</a:t>
            </a:r>
            <a:r>
              <a:rPr lang="en-US" sz="2000" dirty="0" err="1" smtClean="0"/>
              <a:t>urtosis</a:t>
            </a:r>
            <a:r>
              <a:rPr lang="en-US" sz="2000" dirty="0" smtClean="0"/>
              <a:t> </a:t>
            </a:r>
            <a:r>
              <a:rPr lang="en-US" sz="2000" dirty="0"/>
              <a:t>≈3 (excess </a:t>
            </a:r>
            <a:r>
              <a:rPr lang="en-US" sz="2000" dirty="0" smtClean="0"/>
              <a:t>≈0</a:t>
            </a:r>
            <a:r>
              <a:rPr lang="en-US" sz="2000" dirty="0"/>
              <a:t>)  </a:t>
            </a:r>
            <a:r>
              <a:rPr lang="en-US" sz="2000" b="1" dirty="0" err="1"/>
              <a:t>mesokurtic</a:t>
            </a:r>
            <a:r>
              <a:rPr lang="en-US" sz="2000" dirty="0" smtClean="0"/>
              <a:t>.</a:t>
            </a:r>
            <a:endParaRPr lang="tr-TR" sz="2000" dirty="0" smtClean="0"/>
          </a:p>
          <a:p>
            <a:pPr marL="457200" lvl="1" indent="0">
              <a:buNone/>
            </a:pPr>
            <a:endParaRPr lang="en-US" sz="2000" dirty="0"/>
          </a:p>
          <a:p>
            <a:r>
              <a:rPr lang="tr-TR" sz="2000" dirty="0" smtClean="0"/>
              <a:t>Dağılımın düz </a:t>
            </a:r>
            <a:r>
              <a:rPr lang="tr-TR" sz="2000" dirty="0"/>
              <a:t>olması negatif basıklık (</a:t>
            </a:r>
            <a:r>
              <a:rPr lang="en-US" sz="2000" dirty="0"/>
              <a:t>negative kurtosis</a:t>
            </a:r>
            <a:r>
              <a:rPr lang="tr-TR" sz="2000" dirty="0" smtClean="0"/>
              <a:t>).</a:t>
            </a:r>
          </a:p>
          <a:p>
            <a:pPr lvl="1"/>
            <a:r>
              <a:rPr lang="tr-TR" sz="2000" dirty="0" smtClean="0"/>
              <a:t>K</a:t>
            </a:r>
            <a:r>
              <a:rPr lang="en-US" sz="2000" dirty="0" err="1" smtClean="0"/>
              <a:t>urtosis</a:t>
            </a:r>
            <a:r>
              <a:rPr lang="en-US" sz="2000" dirty="0" smtClean="0"/>
              <a:t> </a:t>
            </a:r>
            <a:r>
              <a:rPr lang="en-US" sz="2000" dirty="0"/>
              <a:t>&lt;3 (excess kurtosis &lt;0)  </a:t>
            </a:r>
            <a:r>
              <a:rPr lang="en-US" sz="2000" b="1" dirty="0" err="1"/>
              <a:t>platykurtic</a:t>
            </a:r>
            <a:r>
              <a:rPr lang="en-US" sz="2000" dirty="0"/>
              <a:t>. </a:t>
            </a:r>
            <a:endParaRPr lang="tr-TR" sz="2000" dirty="0" smtClean="0"/>
          </a:p>
          <a:p>
            <a:pPr marL="457200" lvl="1" indent="0">
              <a:buNone/>
            </a:pPr>
            <a:endParaRPr lang="en-US" sz="2000" dirty="0"/>
          </a:p>
          <a:p>
            <a:r>
              <a:rPr lang="tr-TR" sz="2000" dirty="0"/>
              <a:t>Normalden daha sivri olan dağılım pozitif basık (</a:t>
            </a:r>
            <a:r>
              <a:rPr lang="en-US" sz="2000" dirty="0"/>
              <a:t>positive kurtosis</a:t>
            </a:r>
            <a:r>
              <a:rPr lang="tr-TR" sz="2000" dirty="0"/>
              <a:t>)</a:t>
            </a:r>
            <a:r>
              <a:rPr lang="en-US" sz="2000" dirty="0"/>
              <a:t>.</a:t>
            </a:r>
          </a:p>
          <a:p>
            <a:pPr lvl="1"/>
            <a:r>
              <a:rPr lang="tr-TR" sz="2000" dirty="0" smtClean="0"/>
              <a:t>K</a:t>
            </a:r>
            <a:r>
              <a:rPr lang="en-US" sz="2000" dirty="0" err="1" smtClean="0"/>
              <a:t>urtosis</a:t>
            </a:r>
            <a:r>
              <a:rPr lang="en-US" sz="2000" dirty="0" smtClean="0"/>
              <a:t> </a:t>
            </a:r>
            <a:r>
              <a:rPr lang="en-US" sz="2000" dirty="0"/>
              <a:t>&gt;3 (excess kurtosis &gt;0)  </a:t>
            </a:r>
            <a:r>
              <a:rPr lang="en-US" sz="2000" b="1" dirty="0"/>
              <a:t>leptokurtic</a:t>
            </a:r>
            <a:r>
              <a:rPr lang="en-US" sz="2000" dirty="0"/>
              <a:t>. </a:t>
            </a:r>
            <a:endParaRPr lang="tr-TR" sz="2000" dirty="0"/>
          </a:p>
        </p:txBody>
      </p:sp>
      <p:pic>
        <p:nvPicPr>
          <p:cNvPr id="4" name="Picture 2" descr="http://www.pinkmonkey.com/studyguides/subjects/stats/chap5/image23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432" y="2276872"/>
            <a:ext cx="4407708"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220072" y="4941748"/>
            <a:ext cx="3744416" cy="215444"/>
          </a:xfrm>
          <a:prstGeom prst="rect">
            <a:avLst/>
          </a:prstGeom>
          <a:noFill/>
        </p:spPr>
        <p:txBody>
          <a:bodyPr wrap="square" rtlCol="0">
            <a:spAutoFit/>
          </a:bodyPr>
          <a:lstStyle/>
          <a:p>
            <a:r>
              <a:rPr lang="tr-TR" sz="800" b="1" dirty="0"/>
              <a:t>http://www.pinkmonkey.com/studyguides/subjects/stats/chap5/image237.gif</a:t>
            </a:r>
          </a:p>
        </p:txBody>
      </p:sp>
    </p:spTree>
    <p:extLst>
      <p:ext uri="{BB962C8B-B14F-4D97-AF65-F5344CB8AC3E}">
        <p14:creationId xmlns:p14="http://schemas.microsoft.com/office/powerpoint/2010/main" val="17391980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Basıklık Alıştırması</a:t>
            </a:r>
            <a:endParaRPr lang="tr-TR" dirty="0"/>
          </a:p>
        </p:txBody>
      </p:sp>
      <p:sp>
        <p:nvSpPr>
          <p:cNvPr id="3" name="İçerik Yer Tutucusu 2"/>
          <p:cNvSpPr>
            <a:spLocks noGrp="1"/>
          </p:cNvSpPr>
          <p:nvPr>
            <p:ph idx="4294967295"/>
          </p:nvPr>
        </p:nvSpPr>
        <p:spPr>
          <a:xfrm>
            <a:off x="457200" y="980728"/>
            <a:ext cx="8229600" cy="5472608"/>
          </a:xfrm>
          <a:prstGeom prst="rect">
            <a:avLst/>
          </a:prstGeom>
        </p:spPr>
        <p:txBody>
          <a:bodyPr>
            <a:normAutofit/>
          </a:bodyPr>
          <a:lstStyle/>
          <a:p>
            <a:r>
              <a:rPr lang="tr-TR" sz="2400" dirty="0" smtClean="0"/>
              <a:t>Aşağıda yer alan dağılımların hangisinde basıklık değeri en fazladır?</a:t>
            </a:r>
            <a:r>
              <a:rPr lang="tr-TR" sz="2000" dirty="0" smtClean="0"/>
              <a:t>	</a:t>
            </a:r>
            <a:r>
              <a:rPr lang="tr-TR" sz="2000" dirty="0"/>
              <a:t/>
            </a:r>
            <a:br>
              <a:rPr lang="tr-TR" sz="2000" dirty="0"/>
            </a:br>
            <a:endParaRPr lang="tr-TR" sz="2000" dirty="0"/>
          </a:p>
          <a:p>
            <a:pPr marL="0" indent="0">
              <a:buNone/>
            </a:pPr>
            <a:endParaRPr lang="tr-TR" sz="2400" dirty="0"/>
          </a:p>
        </p:txBody>
      </p:sp>
      <p:graphicFrame>
        <p:nvGraphicFramePr>
          <p:cNvPr id="5" name="Tablo 4"/>
          <p:cNvGraphicFramePr>
            <a:graphicFrameLocks noGrp="1"/>
          </p:cNvGraphicFramePr>
          <p:nvPr>
            <p:extLst>
              <p:ext uri="{D42A27DB-BD31-4B8C-83A1-F6EECF244321}">
                <p14:modId xmlns:p14="http://schemas.microsoft.com/office/powerpoint/2010/main" val="179134436"/>
              </p:ext>
            </p:extLst>
          </p:nvPr>
        </p:nvGraphicFramePr>
        <p:xfrm>
          <a:off x="1331640" y="2132856"/>
          <a:ext cx="6384032" cy="2664294"/>
        </p:xfrm>
        <a:graphic>
          <a:graphicData uri="http://schemas.openxmlformats.org/drawingml/2006/table">
            <a:tbl>
              <a:tblPr firstRow="1" bandRow="1">
                <a:tableStyleId>{5C22544A-7EE6-4342-B048-85BDC9FD1C3A}</a:tableStyleId>
              </a:tblPr>
              <a:tblGrid>
                <a:gridCol w="798004"/>
                <a:gridCol w="798004"/>
                <a:gridCol w="798004"/>
                <a:gridCol w="798004"/>
                <a:gridCol w="798004"/>
                <a:gridCol w="798004"/>
                <a:gridCol w="798004"/>
                <a:gridCol w="798004"/>
              </a:tblGrid>
              <a:tr h="444049">
                <a:tc>
                  <a:txBody>
                    <a:bodyPr/>
                    <a:lstStyle/>
                    <a:p>
                      <a:pPr algn="ctr"/>
                      <a:r>
                        <a:rPr lang="tr-TR" dirty="0" smtClean="0"/>
                        <a:t>A</a:t>
                      </a:r>
                      <a:endParaRPr lang="tr-TR" dirty="0"/>
                    </a:p>
                  </a:txBody>
                  <a:tcPr/>
                </a:tc>
                <a:tc>
                  <a:txBody>
                    <a:bodyPr/>
                    <a:lstStyle/>
                    <a:p>
                      <a:pPr algn="ctr"/>
                      <a:r>
                        <a:rPr lang="tr-TR" i="1" dirty="0" smtClean="0">
                          <a:latin typeface="+mj-lt"/>
                        </a:rPr>
                        <a:t>f</a:t>
                      </a:r>
                      <a:endParaRPr lang="tr-TR" i="1" dirty="0">
                        <a:latin typeface="+mj-lt"/>
                      </a:endParaRPr>
                    </a:p>
                  </a:txBody>
                  <a:tcPr>
                    <a:lnR w="12700" cap="flat" cmpd="sng" algn="ctr">
                      <a:solidFill>
                        <a:srgbClr val="FF0000"/>
                      </a:solidFill>
                      <a:prstDash val="solid"/>
                      <a:round/>
                      <a:headEnd type="none" w="med" len="med"/>
                      <a:tailEnd type="none" w="med" len="med"/>
                    </a:lnR>
                  </a:tcPr>
                </a:tc>
                <a:tc>
                  <a:txBody>
                    <a:bodyPr/>
                    <a:lstStyle/>
                    <a:p>
                      <a:pPr algn="ctr"/>
                      <a:r>
                        <a:rPr lang="tr-TR" dirty="0" smtClean="0"/>
                        <a:t>B</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i="1" dirty="0" smtClean="0"/>
                        <a:t>f</a:t>
                      </a:r>
                      <a:endParaRPr lang="tr-TR" i="1"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C</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i="1" dirty="0" smtClean="0"/>
                        <a:t>f</a:t>
                      </a:r>
                      <a:endParaRPr lang="tr-TR" i="1"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D</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i="1" dirty="0" smtClean="0"/>
                        <a:t>f</a:t>
                      </a:r>
                      <a:endParaRPr lang="tr-TR" i="1" dirty="0"/>
                    </a:p>
                  </a:txBody>
                  <a:tcPr/>
                </a:tc>
              </a:tr>
              <a:tr h="444049">
                <a:tc>
                  <a:txBody>
                    <a:bodyPr/>
                    <a:lstStyle/>
                    <a:p>
                      <a:pPr algn="ctr"/>
                      <a:r>
                        <a:rPr lang="tr-TR" dirty="0" smtClean="0"/>
                        <a:t>15</a:t>
                      </a:r>
                      <a:endParaRPr lang="tr-TR" dirty="0"/>
                    </a:p>
                  </a:txBody>
                  <a:tcPr/>
                </a:tc>
                <a:tc>
                  <a:txBody>
                    <a:bodyPr/>
                    <a:lstStyle/>
                    <a:p>
                      <a:pPr algn="ctr"/>
                      <a:r>
                        <a:rPr lang="tr-TR" dirty="0" smtClean="0"/>
                        <a:t>3</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15</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4</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15</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1</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15</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1</a:t>
                      </a:r>
                      <a:endParaRPr lang="tr-TR" dirty="0"/>
                    </a:p>
                  </a:txBody>
                  <a:tcPr/>
                </a:tc>
              </a:tr>
              <a:tr h="444049">
                <a:tc>
                  <a:txBody>
                    <a:bodyPr/>
                    <a:lstStyle/>
                    <a:p>
                      <a:pPr algn="ctr"/>
                      <a:r>
                        <a:rPr lang="tr-TR" dirty="0" smtClean="0"/>
                        <a:t>14</a:t>
                      </a:r>
                      <a:endParaRPr lang="tr-TR" dirty="0"/>
                    </a:p>
                  </a:txBody>
                  <a:tcPr/>
                </a:tc>
                <a:tc>
                  <a:txBody>
                    <a:bodyPr/>
                    <a:lstStyle/>
                    <a:p>
                      <a:pPr algn="ctr"/>
                      <a:r>
                        <a:rPr lang="tr-TR" dirty="0" smtClean="0"/>
                        <a:t>4</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14</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4</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14</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3</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14</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5</a:t>
                      </a:r>
                      <a:endParaRPr lang="tr-TR" dirty="0"/>
                    </a:p>
                  </a:txBody>
                  <a:tcPr/>
                </a:tc>
              </a:tr>
              <a:tr h="444049">
                <a:tc>
                  <a:txBody>
                    <a:bodyPr/>
                    <a:lstStyle/>
                    <a:p>
                      <a:pPr algn="ctr"/>
                      <a:r>
                        <a:rPr lang="tr-TR" dirty="0" smtClean="0"/>
                        <a:t>13</a:t>
                      </a:r>
                      <a:endParaRPr lang="tr-TR" dirty="0"/>
                    </a:p>
                  </a:txBody>
                  <a:tcPr/>
                </a:tc>
                <a:tc>
                  <a:txBody>
                    <a:bodyPr/>
                    <a:lstStyle/>
                    <a:p>
                      <a:pPr algn="ctr"/>
                      <a:r>
                        <a:rPr lang="tr-TR" dirty="0" smtClean="0"/>
                        <a:t>6</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13</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4</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13</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12</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13</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8</a:t>
                      </a:r>
                      <a:endParaRPr lang="tr-TR" dirty="0"/>
                    </a:p>
                  </a:txBody>
                  <a:tcPr/>
                </a:tc>
              </a:tr>
              <a:tr h="444049">
                <a:tc>
                  <a:txBody>
                    <a:bodyPr/>
                    <a:lstStyle/>
                    <a:p>
                      <a:pPr algn="ctr"/>
                      <a:r>
                        <a:rPr lang="tr-TR" dirty="0" smtClean="0"/>
                        <a:t>12</a:t>
                      </a:r>
                      <a:endParaRPr lang="tr-TR" dirty="0"/>
                    </a:p>
                  </a:txBody>
                  <a:tcPr/>
                </a:tc>
                <a:tc>
                  <a:txBody>
                    <a:bodyPr/>
                    <a:lstStyle/>
                    <a:p>
                      <a:pPr algn="ctr"/>
                      <a:r>
                        <a:rPr lang="tr-TR" dirty="0" smtClean="0"/>
                        <a:t>4</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12</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4</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12</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3</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12</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5</a:t>
                      </a:r>
                      <a:endParaRPr lang="tr-TR" dirty="0"/>
                    </a:p>
                  </a:txBody>
                  <a:tcPr/>
                </a:tc>
              </a:tr>
              <a:tr h="444049">
                <a:tc>
                  <a:txBody>
                    <a:bodyPr/>
                    <a:lstStyle/>
                    <a:p>
                      <a:pPr algn="ctr"/>
                      <a:r>
                        <a:rPr lang="tr-TR" dirty="0" smtClean="0"/>
                        <a:t>11</a:t>
                      </a:r>
                      <a:endParaRPr lang="tr-TR" dirty="0"/>
                    </a:p>
                  </a:txBody>
                  <a:tcPr/>
                </a:tc>
                <a:tc>
                  <a:txBody>
                    <a:bodyPr/>
                    <a:lstStyle/>
                    <a:p>
                      <a:pPr algn="ctr"/>
                      <a:r>
                        <a:rPr lang="tr-TR" dirty="0" smtClean="0"/>
                        <a:t>3</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11</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4</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11</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1</a:t>
                      </a:r>
                      <a:endParaRPr lang="tr-TR" dirty="0"/>
                    </a:p>
                  </a:txBody>
                  <a:tcPr>
                    <a:lnR w="12700" cap="flat" cmpd="sng" algn="ctr">
                      <a:solidFill>
                        <a:srgbClr val="FF0000"/>
                      </a:solidFill>
                      <a:prstDash val="solid"/>
                      <a:round/>
                      <a:headEnd type="none" w="med" len="med"/>
                      <a:tailEnd type="none" w="med" len="med"/>
                    </a:lnR>
                  </a:tcPr>
                </a:tc>
                <a:tc>
                  <a:txBody>
                    <a:bodyPr/>
                    <a:lstStyle/>
                    <a:p>
                      <a:pPr algn="ctr"/>
                      <a:r>
                        <a:rPr lang="tr-TR" dirty="0" smtClean="0"/>
                        <a:t>11</a:t>
                      </a:r>
                      <a:endParaRPr lang="tr-TR" dirty="0"/>
                    </a:p>
                  </a:txBody>
                  <a:tcPr>
                    <a:lnL w="12700" cap="flat" cmpd="sng" algn="ctr">
                      <a:solidFill>
                        <a:srgbClr val="FF0000"/>
                      </a:solidFill>
                      <a:prstDash val="solid"/>
                      <a:round/>
                      <a:headEnd type="none" w="med" len="med"/>
                      <a:tailEnd type="none" w="med" len="med"/>
                    </a:lnL>
                  </a:tcPr>
                </a:tc>
                <a:tc>
                  <a:txBody>
                    <a:bodyPr/>
                    <a:lstStyle/>
                    <a:p>
                      <a:pPr algn="ctr"/>
                      <a:r>
                        <a:rPr lang="tr-TR" dirty="0" smtClean="0"/>
                        <a:t>1</a:t>
                      </a:r>
                      <a:endParaRPr lang="tr-TR" dirty="0"/>
                    </a:p>
                  </a:txBody>
                  <a:tcPr/>
                </a:tc>
              </a:tr>
            </a:tbl>
          </a:graphicData>
        </a:graphic>
      </p:graphicFrame>
    </p:spTree>
    <p:extLst>
      <p:ext uri="{BB962C8B-B14F-4D97-AF65-F5344CB8AC3E}">
        <p14:creationId xmlns:p14="http://schemas.microsoft.com/office/powerpoint/2010/main" val="4035034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Çarpıklık (</a:t>
            </a:r>
            <a:r>
              <a:rPr lang="tr-TR" dirty="0" err="1"/>
              <a:t>Skewness</a:t>
            </a:r>
            <a:r>
              <a:rPr lang="tr-TR" dirty="0"/>
              <a:t>)</a:t>
            </a:r>
          </a:p>
        </p:txBody>
      </p:sp>
      <p:sp>
        <p:nvSpPr>
          <p:cNvPr id="3" name="İçerik Yer Tutucusu 2"/>
          <p:cNvSpPr>
            <a:spLocks noGrp="1"/>
          </p:cNvSpPr>
          <p:nvPr>
            <p:ph idx="4294967295"/>
          </p:nvPr>
        </p:nvSpPr>
        <p:spPr>
          <a:xfrm>
            <a:off x="457200" y="1600200"/>
            <a:ext cx="8229600" cy="4525963"/>
          </a:xfrm>
          <a:prstGeom prst="rect">
            <a:avLst/>
          </a:prstGeom>
        </p:spPr>
        <p:txBody>
          <a:bodyPr>
            <a:normAutofit/>
          </a:bodyPr>
          <a:lstStyle/>
          <a:p>
            <a:r>
              <a:rPr lang="tr-TR" dirty="0" smtClean="0"/>
              <a:t>Bir çarpıklık nasıl belli olur?</a:t>
            </a:r>
          </a:p>
          <a:p>
            <a:r>
              <a:rPr lang="tr-TR" dirty="0" smtClean="0"/>
              <a:t>Çok zor değil!</a:t>
            </a:r>
          </a:p>
          <a:p>
            <a:pPr lvl="1"/>
            <a:r>
              <a:rPr lang="tr-TR" dirty="0" smtClean="0"/>
              <a:t>Katsayılardan</a:t>
            </a:r>
          </a:p>
          <a:p>
            <a:pPr lvl="1"/>
            <a:r>
              <a:rPr lang="tr-TR" dirty="0" err="1" smtClean="0"/>
              <a:t>Histogramdan</a:t>
            </a:r>
            <a:endParaRPr lang="tr-TR" dirty="0" smtClean="0"/>
          </a:p>
          <a:p>
            <a:pPr lvl="1"/>
            <a:r>
              <a:rPr lang="tr-TR" dirty="0" err="1" smtClean="0"/>
              <a:t>Boxplottan</a:t>
            </a:r>
            <a:endParaRPr lang="tr-TR" dirty="0" smtClean="0"/>
          </a:p>
          <a:p>
            <a:pPr marL="342900" lvl="1" indent="0">
              <a:buNone/>
            </a:pPr>
            <a:endParaRPr lang="tr-TR" dirty="0" smtClean="0"/>
          </a:p>
          <a:p>
            <a:pPr marL="342900" lvl="1" indent="0">
              <a:buNone/>
            </a:pPr>
            <a:endParaRPr lang="tr-TR" dirty="0"/>
          </a:p>
          <a:p>
            <a:pPr marL="342900" lvl="1" indent="0">
              <a:buNone/>
            </a:pPr>
            <a:endParaRPr lang="tr-TR" dirty="0" smtClean="0"/>
          </a:p>
          <a:p>
            <a:pPr marL="342900" lvl="1" indent="0">
              <a:buNone/>
            </a:pPr>
            <a:endParaRPr lang="tr-TR" dirty="0"/>
          </a:p>
          <a:p>
            <a:pPr lvl="1"/>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4437112"/>
            <a:ext cx="1588755" cy="1584176"/>
          </a:xfrm>
          <a:prstGeom prst="rect">
            <a:avLst/>
          </a:prstGeom>
        </p:spPr>
      </p:pic>
    </p:spTree>
    <p:extLst>
      <p:ext uri="{BB962C8B-B14F-4D97-AF65-F5344CB8AC3E}">
        <p14:creationId xmlns:p14="http://schemas.microsoft.com/office/powerpoint/2010/main" val="9401861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83199" y="1124744"/>
            <a:ext cx="8265265" cy="4752528"/>
          </a:xfrm>
          <a:prstGeom prst="rect">
            <a:avLst/>
          </a:prstGeom>
        </p:spPr>
      </p:pic>
    </p:spTree>
    <p:extLst>
      <p:ext uri="{BB962C8B-B14F-4D97-AF65-F5344CB8AC3E}">
        <p14:creationId xmlns:p14="http://schemas.microsoft.com/office/powerpoint/2010/main" val="12812146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46815" y="1128291"/>
            <a:ext cx="8129641" cy="4604965"/>
          </a:xfrm>
          <a:prstGeom prst="rect">
            <a:avLst/>
          </a:prstGeom>
        </p:spPr>
      </p:pic>
    </p:spTree>
    <p:extLst>
      <p:ext uri="{BB962C8B-B14F-4D97-AF65-F5344CB8AC3E}">
        <p14:creationId xmlns:p14="http://schemas.microsoft.com/office/powerpoint/2010/main" val="17793954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27584" y="1268760"/>
            <a:ext cx="7538874" cy="4453235"/>
          </a:xfrm>
          <a:prstGeom prst="rect">
            <a:avLst/>
          </a:prstGeom>
        </p:spPr>
      </p:pic>
    </p:spTree>
    <p:extLst>
      <p:ext uri="{BB962C8B-B14F-4D97-AF65-F5344CB8AC3E}">
        <p14:creationId xmlns:p14="http://schemas.microsoft.com/office/powerpoint/2010/main" val="10350167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Çarpıklık ve Basıklık </a:t>
            </a:r>
            <a:r>
              <a:rPr lang="tr-TR" dirty="0"/>
              <a:t>N</a:t>
            </a:r>
            <a:r>
              <a:rPr lang="tr-TR" dirty="0" smtClean="0"/>
              <a:t>asıl Raporlanır?</a:t>
            </a:r>
            <a:endParaRPr lang="tr-TR" dirty="0"/>
          </a:p>
        </p:txBody>
      </p:sp>
      <p:graphicFrame>
        <p:nvGraphicFramePr>
          <p:cNvPr id="4" name="İçerik Yer Tutucusu 3"/>
          <p:cNvGraphicFramePr>
            <a:graphicFrameLocks noGrp="1"/>
          </p:cNvGraphicFramePr>
          <p:nvPr>
            <p:ph idx="4294967295"/>
            <p:extLst>
              <p:ext uri="{D42A27DB-BD31-4B8C-83A1-F6EECF244321}">
                <p14:modId xmlns:p14="http://schemas.microsoft.com/office/powerpoint/2010/main" val="2870398773"/>
              </p:ext>
            </p:extLst>
          </p:nvPr>
        </p:nvGraphicFramePr>
        <p:xfrm>
          <a:off x="467545" y="1844823"/>
          <a:ext cx="3816423" cy="2736306"/>
        </p:xfrm>
        <a:graphic>
          <a:graphicData uri="http://schemas.openxmlformats.org/drawingml/2006/table">
            <a:tbl>
              <a:tblPr>
                <a:tableStyleId>{5C22544A-7EE6-4342-B048-85BDC9FD1C3A}</a:tableStyleId>
              </a:tblPr>
              <a:tblGrid>
                <a:gridCol w="1430916"/>
                <a:gridCol w="739604"/>
                <a:gridCol w="1645903"/>
              </a:tblGrid>
              <a:tr h="304034">
                <a:tc>
                  <a:txBody>
                    <a:bodyPr/>
                    <a:lstStyle/>
                    <a:p>
                      <a:pPr>
                        <a:spcAft>
                          <a:spcPts val="0"/>
                        </a:spcAft>
                      </a:pPr>
                      <a:r>
                        <a:rPr lang="en-US" sz="1100" dirty="0">
                          <a:effectLst/>
                        </a:rPr>
                        <a:t>N</a:t>
                      </a:r>
                      <a:endParaRPr lang="tr-TR" sz="800" dirty="0">
                        <a:effectLst/>
                        <a:latin typeface="Times New Roman" panose="02020603050405020304" pitchFamily="18" charset="0"/>
                        <a:ea typeface="Times New Roman" panose="02020603050405020304" pitchFamily="18" charset="0"/>
                      </a:endParaRPr>
                    </a:p>
                  </a:txBody>
                  <a:tcPr marL="44291" marR="44291" marT="0" marB="0"/>
                </a:tc>
                <a:tc>
                  <a:txBody>
                    <a:bodyPr/>
                    <a:lstStyle/>
                    <a:p>
                      <a:pPr>
                        <a:spcAft>
                          <a:spcPts val="0"/>
                        </a:spcAft>
                      </a:pPr>
                      <a:r>
                        <a:rPr lang="en-US" sz="1100">
                          <a:effectLst/>
                        </a:rPr>
                        <a:t>Valid</a:t>
                      </a:r>
                      <a:endParaRPr lang="tr-TR" sz="800">
                        <a:effectLst/>
                        <a:latin typeface="Times New Roman" panose="02020603050405020304" pitchFamily="18" charset="0"/>
                        <a:ea typeface="Times New Roman" panose="02020603050405020304" pitchFamily="18" charset="0"/>
                      </a:endParaRPr>
                    </a:p>
                  </a:txBody>
                  <a:tcPr marL="44291" marR="44291" marT="0" marB="0"/>
                </a:tc>
                <a:tc>
                  <a:txBody>
                    <a:bodyPr/>
                    <a:lstStyle/>
                    <a:p>
                      <a:pPr algn="r">
                        <a:spcAft>
                          <a:spcPts val="0"/>
                        </a:spcAft>
                      </a:pPr>
                      <a:r>
                        <a:rPr lang="en-US" sz="1100">
                          <a:effectLst/>
                        </a:rPr>
                        <a:t>569</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04034">
                <a:tc>
                  <a:txBody>
                    <a:bodyPr/>
                    <a:lstStyle/>
                    <a:p>
                      <a:pPr>
                        <a:spcAft>
                          <a:spcPts val="0"/>
                        </a:spcAft>
                      </a:pPr>
                      <a:r>
                        <a:rPr lang="en-US" sz="1100">
                          <a:effectLst/>
                        </a:rPr>
                        <a:t> </a:t>
                      </a:r>
                      <a:endParaRPr lang="tr-TR" sz="800">
                        <a:effectLst/>
                        <a:latin typeface="Times New Roman" panose="02020603050405020304" pitchFamily="18" charset="0"/>
                        <a:ea typeface="Times New Roman" panose="02020603050405020304" pitchFamily="18" charset="0"/>
                      </a:endParaRPr>
                    </a:p>
                  </a:txBody>
                  <a:tcPr marL="44291" marR="44291" marT="0" marB="0"/>
                </a:tc>
                <a:tc>
                  <a:txBody>
                    <a:bodyPr/>
                    <a:lstStyle/>
                    <a:p>
                      <a:pPr>
                        <a:spcAft>
                          <a:spcPts val="0"/>
                        </a:spcAft>
                      </a:pPr>
                      <a:r>
                        <a:rPr lang="en-US" sz="1100" dirty="0">
                          <a:effectLst/>
                        </a:rPr>
                        <a:t>Missing</a:t>
                      </a:r>
                      <a:endParaRPr lang="tr-TR" sz="800" dirty="0">
                        <a:effectLst/>
                        <a:latin typeface="Times New Roman" panose="02020603050405020304" pitchFamily="18" charset="0"/>
                        <a:ea typeface="Times New Roman" panose="02020603050405020304" pitchFamily="18" charset="0"/>
                      </a:endParaRPr>
                    </a:p>
                  </a:txBody>
                  <a:tcPr marL="44291" marR="44291" marT="0" marB="0"/>
                </a:tc>
                <a:tc>
                  <a:txBody>
                    <a:bodyPr/>
                    <a:lstStyle/>
                    <a:p>
                      <a:pPr algn="r">
                        <a:spcAft>
                          <a:spcPts val="0"/>
                        </a:spcAft>
                      </a:pPr>
                      <a:r>
                        <a:rPr lang="en-US" sz="1100">
                          <a:effectLst/>
                        </a:rPr>
                        <a:t>0</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04034">
                <a:tc gridSpan="2">
                  <a:txBody>
                    <a:bodyPr/>
                    <a:lstStyle/>
                    <a:p>
                      <a:pPr>
                        <a:spcAft>
                          <a:spcPts val="0"/>
                        </a:spcAft>
                      </a:pPr>
                      <a:r>
                        <a:rPr lang="en-US" sz="1100">
                          <a:effectLst/>
                        </a:rPr>
                        <a:t>Mean</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dirty="0">
                          <a:effectLst/>
                        </a:rPr>
                        <a:t>4.9982</a:t>
                      </a:r>
                      <a:endParaRPr lang="tr-TR" sz="800" dirty="0">
                        <a:effectLst/>
                        <a:latin typeface="Times New Roman" panose="02020603050405020304" pitchFamily="18" charset="0"/>
                        <a:ea typeface="Times New Roman" panose="02020603050405020304" pitchFamily="18" charset="0"/>
                      </a:endParaRPr>
                    </a:p>
                  </a:txBody>
                  <a:tcPr marL="44291" marR="44291" marT="0" marB="0" anchor="ctr"/>
                </a:tc>
              </a:tr>
              <a:tr h="304034">
                <a:tc gridSpan="2">
                  <a:txBody>
                    <a:bodyPr/>
                    <a:lstStyle/>
                    <a:p>
                      <a:pPr>
                        <a:spcAft>
                          <a:spcPts val="0"/>
                        </a:spcAft>
                      </a:pPr>
                      <a:r>
                        <a:rPr lang="en-US" sz="1100">
                          <a:effectLst/>
                        </a:rPr>
                        <a:t>Std. Deviation</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1.72849</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04034">
                <a:tc gridSpan="2">
                  <a:txBody>
                    <a:bodyPr/>
                    <a:lstStyle/>
                    <a:p>
                      <a:pPr>
                        <a:spcAft>
                          <a:spcPts val="0"/>
                        </a:spcAft>
                      </a:pPr>
                      <a:r>
                        <a:rPr lang="en-US" sz="1100">
                          <a:effectLst/>
                        </a:rPr>
                        <a:t>Variance</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2.98767</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04034">
                <a:tc gridSpan="2">
                  <a:txBody>
                    <a:bodyPr/>
                    <a:lstStyle/>
                    <a:p>
                      <a:pPr>
                        <a:spcAft>
                          <a:spcPts val="0"/>
                        </a:spcAft>
                      </a:pPr>
                      <a:r>
                        <a:rPr lang="en-US" sz="1100">
                          <a:effectLst/>
                        </a:rPr>
                        <a:t>Skewness</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.003</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04034">
                <a:tc gridSpan="2">
                  <a:txBody>
                    <a:bodyPr/>
                    <a:lstStyle/>
                    <a:p>
                      <a:pPr>
                        <a:spcAft>
                          <a:spcPts val="0"/>
                        </a:spcAft>
                      </a:pPr>
                      <a:r>
                        <a:rPr lang="en-US" sz="1100">
                          <a:effectLst/>
                        </a:rPr>
                        <a:t>Std. Error of Skewness</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.102</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04034">
                <a:tc gridSpan="2">
                  <a:txBody>
                    <a:bodyPr/>
                    <a:lstStyle/>
                    <a:p>
                      <a:pPr>
                        <a:spcAft>
                          <a:spcPts val="0"/>
                        </a:spcAft>
                      </a:pPr>
                      <a:r>
                        <a:rPr lang="en-US" sz="1100">
                          <a:effectLst/>
                        </a:rPr>
                        <a:t>Kurtosis</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.001</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04034">
                <a:tc gridSpan="2">
                  <a:txBody>
                    <a:bodyPr/>
                    <a:lstStyle/>
                    <a:p>
                      <a:pPr>
                        <a:spcAft>
                          <a:spcPts val="0"/>
                        </a:spcAft>
                      </a:pPr>
                      <a:r>
                        <a:rPr lang="en-US" sz="1100">
                          <a:effectLst/>
                        </a:rPr>
                        <a:t>Std. Error of Kurtosis</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dirty="0">
                          <a:effectLst/>
                        </a:rPr>
                        <a:t>.204</a:t>
                      </a:r>
                      <a:endParaRPr lang="tr-TR" sz="800" dirty="0">
                        <a:effectLst/>
                        <a:latin typeface="Times New Roman" panose="02020603050405020304" pitchFamily="18" charset="0"/>
                        <a:ea typeface="Times New Roman" panose="02020603050405020304" pitchFamily="18" charset="0"/>
                      </a:endParaRPr>
                    </a:p>
                  </a:txBody>
                  <a:tcPr marL="44291" marR="44291" marT="0" marB="0" anchor="ctr"/>
                </a:tc>
              </a:tr>
            </a:tbl>
          </a:graphicData>
        </a:graphic>
      </p:graphicFrame>
      <p:graphicFrame>
        <p:nvGraphicFramePr>
          <p:cNvPr id="6" name="Nesne 5"/>
          <p:cNvGraphicFramePr>
            <a:graphicFrameLocks noChangeAspect="1"/>
          </p:cNvGraphicFramePr>
          <p:nvPr>
            <p:extLst>
              <p:ext uri="{D42A27DB-BD31-4B8C-83A1-F6EECF244321}">
                <p14:modId xmlns:p14="http://schemas.microsoft.com/office/powerpoint/2010/main" val="1022423812"/>
              </p:ext>
            </p:extLst>
          </p:nvPr>
        </p:nvGraphicFramePr>
        <p:xfrm>
          <a:off x="4356498" y="1268760"/>
          <a:ext cx="4590582" cy="3746226"/>
        </p:xfrm>
        <a:graphic>
          <a:graphicData uri="http://schemas.openxmlformats.org/presentationml/2006/ole">
            <mc:AlternateContent xmlns:mc="http://schemas.openxmlformats.org/markup-compatibility/2006">
              <mc:Choice xmlns:v="urn:schemas-microsoft-com:vml" Requires="v">
                <p:oleObj spid="_x0000_s4302" r:id="rId3" imgW="5616000" imgH="4582440" progId="StaticEnhancedMetafile">
                  <p:embed/>
                </p:oleObj>
              </mc:Choice>
              <mc:Fallback>
                <p:oleObj r:id="rId3" imgW="5616000" imgH="4582440" progId="StaticEnhanced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498" y="1268760"/>
                        <a:ext cx="4590582" cy="3746226"/>
                      </a:xfrm>
                      <a:prstGeom prst="rect">
                        <a:avLst/>
                      </a:prstGeom>
                      <a:noFill/>
                      <a:extLst/>
                    </p:spPr>
                  </p:pic>
                </p:oleObj>
              </mc:Fallback>
            </mc:AlternateContent>
          </a:graphicData>
        </a:graphic>
      </p:graphicFrame>
      <p:sp>
        <p:nvSpPr>
          <p:cNvPr id="7" name="Rectangle 3"/>
          <p:cNvSpPr>
            <a:spLocks noChangeArrowheads="1"/>
          </p:cNvSpPr>
          <p:nvPr/>
        </p:nvSpPr>
        <p:spPr bwMode="auto">
          <a:xfrm>
            <a:off x="323528" y="5007223"/>
            <a:ext cx="7388614"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tr-TR" altLang="ko-KR" u="sng" dirty="0" smtClean="0">
                <a:latin typeface="Arial" panose="020B0604020202020204" pitchFamily="34" charset="0"/>
              </a:rPr>
              <a:t>Rapor:</a:t>
            </a:r>
            <a:endParaRPr lang="tr-TR" altLang="ko-KR" dirty="0">
              <a:latin typeface="Arial" panose="020B0604020202020204" pitchFamily="34" charset="0"/>
            </a:endParaRPr>
          </a:p>
          <a:p>
            <a:pPr defTabSz="685800" eaLnBrk="0" fontAlgn="base" hangingPunct="0">
              <a:spcBef>
                <a:spcPct val="0"/>
              </a:spcBef>
              <a:spcAft>
                <a:spcPct val="0"/>
              </a:spcAft>
            </a:pPr>
            <a:r>
              <a:rPr lang="tr-TR" altLang="ko-KR" dirty="0" smtClean="0">
                <a:latin typeface="Arial" panose="020B0604020202020204" pitchFamily="34" charset="0"/>
                <a:ea typeface="Times New Roman" panose="02020603050405020304" pitchFamily="18" charset="0"/>
              </a:rPr>
              <a:t>Dağılım verilerin neredeyse normal dağıldığını göstermektedir </a:t>
            </a:r>
            <a:r>
              <a:rPr lang="en-US" altLang="ko-KR" dirty="0" smtClean="0">
                <a:latin typeface="Arial" panose="020B0604020202020204" pitchFamily="34" charset="0"/>
                <a:ea typeface="Times New Roman" panose="02020603050405020304" pitchFamily="18" charset="0"/>
              </a:rPr>
              <a:t>(</a:t>
            </a:r>
            <a:r>
              <a:rPr lang="tr-TR" altLang="ko-KR" dirty="0" smtClean="0">
                <a:latin typeface="Arial" panose="020B0604020202020204" pitchFamily="34" charset="0"/>
                <a:ea typeface="Times New Roman" panose="02020603050405020304" pitchFamily="18" charset="0"/>
              </a:rPr>
              <a:t>Çarpıklık</a:t>
            </a:r>
            <a:r>
              <a:rPr lang="en-US" altLang="ko-KR" dirty="0" smtClean="0">
                <a:latin typeface="Arial" panose="020B0604020202020204" pitchFamily="34" charset="0"/>
                <a:ea typeface="Times New Roman" panose="02020603050405020304" pitchFamily="18" charset="0"/>
              </a:rPr>
              <a:t> </a:t>
            </a:r>
            <a:r>
              <a:rPr lang="en-US" altLang="ko-KR" dirty="0">
                <a:latin typeface="Arial" panose="020B0604020202020204" pitchFamily="34" charset="0"/>
                <a:ea typeface="Times New Roman" panose="02020603050405020304" pitchFamily="18" charset="0"/>
              </a:rPr>
              <a:t>= .003; </a:t>
            </a:r>
            <a:r>
              <a:rPr lang="tr-TR" altLang="ko-KR" dirty="0" smtClean="0">
                <a:latin typeface="Arial" panose="020B0604020202020204" pitchFamily="34" charset="0"/>
                <a:ea typeface="Times New Roman" panose="02020603050405020304" pitchFamily="18" charset="0"/>
              </a:rPr>
              <a:t>Basıklık</a:t>
            </a:r>
            <a:r>
              <a:rPr lang="en-US" altLang="ko-KR" dirty="0" smtClean="0">
                <a:latin typeface="Arial" panose="020B0604020202020204" pitchFamily="34" charset="0"/>
                <a:ea typeface="Times New Roman" panose="02020603050405020304" pitchFamily="18" charset="0"/>
              </a:rPr>
              <a:t> </a:t>
            </a:r>
            <a:r>
              <a:rPr lang="en-US" altLang="ko-KR" dirty="0">
                <a:latin typeface="Arial" panose="020B0604020202020204" pitchFamily="34" charset="0"/>
                <a:ea typeface="Times New Roman" panose="02020603050405020304" pitchFamily="18" charset="0"/>
              </a:rPr>
              <a:t>= .001).</a:t>
            </a:r>
            <a:endParaRPr lang="en-US" altLang="ko-KR" dirty="0">
              <a:latin typeface="Arial" panose="020B0604020202020204" pitchFamily="34" charset="0"/>
            </a:endParaRPr>
          </a:p>
        </p:txBody>
      </p:sp>
      <p:sp>
        <p:nvSpPr>
          <p:cNvPr id="3" name="Metin kutusu 2"/>
          <p:cNvSpPr txBox="1"/>
          <p:nvPr/>
        </p:nvSpPr>
        <p:spPr>
          <a:xfrm>
            <a:off x="1043608" y="6453336"/>
            <a:ext cx="3809056" cy="246221"/>
          </a:xfrm>
          <a:prstGeom prst="rect">
            <a:avLst/>
          </a:prstGeom>
          <a:noFill/>
        </p:spPr>
        <p:txBody>
          <a:bodyPr wrap="none" rtlCol="0">
            <a:spAutoFit/>
          </a:bodyPr>
          <a:lstStyle/>
          <a:p>
            <a:r>
              <a:rPr lang="tr-TR" sz="1000" dirty="0"/>
              <a:t>http://www-bcf.usc.edu/~kwanminl/courses/comm301/lect14_1.doc</a:t>
            </a:r>
          </a:p>
        </p:txBody>
      </p:sp>
    </p:spTree>
    <p:extLst>
      <p:ext uri="{BB962C8B-B14F-4D97-AF65-F5344CB8AC3E}">
        <p14:creationId xmlns:p14="http://schemas.microsoft.com/office/powerpoint/2010/main" val="42055845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Normal Dağılım</a:t>
            </a:r>
            <a:endParaRPr lang="tr-TR" dirty="0"/>
          </a:p>
        </p:txBody>
      </p:sp>
      <p:sp>
        <p:nvSpPr>
          <p:cNvPr id="3" name="İçerik Yer Tutucusu 2"/>
          <p:cNvSpPr>
            <a:spLocks noGrp="1"/>
          </p:cNvSpPr>
          <p:nvPr>
            <p:ph idx="4294967295"/>
          </p:nvPr>
        </p:nvSpPr>
        <p:spPr>
          <a:xfrm>
            <a:off x="457200" y="1600200"/>
            <a:ext cx="8229600" cy="4525963"/>
          </a:xfrm>
          <a:prstGeom prst="rect">
            <a:avLst/>
          </a:prstGeom>
        </p:spPr>
        <p:txBody>
          <a:bodyPr>
            <a:normAutofit/>
          </a:bodyPr>
          <a:lstStyle/>
          <a:p>
            <a:r>
              <a:rPr lang="tr-TR" dirty="0" smtClean="0"/>
              <a:t>Normal dağılım var mı?</a:t>
            </a:r>
          </a:p>
          <a:p>
            <a:pPr lvl="1"/>
            <a:r>
              <a:rPr lang="tr-TR" dirty="0" smtClean="0"/>
              <a:t>Ağaçların boyları</a:t>
            </a:r>
            <a:endParaRPr lang="en-US" dirty="0"/>
          </a:p>
          <a:p>
            <a:pPr lvl="1"/>
            <a:r>
              <a:rPr lang="tr-TR" dirty="0" smtClean="0"/>
              <a:t>Günlük üretim</a:t>
            </a:r>
            <a:endParaRPr lang="en-US" dirty="0"/>
          </a:p>
          <a:p>
            <a:pPr lvl="1"/>
            <a:r>
              <a:rPr lang="tr-TR" dirty="0" smtClean="0"/>
              <a:t>Kan basıncı</a:t>
            </a:r>
            <a:endParaRPr lang="en-US" dirty="0"/>
          </a:p>
          <a:p>
            <a:pPr lvl="1"/>
            <a:r>
              <a:rPr lang="tr-TR" dirty="0" smtClean="0"/>
              <a:t>Öğrencilerin puanları</a:t>
            </a:r>
            <a:endParaRPr lang="en-US" dirty="0"/>
          </a:p>
          <a:p>
            <a:pPr lvl="1"/>
            <a:endParaRPr lang="tr-TR" dirty="0" smtClean="0"/>
          </a:p>
          <a:p>
            <a:endParaRPr lang="tr-TR" dirty="0"/>
          </a:p>
        </p:txBody>
      </p:sp>
    </p:spTree>
    <p:extLst>
      <p:ext uri="{BB962C8B-B14F-4D97-AF65-F5344CB8AC3E}">
        <p14:creationId xmlns:p14="http://schemas.microsoft.com/office/powerpoint/2010/main" val="2244633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Sınav Puanları Normal Değil !!!</a:t>
            </a:r>
            <a:endParaRPr lang="tr-TR" dirty="0"/>
          </a:p>
        </p:txBody>
      </p:sp>
      <p:graphicFrame>
        <p:nvGraphicFramePr>
          <p:cNvPr id="4" name="İçerik Yer Tutucusu 3"/>
          <p:cNvGraphicFramePr>
            <a:graphicFrameLocks noGrp="1"/>
          </p:cNvGraphicFramePr>
          <p:nvPr>
            <p:ph idx="4294967295"/>
            <p:extLst>
              <p:ext uri="{D42A27DB-BD31-4B8C-83A1-F6EECF244321}">
                <p14:modId xmlns:p14="http://schemas.microsoft.com/office/powerpoint/2010/main" val="2840749431"/>
              </p:ext>
            </p:extLst>
          </p:nvPr>
        </p:nvGraphicFramePr>
        <p:xfrm>
          <a:off x="827583" y="2060846"/>
          <a:ext cx="3496275" cy="2168472"/>
        </p:xfrm>
        <a:graphic>
          <a:graphicData uri="http://schemas.openxmlformats.org/drawingml/2006/table">
            <a:tbl>
              <a:tblPr>
                <a:tableStyleId>{5C22544A-7EE6-4342-B048-85BDC9FD1C3A}</a:tableStyleId>
              </a:tblPr>
              <a:tblGrid>
                <a:gridCol w="978622"/>
                <a:gridCol w="1165237"/>
                <a:gridCol w="1352416"/>
              </a:tblGrid>
              <a:tr h="355240">
                <a:tc>
                  <a:txBody>
                    <a:bodyPr/>
                    <a:lstStyle/>
                    <a:p>
                      <a:pPr>
                        <a:spcAft>
                          <a:spcPts val="0"/>
                        </a:spcAft>
                      </a:pPr>
                      <a:r>
                        <a:rPr lang="en-US" sz="1100" dirty="0">
                          <a:effectLst/>
                        </a:rPr>
                        <a:t>N</a:t>
                      </a:r>
                      <a:endParaRPr lang="tr-TR" sz="800" dirty="0">
                        <a:effectLst/>
                        <a:latin typeface="Times New Roman" panose="02020603050405020304" pitchFamily="18" charset="0"/>
                        <a:ea typeface="Times New Roman" panose="02020603050405020304" pitchFamily="18" charset="0"/>
                      </a:endParaRPr>
                    </a:p>
                  </a:txBody>
                  <a:tcPr marL="44291" marR="44291" marT="0" marB="0"/>
                </a:tc>
                <a:tc>
                  <a:txBody>
                    <a:bodyPr/>
                    <a:lstStyle/>
                    <a:p>
                      <a:pPr>
                        <a:spcAft>
                          <a:spcPts val="0"/>
                        </a:spcAft>
                      </a:pPr>
                      <a:r>
                        <a:rPr lang="en-US" sz="1100" dirty="0">
                          <a:effectLst/>
                        </a:rPr>
                        <a:t>Valid</a:t>
                      </a:r>
                      <a:endParaRPr lang="tr-TR" sz="800" dirty="0">
                        <a:effectLst/>
                        <a:latin typeface="Times New Roman" panose="02020603050405020304" pitchFamily="18" charset="0"/>
                        <a:ea typeface="Times New Roman" panose="02020603050405020304" pitchFamily="18" charset="0"/>
                      </a:endParaRPr>
                    </a:p>
                  </a:txBody>
                  <a:tcPr marL="44291" marR="44291" marT="0" marB="0"/>
                </a:tc>
                <a:tc>
                  <a:txBody>
                    <a:bodyPr/>
                    <a:lstStyle/>
                    <a:p>
                      <a:pPr algn="r">
                        <a:spcAft>
                          <a:spcPts val="0"/>
                        </a:spcAft>
                      </a:pPr>
                      <a:r>
                        <a:rPr lang="en-US" sz="1100">
                          <a:effectLst/>
                        </a:rPr>
                        <a:t>142</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64498">
                <a:tc gridSpan="2">
                  <a:txBody>
                    <a:bodyPr/>
                    <a:lstStyle/>
                    <a:p>
                      <a:pPr>
                        <a:spcAft>
                          <a:spcPts val="0"/>
                        </a:spcAft>
                      </a:pPr>
                      <a:r>
                        <a:rPr lang="en-US" sz="1100">
                          <a:effectLst/>
                        </a:rPr>
                        <a:t>Mean</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96.9366</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55240">
                <a:tc gridSpan="2">
                  <a:txBody>
                    <a:bodyPr/>
                    <a:lstStyle/>
                    <a:p>
                      <a:pPr>
                        <a:spcAft>
                          <a:spcPts val="0"/>
                        </a:spcAft>
                      </a:pPr>
                      <a:r>
                        <a:rPr lang="en-US" sz="1100" dirty="0">
                          <a:effectLst/>
                        </a:rPr>
                        <a:t>Std. Deviation</a:t>
                      </a:r>
                      <a:endParaRPr lang="tr-TR" sz="800" dirty="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5.49431</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64498">
                <a:tc gridSpan="2">
                  <a:txBody>
                    <a:bodyPr/>
                    <a:lstStyle/>
                    <a:p>
                      <a:pPr>
                        <a:spcAft>
                          <a:spcPts val="0"/>
                        </a:spcAft>
                      </a:pPr>
                      <a:r>
                        <a:rPr lang="en-US" sz="1100">
                          <a:effectLst/>
                        </a:rPr>
                        <a:t>Variance</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30.18744</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64498">
                <a:tc gridSpan="2">
                  <a:txBody>
                    <a:bodyPr/>
                    <a:lstStyle/>
                    <a:p>
                      <a:pPr>
                        <a:spcAft>
                          <a:spcPts val="0"/>
                        </a:spcAft>
                      </a:pPr>
                      <a:r>
                        <a:rPr lang="en-US" sz="1100">
                          <a:effectLst/>
                        </a:rPr>
                        <a:t>Skewness</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a:effectLst/>
                        </a:rPr>
                        <a:t>-3.108</a:t>
                      </a:r>
                      <a:endParaRPr lang="tr-TR" sz="800">
                        <a:effectLst/>
                        <a:latin typeface="Times New Roman" panose="02020603050405020304" pitchFamily="18" charset="0"/>
                        <a:ea typeface="Times New Roman" panose="02020603050405020304" pitchFamily="18" charset="0"/>
                      </a:endParaRPr>
                    </a:p>
                  </a:txBody>
                  <a:tcPr marL="44291" marR="44291" marT="0" marB="0" anchor="ctr"/>
                </a:tc>
              </a:tr>
              <a:tr h="364498">
                <a:tc gridSpan="2">
                  <a:txBody>
                    <a:bodyPr/>
                    <a:lstStyle/>
                    <a:p>
                      <a:pPr>
                        <a:spcAft>
                          <a:spcPts val="0"/>
                        </a:spcAft>
                      </a:pPr>
                      <a:r>
                        <a:rPr lang="en-US" sz="1100">
                          <a:effectLst/>
                        </a:rPr>
                        <a:t>Std. Error of Skewness</a:t>
                      </a:r>
                      <a:endParaRPr lang="tr-TR" sz="800">
                        <a:effectLst/>
                        <a:latin typeface="Times New Roman" panose="02020603050405020304" pitchFamily="18" charset="0"/>
                        <a:ea typeface="Times New Roman" panose="02020603050405020304" pitchFamily="18" charset="0"/>
                      </a:endParaRPr>
                    </a:p>
                  </a:txBody>
                  <a:tcPr marL="44291" marR="44291" marT="0" marB="0"/>
                </a:tc>
                <a:tc hMerge="1">
                  <a:txBody>
                    <a:bodyPr/>
                    <a:lstStyle/>
                    <a:p>
                      <a:endParaRPr lang="tr-TR"/>
                    </a:p>
                  </a:txBody>
                  <a:tcPr/>
                </a:tc>
                <a:tc>
                  <a:txBody>
                    <a:bodyPr/>
                    <a:lstStyle/>
                    <a:p>
                      <a:pPr algn="r">
                        <a:spcAft>
                          <a:spcPts val="0"/>
                        </a:spcAft>
                      </a:pPr>
                      <a:r>
                        <a:rPr lang="en-US" sz="1100" dirty="0">
                          <a:effectLst/>
                        </a:rPr>
                        <a:t>.203</a:t>
                      </a:r>
                      <a:endParaRPr lang="tr-TR" sz="800" dirty="0">
                        <a:effectLst/>
                        <a:latin typeface="Times New Roman" panose="02020603050405020304" pitchFamily="18" charset="0"/>
                        <a:ea typeface="Times New Roman" panose="02020603050405020304" pitchFamily="18" charset="0"/>
                      </a:endParaRPr>
                    </a:p>
                  </a:txBody>
                  <a:tcPr marL="44291" marR="44291" marT="0" marB="0" anchor="ctr"/>
                </a:tc>
              </a:tr>
            </a:tbl>
          </a:graphicData>
        </a:graphic>
      </p:graphicFrame>
      <p:sp>
        <p:nvSpPr>
          <p:cNvPr id="5" name="Rectangle 2"/>
          <p:cNvSpPr>
            <a:spLocks noChangeArrowheads="1"/>
          </p:cNvSpPr>
          <p:nvPr/>
        </p:nvSpPr>
        <p:spPr bwMode="auto">
          <a:xfrm>
            <a:off x="2681288" y="34107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tr-TR" sz="1350"/>
          </a:p>
        </p:txBody>
      </p:sp>
      <p:graphicFrame>
        <p:nvGraphicFramePr>
          <p:cNvPr id="6" name="Nesne 5"/>
          <p:cNvGraphicFramePr>
            <a:graphicFrameLocks noChangeAspect="1"/>
          </p:cNvGraphicFramePr>
          <p:nvPr>
            <p:extLst>
              <p:ext uri="{D42A27DB-BD31-4B8C-83A1-F6EECF244321}">
                <p14:modId xmlns:p14="http://schemas.microsoft.com/office/powerpoint/2010/main" val="2542569361"/>
              </p:ext>
            </p:extLst>
          </p:nvPr>
        </p:nvGraphicFramePr>
        <p:xfrm>
          <a:off x="4355976" y="1208890"/>
          <a:ext cx="4673220" cy="3823544"/>
        </p:xfrm>
        <a:graphic>
          <a:graphicData uri="http://schemas.openxmlformats.org/presentationml/2006/ole">
            <mc:AlternateContent xmlns:mc="http://schemas.openxmlformats.org/markup-compatibility/2006">
              <mc:Choice xmlns:v="urn:schemas-microsoft-com:vml" Requires="v">
                <p:oleObj spid="_x0000_s5326" r:id="rId3" imgW="5616000" imgH="4582440" progId="StaticEnhancedMetafile">
                  <p:embed/>
                </p:oleObj>
              </mc:Choice>
              <mc:Fallback>
                <p:oleObj r:id="rId3" imgW="5616000" imgH="4582440" progId="StaticEnhanced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208890"/>
                        <a:ext cx="4673220" cy="3823544"/>
                      </a:xfrm>
                      <a:prstGeom prst="rect">
                        <a:avLst/>
                      </a:prstGeom>
                      <a:noFill/>
                      <a:extLst/>
                    </p:spPr>
                  </p:pic>
                </p:oleObj>
              </mc:Fallback>
            </mc:AlternateContent>
          </a:graphicData>
        </a:graphic>
      </p:graphicFrame>
      <p:sp>
        <p:nvSpPr>
          <p:cNvPr id="7" name="Rectangle 3"/>
          <p:cNvSpPr>
            <a:spLocks noChangeArrowheads="1"/>
          </p:cNvSpPr>
          <p:nvPr/>
        </p:nvSpPr>
        <p:spPr bwMode="auto">
          <a:xfrm>
            <a:off x="683568" y="4824686"/>
            <a:ext cx="8352928" cy="90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tr-TR" altLang="ko-KR" b="1" u="sng" dirty="0" smtClean="0">
                <a:latin typeface="Arial" panose="020B0604020202020204" pitchFamily="34" charset="0"/>
              </a:rPr>
              <a:t>Rapor</a:t>
            </a:r>
            <a:r>
              <a:rPr lang="tr-TR" altLang="ko-KR" b="1" u="sng" dirty="0">
                <a:latin typeface="Arial" panose="020B0604020202020204" pitchFamily="34" charset="0"/>
              </a:rPr>
              <a:t>:</a:t>
            </a:r>
            <a:endParaRPr lang="tr-TR" altLang="ko-KR" b="1" dirty="0">
              <a:latin typeface="Arial" panose="020B0604020202020204" pitchFamily="34" charset="0"/>
            </a:endParaRPr>
          </a:p>
          <a:p>
            <a:pPr defTabSz="685800" eaLnBrk="0" fontAlgn="base" hangingPunct="0">
              <a:spcBef>
                <a:spcPct val="0"/>
              </a:spcBef>
              <a:spcAft>
                <a:spcPct val="0"/>
              </a:spcAft>
            </a:pPr>
            <a:r>
              <a:rPr lang="tr-TR" altLang="ko-KR" dirty="0">
                <a:latin typeface="Arial" panose="020B0604020202020204" pitchFamily="34" charset="0"/>
                <a:ea typeface="Times New Roman" panose="02020603050405020304" pitchFamily="18" charset="0"/>
              </a:rPr>
              <a:t>Dağılım verilerin </a:t>
            </a:r>
            <a:r>
              <a:rPr lang="tr-TR" altLang="ko-KR" dirty="0" smtClean="0">
                <a:latin typeface="Arial" panose="020B0604020202020204" pitchFamily="34" charset="0"/>
                <a:ea typeface="Times New Roman" panose="02020603050405020304" pitchFamily="18" charset="0"/>
              </a:rPr>
              <a:t>oldukça sola çarpık olduğunu </a:t>
            </a:r>
            <a:r>
              <a:rPr lang="en-US" altLang="ko-KR" dirty="0" smtClean="0">
                <a:latin typeface="Arial" panose="020B0604020202020204" pitchFamily="34" charset="0"/>
                <a:ea typeface="Times New Roman" panose="02020603050405020304" pitchFamily="18" charset="0"/>
              </a:rPr>
              <a:t>(</a:t>
            </a:r>
            <a:r>
              <a:rPr lang="tr-TR" altLang="ko-KR" dirty="0">
                <a:latin typeface="Arial" panose="020B0604020202020204" pitchFamily="34" charset="0"/>
                <a:ea typeface="Times New Roman" panose="02020603050405020304" pitchFamily="18" charset="0"/>
              </a:rPr>
              <a:t>Çarpıklık</a:t>
            </a:r>
            <a:r>
              <a:rPr lang="en-US" altLang="ko-KR" dirty="0">
                <a:latin typeface="Arial" panose="020B0604020202020204" pitchFamily="34" charset="0"/>
                <a:ea typeface="Times New Roman" panose="02020603050405020304" pitchFamily="18" charset="0"/>
              </a:rPr>
              <a:t> </a:t>
            </a:r>
            <a:r>
              <a:rPr lang="en-US" altLang="ko-KR" dirty="0" smtClean="0">
                <a:latin typeface="Arial" panose="020B0604020202020204" pitchFamily="34" charset="0"/>
                <a:ea typeface="Times New Roman" panose="02020603050405020304" pitchFamily="18" charset="0"/>
              </a:rPr>
              <a:t>=- 3.11</a:t>
            </a:r>
            <a:r>
              <a:rPr lang="tr-TR" altLang="ko-KR" dirty="0" smtClean="0">
                <a:latin typeface="Arial" panose="020B0604020202020204" pitchFamily="34" charset="0"/>
                <a:ea typeface="Times New Roman" panose="02020603050405020304" pitchFamily="18" charset="0"/>
              </a:rPr>
              <a:t>) göstermektedir. Dolayısıyla veri dağılımı normal değildir. </a:t>
            </a:r>
            <a:endParaRPr lang="en-US" altLang="ko-KR" dirty="0">
              <a:latin typeface="Arial" panose="020B0604020202020204" pitchFamily="34" charset="0"/>
            </a:endParaRPr>
          </a:p>
        </p:txBody>
      </p:sp>
      <p:sp>
        <p:nvSpPr>
          <p:cNvPr id="8" name="Metin kutusu 7"/>
          <p:cNvSpPr txBox="1"/>
          <p:nvPr/>
        </p:nvSpPr>
        <p:spPr>
          <a:xfrm>
            <a:off x="1043608" y="6453336"/>
            <a:ext cx="3809056" cy="246221"/>
          </a:xfrm>
          <a:prstGeom prst="rect">
            <a:avLst/>
          </a:prstGeom>
          <a:noFill/>
        </p:spPr>
        <p:txBody>
          <a:bodyPr wrap="none" rtlCol="0">
            <a:spAutoFit/>
          </a:bodyPr>
          <a:lstStyle/>
          <a:p>
            <a:r>
              <a:rPr lang="tr-TR" sz="1000" dirty="0"/>
              <a:t>http://www-bcf.usc.edu/~kwanminl/courses/comm301/lect14_1.doc</a:t>
            </a:r>
          </a:p>
        </p:txBody>
      </p:sp>
    </p:spTree>
    <p:extLst>
      <p:ext uri="{BB962C8B-B14F-4D97-AF65-F5344CB8AC3E}">
        <p14:creationId xmlns:p14="http://schemas.microsoft.com/office/powerpoint/2010/main" val="31503663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Çarpıklık, Basıklık ve Normallik Testi</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51</a:t>
            </a:fld>
            <a:endParaRPr lang="tr-T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8964487" cy="1728192"/>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963" y="2708920"/>
            <a:ext cx="2504981" cy="196042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2708920"/>
            <a:ext cx="2808312" cy="191003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6018" y="4838859"/>
            <a:ext cx="2563934" cy="1927722"/>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4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4797152"/>
            <a:ext cx="2808312" cy="1980838"/>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8433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852" y="2718212"/>
            <a:ext cx="2579000" cy="2259204"/>
          </a:xfrm>
          <a:prstGeom prst="rect">
            <a:avLst/>
          </a:prstGeom>
          <a:effectLst>
            <a:outerShdw blurRad="50800" dist="50800" dir="5400000" algn="ctr" rotWithShape="0">
              <a:srgbClr val="000000">
                <a:alpha val="0"/>
              </a:srgbClr>
            </a:outerShdw>
          </a:effectLst>
        </p:spPr>
      </p:pic>
      <p:sp>
        <p:nvSpPr>
          <p:cNvPr id="3" name="Dikdörtgen 2"/>
          <p:cNvSpPr/>
          <p:nvPr/>
        </p:nvSpPr>
        <p:spPr>
          <a:xfrm>
            <a:off x="421900" y="2348880"/>
            <a:ext cx="6988452" cy="369332"/>
          </a:xfrm>
          <a:prstGeom prst="rect">
            <a:avLst/>
          </a:prstGeom>
        </p:spPr>
        <p:txBody>
          <a:bodyPr wrap="none">
            <a:spAutoFit/>
          </a:bodyPr>
          <a:lstStyle/>
          <a:p>
            <a:pPr marL="285750" indent="-285750">
              <a:buFont typeface="Arial" panose="020B0604020202020204" pitchFamily="34" charset="0"/>
              <a:buChar char="•"/>
            </a:pPr>
            <a:r>
              <a:rPr lang="tr-TR" b="1" dirty="0">
                <a:hlinkClick r:id="rId2"/>
              </a:rPr>
              <a:t>http://</a:t>
            </a:r>
            <a:r>
              <a:rPr lang="tr-TR" b="1" dirty="0" smtClean="0">
                <a:hlinkClick r:id="rId2"/>
              </a:rPr>
              <a:t>onlinestatbook.com/stat_sim/sampling_dist_java/index.html</a:t>
            </a:r>
            <a:r>
              <a:rPr lang="tr-TR" b="1" dirty="0" smtClean="0"/>
              <a:t> </a:t>
            </a:r>
            <a:endParaRPr lang="tr-TR" b="1" dirty="0"/>
          </a:p>
        </p:txBody>
      </p:sp>
      <p:sp>
        <p:nvSpPr>
          <p:cNvPr id="4" name="Dikdörtgen 3"/>
          <p:cNvSpPr/>
          <p:nvPr/>
        </p:nvSpPr>
        <p:spPr>
          <a:xfrm>
            <a:off x="1043608" y="6453336"/>
            <a:ext cx="4572000" cy="230832"/>
          </a:xfrm>
          <a:prstGeom prst="rect">
            <a:avLst/>
          </a:prstGeom>
        </p:spPr>
        <p:txBody>
          <a:bodyPr>
            <a:spAutoFit/>
          </a:bodyPr>
          <a:lstStyle/>
          <a:p>
            <a:r>
              <a:rPr lang="tr-TR" sz="900" dirty="0"/>
              <a:t>http://brandtalks.org/wp-content/uploads/mercek.jpg</a:t>
            </a:r>
          </a:p>
        </p:txBody>
      </p:sp>
      <p:sp>
        <p:nvSpPr>
          <p:cNvPr id="6" name="Rectangle 3"/>
          <p:cNvSpPr txBox="1">
            <a:spLocks noChangeArrowheads="1"/>
          </p:cNvSpPr>
          <p:nvPr/>
        </p:nvSpPr>
        <p:spPr>
          <a:xfrm>
            <a:off x="1584176" y="116632"/>
            <a:ext cx="7812360" cy="764704"/>
          </a:xfrm>
          <a:prstGeom prst="rect">
            <a:avLst/>
          </a:prstGeom>
        </p:spPr>
        <p:txBody>
          <a:bodyPr>
            <a:noAutofit/>
          </a:bodyPr>
          <a:lst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altLang="tr-TR" sz="2600" dirty="0" smtClean="0">
                <a:solidFill>
                  <a:schemeClr val="bg1"/>
                </a:solidFill>
              </a:rPr>
              <a:t>İnceleyelim(Normal Dağılım, Basıklık, Çarpıklık)</a:t>
            </a:r>
            <a:endParaRPr lang="en-US" altLang="tr-TR" sz="2600" dirty="0">
              <a:solidFill>
                <a:schemeClr val="bg1"/>
              </a:solidFill>
            </a:endParaRPr>
          </a:p>
        </p:txBody>
      </p:sp>
    </p:spTree>
    <p:extLst>
      <p:ext uri="{BB962C8B-B14F-4D97-AF65-F5344CB8AC3E}">
        <p14:creationId xmlns:p14="http://schemas.microsoft.com/office/powerpoint/2010/main" val="34854885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Örneklem Dağılımı</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53</a:t>
            </a:fld>
            <a:endParaRPr lang="tr-TR">
              <a:solidFill>
                <a:prstClr val="black">
                  <a:tint val="75000"/>
                </a:prstClr>
              </a:solidFill>
            </a:endParaRPr>
          </a:p>
        </p:txBody>
      </p:sp>
      <p:sp>
        <p:nvSpPr>
          <p:cNvPr id="5" name="Metin Yer Tutucusu 4"/>
          <p:cNvSpPr>
            <a:spLocks noGrp="1"/>
          </p:cNvSpPr>
          <p:nvPr>
            <p:ph type="body" sz="quarter" idx="14"/>
          </p:nvPr>
        </p:nvSpPr>
        <p:spPr>
          <a:xfrm>
            <a:off x="395537" y="1096644"/>
            <a:ext cx="8424936" cy="4788591"/>
          </a:xfrm>
        </p:spPr>
        <p:txBody>
          <a:bodyPr>
            <a:normAutofit fontScale="85000" lnSpcReduction="20000"/>
          </a:bodyPr>
          <a:lstStyle/>
          <a:p>
            <a:pPr lvl="1" indent="-457109">
              <a:buFont typeface="Arial" pitchFamily="34" charset="0"/>
              <a:buChar char="•"/>
            </a:pPr>
            <a:r>
              <a:rPr lang="tr-TR" dirty="0"/>
              <a:t>Bir popülasyondan N sayıda alınacak örneklerin ortalamaları bir dağılım oluşturur</a:t>
            </a:r>
            <a:r>
              <a:rPr lang="tr-TR" dirty="0" smtClean="0"/>
              <a:t>. </a:t>
            </a:r>
            <a:r>
              <a:rPr lang="tr-TR" dirty="0"/>
              <a:t>Bu ortalamaların dağılımı </a:t>
            </a:r>
            <a:r>
              <a:rPr lang="tr-TR" dirty="0" smtClean="0"/>
              <a:t>«</a:t>
            </a:r>
            <a:r>
              <a:rPr lang="tr-TR" b="1" dirty="0"/>
              <a:t>örneklem </a:t>
            </a:r>
            <a:r>
              <a:rPr lang="tr-TR" b="1" dirty="0" smtClean="0"/>
              <a:t>dağılımı» </a:t>
            </a:r>
            <a:r>
              <a:rPr lang="tr-TR" b="1" dirty="0"/>
              <a:t>(</a:t>
            </a:r>
            <a:r>
              <a:rPr lang="tr-TR" b="1" dirty="0" err="1"/>
              <a:t>sampling</a:t>
            </a:r>
            <a:r>
              <a:rPr lang="tr-TR" b="1" dirty="0"/>
              <a:t> </a:t>
            </a:r>
            <a:r>
              <a:rPr lang="tr-TR" b="1" dirty="0" err="1"/>
              <a:t>distribution</a:t>
            </a:r>
            <a:r>
              <a:rPr lang="tr-TR" b="1" dirty="0"/>
              <a:t>)</a:t>
            </a:r>
            <a:r>
              <a:rPr lang="tr-TR" dirty="0" smtClean="0"/>
              <a:t> olarak adlandırılır.</a:t>
            </a:r>
          </a:p>
          <a:p>
            <a:pPr lvl="1" indent="-457109">
              <a:buFont typeface="Arial" pitchFamily="34" charset="0"/>
              <a:buChar char="•"/>
            </a:pPr>
            <a:endParaRPr lang="tr-TR" dirty="0"/>
          </a:p>
          <a:p>
            <a:pPr lvl="1">
              <a:buFont typeface="Wingdings" panose="05000000000000000000" pitchFamily="2" charset="2"/>
              <a:buChar char="Ø"/>
            </a:pPr>
            <a:r>
              <a:rPr lang="tr-TR" dirty="0"/>
              <a:t>20 </a:t>
            </a:r>
            <a:r>
              <a:rPr lang="tr-TR" dirty="0" smtClean="0"/>
              <a:t>kişilik sınıftan </a:t>
            </a:r>
            <a:r>
              <a:rPr lang="tr-TR" dirty="0"/>
              <a:t>5 </a:t>
            </a:r>
            <a:r>
              <a:rPr lang="tr-TR" dirty="0" smtClean="0"/>
              <a:t>kişilik </a:t>
            </a:r>
            <a:r>
              <a:rPr lang="tr-TR" dirty="0"/>
              <a:t>bir örnek alalım ve ortalama </a:t>
            </a:r>
            <a:r>
              <a:rPr lang="tr-TR" dirty="0" smtClean="0"/>
              <a:t>hesaplayalım:</a:t>
            </a:r>
            <a:endParaRPr lang="tr-TR" dirty="0"/>
          </a:p>
          <a:p>
            <a:pPr lvl="1"/>
            <a:r>
              <a:rPr lang="tr-TR" dirty="0" smtClean="0"/>
              <a:t>Ortalama=23</a:t>
            </a:r>
          </a:p>
          <a:p>
            <a:pPr lvl="1"/>
            <a:endParaRPr lang="tr-TR" dirty="0"/>
          </a:p>
          <a:p>
            <a:pPr lvl="1">
              <a:buFont typeface="Wingdings" panose="05000000000000000000" pitchFamily="2" charset="2"/>
              <a:buChar char="Ø"/>
            </a:pPr>
            <a:r>
              <a:rPr lang="tr-TR" dirty="0"/>
              <a:t>Bir 5 kişilik bir örnek alıp ortalama </a:t>
            </a:r>
            <a:r>
              <a:rPr lang="tr-TR" dirty="0" smtClean="0"/>
              <a:t>hesaplayalım:</a:t>
            </a:r>
            <a:endParaRPr lang="tr-TR" dirty="0"/>
          </a:p>
          <a:p>
            <a:pPr lvl="1"/>
            <a:r>
              <a:rPr lang="tr-TR" dirty="0" smtClean="0"/>
              <a:t>Ortalama=22</a:t>
            </a:r>
            <a:endParaRPr lang="tr-TR" dirty="0"/>
          </a:p>
          <a:p>
            <a:pPr lvl="1"/>
            <a:r>
              <a:rPr lang="tr-TR" dirty="0" smtClean="0"/>
              <a:t>                                   …24,23,22,23 …</a:t>
            </a:r>
          </a:p>
          <a:p>
            <a:pPr lvl="1"/>
            <a:endParaRPr lang="tr-TR" dirty="0"/>
          </a:p>
          <a:p>
            <a:pPr marL="444411" lvl="1" indent="-444411">
              <a:buFont typeface="Arial" panose="020B0604020202020204" pitchFamily="34" charset="0"/>
              <a:buChar char="•"/>
            </a:pPr>
            <a:r>
              <a:rPr lang="tr-TR" dirty="0"/>
              <a:t>Çoğunlukla her seferinde farklı ortalamalar elde edilir.</a:t>
            </a:r>
          </a:p>
          <a:p>
            <a:endParaRPr lang="tr-TR" dirty="0"/>
          </a:p>
        </p:txBody>
      </p:sp>
    </p:spTree>
    <p:extLst>
      <p:ext uri="{BB962C8B-B14F-4D97-AF65-F5344CB8AC3E}">
        <p14:creationId xmlns:p14="http://schemas.microsoft.com/office/powerpoint/2010/main" val="3209502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Örneklem Dağılımı</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54</a:t>
            </a:fld>
            <a:endParaRPr lang="tr-TR">
              <a:solidFill>
                <a:prstClr val="black">
                  <a:tint val="75000"/>
                </a:prstClr>
              </a:solidFill>
            </a:endParaRPr>
          </a:p>
        </p:txBody>
      </p:sp>
      <p:grpSp>
        <p:nvGrpSpPr>
          <p:cNvPr id="12" name="Grup 11"/>
          <p:cNvGrpSpPr/>
          <p:nvPr/>
        </p:nvGrpSpPr>
        <p:grpSpPr>
          <a:xfrm>
            <a:off x="1979712" y="1034450"/>
            <a:ext cx="5426831" cy="5528898"/>
            <a:chOff x="1980056" y="1034034"/>
            <a:chExt cx="5427773" cy="5529858"/>
          </a:xfrm>
        </p:grpSpPr>
        <p:pic>
          <p:nvPicPr>
            <p:cNvPr id="6" name="İçerik Yer Tutucusu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0056" y="1034034"/>
              <a:ext cx="5427773" cy="5529858"/>
            </a:xfrm>
            <a:prstGeom prst="rect">
              <a:avLst/>
            </a:prstGeom>
          </p:spPr>
        </p:pic>
        <p:sp>
          <p:nvSpPr>
            <p:cNvPr id="5" name="Metin kutusu 4"/>
            <p:cNvSpPr txBox="1"/>
            <p:nvPr/>
          </p:nvSpPr>
          <p:spPr>
            <a:xfrm>
              <a:off x="2079380" y="1317172"/>
              <a:ext cx="279762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a:t>Kan Basıncı</a:t>
              </a:r>
            </a:p>
          </p:txBody>
        </p:sp>
        <p:sp>
          <p:nvSpPr>
            <p:cNvPr id="7" name="Metin kutusu 6"/>
            <p:cNvSpPr txBox="1"/>
            <p:nvPr/>
          </p:nvSpPr>
          <p:spPr>
            <a:xfrm>
              <a:off x="3260667" y="2556945"/>
              <a:ext cx="571105" cy="338554"/>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600" b="1" dirty="0"/>
                <a:t>Ort.</a:t>
              </a:r>
            </a:p>
          </p:txBody>
        </p:sp>
        <p:sp>
          <p:nvSpPr>
            <p:cNvPr id="8" name="Metin kutusu 7"/>
            <p:cNvSpPr txBox="1"/>
            <p:nvPr/>
          </p:nvSpPr>
          <p:spPr>
            <a:xfrm>
              <a:off x="2171909" y="6112000"/>
              <a:ext cx="538634" cy="338554"/>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500" b="1" dirty="0"/>
                <a:t>Ort</a:t>
              </a:r>
              <a:r>
                <a:rPr lang="tr-TR" sz="1600" b="1" dirty="0"/>
                <a:t>.</a:t>
              </a:r>
            </a:p>
          </p:txBody>
        </p:sp>
        <p:sp>
          <p:nvSpPr>
            <p:cNvPr id="9" name="Metin kutusu 8"/>
            <p:cNvSpPr txBox="1"/>
            <p:nvPr/>
          </p:nvSpPr>
          <p:spPr>
            <a:xfrm>
              <a:off x="3827317" y="6111807"/>
              <a:ext cx="538634" cy="338554"/>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500" b="1" dirty="0"/>
                <a:t>Ort</a:t>
              </a:r>
              <a:r>
                <a:rPr lang="tr-TR" sz="1600" b="1" dirty="0"/>
                <a:t>.</a:t>
              </a:r>
            </a:p>
          </p:txBody>
        </p:sp>
        <p:sp>
          <p:nvSpPr>
            <p:cNvPr id="10" name="Metin kutusu 9"/>
            <p:cNvSpPr txBox="1"/>
            <p:nvPr/>
          </p:nvSpPr>
          <p:spPr>
            <a:xfrm>
              <a:off x="5767556" y="6100728"/>
              <a:ext cx="538634" cy="338554"/>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500" b="1" dirty="0"/>
                <a:t>Ort</a:t>
              </a:r>
              <a:r>
                <a:rPr lang="tr-TR" sz="1600" b="1" dirty="0"/>
                <a:t>.</a:t>
              </a:r>
            </a:p>
          </p:txBody>
        </p:sp>
        <p:sp>
          <p:nvSpPr>
            <p:cNvPr id="11" name="Metin kutusu 10"/>
            <p:cNvSpPr txBox="1"/>
            <p:nvPr/>
          </p:nvSpPr>
          <p:spPr>
            <a:xfrm>
              <a:off x="3636725" y="4224031"/>
              <a:ext cx="1458452" cy="323165"/>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1500" b="1" dirty="0"/>
                <a:t>Örneklemler</a:t>
              </a:r>
              <a:endParaRPr lang="tr-TR" sz="1600" b="1" dirty="0"/>
            </a:p>
          </p:txBody>
        </p:sp>
      </p:grpSp>
    </p:spTree>
    <p:extLst>
      <p:ext uri="{BB962C8B-B14F-4D97-AF65-F5344CB8AC3E}">
        <p14:creationId xmlns:p14="http://schemas.microsoft.com/office/powerpoint/2010/main" val="7673312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3420" y="17370"/>
            <a:ext cx="7164288" cy="764571"/>
          </a:xfrm>
        </p:spPr>
        <p:txBody>
          <a:bodyPr/>
          <a:lstStyle/>
          <a:p>
            <a:r>
              <a:rPr lang="tr-TR" dirty="0" smtClean="0"/>
              <a:t>Örneklemin Yüzdelik Oranları</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dirty="0">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55</a:t>
            </a:fld>
            <a:endParaRPr lang="tr-TR">
              <a:solidFill>
                <a:prstClr val="black">
                  <a:tint val="75000"/>
                </a:prstClr>
              </a:solidFill>
            </a:endParaRPr>
          </a:p>
        </p:txBody>
      </p:sp>
      <p:grpSp>
        <p:nvGrpSpPr>
          <p:cNvPr id="48" name="Grup 47"/>
          <p:cNvGrpSpPr/>
          <p:nvPr/>
        </p:nvGrpSpPr>
        <p:grpSpPr>
          <a:xfrm>
            <a:off x="859539" y="1840314"/>
            <a:ext cx="7727798" cy="3766968"/>
            <a:chOff x="391602" y="2689124"/>
            <a:chExt cx="7729140" cy="3767622"/>
          </a:xfrm>
        </p:grpSpPr>
        <p:pic>
          <p:nvPicPr>
            <p:cNvPr id="6" name="İçerik Yer Tutucusu 3"/>
            <p:cNvPicPr>
              <a:picLocks noChangeAspect="1"/>
            </p:cNvPicPr>
            <p:nvPr/>
          </p:nvPicPr>
          <p:blipFill rotWithShape="1">
            <a:blip r:embed="rId2">
              <a:extLst>
                <a:ext uri="{28A0092B-C50C-407E-A947-70E740481C1C}">
                  <a14:useLocalDpi xmlns:a14="http://schemas.microsoft.com/office/drawing/2010/main" val="0"/>
                </a:ext>
              </a:extLst>
            </a:blip>
            <a:srcRect l="20044" t="1096" r="3481" b="25856"/>
            <a:stretch/>
          </p:blipFill>
          <p:spPr>
            <a:xfrm>
              <a:off x="2460161" y="3015355"/>
              <a:ext cx="4586768" cy="2707850"/>
            </a:xfrm>
            <a:prstGeom prst="rect">
              <a:avLst/>
            </a:prstGeom>
          </p:spPr>
        </p:pic>
        <p:sp>
          <p:nvSpPr>
            <p:cNvPr id="42" name="Metin kutusu 41"/>
            <p:cNvSpPr txBox="1"/>
            <p:nvPr/>
          </p:nvSpPr>
          <p:spPr>
            <a:xfrm>
              <a:off x="2394848" y="5702705"/>
              <a:ext cx="5725894" cy="276999"/>
            </a:xfrm>
            <a:prstGeom prst="rect">
              <a:avLst/>
            </a:prstGeom>
            <a:noFill/>
          </p:spPr>
          <p:txBody>
            <a:bodyPr wrap="square" rtlCol="0">
              <a:spAutoFit/>
            </a:bodyPr>
            <a:lstStyle/>
            <a:p>
              <a:r>
                <a:rPr lang="tr-TR" sz="1200" dirty="0"/>
                <a:t>4	       5	            6	                7	                 8</a:t>
              </a:r>
            </a:p>
          </p:txBody>
        </p:sp>
        <p:grpSp>
          <p:nvGrpSpPr>
            <p:cNvPr id="47" name="Grup 46"/>
            <p:cNvGrpSpPr/>
            <p:nvPr/>
          </p:nvGrpSpPr>
          <p:grpSpPr>
            <a:xfrm>
              <a:off x="391602" y="2689124"/>
              <a:ext cx="6477284" cy="3767622"/>
              <a:chOff x="380716" y="2656462"/>
              <a:chExt cx="6477284" cy="3767622"/>
            </a:xfrm>
          </p:grpSpPr>
          <p:cxnSp>
            <p:nvCxnSpPr>
              <p:cNvPr id="9" name="Düz Bağlayıcı 8"/>
              <p:cNvCxnSpPr/>
              <p:nvPr/>
            </p:nvCxnSpPr>
            <p:spPr>
              <a:xfrm flipV="1">
                <a:off x="2416629" y="5704114"/>
                <a:ext cx="4441371" cy="108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V="1">
                <a:off x="2416629" y="2732314"/>
                <a:ext cx="0" cy="2971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H="1">
                <a:off x="2329543" y="2732314"/>
                <a:ext cx="87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flipH="1">
                <a:off x="2329541" y="3341912"/>
                <a:ext cx="87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a:off x="2329539" y="4005942"/>
                <a:ext cx="87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flipH="1">
                <a:off x="2329536" y="4637315"/>
                <a:ext cx="87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a:off x="2329534" y="5181602"/>
                <a:ext cx="87086"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Metin kutusu 40"/>
              <p:cNvSpPr txBox="1"/>
              <p:nvPr/>
            </p:nvSpPr>
            <p:spPr>
              <a:xfrm>
                <a:off x="1973763" y="2656462"/>
                <a:ext cx="587820" cy="3231654"/>
              </a:xfrm>
              <a:prstGeom prst="rect">
                <a:avLst/>
              </a:prstGeom>
              <a:noFill/>
            </p:spPr>
            <p:txBody>
              <a:bodyPr wrap="square" rtlCol="0">
                <a:spAutoFit/>
              </a:bodyPr>
              <a:lstStyle/>
              <a:p>
                <a:r>
                  <a:rPr lang="tr-TR" sz="1200" dirty="0"/>
                  <a:t>1.0</a:t>
                </a:r>
              </a:p>
              <a:p>
                <a:endParaRPr lang="tr-TR" sz="1200" dirty="0"/>
              </a:p>
              <a:p>
                <a:endParaRPr lang="tr-TR" sz="1200" dirty="0"/>
              </a:p>
              <a:p>
                <a:r>
                  <a:rPr lang="tr-TR" sz="1200" dirty="0"/>
                  <a:t>0.8</a:t>
                </a:r>
              </a:p>
              <a:p>
                <a:endParaRPr lang="tr-TR" sz="1200" dirty="0"/>
              </a:p>
              <a:p>
                <a:endParaRPr lang="tr-TR" sz="1200" dirty="0"/>
              </a:p>
              <a:p>
                <a:endParaRPr lang="tr-TR" sz="1200" dirty="0"/>
              </a:p>
              <a:p>
                <a:r>
                  <a:rPr lang="tr-TR" sz="1200" dirty="0"/>
                  <a:t>0.6</a:t>
                </a:r>
              </a:p>
              <a:p>
                <a:endParaRPr lang="tr-TR" sz="1200" dirty="0"/>
              </a:p>
              <a:p>
                <a:endParaRPr lang="tr-TR" sz="1200" dirty="0"/>
              </a:p>
              <a:p>
                <a:r>
                  <a:rPr lang="tr-TR" sz="1200" dirty="0"/>
                  <a:t>0.4</a:t>
                </a:r>
              </a:p>
              <a:p>
                <a:endParaRPr lang="tr-TR" sz="1200" dirty="0"/>
              </a:p>
              <a:p>
                <a:endParaRPr lang="tr-TR" sz="1200" dirty="0"/>
              </a:p>
              <a:p>
                <a:r>
                  <a:rPr lang="tr-TR" sz="1200" dirty="0"/>
                  <a:t>0.2</a:t>
                </a:r>
              </a:p>
              <a:p>
                <a:endParaRPr lang="tr-TR" sz="1200" dirty="0"/>
              </a:p>
              <a:p>
                <a:endParaRPr lang="tr-TR" sz="1200" dirty="0"/>
              </a:p>
              <a:p>
                <a:r>
                  <a:rPr lang="tr-TR" sz="1200" dirty="0"/>
                  <a:t>0.0</a:t>
                </a:r>
              </a:p>
            </p:txBody>
          </p:sp>
          <p:sp>
            <p:nvSpPr>
              <p:cNvPr id="44" name="Metin kutusu 43"/>
              <p:cNvSpPr txBox="1"/>
              <p:nvPr/>
            </p:nvSpPr>
            <p:spPr>
              <a:xfrm>
                <a:off x="4648199" y="6054752"/>
                <a:ext cx="304800" cy="369332"/>
              </a:xfrm>
              <a:prstGeom prst="rect">
                <a:avLst/>
              </a:prstGeom>
              <a:noFill/>
            </p:spPr>
            <p:txBody>
              <a:bodyPr wrap="square" rtlCol="0">
                <a:spAutoFit/>
              </a:bodyPr>
              <a:lstStyle/>
              <a:p>
                <a:r>
                  <a:rPr lang="tr-TR" b="1" dirty="0"/>
                  <a:t>X</a:t>
                </a:r>
              </a:p>
            </p:txBody>
          </p:sp>
          <p:cxnSp>
            <p:nvCxnSpPr>
              <p:cNvPr id="45" name="Düz Bağlayıcı 44"/>
              <p:cNvCxnSpPr/>
              <p:nvPr/>
            </p:nvCxnSpPr>
            <p:spPr>
              <a:xfrm flipH="1">
                <a:off x="4757048" y="6139545"/>
                <a:ext cx="87086"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Metin kutusu 45"/>
              <p:cNvSpPr txBox="1"/>
              <p:nvPr/>
            </p:nvSpPr>
            <p:spPr>
              <a:xfrm>
                <a:off x="380716" y="2656462"/>
                <a:ext cx="1502229" cy="646331"/>
              </a:xfrm>
              <a:prstGeom prst="rect">
                <a:avLst/>
              </a:prstGeom>
              <a:noFill/>
            </p:spPr>
            <p:txBody>
              <a:bodyPr wrap="square" rtlCol="0">
                <a:spAutoFit/>
              </a:bodyPr>
              <a:lstStyle/>
              <a:p>
                <a:pPr algn="ctr"/>
                <a:r>
                  <a:rPr lang="tr-TR" b="1" dirty="0"/>
                  <a:t>Örneklem Yüzdeleri</a:t>
                </a:r>
              </a:p>
            </p:txBody>
          </p:sp>
        </p:grpSp>
      </p:grpSp>
    </p:spTree>
    <p:extLst>
      <p:ext uri="{BB962C8B-B14F-4D97-AF65-F5344CB8AC3E}">
        <p14:creationId xmlns:p14="http://schemas.microsoft.com/office/powerpoint/2010/main" val="25559091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Merkezi </a:t>
            </a:r>
            <a:r>
              <a:rPr lang="tr-TR" dirty="0" smtClean="0"/>
              <a:t>Limit Teoremi</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56</a:t>
            </a:fld>
            <a:endParaRPr lang="tr-TR">
              <a:solidFill>
                <a:prstClr val="black">
                  <a:tint val="75000"/>
                </a:prstClr>
              </a:solidFill>
            </a:endParaRPr>
          </a:p>
        </p:txBody>
      </p:sp>
      <p:sp>
        <p:nvSpPr>
          <p:cNvPr id="5" name="Metin Yer Tutucusu 4"/>
          <p:cNvSpPr>
            <a:spLocks noGrp="1"/>
          </p:cNvSpPr>
          <p:nvPr>
            <p:ph type="body" sz="quarter" idx="14"/>
          </p:nvPr>
        </p:nvSpPr>
        <p:spPr>
          <a:xfrm>
            <a:off x="389245" y="981153"/>
            <a:ext cx="8424936" cy="5327667"/>
          </a:xfrm>
        </p:spPr>
        <p:txBody>
          <a:bodyPr>
            <a:noAutofit/>
          </a:bodyPr>
          <a:lstStyle/>
          <a:p>
            <a:r>
              <a:rPr lang="tr-TR" sz="2400" dirty="0"/>
              <a:t>Mümkün olan bütün örnekleri alsan, bu örneklerin ortalaması popülasyon ortalamasına denk gelir.</a:t>
            </a:r>
          </a:p>
          <a:p>
            <a:r>
              <a:rPr lang="tr-TR" sz="2400" b="1" dirty="0"/>
              <a:t>NE DEMEK?</a:t>
            </a:r>
          </a:p>
          <a:p>
            <a:pPr lvl="1"/>
            <a:r>
              <a:rPr lang="tr-TR" sz="2400" dirty="0"/>
              <a:t>Sınıf not ortalaması=50</a:t>
            </a:r>
          </a:p>
          <a:p>
            <a:pPr lvl="1"/>
            <a:r>
              <a:rPr lang="tr-TR" sz="2400" dirty="0"/>
              <a:t>5 kişilik bütün örnekleri alıp ortalamalarının ortalamasını alsam yine 50’ olur</a:t>
            </a:r>
            <a:r>
              <a:rPr lang="tr-TR" sz="2400" dirty="0" smtClean="0"/>
              <a:t>.</a:t>
            </a:r>
          </a:p>
          <a:p>
            <a:pPr lvl="1"/>
            <a:endParaRPr lang="tr-TR" sz="2400" dirty="0"/>
          </a:p>
          <a:p>
            <a:r>
              <a:rPr lang="tr-TR" sz="2400" dirty="0"/>
              <a:t>Peki dağılım, normal olur mu?</a:t>
            </a:r>
          </a:p>
          <a:p>
            <a:r>
              <a:rPr lang="tr-TR" sz="2400" dirty="0"/>
              <a:t>Hem de popülasyon normal olmasa </a:t>
            </a:r>
            <a:r>
              <a:rPr lang="tr-TR" sz="2400" dirty="0" smtClean="0"/>
              <a:t>bile?</a:t>
            </a:r>
            <a:endParaRPr lang="tr-TR" sz="2400" dirty="0"/>
          </a:p>
          <a:p>
            <a:r>
              <a:rPr lang="tr-TR" sz="2400" dirty="0"/>
              <a:t>Peki ya bu dağılımın standart sapması ne olur?</a:t>
            </a:r>
          </a:p>
          <a:p>
            <a:r>
              <a:rPr lang="tr-TR" sz="2400" dirty="0"/>
              <a:t>Bu </a:t>
            </a:r>
            <a:r>
              <a:rPr lang="tr-TR" sz="2400" dirty="0" smtClean="0"/>
              <a:t>dağılımın </a:t>
            </a:r>
            <a:r>
              <a:rPr lang="tr-TR" sz="2400" dirty="0"/>
              <a:t>oluşması hata sonucu mu?</a:t>
            </a:r>
          </a:p>
          <a:p>
            <a:r>
              <a:rPr lang="tr-TR" sz="2400" dirty="0"/>
              <a:t>Örnekleri 5 kişilik değil de 10 kişilik alsak ? Peki ya 49 kişilik?</a:t>
            </a:r>
          </a:p>
          <a:p>
            <a:endParaRPr lang="tr-TR" sz="2400" dirty="0"/>
          </a:p>
        </p:txBody>
      </p:sp>
    </p:spTree>
    <p:extLst>
      <p:ext uri="{BB962C8B-B14F-4D97-AF65-F5344CB8AC3E}">
        <p14:creationId xmlns:p14="http://schemas.microsoft.com/office/powerpoint/2010/main" val="19462262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Merkezi </a:t>
            </a:r>
            <a:r>
              <a:rPr lang="tr-TR" dirty="0" smtClean="0"/>
              <a:t>Limit </a:t>
            </a:r>
            <a:r>
              <a:rPr lang="tr-TR" dirty="0">
                <a:sym typeface="Wingdings" panose="05000000000000000000" pitchFamily="2" charset="2"/>
              </a:rPr>
              <a:t></a:t>
            </a:r>
            <a:r>
              <a:rPr lang="tr-TR" dirty="0"/>
              <a:t>  Normal </a:t>
            </a:r>
            <a:r>
              <a:rPr lang="tr-TR" dirty="0" smtClean="0"/>
              <a:t>Dağılım</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57</a:t>
            </a:fld>
            <a:endParaRPr lang="tr-TR">
              <a:solidFill>
                <a:prstClr val="black">
                  <a:tint val="75000"/>
                </a:prstClr>
              </a:solidFill>
            </a:endParaRPr>
          </a:p>
        </p:txBody>
      </p:sp>
      <p:pic>
        <p:nvPicPr>
          <p:cNvPr id="6" name="Picture 2" descr="nmeth.2613-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573" y="1449541"/>
            <a:ext cx="6189710" cy="4535717"/>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396636" y="6018715"/>
            <a:ext cx="5907731" cy="246178"/>
          </a:xfrm>
          <a:prstGeom prst="rect">
            <a:avLst/>
          </a:prstGeom>
          <a:noFill/>
        </p:spPr>
        <p:txBody>
          <a:bodyPr wrap="square" rtlCol="0">
            <a:spAutoFit/>
          </a:bodyPr>
          <a:lstStyle/>
          <a:p>
            <a:r>
              <a:rPr lang="tr-TR" sz="1000" dirty="0"/>
              <a:t>http://www.nature.com/nmeth/journal/v10/n9/images/nmeth.2613-F3.jpg</a:t>
            </a:r>
          </a:p>
        </p:txBody>
      </p:sp>
    </p:spTree>
    <p:extLst>
      <p:ext uri="{BB962C8B-B14F-4D97-AF65-F5344CB8AC3E}">
        <p14:creationId xmlns:p14="http://schemas.microsoft.com/office/powerpoint/2010/main" val="23270768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Hata	</a:t>
            </a:r>
          </a:p>
        </p:txBody>
      </p:sp>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58</a:t>
            </a:fld>
            <a:endParaRPr lang="tr-TR">
              <a:solidFill>
                <a:prstClr val="black">
                  <a:tint val="75000"/>
                </a:prstClr>
              </a:solidFill>
            </a:endParaRPr>
          </a:p>
        </p:txBody>
      </p:sp>
      <mc:AlternateContent xmlns:mc="http://schemas.openxmlformats.org/markup-compatibility/2006" xmlns:a14="http://schemas.microsoft.com/office/drawing/2010/main">
        <mc:Choice Requires="a14">
          <p:sp>
            <p:nvSpPr>
              <p:cNvPr id="5" name="Metin Yer Tutucusu 4"/>
              <p:cNvSpPr>
                <a:spLocks noGrp="1"/>
              </p:cNvSpPr>
              <p:nvPr>
                <p:ph type="body" sz="quarter" idx="14"/>
              </p:nvPr>
            </p:nvSpPr>
            <p:spPr/>
            <p:txBody>
              <a:bodyPr>
                <a:normAutofit/>
              </a:bodyPr>
              <a:lstStyle/>
              <a:p>
                <a:r>
                  <a:rPr lang="tr-TR" sz="2800" dirty="0" smtClean="0"/>
                  <a:t>Standart </a:t>
                </a:r>
                <a:r>
                  <a:rPr lang="tr-TR" sz="2800" dirty="0"/>
                  <a:t>hata, </a:t>
                </a:r>
                <a:r>
                  <a:rPr lang="tr-TR" sz="2800" dirty="0" smtClean="0"/>
                  <a:t>örneklemin aritmetik ortalamasının </a:t>
                </a:r>
                <a:r>
                  <a:rPr lang="tr-TR" sz="2800" dirty="0"/>
                  <a:t>hatasını ifade eder</a:t>
                </a:r>
                <a:r>
                  <a:rPr lang="tr-TR" sz="2800" dirty="0" smtClean="0"/>
                  <a:t>.</a:t>
                </a:r>
              </a:p>
              <a:p>
                <a:r>
                  <a:rPr lang="tr-TR" sz="2800" dirty="0" smtClean="0"/>
                  <a:t>Örnek dağılımlarının standart sapması</a:t>
                </a:r>
              </a:p>
              <a:p>
                <a:r>
                  <a:rPr lang="tr-TR" sz="2800" dirty="0" smtClean="0"/>
                  <a:t>Aynı </a:t>
                </a:r>
                <a:r>
                  <a:rPr lang="tr-TR" sz="2800" dirty="0"/>
                  <a:t>deneyi tekrarladığımızda farklı sonuçlar çıkar. Bu sonuçların standart </a:t>
                </a:r>
                <a:r>
                  <a:rPr lang="tr-TR" sz="2800" dirty="0" smtClean="0"/>
                  <a:t>sapması:</a:t>
                </a:r>
              </a:p>
              <a:p>
                <a:endParaRPr lang="tr-TR" dirty="0"/>
              </a:p>
              <a:p>
                <a:pPr marL="0" indent="0">
                  <a:buNone/>
                </a:pPr>
                <a14:m>
                  <m:oMathPara xmlns:m="http://schemas.openxmlformats.org/officeDocument/2006/math">
                    <m:oMathParaPr>
                      <m:jc m:val="centerGroup"/>
                    </m:oMathParaPr>
                    <m:oMath xmlns:m="http://schemas.openxmlformats.org/officeDocument/2006/math">
                      <m:r>
                        <a:rPr lang="tr-TR" i="1">
                          <a:latin typeface="Cambria Math" panose="02040503050406030204" pitchFamily="18" charset="0"/>
                        </a:rPr>
                        <m:t>𝑠𝑒</m:t>
                      </m:r>
                      <m:r>
                        <a:rPr lang="tr-TR" i="1">
                          <a:latin typeface="Cambria Math" panose="02040503050406030204" pitchFamily="18" charset="0"/>
                          <a:ea typeface="Cambria Math" panose="02040503050406030204" pitchFamily="18" charset="0"/>
                        </a:rPr>
                        <m:t>=</m:t>
                      </m:r>
                      <m:f>
                        <m:fPr>
                          <m:ctrlPr>
                            <a:rPr lang="tr-TR" i="1">
                              <a:latin typeface="Cambria Math" panose="02040503050406030204" pitchFamily="18" charset="0"/>
                              <a:ea typeface="Cambria Math" panose="02040503050406030204" pitchFamily="18" charset="0"/>
                            </a:rPr>
                          </m:ctrlPr>
                        </m:fPr>
                        <m:num>
                          <m:r>
                            <a:rPr lang="tr-TR" i="1">
                              <a:latin typeface="Cambria Math" panose="02040503050406030204" pitchFamily="18" charset="0"/>
                              <a:ea typeface="Cambria Math" panose="02040503050406030204" pitchFamily="18" charset="0"/>
                            </a:rPr>
                            <m:t>𝜎</m:t>
                          </m:r>
                        </m:num>
                        <m:den>
                          <m:rad>
                            <m:radPr>
                              <m:degHide m:val="on"/>
                              <m:ctrlPr>
                                <a:rPr lang="tr-TR" i="1">
                                  <a:latin typeface="Cambria Math" panose="02040503050406030204" pitchFamily="18" charset="0"/>
                                  <a:ea typeface="Cambria Math" panose="02040503050406030204" pitchFamily="18" charset="0"/>
                                </a:rPr>
                              </m:ctrlPr>
                            </m:radPr>
                            <m:deg/>
                            <m:e>
                              <m:r>
                                <a:rPr lang="tr-TR" i="1">
                                  <a:latin typeface="Cambria Math" panose="02040503050406030204" pitchFamily="18" charset="0"/>
                                  <a:ea typeface="Cambria Math" panose="02040503050406030204" pitchFamily="18" charset="0"/>
                                </a:rPr>
                                <m:t>𝑁</m:t>
                              </m:r>
                            </m:e>
                          </m:rad>
                        </m:den>
                      </m:f>
                    </m:oMath>
                  </m:oMathPara>
                </a14:m>
                <a:endParaRPr lang="tr-TR" dirty="0"/>
              </a:p>
            </p:txBody>
          </p:sp>
        </mc:Choice>
        <mc:Fallback xmlns="">
          <p:sp>
            <p:nvSpPr>
              <p:cNvPr id="5" name="Metin Yer Tutucusu 4"/>
              <p:cNvSpPr>
                <a:spLocks noGrp="1" noRot="1" noChangeAspect="1" noMove="1" noResize="1" noEditPoints="1" noAdjustHandles="1" noChangeArrowheads="1" noChangeShapeType="1" noTextEdit="1"/>
              </p:cNvSpPr>
              <p:nvPr>
                <p:ph type="body" sz="quarter" idx="14"/>
              </p:nvPr>
            </p:nvSpPr>
            <p:spPr>
              <a:blipFill rotWithShape="0">
                <a:blip r:embed="rId2"/>
                <a:stretch>
                  <a:fillRect l="-1302" t="-1145" r="-507"/>
                </a:stretch>
              </a:blipFill>
            </p:spPr>
            <p:txBody>
              <a:bodyPr/>
              <a:lstStyle/>
              <a:p>
                <a:r>
                  <a:rPr lang="tr-TR">
                    <a:noFill/>
                  </a:rPr>
                  <a:t> </a:t>
                </a:r>
              </a:p>
            </p:txBody>
          </p:sp>
        </mc:Fallback>
      </mc:AlternateContent>
    </p:spTree>
    <p:extLst>
      <p:ext uri="{BB962C8B-B14F-4D97-AF65-F5344CB8AC3E}">
        <p14:creationId xmlns:p14="http://schemas.microsoft.com/office/powerpoint/2010/main" val="3295166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a:t>
            </a:r>
            <a:r>
              <a:rPr lang="tr-TR" dirty="0" smtClean="0"/>
              <a:t>Hata </a:t>
            </a:r>
            <a:r>
              <a:rPr lang="tr-TR" dirty="0"/>
              <a:t>ve Örneklem </a:t>
            </a:r>
            <a:r>
              <a:rPr lang="tr-TR" dirty="0" smtClean="0"/>
              <a:t>Boyutu</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59</a:t>
            </a:fld>
            <a:endParaRPr lang="tr-TR">
              <a:solidFill>
                <a:prstClr val="black">
                  <a:tint val="75000"/>
                </a:prstClr>
              </a:solidFill>
            </a:endParaRPr>
          </a:p>
        </p:txBody>
      </p:sp>
      <p:pic>
        <p:nvPicPr>
          <p:cNvPr id="6"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362" y="1095311"/>
            <a:ext cx="6399689" cy="4955362"/>
          </a:xfrm>
          <a:prstGeom prst="rect">
            <a:avLst/>
          </a:prstGeom>
        </p:spPr>
      </p:pic>
      <p:sp>
        <p:nvSpPr>
          <p:cNvPr id="5" name="Metin kutusu 4"/>
          <p:cNvSpPr txBox="1"/>
          <p:nvPr/>
        </p:nvSpPr>
        <p:spPr>
          <a:xfrm>
            <a:off x="1980856" y="6182607"/>
            <a:ext cx="6497643" cy="215407"/>
          </a:xfrm>
          <a:prstGeom prst="rect">
            <a:avLst/>
          </a:prstGeom>
          <a:noFill/>
        </p:spPr>
        <p:txBody>
          <a:bodyPr wrap="square" rtlCol="0">
            <a:spAutoFit/>
          </a:bodyPr>
          <a:lstStyle/>
          <a:p>
            <a:r>
              <a:rPr lang="tr-TR" sz="800" dirty="0"/>
              <a:t>http://www.restore.ac.uk/srme/www/fac/soc/wie/research-new/srme/modules/mod1/9/relationship_of_se_to_sample_size.jpg</a:t>
            </a:r>
          </a:p>
        </p:txBody>
      </p:sp>
    </p:spTree>
    <p:extLst>
      <p:ext uri="{BB962C8B-B14F-4D97-AF65-F5344CB8AC3E}">
        <p14:creationId xmlns:p14="http://schemas.microsoft.com/office/powerpoint/2010/main" val="2446590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Ağaçların boylarını inceleyelim!</a:t>
            </a: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631" y="980728"/>
            <a:ext cx="259416" cy="32363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875" y="1412776"/>
            <a:ext cx="346929" cy="432816"/>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420" y="1412776"/>
            <a:ext cx="346929" cy="432816"/>
          </a:xfrm>
          <a:prstGeom prst="rect">
            <a:avLst/>
          </a:prstGeom>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182" y="1988840"/>
            <a:ext cx="416315" cy="519380"/>
          </a:xfrm>
          <a:prstGeom prst="rect">
            <a:avLst/>
          </a:prstGeom>
        </p:spPr>
      </p:pic>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2727" y="1988840"/>
            <a:ext cx="416315" cy="519380"/>
          </a:xfrm>
          <a:prstGeom prst="rect">
            <a:avLst/>
          </a:prstGeom>
        </p:spPr>
      </p:pic>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7619" y="1988840"/>
            <a:ext cx="416315" cy="519380"/>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6095" y="1988840"/>
            <a:ext cx="416315" cy="519380"/>
          </a:xfrm>
          <a:prstGeom prst="rect">
            <a:avLst/>
          </a:prstGeom>
        </p:spPr>
      </p:pic>
      <p:pic>
        <p:nvPicPr>
          <p:cNvPr id="12" name="Resim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6091" y="2717764"/>
            <a:ext cx="586496" cy="731691"/>
          </a:xfrm>
          <a:prstGeom prst="rect">
            <a:avLst/>
          </a:prstGeom>
        </p:spPr>
      </p:pic>
      <p:pic>
        <p:nvPicPr>
          <p:cNvPr id="13" name="Resim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7636" y="2708920"/>
            <a:ext cx="586496" cy="73169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2528" y="2717764"/>
            <a:ext cx="586496" cy="731691"/>
          </a:xfrm>
          <a:prstGeom prst="rect">
            <a:avLst/>
          </a:prstGeom>
        </p:spPr>
      </p:pic>
      <p:pic>
        <p:nvPicPr>
          <p:cNvPr id="15" name="Resim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004" y="2717764"/>
            <a:ext cx="586496" cy="731691"/>
          </a:xfrm>
          <a:prstGeom prst="rect">
            <a:avLst/>
          </a:prstGeom>
        </p:spPr>
      </p:pic>
      <p:pic>
        <p:nvPicPr>
          <p:cNvPr id="16" name="Resim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9480" y="2717764"/>
            <a:ext cx="586496" cy="731691"/>
          </a:xfrm>
          <a:prstGeom prst="rect">
            <a:avLst/>
          </a:prstGeom>
        </p:spPr>
      </p:pic>
      <p:pic>
        <p:nvPicPr>
          <p:cNvPr id="17" name="Resim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39709" y="3573493"/>
            <a:ext cx="539260" cy="1054053"/>
          </a:xfrm>
          <a:prstGeom prst="rect">
            <a:avLst/>
          </a:prstGeom>
        </p:spPr>
      </p:pic>
      <p:pic>
        <p:nvPicPr>
          <p:cNvPr id="18" name="Resim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1254" y="3573493"/>
            <a:ext cx="539260" cy="1054053"/>
          </a:xfrm>
          <a:prstGeom prst="rect">
            <a:avLst/>
          </a:prstGeom>
        </p:spPr>
      </p:pic>
      <p:pic>
        <p:nvPicPr>
          <p:cNvPr id="19" name="Resim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6146" y="3573016"/>
            <a:ext cx="539260" cy="1054053"/>
          </a:xfrm>
          <a:prstGeom prst="rect">
            <a:avLst/>
          </a:prstGeom>
        </p:spPr>
      </p:pic>
      <p:pic>
        <p:nvPicPr>
          <p:cNvPr id="20" name="Resim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623" y="4797152"/>
            <a:ext cx="641433" cy="1490588"/>
          </a:xfrm>
          <a:prstGeom prst="rect">
            <a:avLst/>
          </a:prstGeom>
        </p:spPr>
      </p:pic>
      <p:pic>
        <p:nvPicPr>
          <p:cNvPr id="21" name="Resim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00168" y="4818732"/>
            <a:ext cx="641433" cy="1490588"/>
          </a:xfrm>
          <a:prstGeom prst="rect">
            <a:avLst/>
          </a:prstGeom>
        </p:spPr>
      </p:pic>
    </p:spTree>
    <p:extLst>
      <p:ext uri="{BB962C8B-B14F-4D97-AF65-F5344CB8AC3E}">
        <p14:creationId xmlns:p14="http://schemas.microsoft.com/office/powerpoint/2010/main" val="8941238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Standart </a:t>
            </a:r>
            <a:r>
              <a:rPr lang="tr-TR" dirty="0" smtClean="0"/>
              <a:t>Hata </a:t>
            </a:r>
            <a:r>
              <a:rPr lang="tr-TR" dirty="0"/>
              <a:t>ve Örneklem Boyutu</a:t>
            </a:r>
          </a:p>
        </p:txBody>
      </p:sp>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60</a:t>
            </a:fld>
            <a:endParaRPr lang="tr-TR">
              <a:solidFill>
                <a:prstClr val="black">
                  <a:tint val="75000"/>
                </a:prstClr>
              </a:solidFill>
            </a:endParaRPr>
          </a:p>
        </p:txBody>
      </p:sp>
      <p:sp>
        <p:nvSpPr>
          <p:cNvPr id="5" name="Metin Yer Tutucusu 4"/>
          <p:cNvSpPr>
            <a:spLocks noGrp="1"/>
          </p:cNvSpPr>
          <p:nvPr>
            <p:ph type="body" sz="quarter" idx="14"/>
          </p:nvPr>
        </p:nvSpPr>
        <p:spPr/>
        <p:txBody>
          <a:bodyPr/>
          <a:lstStyle/>
          <a:p>
            <a:r>
              <a:rPr lang="tr-TR" dirty="0">
                <a:latin typeface="Symbol" panose="05050102010706020507" pitchFamily="18" charset="2"/>
              </a:rPr>
              <a:t> </a:t>
            </a:r>
            <a:r>
              <a:rPr lang="tr-TR" dirty="0"/>
              <a:t>= 500 </a:t>
            </a:r>
            <a:r>
              <a:rPr lang="tr-TR" dirty="0" smtClean="0"/>
              <a:t>ve </a:t>
            </a:r>
            <a:r>
              <a:rPr lang="tr-TR" dirty="0">
                <a:latin typeface="Symbol" panose="05050102010706020507" pitchFamily="18" charset="2"/>
              </a:rPr>
              <a:t>=</a:t>
            </a:r>
            <a:r>
              <a:rPr lang="tr-TR" dirty="0"/>
              <a:t>100</a:t>
            </a:r>
          </a:p>
          <a:p>
            <a:r>
              <a:rPr lang="tr-TR" dirty="0"/>
              <a:t>Bu sınıftan 25 öğrencinin puanının 520’den büyük olma ihtimali nedir?</a:t>
            </a:r>
          </a:p>
          <a:p>
            <a:endParaRPr lang="tr-TR" dirty="0"/>
          </a:p>
        </p:txBody>
      </p:sp>
      <p:pic>
        <p:nvPicPr>
          <p:cNvPr id="6" name="Resim 5"/>
          <p:cNvPicPr>
            <a:picLocks noChangeAspect="1"/>
          </p:cNvPicPr>
          <p:nvPr/>
        </p:nvPicPr>
        <p:blipFill>
          <a:blip r:embed="rId2"/>
          <a:stretch>
            <a:fillRect/>
          </a:stretch>
        </p:blipFill>
        <p:spPr>
          <a:xfrm>
            <a:off x="964115" y="2967227"/>
            <a:ext cx="3942439" cy="2896459"/>
          </a:xfrm>
          <a:prstGeom prst="rect">
            <a:avLst/>
          </a:prstGeom>
        </p:spPr>
      </p:pic>
      <p:sp>
        <p:nvSpPr>
          <p:cNvPr id="7" name="Dikdörtgen 6"/>
          <p:cNvSpPr/>
          <p:nvPr/>
        </p:nvSpPr>
        <p:spPr>
          <a:xfrm>
            <a:off x="5264706" y="3148382"/>
            <a:ext cx="3457810" cy="2584874"/>
          </a:xfrm>
          <a:prstGeom prst="rect">
            <a:avLst/>
          </a:prstGeom>
        </p:spPr>
        <p:txBody>
          <a:bodyPr wrap="square">
            <a:spAutoFit/>
          </a:bodyPr>
          <a:lstStyle/>
          <a:p>
            <a:r>
              <a:rPr lang="tr-TR" dirty="0">
                <a:latin typeface="Arial" panose="020B0604020202020204" pitchFamily="34" charset="0"/>
                <a:cs typeface="Arial" panose="020B0604020202020204" pitchFamily="34" charset="0"/>
              </a:rPr>
              <a:t>Bu dağılımın standart sapması</a:t>
            </a:r>
          </a:p>
          <a:p>
            <a:r>
              <a:rPr lang="tr-TR" dirty="0">
                <a:latin typeface="Arial" panose="020B0604020202020204" pitchFamily="34" charset="0"/>
                <a:cs typeface="Arial" panose="020B0604020202020204" pitchFamily="34" charset="0"/>
              </a:rPr>
              <a:t>Yani </a:t>
            </a:r>
            <a:r>
              <a:rPr lang="tr-TR" dirty="0" smtClean="0">
                <a:latin typeface="Arial" panose="020B0604020202020204" pitchFamily="34" charset="0"/>
                <a:cs typeface="Arial" panose="020B0604020202020204" pitchFamily="34" charset="0"/>
              </a:rPr>
              <a:t>standart </a:t>
            </a:r>
            <a:r>
              <a:rPr lang="tr-TR" dirty="0">
                <a:latin typeface="Arial" panose="020B0604020202020204" pitchFamily="34" charset="0"/>
                <a:cs typeface="Arial" panose="020B0604020202020204" pitchFamily="34" charset="0"/>
              </a:rPr>
              <a:t>hata</a:t>
            </a:r>
          </a:p>
          <a:p>
            <a:r>
              <a:rPr lang="tr-TR" dirty="0">
                <a:latin typeface="Symbol" panose="05050102010706020507" pitchFamily="18" charset="2"/>
              </a:rPr>
              <a:t></a:t>
            </a:r>
            <a:r>
              <a:rPr lang="tr-TR" baseline="-25000" dirty="0">
                <a:latin typeface="Symbol" panose="05050102010706020507" pitchFamily="18" charset="2"/>
              </a:rPr>
              <a:t>M</a:t>
            </a:r>
            <a:r>
              <a:rPr lang="tr-TR" dirty="0">
                <a:latin typeface="Symbol" panose="05050102010706020507" pitchFamily="18" charset="2"/>
              </a:rPr>
              <a:t> =  / </a:t>
            </a:r>
            <a:r>
              <a:rPr lang="tr-TR" dirty="0">
                <a:latin typeface="Arial" panose="020B0604020202020204" pitchFamily="34" charset="0"/>
                <a:cs typeface="Arial" panose="020B0604020202020204" pitchFamily="34" charset="0"/>
              </a:rPr>
              <a:t>n</a:t>
            </a:r>
            <a:r>
              <a:rPr lang="tr-TR" dirty="0">
                <a:latin typeface="Symbol" panose="05050102010706020507" pitchFamily="18" charset="2"/>
              </a:rPr>
              <a:t> = 100/25 = 20</a:t>
            </a:r>
          </a:p>
          <a:p>
            <a:endParaRPr lang="tr-TR" dirty="0"/>
          </a:p>
          <a:p>
            <a:endParaRPr lang="tr-TR" dirty="0"/>
          </a:p>
          <a:p>
            <a:r>
              <a:rPr lang="tr-TR" dirty="0"/>
              <a:t>Buradaki z </a:t>
            </a:r>
            <a:r>
              <a:rPr lang="tr-TR" dirty="0" smtClean="0"/>
              <a:t>değeri=1</a:t>
            </a:r>
            <a:endParaRPr lang="tr-TR" dirty="0"/>
          </a:p>
          <a:p>
            <a:endParaRPr lang="tr-TR" dirty="0"/>
          </a:p>
          <a:p>
            <a:r>
              <a:rPr lang="tr-TR" dirty="0"/>
              <a:t>P(z&gt;1)= ?</a:t>
            </a:r>
          </a:p>
          <a:p>
            <a:r>
              <a:rPr lang="tr-TR" dirty="0"/>
              <a:t>Normal dağılımdan </a:t>
            </a:r>
            <a:r>
              <a:rPr lang="tr-TR" dirty="0" smtClean="0"/>
              <a:t>hatırlayalım!</a:t>
            </a:r>
            <a:endParaRPr lang="tr-TR" dirty="0"/>
          </a:p>
        </p:txBody>
      </p:sp>
    </p:spTree>
    <p:extLst>
      <p:ext uri="{BB962C8B-B14F-4D97-AF65-F5344CB8AC3E}">
        <p14:creationId xmlns:p14="http://schemas.microsoft.com/office/powerpoint/2010/main" val="29664119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ECD34FEB-3E2C-40C3-81AC-ABC4E86157A2}" type="datetime1">
              <a:rPr lang="tr-TR" smtClean="0">
                <a:solidFill>
                  <a:prstClr val="black">
                    <a:tint val="75000"/>
                  </a:prstClr>
                </a:solidFill>
              </a:rPr>
              <a:pPr/>
              <a:t>12.11.2019</a:t>
            </a:fld>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D71F077-2050-4B2F-B099-BDA257F781E0}" type="slidenum">
              <a:rPr lang="tr-TR" smtClean="0">
                <a:solidFill>
                  <a:prstClr val="black">
                    <a:tint val="75000"/>
                  </a:prstClr>
                </a:solidFill>
              </a:rPr>
              <a:pPr/>
              <a:t>61</a:t>
            </a:fld>
            <a:endParaRPr lang="tr-TR">
              <a:solidFill>
                <a:prstClr val="black">
                  <a:tint val="75000"/>
                </a:prstClr>
              </a:solidFill>
            </a:endParaRPr>
          </a:p>
        </p:txBody>
      </p:sp>
      <p:sp>
        <p:nvSpPr>
          <p:cNvPr id="5" name="Metin Yer Tutucusu 4"/>
          <p:cNvSpPr>
            <a:spLocks noGrp="1"/>
          </p:cNvSpPr>
          <p:nvPr>
            <p:ph type="body" sz="quarter" idx="14"/>
          </p:nvPr>
        </p:nvSpPr>
        <p:spPr/>
        <p:txBody>
          <a:bodyPr/>
          <a:lstStyle/>
          <a:p>
            <a:r>
              <a:rPr lang="tr-TR" dirty="0"/>
              <a:t>Peki ben bu sınıftan 5 kişi aldığımda bu 5 kişinin ortalamasının 20 olma ihtimali </a:t>
            </a:r>
            <a:r>
              <a:rPr lang="tr-TR" dirty="0" smtClean="0"/>
              <a:t>nedir? Desem</a:t>
            </a:r>
            <a:r>
              <a:rPr lang="tr-TR" dirty="0"/>
              <a:t>..</a:t>
            </a:r>
          </a:p>
          <a:p>
            <a:endParaRPr lang="tr-TR" dirty="0"/>
          </a:p>
        </p:txBody>
      </p:sp>
      <p:sp>
        <p:nvSpPr>
          <p:cNvPr id="6" name="Başlık 1"/>
          <p:cNvSpPr>
            <a:spLocks noGrp="1"/>
          </p:cNvSpPr>
          <p:nvPr>
            <p:ph type="title"/>
          </p:nvPr>
        </p:nvSpPr>
        <p:spPr>
          <a:xfrm>
            <a:off x="1979712" y="595"/>
            <a:ext cx="7164288" cy="764571"/>
          </a:xfrm>
        </p:spPr>
        <p:txBody>
          <a:bodyPr/>
          <a:lstStyle/>
          <a:p>
            <a:r>
              <a:rPr lang="tr-TR" dirty="0" smtClean="0"/>
              <a:t>Düşünelim</a:t>
            </a:r>
            <a:endParaRPr lang="tr-TR" dirty="0"/>
          </a:p>
        </p:txBody>
      </p:sp>
    </p:spTree>
    <p:extLst>
      <p:ext uri="{BB962C8B-B14F-4D97-AF65-F5344CB8AC3E}">
        <p14:creationId xmlns:p14="http://schemas.microsoft.com/office/powerpoint/2010/main" val="1038708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852" y="2718212"/>
            <a:ext cx="2579000" cy="2259204"/>
          </a:xfrm>
          <a:prstGeom prst="rect">
            <a:avLst/>
          </a:prstGeom>
          <a:effectLst>
            <a:outerShdw blurRad="50800" dist="50800" dir="5400000" algn="ctr" rotWithShape="0">
              <a:srgbClr val="000000">
                <a:alpha val="0"/>
              </a:srgbClr>
            </a:outerShdw>
          </a:effectLst>
        </p:spPr>
      </p:pic>
      <p:sp>
        <p:nvSpPr>
          <p:cNvPr id="5" name="Rectangle 3"/>
          <p:cNvSpPr txBox="1">
            <a:spLocks noChangeArrowheads="1"/>
          </p:cNvSpPr>
          <p:nvPr/>
        </p:nvSpPr>
        <p:spPr>
          <a:xfrm>
            <a:off x="1691680" y="72008"/>
            <a:ext cx="7164288" cy="764704"/>
          </a:xfrm>
          <a:prstGeom prst="rect">
            <a:avLst/>
          </a:prstGeom>
        </p:spPr>
        <p:txBody>
          <a:bodyPr>
            <a:normAutofit fontScale="92500"/>
          </a:bodyPr>
          <a:lst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altLang="tr-TR" sz="3600" dirty="0" smtClean="0">
                <a:solidFill>
                  <a:schemeClr val="bg1"/>
                </a:solidFill>
              </a:rPr>
              <a:t>İnceleyelim (Merkezi Limit Teoremi)</a:t>
            </a:r>
            <a:endParaRPr lang="en-US" altLang="tr-TR" sz="3600" dirty="0">
              <a:solidFill>
                <a:schemeClr val="bg1"/>
              </a:solidFill>
            </a:endParaRPr>
          </a:p>
        </p:txBody>
      </p:sp>
      <p:sp>
        <p:nvSpPr>
          <p:cNvPr id="3" name="Dikdörtgen 2"/>
          <p:cNvSpPr/>
          <p:nvPr/>
        </p:nvSpPr>
        <p:spPr>
          <a:xfrm>
            <a:off x="367729" y="2335181"/>
            <a:ext cx="8292719" cy="307777"/>
          </a:xfrm>
          <a:prstGeom prst="rect">
            <a:avLst/>
          </a:prstGeom>
        </p:spPr>
        <p:txBody>
          <a:bodyPr wrap="none">
            <a:spAutoFit/>
          </a:bodyPr>
          <a:lstStyle/>
          <a:p>
            <a:pPr marL="285750" indent="-285750">
              <a:buFont typeface="Arial" panose="020B0604020202020204" pitchFamily="34" charset="0"/>
              <a:buChar char="•"/>
            </a:pPr>
            <a:r>
              <a:rPr lang="tr-TR" sz="1400" b="1" dirty="0"/>
              <a:t>http://higheredbcs.wiley.com/legacy/college/watkins/0470458518/stats_anim/app07/applet_07_v6.swf</a:t>
            </a:r>
          </a:p>
        </p:txBody>
      </p:sp>
      <p:sp>
        <p:nvSpPr>
          <p:cNvPr id="4" name="Dikdörtgen 3"/>
          <p:cNvSpPr/>
          <p:nvPr/>
        </p:nvSpPr>
        <p:spPr>
          <a:xfrm>
            <a:off x="1043608" y="6453336"/>
            <a:ext cx="4572000" cy="230832"/>
          </a:xfrm>
          <a:prstGeom prst="rect">
            <a:avLst/>
          </a:prstGeom>
        </p:spPr>
        <p:txBody>
          <a:bodyPr>
            <a:spAutoFit/>
          </a:bodyPr>
          <a:lstStyle/>
          <a:p>
            <a:r>
              <a:rPr lang="tr-TR" sz="900" dirty="0"/>
              <a:t>http://brandtalks.org/wp-content/uploads/mercek.jpg</a:t>
            </a:r>
          </a:p>
        </p:txBody>
      </p:sp>
    </p:spTree>
    <p:extLst>
      <p:ext uri="{BB962C8B-B14F-4D97-AF65-F5344CB8AC3E}">
        <p14:creationId xmlns:p14="http://schemas.microsoft.com/office/powerpoint/2010/main" val="1337035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t>Ailelerin sahip olduğu çocuk sayısını inceleyelim!</a:t>
            </a:r>
            <a:endParaRPr lang="tr-TR" sz="2400" dirty="0"/>
          </a:p>
        </p:txBody>
      </p:sp>
      <p:graphicFrame>
        <p:nvGraphicFramePr>
          <p:cNvPr id="36" name="Tablo 35"/>
          <p:cNvGraphicFramePr>
            <a:graphicFrameLocks noGrp="1"/>
          </p:cNvGraphicFramePr>
          <p:nvPr>
            <p:extLst>
              <p:ext uri="{D42A27DB-BD31-4B8C-83A1-F6EECF244321}">
                <p14:modId xmlns:p14="http://schemas.microsoft.com/office/powerpoint/2010/main" val="121839398"/>
              </p:ext>
            </p:extLst>
          </p:nvPr>
        </p:nvGraphicFramePr>
        <p:xfrm>
          <a:off x="323528" y="1628800"/>
          <a:ext cx="8496944" cy="4389120"/>
        </p:xfrm>
        <a:graphic>
          <a:graphicData uri="http://schemas.openxmlformats.org/drawingml/2006/table">
            <a:tbl>
              <a:tblPr firstRow="1" bandRow="1">
                <a:tableStyleId>{2D5ABB26-0587-4C30-8999-92F81FD0307C}</a:tableStyleId>
              </a:tblPr>
              <a:tblGrid>
                <a:gridCol w="936104"/>
                <a:gridCol w="808804"/>
                <a:gridCol w="6752036"/>
              </a:tblGrid>
              <a:tr h="370840">
                <a:tc>
                  <a:txBody>
                    <a:bodyPr/>
                    <a:lstStyle/>
                    <a:p>
                      <a:pPr algn="ctr"/>
                      <a:r>
                        <a:rPr lang="tr-TR" dirty="0" smtClean="0"/>
                        <a:t>Sahip Olunan Çocuk Sayısı</a:t>
                      </a:r>
                      <a:endParaRPr lang="tr-TR" dirty="0"/>
                    </a:p>
                  </a:txBody>
                  <a:tcPr>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endParaRPr lang="tr-TR" dirty="0" smtClean="0"/>
                    </a:p>
                    <a:p>
                      <a:pPr algn="ctr"/>
                      <a:r>
                        <a:rPr lang="tr-TR" dirty="0" smtClean="0"/>
                        <a:t>Aile Sayısı</a:t>
                      </a:r>
                      <a:endParaRPr lang="tr-TR"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tr-TR" dirty="0" smtClean="0"/>
                    </a:p>
                    <a:p>
                      <a:endParaRPr lang="tr-TR" dirty="0" smtClean="0"/>
                    </a:p>
                    <a:p>
                      <a:r>
                        <a:rPr lang="tr-TR" dirty="0" smtClean="0"/>
                        <a:t>Temsili Aile Sayısı Gösterimi</a:t>
                      </a:r>
                      <a:endParaRPr lang="tr-TR"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70840">
                <a:tc>
                  <a:txBody>
                    <a:bodyPr/>
                    <a:lstStyle/>
                    <a:p>
                      <a:pPr algn="ctr"/>
                      <a:endParaRPr lang="tr-TR" sz="1400" dirty="0" smtClean="0"/>
                    </a:p>
                    <a:p>
                      <a:pPr algn="ctr"/>
                      <a:r>
                        <a:rPr lang="tr-TR" sz="1400" dirty="0" smtClean="0"/>
                        <a:t>1</a:t>
                      </a:r>
                      <a:endParaRPr lang="tr-TR" sz="1400" dirty="0"/>
                    </a:p>
                  </a:txBody>
                  <a:tcPr>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endParaRPr lang="tr-TR" sz="1400" dirty="0" smtClean="0"/>
                    </a:p>
                    <a:p>
                      <a:pPr algn="ctr"/>
                      <a:r>
                        <a:rPr lang="tr-TR" sz="1400" dirty="0" smtClean="0"/>
                        <a:t>50</a:t>
                      </a:r>
                      <a:endParaRPr lang="tr-TR" sz="1400"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tr-TR" sz="1200" dirty="0" smtClean="0">
                        <a:ln>
                          <a:solidFill>
                            <a:srgbClr val="FFC000"/>
                          </a:solidFill>
                        </a:ln>
                        <a:sym typeface="Wingdings" panose="05000000000000000000" pitchFamily="2" charset="2"/>
                      </a:endParaRPr>
                    </a:p>
                    <a:p>
                      <a:r>
                        <a:rPr lang="tr-TR" sz="1200" dirty="0" smtClean="0">
                          <a:ln>
                            <a:solidFill>
                              <a:srgbClr val="FFC000"/>
                            </a:solidFill>
                          </a:ln>
                          <a:sym typeface="Wingdings" panose="05000000000000000000" pitchFamily="2" charset="2"/>
                        </a:rPr>
                        <a:t></a:t>
                      </a:r>
                    </a:p>
                    <a:p>
                      <a:endParaRPr lang="tr-TR" sz="1200" dirty="0">
                        <a:ln>
                          <a:solidFill>
                            <a:srgbClr val="FFC000"/>
                          </a:solidFill>
                        </a:ln>
                        <a:solidFill>
                          <a:srgbClr val="00B0F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70840">
                <a:tc>
                  <a:txBody>
                    <a:bodyPr/>
                    <a:lstStyle/>
                    <a:p>
                      <a:pPr algn="ctr"/>
                      <a:endParaRPr lang="tr-TR" sz="1400" dirty="0" smtClean="0"/>
                    </a:p>
                    <a:p>
                      <a:pPr algn="ctr"/>
                      <a:r>
                        <a:rPr lang="tr-TR" sz="1400" dirty="0" smtClean="0"/>
                        <a:t>2</a:t>
                      </a:r>
                      <a:endParaRPr lang="tr-TR" sz="1400" dirty="0"/>
                    </a:p>
                  </a:txBody>
                  <a:tcPr>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endParaRPr lang="tr-TR" sz="1400" dirty="0" smtClean="0"/>
                    </a:p>
                    <a:p>
                      <a:pPr algn="ctr"/>
                      <a:r>
                        <a:rPr lang="tr-TR" sz="1400" dirty="0" smtClean="0"/>
                        <a:t>30</a:t>
                      </a:r>
                      <a:endParaRPr lang="tr-TR" sz="1400"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tr-TR" sz="1200" dirty="0" smtClean="0">
                        <a:ln>
                          <a:solidFill>
                            <a:srgbClr val="92D050"/>
                          </a:solidFill>
                        </a:ln>
                        <a:sym typeface="Wingdings" panose="05000000000000000000" pitchFamily="2" charset="2"/>
                      </a:endParaRPr>
                    </a:p>
                    <a:p>
                      <a:r>
                        <a:rPr lang="tr-TR" sz="1200" dirty="0" smtClean="0">
                          <a:ln>
                            <a:solidFill>
                              <a:srgbClr val="92D050"/>
                            </a:solidFill>
                          </a:ln>
                          <a:sym typeface="Wingdings" panose="05000000000000000000" pitchFamily="2" charset="2"/>
                        </a:rPr>
                        <a:t></a:t>
                      </a:r>
                    </a:p>
                    <a:p>
                      <a:endParaRPr lang="tr-TR" sz="1200" dirty="0">
                        <a:ln>
                          <a:solidFill>
                            <a:srgbClr val="92D050"/>
                          </a:solidFill>
                        </a:ln>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70840">
                <a:tc>
                  <a:txBody>
                    <a:bodyPr/>
                    <a:lstStyle/>
                    <a:p>
                      <a:pPr algn="ctr"/>
                      <a:endParaRPr lang="tr-TR" sz="1400" dirty="0" smtClean="0"/>
                    </a:p>
                    <a:p>
                      <a:pPr algn="ctr"/>
                      <a:r>
                        <a:rPr lang="tr-TR" sz="1400" dirty="0" smtClean="0"/>
                        <a:t>3</a:t>
                      </a:r>
                      <a:endParaRPr lang="tr-TR" sz="1400" dirty="0"/>
                    </a:p>
                  </a:txBody>
                  <a:tcPr>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endParaRPr lang="tr-TR" sz="1400" dirty="0" smtClean="0"/>
                    </a:p>
                    <a:p>
                      <a:pPr algn="ctr"/>
                      <a:r>
                        <a:rPr lang="tr-TR" sz="1400" dirty="0" smtClean="0"/>
                        <a:t>15</a:t>
                      </a:r>
                      <a:endParaRPr lang="tr-TR" sz="1400"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endParaRPr lang="tr-TR" sz="1200" dirty="0" smtClean="0">
                        <a:ln>
                          <a:solidFill>
                            <a:srgbClr val="00B0F0"/>
                          </a:solidFill>
                        </a:ln>
                        <a:sym typeface="Wingdings" panose="05000000000000000000" pitchFamily="2" charset="2"/>
                      </a:endParaRPr>
                    </a:p>
                    <a:p>
                      <a:r>
                        <a:rPr lang="tr-TR" sz="1200" dirty="0" smtClean="0">
                          <a:ln>
                            <a:solidFill>
                              <a:srgbClr val="00B0F0"/>
                            </a:solidFill>
                          </a:ln>
                          <a:sym typeface="Wingdings" panose="05000000000000000000" pitchFamily="2" charset="2"/>
                        </a:rPr>
                        <a:t></a:t>
                      </a:r>
                    </a:p>
                    <a:p>
                      <a:endParaRPr lang="tr-TR" sz="1200" dirty="0">
                        <a:ln>
                          <a:solidFill>
                            <a:srgbClr val="00B0F0"/>
                          </a:solidFill>
                        </a:ln>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70840">
                <a:tc>
                  <a:txBody>
                    <a:bodyPr/>
                    <a:lstStyle/>
                    <a:p>
                      <a:pPr algn="ctr"/>
                      <a:endParaRPr lang="tr-TR" sz="1400" dirty="0" smtClean="0"/>
                    </a:p>
                    <a:p>
                      <a:pPr algn="ctr"/>
                      <a:r>
                        <a:rPr lang="tr-TR" sz="1400" dirty="0" smtClean="0"/>
                        <a:t>4</a:t>
                      </a:r>
                      <a:endParaRPr lang="tr-TR" sz="1400" dirty="0"/>
                    </a:p>
                  </a:txBody>
                  <a:tcPr>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endParaRPr lang="tr-TR" sz="1400" dirty="0" smtClean="0"/>
                    </a:p>
                    <a:p>
                      <a:pPr algn="ctr"/>
                      <a:r>
                        <a:rPr lang="tr-TR" sz="1400" dirty="0" smtClean="0"/>
                        <a:t>5</a:t>
                      </a:r>
                      <a:endParaRPr lang="tr-TR" sz="1400"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n>
                          <a:solidFill>
                            <a:srgbClr val="FF0000"/>
                          </a:solidFill>
                        </a:ln>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ln>
                            <a:solidFill>
                              <a:srgbClr val="FF0000"/>
                            </a:solidFill>
                          </a:ln>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ln>
                          <a:solidFill>
                            <a:srgbClr val="FF0000"/>
                          </a:solidFill>
                        </a:ln>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r>
              <a:tr h="370840">
                <a:tc>
                  <a:txBody>
                    <a:bodyPr/>
                    <a:lstStyle/>
                    <a:p>
                      <a:pPr algn="ctr"/>
                      <a:endParaRPr lang="tr-TR" sz="1400" dirty="0" smtClean="0"/>
                    </a:p>
                    <a:p>
                      <a:pPr algn="ctr"/>
                      <a:r>
                        <a:rPr lang="tr-TR" sz="1400" dirty="0" smtClean="0"/>
                        <a:t>5</a:t>
                      </a:r>
                      <a:endParaRPr lang="tr-TR" sz="1400" dirty="0"/>
                    </a:p>
                  </a:txBody>
                  <a:tcPr>
                    <a:lnL w="12700" cap="flat" cmpd="sng" algn="ctr">
                      <a:solidFill>
                        <a:schemeClr val="tx1"/>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400" dirty="0" smtClean="0"/>
                    </a:p>
                    <a:p>
                      <a:pPr algn="ctr"/>
                      <a:r>
                        <a:rPr lang="tr-TR" sz="1400" dirty="0" smtClean="0"/>
                        <a:t>1</a:t>
                      </a:r>
                      <a:endParaRPr lang="tr-TR" sz="1400" dirty="0"/>
                    </a:p>
                  </a:txBody>
                  <a:tcP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rgbClr val="7030A0"/>
                        </a:solidFill>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rgbClr val="7030A0"/>
                          </a:solidFill>
                          <a:sym typeface="Wingdings" panose="05000000000000000000" pitchFamily="2" charset="2"/>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dirty="0" smtClean="0">
                        <a:solidFill>
                          <a:srgbClr val="7030A0"/>
                        </a:solidFill>
                      </a:endParaRPr>
                    </a:p>
                  </a:txBody>
                  <a:tcPr>
                    <a:lnL w="12700" cap="flat" cmpd="sng" algn="ctr">
                      <a:solidFill>
                        <a:schemeClr val="accent6">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540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Normal Dağılım</a:t>
            </a:r>
            <a:endParaRPr lang="tr-TR" dirty="0"/>
          </a:p>
        </p:txBody>
      </p:sp>
      <p:sp>
        <p:nvSpPr>
          <p:cNvPr id="3" name="İçerik Yer Tutucusu 2"/>
          <p:cNvSpPr>
            <a:spLocks noGrp="1"/>
          </p:cNvSpPr>
          <p:nvPr>
            <p:ph idx="4294967295"/>
          </p:nvPr>
        </p:nvSpPr>
        <p:spPr>
          <a:xfrm>
            <a:off x="457200" y="1268760"/>
            <a:ext cx="8229600" cy="5145435"/>
          </a:xfrm>
          <a:prstGeom prst="rect">
            <a:avLst/>
          </a:prstGeom>
        </p:spPr>
        <p:txBody>
          <a:bodyPr/>
          <a:lstStyle/>
          <a:p>
            <a:r>
              <a:rPr lang="tr-TR" sz="2800" dirty="0" smtClean="0"/>
              <a:t>Normal dağılıma </a:t>
            </a:r>
            <a:r>
              <a:rPr lang="tr-TR" sz="2800" dirty="0" err="1" smtClean="0"/>
              <a:t>gaussian</a:t>
            </a:r>
            <a:r>
              <a:rPr lang="tr-TR" sz="2800" dirty="0" smtClean="0"/>
              <a:t> dağılım denir.</a:t>
            </a:r>
          </a:p>
          <a:p>
            <a:r>
              <a:rPr lang="tr-TR" sz="2800" dirty="0" err="1" smtClean="0"/>
              <a:t>Histogramlar</a:t>
            </a:r>
            <a:r>
              <a:rPr lang="tr-TR" sz="2800" dirty="0" smtClean="0"/>
              <a:t> dağılımı gösterir.</a:t>
            </a:r>
          </a:p>
          <a:p>
            <a:r>
              <a:rPr lang="tr-TR" sz="2800" dirty="0" smtClean="0"/>
              <a:t>Mükemmel normal dağılım yoktur fakat ona yakın olması düşünülür.</a:t>
            </a:r>
          </a:p>
          <a:p>
            <a:endParaRPr lang="tr-TR" sz="2800" dirty="0" smtClean="0"/>
          </a:p>
          <a:p>
            <a:r>
              <a:rPr lang="tr-TR" sz="2800" dirty="0" smtClean="0"/>
              <a:t>Neden?</a:t>
            </a:r>
          </a:p>
          <a:p>
            <a:pPr lvl="1"/>
            <a:r>
              <a:rPr lang="tr-TR" dirty="0" smtClean="0"/>
              <a:t>Normal dağılımın matematiksel fonksiyonu mevcuttur.</a:t>
            </a:r>
          </a:p>
          <a:p>
            <a:pPr lvl="1"/>
            <a:r>
              <a:rPr lang="tr-TR" dirty="0" smtClean="0"/>
              <a:t>Bir çok test buna göre çalışır.</a:t>
            </a:r>
            <a:endParaRPr lang="tr-TR" dirty="0"/>
          </a:p>
        </p:txBody>
      </p:sp>
    </p:spTree>
    <p:extLst>
      <p:ext uri="{BB962C8B-B14F-4D97-AF65-F5344CB8AC3E}">
        <p14:creationId xmlns:p14="http://schemas.microsoft.com/office/powerpoint/2010/main" val="2860675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Grp="1" noChangeAspect="1"/>
          </p:cNvGraphicFramePr>
          <p:nvPr>
            <p:ph type="body" idx="4294967295"/>
          </p:nvPr>
        </p:nvGraphicFramePr>
        <p:xfrm>
          <a:off x="684213" y="2492375"/>
          <a:ext cx="7772400" cy="2600325"/>
        </p:xfrm>
        <a:graphic>
          <a:graphicData uri="http://schemas.openxmlformats.org/presentationml/2006/ole">
            <mc:AlternateContent xmlns:mc="http://schemas.openxmlformats.org/markup-compatibility/2006">
              <mc:Choice xmlns:v="urn:schemas-microsoft-com:vml" Requires="v">
                <p:oleObj spid="_x0000_s12438" name="Bitmap Image" r:id="rId3" imgW="7714286" imgH="2580952" progId="Paint.Picture">
                  <p:embed/>
                </p:oleObj>
              </mc:Choice>
              <mc:Fallback>
                <p:oleObj name="Bitmap Image" r:id="rId3" imgW="7714286" imgH="258095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492375"/>
                        <a:ext cx="7772400" cy="2600325"/>
                      </a:xfrm>
                      <a:prstGeom prst="rect">
                        <a:avLst/>
                      </a:prstGeom>
                    </p:spPr>
                  </p:pic>
                </p:oleObj>
              </mc:Fallback>
            </mc:AlternateContent>
          </a:graphicData>
        </a:graphic>
      </p:graphicFrame>
      <p:sp>
        <p:nvSpPr>
          <p:cNvPr id="83971" name="Rectangle 3"/>
          <p:cNvSpPr>
            <a:spLocks noGrp="1" noChangeArrowheads="1"/>
          </p:cNvSpPr>
          <p:nvPr>
            <p:ph type="title"/>
          </p:nvPr>
        </p:nvSpPr>
        <p:spPr/>
        <p:txBody>
          <a:bodyPr>
            <a:noAutofit/>
          </a:bodyPr>
          <a:lstStyle/>
          <a:p>
            <a:pPr algn="l"/>
            <a:r>
              <a:rPr lang="en-US" altLang="tr-TR" sz="2600" dirty="0" smtClean="0">
                <a:solidFill>
                  <a:schemeClr val="bg1"/>
                </a:solidFill>
              </a:rPr>
              <a:t>Normal </a:t>
            </a:r>
            <a:r>
              <a:rPr lang="tr-TR" altLang="tr-TR" sz="2600" dirty="0" smtClean="0">
                <a:solidFill>
                  <a:schemeClr val="bg1"/>
                </a:solidFill>
              </a:rPr>
              <a:t>Dağılım, Ortalama</a:t>
            </a:r>
            <a:r>
              <a:rPr lang="en-GB" altLang="tr-TR" sz="2600" dirty="0" smtClean="0">
                <a:solidFill>
                  <a:schemeClr val="bg1"/>
                </a:solidFill>
              </a:rPr>
              <a:t> </a:t>
            </a:r>
            <a:r>
              <a:rPr lang="tr-TR" altLang="tr-TR" sz="2600" dirty="0" smtClean="0">
                <a:solidFill>
                  <a:schemeClr val="bg1"/>
                </a:solidFill>
              </a:rPr>
              <a:t>ve </a:t>
            </a:r>
            <a:r>
              <a:rPr lang="en-GB" altLang="tr-TR" sz="2600" dirty="0" smtClean="0">
                <a:solidFill>
                  <a:schemeClr val="bg1"/>
                </a:solidFill>
              </a:rPr>
              <a:t>Standard </a:t>
            </a:r>
            <a:r>
              <a:rPr lang="tr-TR" altLang="tr-TR" sz="2600" dirty="0" smtClean="0">
                <a:solidFill>
                  <a:schemeClr val="bg1"/>
                </a:solidFill>
              </a:rPr>
              <a:t>Sapma</a:t>
            </a:r>
            <a:endParaRPr lang="el-GR" altLang="tr-TR" sz="2600" dirty="0">
              <a:solidFill>
                <a:schemeClr val="bg1"/>
              </a:solidFill>
            </a:endParaRPr>
          </a:p>
        </p:txBody>
      </p:sp>
      <p:sp>
        <p:nvSpPr>
          <p:cNvPr id="83972" name="Text Box 4"/>
          <p:cNvSpPr txBox="1">
            <a:spLocks noChangeArrowheads="1"/>
          </p:cNvSpPr>
          <p:nvPr/>
        </p:nvSpPr>
        <p:spPr bwMode="auto">
          <a:xfrm>
            <a:off x="6084888" y="3346450"/>
            <a:ext cx="25195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tr-TR" sz="2000" dirty="0" err="1" smtClean="0">
                <a:latin typeface="Tahoma" panose="020B0604030504040204" pitchFamily="34" charset="0"/>
                <a:cs typeface="Times New Roman" panose="02020603050405020304" pitchFamily="18" charset="0"/>
              </a:rPr>
              <a:t>Standar</a:t>
            </a:r>
            <a:r>
              <a:rPr lang="tr-TR" altLang="tr-TR" sz="2000" dirty="0" smtClean="0">
                <a:latin typeface="Tahoma" panose="020B0604030504040204" pitchFamily="34" charset="0"/>
                <a:cs typeface="Times New Roman" panose="02020603050405020304" pitchFamily="18" charset="0"/>
              </a:rPr>
              <a:t>t</a:t>
            </a:r>
            <a:r>
              <a:rPr lang="en-US" altLang="tr-TR" sz="2000" dirty="0" smtClean="0">
                <a:latin typeface="Tahoma" panose="020B0604030504040204" pitchFamily="34" charset="0"/>
                <a:cs typeface="Times New Roman" panose="02020603050405020304" pitchFamily="18" charset="0"/>
              </a:rPr>
              <a:t> </a:t>
            </a:r>
            <a:r>
              <a:rPr lang="tr-TR" altLang="tr-TR" sz="2000" dirty="0" smtClean="0">
                <a:latin typeface="Tahoma" panose="020B0604030504040204" pitchFamily="34" charset="0"/>
                <a:cs typeface="Times New Roman" panose="02020603050405020304" pitchFamily="18" charset="0"/>
              </a:rPr>
              <a:t>sapma</a:t>
            </a:r>
            <a:r>
              <a:rPr lang="en-US" altLang="tr-TR" sz="2000" dirty="0" smtClean="0">
                <a:latin typeface="Tahoma" panose="020B0604030504040204" pitchFamily="34" charset="0"/>
                <a:cs typeface="Times New Roman" panose="02020603050405020304" pitchFamily="18" charset="0"/>
              </a:rPr>
              <a:t>= </a:t>
            </a:r>
            <a:r>
              <a:rPr lang="el-GR" altLang="tr-TR" sz="2400" i="1" dirty="0">
                <a:latin typeface="Times New Roman" panose="02020603050405020304" pitchFamily="18" charset="0"/>
                <a:cs typeface="Times New Roman" panose="02020603050405020304" pitchFamily="18" charset="0"/>
              </a:rPr>
              <a:t>σ</a:t>
            </a:r>
          </a:p>
        </p:txBody>
      </p:sp>
      <p:sp>
        <p:nvSpPr>
          <p:cNvPr id="83973" name="Text Box 5"/>
          <p:cNvSpPr txBox="1">
            <a:spLocks noChangeArrowheads="1"/>
          </p:cNvSpPr>
          <p:nvPr/>
        </p:nvSpPr>
        <p:spPr bwMode="auto">
          <a:xfrm>
            <a:off x="3492500" y="5084763"/>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tr-TR" sz="2000" dirty="0">
                <a:latin typeface="Tahoma" panose="020B0604030504040204" pitchFamily="34" charset="0"/>
                <a:cs typeface="Times New Roman" panose="02020603050405020304" pitchFamily="18" charset="0"/>
              </a:rPr>
              <a:t>    </a:t>
            </a:r>
            <a:r>
              <a:rPr lang="tr-TR" altLang="tr-TR" sz="2000" dirty="0" smtClean="0">
                <a:latin typeface="Tahoma" panose="020B0604030504040204" pitchFamily="34" charset="0"/>
                <a:cs typeface="Times New Roman" panose="02020603050405020304" pitchFamily="18" charset="0"/>
              </a:rPr>
              <a:t>Ortalama</a:t>
            </a:r>
            <a:r>
              <a:rPr lang="en-US" altLang="tr-TR" sz="2000" dirty="0" smtClean="0">
                <a:latin typeface="Tahoma" panose="020B0604030504040204" pitchFamily="34" charset="0"/>
                <a:cs typeface="Times New Roman" panose="02020603050405020304" pitchFamily="18" charset="0"/>
              </a:rPr>
              <a:t>=</a:t>
            </a:r>
            <a:r>
              <a:rPr lang="en-US" altLang="tr-TR" sz="2400" dirty="0" smtClean="0">
                <a:latin typeface="Tahoma" panose="020B0604030504040204" pitchFamily="34" charset="0"/>
                <a:cs typeface="Times New Roman" panose="02020603050405020304" pitchFamily="18" charset="0"/>
              </a:rPr>
              <a:t> </a:t>
            </a:r>
            <a:r>
              <a:rPr lang="el-GR" altLang="tr-TR" sz="2400" i="1" dirty="0">
                <a:latin typeface="Times New Roman" panose="02020603050405020304" pitchFamily="18" charset="0"/>
                <a:cs typeface="Times New Roman" panose="02020603050405020304" pitchFamily="18" charset="0"/>
              </a:rPr>
              <a:t>μ</a:t>
            </a:r>
          </a:p>
        </p:txBody>
      </p:sp>
      <p:sp>
        <p:nvSpPr>
          <p:cNvPr id="83974" name="Rectangle 6"/>
          <p:cNvSpPr>
            <a:spLocks noChangeArrowheads="1"/>
          </p:cNvSpPr>
          <p:nvPr/>
        </p:nvSpPr>
        <p:spPr bwMode="auto">
          <a:xfrm>
            <a:off x="8101013" y="5084763"/>
            <a:ext cx="319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2400" i="1">
                <a:latin typeface="Times New Roman" panose="02020603050405020304" pitchFamily="18" charset="0"/>
                <a:cs typeface="Times New Roman" panose="02020603050405020304" pitchFamily="18" charset="0"/>
              </a:rPr>
              <a:t>x</a:t>
            </a:r>
          </a:p>
        </p:txBody>
      </p:sp>
    </p:spTree>
    <p:extLst>
      <p:ext uri="{BB962C8B-B14F-4D97-AF65-F5344CB8AC3E}">
        <p14:creationId xmlns:p14="http://schemas.microsoft.com/office/powerpoint/2010/main" val="2943522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5056</TotalTime>
  <Words>1734</Words>
  <Application>Microsoft Office PowerPoint</Application>
  <PresentationFormat>Ekran Gösterisi (4:3)</PresentationFormat>
  <Paragraphs>530</Paragraphs>
  <Slides>62</Slides>
  <Notes>5</Notes>
  <HiddenSlides>0</HiddenSlides>
  <MMClips>0</MMClips>
  <ScaleCrop>false</ScaleCrop>
  <HeadingPairs>
    <vt:vector size="8" baseType="variant">
      <vt:variant>
        <vt:lpstr>Kullanılan Yazı Tipleri</vt:lpstr>
      </vt:variant>
      <vt:variant>
        <vt:i4>12</vt:i4>
      </vt:variant>
      <vt:variant>
        <vt:lpstr>Tema</vt:lpstr>
      </vt:variant>
      <vt:variant>
        <vt:i4>1</vt:i4>
      </vt:variant>
      <vt:variant>
        <vt:lpstr>Eklenmiş OLE Hizmet Programları</vt:lpstr>
      </vt:variant>
      <vt:variant>
        <vt:i4>3</vt:i4>
      </vt:variant>
      <vt:variant>
        <vt:lpstr>Slayt Başlıkları</vt:lpstr>
      </vt:variant>
      <vt:variant>
        <vt:i4>62</vt:i4>
      </vt:variant>
    </vt:vector>
  </HeadingPairs>
  <TitlesOfParts>
    <vt:vector size="78" baseType="lpstr">
      <vt:lpstr>Malgun Gothic</vt:lpstr>
      <vt:lpstr>MS PGothic</vt:lpstr>
      <vt:lpstr>MS PGothic</vt:lpstr>
      <vt:lpstr>Arial</vt:lpstr>
      <vt:lpstr>Calibri</vt:lpstr>
      <vt:lpstr>Cambria Math</vt:lpstr>
      <vt:lpstr>Garamond</vt:lpstr>
      <vt:lpstr>Palatino Linotype</vt:lpstr>
      <vt:lpstr>Symbol</vt:lpstr>
      <vt:lpstr>Tahoma</vt:lpstr>
      <vt:lpstr>Times New Roman</vt:lpstr>
      <vt:lpstr>Wingdings</vt:lpstr>
      <vt:lpstr>Ofis Teması</vt:lpstr>
      <vt:lpstr>Bitmap Image</vt:lpstr>
      <vt:lpstr>Bit Eşlem Resmi</vt:lpstr>
      <vt:lpstr>StaticEnhancedMetafile</vt:lpstr>
      <vt:lpstr>Temel İstatistik (504) 5. Hafta: Normal Dağılım, Çarpıklık, Basıklık, Merkezi Limit Teoremi ve Standart Hata </vt:lpstr>
      <vt:lpstr>İçindekiler</vt:lpstr>
      <vt:lpstr>İnceleyelim</vt:lpstr>
      <vt:lpstr>İzleyelim</vt:lpstr>
      <vt:lpstr>Normal Dağılım</vt:lpstr>
      <vt:lpstr>Ağaçların boylarını inceleyelim!</vt:lpstr>
      <vt:lpstr>Ailelerin sahip olduğu çocuk sayısını inceleyelim!</vt:lpstr>
      <vt:lpstr>Normal Dağılım</vt:lpstr>
      <vt:lpstr>Normal Dağılım, Ortalama ve Standard Sapma</vt:lpstr>
      <vt:lpstr>Normal Bir Eğri Altında Kalan Toplam Alan</vt:lpstr>
      <vt:lpstr>Normal dağılım ortalama etrafında simetriktir.</vt:lpstr>
      <vt:lpstr>3 standart sapma dışında kalan alan yaklaşık «0»’dır.</vt:lpstr>
      <vt:lpstr>Hangisi normal ? Yeşil olan </vt:lpstr>
      <vt:lpstr>Hangisi normal ? Yeşil olan </vt:lpstr>
      <vt:lpstr>PowerPoint Sunusu</vt:lpstr>
      <vt:lpstr>PowerPoint Sunusu</vt:lpstr>
      <vt:lpstr>PowerPoint Sunusu</vt:lpstr>
      <vt:lpstr>PowerPoint Sunusu</vt:lpstr>
      <vt:lpstr>PowerPoint Sunusu</vt:lpstr>
      <vt:lpstr>Normal Dağılım</vt:lpstr>
      <vt:lpstr>Normal Dağılım Alıştırması</vt:lpstr>
      <vt:lpstr>Normallik Testleriyle Normalliğin Kontrolü </vt:lpstr>
      <vt:lpstr>Standart Normal Dağılım</vt:lpstr>
      <vt:lpstr>Standart Normal Dağılım</vt:lpstr>
      <vt:lpstr>PowerPoint Sunusu</vt:lpstr>
      <vt:lpstr>PowerPoint Sunusu</vt:lpstr>
      <vt:lpstr>PowerPoint Sunusu</vt:lpstr>
      <vt:lpstr>Z Puanını Anlayalım</vt:lpstr>
      <vt:lpstr>PowerPoint Sunusu</vt:lpstr>
      <vt:lpstr>PowerPoint Sunusu</vt:lpstr>
      <vt:lpstr>PowerPoint Sunusu</vt:lpstr>
      <vt:lpstr>PowerPoint Sunusu</vt:lpstr>
      <vt:lpstr>PowerPoint Sunusu</vt:lpstr>
      <vt:lpstr>PowerPoint Sunusu</vt:lpstr>
      <vt:lpstr>Z Puanı Alıştırmaları-1</vt:lpstr>
      <vt:lpstr>Z Puanı Alıştırmaları-2</vt:lpstr>
      <vt:lpstr>Z Puanı Alıştırmaları-3</vt:lpstr>
      <vt:lpstr>Çarpıklık (Skewness)</vt:lpstr>
      <vt:lpstr>Çarpıklık (Skewness)</vt:lpstr>
      <vt:lpstr>Çarpıklık (Skewness)</vt:lpstr>
      <vt:lpstr>Çarpıklık (Skewness)</vt:lpstr>
      <vt:lpstr>Çarpıklık Güven Aralığı</vt:lpstr>
      <vt:lpstr>Basıklık (Kurtosis)</vt:lpstr>
      <vt:lpstr>Basıklık Alıştırması</vt:lpstr>
      <vt:lpstr>Çarpıklık (Skewness)</vt:lpstr>
      <vt:lpstr>PowerPoint Sunusu</vt:lpstr>
      <vt:lpstr>PowerPoint Sunusu</vt:lpstr>
      <vt:lpstr>PowerPoint Sunusu</vt:lpstr>
      <vt:lpstr>Çarpıklık ve Basıklık Nasıl Raporlanır?</vt:lpstr>
      <vt:lpstr>Sınav Puanları Normal Değil !!!</vt:lpstr>
      <vt:lpstr>Çarpıklık, Basıklık ve Normallik Testi</vt:lpstr>
      <vt:lpstr>PowerPoint Sunusu</vt:lpstr>
      <vt:lpstr>Örneklem Dağılımı</vt:lpstr>
      <vt:lpstr>Örneklem Dağılımı</vt:lpstr>
      <vt:lpstr>Örneklemin Yüzdelik Oranları</vt:lpstr>
      <vt:lpstr>Merkezi Limit Teoremi</vt:lpstr>
      <vt:lpstr>Merkezi Limit   Normal Dağılım</vt:lpstr>
      <vt:lpstr>Standart Hata </vt:lpstr>
      <vt:lpstr>Standart Hata ve Örneklem Boyutu</vt:lpstr>
      <vt:lpstr>Standart Hata ve Örneklem Boyutu</vt:lpstr>
      <vt:lpstr>Düşünelim</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A.Daş</dc:creator>
  <cp:lastModifiedBy>User</cp:lastModifiedBy>
  <cp:revision>278</cp:revision>
  <dcterms:created xsi:type="dcterms:W3CDTF">2013-02-13T14:44:05Z</dcterms:created>
  <dcterms:modified xsi:type="dcterms:W3CDTF">2019-11-12T11:01:15Z</dcterms:modified>
</cp:coreProperties>
</file>