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7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73"/>
    <p:restoredTop sz="94637"/>
  </p:normalViewPr>
  <p:slideViewPr>
    <p:cSldViewPr snapToGrid="0">
      <p:cViewPr varScale="1">
        <p:scale>
          <a:sx n="70" d="100"/>
          <a:sy n="70" d="100"/>
        </p:scale>
        <p:origin x="200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12/5/24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12/5/24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12/5/24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12/5/24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12/5/24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12/5/24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12/5/24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12/5/24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12/5/24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12/5/24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12/5/24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12/5/24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AE8B9D-ADEE-8E4A-D5E8-D4C99FBB86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Kanser biyokimyası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3DC0D20-352E-EE3A-1783-AAFA93D9FE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Kanserin araştırılmasında kullanılan yöntemler</a:t>
            </a:r>
            <a:r>
              <a:rPr lang="tr-TR" sz="2000" b="1" dirty="0">
                <a:effectLst/>
              </a:rPr>
              <a:t> 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2354215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8F3FF90-13BB-1995-452D-B9812D273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152144"/>
            <a:ext cx="10058400" cy="4791456"/>
          </a:xfrm>
        </p:spPr>
        <p:txBody>
          <a:bodyPr>
            <a:normAutofit/>
          </a:bodyPr>
          <a:lstStyle/>
          <a:p>
            <a:r>
              <a:rPr lang="tr-TR" sz="3200" dirty="0"/>
              <a:t>Kanserin biyolojisini, genetik altyapısını, moleküler mekanizmalarını ve tedavi hedeflerini anlamak için kullanılan yöntemler geniş bir bilimsel yelpazeye yayılır. </a:t>
            </a:r>
          </a:p>
          <a:p>
            <a:endParaRPr lang="tr-TR" sz="3200" dirty="0"/>
          </a:p>
          <a:p>
            <a:r>
              <a:rPr lang="tr-TR" sz="3200" dirty="0"/>
              <a:t>Bu yöntemler, kanserin erken tanısı, tedavi planlaması ve yeni terapötik stratejilerin geliştirilmesi için kritik öneme sahiptir.</a:t>
            </a:r>
          </a:p>
        </p:txBody>
      </p:sp>
    </p:spTree>
    <p:extLst>
      <p:ext uri="{BB962C8B-B14F-4D97-AF65-F5344CB8AC3E}">
        <p14:creationId xmlns:p14="http://schemas.microsoft.com/office/powerpoint/2010/main" val="2203185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D524517-9E58-D285-D864-712B1B177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1. Hücresel ve Histolojik Yöntemler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2FF8E74-C985-CF98-4E34-13C6A5E07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253472" cy="393192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sz="3200" b="1" dirty="0"/>
              <a:t>a) Biyopsi ve Patoloji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dirty="0"/>
              <a:t>Kanserli dokudan örnek alınarak mikroskop altında incelenir.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b="1" dirty="0"/>
              <a:t>H&amp;E Boyaması:</a:t>
            </a:r>
            <a:r>
              <a:rPr lang="tr-TR" sz="3200" dirty="0"/>
              <a:t> Hücrelerin morfolojik analizi.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b="1" dirty="0" err="1"/>
              <a:t>İmmünohistokimya</a:t>
            </a:r>
            <a:r>
              <a:rPr lang="tr-TR" sz="3200" b="1" dirty="0"/>
              <a:t> (IHC):</a:t>
            </a:r>
            <a:endParaRPr lang="tr-TR" sz="3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dirty="0"/>
              <a:t>Tümör hücrelerinde spesifik proteinlerin varlığını göstermek için antikor kullanılır (ör. HER2, PD-L1).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27015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8FC1B8-FFBE-6B02-132A-716D381C7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EAE3C45-938F-A62D-DB1C-AFB76EE3A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3200" b="1" dirty="0"/>
              <a:t>b) Hücre Kültürü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dirty="0"/>
              <a:t>Kanser hücrelerinin laboratuvar ortamında büyütülmesi.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dirty="0"/>
              <a:t>İlaç testleri ve mekanistik çalışmalar için kullanılır.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dirty="0"/>
              <a:t>Örnek: MCF-7 (meme kanseri hücre hattı).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41668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40D726-605A-9110-4C08-19F83B550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2. Genetik ve Moleküler Yöntemler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301E587-B088-440D-43F2-94E50144A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232" y="2103120"/>
            <a:ext cx="10680192" cy="393192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sz="3200" b="1" dirty="0"/>
              <a:t>a) Genomik Analiz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dirty="0"/>
              <a:t>Kanserin genetik altyapısını anlamak için DNA analizi yapılır.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b="1" dirty="0"/>
              <a:t>DNA Sekanslama:</a:t>
            </a:r>
            <a:endParaRPr lang="tr-TR" sz="3200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tr-TR" sz="3200" b="1" dirty="0" err="1"/>
              <a:t>Sanger</a:t>
            </a:r>
            <a:r>
              <a:rPr lang="tr-TR" sz="3200" b="1" dirty="0"/>
              <a:t> Sekanslama:</a:t>
            </a:r>
            <a:r>
              <a:rPr lang="tr-TR" sz="3200" dirty="0"/>
              <a:t> Belirli genlerdeki mutasyonları araştırmak için.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tr-TR" sz="3200" b="1" dirty="0"/>
              <a:t>Yeni Nesil Sekanslama (NGS):</a:t>
            </a:r>
            <a:r>
              <a:rPr lang="tr-TR" sz="3200" dirty="0"/>
              <a:t> Tüm genom veya </a:t>
            </a:r>
            <a:r>
              <a:rPr lang="tr-TR" sz="3200" dirty="0" err="1"/>
              <a:t>ekzom</a:t>
            </a:r>
            <a:r>
              <a:rPr lang="tr-TR" sz="3200" dirty="0"/>
              <a:t> taraması.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b="1" dirty="0"/>
              <a:t>CRISPR/Cas9:</a:t>
            </a:r>
            <a:r>
              <a:rPr lang="tr-TR" sz="3200" dirty="0"/>
              <a:t> Spesifik genleri düzenlemek için genetik manipülasyon yöntemi.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10878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B15D57D-F1F1-BE49-2C1F-D6E7912F8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384" y="804672"/>
            <a:ext cx="11082528" cy="5230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b="1" dirty="0"/>
              <a:t>b) </a:t>
            </a:r>
            <a:r>
              <a:rPr lang="tr-TR" sz="3200" b="1" dirty="0" err="1"/>
              <a:t>Transkriptomik</a:t>
            </a:r>
            <a:r>
              <a:rPr lang="tr-TR" sz="3200" b="1" dirty="0"/>
              <a:t> Analiz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dirty="0"/>
              <a:t>RNA düzeyindeki değişiklikleri incelemek.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b="1" dirty="0"/>
              <a:t>RT-PCR:</a:t>
            </a:r>
            <a:r>
              <a:rPr lang="tr-TR" sz="3200" dirty="0"/>
              <a:t> Spesifik genlerin ekspresyon düzeylerini ölçmek.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b="1" dirty="0"/>
              <a:t>RNA-</a:t>
            </a:r>
            <a:r>
              <a:rPr lang="tr-TR" sz="3200" b="1" dirty="0" err="1"/>
              <a:t>Seq</a:t>
            </a:r>
            <a:r>
              <a:rPr lang="tr-TR" sz="3200" b="1" dirty="0"/>
              <a:t>:</a:t>
            </a:r>
            <a:r>
              <a:rPr lang="tr-TR" sz="3200" dirty="0"/>
              <a:t> Tüm RNA transkriptlerini analiz etmek.</a:t>
            </a:r>
          </a:p>
          <a:p>
            <a:pPr marL="0" indent="0">
              <a:buNone/>
            </a:pPr>
            <a:r>
              <a:rPr lang="tr-TR" sz="3200" b="1" dirty="0"/>
              <a:t>c) Epigenetik Çalışmalar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dirty="0"/>
              <a:t>DNA metilasyonu ve histon modifikasyonlarının kanser üzerindeki etkilerini anlamak. Örnek: DNA metilasyon analizi, kromatin </a:t>
            </a:r>
            <a:r>
              <a:rPr lang="tr-TR" sz="3200" dirty="0" err="1"/>
              <a:t>immünopresipitasyonu</a:t>
            </a:r>
            <a:r>
              <a:rPr lang="tr-TR" sz="3200" dirty="0"/>
              <a:t> (</a:t>
            </a:r>
            <a:r>
              <a:rPr lang="tr-TR" sz="3200" dirty="0" err="1"/>
              <a:t>ChIP</a:t>
            </a:r>
            <a:r>
              <a:rPr lang="tr-TR" sz="3200" dirty="0"/>
              <a:t>).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51164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07FF895-1F47-08D7-A35F-115E0BB34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3. Protein ve Metabolizma Analizleri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8623D48-73A6-0BA9-60BB-4AEE417AC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3200" b="1" dirty="0"/>
              <a:t>a) Proteomik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dirty="0"/>
              <a:t>Kanser hücrelerinde proteinlerin analizi: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b="1" dirty="0"/>
              <a:t>Western </a:t>
            </a:r>
            <a:r>
              <a:rPr lang="tr-TR" sz="3200" b="1" dirty="0" err="1"/>
              <a:t>Blot</a:t>
            </a:r>
            <a:r>
              <a:rPr lang="tr-TR" sz="3200" b="1" dirty="0"/>
              <a:t>:</a:t>
            </a:r>
            <a:r>
              <a:rPr lang="tr-TR" sz="3200" dirty="0"/>
              <a:t> Spesifik proteinlerin varlığını ve miktarını ölçmek.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b="1" dirty="0"/>
              <a:t>Kütle Spektrometrisi (MS):</a:t>
            </a:r>
            <a:r>
              <a:rPr lang="tr-TR" sz="3200" dirty="0"/>
              <a:t> Tüm proteinlerin yapısını ve modifikasyonlarını analiz etmek.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14109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CEA3411-2179-66D8-B528-3F2768E73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552" y="1042416"/>
            <a:ext cx="10479024" cy="4992624"/>
          </a:xfrm>
        </p:spPr>
        <p:txBody>
          <a:bodyPr/>
          <a:lstStyle/>
          <a:p>
            <a:pPr marL="0" indent="0">
              <a:buNone/>
            </a:pPr>
            <a:r>
              <a:rPr lang="tr-TR" sz="3200" b="1" dirty="0"/>
              <a:t>b) Metabolomik</a:t>
            </a:r>
          </a:p>
          <a:p>
            <a:pPr marL="0" indent="0">
              <a:buNone/>
            </a:pPr>
            <a:r>
              <a:rPr lang="tr-TR" sz="3200" dirty="0"/>
              <a:t>Kanser hücrelerinin metabolik değişikliklerini inceleme.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b="1" dirty="0"/>
              <a:t>Nükleer Manyetik Rezonans (NMR):</a:t>
            </a:r>
            <a:r>
              <a:rPr lang="tr-TR" sz="3200" dirty="0"/>
              <a:t> Metabolit analizi.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b="1" dirty="0"/>
              <a:t>GC-MS/LC-MS:</a:t>
            </a:r>
            <a:r>
              <a:rPr lang="tr-TR" sz="3200" dirty="0"/>
              <a:t> Metabolitlerin miktarlarını ve tiplerini belirleme.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7111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29C360-47E5-0B9C-A5EC-95DA9B4EB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118082"/>
            <a:ext cx="8272272" cy="436398"/>
          </a:xfrm>
        </p:spPr>
        <p:txBody>
          <a:bodyPr>
            <a:normAutofit fontScale="90000"/>
          </a:bodyPr>
          <a:lstStyle/>
          <a:p>
            <a:r>
              <a:rPr lang="tr-TR" dirty="0"/>
              <a:t>4. Görüntüleme Teknikleri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990CC5-C508-92FD-9402-340B79EE1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3200" b="1" dirty="0"/>
              <a:t>a) Hastada Kullanılan Görüntüleme</a:t>
            </a:r>
          </a:p>
          <a:p>
            <a:pPr marL="0" indent="0">
              <a:buNone/>
            </a:pPr>
            <a:r>
              <a:rPr lang="tr-TR" sz="3200" dirty="0"/>
              <a:t>Kanser teşhisi, evreleme ve tedavi takibi için kullanılır.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b="1" dirty="0"/>
              <a:t>Manyetik Rezonans Görüntüleme (MRI):</a:t>
            </a:r>
            <a:r>
              <a:rPr lang="tr-TR" sz="3200" dirty="0"/>
              <a:t> Yumuşak doku tümörlerini görüntüleme.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b="1" dirty="0"/>
              <a:t>Pozitron Emisyon Tomografisi (PET):</a:t>
            </a:r>
            <a:r>
              <a:rPr lang="tr-TR" sz="3200" dirty="0"/>
              <a:t> Metabolik aktiviteyi değerlendirme.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b="1" dirty="0"/>
              <a:t>BT (Bilgisayarlı Tomografi):</a:t>
            </a:r>
            <a:r>
              <a:rPr lang="tr-TR" sz="3200" dirty="0"/>
              <a:t> Kemik ve </a:t>
            </a:r>
            <a:r>
              <a:rPr lang="tr-TR" sz="3200" dirty="0" err="1"/>
              <a:t>solid</a:t>
            </a:r>
            <a:r>
              <a:rPr lang="tr-TR" sz="3200" dirty="0"/>
              <a:t> tümör görüntülemesi.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62359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21ACCF1-3A5D-2752-9714-F392C83C7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976" y="1133856"/>
            <a:ext cx="10174224" cy="4901184"/>
          </a:xfrm>
        </p:spPr>
        <p:txBody>
          <a:bodyPr/>
          <a:lstStyle/>
          <a:p>
            <a:pPr marL="0" indent="0">
              <a:buNone/>
            </a:pPr>
            <a:r>
              <a:rPr lang="tr-TR" sz="3200" b="1" dirty="0"/>
              <a:t>b) </a:t>
            </a:r>
            <a:r>
              <a:rPr lang="tr-TR" sz="3200" b="1" dirty="0" err="1"/>
              <a:t>Fluoresan</a:t>
            </a:r>
            <a:r>
              <a:rPr lang="tr-TR" sz="3200" b="1" dirty="0"/>
              <a:t> </a:t>
            </a:r>
            <a:r>
              <a:rPr lang="tr-TR" sz="3200" b="1" dirty="0" err="1"/>
              <a:t>Mikroskobi</a:t>
            </a:r>
            <a:endParaRPr lang="tr-TR" sz="3200" b="1" dirty="0"/>
          </a:p>
          <a:p>
            <a:pPr marL="0" indent="0">
              <a:buNone/>
            </a:pPr>
            <a:r>
              <a:rPr lang="tr-TR" sz="3200" dirty="0"/>
              <a:t>Laboratuvar ortamında hücresel düzeyde kanser hücrelerinin incelenmesi.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b="1" dirty="0"/>
              <a:t>Canlı hücre görüntüleme:</a:t>
            </a:r>
            <a:r>
              <a:rPr lang="tr-TR" sz="3200" dirty="0"/>
              <a:t> Hücre proliferasyonu ve ilaç etkilerinin gerçek zamanlı gözlemi.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87019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C39A03-5E03-3CF7-7B8F-CD4F7F0F0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37538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tr-TR" dirty="0">
                <a:solidFill>
                  <a:srgbClr val="0D0D0D"/>
                </a:solidFill>
                <a:latin typeface="ui-sans-serif"/>
              </a:rPr>
              <a:t>5. İmmünolojik Yöntemler</a:t>
            </a:r>
            <a:br>
              <a:rPr lang="tr-TR" b="1" dirty="0">
                <a:solidFill>
                  <a:srgbClr val="0D0D0D"/>
                </a:solidFill>
                <a:latin typeface="ui-sans-serif"/>
              </a:rPr>
            </a:br>
            <a:br>
              <a:rPr lang="tr-TR" b="1" dirty="0">
                <a:solidFill>
                  <a:srgbClr val="0D0D0D"/>
                </a:solidFill>
                <a:latin typeface="ui-sans-serif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802835-A4A0-3A76-2BA1-C3CD4E0B6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256" y="2322576"/>
            <a:ext cx="10381488" cy="4535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b="1" dirty="0"/>
              <a:t>a) Akış Sitometrisi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dirty="0"/>
              <a:t>Kanser hücrelerinin yüzey proteinlerini, büyüklüğünü ve granüler yapısını analiz eder.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dirty="0"/>
              <a:t>Kan hücreleri ve bağışıklık hücreleri üzerindeki etkileri ölçmek için kullanılır.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19730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5806A5D-1E18-D86B-9C2B-BD0BB56E9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824" y="841248"/>
            <a:ext cx="10497312" cy="51937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sz="3200" b="1" dirty="0"/>
              <a:t>b) ELISA (Enzim Bağlantılı </a:t>
            </a:r>
            <a:r>
              <a:rPr lang="tr-TR" sz="3200" b="1" dirty="0" err="1"/>
              <a:t>İmmünosorbent</a:t>
            </a:r>
            <a:r>
              <a:rPr lang="tr-TR" sz="3200" b="1" dirty="0"/>
              <a:t> Test)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dirty="0"/>
              <a:t>Spesifik proteinlerin veya </a:t>
            </a:r>
            <a:r>
              <a:rPr lang="tr-TR" sz="3200" dirty="0" err="1"/>
              <a:t>biyobelirteçlerin</a:t>
            </a:r>
            <a:r>
              <a:rPr lang="tr-TR" sz="3200" dirty="0"/>
              <a:t> kanserle ilişkisini ölçmek.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dirty="0"/>
              <a:t>Örnek: PSA (Prostat Spesifik Antijen) seviyeleri.</a:t>
            </a:r>
          </a:p>
          <a:p>
            <a:pPr marL="0" indent="0">
              <a:buNone/>
            </a:pPr>
            <a:endParaRPr lang="tr-TR" sz="3200" b="1" dirty="0"/>
          </a:p>
          <a:p>
            <a:pPr marL="0" indent="0">
              <a:buNone/>
            </a:pPr>
            <a:r>
              <a:rPr lang="tr-TR" sz="3200" b="1" dirty="0"/>
              <a:t>c) Bağışıklık Hücre Çalışmaları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dirty="0"/>
              <a:t>T hücre aktivitesini ve bağışıklık kaçış mekanizmalarını analiz etmek.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dirty="0"/>
              <a:t>Örnek: PD-1/PD-L1 etkileşim çalışmaları.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65317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A437A0-9AB1-3C99-1EEA-A7CB0BC94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6. Hayvan Modelleri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08BA413-5E1C-100E-C3FC-B0B3556DF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792224"/>
            <a:ext cx="10680192" cy="442318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sz="3200" b="1" dirty="0"/>
              <a:t>a) </a:t>
            </a:r>
            <a:r>
              <a:rPr lang="tr-TR" sz="3200" b="1" dirty="0" err="1"/>
              <a:t>Ksenogreft</a:t>
            </a:r>
            <a:r>
              <a:rPr lang="tr-TR" sz="3200" b="1" dirty="0"/>
              <a:t> Modelleri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dirty="0"/>
              <a:t>İnsan kanser hücrelerinin bağışıklığı baskılanmış farelere enjekte edilerek tümör oluşturulması.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dirty="0"/>
              <a:t>Hedefe yönelik ilaç geliştirme ve metastaz çalışmaları için kullanılır.</a:t>
            </a:r>
          </a:p>
          <a:p>
            <a:pPr marL="0" indent="0">
              <a:buNone/>
            </a:pPr>
            <a:r>
              <a:rPr lang="tr-TR" sz="3200" b="1" dirty="0"/>
              <a:t>b) Genetik Olarak Değiştirilmiş Hayvanlar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dirty="0"/>
              <a:t>Kanser genetiğini anlamak için kullanılan fare modelleri.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dirty="0"/>
              <a:t>Örnek</a:t>
            </a:r>
            <a:r>
              <a:rPr lang="tr-TR" sz="3200" b="1" dirty="0"/>
              <a:t>: p53-null fareleri.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33529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1CD2403-3627-EC4B-4D58-0795237FB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7. İlaç Geliştirme Yöntemleri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6C9B7A6-5E85-5730-FF91-E4AE86B23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344912" cy="42976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3200" b="1" dirty="0"/>
              <a:t>a) Yüksek Hızlı Tarama (High-</a:t>
            </a:r>
            <a:r>
              <a:rPr lang="tr-TR" sz="3200" b="1" dirty="0" err="1"/>
              <a:t>Throughput</a:t>
            </a:r>
            <a:r>
              <a:rPr lang="tr-TR" sz="3200" b="1" dirty="0"/>
              <a:t> </a:t>
            </a:r>
            <a:r>
              <a:rPr lang="tr-TR" sz="3200" b="1" dirty="0" err="1"/>
              <a:t>Screening</a:t>
            </a:r>
            <a:r>
              <a:rPr lang="tr-TR" sz="3200" b="1" dirty="0"/>
              <a:t>, HTS)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dirty="0"/>
              <a:t>Yüz binlerce bileşiği hızlıca test ederek etkili ilaç adaylarını belirleme.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dirty="0"/>
              <a:t>Hücre kültürü ve biyokimyasal analizler kullanılır.</a:t>
            </a:r>
          </a:p>
          <a:p>
            <a:pPr marL="0" indent="0">
              <a:buNone/>
            </a:pPr>
            <a:r>
              <a:rPr lang="tr-TR" sz="3200" b="1" dirty="0"/>
              <a:t>b) İlaç-Hedef Etkileşim Çalışmaları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dirty="0"/>
              <a:t>Yeni terapötik moleküllerin spesifik hedefler üzerindeki etkilerini değerlendirme.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16144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016696C-D842-92F7-2D9E-240E2AFE8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8. Yapay Zeka ve Biyoinformatik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0085689-98B8-4757-C48B-5433BC9EF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sz="3200" dirty="0"/>
              <a:t>Kanserle ilişkili büyük veri setlerini analiz etmek.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dirty="0"/>
              <a:t>Genom, </a:t>
            </a:r>
            <a:r>
              <a:rPr lang="tr-TR" sz="3200" dirty="0" err="1"/>
              <a:t>proteom</a:t>
            </a:r>
            <a:r>
              <a:rPr lang="tr-TR" sz="3200" dirty="0"/>
              <a:t> ve </a:t>
            </a:r>
            <a:r>
              <a:rPr lang="tr-TR" sz="3200" dirty="0" err="1"/>
              <a:t>metabolom</a:t>
            </a:r>
            <a:r>
              <a:rPr lang="tr-TR" sz="3200" dirty="0"/>
              <a:t> verilerini entegre ederek kanser </a:t>
            </a:r>
            <a:r>
              <a:rPr lang="tr-TR" sz="3200" dirty="0" err="1"/>
              <a:t>biyobelirteçlerini</a:t>
            </a:r>
            <a:r>
              <a:rPr lang="tr-TR" sz="3200" dirty="0"/>
              <a:t> belirleme.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dirty="0"/>
              <a:t>Örnek: </a:t>
            </a:r>
            <a:r>
              <a:rPr lang="tr-TR" sz="3200" b="1" dirty="0"/>
              <a:t>TCGA (</a:t>
            </a:r>
            <a:r>
              <a:rPr lang="tr-TR" sz="3200" b="1" dirty="0" err="1"/>
              <a:t>The</a:t>
            </a:r>
            <a:r>
              <a:rPr lang="tr-TR" sz="3200" b="1" dirty="0"/>
              <a:t> </a:t>
            </a:r>
            <a:r>
              <a:rPr lang="tr-TR" sz="3200" b="1" dirty="0" err="1"/>
              <a:t>Cancer</a:t>
            </a:r>
            <a:r>
              <a:rPr lang="tr-TR" sz="3200" b="1" dirty="0"/>
              <a:t> </a:t>
            </a:r>
            <a:r>
              <a:rPr lang="tr-TR" sz="3200" b="1" dirty="0" err="1"/>
              <a:t>Genome</a:t>
            </a:r>
            <a:r>
              <a:rPr lang="tr-TR" sz="3200" b="1" dirty="0"/>
              <a:t> Atlas)</a:t>
            </a:r>
            <a:r>
              <a:rPr lang="tr-TR" sz="3200" dirty="0"/>
              <a:t> gibi veri tabanlarının analizi.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71026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D2D80F-106E-10ED-9197-967690620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9. Klinik Araştırmalar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99A09AC-0D97-4ACF-4B7C-A63AE7EAB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3200" dirty="0"/>
              <a:t>Yeni tedavi yöntemlerinin insanlar üzerinde denenmesi.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b="1" dirty="0"/>
              <a:t>Faz 1:</a:t>
            </a:r>
            <a:r>
              <a:rPr lang="tr-TR" sz="3200" dirty="0"/>
              <a:t> Güvenlik değerlendirmesi.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b="1" dirty="0"/>
              <a:t>Faz 2:</a:t>
            </a:r>
            <a:r>
              <a:rPr lang="tr-TR" sz="3200" dirty="0"/>
              <a:t> Etkililik ve yan etkiler.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b="1" dirty="0"/>
              <a:t>Faz 3:</a:t>
            </a:r>
            <a:r>
              <a:rPr lang="tr-TR" sz="3200" dirty="0"/>
              <a:t> Karşılaştırmalı etkinlik.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b="1" dirty="0"/>
              <a:t>Faz 4:</a:t>
            </a:r>
            <a:r>
              <a:rPr lang="tr-TR" sz="3200" dirty="0"/>
              <a:t> Piyasaya sürülen ilaçların uzun dönem etkileri.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67799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D65A57B-5A95-0051-E50B-BD67E4C72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642594"/>
            <a:ext cx="10735056" cy="1371600"/>
          </a:xfrm>
        </p:spPr>
        <p:txBody>
          <a:bodyPr>
            <a:normAutofit fontScale="90000"/>
          </a:bodyPr>
          <a:lstStyle/>
          <a:p>
            <a:r>
              <a:rPr lang="tr-TR" dirty="0"/>
              <a:t>10. Kanser </a:t>
            </a:r>
            <a:r>
              <a:rPr lang="tr-TR" dirty="0" err="1"/>
              <a:t>Biyobelirteçleri</a:t>
            </a:r>
            <a:r>
              <a:rPr lang="tr-TR" dirty="0"/>
              <a:t> ve Likit Biyopsi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76C90CA-B3B3-2827-CBE7-D0E903876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271760" cy="39319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3200" b="1" dirty="0"/>
              <a:t>Likit </a:t>
            </a:r>
            <a:r>
              <a:rPr lang="tr-TR" sz="3200" b="1" dirty="0" err="1"/>
              <a:t>Biyopsi:</a:t>
            </a:r>
            <a:r>
              <a:rPr lang="tr-TR" sz="3200" dirty="0" err="1"/>
              <a:t>Kan</a:t>
            </a:r>
            <a:r>
              <a:rPr lang="tr-TR" sz="3200" dirty="0"/>
              <a:t>, idrar veya diğer vücut sıvılarında dolaşımdaki tümör DNA'sını (</a:t>
            </a:r>
            <a:r>
              <a:rPr lang="tr-TR" sz="3200" dirty="0" err="1"/>
              <a:t>ctDNA</a:t>
            </a:r>
            <a:r>
              <a:rPr lang="tr-TR" sz="3200" dirty="0"/>
              <a:t>), RNA'yı ve </a:t>
            </a:r>
            <a:r>
              <a:rPr lang="tr-TR" sz="3200" dirty="0" err="1"/>
              <a:t>eksosomları</a:t>
            </a:r>
            <a:r>
              <a:rPr lang="tr-TR" sz="3200" dirty="0"/>
              <a:t> analiz ederek erken tanı ve tedavi takibi sağlar.</a:t>
            </a:r>
          </a:p>
          <a:p>
            <a:pPr marL="0" indent="0">
              <a:buNone/>
            </a:pPr>
            <a:r>
              <a:rPr lang="tr-TR" sz="3200" b="1" dirty="0"/>
              <a:t>Örnek:</a:t>
            </a:r>
            <a:r>
              <a:rPr lang="tr-TR" sz="3200" dirty="0"/>
              <a:t> EGFR mutasyonlarını saptamak için likit biyopsi.</a:t>
            </a:r>
          </a:p>
          <a:p>
            <a:pPr marL="0" indent="0">
              <a:buNone/>
            </a:pPr>
            <a:r>
              <a:rPr lang="tr-TR" sz="3200" b="1" dirty="0" err="1"/>
              <a:t>Biyobelirteç</a:t>
            </a:r>
            <a:r>
              <a:rPr lang="tr-TR" sz="3200" b="1" dirty="0"/>
              <a:t> Analizleri: </a:t>
            </a:r>
            <a:r>
              <a:rPr lang="tr-TR" sz="3200" dirty="0"/>
              <a:t>Kanser türüne özgü proteinler (CA-125, HER2).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3892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E75B2C2-818C-68C2-A0FC-22AF5BBF0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552" y="1408176"/>
            <a:ext cx="10137648" cy="4626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dirty="0"/>
              <a:t>Tüm bu yöntemler, kanserin daha iyi anlaşılıp erken teşhis edilmesini ve tedavi süreçlerinin iyileştirilmesini sağlar. </a:t>
            </a:r>
          </a:p>
          <a:p>
            <a:pPr marL="0" indent="0">
              <a:buNone/>
            </a:pPr>
            <a:endParaRPr lang="tr-TR" sz="3200" dirty="0"/>
          </a:p>
          <a:p>
            <a:pPr marL="0" indent="0">
              <a:buNone/>
            </a:pPr>
            <a:r>
              <a:rPr lang="tr-TR" sz="3200" dirty="0"/>
              <a:t>Her yöntemin avantajları ve sınırlamaları olduğu için, genellikle birden fazla yaklaşım birlikte kullanılır.</a:t>
            </a:r>
          </a:p>
        </p:txBody>
      </p:sp>
    </p:spTree>
    <p:extLst>
      <p:ext uri="{BB962C8B-B14F-4D97-AF65-F5344CB8AC3E}">
        <p14:creationId xmlns:p14="http://schemas.microsoft.com/office/powerpoint/2010/main" val="3204616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921973-9534-0B53-80ED-29B82B3D2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Referanslar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E0BC5AA-AC18-3D3D-36CF-8076A2E79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Özkara, G., Öztürk, O., &amp; Aydoğan, H. Y. (2020). Kanser ve Metastaz: Hücre Adezyon Molekülleri ve Hücreler Arası Bağlantıların Önemi. 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Experimed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10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(1), 38-48.</a:t>
            </a:r>
          </a:p>
          <a:p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Gürdöl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Figen,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Evin Ademoğlu. "Biyokimya." Gözden Geçirilmiş 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İkinci baskı. Nobel Tıp Kitapevleri Ltd. Şti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(2013).</a:t>
            </a:r>
          </a:p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Yokuş, Beran,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Dilek Ülker Çakır. "Kanser biyokimyası." 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Dicle Üniversitesi Veteriner Fakültesi Dergisi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1 (2012): 7-18</a:t>
            </a:r>
          </a:p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Onat, Taner, Kaya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Emerk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Eser Y.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Sözmen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"İnsan biyokimyası." 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Palme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yayıncılık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659 (2002).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990398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bu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Sabun</Template>
  <TotalTime>26</TotalTime>
  <Words>825</Words>
  <Application>Microsoft Macintosh PowerPoint</Application>
  <PresentationFormat>Geniş ekran</PresentationFormat>
  <Paragraphs>93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5" baseType="lpstr">
      <vt:lpstr>Arial</vt:lpstr>
      <vt:lpstr>Calibri</vt:lpstr>
      <vt:lpstr>Century Gothic</vt:lpstr>
      <vt:lpstr>Garamond</vt:lpstr>
      <vt:lpstr>ui-sans-serif</vt:lpstr>
      <vt:lpstr>Sabun</vt:lpstr>
      <vt:lpstr>Kanser biyokimyası</vt:lpstr>
      <vt:lpstr>PowerPoint Sunusu</vt:lpstr>
      <vt:lpstr>1. Hücresel ve Histolojik Yöntemler</vt:lpstr>
      <vt:lpstr>PowerPoint Sunusu</vt:lpstr>
      <vt:lpstr>2. Genetik ve Moleküler Yöntemler</vt:lpstr>
      <vt:lpstr>PowerPoint Sunusu</vt:lpstr>
      <vt:lpstr>3. Protein ve Metabolizma Analizleri </vt:lpstr>
      <vt:lpstr>PowerPoint Sunusu</vt:lpstr>
      <vt:lpstr>4. Görüntüleme Teknikleri</vt:lpstr>
      <vt:lpstr>PowerPoint Sunusu</vt:lpstr>
      <vt:lpstr>5. İmmünolojik Yöntemler  </vt:lpstr>
      <vt:lpstr>PowerPoint Sunusu</vt:lpstr>
      <vt:lpstr>6. Hayvan Modelleri</vt:lpstr>
      <vt:lpstr>7. İlaç Geliştirme Yöntemleri</vt:lpstr>
      <vt:lpstr>8. Yapay Zeka ve Biyoinformatik</vt:lpstr>
      <vt:lpstr>9. Klinik Araştırmalar</vt:lpstr>
      <vt:lpstr>10. Kanser Biyobelirteçleri ve Likit Biyopsi</vt:lpstr>
      <vt:lpstr>PowerPoint Sunusu</vt:lpstr>
      <vt:lpstr>Referanslar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11</cp:revision>
  <dcterms:created xsi:type="dcterms:W3CDTF">2024-12-03T19:46:57Z</dcterms:created>
  <dcterms:modified xsi:type="dcterms:W3CDTF">2024-12-05T20:38:13Z</dcterms:modified>
</cp:coreProperties>
</file>