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38"/>
    <p:restoredTop sz="94637"/>
  </p:normalViewPr>
  <p:slideViewPr>
    <p:cSldViewPr snapToGrid="0">
      <p:cViewPr varScale="1">
        <p:scale>
          <a:sx n="61" d="100"/>
          <a:sy n="61" d="100"/>
        </p:scale>
        <p:origin x="248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CB545E-55A3-EC2B-4F44-35A9A769F3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biyokimyası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3616D83-0997-E702-48BC-0E2C94D565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tr-T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Sekonder tümör ve mikro çevre ilişkisi</a:t>
            </a:r>
            <a:r>
              <a:rPr lang="tr-TR" sz="2800" b="1" dirty="0">
                <a:effectLst/>
              </a:rPr>
              <a:t> 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1754563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F4D621-6858-5B0A-A2E6-8C880D595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520" y="1254642"/>
            <a:ext cx="10040679" cy="4780398"/>
          </a:xfrm>
        </p:spPr>
        <p:txBody>
          <a:bodyPr>
            <a:normAutofit/>
          </a:bodyPr>
          <a:lstStyle/>
          <a:p>
            <a:r>
              <a:rPr lang="tr-TR" sz="3200" dirty="0"/>
              <a:t>İkincil tümör oluşumu, metastatik kanser hücrelerinin birincil tümörden uzak bir organa yerleşip çoğalarak yeni bir tümör oluşturması sürecidir. </a:t>
            </a:r>
          </a:p>
          <a:p>
            <a:endParaRPr lang="tr-TR" sz="3200" dirty="0"/>
          </a:p>
          <a:p>
            <a:r>
              <a:rPr lang="tr-TR" sz="3200" dirty="0"/>
              <a:t>Bu süreç, kanser hücreleri ile hedef organ arasındaki biyokimyasal ve hücresel etkileşimlere dayanır. 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3784249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8CA4342-C16E-71F1-3030-2D7025AA3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72473"/>
            <a:ext cx="10058400" cy="675843"/>
          </a:xfrm>
        </p:spPr>
        <p:txBody>
          <a:bodyPr>
            <a:normAutofit fontScale="90000"/>
          </a:bodyPr>
          <a:lstStyle/>
          <a:p>
            <a:r>
              <a:rPr lang="tr-TR" dirty="0"/>
              <a:t>1. </a:t>
            </a:r>
            <a:r>
              <a:rPr lang="tr-TR" dirty="0" err="1"/>
              <a:t>Pre</a:t>
            </a:r>
            <a:r>
              <a:rPr lang="tr-TR" dirty="0"/>
              <a:t>-Metastatik Niş (PMN) Oluşumu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09FB56-19CC-66FF-FFBA-499B39C47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507" y="1488557"/>
            <a:ext cx="11440633" cy="4896969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3000" b="1" dirty="0"/>
              <a:t>Primer tümör</a:t>
            </a:r>
            <a:r>
              <a:rPr lang="tr-TR" sz="3000" dirty="0"/>
              <a:t>, metastazın gerçekleşeceği hedef organlarda </a:t>
            </a:r>
            <a:r>
              <a:rPr lang="tr-TR" sz="3000" dirty="0" err="1"/>
              <a:t>mikroçevrenin</a:t>
            </a:r>
            <a:r>
              <a:rPr lang="tr-TR" sz="3000" dirty="0"/>
              <a:t> hazırlanmasını sağlar. Bu süreçte: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000" b="1" dirty="0" err="1"/>
              <a:t>Eksozomlar</a:t>
            </a:r>
            <a:r>
              <a:rPr lang="tr-TR" sz="3000" b="1" dirty="0"/>
              <a:t>:</a:t>
            </a:r>
            <a:r>
              <a:rPr lang="tr-TR" sz="3000" dirty="0"/>
              <a:t> Kanser hücreleri, hedef organın </a:t>
            </a:r>
            <a:r>
              <a:rPr lang="tr-TR" sz="3000" dirty="0" err="1"/>
              <a:t>mikroçevresini</a:t>
            </a:r>
            <a:r>
              <a:rPr lang="tr-TR" sz="3000" dirty="0"/>
              <a:t> değiştiren büyüme faktörleri, mRNA, </a:t>
            </a:r>
            <a:r>
              <a:rPr lang="tr-TR" sz="3000" dirty="0" err="1"/>
              <a:t>mikroRNA</a:t>
            </a:r>
            <a:r>
              <a:rPr lang="tr-TR" sz="3000" dirty="0"/>
              <a:t> ve protein içeren </a:t>
            </a:r>
            <a:r>
              <a:rPr lang="tr-TR" sz="3000" dirty="0" err="1"/>
              <a:t>eksozomlar</a:t>
            </a:r>
            <a:r>
              <a:rPr lang="tr-TR" sz="3000" dirty="0"/>
              <a:t> salgılar. Örneğin, </a:t>
            </a:r>
            <a:r>
              <a:rPr lang="tr-TR" sz="3000" b="1" dirty="0"/>
              <a:t>TGF-</a:t>
            </a:r>
            <a:r>
              <a:rPr lang="el-GR" sz="3000" b="1" dirty="0"/>
              <a:t>β</a:t>
            </a:r>
            <a:r>
              <a:rPr lang="el-GR" sz="3000" dirty="0"/>
              <a:t>, </a:t>
            </a:r>
            <a:r>
              <a:rPr lang="tr-TR" sz="3000" b="1" dirty="0"/>
              <a:t>VEGF</a:t>
            </a:r>
            <a:r>
              <a:rPr lang="tr-TR" sz="3000" dirty="0"/>
              <a:t>, ve </a:t>
            </a:r>
            <a:r>
              <a:rPr lang="tr-TR" sz="3000" b="1" dirty="0"/>
              <a:t>S100 proteinleri</a:t>
            </a:r>
            <a:r>
              <a:rPr lang="tr-TR" sz="3000" dirty="0"/>
              <a:t> hedef organ stromasını yeniden şekillendirir.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3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000" b="1" dirty="0"/>
              <a:t>Kemokinler ve Sitokinler:</a:t>
            </a:r>
            <a:endParaRPr lang="tr-TR" sz="3000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3000" b="1" dirty="0"/>
              <a:t>CXCL12</a:t>
            </a:r>
            <a:r>
              <a:rPr lang="tr-TR" sz="3000" dirty="0"/>
              <a:t>, </a:t>
            </a:r>
            <a:r>
              <a:rPr lang="tr-TR" sz="3000" b="1" dirty="0"/>
              <a:t>CCL2</a:t>
            </a:r>
            <a:r>
              <a:rPr lang="tr-TR" sz="3000" dirty="0"/>
              <a:t> gibi kemokinler, immün hücreleri ve fibroblastları çekerek </a:t>
            </a:r>
            <a:r>
              <a:rPr lang="tr-TR" sz="3000" dirty="0" err="1"/>
              <a:t>pro</a:t>
            </a:r>
            <a:r>
              <a:rPr lang="tr-TR" sz="3000" dirty="0"/>
              <a:t>-metastatik bir </a:t>
            </a:r>
            <a:r>
              <a:rPr lang="tr-TR" sz="3000" dirty="0" err="1"/>
              <a:t>mikroçevre</a:t>
            </a:r>
            <a:r>
              <a:rPr lang="tr-TR" sz="3000" dirty="0"/>
              <a:t> oluşturur.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3000" b="1" dirty="0"/>
              <a:t>IL-6</a:t>
            </a:r>
            <a:r>
              <a:rPr lang="tr-TR" sz="3000" dirty="0"/>
              <a:t>, </a:t>
            </a:r>
            <a:r>
              <a:rPr lang="tr-TR" sz="3000" b="1" dirty="0"/>
              <a:t>IL-8</a:t>
            </a:r>
            <a:r>
              <a:rPr lang="tr-TR" sz="3000" dirty="0"/>
              <a:t> gibi sitokinler, inflamasyonu artırarak metastatik hücrelerin yerleşmesini kolaylaştırır.</a:t>
            </a:r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27061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FB5A07-98ED-26D2-5E6E-9F6FC308D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97" y="404037"/>
            <a:ext cx="11419367" cy="1610157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2. Kanser Hücrelerinin Yerleşimi (</a:t>
            </a:r>
            <a:r>
              <a:rPr lang="tr-TR" b="1" dirty="0" err="1"/>
              <a:t>Ekstravasasyon</a:t>
            </a:r>
            <a:r>
              <a:rPr lang="tr-TR" b="1" dirty="0"/>
              <a:t>)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0BCA922-6B25-6922-C083-FF28D454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97" y="2014194"/>
            <a:ext cx="10636103" cy="441889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Kanser hücreleri dolaşımdan hedef organa geçerken çeşitli biyokimyasal mekanizmalar devreye girer:</a:t>
            </a:r>
          </a:p>
          <a:p>
            <a:pPr marL="0" indent="0">
              <a:buNone/>
            </a:pPr>
            <a:r>
              <a:rPr lang="tr-TR" sz="2800" b="1" dirty="0"/>
              <a:t>Adhezyon Molekülleri: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 err="1"/>
              <a:t>Selektinler</a:t>
            </a:r>
            <a:r>
              <a:rPr lang="tr-TR" sz="2800" b="1" dirty="0"/>
              <a:t> (E-selektin):</a:t>
            </a:r>
            <a:r>
              <a:rPr lang="tr-TR" sz="2800" dirty="0"/>
              <a:t> Kanser hücrelerinin damar endoteline tutunmasını sağlar.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 err="1"/>
              <a:t>Integrinler</a:t>
            </a:r>
            <a:r>
              <a:rPr lang="tr-TR" sz="2800" b="1" dirty="0"/>
              <a:t> (örneğin, </a:t>
            </a:r>
            <a:r>
              <a:rPr lang="el-GR" sz="2800" b="1" dirty="0"/>
              <a:t>α</a:t>
            </a:r>
            <a:r>
              <a:rPr lang="tr-TR" sz="2800" b="1" dirty="0"/>
              <a:t>v</a:t>
            </a:r>
            <a:r>
              <a:rPr lang="el-GR" sz="2800" b="1" dirty="0"/>
              <a:t>β3):</a:t>
            </a:r>
            <a:r>
              <a:rPr lang="el-GR" sz="2800" dirty="0"/>
              <a:t> </a:t>
            </a:r>
            <a:r>
              <a:rPr lang="tr-TR" sz="2800" dirty="0"/>
              <a:t>Hücrelerin endotel hücrelerine bağlanarak damar dışına geçmesini kolaylaştırır.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02812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88353F-0DDB-311A-A871-13901E20D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544" y="893135"/>
            <a:ext cx="10359656" cy="514190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b="1" dirty="0"/>
              <a:t>Proteolitik Enzimler: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3200" b="1" dirty="0"/>
          </a:p>
          <a:p>
            <a:pPr lvl="1" indent="0">
              <a:buNone/>
            </a:pPr>
            <a:r>
              <a:rPr lang="tr-TR" sz="3200" dirty="0"/>
              <a:t>Matriks </a:t>
            </a:r>
            <a:r>
              <a:rPr lang="tr-TR" sz="3200" dirty="0" err="1"/>
              <a:t>metalloproteinazlar</a:t>
            </a:r>
            <a:r>
              <a:rPr lang="tr-TR" sz="3200" dirty="0"/>
              <a:t> (</a:t>
            </a:r>
            <a:r>
              <a:rPr lang="tr-TR" sz="3200" b="1" dirty="0" err="1"/>
              <a:t>MMP'ler</a:t>
            </a:r>
            <a:r>
              <a:rPr lang="tr-TR" sz="3200" dirty="0"/>
              <a:t>), ekstraselüler matriksin parçalanmasını sağlayarak kanser hücrelerinin dokulara girişini kolaylaştırır.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46404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BDDB96-8C89-2448-46CF-DEB16342A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50874"/>
            <a:ext cx="10058400" cy="1371600"/>
          </a:xfrm>
        </p:spPr>
        <p:txBody>
          <a:bodyPr/>
          <a:lstStyle/>
          <a:p>
            <a:r>
              <a:rPr lang="tr-TR" dirty="0"/>
              <a:t>3. Tümör </a:t>
            </a:r>
            <a:r>
              <a:rPr lang="tr-TR" dirty="0" err="1"/>
              <a:t>Mikroçevresi</a:t>
            </a:r>
            <a:r>
              <a:rPr lang="tr-TR" dirty="0"/>
              <a:t> ile Etkileşim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E85605-4CDF-C1E4-A5CB-8D92B1AB1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749" y="1722474"/>
            <a:ext cx="11121656" cy="4312566"/>
          </a:xfrm>
        </p:spPr>
        <p:txBody>
          <a:bodyPr>
            <a:normAutofit/>
          </a:bodyPr>
          <a:lstStyle/>
          <a:p>
            <a:r>
              <a:rPr lang="tr-TR" sz="2400" dirty="0"/>
              <a:t>Metastatik hücreler, hedef organın </a:t>
            </a:r>
            <a:r>
              <a:rPr lang="tr-TR" sz="2400" dirty="0" err="1"/>
              <a:t>mikroçevresiyle</a:t>
            </a:r>
            <a:r>
              <a:rPr lang="tr-TR" sz="2400" dirty="0"/>
              <a:t> biyokimyasal iletişim kurarak yerleşir ve çoğalmaya başlar.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Fibroblast Aktivasyonu:</a:t>
            </a:r>
            <a:endParaRPr lang="tr-TR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400" dirty="0"/>
              <a:t>Kanser hücreleri, hedef organdaki fibroblastları aktive ederek </a:t>
            </a:r>
            <a:r>
              <a:rPr lang="tr-TR" sz="2400" b="1" dirty="0"/>
              <a:t>kanserle ilişkili fibroblastlara (CAF)</a:t>
            </a:r>
            <a:r>
              <a:rPr lang="tr-TR" sz="2400" dirty="0"/>
              <a:t> dönüştürür. Bu fibroblastlar; </a:t>
            </a:r>
            <a:r>
              <a:rPr lang="tr-TR" sz="2400" b="1" dirty="0"/>
              <a:t>TGF-</a:t>
            </a:r>
            <a:r>
              <a:rPr lang="el-GR" sz="2400" b="1" dirty="0"/>
              <a:t>β</a:t>
            </a:r>
            <a:r>
              <a:rPr lang="el-GR" sz="2400" dirty="0"/>
              <a:t> </a:t>
            </a:r>
            <a:r>
              <a:rPr lang="tr-TR" sz="2400" dirty="0"/>
              <a:t>ve </a:t>
            </a:r>
            <a:r>
              <a:rPr lang="tr-TR" sz="2400" b="1" dirty="0"/>
              <a:t>PDGF</a:t>
            </a:r>
            <a:r>
              <a:rPr lang="tr-TR" sz="2400" dirty="0"/>
              <a:t> gibi büyüme faktörlerini salgılayarak tümör büyümesini destekler.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Anjiyogenez:</a:t>
            </a:r>
            <a:endParaRPr lang="tr-TR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400" b="1" dirty="0"/>
              <a:t>Vasküler Endotelyal Büyüme Faktörü (VEGF):</a:t>
            </a:r>
            <a:r>
              <a:rPr lang="tr-TR" sz="2400" dirty="0"/>
              <a:t> Yeni damar oluşumunu teşvik eder, bu da tümörün oksijen ve besin ihtiyacını karşılar.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6520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8A6869-4691-5DD4-F41D-574164803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3" y="680485"/>
            <a:ext cx="11164185" cy="535455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İmmün Hücre Modülasyonu: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2800" dirty="0"/>
          </a:p>
          <a:p>
            <a:pPr lvl="1" indent="0">
              <a:buNone/>
            </a:pPr>
            <a:r>
              <a:rPr lang="tr-TR" sz="2800" b="1" dirty="0"/>
              <a:t>Tümörle ilişkili makrofajlar (TAM):</a:t>
            </a:r>
            <a:endParaRPr lang="tr-TR" sz="2800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2800" b="1" dirty="0"/>
              <a:t>IL-10</a:t>
            </a:r>
            <a:r>
              <a:rPr lang="tr-TR" sz="2800" dirty="0"/>
              <a:t> ve </a:t>
            </a:r>
            <a:r>
              <a:rPr lang="tr-TR" sz="2800" b="1" dirty="0"/>
              <a:t>TGF-</a:t>
            </a:r>
            <a:r>
              <a:rPr lang="el-GR" sz="2800" b="1" dirty="0"/>
              <a:t>β</a:t>
            </a:r>
            <a:r>
              <a:rPr lang="el-GR" sz="2800" dirty="0"/>
              <a:t> </a:t>
            </a:r>
            <a:r>
              <a:rPr lang="tr-TR" sz="2800" dirty="0"/>
              <a:t>salgılayarak bağışıklık sisteminin kanser hücrelerini tanımasını ve öldürmesini engeller.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endParaRPr lang="tr-TR" sz="2800" b="1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2800" b="1" dirty="0" err="1"/>
              <a:t>MDSC'ler</a:t>
            </a:r>
            <a:r>
              <a:rPr lang="tr-TR" sz="2800" b="1" dirty="0"/>
              <a:t> (</a:t>
            </a:r>
            <a:r>
              <a:rPr lang="tr-TR" sz="2800" b="1" dirty="0" err="1"/>
              <a:t>Myeloid</a:t>
            </a:r>
            <a:r>
              <a:rPr lang="tr-TR" sz="2800" b="1" dirty="0"/>
              <a:t> kaynaklı baskılayıcı hücreler): </a:t>
            </a:r>
            <a:r>
              <a:rPr lang="tr-TR" sz="2800" dirty="0"/>
              <a:t>Tümör </a:t>
            </a:r>
            <a:r>
              <a:rPr lang="tr-TR" sz="2800" dirty="0" err="1"/>
              <a:t>mikroçevresinde</a:t>
            </a:r>
            <a:r>
              <a:rPr lang="tr-TR" sz="2800" dirty="0"/>
              <a:t> immün yanıtı baskılar.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87402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061605-98F1-2683-33DC-C9D6AA3E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671544" cy="931025"/>
          </a:xfrm>
        </p:spPr>
        <p:txBody>
          <a:bodyPr>
            <a:normAutofit fontScale="90000"/>
          </a:bodyPr>
          <a:lstStyle/>
          <a:p>
            <a:r>
              <a:rPr lang="tr-TR" dirty="0"/>
              <a:t>4. Enerji ve Metabolizma Düzenlemesi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AA9569-8FE5-332B-5008-7C8336971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3740"/>
            <a:ext cx="10058400" cy="4291300"/>
          </a:xfrm>
        </p:spPr>
        <p:txBody>
          <a:bodyPr/>
          <a:lstStyle/>
          <a:p>
            <a:r>
              <a:rPr lang="tr-TR" sz="2800" dirty="0"/>
              <a:t>Metastatik hücreler, büyüyebilmek ve hayatta kalabilmek için metabolik adaptasyonlar gerçekleştirir.</a:t>
            </a:r>
          </a:p>
          <a:p>
            <a:endParaRPr lang="tr-TR" sz="2800" dirty="0"/>
          </a:p>
          <a:p>
            <a:pPr marL="0" indent="0">
              <a:buNone/>
            </a:pPr>
            <a:r>
              <a:rPr lang="tr-TR" sz="2800" b="1" dirty="0" err="1"/>
              <a:t>Warburg</a:t>
            </a:r>
            <a:r>
              <a:rPr lang="tr-TR" sz="2800" b="1" dirty="0"/>
              <a:t> Etkisi: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Kanser hücreleri, oksijen varlığında bile glikozu laktata dönüştürerek enerji üretir.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Bu süreç, glikoliz yoluyla yüksek miktarda ATP üretimi ve tümör </a:t>
            </a:r>
            <a:r>
              <a:rPr lang="tr-TR" sz="2800" dirty="0" err="1"/>
              <a:t>mikroçevresinde</a:t>
            </a:r>
            <a:r>
              <a:rPr lang="tr-TR" sz="2800" dirty="0"/>
              <a:t> asidik bir ortam oluşturur.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1713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92C0286-4BEE-F19F-BDE0-4683D749D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763" y="1297173"/>
            <a:ext cx="10104474" cy="497178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3200" b="1" dirty="0"/>
              <a:t>Lipid </a:t>
            </a:r>
            <a:r>
              <a:rPr lang="tr-TR" sz="3200" b="1" dirty="0" err="1"/>
              <a:t>Metabolizması:Fosfolipid</a:t>
            </a:r>
            <a:r>
              <a:rPr lang="tr-TR" sz="3200" b="1" dirty="0"/>
              <a:t> biyosentezi</a:t>
            </a:r>
            <a:r>
              <a:rPr lang="tr-TR" sz="3200" dirty="0"/>
              <a:t> ve yağ asitlerinin oksidasyonu artar, bu da hücre zarlarının yapısında ve enerji ihtiyacında kullanılır.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3200" b="1" dirty="0"/>
              <a:t>Glutamin </a:t>
            </a:r>
            <a:r>
              <a:rPr lang="tr-TR" sz="3200" b="1" dirty="0" err="1"/>
              <a:t>Metabolizması:</a:t>
            </a:r>
            <a:r>
              <a:rPr lang="tr-TR" sz="3200" dirty="0" err="1"/>
              <a:t>Kanser</a:t>
            </a:r>
            <a:r>
              <a:rPr lang="tr-TR" sz="3200" dirty="0"/>
              <a:t> hücreleri, hızlı büyüme için glutamini bir enerji ve karbon kaynağı olarak kullanır.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75798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75629A1-217B-9D66-65C2-B2EF8F9F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1837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5. Büyüme ve Proliferasyon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8A273D-A056-3CCD-607B-F0EF56824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1" y="1360967"/>
            <a:ext cx="11249247" cy="4854439"/>
          </a:xfrm>
        </p:spPr>
        <p:txBody>
          <a:bodyPr>
            <a:normAutofit fontScale="92500" lnSpcReduction="10000"/>
          </a:bodyPr>
          <a:lstStyle/>
          <a:p>
            <a:r>
              <a:rPr lang="tr-TR" sz="2800" dirty="0"/>
              <a:t>Metastatik hücreler, hedef organda proliferasyonlarını artırmak için büyüme faktörlerini ve sinyal yollarını aktive eder:</a:t>
            </a:r>
          </a:p>
          <a:p>
            <a:endParaRPr lang="tr-T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Büyüme Faktörleri: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/>
              <a:t>EGF (Epidermal Büyüme Faktörü)</a:t>
            </a:r>
            <a:r>
              <a:rPr lang="tr-TR" sz="2800" dirty="0"/>
              <a:t> ve </a:t>
            </a:r>
            <a:r>
              <a:rPr lang="tr-TR" sz="2800" b="1" dirty="0"/>
              <a:t>IGF (İnsülin Benzeri Büyüme Faktörü)</a:t>
            </a:r>
            <a:r>
              <a:rPr lang="tr-TR" sz="2800" dirty="0"/>
              <a:t>, hücrelerin çoğalmasını teşvik eder.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Sinyal Yolları: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/>
              <a:t>PI3K/AKT/</a:t>
            </a:r>
            <a:r>
              <a:rPr lang="tr-TR" sz="2800" b="1" dirty="0" err="1"/>
              <a:t>mTOR</a:t>
            </a:r>
            <a:r>
              <a:rPr lang="tr-TR" sz="2800" b="1" dirty="0"/>
              <a:t>:</a:t>
            </a:r>
            <a:r>
              <a:rPr lang="tr-TR" sz="2800" dirty="0"/>
              <a:t> Hücresel büyümeyi ve metabolizmayı düzenler.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/>
              <a:t>RAS/RAF/MEK/ERK:</a:t>
            </a:r>
            <a:r>
              <a:rPr lang="tr-TR" sz="2800" dirty="0"/>
              <a:t> Hücre proliferasyonu ve farklılaşmasını kontrol eder.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 err="1"/>
              <a:t>Wnt</a:t>
            </a:r>
            <a:r>
              <a:rPr lang="tr-TR" sz="2800" b="1" dirty="0"/>
              <a:t>/Beta-</a:t>
            </a:r>
            <a:r>
              <a:rPr lang="tr-TR" sz="2800" b="1" dirty="0" err="1"/>
              <a:t>Katenin</a:t>
            </a:r>
            <a:r>
              <a:rPr lang="tr-TR" sz="2800" b="1" dirty="0"/>
              <a:t>:</a:t>
            </a:r>
            <a:r>
              <a:rPr lang="tr-TR" sz="2800" dirty="0"/>
              <a:t> Hücrelerin kendini yenilemesini destekler.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19510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F99157-8C4B-891A-85E1-8CA975C6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45964"/>
          </a:xfrm>
        </p:spPr>
        <p:txBody>
          <a:bodyPr/>
          <a:lstStyle/>
          <a:p>
            <a:r>
              <a:rPr lang="tr-TR" dirty="0"/>
              <a:t>6. Apoptoz Direnci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ECF015-1E88-2498-1B4A-E13B982D8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57" y="1658679"/>
            <a:ext cx="10717619" cy="4376361"/>
          </a:xfrm>
        </p:spPr>
        <p:txBody>
          <a:bodyPr/>
          <a:lstStyle/>
          <a:p>
            <a:pPr algn="just"/>
            <a:r>
              <a:rPr lang="tr-TR" sz="3200" dirty="0"/>
              <a:t>Metastatik hücreler, immün sistemden ve </a:t>
            </a:r>
            <a:r>
              <a:rPr lang="tr-TR" sz="3200" dirty="0" err="1"/>
              <a:t>mikroçevreden</a:t>
            </a:r>
            <a:r>
              <a:rPr lang="tr-TR" sz="3200" dirty="0"/>
              <a:t> gelen ölüm sinyallerine karşı direnç kazanır: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3200" b="1" dirty="0"/>
              <a:t>Anti-apoptotik Proteinler:</a:t>
            </a:r>
            <a:endParaRPr lang="tr-TR" sz="32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sz="3200" b="1" dirty="0"/>
              <a:t>Bcl-2</a:t>
            </a:r>
            <a:r>
              <a:rPr lang="tr-TR" sz="3200" dirty="0"/>
              <a:t>, hücre içi apoptotik sinyalleri baskılar.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3200" b="1" dirty="0"/>
              <a:t>DNA Onarım Mekanizmaları:</a:t>
            </a:r>
            <a:endParaRPr lang="tr-TR" sz="3200" dirty="0"/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sz="3200" dirty="0"/>
              <a:t>Kanser hücreleri, hasarlı DNA'larını tamir ederek hayatta kalma avantajı elde eder.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2909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D16CC1-26E9-FEB1-33AA-41558F245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79880"/>
          </a:xfrm>
        </p:spPr>
        <p:txBody>
          <a:bodyPr>
            <a:normAutofit fontScale="90000"/>
          </a:bodyPr>
          <a:lstStyle/>
          <a:p>
            <a:r>
              <a:rPr lang="tr-TR" dirty="0"/>
              <a:t>7. Ekstraselüler Matriksin Yeniden Yapılandırılması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769B77-2205-519B-CDCE-D7EF04397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528422"/>
            <a:ext cx="10058400" cy="3931920"/>
          </a:xfrm>
        </p:spPr>
        <p:txBody>
          <a:bodyPr>
            <a:normAutofit/>
          </a:bodyPr>
          <a:lstStyle/>
          <a:p>
            <a:r>
              <a:rPr lang="tr-TR" sz="3200" dirty="0"/>
              <a:t>Tümör hücreleri, yeni bir </a:t>
            </a:r>
            <a:r>
              <a:rPr lang="tr-TR" sz="3200" dirty="0" err="1"/>
              <a:t>mikroçevre</a:t>
            </a:r>
            <a:r>
              <a:rPr lang="tr-TR" sz="3200" dirty="0"/>
              <a:t> oluşturmak için </a:t>
            </a:r>
            <a:r>
              <a:rPr lang="tr-TR" sz="3200" dirty="0" err="1"/>
              <a:t>ECM'i</a:t>
            </a:r>
            <a:r>
              <a:rPr lang="tr-TR" sz="3200" dirty="0"/>
              <a:t> yeniden düzenler.</a:t>
            </a:r>
          </a:p>
          <a:p>
            <a:endParaRPr lang="tr-TR" sz="3200" dirty="0"/>
          </a:p>
          <a:p>
            <a:r>
              <a:rPr lang="tr-TR" sz="3200" b="1" dirty="0" err="1"/>
              <a:t>Hyaluronik</a:t>
            </a:r>
            <a:r>
              <a:rPr lang="tr-TR" sz="3200" b="1" dirty="0"/>
              <a:t> Asit ve </a:t>
            </a:r>
            <a:r>
              <a:rPr lang="tr-TR" sz="3200" b="1" dirty="0" err="1"/>
              <a:t>Kollajen</a:t>
            </a:r>
            <a:r>
              <a:rPr lang="tr-TR" sz="3200" b="1" dirty="0"/>
              <a:t>:</a:t>
            </a:r>
            <a:r>
              <a:rPr lang="tr-TR" sz="3200" dirty="0"/>
              <a:t> Tümör büyümesi ve hücre göçüne katkıda bulunur.</a:t>
            </a:r>
          </a:p>
        </p:txBody>
      </p:sp>
    </p:spTree>
    <p:extLst>
      <p:ext uri="{BB962C8B-B14F-4D97-AF65-F5344CB8AC3E}">
        <p14:creationId xmlns:p14="http://schemas.microsoft.com/office/powerpoint/2010/main" val="2726098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921973-9534-0B53-80ED-29B82B3D2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0BC5AA-AC18-3D3D-36CF-8076A2E79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Özkara, G., Öztürk, O., &amp; Aydoğan, H. Y. (2020). Kanser ve Metastaz: Hücre Adezyon Molekülleri ve Hücreler Arası Bağlantıların Önemi.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Experimed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10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38-48.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Horwitz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Rick,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Donna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Webb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"Cell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migration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Current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Biology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13.19 (2003): R756-R759.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tr-TR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9039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35</TotalTime>
  <Words>698</Words>
  <Application>Microsoft Macintosh PowerPoint</Application>
  <PresentationFormat>Geniş ekran</PresentationFormat>
  <Paragraphs>67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Garamond</vt:lpstr>
      <vt:lpstr>Sabun</vt:lpstr>
      <vt:lpstr>Kanser biyokimyası</vt:lpstr>
      <vt:lpstr>PowerPoint Sunusu</vt:lpstr>
      <vt:lpstr>1. Pre-Metastatik Niş (PMN) Oluşumu</vt:lpstr>
      <vt:lpstr>2. Kanser Hücrelerinin Yerleşimi (Ekstravasasyon) </vt:lpstr>
      <vt:lpstr>PowerPoint Sunusu</vt:lpstr>
      <vt:lpstr>3. Tümör Mikroçevresi ile Etkileşim</vt:lpstr>
      <vt:lpstr>PowerPoint Sunusu</vt:lpstr>
      <vt:lpstr>4. Enerji ve Metabolizma Düzenlemesi</vt:lpstr>
      <vt:lpstr>PowerPoint Sunusu</vt:lpstr>
      <vt:lpstr>5. Büyüme ve Proliferasyon </vt:lpstr>
      <vt:lpstr>6. Apoptoz Direnci</vt:lpstr>
      <vt:lpstr>7. Ekstraselüler Matriksin Yeniden Yapılandırılması</vt:lpstr>
      <vt:lpstr>Referanslar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6</cp:revision>
  <dcterms:created xsi:type="dcterms:W3CDTF">2024-12-03T19:05:09Z</dcterms:created>
  <dcterms:modified xsi:type="dcterms:W3CDTF">2024-12-03T19:40:30Z</dcterms:modified>
</cp:coreProperties>
</file>