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84"/>
    <p:restoredTop sz="94637"/>
  </p:normalViewPr>
  <p:slideViewPr>
    <p:cSldViewPr snapToGrid="0">
      <p:cViewPr varScale="1">
        <p:scale>
          <a:sx n="54" d="100"/>
          <a:sy n="54" d="100"/>
        </p:scale>
        <p:origin x="216" y="1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160EA64-D806-43AC-9DF2-F8C432F32B4C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2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0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160EA64-D806-43AC-9DF2-F8C432F32B4C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10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333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0178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74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93684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1061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7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768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12/3/24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40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65F490-D580-3955-9C04-A27EAF15D3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528BE2C-BD80-9558-987F-560E249906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Metastaz  mekanizması</a:t>
            </a:r>
            <a:r>
              <a:rPr lang="tr-TR" sz="2800" b="1" dirty="0">
                <a:effectLst/>
              </a:rPr>
              <a:t> </a:t>
            </a:r>
            <a:endParaRPr lang="tr-TR" sz="2800" b="1" dirty="0"/>
          </a:p>
        </p:txBody>
      </p:sp>
    </p:spTree>
    <p:extLst>
      <p:ext uri="{BB962C8B-B14F-4D97-AF65-F5344CB8AC3E}">
        <p14:creationId xmlns:p14="http://schemas.microsoft.com/office/powerpoint/2010/main" val="33024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FD860AB-8C49-5B8A-CBCB-6140B5CD5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047750"/>
            <a:ext cx="10229850" cy="4692277"/>
          </a:xfrm>
        </p:spPr>
        <p:txBody>
          <a:bodyPr>
            <a:normAutofit/>
          </a:bodyPr>
          <a:lstStyle/>
          <a:p>
            <a:r>
              <a:rPr lang="tr-TR" sz="2800" b="1" dirty="0"/>
              <a:t>Metastaz</a:t>
            </a:r>
            <a:r>
              <a:rPr lang="tr-TR" sz="2800" dirty="0"/>
              <a:t>, kanser hücrelerinin birincil (başlangıç) tümörden ayrılarak kan, lenf sistemi veya diğer yollarla uzak organlara taşınıp burada yeni tümör odakları oluşturması sürecidir. </a:t>
            </a:r>
          </a:p>
          <a:p>
            <a:endParaRPr lang="tr-TR" sz="2800" dirty="0"/>
          </a:p>
          <a:p>
            <a:r>
              <a:rPr lang="tr-TR" sz="2800" dirty="0"/>
              <a:t>Metastaz, kanserin ilerlemesinde ve ölümcül hale gelmesinde kritik bir rol oynar. İşte metastazın temel mekanizmaları: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85635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62614A-DD95-07A0-E67B-2C5316431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23613"/>
            <a:ext cx="7729728" cy="1188720"/>
          </a:xfrm>
        </p:spPr>
        <p:txBody>
          <a:bodyPr>
            <a:normAutofit fontScale="90000"/>
          </a:bodyPr>
          <a:lstStyle/>
          <a:p>
            <a:r>
              <a:rPr lang="tr-TR" dirty="0"/>
              <a:t>1. Primer Tümörden Ayrılma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382BEF-1C02-4090-CB50-AFADBC1C6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228850"/>
            <a:ext cx="9620250" cy="4105537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/>
              <a:t>Epitelyal-mezenkimal Geçiş (EMT):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Kanser hücreleri, primer tümörden ayrılarak hareket edebilir hale gelir.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/>
              <a:t>E-kaderin</a:t>
            </a:r>
            <a:r>
              <a:rPr lang="tr-TR" sz="2800" dirty="0"/>
              <a:t> gibi hücre-hücre adezyon proteinlerinin kaybı, hücrelerin ayrılmasını kolaylaştırır.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b="1" dirty="0" err="1"/>
              <a:t>Vimentin</a:t>
            </a:r>
            <a:r>
              <a:rPr lang="tr-TR" sz="2800" dirty="0"/>
              <a:t> gibi mezenkimal özelliklerin kazanılması, hücrelerin daha hareketli hale gelmesine yol açar.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5556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33C79D-7083-E6F5-9D79-24D8FAA25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2. Ekstraselüler Matriksin (ECM) Bozulması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B8E5BD-1FB9-4492-7021-BF806B07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hücrelerinin, çevresindeki bağ dokusu bariyerini aşması gerekir.</a:t>
            </a:r>
          </a:p>
          <a:p>
            <a:pPr marL="0" indent="0">
              <a:buNone/>
            </a:pPr>
            <a:r>
              <a:rPr lang="tr-TR" sz="2800" b="1" dirty="0"/>
              <a:t>Proteolitik Enzimler: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Matriks </a:t>
            </a:r>
            <a:r>
              <a:rPr lang="tr-TR" sz="2800" dirty="0" err="1"/>
              <a:t>metalloproteinazlar</a:t>
            </a:r>
            <a:r>
              <a:rPr lang="tr-TR" sz="2800" dirty="0"/>
              <a:t> (</a:t>
            </a:r>
            <a:r>
              <a:rPr lang="tr-TR" sz="2800" dirty="0" err="1"/>
              <a:t>MMP'ler</a:t>
            </a:r>
            <a:r>
              <a:rPr lang="tr-TR" sz="2800" dirty="0"/>
              <a:t>) ve </a:t>
            </a:r>
            <a:r>
              <a:rPr lang="tr-TR" sz="2800" dirty="0" err="1"/>
              <a:t>katepsinler</a:t>
            </a:r>
            <a:r>
              <a:rPr lang="tr-TR" sz="2800" dirty="0"/>
              <a:t> gibi enzimler, </a:t>
            </a:r>
            <a:r>
              <a:rPr lang="tr-TR" sz="2800" dirty="0" err="1"/>
              <a:t>ECM'i</a:t>
            </a:r>
            <a:r>
              <a:rPr lang="tr-TR" sz="2800" dirty="0"/>
              <a:t> parçalayarak hücrelerin çevre dokulara yayılmasını kolaylaştırır.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09656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33F38D-4CC1-8D9C-5603-F9AE0ED6B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347" y="678942"/>
            <a:ext cx="9673390" cy="1188720"/>
          </a:xfrm>
        </p:spPr>
        <p:txBody>
          <a:bodyPr>
            <a:normAutofit fontScale="90000"/>
          </a:bodyPr>
          <a:lstStyle/>
          <a:p>
            <a:r>
              <a:rPr lang="tr-TR" dirty="0"/>
              <a:t>3. </a:t>
            </a:r>
            <a:r>
              <a:rPr lang="tr-TR" dirty="0" err="1"/>
              <a:t>İntravasasyon</a:t>
            </a:r>
            <a:r>
              <a:rPr lang="tr-TR" dirty="0"/>
              <a:t> (Damar Sistemine Giriş)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D16F4E-E201-B6E9-E83A-04CEEF87A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314194"/>
            <a:ext cx="10287000" cy="40104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hücreleri, kan veya lenf damarlarına girebilmek için damar duvarını aşar.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Tümör-çevre iletişimi: </a:t>
            </a:r>
            <a:r>
              <a:rPr lang="tr-TR" sz="2800" dirty="0"/>
              <a:t>Tümör hücreleri ve damar </a:t>
            </a:r>
            <a:r>
              <a:rPr lang="tr-TR" sz="2800" dirty="0" err="1"/>
              <a:t>endotelyumu</a:t>
            </a:r>
            <a:r>
              <a:rPr lang="tr-TR" sz="2800" dirty="0"/>
              <a:t> arasındaki sinyaller, </a:t>
            </a:r>
            <a:r>
              <a:rPr lang="tr-TR" sz="2800" dirty="0" err="1"/>
              <a:t>intravasasyonu</a:t>
            </a:r>
            <a:r>
              <a:rPr lang="tr-TR" sz="2800" dirty="0"/>
              <a:t> kolaylaştırır.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Anjiyogenez: </a:t>
            </a:r>
            <a:r>
              <a:rPr lang="tr-TR" sz="2800" dirty="0"/>
              <a:t>Tümörler, kendi damar ağlarını oluşturmak için VEGF (Vasküler Endotelyal Büyüme Faktörü) gibi büyüme faktörlerini salgılar.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42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F3128F-FA35-5F42-59EC-9520E9502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4. Sirkülasyon (Kan ve Lenf Dolaşımı)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DA77D9-5274-CF28-F366-D589A8D49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250" y="2638044"/>
            <a:ext cx="10591800" cy="399135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hücreleri, dolaşıma katılarak uzak organlara taşınır.</a:t>
            </a:r>
          </a:p>
          <a:p>
            <a:pPr marL="0" indent="0">
              <a:buNone/>
            </a:pPr>
            <a:r>
              <a:rPr lang="tr-TR" sz="2800" b="1" dirty="0"/>
              <a:t>Tümör Hücrelerinin Hayatta Kalması: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 akışındaki stresi ve immün sistemi atlatmak için, tümör hücreleri trombositlerle kaplanarak korunabilir.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"</a:t>
            </a:r>
            <a:r>
              <a:rPr lang="tr-TR" sz="2800" dirty="0" err="1"/>
              <a:t>Mikrotrombüs</a:t>
            </a:r>
            <a:r>
              <a:rPr lang="tr-TR" sz="2800" dirty="0"/>
              <a:t>" adı verilen yapılar, hücreleri mekanik hasara karşı korur.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80303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1E41038-4BDE-E4C1-57A2-4659DB40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453" y="642594"/>
            <a:ext cx="10571747" cy="1371600"/>
          </a:xfrm>
        </p:spPr>
        <p:txBody>
          <a:bodyPr>
            <a:normAutofit fontScale="90000"/>
          </a:bodyPr>
          <a:lstStyle/>
          <a:p>
            <a:r>
              <a:rPr lang="tr-TR" dirty="0"/>
              <a:t>5. </a:t>
            </a:r>
            <a:r>
              <a:rPr lang="tr-TR" dirty="0" err="1"/>
              <a:t>Ekstravasasyon</a:t>
            </a:r>
            <a:r>
              <a:rPr lang="tr-TR" dirty="0"/>
              <a:t> (Damar Sisteminden Çıkış)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E05DA6-7A3D-9CEC-DFD7-85D232AF6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638044"/>
            <a:ext cx="9963150" cy="389610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hücreleri, hedef organda damar duvarını aşarak dokulara girer.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Adhezyon </a:t>
            </a:r>
            <a:r>
              <a:rPr lang="tr-TR" sz="2800" b="1" dirty="0" err="1"/>
              <a:t>Molekülleri:</a:t>
            </a:r>
            <a:r>
              <a:rPr lang="tr-TR" sz="2800" dirty="0" err="1"/>
              <a:t>Hücreler</a:t>
            </a:r>
            <a:r>
              <a:rPr lang="tr-TR" sz="2800" dirty="0"/>
              <a:t>, seçinler ve </a:t>
            </a:r>
            <a:r>
              <a:rPr lang="tr-TR" sz="2800" dirty="0" err="1"/>
              <a:t>integrinler</a:t>
            </a:r>
            <a:r>
              <a:rPr lang="tr-TR" sz="2800" dirty="0"/>
              <a:t> gibi moleküller aracılığıyla damar duvarına tutunur.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b="1" dirty="0"/>
              <a:t>Endotel </a:t>
            </a:r>
            <a:r>
              <a:rPr lang="tr-TR" sz="2800" b="1" dirty="0" err="1"/>
              <a:t>Geçişi:</a:t>
            </a:r>
            <a:r>
              <a:rPr lang="tr-TR" sz="2800" dirty="0" err="1"/>
              <a:t>Endotel</a:t>
            </a:r>
            <a:r>
              <a:rPr lang="tr-TR" sz="2800" dirty="0"/>
              <a:t> hücreleri arasından veya bazen doğrudan içinden geçerek dokulara ulaşır.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5986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247B96-8053-AF95-500B-0FF735F7D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6. Uzak Organlarda Yerleşim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5E200EF-5F83-4F38-EA06-273DCA62E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2800" b="1" dirty="0" err="1"/>
              <a:t>Mikroçevre</a:t>
            </a:r>
            <a:r>
              <a:rPr lang="tr-TR" sz="2800" b="1" dirty="0"/>
              <a:t> Uyumu:</a:t>
            </a:r>
            <a:endParaRPr lang="tr-TR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Kanser hücrelerinin yerleşeceği organın </a:t>
            </a:r>
            <a:r>
              <a:rPr lang="tr-TR" sz="2800" dirty="0" err="1"/>
              <a:t>mikroçevresi</a:t>
            </a:r>
            <a:r>
              <a:rPr lang="tr-TR" sz="2800" dirty="0"/>
              <a:t>, metastazın başarısını belirler.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800" dirty="0"/>
              <a:t>Örneğin, kemik metastazı genellikle kemik </a:t>
            </a:r>
            <a:r>
              <a:rPr lang="tr-TR" sz="2800" dirty="0" err="1"/>
              <a:t>mikroçevresindeki</a:t>
            </a:r>
            <a:r>
              <a:rPr lang="tr-TR" sz="2800" dirty="0"/>
              <a:t> büyüme faktörleri (TGF-</a:t>
            </a:r>
            <a:r>
              <a:rPr lang="el-GR" sz="2800" dirty="0"/>
              <a:t>β, </a:t>
            </a:r>
            <a:r>
              <a:rPr lang="tr-TR" sz="2800" dirty="0"/>
              <a:t>IGF) ile ilişkilidir.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437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41E600E-C817-C371-47F9-DC314FB84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7. İkincil Tümör Oluşumu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9A88649-58F6-3280-59BD-44C368AA5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21" y="2103120"/>
            <a:ext cx="10355179" cy="393192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Kanser hücreleri, yerleştikleri bölgede çoğalarak yeni tümörler oluşturur.</a:t>
            </a:r>
          </a:p>
          <a:p>
            <a:pPr marL="0" indent="0">
              <a:buNone/>
            </a:pPr>
            <a:r>
              <a:rPr lang="tr-TR" sz="2800" b="1" dirty="0" err="1"/>
              <a:t>Pre</a:t>
            </a:r>
            <a:r>
              <a:rPr lang="tr-TR" sz="2800" b="1" dirty="0"/>
              <a:t>-metastatik Niş Oluşumu: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Primer tümör, uzak organlarda tümör hücrelerinin yerleşimini kolaylaştırmak için büyüme faktörleri ve sitokinler salgılar.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Örneğin, tümör kaynaklı </a:t>
            </a:r>
            <a:r>
              <a:rPr lang="tr-TR" sz="2800" dirty="0" err="1"/>
              <a:t>eksozomlar</a:t>
            </a:r>
            <a:r>
              <a:rPr lang="tr-TR" sz="2800" dirty="0"/>
              <a:t>, hedef organlarda bağışıklık baskılanmasını ve damar oluşumunu teşvik eder.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4354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5FFDBFB-B9F1-9E93-E745-363D628DB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1" y="342900"/>
            <a:ext cx="9190843" cy="1188720"/>
          </a:xfrm>
        </p:spPr>
        <p:txBody>
          <a:bodyPr>
            <a:normAutofit fontScale="90000"/>
          </a:bodyPr>
          <a:lstStyle/>
          <a:p>
            <a:r>
              <a:rPr lang="tr-TR" dirty="0"/>
              <a:t>Metastazı Kolaylaştıran Faktörler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91C8F6-6745-FC7A-21AB-A6FE448A8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52" y="1299411"/>
            <a:ext cx="11117179" cy="4994709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tr-TR" sz="2800" b="1" dirty="0"/>
              <a:t>Tümör </a:t>
            </a:r>
            <a:r>
              <a:rPr lang="tr-TR" sz="2800" b="1" dirty="0" err="1"/>
              <a:t>Mikroçevresi</a:t>
            </a:r>
            <a:r>
              <a:rPr lang="tr-TR" sz="2800" b="1" dirty="0"/>
              <a:t>: </a:t>
            </a:r>
            <a:r>
              <a:rPr lang="tr-TR" sz="2800" dirty="0"/>
              <a:t>Destek hücreler (fibroblastlar, immün hücreler) ve </a:t>
            </a:r>
            <a:r>
              <a:rPr lang="tr-TR" sz="2800" dirty="0" err="1"/>
              <a:t>stromal</a:t>
            </a:r>
            <a:r>
              <a:rPr lang="tr-TR" sz="2800" dirty="0"/>
              <a:t> bileşenler metastazı kolaylaştırabilir.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Hedef Organ Özellikleri:</a:t>
            </a:r>
            <a:endParaRPr lang="tr-TR" sz="2800" dirty="0"/>
          </a:p>
          <a:p>
            <a:pPr marL="1028700" lvl="1" indent="-571500"/>
            <a:r>
              <a:rPr lang="tr-TR" sz="2800" dirty="0"/>
              <a:t>Kan akışı, organın </a:t>
            </a:r>
            <a:r>
              <a:rPr lang="tr-TR" sz="2800" dirty="0" err="1"/>
              <a:t>mikroçevresi</a:t>
            </a:r>
            <a:r>
              <a:rPr lang="tr-TR" sz="2800" dirty="0"/>
              <a:t> ve hücresel ortam metastaz için önemlidir. Örneğin Akciğerler: Yüksek kan </a:t>
            </a:r>
            <a:r>
              <a:rPr lang="tr-TR" sz="2800" dirty="0" err="1"/>
              <a:t>akışı.Karaciğer</a:t>
            </a:r>
            <a:r>
              <a:rPr lang="tr-TR" sz="2800" dirty="0"/>
              <a:t>: Portal ven yoluyla taşınan tümör hücreleri.</a:t>
            </a:r>
          </a:p>
          <a:p>
            <a:pPr>
              <a:buFont typeface="+mj-lt"/>
              <a:buAutoNum type="arabicPeriod"/>
            </a:pPr>
            <a:r>
              <a:rPr lang="tr-TR" sz="2800" b="1" dirty="0"/>
              <a:t>İmmün Sistemin Rolü:</a:t>
            </a:r>
            <a:endParaRPr lang="tr-TR" sz="2800" dirty="0"/>
          </a:p>
          <a:p>
            <a:pPr marL="914400" lvl="1" indent="-457200"/>
            <a:r>
              <a:rPr lang="tr-TR" sz="2800" dirty="0"/>
              <a:t>Baskılanmış bir immün sistem, metastazı kolaylaştırabilir.</a:t>
            </a:r>
          </a:p>
          <a:p>
            <a:pPr marL="914400" lvl="1" indent="-457200"/>
            <a:r>
              <a:rPr lang="tr-TR" sz="2800" dirty="0"/>
              <a:t>Ancak bağışıklık hücreleri (ör. NK hücreleri), dolaşımdaki kanser hücrelerini yok etmeye çalışır.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9486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8FB09B7-C38E-330B-1C3E-BFEDA7D90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1" y="433137"/>
            <a:ext cx="9190843" cy="1188720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Organotropizm</a:t>
            </a:r>
            <a:r>
              <a:rPr lang="tr-TR" b="1" dirty="0"/>
              <a:t> (Organ Tercihi)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1A6784-5ABE-8875-919B-00F4D94A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821" y="1607419"/>
            <a:ext cx="10347158" cy="4803006"/>
          </a:xfrm>
        </p:spPr>
        <p:txBody>
          <a:bodyPr>
            <a:normAutofit/>
          </a:bodyPr>
          <a:lstStyle/>
          <a:p>
            <a:r>
              <a:rPr lang="tr-TR" sz="2800" dirty="0"/>
              <a:t>Bazı kanser türleri belirli organlara metastaz yapma eğilimindedir: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Meme kanseri → Kemik, akciğer, karaciğer.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Kolorektal kanser → Karaciğer.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Akciğer kanseri → Beyin, kemik. Bu eğilim, organ </a:t>
            </a:r>
            <a:r>
              <a:rPr lang="tr-TR" sz="2800" dirty="0" err="1"/>
              <a:t>mikroçevresinin</a:t>
            </a:r>
            <a:r>
              <a:rPr lang="tr-TR" sz="2800" dirty="0"/>
              <a:t> kanser hücreleri için uygun olup olmamasına bağlıdır.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3834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346CEA-FD52-8B5A-A267-B288E168F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263" y="433136"/>
            <a:ext cx="9479601" cy="1179094"/>
          </a:xfrm>
        </p:spPr>
        <p:txBody>
          <a:bodyPr>
            <a:normAutofit fontScale="90000"/>
          </a:bodyPr>
          <a:lstStyle/>
          <a:p>
            <a:r>
              <a:rPr lang="tr-TR" dirty="0"/>
              <a:t>Metastazın Önlenmesi ve Tedavisi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FEA3A1-A5EC-59EC-FCDB-D72D846E14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" y="1732548"/>
            <a:ext cx="11261557" cy="4692316"/>
          </a:xfrm>
        </p:spPr>
        <p:txBody>
          <a:bodyPr>
            <a:normAutofit lnSpcReduction="10000"/>
          </a:bodyPr>
          <a:lstStyle/>
          <a:p>
            <a:pPr algn="just">
              <a:buFont typeface="+mj-lt"/>
              <a:buAutoNum type="arabicPeriod"/>
            </a:pPr>
            <a:r>
              <a:rPr lang="tr-TR" sz="3200" b="1" dirty="0"/>
              <a:t>Hedefe Yönelik Tedaviler:</a:t>
            </a:r>
            <a:endParaRPr lang="tr-TR" sz="3200" dirty="0"/>
          </a:p>
          <a:p>
            <a:pPr marL="742950" lvl="1" indent="-285750" algn="just"/>
            <a:r>
              <a:rPr lang="tr-TR" sz="3200" dirty="0"/>
              <a:t>VEGF inhibitörleri (anjiyogenezi önlemek için).</a:t>
            </a:r>
          </a:p>
          <a:p>
            <a:pPr marL="742950" lvl="1" indent="-285750" algn="just"/>
            <a:r>
              <a:rPr lang="tr-TR" sz="3200" dirty="0"/>
              <a:t>EMT inhibisyonuna yönelik ilaçlar.</a:t>
            </a:r>
          </a:p>
          <a:p>
            <a:pPr algn="just">
              <a:buFont typeface="+mj-lt"/>
              <a:buAutoNum type="arabicPeriod"/>
            </a:pPr>
            <a:r>
              <a:rPr lang="tr-TR" sz="3200" b="1" dirty="0" err="1"/>
              <a:t>İmmünoterapi</a:t>
            </a:r>
            <a:r>
              <a:rPr lang="tr-TR" sz="3200" b="1" dirty="0"/>
              <a:t>: </a:t>
            </a:r>
            <a:r>
              <a:rPr lang="tr-TR" sz="3200" dirty="0"/>
              <a:t>Bağışıklık sisteminin kanser hücrelerini tanıma ve yok etme kapasitesini artırır.</a:t>
            </a:r>
          </a:p>
          <a:p>
            <a:pPr algn="just">
              <a:buFont typeface="+mj-lt"/>
              <a:buAutoNum type="arabicPeriod"/>
            </a:pPr>
            <a:r>
              <a:rPr lang="tr-TR" sz="3200" b="1" dirty="0"/>
              <a:t>Kemoterapi ve Radyoterapi: </a:t>
            </a:r>
            <a:r>
              <a:rPr lang="tr-TR" sz="3200" dirty="0"/>
              <a:t>Metastatik hücreleri hedefler.</a:t>
            </a:r>
          </a:p>
          <a:p>
            <a:pPr algn="just">
              <a:buFont typeface="+mj-lt"/>
              <a:buAutoNum type="arabicPeriod"/>
            </a:pPr>
            <a:r>
              <a:rPr lang="tr-TR" sz="3200" b="1" dirty="0"/>
              <a:t>Erken Tanı ve Tedavi: </a:t>
            </a:r>
            <a:r>
              <a:rPr lang="tr-TR" sz="3200" dirty="0"/>
              <a:t>Primer tümörün erken evrede tespiti ve tedavisi, metastaz riskini azaltabilir.</a:t>
            </a:r>
          </a:p>
          <a:p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816836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14C96D-E4B5-3424-D549-C6F56D58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1D5BE06-E143-2F65-12B1-370D198A8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Horwitz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Rick,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Donna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Webb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"Cell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migration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Current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Biology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13.19 (2003): R756-R759.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tr-T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7642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bu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bu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bu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{32C8CDE4-10D7-FA47-BCEE-958D72A7AA13}tf10001067</Template>
  <TotalTime>55</TotalTime>
  <Words>655</Words>
  <Application>Microsoft Macintosh PowerPoint</Application>
  <PresentationFormat>Geniş ekran</PresentationFormat>
  <Paragraphs>60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Garamond</vt:lpstr>
      <vt:lpstr>Sabun</vt:lpstr>
      <vt:lpstr>Kanser biyokimyası</vt:lpstr>
      <vt:lpstr>PowerPoint Sunusu</vt:lpstr>
      <vt:lpstr>1. Primer Tümörden Ayrılma</vt:lpstr>
      <vt:lpstr>2. Ekstraselüler Matriksin (ECM) Bozulması</vt:lpstr>
      <vt:lpstr>3. İntravasasyon (Damar Sistemine Giriş)</vt:lpstr>
      <vt:lpstr>4. Sirkülasyon (Kan ve Lenf Dolaşımı)</vt:lpstr>
      <vt:lpstr>5. Ekstravasasyon (Damar Sisteminden Çıkış)</vt:lpstr>
      <vt:lpstr>6. Uzak Organlarda Yerleşim</vt:lpstr>
      <vt:lpstr>7. İkincil Tümör Oluşumu</vt:lpstr>
      <vt:lpstr>Metastazı Kolaylaştıran Faktörler</vt:lpstr>
      <vt:lpstr>Organotropizm (Organ Tercihi) </vt:lpstr>
      <vt:lpstr>Metastazın Önlenmesi ve Tedavisi</vt:lpstr>
      <vt:lpstr>Referanslar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3</cp:revision>
  <dcterms:created xsi:type="dcterms:W3CDTF">2024-12-03T18:04:40Z</dcterms:created>
  <dcterms:modified xsi:type="dcterms:W3CDTF">2024-12-03T19:04:30Z</dcterms:modified>
</cp:coreProperties>
</file>