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611"/>
    <p:restoredTop sz="94637"/>
  </p:normalViewPr>
  <p:slideViewPr>
    <p:cSldViewPr snapToGrid="0">
      <p:cViewPr varScale="1">
        <p:scale>
          <a:sx n="62" d="100"/>
          <a:sy n="62" d="100"/>
        </p:scale>
        <p:origin x="200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FFBFBF-8619-7490-C9E3-28A2EF7AF0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52BA1D6-888E-21EA-E74C-97EE8BC88F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Tümör ve sinyal iletimi</a:t>
            </a:r>
            <a:r>
              <a:rPr lang="tr-TR" b="1" dirty="0">
                <a:effectLst/>
              </a:rPr>
              <a:t>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20273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71ABC4-7373-2B25-7766-B8A32FE4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3DD975-56D5-20BC-CD0F-A978E59DB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Kanser, hücresel ve biyokimyasal süreçlerin kontrolsüz şekilde bozulmasıyla oluşur. </a:t>
            </a:r>
          </a:p>
          <a:p>
            <a:r>
              <a:rPr lang="tr-TR" sz="2800" dirty="0"/>
              <a:t>Tümör oluşumu ve büyümesinde, hücre sinyal iletimi sistemlerinin yanlış regülasyonu kritik rol oynar. </a:t>
            </a:r>
          </a:p>
          <a:p>
            <a:r>
              <a:rPr lang="tr-TR" sz="2800" dirty="0"/>
              <a:t>Bu süreçler, hücre döngüsü, büyüme, farklılaşma, enerji metabolizması, anjiyogenez ve metastaz gibi olayları içermektedir.</a:t>
            </a:r>
          </a:p>
        </p:txBody>
      </p:sp>
    </p:spTree>
    <p:extLst>
      <p:ext uri="{BB962C8B-B14F-4D97-AF65-F5344CB8AC3E}">
        <p14:creationId xmlns:p14="http://schemas.microsoft.com/office/powerpoint/2010/main" val="3533847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E0DA64F-9321-9521-C99C-24CFEF53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2" y="642594"/>
            <a:ext cx="11159836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/>
              <a:t>1. Normal Hücre Sinyal İletimi ve Tümör Oluşumu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3BD86F-21BC-439B-E172-6F2CEC61D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2" y="1787236"/>
            <a:ext cx="11159836" cy="442817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800" dirty="0"/>
              <a:t>Hücreler, çevreden gelen büyüme faktörleri, hormonlar ve stres sinyalleri gibi uyarılara reseptörler aracılığıyla yanıt verir. Kanser hücrelerinde bu sinyal yolları bozulur:</a:t>
            </a:r>
          </a:p>
          <a:p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66474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729FCE-3E75-C6C7-AA96-BE7DD6E9A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D156CB0-CC6C-1A22-885F-B3490D45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709" y="2103120"/>
            <a:ext cx="10335491" cy="393192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tr-TR" sz="2800" b="1" dirty="0"/>
              <a:t>a) Hücre Çoğalması (Proliferasyon) Kontrolü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Normalde hücre büyümesi, hücre döngüsü kontrol noktaları (G1, S, G2, M) ve tümör baskılayıcı genlerle düzenlenir.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sz="2800" dirty="0"/>
              <a:t>Kanserde, bu kontrol noktaları devre dışı bırakılır.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sz="2800" b="1" dirty="0"/>
              <a:t>RB Proteini (</a:t>
            </a:r>
            <a:r>
              <a:rPr lang="tr-TR" sz="2800" b="1" dirty="0" err="1"/>
              <a:t>Retinoblastoma</a:t>
            </a:r>
            <a:r>
              <a:rPr lang="tr-TR" sz="2800" b="1" dirty="0"/>
              <a:t>):</a:t>
            </a:r>
            <a:r>
              <a:rPr lang="tr-TR" sz="2800" dirty="0"/>
              <a:t> Hücre döngüsünü kontrol eden anahtar protein, genellikle işlevini kaybeder.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sz="2800" b="1" dirty="0"/>
              <a:t>p53:</a:t>
            </a:r>
            <a:r>
              <a:rPr lang="tr-TR" sz="2800" dirty="0"/>
              <a:t> DNA hasarını algılayan ve hücreyi apoptoza yönlendiren tümör baskılayıcı protein, kanserlerde sıklıkla mutasyona uğrar.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4669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B144BF-7B0C-EEBC-A5A6-A8D2A48B6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5" y="1080655"/>
            <a:ext cx="10397836" cy="49543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3200" b="1" dirty="0"/>
              <a:t>b) Hücre İçinde Sinyal İletimi</a:t>
            </a:r>
          </a:p>
          <a:p>
            <a:r>
              <a:rPr lang="tr-TR" sz="3200" dirty="0"/>
              <a:t>Kanser hücrelerinde büyüme sinyallerini ileten yolların aktivasyonu şu biyokimyasal değişikliklerle sonuçlanır: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3200" b="1" dirty="0"/>
              <a:t>RAS/RAF/MEK/ERK Yolağı:</a:t>
            </a:r>
            <a:endParaRPr lang="tr-TR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Hücre yüzeyindeki büyüme faktörleri (ör. EGF) reseptör tirozin kinazlarını (RTK) aktive eder.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RAS proteini (GTP-bağlı) bu sinyali ileterek hücre bölünmesini tetikler.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3200" dirty="0"/>
              <a:t>Mutasyona uğramış RAS, sürekli aktif hale gelerek hücre büyümesini kontrolsüz şekilde artırır.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5290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CAD59A-6ED1-E094-2BA2-FE0237DCF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810491"/>
            <a:ext cx="10210800" cy="522454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3200" b="1" dirty="0"/>
              <a:t>PI3K/AKT/</a:t>
            </a:r>
            <a:r>
              <a:rPr lang="tr-TR" sz="3200" b="1" dirty="0" err="1"/>
              <a:t>mTOR</a:t>
            </a:r>
            <a:r>
              <a:rPr lang="tr-TR" sz="3200" b="1" dirty="0"/>
              <a:t> </a:t>
            </a:r>
            <a:r>
              <a:rPr lang="tr-TR" sz="3200" b="1" dirty="0" err="1"/>
              <a:t>Yolağı:</a:t>
            </a:r>
            <a:r>
              <a:rPr lang="tr-TR" sz="3200" dirty="0" err="1"/>
              <a:t>Hücre</a:t>
            </a:r>
            <a:r>
              <a:rPr lang="tr-TR" sz="3200" dirty="0"/>
              <a:t> büyümesi ve hayatta kalma bu yolak tarafından desteklenir. </a:t>
            </a:r>
            <a:r>
              <a:rPr lang="tr-TR" sz="3200" b="1" dirty="0"/>
              <a:t>PTEN</a:t>
            </a:r>
            <a:r>
              <a:rPr lang="tr-TR" sz="3200" dirty="0"/>
              <a:t> gibi inhibitörlerin kaybı, bu yolun aşırı aktivasyonuna neden olur.</a:t>
            </a:r>
          </a:p>
          <a:p>
            <a:pPr>
              <a:buFont typeface="Arial" panose="020B0604020202020204" pitchFamily="34" charset="0"/>
              <a:buChar char="•"/>
            </a:pPr>
            <a:endParaRPr lang="tr-TR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3200" b="1" dirty="0" err="1"/>
              <a:t>Wnt</a:t>
            </a:r>
            <a:r>
              <a:rPr lang="tr-TR" sz="3200" b="1" dirty="0"/>
              <a:t>/Beta-</a:t>
            </a:r>
            <a:r>
              <a:rPr lang="tr-TR" sz="3200" b="1" dirty="0" err="1"/>
              <a:t>Katenin</a:t>
            </a:r>
            <a:r>
              <a:rPr lang="tr-TR" sz="3200" b="1" dirty="0"/>
              <a:t> </a:t>
            </a:r>
            <a:r>
              <a:rPr lang="tr-TR" sz="3200" b="1" dirty="0" err="1"/>
              <a:t>Yolağı:</a:t>
            </a:r>
            <a:r>
              <a:rPr lang="tr-TR" sz="3200" dirty="0" err="1"/>
              <a:t>Hücre</a:t>
            </a:r>
            <a:r>
              <a:rPr lang="tr-TR" sz="3200" dirty="0"/>
              <a:t> farklılaşmasını ve proliferasyonunu düzenler. Kanserde, beta-</a:t>
            </a:r>
            <a:r>
              <a:rPr lang="tr-TR" sz="3200" dirty="0" err="1"/>
              <a:t>katenin</a:t>
            </a:r>
            <a:r>
              <a:rPr lang="tr-TR" sz="3200" dirty="0"/>
              <a:t> birikimi hücre çoğalmasını artırır.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506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524CB1-B5E6-3E1D-F533-01192BB42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2" y="642594"/>
            <a:ext cx="11180618" cy="1371600"/>
          </a:xfrm>
        </p:spPr>
        <p:txBody>
          <a:bodyPr>
            <a:normAutofit fontScale="90000"/>
          </a:bodyPr>
          <a:lstStyle/>
          <a:p>
            <a:r>
              <a:rPr lang="tr-TR" dirty="0"/>
              <a:t>2. Apoptozun Kaçırılması (Programlanmış Hücre Ölümünden Kaçış)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D0DF9E-0DB1-7220-5FD3-7578E5164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2283486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tr-TR" sz="2800" dirty="0"/>
              <a:t>Kanser hücreleri, apoptoz yolaklarını devre dışı bırakır:</a:t>
            </a:r>
          </a:p>
          <a:p>
            <a:pPr marL="0" indent="0">
              <a:buNone/>
            </a:pPr>
            <a:endParaRPr lang="tr-T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Bcl-2 Ailesi:</a:t>
            </a:r>
            <a:r>
              <a:rPr lang="tr-TR" sz="2800" dirty="0"/>
              <a:t> Anti-apoptotik proteinlerin (Bcl-2, </a:t>
            </a:r>
            <a:r>
              <a:rPr lang="tr-TR" sz="2800" dirty="0" err="1"/>
              <a:t>Bcl-xL</a:t>
            </a:r>
            <a:r>
              <a:rPr lang="tr-TR" sz="2800" dirty="0"/>
              <a:t>) aşırı ekspresyonu apoptozu baskılar.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p53 Mutasyonu:</a:t>
            </a:r>
            <a:r>
              <a:rPr lang="tr-TR" sz="2800" dirty="0"/>
              <a:t> Hücre stresine yanıt olarak apoptozu başlatan p53'ün inaktivasyonu.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137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656E8A0-B9DE-DEF9-C11B-DFEAB07A7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91351"/>
          </a:xfrm>
        </p:spPr>
        <p:txBody>
          <a:bodyPr/>
          <a:lstStyle/>
          <a:p>
            <a:r>
              <a:rPr lang="tr-TR" dirty="0"/>
              <a:t>3. Anjiyogenez ve Sinyal İletimi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220C09-6115-9EA2-DA67-30C47597D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33945"/>
            <a:ext cx="10439400" cy="4601095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Kanser hücreleri, oksijen ve besin ihtiyacını karşılamak için yeni kan damarlarının oluşumunu (anjiyogenez) teşvik eder: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VEGF (Vasküler Endotelyal Büyüme Faktörü):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Endotel hücrelerindeki reseptörlere bağlanarak yeni damar oluşumunu başlatır.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HIF-1</a:t>
            </a:r>
            <a:r>
              <a:rPr lang="el-GR" sz="2800" dirty="0"/>
              <a:t>α (</a:t>
            </a:r>
            <a:r>
              <a:rPr lang="tr-TR" sz="2800" dirty="0"/>
              <a:t>Hipoksi İndükleyici Faktör), hipoksik ortamda VEGF üretimini artırır.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 err="1"/>
              <a:t>Notch</a:t>
            </a:r>
            <a:r>
              <a:rPr lang="tr-TR" sz="2800" b="1" dirty="0"/>
              <a:t> ve Delta Yolları: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Anjiyogenezin düzenlenmesinde rol oynar.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88499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0BF49D-1DA1-A155-F939-2207DEB91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4. Enerji Metabolizmasının Yeniden Programlanması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3D7FBA-0811-80C7-7D0E-28493BB8A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63" y="1662545"/>
            <a:ext cx="11035145" cy="4552861"/>
          </a:xfrm>
        </p:spPr>
        <p:txBody>
          <a:bodyPr>
            <a:normAutofit lnSpcReduction="10000"/>
          </a:bodyPr>
          <a:lstStyle/>
          <a:p>
            <a:r>
              <a:rPr lang="tr-TR" sz="2800" dirty="0"/>
              <a:t>Kanser hücreleri, yüksek enerji ve biyomolekül ihtiyacını karşılamak için metabolik süreçlerini yeniden düzenler: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Kanser hücreleri, oksijen varlığında bile glikozu laktata dönüştürerek enerji üretir (aerobik glikoliz).</a:t>
            </a:r>
            <a:r>
              <a:rPr lang="tr-TR" sz="2800" b="1" dirty="0"/>
              <a:t>(</a:t>
            </a:r>
            <a:r>
              <a:rPr lang="tr-TR" sz="2800" b="1" dirty="0" err="1"/>
              <a:t>Warburg</a:t>
            </a:r>
            <a:r>
              <a:rPr lang="tr-TR" sz="2800" b="1" dirty="0"/>
              <a:t> Etkisi).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Bu süreç, glikolitik enzimlerin aşırı ekspresyonu ile sağlanır (ör. HK2 - </a:t>
            </a:r>
            <a:r>
              <a:rPr lang="tr-TR" sz="2800" dirty="0" err="1"/>
              <a:t>Heksokinaz</a:t>
            </a:r>
            <a:r>
              <a:rPr lang="tr-TR" sz="2800" dirty="0"/>
              <a:t> 2).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 err="1"/>
              <a:t>Glutaminoliz</a:t>
            </a:r>
            <a:r>
              <a:rPr lang="tr-TR" sz="2800" b="1" dirty="0"/>
              <a:t>:</a:t>
            </a:r>
            <a:r>
              <a:rPr lang="tr-TR" sz="2800" dirty="0"/>
              <a:t> Glutamin, kanser hücrelerinde enerji ve azot kaynağı olarak kullanılır.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Lipid Metabolizması:</a:t>
            </a:r>
            <a:r>
              <a:rPr lang="tr-TR" sz="2800" dirty="0"/>
              <a:t> Lipid biyosentezindeki artış, hücre zarları ve sinyal molekülleri için kullanılır.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6228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B06922-6B85-3129-4405-6BCF4E70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5. Tümör </a:t>
            </a:r>
            <a:r>
              <a:rPr lang="tr-TR" b="1" dirty="0" err="1"/>
              <a:t>Mikroçevresi</a:t>
            </a:r>
            <a:r>
              <a:rPr lang="tr-TR" b="1" dirty="0"/>
              <a:t> ve Sinyal İletimi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2AFEC0-9C10-D347-6E9F-AF0CFBE98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863" y="2014194"/>
            <a:ext cx="10356273" cy="4289367"/>
          </a:xfrm>
        </p:spPr>
        <p:txBody>
          <a:bodyPr>
            <a:normAutofit/>
          </a:bodyPr>
          <a:lstStyle/>
          <a:p>
            <a:r>
              <a:rPr lang="tr-TR" sz="2800" dirty="0"/>
              <a:t>Kanser hücreleri, çevresindeki bağ dokusu, fibroblastlar ve immün hücrelerle etkileşim halindedir:</a:t>
            </a:r>
          </a:p>
          <a:p>
            <a:pPr marL="0" indent="0">
              <a:buNone/>
            </a:pPr>
            <a:r>
              <a:rPr lang="tr-TR" sz="2800" b="1" dirty="0"/>
              <a:t>İmmün Kaçış Mekanizmaları: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PD-L1 gibi immün baskılayıcı proteinlerin aşırı ekspresyonu, T hücrelerini baskılar.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TGF-</a:t>
            </a:r>
            <a:r>
              <a:rPr lang="el-GR" sz="2800" dirty="0"/>
              <a:t>β, </a:t>
            </a:r>
            <a:r>
              <a:rPr lang="tr-TR" sz="2800" dirty="0"/>
              <a:t>tümör </a:t>
            </a:r>
            <a:r>
              <a:rPr lang="tr-TR" sz="2800" dirty="0" err="1"/>
              <a:t>mikroçevresinde</a:t>
            </a:r>
            <a:r>
              <a:rPr lang="tr-TR" sz="2800" dirty="0"/>
              <a:t> </a:t>
            </a:r>
            <a:r>
              <a:rPr lang="tr-TR" sz="2800" dirty="0" err="1"/>
              <a:t>immünosupresif</a:t>
            </a:r>
            <a:r>
              <a:rPr lang="tr-TR" sz="2800" dirty="0"/>
              <a:t> bir ortam oluşturur.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6281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6734A9D-6B8A-1E62-B57F-CE06F23B6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3836" y="1625138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tr-TR" sz="3200" b="1" dirty="0"/>
              <a:t>Fibroblast Aktiviteleri:</a:t>
            </a:r>
          </a:p>
          <a:p>
            <a:endParaRPr lang="tr-TR" sz="3200" b="1" dirty="0"/>
          </a:p>
          <a:p>
            <a:r>
              <a:rPr lang="tr-TR" sz="3200" dirty="0"/>
              <a:t>Kanserle ilişkili fibroblastlar (CAF), büyüme faktörleri (TGF-</a:t>
            </a:r>
            <a:r>
              <a:rPr lang="el-GR" sz="3200" dirty="0"/>
              <a:t>β, </a:t>
            </a:r>
            <a:r>
              <a:rPr lang="tr-TR" sz="3200" dirty="0"/>
              <a:t>FGF) salgılayarak tümör büyümesini destekler.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2984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F8DEF7-08DB-3C0D-8224-814B479EF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04315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6. Metastaz ve Sinyal Yolları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07256BB-2E64-8B9F-499A-181BB793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37855"/>
            <a:ext cx="10058400" cy="4497185"/>
          </a:xfrm>
        </p:spPr>
        <p:txBody>
          <a:bodyPr/>
          <a:lstStyle/>
          <a:p>
            <a:r>
              <a:rPr lang="tr-TR" sz="2800" dirty="0"/>
              <a:t>Kanser hücrelerinin diğer organlara yayılma süreci (metastaz), biyokimyasal sinyal değişikliklerini içerir;</a:t>
            </a:r>
          </a:p>
          <a:p>
            <a:endParaRPr lang="tr-TR" sz="2800" dirty="0"/>
          </a:p>
          <a:p>
            <a:pPr marL="0" indent="0">
              <a:buNone/>
            </a:pPr>
            <a:r>
              <a:rPr lang="tr-TR" sz="2800" b="1" dirty="0"/>
              <a:t>Epitelyal-Mezenkimal Geçiş (EMT):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Hücreler, </a:t>
            </a:r>
            <a:r>
              <a:rPr lang="tr-TR" sz="2800" b="1" dirty="0"/>
              <a:t>E-kaderin</a:t>
            </a:r>
            <a:r>
              <a:rPr lang="tr-TR" sz="2800" dirty="0"/>
              <a:t> gibi hücre-hücre bağlantılarını kaybederek hareketli hale gelir.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/>
              <a:t>TGF-</a:t>
            </a:r>
            <a:r>
              <a:rPr lang="el-GR" sz="2800" b="1" dirty="0"/>
              <a:t>β</a:t>
            </a:r>
            <a:r>
              <a:rPr lang="el-GR" sz="2800" dirty="0"/>
              <a:t>, </a:t>
            </a:r>
            <a:r>
              <a:rPr lang="tr-TR" sz="2800" dirty="0" err="1"/>
              <a:t>EMT'nin</a:t>
            </a:r>
            <a:r>
              <a:rPr lang="tr-TR" sz="2800" dirty="0"/>
              <a:t> başlatılmasında kritik bir rol oynar.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3779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C562DA-B0F0-582A-DEFD-A2EC4EC84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327" y="1463040"/>
            <a:ext cx="10058400" cy="3931920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/>
              <a:t>Kemokin ve Reseptör Etkileşimleri:</a:t>
            </a:r>
          </a:p>
          <a:p>
            <a:endParaRPr lang="tr-TR" sz="2800" b="1" dirty="0"/>
          </a:p>
          <a:p>
            <a:r>
              <a:rPr lang="tr-TR" sz="2800" dirty="0"/>
              <a:t>CXCL12-CXCR4 ekseni, kanser hücrelerinin hedef organa yönelmesini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92926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921973-9534-0B53-80ED-29B82B3D2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0BC5AA-AC18-3D3D-36CF-8076A2E79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Özkara, G., Öztürk, O., &amp; Aydoğan, H. Y. (2020). Kanser ve Metastaz: Hücre Adezyon Molekülleri ve Hücreler Arası Bağlantıların Önemi.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Experimed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10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(1), 38-48.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Horwitz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Rick,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Donna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Webb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"Cell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migration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Current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Biology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13.19 (2003): R756-R759.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tr-TR" b="0" i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99039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30</TotalTime>
  <Words>734</Words>
  <Application>Microsoft Macintosh PowerPoint</Application>
  <PresentationFormat>Geniş ekran</PresentationFormat>
  <Paragraphs>62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Garamond</vt:lpstr>
      <vt:lpstr>Sabun</vt:lpstr>
      <vt:lpstr>Kanser biyokimyası</vt:lpstr>
      <vt:lpstr>PowerPoint Sunusu</vt:lpstr>
      <vt:lpstr>1. Normal Hücre Sinyal İletimi ve Tümör Oluşumu </vt:lpstr>
      <vt:lpstr>PowerPoint Sunusu</vt:lpstr>
      <vt:lpstr>PowerPoint Sunusu</vt:lpstr>
      <vt:lpstr>PowerPoint Sunusu</vt:lpstr>
      <vt:lpstr>2. Apoptozun Kaçırılması (Programlanmış Hücre Ölümünden Kaçış)</vt:lpstr>
      <vt:lpstr>3. Anjiyogenez ve Sinyal İletimi</vt:lpstr>
      <vt:lpstr>4. Enerji Metabolizmasının Yeniden Programlanması </vt:lpstr>
      <vt:lpstr>5. Tümör Mikroçevresi ve Sinyal İletimi</vt:lpstr>
      <vt:lpstr>PowerPoint Sunusu</vt:lpstr>
      <vt:lpstr>6. Metastaz ve Sinyal Yolları</vt:lpstr>
      <vt:lpstr>PowerPoint Sunusu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10</cp:revision>
  <dcterms:created xsi:type="dcterms:W3CDTF">2024-12-03T19:43:25Z</dcterms:created>
  <dcterms:modified xsi:type="dcterms:W3CDTF">2024-12-03T20:17:08Z</dcterms:modified>
</cp:coreProperties>
</file>