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2"/>
    <p:restoredTop sz="94637"/>
  </p:normalViewPr>
  <p:slideViewPr>
    <p:cSldViewPr snapToGrid="0">
      <p:cViewPr varScale="1">
        <p:scale>
          <a:sx n="79" d="100"/>
          <a:sy n="79" d="100"/>
        </p:scale>
        <p:origin x="216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F7BA48-D45D-49D9-DFF0-DF0D8FE56B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BİYOKİMYASI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A40D107-3095-8008-7F1F-716A264A0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0014" y="4594976"/>
            <a:ext cx="9070848" cy="457201"/>
          </a:xfrm>
        </p:spPr>
        <p:txBody>
          <a:bodyPr/>
          <a:lstStyle/>
          <a:p>
            <a:r>
              <a:rPr lang="tr-TR" b="1" dirty="0"/>
              <a:t>Hücre göç mekanizması</a:t>
            </a:r>
          </a:p>
        </p:txBody>
      </p:sp>
    </p:spTree>
    <p:extLst>
      <p:ext uri="{BB962C8B-B14F-4D97-AF65-F5344CB8AC3E}">
        <p14:creationId xmlns:p14="http://schemas.microsoft.com/office/powerpoint/2010/main" val="109924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02EF3A-9C95-4536-CF11-8F0047343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06237"/>
            <a:ext cx="10058400" cy="3931920"/>
          </a:xfrm>
        </p:spPr>
        <p:txBody>
          <a:bodyPr>
            <a:normAutofit/>
          </a:bodyPr>
          <a:lstStyle/>
          <a:p>
            <a:r>
              <a:rPr lang="tr-TR" sz="2400" b="1" dirty="0"/>
              <a:t>Hücre göçü</a:t>
            </a:r>
            <a:r>
              <a:rPr lang="tr-TR" sz="2400" dirty="0"/>
              <a:t>, hücrelerin belirli bir yerden başka bir yere hareket etme sürecidir. </a:t>
            </a:r>
          </a:p>
          <a:p>
            <a:r>
              <a:rPr lang="tr-TR" sz="2400" dirty="0"/>
              <a:t>Bu biyolojik olay, embriyonik gelişimden yara iyileşmesine ve bağışıklık yanıtına kadar birçok fizyolojik ve patolojik süreçte önemli bir rol oynar. </a:t>
            </a:r>
          </a:p>
          <a:p>
            <a:r>
              <a:rPr lang="tr-TR" sz="2400" dirty="0"/>
              <a:t>Hücre göçü, hücre iskeleti, hücre zarı ve çevresel sinyaller arasındaki karmaşık bir etkileşimle düzenlenir.</a:t>
            </a:r>
          </a:p>
        </p:txBody>
      </p:sp>
    </p:spTree>
    <p:extLst>
      <p:ext uri="{BB962C8B-B14F-4D97-AF65-F5344CB8AC3E}">
        <p14:creationId xmlns:p14="http://schemas.microsoft.com/office/powerpoint/2010/main" val="30968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0661DC-B80C-537D-98E3-D348B730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50808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Hücre Göçünün Ana Unsurları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222787-AA8F-65CE-240A-5BFFD8264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314214" cy="4362994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tr-TR" sz="2800" b="1" dirty="0"/>
              <a:t>Hücre iskeleti (sitoplazma iskeleti):</a:t>
            </a:r>
            <a:br>
              <a:rPr lang="tr-TR" sz="2800" dirty="0"/>
            </a:br>
            <a:r>
              <a:rPr lang="tr-TR" sz="2800" dirty="0"/>
              <a:t>Hücre göçü, </a:t>
            </a:r>
            <a:r>
              <a:rPr lang="tr-TR" sz="2800" dirty="0" err="1"/>
              <a:t>aktin</a:t>
            </a:r>
            <a:r>
              <a:rPr lang="tr-TR" sz="2800" dirty="0"/>
              <a:t> filamentleri ve mikrotübüller gibi iskelet elemanlarının dinamik yeniden düzenlenmesiyle sağlanır.</a:t>
            </a:r>
          </a:p>
          <a:p>
            <a:pPr>
              <a:buFont typeface="+mj-lt"/>
              <a:buAutoNum type="arabicPeriod"/>
            </a:pPr>
            <a:r>
              <a:rPr lang="tr-TR" sz="2800" b="1" dirty="0"/>
              <a:t>Adhezyon Molekülleri:</a:t>
            </a:r>
            <a:br>
              <a:rPr lang="tr-TR" sz="2800" dirty="0"/>
            </a:br>
            <a:r>
              <a:rPr lang="tr-TR" sz="2800" dirty="0"/>
              <a:t>Hücrelerin çevrelerine yapışmalarını ve bu yapışmayı bırakarak ilerlemelerini sağlayan proteinlerdir (örneğin, </a:t>
            </a:r>
            <a:r>
              <a:rPr lang="tr-TR" sz="2800" dirty="0" err="1"/>
              <a:t>integrinler</a:t>
            </a:r>
            <a:r>
              <a:rPr lang="tr-TR" sz="2800" dirty="0"/>
              <a:t>).</a:t>
            </a:r>
            <a:r>
              <a:rPr lang="tr-TR" sz="2800" b="1" dirty="0"/>
              <a:t>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35365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B0C97E-BB01-FE66-FD99-34CFEA286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58" y="1596935"/>
            <a:ext cx="10058400" cy="3931920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/>
              <a:t>3. Kemotaksis:</a:t>
            </a:r>
            <a:br>
              <a:rPr lang="tr-TR" sz="2800" dirty="0"/>
            </a:br>
            <a:r>
              <a:rPr lang="tr-TR" sz="2800" dirty="0"/>
              <a:t>Kimyasal sinyallerin etkisiyle hücrelerin belirli bir yöne hareket etmesi. Hücreler, kemokinler veya büyüme faktörleri gibi sinyalleri takip eder.</a:t>
            </a:r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r>
              <a:rPr lang="tr-TR" sz="2800" b="1" dirty="0"/>
              <a:t>4. Enerji:</a:t>
            </a:r>
            <a:br>
              <a:rPr lang="tr-TR" sz="2800" dirty="0"/>
            </a:br>
            <a:r>
              <a:rPr lang="tr-TR" sz="2800" dirty="0"/>
              <a:t>ATP gibi enerji kaynakları, hareket için gerekli olan moleküler motorların çalışmasını destekler.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5638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497A04-DDBE-77A1-0556-A0AAB0557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85" y="718457"/>
            <a:ext cx="11168743" cy="56660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Hücre Göçünün Örnekleri</a:t>
            </a:r>
          </a:p>
          <a:p>
            <a:pPr>
              <a:buFont typeface="+mj-lt"/>
              <a:buAutoNum type="arabicPeriod"/>
            </a:pPr>
            <a:r>
              <a:rPr lang="tr-TR" sz="2800" b="1" dirty="0"/>
              <a:t>Embriyonik Gelişim:</a:t>
            </a:r>
            <a:br>
              <a:rPr lang="tr-TR" sz="2800" dirty="0"/>
            </a:br>
            <a:r>
              <a:rPr lang="tr-TR" sz="2800" dirty="0"/>
              <a:t>Organların ve dokuların oluşumunda hücrelerin doğru yerlere taşınmasını sağlar.</a:t>
            </a:r>
          </a:p>
          <a:p>
            <a:pPr>
              <a:buFont typeface="+mj-lt"/>
              <a:buAutoNum type="arabicPeriod"/>
            </a:pPr>
            <a:r>
              <a:rPr lang="tr-TR" sz="2800" b="1" dirty="0"/>
              <a:t>Yara İyileşmesi:</a:t>
            </a:r>
            <a:br>
              <a:rPr lang="tr-TR" sz="2800" dirty="0"/>
            </a:br>
            <a:r>
              <a:rPr lang="tr-TR" sz="2800" dirty="0"/>
              <a:t>Fibroblastlar ve keratinositler, yaralanmış dokuları onarmak için göç eder.</a:t>
            </a:r>
          </a:p>
          <a:p>
            <a:pPr>
              <a:buFont typeface="+mj-lt"/>
              <a:buAutoNum type="arabicPeriod"/>
            </a:pPr>
            <a:r>
              <a:rPr lang="tr-TR" sz="2800" b="1" dirty="0"/>
              <a:t>Bağışıklık Yanıtı:</a:t>
            </a:r>
            <a:br>
              <a:rPr lang="tr-TR" sz="2800" dirty="0"/>
            </a:br>
            <a:r>
              <a:rPr lang="tr-TR" sz="2800" dirty="0"/>
              <a:t>Beyaz kan hücreleri (örneğin, nötrofiller ve makrofajlar) enfeksiyon bölgelerine göç eder.</a:t>
            </a:r>
          </a:p>
          <a:p>
            <a:pPr>
              <a:buFont typeface="+mj-lt"/>
              <a:buAutoNum type="arabicPeriod"/>
            </a:pPr>
            <a:r>
              <a:rPr lang="tr-TR" sz="2800" b="1" dirty="0"/>
              <a:t>Kanser Metastazı:</a:t>
            </a:r>
            <a:br>
              <a:rPr lang="tr-TR" sz="2800" dirty="0"/>
            </a:br>
            <a:r>
              <a:rPr lang="tr-TR" sz="2800" dirty="0"/>
              <a:t>Kanser hücreleri, kontrolsüz hücre göçü ile vücudun diğer bölgelerine yayılır.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2806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DAF483-8CEA-7032-60D4-BD81CEA22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515" y="1463040"/>
            <a:ext cx="10058400" cy="3931920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Hücre Göçü Çeşitleri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 err="1"/>
              <a:t>Ameboid</a:t>
            </a:r>
            <a:r>
              <a:rPr lang="tr-TR" sz="2800" b="1" dirty="0"/>
              <a:t> Göç:</a:t>
            </a:r>
            <a:r>
              <a:rPr lang="tr-TR" sz="2800" dirty="0"/>
              <a:t> Hücrelerin hızlı ve dinamik şekil değişiklikleriyle gerçekleşen göç şekli.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Mezenkimal Göç:</a:t>
            </a:r>
            <a:r>
              <a:rPr lang="tr-TR" sz="2800" dirty="0"/>
              <a:t> Hücrelerin çevresel matrise bağlanarak ilerlediği daha yavaş bir göç türü.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Kolektif Hücre Göçü:</a:t>
            </a:r>
            <a:r>
              <a:rPr lang="tr-TR" sz="2800" dirty="0"/>
              <a:t> Hücrelerin grup halinde hareket ettiği süreç.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2256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5BE22E-A0C7-968E-E835-D6F6F0454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9" y="1303020"/>
            <a:ext cx="10058400" cy="3931920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>
                <a:solidFill>
                  <a:schemeClr val="accent1">
                    <a:lumMod val="75000"/>
                  </a:schemeClr>
                </a:solidFill>
              </a:rPr>
              <a:t>Araştırma ve Uygulama Alanları</a:t>
            </a:r>
          </a:p>
          <a:p>
            <a:r>
              <a:rPr lang="tr-TR" sz="2800" dirty="0"/>
              <a:t>Hücre göçü, kanser araştırmaları, doku mühendisliği ve bağışıklık sistemi çalışmalarında önemli bir araştırma konusudur. </a:t>
            </a:r>
          </a:p>
          <a:p>
            <a:endParaRPr lang="tr-TR" sz="2800" dirty="0"/>
          </a:p>
          <a:p>
            <a:r>
              <a:rPr lang="tr-TR" sz="2800" dirty="0"/>
              <a:t>Ayrıca, yara iyileşme sürecini hızlandırmak ve metastazı önlemek için terapötik hedefler geliştirilmesi açısından kritik bir süreçtir.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7016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FF9133-ADF7-60B5-578E-81ADB6D3B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B68ED9-7DCF-DAF6-8684-5E1C6B5C7B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78" y="1134836"/>
            <a:ext cx="7421308" cy="458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787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14C96D-E4B5-3424-D549-C6F56D58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Referanslar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D5BE06-E143-2F65-12B1-370D198A8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Yokuş, Beran,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Dilek Ülker Çakır. "Kanser biyokimyası."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Dicle Üniversitesi Veteriner Fakültesi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 (2012): 7-18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Onat, Taner, Kaya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Eser Y.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Sözmen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"İnsan biyokimyası."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yayıncılık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659 (2002).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Horwitz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Rick,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Donna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Webb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"Cell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migration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Current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Biology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13.19 (2003): R756-R759.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tr-TR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7642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23</TotalTime>
  <Words>388</Words>
  <Application>Microsoft Macintosh PowerPoint</Application>
  <PresentationFormat>Geniş ekran</PresentationFormat>
  <Paragraphs>29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Garamond</vt:lpstr>
      <vt:lpstr>Sabun</vt:lpstr>
      <vt:lpstr>KANSER BİYOKİMYASI</vt:lpstr>
      <vt:lpstr>PowerPoint Sunusu</vt:lpstr>
      <vt:lpstr>Hücre Göçünün Ana Unsurları </vt:lpstr>
      <vt:lpstr>PowerPoint Sunusu</vt:lpstr>
      <vt:lpstr>PowerPoint Sunusu</vt:lpstr>
      <vt:lpstr>PowerPoint Sunusu</vt:lpstr>
      <vt:lpstr>PowerPoint Sunusu</vt:lpstr>
      <vt:lpstr>PowerPoint Sunusu</vt:lpstr>
      <vt:lpstr>Referanslar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5</cp:revision>
  <dcterms:created xsi:type="dcterms:W3CDTF">2024-10-28T08:21:59Z</dcterms:created>
  <dcterms:modified xsi:type="dcterms:W3CDTF">2024-12-02T12:40:34Z</dcterms:modified>
</cp:coreProperties>
</file>