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18"/>
  </p:notesMasterIdLst>
  <p:handoutMasterIdLst>
    <p:handoutMasterId r:id="rId19"/>
  </p:handoutMasterIdLst>
  <p:sldIdLst>
    <p:sldId id="564" r:id="rId2"/>
    <p:sldId id="565" r:id="rId3"/>
    <p:sldId id="566" r:id="rId4"/>
    <p:sldId id="593" r:id="rId5"/>
    <p:sldId id="594" r:id="rId6"/>
    <p:sldId id="595" r:id="rId7"/>
    <p:sldId id="567" r:id="rId8"/>
    <p:sldId id="592" r:id="rId9"/>
    <p:sldId id="568" r:id="rId10"/>
    <p:sldId id="570" r:id="rId11"/>
    <p:sldId id="572" r:id="rId12"/>
    <p:sldId id="573" r:id="rId13"/>
    <p:sldId id="574" r:id="rId14"/>
    <p:sldId id="583" r:id="rId15"/>
    <p:sldId id="584" r:id="rId16"/>
    <p:sldId id="585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66"/>
    <a:srgbClr val="FF5050"/>
    <a:srgbClr val="FFFF00"/>
    <a:srgbClr val="FFFF66"/>
    <a:srgbClr val="7CBCE3"/>
    <a:srgbClr val="77A9D9"/>
    <a:srgbClr val="7CB0DC"/>
    <a:srgbClr val="E9E1D4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92" autoAdjust="0"/>
    <p:restoredTop sz="96543" autoAdjust="0"/>
  </p:normalViewPr>
  <p:slideViewPr>
    <p:cSldViewPr snapToGrid="0">
      <p:cViewPr varScale="1">
        <p:scale>
          <a:sx n="112" d="100"/>
          <a:sy n="112" d="100"/>
        </p:scale>
        <p:origin x="-1800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4008D-F24F-4C7D-ACA2-1143D8E764EA}" type="doc">
      <dgm:prSet loTypeId="urn:microsoft.com/office/officeart/2005/8/layout/chevron1" loCatId="process" qsTypeId="urn:microsoft.com/office/officeart/2005/8/quickstyle/simple3" qsCatId="simple" csTypeId="urn:microsoft.com/office/officeart/2005/8/colors/accent6_5" csCatId="accent6" phldr="1"/>
      <dgm:spPr/>
    </dgm:pt>
    <dgm:pt modelId="{536C7F82-E4AB-4C57-9F96-AB066EF6C82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Geometry Creation </a:t>
          </a:r>
        </a:p>
        <a:p>
          <a:pPr>
            <a:spcAft>
              <a:spcPts val="0"/>
            </a:spcAft>
          </a:pPr>
          <a:r>
            <a:rPr lang="en-US" sz="1200" b="1" dirty="0" smtClean="0"/>
            <a:t>OR </a:t>
          </a:r>
        </a:p>
        <a:p>
          <a:pPr>
            <a:spcAft>
              <a:spcPts val="0"/>
            </a:spcAft>
          </a:pPr>
          <a:r>
            <a:rPr lang="en-US" sz="1200" b="1" dirty="0" smtClean="0"/>
            <a:t>Geometry Import</a:t>
          </a:r>
          <a:endParaRPr lang="en-US" sz="1200" b="1" dirty="0"/>
        </a:p>
      </dgm:t>
    </dgm:pt>
    <dgm:pt modelId="{44C7D4EE-BB91-4CC4-8DA5-FAA70F6FAB89}" type="parTrans" cxnId="{844FD072-5DA3-4EF2-84EC-A5EA59A33976}">
      <dgm:prSet/>
      <dgm:spPr/>
      <dgm:t>
        <a:bodyPr/>
        <a:lstStyle/>
        <a:p>
          <a:endParaRPr lang="en-US"/>
        </a:p>
      </dgm:t>
    </dgm:pt>
    <dgm:pt modelId="{0AEE0D43-3114-4919-8499-7D66A5FD6835}" type="sibTrans" cxnId="{844FD072-5DA3-4EF2-84EC-A5EA59A33976}">
      <dgm:prSet/>
      <dgm:spPr/>
      <dgm:t>
        <a:bodyPr/>
        <a:lstStyle/>
        <a:p>
          <a:endParaRPr lang="en-US"/>
        </a:p>
      </dgm:t>
    </dgm:pt>
    <dgm:pt modelId="{66A56599-162D-44FD-928E-3D46C04CCA1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Meshing</a:t>
          </a:r>
          <a:endParaRPr lang="en-US" sz="1200" b="1" dirty="0"/>
        </a:p>
      </dgm:t>
    </dgm:pt>
    <dgm:pt modelId="{C07A029E-C8D7-4F09-9905-BF42BD1F7F1E}" type="parTrans" cxnId="{4A0FA4BB-4994-4585-9F22-D9D263BB30E3}">
      <dgm:prSet/>
      <dgm:spPr/>
      <dgm:t>
        <a:bodyPr/>
        <a:lstStyle/>
        <a:p>
          <a:endParaRPr lang="en-US"/>
        </a:p>
      </dgm:t>
    </dgm:pt>
    <dgm:pt modelId="{0BCD6312-02F8-4B06-9D63-F266BEE67CFC}" type="sibTrans" cxnId="{4A0FA4BB-4994-4585-9F22-D9D263BB30E3}">
      <dgm:prSet/>
      <dgm:spPr/>
      <dgm:t>
        <a:bodyPr/>
        <a:lstStyle/>
        <a:p>
          <a:endParaRPr lang="en-US"/>
        </a:p>
      </dgm:t>
    </dgm:pt>
    <dgm:pt modelId="{C5E652E5-429C-418B-9899-9BA8A82A778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Solver</a:t>
          </a:r>
          <a:endParaRPr lang="en-US" sz="1200" b="1" dirty="0"/>
        </a:p>
      </dgm:t>
    </dgm:pt>
    <dgm:pt modelId="{3F5F7DDF-552E-4EDE-950A-68A4C3D291D8}" type="parTrans" cxnId="{DFA61565-9DA3-44B7-B688-3E7A6FF1D8FF}">
      <dgm:prSet/>
      <dgm:spPr/>
      <dgm:t>
        <a:bodyPr/>
        <a:lstStyle/>
        <a:p>
          <a:endParaRPr lang="en-US"/>
        </a:p>
      </dgm:t>
    </dgm:pt>
    <dgm:pt modelId="{12714E38-C01B-49C6-9A88-B2B61C169EDD}" type="sibTrans" cxnId="{DFA61565-9DA3-44B7-B688-3E7A6FF1D8FF}">
      <dgm:prSet/>
      <dgm:spPr/>
      <dgm:t>
        <a:bodyPr/>
        <a:lstStyle/>
        <a:p>
          <a:endParaRPr lang="en-US"/>
        </a:p>
      </dgm:t>
    </dgm:pt>
    <dgm:pt modelId="{9A99B217-08D4-4330-BC31-A2C9C0E4B47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Geometry Operations</a:t>
          </a:r>
        </a:p>
      </dgm:t>
    </dgm:pt>
    <dgm:pt modelId="{CDA09F4C-B37E-4DE7-98E2-DE739E88F925}" type="parTrans" cxnId="{4DB852E1-64B2-4D59-BD61-05E7BC88FAB8}">
      <dgm:prSet/>
      <dgm:spPr/>
      <dgm:t>
        <a:bodyPr/>
        <a:lstStyle/>
        <a:p>
          <a:endParaRPr lang="en-US"/>
        </a:p>
      </dgm:t>
    </dgm:pt>
    <dgm:pt modelId="{A3D4EF01-36B1-4A07-8750-335F182E30B2}" type="sibTrans" cxnId="{4DB852E1-64B2-4D59-BD61-05E7BC88FAB8}">
      <dgm:prSet/>
      <dgm:spPr/>
      <dgm:t>
        <a:bodyPr/>
        <a:lstStyle/>
        <a:p>
          <a:endParaRPr lang="en-US"/>
        </a:p>
      </dgm:t>
    </dgm:pt>
    <dgm:pt modelId="{C08A86F6-D1AE-47CA-822F-DCC33A826337}" type="pres">
      <dgm:prSet presAssocID="{EF14008D-F24F-4C7D-ACA2-1143D8E764EA}" presName="Name0" presStyleCnt="0">
        <dgm:presLayoutVars>
          <dgm:dir/>
          <dgm:animLvl val="lvl"/>
          <dgm:resizeHandles val="exact"/>
        </dgm:presLayoutVars>
      </dgm:prSet>
      <dgm:spPr/>
    </dgm:pt>
    <dgm:pt modelId="{EDD5D16F-CBC1-400C-B2D3-F81ED937DAB6}" type="pres">
      <dgm:prSet presAssocID="{536C7F82-E4AB-4C57-9F96-AB066EF6C8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2CF91-66F8-4DC2-8CDC-B1C63B971043}" type="pres">
      <dgm:prSet presAssocID="{0AEE0D43-3114-4919-8499-7D66A5FD6835}" presName="parTxOnlySpace" presStyleCnt="0"/>
      <dgm:spPr/>
    </dgm:pt>
    <dgm:pt modelId="{131F5272-4FE6-4D9C-99E1-F4721454DD92}" type="pres">
      <dgm:prSet presAssocID="{9A99B217-08D4-4330-BC31-A2C9C0E4B47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0C25E-D581-4EED-B3F5-3D146D8FD9BA}" type="pres">
      <dgm:prSet presAssocID="{A3D4EF01-36B1-4A07-8750-335F182E30B2}" presName="parTxOnlySpace" presStyleCnt="0"/>
      <dgm:spPr/>
    </dgm:pt>
    <dgm:pt modelId="{C53B2050-681C-4069-B84A-7A9EC9A5D580}" type="pres">
      <dgm:prSet presAssocID="{66A56599-162D-44FD-928E-3D46C04CCA1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506A5-D1E3-4292-A51A-F827E12987D3}" type="pres">
      <dgm:prSet presAssocID="{0BCD6312-02F8-4B06-9D63-F266BEE67CFC}" presName="parTxOnlySpace" presStyleCnt="0"/>
      <dgm:spPr/>
    </dgm:pt>
    <dgm:pt modelId="{D55A475E-931B-4DC5-ABC7-4BE5B7EBA682}" type="pres">
      <dgm:prSet presAssocID="{C5E652E5-429C-418B-9899-9BA8A82A77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034E8-3D26-4E64-B9CB-31AE98A168D9}" type="presOf" srcId="{66A56599-162D-44FD-928E-3D46C04CCA13}" destId="{C53B2050-681C-4069-B84A-7A9EC9A5D580}" srcOrd="0" destOrd="0" presId="urn:microsoft.com/office/officeart/2005/8/layout/chevron1"/>
    <dgm:cxn modelId="{4A0FA4BB-4994-4585-9F22-D9D263BB30E3}" srcId="{EF14008D-F24F-4C7D-ACA2-1143D8E764EA}" destId="{66A56599-162D-44FD-928E-3D46C04CCA13}" srcOrd="2" destOrd="0" parTransId="{C07A029E-C8D7-4F09-9905-BF42BD1F7F1E}" sibTransId="{0BCD6312-02F8-4B06-9D63-F266BEE67CFC}"/>
    <dgm:cxn modelId="{E7887B42-D962-48D0-95BF-82D4A8933DEF}" type="presOf" srcId="{EF14008D-F24F-4C7D-ACA2-1143D8E764EA}" destId="{C08A86F6-D1AE-47CA-822F-DCC33A826337}" srcOrd="0" destOrd="0" presId="urn:microsoft.com/office/officeart/2005/8/layout/chevron1"/>
    <dgm:cxn modelId="{8B7F3B40-96C5-4F89-9DBA-3F3097A243DC}" type="presOf" srcId="{536C7F82-E4AB-4C57-9F96-AB066EF6C828}" destId="{EDD5D16F-CBC1-400C-B2D3-F81ED937DAB6}" srcOrd="0" destOrd="0" presId="urn:microsoft.com/office/officeart/2005/8/layout/chevron1"/>
    <dgm:cxn modelId="{B5DC2DCE-B658-46C3-B5EF-EAED09A03C26}" type="presOf" srcId="{9A99B217-08D4-4330-BC31-A2C9C0E4B476}" destId="{131F5272-4FE6-4D9C-99E1-F4721454DD92}" srcOrd="0" destOrd="0" presId="urn:microsoft.com/office/officeart/2005/8/layout/chevron1"/>
    <dgm:cxn modelId="{B2407A12-8CF2-4F50-98C8-20E87A5BFBFA}" type="presOf" srcId="{C5E652E5-429C-418B-9899-9BA8A82A7786}" destId="{D55A475E-931B-4DC5-ABC7-4BE5B7EBA682}" srcOrd="0" destOrd="0" presId="urn:microsoft.com/office/officeart/2005/8/layout/chevron1"/>
    <dgm:cxn modelId="{4DB852E1-64B2-4D59-BD61-05E7BC88FAB8}" srcId="{EF14008D-F24F-4C7D-ACA2-1143D8E764EA}" destId="{9A99B217-08D4-4330-BC31-A2C9C0E4B476}" srcOrd="1" destOrd="0" parTransId="{CDA09F4C-B37E-4DE7-98E2-DE739E88F925}" sibTransId="{A3D4EF01-36B1-4A07-8750-335F182E30B2}"/>
    <dgm:cxn modelId="{DFA61565-9DA3-44B7-B688-3E7A6FF1D8FF}" srcId="{EF14008D-F24F-4C7D-ACA2-1143D8E764EA}" destId="{C5E652E5-429C-418B-9899-9BA8A82A7786}" srcOrd="3" destOrd="0" parTransId="{3F5F7DDF-552E-4EDE-950A-68A4C3D291D8}" sibTransId="{12714E38-C01B-49C6-9A88-B2B61C169EDD}"/>
    <dgm:cxn modelId="{844FD072-5DA3-4EF2-84EC-A5EA59A33976}" srcId="{EF14008D-F24F-4C7D-ACA2-1143D8E764EA}" destId="{536C7F82-E4AB-4C57-9F96-AB066EF6C828}" srcOrd="0" destOrd="0" parTransId="{44C7D4EE-BB91-4CC4-8DA5-FAA70F6FAB89}" sibTransId="{0AEE0D43-3114-4919-8499-7D66A5FD6835}"/>
    <dgm:cxn modelId="{EACA1A1A-EE55-458D-9AFD-5B2C8C83DE06}" type="presParOf" srcId="{C08A86F6-D1AE-47CA-822F-DCC33A826337}" destId="{EDD5D16F-CBC1-400C-B2D3-F81ED937DAB6}" srcOrd="0" destOrd="0" presId="urn:microsoft.com/office/officeart/2005/8/layout/chevron1"/>
    <dgm:cxn modelId="{9E78CE11-F1CC-425D-B613-DC57BCF53C49}" type="presParOf" srcId="{C08A86F6-D1AE-47CA-822F-DCC33A826337}" destId="{D762CF91-66F8-4DC2-8CDC-B1C63B971043}" srcOrd="1" destOrd="0" presId="urn:microsoft.com/office/officeart/2005/8/layout/chevron1"/>
    <dgm:cxn modelId="{4E49C983-2170-4416-8205-090C6728E96B}" type="presParOf" srcId="{C08A86F6-D1AE-47CA-822F-DCC33A826337}" destId="{131F5272-4FE6-4D9C-99E1-F4721454DD92}" srcOrd="2" destOrd="0" presId="urn:microsoft.com/office/officeart/2005/8/layout/chevron1"/>
    <dgm:cxn modelId="{19D71311-CAC3-4CC4-94D1-AD865D1E319F}" type="presParOf" srcId="{C08A86F6-D1AE-47CA-822F-DCC33A826337}" destId="{F710C25E-D581-4EED-B3F5-3D146D8FD9BA}" srcOrd="3" destOrd="0" presId="urn:microsoft.com/office/officeart/2005/8/layout/chevron1"/>
    <dgm:cxn modelId="{27523F14-D46A-4653-BC7B-AC04F7923D6E}" type="presParOf" srcId="{C08A86F6-D1AE-47CA-822F-DCC33A826337}" destId="{C53B2050-681C-4069-B84A-7A9EC9A5D580}" srcOrd="4" destOrd="0" presId="urn:microsoft.com/office/officeart/2005/8/layout/chevron1"/>
    <dgm:cxn modelId="{FDA2F765-2CD6-4D06-8C49-D0D38E94AEC6}" type="presParOf" srcId="{C08A86F6-D1AE-47CA-822F-DCC33A826337}" destId="{1A4506A5-D1E3-4292-A51A-F827E12987D3}" srcOrd="5" destOrd="0" presId="urn:microsoft.com/office/officeart/2005/8/layout/chevron1"/>
    <dgm:cxn modelId="{CF724B1F-FC98-4E42-9AA8-432B28E16B1D}" type="presParOf" srcId="{C08A86F6-D1AE-47CA-822F-DCC33A826337}" destId="{D55A475E-931B-4DC5-ABC7-4BE5B7EBA682}" srcOrd="6" destOrd="0" presId="urn:microsoft.com/office/officeart/2005/8/layout/chevron1"/>
  </dgm:cxnLst>
  <dgm:bg>
    <a:noFill/>
  </dgm:bg>
  <dgm:whole>
    <a:ln w="25400"/>
  </dgm:whole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5D16F-CBC1-400C-B2D3-F81ED937DAB6}">
      <dsp:nvSpPr>
        <dsp:cNvPr id="0" name=""/>
        <dsp:cNvSpPr/>
      </dsp:nvSpPr>
      <dsp:spPr>
        <a:xfrm>
          <a:off x="4073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Geometry Creation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Geometry Import</a:t>
          </a:r>
          <a:endParaRPr lang="en-US" sz="1200" b="1" kern="1200" dirty="0"/>
        </a:p>
      </dsp:txBody>
      <dsp:txXfrm>
        <a:off x="478338" y="302691"/>
        <a:ext cx="1422795" cy="948530"/>
      </dsp:txXfrm>
    </dsp:sp>
    <dsp:sp modelId="{131F5272-4FE6-4D9C-99E1-F4721454DD92}">
      <dsp:nvSpPr>
        <dsp:cNvPr id="0" name=""/>
        <dsp:cNvSpPr/>
      </dsp:nvSpPr>
      <dsp:spPr>
        <a:xfrm>
          <a:off x="2138266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Geometry Operations</a:t>
          </a:r>
        </a:p>
      </dsp:txBody>
      <dsp:txXfrm>
        <a:off x="2612531" y="302691"/>
        <a:ext cx="1422795" cy="948530"/>
      </dsp:txXfrm>
    </dsp:sp>
    <dsp:sp modelId="{C53B2050-681C-4069-B84A-7A9EC9A5D580}">
      <dsp:nvSpPr>
        <dsp:cNvPr id="0" name=""/>
        <dsp:cNvSpPr/>
      </dsp:nvSpPr>
      <dsp:spPr>
        <a:xfrm>
          <a:off x="4272458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Meshing</a:t>
          </a:r>
          <a:endParaRPr lang="en-US" sz="1200" b="1" kern="1200" dirty="0"/>
        </a:p>
      </dsp:txBody>
      <dsp:txXfrm>
        <a:off x="4746723" y="302691"/>
        <a:ext cx="1422795" cy="948530"/>
      </dsp:txXfrm>
    </dsp:sp>
    <dsp:sp modelId="{D55A475E-931B-4DC5-ABC7-4BE5B7EBA682}">
      <dsp:nvSpPr>
        <dsp:cNvPr id="0" name=""/>
        <dsp:cNvSpPr/>
      </dsp:nvSpPr>
      <dsp:spPr>
        <a:xfrm>
          <a:off x="6406651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Solver</a:t>
          </a:r>
          <a:endParaRPr lang="en-US" sz="1200" b="1" kern="1200" dirty="0"/>
        </a:p>
      </dsp:txBody>
      <dsp:txXfrm>
        <a:off x="6880916" y="302691"/>
        <a:ext cx="1422795" cy="948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3328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F83EDED-26D6-4714-805E-D7CD06F91A00}" type="slidenum">
              <a:rPr lang="en-US" smtClean="0"/>
              <a:pPr defTabSz="962025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DA24AE91-BF97-44E8-95D0-73579411FA7F}" type="slidenum">
              <a:rPr lang="en-US" smtClean="0"/>
              <a:pPr defTabSz="962025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5564C83-CF74-443B-A465-B7677D2AB37B}" type="slidenum">
              <a:rPr lang="en-US" smtClean="0"/>
              <a:pPr defTabSz="962025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6274A06-6AF2-4795-AA5B-23A12AC7F106}" type="slidenum">
              <a:rPr lang="en-US" smtClean="0"/>
              <a:pPr defTabSz="962025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2DFB336F-509D-4657-9348-4B7286DF94FA}" type="slidenum">
              <a:rPr lang="en-US" smtClean="0"/>
              <a:pPr defTabSz="962025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8F4EE-D3BD-4528-9E84-8339D8061E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3051056-142A-43A7-85EC-E1DAF7E2917B}" type="slidenum">
              <a:rPr lang="en-US" smtClean="0"/>
              <a:pPr defTabSz="962025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01D56-3FCE-46DE-A0AB-AFEA59F79F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01D56-3FCE-46DE-A0AB-AFEA59F79F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01D56-3FCE-46DE-A0AB-AFEA59F79F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EB749D1-EDA2-4F4F-9F7A-56AEC5B1EF48}" type="slidenum">
              <a:rPr lang="en-US" smtClean="0"/>
              <a:pPr defTabSz="962025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C54C2AA8-2B6A-4841-9AD2-45A36DC0A055}" type="slidenum">
              <a:rPr lang="en-US" smtClean="0"/>
              <a:pPr defTabSz="962025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C54C2AA8-2B6A-4841-9AD2-45A36DC0A055}" type="slidenum">
              <a:rPr lang="en-US" smtClean="0"/>
              <a:pPr defTabSz="962025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0DAA7A1-2804-45B9-9B56-C33293BC44AF}" type="slidenum">
              <a:rPr lang="en-US" smtClean="0"/>
              <a:pPr defTabSz="962025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DesignModeler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88486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7,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085033" y="1097280"/>
            <a:ext cx="6058968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Lecture 7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/>
              <a:t>CAD </a:t>
            </a:r>
            <a:r>
              <a:rPr lang="en-US" sz="2800" dirty="0" smtClean="0"/>
              <a:t>Connections</a:t>
            </a: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87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950970" cy="4573588"/>
          </a:xfrm>
        </p:spPr>
        <p:txBody>
          <a:bodyPr/>
          <a:lstStyle/>
          <a:p>
            <a:r>
              <a:rPr lang="en-GB" dirty="0"/>
              <a:t>Launch </a:t>
            </a:r>
            <a:r>
              <a:rPr lang="en-GB" dirty="0" smtClean="0"/>
              <a:t>Workbench </a:t>
            </a:r>
            <a:r>
              <a:rPr lang="en-GB" dirty="0"/>
              <a:t>from CAD system</a:t>
            </a:r>
          </a:p>
          <a:p>
            <a:pPr lvl="1"/>
            <a:r>
              <a:rPr lang="en-GB" dirty="0"/>
              <a:t>Bi-Directional CAD Connectivity</a:t>
            </a:r>
          </a:p>
          <a:p>
            <a:pPr lvl="2"/>
            <a:r>
              <a:rPr lang="en-GB" b="0" dirty="0" smtClean="0"/>
              <a:t>Export </a:t>
            </a:r>
            <a:r>
              <a:rPr lang="en-GB" b="0" dirty="0"/>
              <a:t>parameters from CAD to </a:t>
            </a:r>
            <a:r>
              <a:rPr lang="en-GB" b="0" dirty="0" smtClean="0"/>
              <a:t>Workbench</a:t>
            </a:r>
            <a:endParaRPr lang="en-GB" b="0" dirty="0"/>
          </a:p>
          <a:p>
            <a:pPr lvl="2"/>
            <a:r>
              <a:rPr lang="en-GB" b="0" dirty="0"/>
              <a:t>Parameter change in CAD reflects in </a:t>
            </a:r>
            <a:r>
              <a:rPr lang="en-GB" b="0" dirty="0" smtClean="0"/>
              <a:t>Workbench </a:t>
            </a:r>
            <a:r>
              <a:rPr lang="en-GB" b="0" dirty="0"/>
              <a:t>and vice versa</a:t>
            </a:r>
          </a:p>
          <a:p>
            <a:pPr lvl="1"/>
            <a:r>
              <a:rPr lang="en-GB" dirty="0" smtClean="0"/>
              <a:t>Bidirectional </a:t>
            </a:r>
            <a:r>
              <a:rPr lang="en-GB" dirty="0"/>
              <a:t>import from DM session</a:t>
            </a:r>
          </a:p>
          <a:p>
            <a:pPr lvl="2"/>
            <a:r>
              <a:rPr lang="en-GB" b="0" dirty="0"/>
              <a:t>Attach to Active CAD Geometry </a:t>
            </a:r>
          </a:p>
          <a:p>
            <a:pPr lvl="2"/>
            <a:r>
              <a:rPr lang="en-GB" b="0" dirty="0"/>
              <a:t>Imports active CAD geometry in DM</a:t>
            </a:r>
          </a:p>
          <a:p>
            <a:pPr lvl="2"/>
            <a:r>
              <a:rPr lang="en-GB" b="0" dirty="0"/>
              <a:t>Can attach only saved CAD sessions</a:t>
            </a:r>
          </a:p>
          <a:p>
            <a:pPr lvl="1"/>
            <a:r>
              <a:rPr lang="en-GB" dirty="0" smtClean="0"/>
              <a:t>Parameter </a:t>
            </a:r>
            <a:r>
              <a:rPr lang="en-GB" dirty="0"/>
              <a:t>Key</a:t>
            </a:r>
          </a:p>
          <a:p>
            <a:pPr lvl="2"/>
            <a:r>
              <a:rPr lang="en-GB" b="0" dirty="0"/>
              <a:t>Prefix key for </a:t>
            </a:r>
            <a:r>
              <a:rPr lang="en-GB" b="0" dirty="0" smtClean="0"/>
              <a:t>importing parameters</a:t>
            </a:r>
            <a:endParaRPr lang="en-GB" b="0" dirty="0"/>
          </a:p>
          <a:p>
            <a:pPr lvl="2"/>
            <a:r>
              <a:rPr lang="en-GB" b="0" dirty="0" smtClean="0"/>
              <a:t>Default filter set to DS. Remove to import all parameters</a:t>
            </a:r>
            <a:endParaRPr lang="en-GB" b="0" dirty="0"/>
          </a:p>
          <a:p>
            <a:pPr lvl="1"/>
            <a:endParaRPr lang="en-GB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Approach II</a:t>
            </a:r>
          </a:p>
        </p:txBody>
      </p:sp>
      <p:sp>
        <p:nvSpPr>
          <p:cNvPr id="19460" name="TextBox 24"/>
          <p:cNvSpPr txBox="1">
            <a:spLocks noChangeArrowheads="1"/>
          </p:cNvSpPr>
          <p:nvPr/>
        </p:nvSpPr>
        <p:spPr bwMode="auto">
          <a:xfrm>
            <a:off x="5190703" y="2468783"/>
            <a:ext cx="3084512" cy="287338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Direct CAD Connection in UG NX</a:t>
            </a:r>
          </a:p>
        </p:txBody>
      </p:sp>
      <p:sp>
        <p:nvSpPr>
          <p:cNvPr id="19463" name="TextBox 24"/>
          <p:cNvSpPr txBox="1">
            <a:spLocks noChangeArrowheads="1"/>
          </p:cNvSpPr>
          <p:nvPr/>
        </p:nvSpPr>
        <p:spPr bwMode="auto">
          <a:xfrm>
            <a:off x="7079940" y="5601333"/>
            <a:ext cx="1901825" cy="557076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Parameter </a:t>
            </a:r>
            <a:r>
              <a:rPr lang="en-US" sz="1400" b="0" dirty="0" smtClean="0"/>
              <a:t>Check Box &amp; Key</a:t>
            </a:r>
            <a:endParaRPr lang="en-US" sz="1400" b="0" dirty="0"/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7659932" y="3548460"/>
            <a:ext cx="1321833" cy="557076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Attach </a:t>
            </a:r>
            <a:r>
              <a:rPr lang="en-US" sz="1400" b="0" dirty="0" smtClean="0"/>
              <a:t>option </a:t>
            </a:r>
            <a:r>
              <a:rPr lang="en-US" sz="1400" b="0" dirty="0"/>
              <a:t>in DM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46490" y="4970302"/>
            <a:ext cx="1782764" cy="1638300"/>
            <a:chOff x="5763260" y="4470685"/>
            <a:chExt cx="1782764" cy="16383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260" y="4470685"/>
              <a:ext cx="1782763" cy="163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763260" y="5180094"/>
              <a:ext cx="1782764" cy="39600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5941" y="2981952"/>
            <a:ext cx="2963863" cy="1812925"/>
            <a:chOff x="4482201" y="2569008"/>
            <a:chExt cx="2963863" cy="1812925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201" y="2569008"/>
              <a:ext cx="2963863" cy="1812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639381" y="3876546"/>
              <a:ext cx="2560095" cy="1641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99555" y="1180740"/>
            <a:ext cx="3741738" cy="1235075"/>
            <a:chOff x="4899555" y="1180740"/>
            <a:chExt cx="3741738" cy="1235075"/>
          </a:xfrm>
        </p:grpSpPr>
        <p:pic>
          <p:nvPicPr>
            <p:cNvPr id="2050" name="Picture 2" descr="E:\Current_projects\snaps\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9555" y="1180740"/>
              <a:ext cx="3741738" cy="123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303686" y="1634154"/>
              <a:ext cx="2304000" cy="7034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03687" y="1447909"/>
              <a:ext cx="684000" cy="1862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276598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Current_projects\snaps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703" y="3669576"/>
            <a:ext cx="3200400" cy="2396718"/>
          </a:xfrm>
          <a:prstGeom prst="rect">
            <a:avLst/>
          </a:prstGeom>
          <a:noFill/>
        </p:spPr>
      </p:pic>
      <p:pic>
        <p:nvPicPr>
          <p:cNvPr id="3075" name="Picture 3" descr="E:\Current_projects\snaps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81" y="3664903"/>
            <a:ext cx="3200400" cy="2398671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068" y="420688"/>
            <a:ext cx="6856413" cy="43815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Bi-Directional CAD</a:t>
            </a:r>
          </a:p>
        </p:txBody>
      </p:sp>
      <p:sp>
        <p:nvSpPr>
          <p:cNvPr id="21533" name="TextBox 39"/>
          <p:cNvSpPr txBox="1">
            <a:spLocks noChangeArrowheads="1"/>
          </p:cNvSpPr>
          <p:nvPr/>
        </p:nvSpPr>
        <p:spPr bwMode="auto">
          <a:xfrm>
            <a:off x="2221706" y="5778500"/>
            <a:ext cx="1281271" cy="27699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b="0" dirty="0" smtClean="0"/>
              <a:t>Pro/ENGINEER</a:t>
            </a:r>
            <a:endParaRPr lang="en-US" sz="1200" b="0" dirty="0"/>
          </a:p>
        </p:txBody>
      </p:sp>
      <p:sp>
        <p:nvSpPr>
          <p:cNvPr id="21531" name="TextBox 42"/>
          <p:cNvSpPr txBox="1">
            <a:spLocks noChangeArrowheads="1"/>
          </p:cNvSpPr>
          <p:nvPr/>
        </p:nvSpPr>
        <p:spPr bwMode="auto">
          <a:xfrm>
            <a:off x="7560945" y="5908993"/>
            <a:ext cx="1335088" cy="27781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0" dirty="0"/>
              <a:t>DesignModeler</a:t>
            </a:r>
          </a:p>
        </p:txBody>
      </p:sp>
      <p:sp>
        <p:nvSpPr>
          <p:cNvPr id="21527" name="Rectangle 45"/>
          <p:cNvSpPr>
            <a:spLocks noChangeArrowheads="1"/>
          </p:cNvSpPr>
          <p:nvPr/>
        </p:nvSpPr>
        <p:spPr bwMode="auto">
          <a:xfrm>
            <a:off x="5784011" y="5818937"/>
            <a:ext cx="941705" cy="1790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137160" tIns="155448" rIns="137160" bIns="155448" anchor="ctr"/>
          <a:lstStyle/>
          <a:p>
            <a:pPr algn="ctr" eaLnBrk="0" hangingPunct="0"/>
            <a:endParaRPr lang="en-US" dirty="0"/>
          </a:p>
        </p:txBody>
      </p:sp>
      <p:cxnSp>
        <p:nvCxnSpPr>
          <p:cNvPr id="21528" name="Straight Connector 46"/>
          <p:cNvCxnSpPr>
            <a:cxnSpLocks noChangeShapeType="1"/>
            <a:stCxn id="21527" idx="1"/>
          </p:cNvCxnSpPr>
          <p:nvPr/>
        </p:nvCxnSpPr>
        <p:spPr bwMode="auto">
          <a:xfrm rot="10800000">
            <a:off x="5722145" y="2693196"/>
            <a:ext cx="61866" cy="3215277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21529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818928" y="3618711"/>
            <a:ext cx="3093299" cy="1256556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21523" name="Rectangle 30"/>
          <p:cNvSpPr>
            <a:spLocks noChangeArrowheads="1"/>
          </p:cNvSpPr>
          <p:nvPr/>
        </p:nvSpPr>
        <p:spPr bwMode="auto">
          <a:xfrm>
            <a:off x="358140" y="4151312"/>
            <a:ext cx="1333500" cy="22256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137160" tIns="155448" rIns="137160" bIns="155448" anchor="ctr"/>
          <a:lstStyle/>
          <a:p>
            <a:pPr algn="ctr" eaLnBrk="0" hangingPunct="0"/>
            <a:endParaRPr lang="en-US" dirty="0"/>
          </a:p>
        </p:txBody>
      </p:sp>
      <p:cxnSp>
        <p:nvCxnSpPr>
          <p:cNvPr id="21524" name="Straight Connector 38"/>
          <p:cNvCxnSpPr>
            <a:cxnSpLocks noChangeShapeType="1"/>
          </p:cNvCxnSpPr>
          <p:nvPr/>
        </p:nvCxnSpPr>
        <p:spPr bwMode="auto">
          <a:xfrm flipV="1">
            <a:off x="1699260" y="2754630"/>
            <a:ext cx="1844040" cy="138684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21525" name="Straight Connector 40"/>
          <p:cNvCxnSpPr>
            <a:cxnSpLocks noChangeShapeType="1"/>
          </p:cNvCxnSpPr>
          <p:nvPr/>
        </p:nvCxnSpPr>
        <p:spPr bwMode="auto">
          <a:xfrm rot="5400000" flipH="1" flipV="1">
            <a:off x="-345439" y="3429003"/>
            <a:ext cx="1417324" cy="15239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21520" name="TextBox 54"/>
          <p:cNvSpPr txBox="1">
            <a:spLocks noChangeArrowheads="1"/>
          </p:cNvSpPr>
          <p:nvPr/>
        </p:nvSpPr>
        <p:spPr bwMode="auto">
          <a:xfrm>
            <a:off x="3143250" y="3143249"/>
            <a:ext cx="1978819" cy="485775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25000"/>
              </a:lnSpc>
              <a:spcBef>
                <a:spcPct val="20000"/>
              </a:spcBef>
              <a:buClr>
                <a:srgbClr val="16707C"/>
              </a:buClr>
            </a:pPr>
            <a:r>
              <a:rPr lang="en-US" sz="1200" b="0" dirty="0" smtClean="0"/>
              <a:t>Parameterized Hole Dia and No of Holes</a:t>
            </a:r>
            <a:endParaRPr lang="en-US" sz="1200" b="0" dirty="0"/>
          </a:p>
        </p:txBody>
      </p:sp>
      <p:cxnSp>
        <p:nvCxnSpPr>
          <p:cNvPr id="56" name="Straight Arrow Connector 48"/>
          <p:cNvCxnSpPr>
            <a:cxnSpLocks noChangeShapeType="1"/>
            <a:stCxn id="21520" idx="2"/>
          </p:cNvCxnSpPr>
          <p:nvPr/>
        </p:nvCxnSpPr>
        <p:spPr bwMode="auto">
          <a:xfrm rot="5400000">
            <a:off x="2859286" y="3312914"/>
            <a:ext cx="957264" cy="1589485"/>
          </a:xfrm>
          <a:prstGeom prst="straightConnector1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5400">
            <a:solidFill>
              <a:srgbClr val="FF0000"/>
            </a:solidFill>
            <a:miter lim="800000"/>
            <a:headEnd type="none"/>
            <a:tailEnd type="arrow"/>
          </a:ln>
        </p:spPr>
      </p:cxn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85210" y="3876360"/>
            <a:ext cx="2072640" cy="944880"/>
            <a:chOff x="3537585" y="4467864"/>
            <a:chExt cx="2072640" cy="945511"/>
          </a:xfrm>
        </p:grpSpPr>
        <p:sp>
          <p:nvSpPr>
            <p:cNvPr id="21518" name="Right Arrow 57"/>
            <p:cNvSpPr>
              <a:spLocks noChangeArrowheads="1"/>
            </p:cNvSpPr>
            <p:nvPr/>
          </p:nvSpPr>
          <p:spPr bwMode="auto">
            <a:xfrm>
              <a:off x="3537585" y="5056188"/>
              <a:ext cx="2072640" cy="357187"/>
            </a:xfrm>
            <a:prstGeom prst="rightArrow">
              <a:avLst>
                <a:gd name="adj1" fmla="val 50000"/>
                <a:gd name="adj2" fmla="val 50004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125000"/>
                </a:lnSpc>
                <a:spcBef>
                  <a:spcPct val="20000"/>
                </a:spcBef>
                <a:buClr>
                  <a:srgbClr val="16707C"/>
                </a:buClr>
              </a:pPr>
              <a:endParaRPr lang="en-US" b="0" dirty="0"/>
            </a:p>
          </p:txBody>
        </p:sp>
        <p:sp>
          <p:nvSpPr>
            <p:cNvPr id="21519" name="TextBox 58"/>
            <p:cNvSpPr txBox="1">
              <a:spLocks noChangeArrowheads="1"/>
            </p:cNvSpPr>
            <p:nvPr/>
          </p:nvSpPr>
          <p:spPr bwMode="auto">
            <a:xfrm>
              <a:off x="3708083" y="4467864"/>
              <a:ext cx="1604962" cy="600271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125000"/>
                </a:lnSpc>
                <a:spcBef>
                  <a:spcPct val="20000"/>
                </a:spcBef>
                <a:buClr>
                  <a:srgbClr val="16707C"/>
                </a:buClr>
              </a:pPr>
              <a:r>
                <a:rPr lang="en-US" sz="1200" b="0" dirty="0"/>
                <a:t>Parameters from CAD to Workbench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521393" y="4807429"/>
            <a:ext cx="2146300" cy="946465"/>
            <a:chOff x="3463925" y="4467853"/>
            <a:chExt cx="2146300" cy="945522"/>
          </a:xfrm>
        </p:grpSpPr>
        <p:sp>
          <p:nvSpPr>
            <p:cNvPr id="61" name="Right Arrow 60"/>
            <p:cNvSpPr/>
            <p:nvPr/>
          </p:nvSpPr>
          <p:spPr bwMode="auto">
            <a:xfrm>
              <a:off x="3463925" y="5056188"/>
              <a:ext cx="2146300" cy="357187"/>
            </a:xfrm>
            <a:prstGeom prst="rightArrow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 eaLnBrk="0" hangingPunct="0">
                <a:lnSpc>
                  <a:spcPct val="125000"/>
                </a:lnSpc>
                <a:spcBef>
                  <a:spcPct val="20000"/>
                </a:spcBef>
                <a:buClr>
                  <a:srgbClr val="16707C"/>
                </a:buClr>
                <a:defRPr/>
              </a:pPr>
              <a:endParaRPr lang="en-US" b="0" dirty="0"/>
            </a:p>
          </p:txBody>
        </p:sp>
        <p:sp>
          <p:nvSpPr>
            <p:cNvPr id="21517" name="TextBox 61"/>
            <p:cNvSpPr txBox="1">
              <a:spLocks noChangeArrowheads="1"/>
            </p:cNvSpPr>
            <p:nvPr/>
          </p:nvSpPr>
          <p:spPr bwMode="auto">
            <a:xfrm>
              <a:off x="3746183" y="4467853"/>
              <a:ext cx="1604962" cy="600271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lnSpc>
                  <a:spcPct val="125000"/>
                </a:lnSpc>
                <a:spcBef>
                  <a:spcPct val="20000"/>
                </a:spcBef>
                <a:buClr>
                  <a:srgbClr val="16707C"/>
                </a:buClr>
              </a:pPr>
              <a:r>
                <a:rPr lang="en-US" sz="1200" b="0" dirty="0"/>
                <a:t>Parameters from Workbench to CAD</a:t>
              </a:r>
            </a:p>
          </p:txBody>
        </p:sp>
      </p:grpSp>
      <p:pic>
        <p:nvPicPr>
          <p:cNvPr id="32" name="Picture 2" descr="E:\Current_projects\snaps\19.jpg"/>
          <p:cNvPicPr>
            <a:picLocks noChangeAspect="1" noChangeArrowheads="1"/>
          </p:cNvPicPr>
          <p:nvPr/>
        </p:nvPicPr>
        <p:blipFill>
          <a:blip r:embed="rId4" cstate="print"/>
          <a:srcRect l="689" t="87843" r="70253" b="3529"/>
          <a:stretch>
            <a:fillRect/>
          </a:stretch>
        </p:blipFill>
        <p:spPr bwMode="auto">
          <a:xfrm>
            <a:off x="5715952" y="2193012"/>
            <a:ext cx="2263140" cy="50292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</p:pic>
      <p:pic>
        <p:nvPicPr>
          <p:cNvPr id="33" name="Picture 3" descr="E:\Current_projects\snaps\18.jpg"/>
          <p:cNvPicPr>
            <a:picLocks noChangeAspect="1" noChangeArrowheads="1"/>
          </p:cNvPicPr>
          <p:nvPr/>
        </p:nvPicPr>
        <p:blipFill>
          <a:blip r:embed="rId5" cstate="print"/>
          <a:srcRect l="3135" t="20631" r="56261" b="70623"/>
          <a:stretch>
            <a:fillRect/>
          </a:stretch>
        </p:blipFill>
        <p:spPr bwMode="auto">
          <a:xfrm>
            <a:off x="378460" y="2227580"/>
            <a:ext cx="3162300" cy="5105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="" xmlns:p14="http://schemas.microsoft.com/office/powerpoint/2010/main" val="3623243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39_u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1500188"/>
            <a:ext cx="3971925" cy="2903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Named S</a:t>
            </a:r>
            <a:r>
              <a:rPr lang="en-GB" dirty="0" smtClean="0"/>
              <a:t>elections</a:t>
            </a:r>
            <a:endParaRPr lang="en-GB" dirty="0"/>
          </a:p>
          <a:p>
            <a:pPr lvl="1"/>
            <a:r>
              <a:rPr lang="en-GB" dirty="0" smtClean="0"/>
              <a:t>Define </a:t>
            </a:r>
            <a:r>
              <a:rPr lang="en-GB" dirty="0"/>
              <a:t>in CAD &amp; transfer to WB</a:t>
            </a:r>
          </a:p>
          <a:p>
            <a:pPr lvl="1"/>
            <a:r>
              <a:rPr lang="en-GB" dirty="0"/>
              <a:t>Define directly under WB</a:t>
            </a:r>
          </a:p>
          <a:p>
            <a:pPr lvl="1"/>
            <a:r>
              <a:rPr lang="en-GB" dirty="0"/>
              <a:t>Named Selection filter under WB</a:t>
            </a:r>
          </a:p>
          <a:p>
            <a:pPr lvl="2"/>
            <a:r>
              <a:rPr lang="en-GB" b="0" dirty="0"/>
              <a:t>By default the filter is set to NS</a:t>
            </a:r>
          </a:p>
          <a:p>
            <a:pPr lvl="2"/>
            <a:r>
              <a:rPr lang="en-GB" b="0" dirty="0"/>
              <a:t>Available if the “Import Named Selections” option is set to Yes</a:t>
            </a:r>
          </a:p>
          <a:p>
            <a:pPr lvl="2"/>
            <a:r>
              <a:rPr lang="en-GB" b="0" dirty="0"/>
              <a:t>Default filter set to </a:t>
            </a:r>
            <a:r>
              <a:rPr lang="en-GB" b="0" dirty="0" smtClean="0"/>
              <a:t>NS</a:t>
            </a:r>
            <a:r>
              <a:rPr lang="en-GB" b="0" dirty="0"/>
              <a:t>. Remove to import all parameters</a:t>
            </a:r>
          </a:p>
          <a:p>
            <a:endParaRPr lang="en-GB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Named Selection Manager</a:t>
            </a:r>
          </a:p>
        </p:txBody>
      </p:sp>
      <p:pic>
        <p:nvPicPr>
          <p:cNvPr id="22533" name="Picture 5" descr="14_u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475" y="908050"/>
            <a:ext cx="1482725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243638" y="1549400"/>
            <a:ext cx="182562" cy="904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22535" name="TextBox 24"/>
          <p:cNvSpPr txBox="1">
            <a:spLocks noChangeArrowheads="1"/>
          </p:cNvSpPr>
          <p:nvPr/>
        </p:nvSpPr>
        <p:spPr bwMode="auto">
          <a:xfrm>
            <a:off x="6784181" y="2052003"/>
            <a:ext cx="2119312" cy="557212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Named Selection Manager in UG NX</a:t>
            </a:r>
          </a:p>
        </p:txBody>
      </p:sp>
      <p:pic>
        <p:nvPicPr>
          <p:cNvPr id="22536" name="Picture 10" descr="40_u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855" y="2639695"/>
            <a:ext cx="2049963" cy="17640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2539" name="Straight Arrow Connector 24"/>
          <p:cNvCxnSpPr>
            <a:cxnSpLocks noChangeShapeType="1"/>
            <a:stCxn id="22534" idx="3"/>
          </p:cNvCxnSpPr>
          <p:nvPr/>
        </p:nvCxnSpPr>
        <p:spPr bwMode="auto">
          <a:xfrm flipV="1">
            <a:off x="6426200" y="976313"/>
            <a:ext cx="703263" cy="6191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4670425" y="4456430"/>
            <a:ext cx="4267200" cy="2141537"/>
            <a:chOff x="4765675" y="2438718"/>
            <a:chExt cx="4267200" cy="214153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675" y="2438718"/>
              <a:ext cx="4267200" cy="214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178236" y="3134085"/>
              <a:ext cx="2561903" cy="63781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019205" y="3271245"/>
              <a:ext cx="848196" cy="166507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2471261" y="5317849"/>
            <a:ext cx="2119312" cy="557076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 smtClean="0"/>
              <a:t>Workbench Geometry Import Options</a:t>
            </a:r>
            <a:endParaRPr lang="en-US" sz="1400" b="0" dirty="0"/>
          </a:p>
        </p:txBody>
      </p:sp>
    </p:spTree>
    <p:extLst>
      <p:ext uri="{BB962C8B-B14F-4D97-AF65-F5344CB8AC3E}">
        <p14:creationId xmlns="" xmlns:p14="http://schemas.microsoft.com/office/powerpoint/2010/main" val="18524742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19_d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75" y="1716088"/>
            <a:ext cx="375126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068" y="420688"/>
            <a:ext cx="7909932" cy="43815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Named Selection Manager</a:t>
            </a:r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2500313" y="5165725"/>
            <a:ext cx="1782762" cy="557213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Named Selection defined in UG NX</a:t>
            </a:r>
          </a:p>
        </p:txBody>
      </p:sp>
      <p:sp>
        <p:nvSpPr>
          <p:cNvPr id="23558" name="TextBox 24"/>
          <p:cNvSpPr txBox="1">
            <a:spLocks noChangeArrowheads="1"/>
          </p:cNvSpPr>
          <p:nvPr/>
        </p:nvSpPr>
        <p:spPr bwMode="auto">
          <a:xfrm>
            <a:off x="7156450" y="5111750"/>
            <a:ext cx="1660525" cy="557213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Named Selection imported in WB</a:t>
            </a:r>
          </a:p>
        </p:txBody>
      </p:sp>
      <p:pic>
        <p:nvPicPr>
          <p:cNvPr id="23559" name="Picture 12" descr="17_u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38" y="1746250"/>
            <a:ext cx="375126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0" name="Picture 13" descr="18_u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88" y="4052888"/>
            <a:ext cx="2178050" cy="187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1" name="Picture 15" descr="20_d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4613" y="4062413"/>
            <a:ext cx="1863725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4014788" y="2889250"/>
            <a:ext cx="1135062" cy="273050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7773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2" y="1217613"/>
            <a:ext cx="3813048" cy="4573588"/>
          </a:xfrm>
        </p:spPr>
        <p:txBody>
          <a:bodyPr/>
          <a:lstStyle/>
          <a:p>
            <a:pPr lvl="1"/>
            <a:r>
              <a:rPr lang="en-GB" dirty="0"/>
              <a:t>For all CAD packages</a:t>
            </a:r>
          </a:p>
          <a:p>
            <a:pPr lvl="2"/>
            <a:r>
              <a:rPr lang="en-GB" b="0" dirty="0"/>
              <a:t>CAD correctly installed and licensed </a:t>
            </a:r>
          </a:p>
          <a:p>
            <a:pPr lvl="2"/>
            <a:r>
              <a:rPr lang="en-GB" b="0" dirty="0"/>
              <a:t>Correct ANSYS Inc. license</a:t>
            </a:r>
          </a:p>
          <a:p>
            <a:pPr lvl="1"/>
            <a:r>
              <a:rPr lang="en-GB" dirty="0"/>
              <a:t>For CATIA</a:t>
            </a:r>
          </a:p>
          <a:p>
            <a:pPr lvl="2"/>
            <a:r>
              <a:rPr lang="en-GB" b="0" dirty="0"/>
              <a:t>Compatible version of CATIA V5 CAD program (R17, R18, R19, R20 or R21).</a:t>
            </a:r>
          </a:p>
          <a:p>
            <a:pPr lvl="2"/>
            <a:r>
              <a:rPr lang="en-GB" b="0" dirty="0"/>
              <a:t>IBM LUM 4.6.8 or DSLS configured with a CATIA V5 (MD2, HD2, or ME2) license.</a:t>
            </a:r>
          </a:p>
          <a:p>
            <a:pPr lvl="2"/>
            <a:r>
              <a:rPr lang="en-GB" b="0" dirty="0" err="1"/>
              <a:t>CADNexus</a:t>
            </a:r>
            <a:r>
              <a:rPr lang="en-GB" b="0" dirty="0"/>
              <a:t> CAPRI Gateway </a:t>
            </a:r>
            <a:r>
              <a:rPr lang="en-GB" b="0" dirty="0" smtClean="0"/>
              <a:t>V3.15.2.</a:t>
            </a:r>
          </a:p>
          <a:p>
            <a:pPr lvl="1"/>
            <a:r>
              <a:rPr lang="en-GB" dirty="0" smtClean="0"/>
              <a:t>For UG NX</a:t>
            </a:r>
            <a:endParaRPr lang="en-GB" dirty="0"/>
          </a:p>
          <a:p>
            <a:pPr lvl="2"/>
            <a:r>
              <a:rPr b="0" smtClean="0"/>
              <a:t>All </a:t>
            </a:r>
            <a:r>
              <a:rPr b="0"/>
              <a:t>NX bodies must be within a 1000 x 1000 x 1000 meter cube, centered about the origin of the absolute coordinate system.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824" y="1217614"/>
            <a:ext cx="3813048" cy="4573588"/>
          </a:xfrm>
        </p:spPr>
        <p:txBody>
          <a:bodyPr/>
          <a:lstStyle/>
          <a:p>
            <a:pPr lvl="1"/>
            <a:r>
              <a:rPr lang="en-GB" dirty="0"/>
              <a:t>For UG NX</a:t>
            </a:r>
          </a:p>
          <a:p>
            <a:pPr lvl="2"/>
            <a:r>
              <a:rPr b="0"/>
              <a:t>Some solids, surfaces and lines containing Bspline geometries may not import correctly into the DesignModeler application, but should import correctly in the ANSYS Mechanical application. </a:t>
            </a:r>
            <a:endParaRPr b="0" smtClean="0"/>
          </a:p>
          <a:p>
            <a:pPr lvl="2"/>
            <a:r>
              <a:rPr lang="en-GB" b="0" dirty="0" smtClean="0"/>
              <a:t>NX </a:t>
            </a:r>
            <a:r>
              <a:rPr lang="en-GB" b="0" dirty="0"/>
              <a:t>5.0.6 or higher is recommended for importing models containing spot welds</a:t>
            </a:r>
          </a:p>
          <a:p>
            <a:pPr lvl="2"/>
            <a:r>
              <a:rPr b="0"/>
              <a:t>After installation of ANSYS Workbench, importing an NX model using the Reader mode requires the CAD be launched one time.</a:t>
            </a:r>
          </a:p>
          <a:p>
            <a:pPr lvl="2"/>
            <a:endParaRPr lang="en-GB" b="0" dirty="0"/>
          </a:p>
          <a:p>
            <a:pPr lvl="1"/>
            <a:r>
              <a:rPr lang="en-GB" dirty="0" smtClean="0"/>
              <a:t>Refer to the documentation for further details on licensing requirements</a:t>
            </a:r>
            <a:endParaRPr lang="en-GB" dirty="0"/>
          </a:p>
          <a:p>
            <a:endParaRPr lang="en-GB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Pre-requisites for CAD Connections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780181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dirty="0"/>
              <a:t>Analysis Type</a:t>
            </a:r>
          </a:p>
          <a:p>
            <a:pPr lvl="2"/>
            <a:r>
              <a:rPr lang="en-GB" b="0" dirty="0" smtClean="0"/>
              <a:t>Specify 2D </a:t>
            </a:r>
            <a:r>
              <a:rPr lang="en-GB" b="0" dirty="0"/>
              <a:t>or 3D simulation</a:t>
            </a:r>
          </a:p>
          <a:p>
            <a:pPr lvl="1"/>
            <a:r>
              <a:rPr lang="en-GB" dirty="0"/>
              <a:t>Use Associativity </a:t>
            </a:r>
          </a:p>
          <a:p>
            <a:pPr lvl="2"/>
            <a:r>
              <a:rPr lang="en-GB" b="0" dirty="0"/>
              <a:t>To allow CAD associativity</a:t>
            </a:r>
          </a:p>
          <a:p>
            <a:pPr lvl="1"/>
            <a:r>
              <a:rPr lang="en-GB" dirty="0"/>
              <a:t>Import Coordinate Systems</a:t>
            </a:r>
          </a:p>
          <a:p>
            <a:pPr lvl="2"/>
            <a:r>
              <a:rPr lang="en-GB" b="0" dirty="0" smtClean="0"/>
              <a:t>Import CAD coordinate system</a:t>
            </a:r>
            <a:endParaRPr lang="en-GB" b="0" dirty="0"/>
          </a:p>
          <a:p>
            <a:pPr lvl="1"/>
            <a:r>
              <a:rPr lang="en-GB" dirty="0"/>
              <a:t>Import Work Points</a:t>
            </a:r>
          </a:p>
          <a:p>
            <a:pPr lvl="2"/>
            <a:r>
              <a:rPr lang="en-GB" b="0" dirty="0" smtClean="0"/>
              <a:t>Import </a:t>
            </a:r>
            <a:r>
              <a:rPr lang="en-GB" b="0" dirty="0"/>
              <a:t>work points defined in CAD</a:t>
            </a:r>
          </a:p>
          <a:p>
            <a:pPr lvl="1"/>
            <a:r>
              <a:rPr lang="en-GB" dirty="0"/>
              <a:t>Reader Mode Saves Updated File</a:t>
            </a:r>
          </a:p>
          <a:p>
            <a:pPr lvl="2"/>
            <a:r>
              <a:rPr lang="en-GB" b="0" dirty="0" smtClean="0"/>
              <a:t>Save </a:t>
            </a:r>
            <a:r>
              <a:rPr lang="en-GB" b="0" dirty="0"/>
              <a:t>CAD file at the end of </a:t>
            </a:r>
            <a:r>
              <a:rPr lang="en-GB" b="0" dirty="0" smtClean="0"/>
              <a:t>update</a:t>
            </a:r>
          </a:p>
          <a:p>
            <a:pPr lvl="1"/>
            <a:r>
              <a:rPr lang="en-GB" dirty="0"/>
              <a:t>Import Using Instances</a:t>
            </a:r>
          </a:p>
          <a:p>
            <a:pPr lvl="2"/>
            <a:r>
              <a:rPr lang="en-GB" b="0" dirty="0" smtClean="0"/>
              <a:t>Import </a:t>
            </a:r>
            <a:r>
              <a:rPr lang="en-GB" b="0" dirty="0"/>
              <a:t>part instances from </a:t>
            </a:r>
            <a:r>
              <a:rPr lang="en-GB" b="0" dirty="0" smtClean="0"/>
              <a:t>CAD</a:t>
            </a:r>
          </a:p>
          <a:p>
            <a:pPr lvl="1"/>
            <a:r>
              <a:rPr lang="en-GB" dirty="0"/>
              <a:t>Smart CAD Update</a:t>
            </a:r>
          </a:p>
          <a:p>
            <a:pPr lvl="2"/>
            <a:r>
              <a:rPr lang="en-GB" b="0" dirty="0"/>
              <a:t>Accelerate refresh of modified parts</a:t>
            </a:r>
          </a:p>
          <a:p>
            <a:pPr lvl="2"/>
            <a:endParaRPr lang="en-GB" b="0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dirty="0" smtClean="0"/>
              <a:t>Enclosure </a:t>
            </a:r>
            <a:r>
              <a:rPr lang="en-GB" dirty="0"/>
              <a:t>and Symmetry Processing</a:t>
            </a:r>
          </a:p>
          <a:p>
            <a:pPr lvl="2"/>
            <a:r>
              <a:rPr lang="en-GB" b="0" dirty="0" smtClean="0"/>
              <a:t>Automatically </a:t>
            </a:r>
            <a:r>
              <a:rPr lang="en-GB" b="0" dirty="0"/>
              <a:t>creates named </a:t>
            </a:r>
            <a:r>
              <a:rPr lang="en-GB" b="0" dirty="0" smtClean="0"/>
              <a:t>selections </a:t>
            </a:r>
            <a:r>
              <a:rPr lang="en-GB" b="0" dirty="0"/>
              <a:t>if turned ON</a:t>
            </a:r>
          </a:p>
          <a:p>
            <a:pPr lvl="1"/>
            <a:r>
              <a:rPr lang="en-GB" dirty="0"/>
              <a:t>Mixed Import Resolution</a:t>
            </a:r>
          </a:p>
          <a:p>
            <a:pPr lvl="2"/>
            <a:r>
              <a:rPr lang="en-GB" b="0" dirty="0"/>
              <a:t>Import parts with mixed dimensions </a:t>
            </a:r>
          </a:p>
          <a:p>
            <a:endParaRPr lang="en-GB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/>
          <a:p>
            <a:r>
              <a:rPr lang="en-GB" dirty="0"/>
              <a:t>CAD Connections: Advanced Geometry </a:t>
            </a:r>
            <a:r>
              <a:rPr lang="en-GB" dirty="0" smtClean="0"/>
              <a:t>Options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5"/>
          <a:stretch/>
        </p:blipFill>
        <p:spPr bwMode="auto">
          <a:xfrm>
            <a:off x="4849020" y="3572827"/>
            <a:ext cx="3734123" cy="28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3492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Importing Legacy Gambit Models</a:t>
            </a:r>
          </a:p>
          <a:p>
            <a:pPr lvl="1"/>
            <a:r>
              <a:rPr lang="en-GB" dirty="0"/>
              <a:t>This is a stand-alone reader that does not require an installation of the GAMBIT program or GAMBIT licenses</a:t>
            </a:r>
            <a:r>
              <a:rPr lang="en-GB" dirty="0" smtClean="0"/>
              <a:t>.</a:t>
            </a:r>
          </a:p>
          <a:p>
            <a:pPr lvl="2"/>
            <a:r>
              <a:rPr lang="en-GB" b="0" dirty="0" smtClean="0"/>
              <a:t>Supports real and virtual geometry import.</a:t>
            </a:r>
            <a:endParaRPr lang="en-GB" b="0" dirty="0"/>
          </a:p>
          <a:p>
            <a:pPr lvl="2"/>
            <a:r>
              <a:rPr lang="en-GB" b="0" dirty="0"/>
              <a:t>No CAD associativity.</a:t>
            </a:r>
          </a:p>
          <a:p>
            <a:pPr lvl="2"/>
            <a:r>
              <a:rPr lang="en-GB" b="0" dirty="0"/>
              <a:t>No CAD Parameters.</a:t>
            </a:r>
          </a:p>
          <a:p>
            <a:pPr lvl="2"/>
            <a:r>
              <a:rPr lang="en-GB" b="0" dirty="0"/>
              <a:t>Supports GAMBIT volumes, faces, edges, and vertices (excluding stand-alone vertices).</a:t>
            </a:r>
            <a:r>
              <a:rPr lang="en-US" b="0" dirty="0" smtClean="0"/>
              <a:t>Reads Real (ACIS) geometry from a Gambit database</a:t>
            </a:r>
          </a:p>
          <a:p>
            <a:pPr lvl="2"/>
            <a:r>
              <a:rPr lang="en-US" b="0" dirty="0" smtClean="0"/>
              <a:t>Does not include reading meshing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Gambit Reader</a:t>
            </a:r>
            <a:endParaRPr lang="en-US" dirty="0"/>
          </a:p>
        </p:txBody>
      </p:sp>
      <p:pic>
        <p:nvPicPr>
          <p:cNvPr id="4" name="Picture 3" descr="Gambit_reader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964" y="5156269"/>
            <a:ext cx="2312032" cy="1088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Gambit_reader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822952"/>
            <a:ext cx="3337560" cy="4178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3245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will you learn from this presentation:</a:t>
            </a:r>
          </a:p>
          <a:p>
            <a:r>
              <a:rPr lang="en-GB" dirty="0" smtClean="0"/>
              <a:t>	</a:t>
            </a:r>
          </a:p>
          <a:p>
            <a:pPr lvl="1"/>
            <a:r>
              <a:rPr lang="en-GB" dirty="0" smtClean="0"/>
              <a:t>Geometry Import Properties</a:t>
            </a:r>
          </a:p>
          <a:p>
            <a:pPr lvl="1"/>
            <a:r>
              <a:rPr lang="en-GB" dirty="0" smtClean="0"/>
              <a:t>CAD Connections</a:t>
            </a:r>
          </a:p>
          <a:p>
            <a:pPr lvl="1"/>
            <a:r>
              <a:rPr lang="en-GB" dirty="0" err="1" smtClean="0"/>
              <a:t>Uni</a:t>
            </a:r>
            <a:r>
              <a:rPr lang="en-GB" dirty="0" smtClean="0"/>
              <a:t>/Bi-Directional Connectivity</a:t>
            </a:r>
          </a:p>
          <a:p>
            <a:pPr lvl="1"/>
            <a:r>
              <a:rPr lang="en-GB" dirty="0" smtClean="0"/>
              <a:t>Named Selection Manager</a:t>
            </a:r>
          </a:p>
          <a:p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</a:t>
            </a:r>
            <a:r>
              <a:rPr lang="en-US" dirty="0" smtClean="0"/>
              <a:t>Connections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62716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33400" y="4233863"/>
            <a:ext cx="1760538" cy="1168400"/>
          </a:xfrm>
          <a:prstGeom prst="roundRect">
            <a:avLst/>
          </a:prstGeom>
          <a:solidFill>
            <a:srgbClr val="FF505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2825750" y="4770438"/>
            <a:ext cx="182563" cy="1095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>
            <a:off x="431800" y="2733675"/>
            <a:ext cx="182563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>
            <a:off x="442913" y="3328988"/>
            <a:ext cx="182562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 flipV="1">
            <a:off x="658813" y="4770438"/>
            <a:ext cx="228600" cy="319087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2530475" y="2711450"/>
            <a:ext cx="192088" cy="109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0" name="Bent Arrow 69"/>
          <p:cNvSpPr/>
          <p:nvPr/>
        </p:nvSpPr>
        <p:spPr>
          <a:xfrm flipV="1">
            <a:off x="2765425" y="3005138"/>
            <a:ext cx="228600" cy="36512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Bent Arrow 70"/>
          <p:cNvSpPr/>
          <p:nvPr/>
        </p:nvSpPr>
        <p:spPr>
          <a:xfrm flipV="1">
            <a:off x="2768600" y="4476750"/>
            <a:ext cx="228600" cy="100647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Workflow</a:t>
            </a:r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 flipV="1">
            <a:off x="639763" y="4556125"/>
            <a:ext cx="298450" cy="793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39763" y="2560638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Sketches and Planes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39763" y="4327525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Geometry Import Options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39763" y="3225800"/>
            <a:ext cx="1371600" cy="3190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3D Operations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14400" y="4864100"/>
            <a:ext cx="11430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Direct CAD/Bi-Directional CAD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743200" y="3876675"/>
            <a:ext cx="1371600" cy="635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100" b="0" dirty="0"/>
              <a:t>Geometry Cleanup and Repair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17838" y="4622800"/>
            <a:ext cx="1138237" cy="3952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Automatic Cleanup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017838" y="5138738"/>
            <a:ext cx="1138237" cy="6588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Merge, Connect, Projection, Flow Volume Extraction, etc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12813" y="3624263"/>
            <a:ext cx="1138237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Extrude, Revolve, Sweep, etc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743200" y="2560638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3D Operations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017838" y="3116263"/>
            <a:ext cx="1138237" cy="5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Boolean, Body Operations, Split, etc</a:t>
            </a:r>
          </a:p>
        </p:txBody>
      </p:sp>
      <p:sp>
        <p:nvSpPr>
          <p:cNvPr id="57" name="Bent Arrow 56"/>
          <p:cNvSpPr/>
          <p:nvPr/>
        </p:nvSpPr>
        <p:spPr>
          <a:xfrm flipV="1">
            <a:off x="396875" y="2105025"/>
            <a:ext cx="228600" cy="2509838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Bent Arrow 58"/>
          <p:cNvSpPr/>
          <p:nvPr/>
        </p:nvSpPr>
        <p:spPr>
          <a:xfrm flipV="1">
            <a:off x="673100" y="3544888"/>
            <a:ext cx="228600" cy="36671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Bent Arrow 66"/>
          <p:cNvSpPr/>
          <p:nvPr/>
        </p:nvSpPr>
        <p:spPr>
          <a:xfrm flipV="1">
            <a:off x="2492375" y="2109788"/>
            <a:ext cx="228600" cy="211772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6553200" y="2379663"/>
            <a:ext cx="2568575" cy="2282825"/>
            <a:chOff x="6553853" y="2379932"/>
            <a:chExt cx="2568575" cy="2282825"/>
          </a:xfrm>
        </p:grpSpPr>
        <p:pic>
          <p:nvPicPr>
            <p:cNvPr id="153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853" y="2379932"/>
              <a:ext cx="2568575" cy="2282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39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85504" t="3964" r="3299" b="76653"/>
            <a:stretch>
              <a:fillRect/>
            </a:stretch>
          </p:blipFill>
          <p:spPr bwMode="auto">
            <a:xfrm>
              <a:off x="8462791" y="2990640"/>
              <a:ext cx="204788" cy="209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8431041" y="3280093"/>
              <a:ext cx="300038" cy="476250"/>
              <a:chOff x="3458" y="2047"/>
              <a:chExt cx="189" cy="300"/>
            </a:xfrm>
          </p:grpSpPr>
          <p:pic>
            <p:nvPicPr>
              <p:cNvPr id="15395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5504" t="3964" r="3299" b="76653"/>
              <a:stretch>
                <a:fillRect/>
              </a:stretch>
            </p:blipFill>
            <p:spPr bwMode="auto">
              <a:xfrm>
                <a:off x="3475" y="2047"/>
                <a:ext cx="129" cy="1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4027" t="77533" r="-433" b="3084"/>
              <a:stretch>
                <a:fillRect/>
              </a:stretch>
            </p:blipFill>
            <p:spPr bwMode="auto">
              <a:xfrm>
                <a:off x="3458" y="2215"/>
                <a:ext cx="189" cy="1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528" y="851641"/>
          <a:ext cx="8782050" cy="155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7" name="Right Arrow 46"/>
          <p:cNvSpPr/>
          <p:nvPr/>
        </p:nvSpPr>
        <p:spPr>
          <a:xfrm>
            <a:off x="4686300" y="4797175"/>
            <a:ext cx="184150" cy="109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4903788" y="2592388"/>
            <a:ext cx="1370012" cy="3873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>
                <a:latin typeface="Arial" pitchFamily="34" charset="0"/>
              </a:rPr>
              <a:t>Meshing Methods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178425" y="3054350"/>
            <a:ext cx="1136650" cy="42703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>
                <a:latin typeface="Arial" pitchFamily="34" charset="0"/>
              </a:rPr>
              <a:t>Hybrid Mesh: Tet, Prisms, Pyramids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78425" y="3582988"/>
            <a:ext cx="1136650" cy="4889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>
                <a:latin typeface="Arial" pitchFamily="34" charset="0"/>
              </a:rPr>
              <a:t>Hexa Dominant, Sweep meshing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903788" y="4632188"/>
            <a:ext cx="1411287" cy="1690407"/>
            <a:chOff x="4892040" y="2697018"/>
            <a:chExt cx="1412630" cy="1689115"/>
          </a:xfrm>
        </p:grpSpPr>
        <p:sp>
          <p:nvSpPr>
            <p:cNvPr id="53" name="Bent Arrow 52"/>
            <p:cNvSpPr/>
            <p:nvPr/>
          </p:nvSpPr>
          <p:spPr>
            <a:xfrm flipV="1">
              <a:off x="4913072" y="3686581"/>
              <a:ext cx="234798" cy="439555"/>
            </a:xfrm>
            <a:prstGeom prst="ben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893629" y="2697018"/>
              <a:ext cx="1371317" cy="456851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200" b="0" dirty="0">
                  <a:latin typeface="Arial" pitchFamily="34" charset="0"/>
                </a:rPr>
                <a:t>Global Mesh Settings</a:t>
              </a:r>
              <a:endParaRPr lang="en-US" sz="1200" b="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892040" y="3242422"/>
              <a:ext cx="1371316" cy="458436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200" b="0" dirty="0">
                  <a:latin typeface="Arial" pitchFamily="34" charset="0"/>
                </a:rPr>
                <a:t>Local Mesh Settings</a:t>
              </a:r>
              <a:endParaRPr lang="en-US" sz="1200" b="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166938" y="3780172"/>
              <a:ext cx="1137732" cy="605961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900" b="0" dirty="0"/>
                <a:t>Sizing, Body/Sphere of Influence, Match Control, etc</a:t>
              </a:r>
            </a:p>
          </p:txBody>
        </p:sp>
      </p:grpSp>
      <p:sp>
        <p:nvSpPr>
          <p:cNvPr id="81" name="Bent Arrow 80"/>
          <p:cNvSpPr/>
          <p:nvPr/>
        </p:nvSpPr>
        <p:spPr>
          <a:xfrm flipV="1">
            <a:off x="4629600" y="2116137"/>
            <a:ext cx="239263" cy="337026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5179625" y="4152988"/>
            <a:ext cx="1136650" cy="3686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 smtClean="0">
                <a:latin typeface="Arial" pitchFamily="34" charset="0"/>
              </a:rPr>
              <a:t>Assembly </a:t>
            </a:r>
            <a:r>
              <a:rPr lang="en-US" sz="900" b="0" dirty="0">
                <a:latin typeface="Arial" pitchFamily="34" charset="0"/>
              </a:rPr>
              <a:t>M</a:t>
            </a:r>
            <a:r>
              <a:rPr lang="en-US" sz="900" b="0" dirty="0" smtClean="0">
                <a:latin typeface="Arial" pitchFamily="34" charset="0"/>
              </a:rPr>
              <a:t>eshing</a:t>
            </a:r>
            <a:endParaRPr lang="en-US" sz="900" b="0" dirty="0">
              <a:latin typeface="Arial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686300" y="2733675"/>
            <a:ext cx="184150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" name="Bent Arrow 44"/>
          <p:cNvSpPr/>
          <p:nvPr/>
        </p:nvSpPr>
        <p:spPr bwMode="auto">
          <a:xfrm flipV="1">
            <a:off x="4932000" y="2968624"/>
            <a:ext cx="230550" cy="143777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902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9319" y="417513"/>
            <a:ext cx="6934200" cy="438150"/>
          </a:xfrm>
        </p:spPr>
        <p:txBody>
          <a:bodyPr/>
          <a:lstStyle/>
          <a:p>
            <a:pPr marL="171450" indent="-171450">
              <a:spcBef>
                <a:spcPct val="2000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Geometry Properties 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68400"/>
            <a:ext cx="3251200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latin typeface="+mn-lt"/>
              </a:rPr>
              <a:t>Geometry Properties are import and data transfer related properties which will be applicable for imports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0" kern="0" dirty="0" smtClean="0">
              <a:latin typeface="+mn-lt"/>
            </a:endParaRP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latin typeface="+mn-lt"/>
              </a:rPr>
              <a:t>Right </a:t>
            </a:r>
            <a:r>
              <a:rPr lang="en-US" b="0" kern="0" dirty="0">
                <a:latin typeface="+mn-lt"/>
              </a:rPr>
              <a:t>click </a:t>
            </a:r>
            <a:r>
              <a:rPr lang="en-US" b="0" kern="0" dirty="0" smtClean="0">
                <a:latin typeface="+mn-lt"/>
              </a:rPr>
              <a:t>on Geometry cell on Project Schematics and select Properties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0" kern="0" dirty="0" smtClean="0">
              <a:latin typeface="+mn-lt"/>
            </a:endParaRP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latin typeface="+mn-lt"/>
              </a:rPr>
              <a:t>Most of the settings for import can be done through “Basic Geometry Options” and “Advanced Geometry Options”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0" kern="0" dirty="0" smtClean="0">
              <a:latin typeface="+mn-lt"/>
            </a:endParaRP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latin typeface="+mn-lt"/>
              </a:rPr>
              <a:t>Several things can be setup as default such as </a:t>
            </a:r>
          </a:p>
          <a:p>
            <a:pPr marL="627063" lvl="1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latin typeface="+mn-lt"/>
              </a:rPr>
              <a:t>D</a:t>
            </a:r>
            <a:r>
              <a:rPr lang="en-GB" b="0" kern="0" dirty="0" err="1" smtClean="0">
                <a:latin typeface="+mn-lt"/>
              </a:rPr>
              <a:t>efault</a:t>
            </a:r>
            <a:r>
              <a:rPr lang="en-GB" b="0" kern="0" dirty="0" smtClean="0">
                <a:latin typeface="+mn-lt"/>
              </a:rPr>
              <a:t> analysis type (3d/2d)</a:t>
            </a:r>
          </a:p>
          <a:p>
            <a:pPr marL="627063" lvl="1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kern="0" dirty="0" smtClean="0">
                <a:latin typeface="+mn-lt"/>
              </a:rPr>
              <a:t>Import/export options</a:t>
            </a:r>
          </a:p>
          <a:p>
            <a:pPr marL="1084263" lvl="2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400" b="0" kern="0" dirty="0" smtClean="0">
                <a:latin typeface="+mn-lt"/>
              </a:rPr>
              <a:t>Parameters</a:t>
            </a:r>
          </a:p>
          <a:p>
            <a:pPr marL="1084263" lvl="2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400" b="0" kern="0" dirty="0" smtClean="0">
                <a:latin typeface="+mn-lt"/>
              </a:rPr>
              <a:t>Named Selections, etc.</a:t>
            </a:r>
            <a:endParaRPr lang="en-US" sz="1800" kern="0" dirty="0">
              <a:latin typeface="+mn-lt"/>
            </a:endParaRPr>
          </a:p>
        </p:txBody>
      </p:sp>
      <p:pic>
        <p:nvPicPr>
          <p:cNvPr id="6" name="Picture 5" descr="D:\users\nmpatre\training_material\snaps\07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8960" y="1266695"/>
            <a:ext cx="5779331" cy="4194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76533" y="1735668"/>
            <a:ext cx="2004453" cy="32596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55" y="417513"/>
            <a:ext cx="6934200" cy="438150"/>
          </a:xfrm>
        </p:spPr>
        <p:txBody>
          <a:bodyPr/>
          <a:lstStyle/>
          <a:p>
            <a:pPr marL="171450" indent="-171450">
              <a:spcBef>
                <a:spcPct val="20000"/>
              </a:spcBef>
              <a:defRPr/>
            </a:pPr>
            <a:r>
              <a:rPr lang="en-US" dirty="0" smtClean="0"/>
              <a:t>Geometry Properties 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125" y="1503421"/>
            <a:ext cx="5368925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800" kern="0" dirty="0">
                <a:latin typeface="+mn-lt"/>
              </a:rPr>
              <a:t>Basic Properties :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Select ‘Parameters’ option for importing parameters defined in CAD package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‘Parameter Key’ filters the parameters from CAD that enter Workbench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If ‘Parameter Key’ is not specified, all parameters from CAD enter Workbench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Similarly, Named Selections key controls the selections from CAD entering WB</a:t>
            </a:r>
          </a:p>
          <a:p>
            <a:pPr marL="171450" indent="-171450">
              <a:spcBef>
                <a:spcPct val="20000"/>
              </a:spcBef>
              <a:defRPr/>
            </a:pPr>
            <a:r>
              <a:rPr lang="en-US" sz="1800" b="0" kern="0" dirty="0">
                <a:latin typeface="+mn-lt"/>
              </a:rPr>
              <a:t> </a:t>
            </a:r>
            <a:endParaRPr lang="en-US" sz="1800" kern="0" dirty="0">
              <a:latin typeface="+mn-lt"/>
            </a:endParaRPr>
          </a:p>
          <a:p>
            <a:pPr marL="171450" indent="-171450">
              <a:spcBef>
                <a:spcPct val="20000"/>
              </a:spcBef>
              <a:buClr>
                <a:srgbClr val="16707C"/>
              </a:buClr>
              <a:buFontTx/>
              <a:buChar char="-"/>
              <a:defRPr/>
            </a:pPr>
            <a:endParaRPr lang="en-US" sz="1800" kern="0" dirty="0">
              <a:latin typeface="+mn-lt"/>
            </a:endParaRPr>
          </a:p>
        </p:txBody>
      </p:sp>
      <p:pic>
        <p:nvPicPr>
          <p:cNvPr id="43013" name="Picture 2" descr="D:\users\nmpatre\training_material\snaps\59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6950" y="1192001"/>
            <a:ext cx="2947988" cy="5034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6480175" y="2421227"/>
            <a:ext cx="2549525" cy="202198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49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923" y="417513"/>
            <a:ext cx="6934200" cy="438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  <a:ea typeface="+mj-ea"/>
                <a:cs typeface="+mj-cs"/>
              </a:rPr>
              <a:t>Geometry Properties (3)</a:t>
            </a:r>
            <a:endParaRPr lang="en-US" b="0" dirty="0" smtClean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16" y="1542616"/>
            <a:ext cx="5407025" cy="20436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800" kern="0" dirty="0">
                <a:latin typeface="+mn-lt"/>
              </a:rPr>
              <a:t>Advanced Properties :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Select ‘Use Associativity’ to establish association between CAD and WorkBench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Import Coordinate Systems, Work Points, etc. defined in CAD</a:t>
            </a:r>
          </a:p>
          <a:p>
            <a:pPr marL="17145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Smart CAD Update :</a:t>
            </a:r>
          </a:p>
          <a:p>
            <a:pPr marL="628650" lvl="2" indent="-1714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b="0" kern="0" dirty="0">
                <a:latin typeface="+mn-lt"/>
              </a:rPr>
              <a:t>If selected, changes made in other options get updated in the </a:t>
            </a:r>
            <a:r>
              <a:rPr lang="en-US" sz="1400" b="0" kern="0" dirty="0" smtClean="0">
                <a:latin typeface="+mn-lt"/>
              </a:rPr>
              <a:t>model</a:t>
            </a:r>
            <a:endParaRPr lang="en-US" sz="1400" kern="0" dirty="0">
              <a:latin typeface="+mn-lt"/>
            </a:endParaRPr>
          </a:p>
        </p:txBody>
      </p:sp>
      <p:pic>
        <p:nvPicPr>
          <p:cNvPr id="45061" name="Picture 2" descr="D:\users\nmpatre\training_material\snaps\59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6950" y="1192001"/>
            <a:ext cx="2947988" cy="5034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6478073" y="4443210"/>
            <a:ext cx="2551626" cy="177728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505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CAD Connections</a:t>
            </a:r>
          </a:p>
          <a:p>
            <a:pPr lvl="1"/>
            <a:r>
              <a:rPr lang="en-GB" dirty="0"/>
              <a:t>Transfer CAD geometry to </a:t>
            </a:r>
            <a:r>
              <a:rPr lang="en-GB" dirty="0" err="1" smtClean="0"/>
              <a:t>DesignModeler</a:t>
            </a:r>
            <a:r>
              <a:rPr lang="en-GB" dirty="0" smtClean="0"/>
              <a:t>/Meshing</a:t>
            </a:r>
            <a:endParaRPr lang="en-GB" dirty="0"/>
          </a:p>
          <a:p>
            <a:pPr lvl="1"/>
            <a:r>
              <a:rPr lang="en-GB" dirty="0" smtClean="0"/>
              <a:t>Two </a:t>
            </a:r>
            <a:r>
              <a:rPr lang="en-GB" dirty="0"/>
              <a:t>approaches</a:t>
            </a:r>
          </a:p>
          <a:p>
            <a:pPr lvl="2"/>
            <a:r>
              <a:rPr lang="en-GB" b="0" dirty="0"/>
              <a:t>Approach </a:t>
            </a:r>
            <a:r>
              <a:rPr lang="en-GB" b="0" dirty="0" smtClean="0"/>
              <a:t>I (Import)</a:t>
            </a:r>
          </a:p>
          <a:p>
            <a:pPr lvl="3"/>
            <a:r>
              <a:rPr lang="en-GB" b="0" dirty="0" smtClean="0"/>
              <a:t>Import neutral/native CAD files directly into </a:t>
            </a:r>
            <a:r>
              <a:rPr lang="en-GB" b="0" dirty="0" err="1" smtClean="0"/>
              <a:t>DesignModeler</a:t>
            </a:r>
            <a:endParaRPr lang="en-GB" b="0" dirty="0" smtClean="0"/>
          </a:p>
          <a:p>
            <a:pPr lvl="3"/>
            <a:r>
              <a:rPr lang="en-GB" dirty="0" err="1"/>
              <a:t>Uni</a:t>
            </a:r>
            <a:r>
              <a:rPr lang="en-GB" dirty="0"/>
              <a:t>-directional</a:t>
            </a:r>
            <a:r>
              <a:rPr lang="en-GB" b="0" dirty="0"/>
              <a:t> connectivity</a:t>
            </a:r>
          </a:p>
          <a:p>
            <a:pPr lvl="2"/>
            <a:endParaRPr lang="en-GB" b="0" dirty="0" smtClean="0"/>
          </a:p>
          <a:p>
            <a:pPr lvl="2"/>
            <a:r>
              <a:rPr lang="en-GB" b="0" dirty="0" smtClean="0"/>
              <a:t>Approach II (Direct Connection)</a:t>
            </a:r>
          </a:p>
          <a:p>
            <a:pPr lvl="3"/>
            <a:r>
              <a:rPr lang="en-GB" b="0" dirty="0" smtClean="0"/>
              <a:t>Use Plug-In (Associative Interface)</a:t>
            </a:r>
          </a:p>
          <a:p>
            <a:pPr lvl="3"/>
            <a:r>
              <a:rPr lang="en-GB" dirty="0" smtClean="0"/>
              <a:t>Bi-directional</a:t>
            </a:r>
            <a:r>
              <a:rPr lang="en-GB" b="0" dirty="0" smtClean="0"/>
              <a:t> </a:t>
            </a:r>
            <a:r>
              <a:rPr lang="en-GB" b="0" dirty="0"/>
              <a:t>CAD Connectivity</a:t>
            </a:r>
          </a:p>
          <a:p>
            <a:pPr lvl="3"/>
            <a:r>
              <a:rPr lang="en-GB" b="0" dirty="0" smtClean="0"/>
              <a:t>ANSYS </a:t>
            </a:r>
            <a:r>
              <a:rPr lang="en-GB" b="0" dirty="0"/>
              <a:t>Direct CAD </a:t>
            </a:r>
            <a:r>
              <a:rPr lang="en-GB" b="0" dirty="0" smtClean="0"/>
              <a:t>Interface</a:t>
            </a:r>
          </a:p>
          <a:p>
            <a:endParaRPr lang="en-GB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Introduction</a:t>
            </a:r>
          </a:p>
        </p:txBody>
      </p:sp>
      <p:sp>
        <p:nvSpPr>
          <p:cNvPr id="16390" name="TextBox 24"/>
          <p:cNvSpPr txBox="1">
            <a:spLocks noChangeArrowheads="1"/>
          </p:cNvSpPr>
          <p:nvPr/>
        </p:nvSpPr>
        <p:spPr bwMode="auto">
          <a:xfrm>
            <a:off x="5420140" y="3303164"/>
            <a:ext cx="1480122" cy="287771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 smtClean="0"/>
              <a:t>Pro/ENGINEER</a:t>
            </a:r>
            <a:endParaRPr lang="en-US" sz="1400" b="0" dirty="0"/>
          </a:p>
        </p:txBody>
      </p:sp>
      <p:sp>
        <p:nvSpPr>
          <p:cNvPr id="16391" name="TextBox 24"/>
          <p:cNvSpPr txBox="1">
            <a:spLocks noChangeArrowheads="1"/>
          </p:cNvSpPr>
          <p:nvPr/>
        </p:nvSpPr>
        <p:spPr bwMode="auto">
          <a:xfrm>
            <a:off x="7993863" y="3795527"/>
            <a:ext cx="501650" cy="287337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DM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6920727" y="3553641"/>
            <a:ext cx="742907" cy="274637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3074" name="Picture 2" descr="E:\Current_projects\snaps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359" y="4108198"/>
            <a:ext cx="3105912" cy="2325624"/>
          </a:xfrm>
          <a:prstGeom prst="rect">
            <a:avLst/>
          </a:prstGeom>
          <a:noFill/>
        </p:spPr>
      </p:pic>
      <p:pic>
        <p:nvPicPr>
          <p:cNvPr id="3075" name="Picture 3" descr="E:\Current_projects\snaps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925" y="947190"/>
            <a:ext cx="3105912" cy="2334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4053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654" y="1751012"/>
            <a:ext cx="3813048" cy="3863312"/>
          </a:xfrm>
        </p:spPr>
        <p:txBody>
          <a:bodyPr/>
          <a:lstStyle/>
          <a:p>
            <a:r>
              <a:rPr lang="en-GB" dirty="0" smtClean="0"/>
              <a:t>Reader			Version</a:t>
            </a:r>
            <a:endParaRPr lang="en-GB" dirty="0"/>
          </a:p>
          <a:p>
            <a:pPr lvl="1"/>
            <a:r>
              <a:rPr lang="en-GB" sz="1200" dirty="0"/>
              <a:t>ACIS </a:t>
            </a:r>
            <a:r>
              <a:rPr lang="en-GB" sz="1200" b="0" dirty="0"/>
              <a:t>(*.sat, *.sab</a:t>
            </a:r>
            <a:r>
              <a:rPr lang="en-GB" sz="1200" b="0" dirty="0" smtClean="0"/>
              <a:t>)</a:t>
            </a:r>
            <a:r>
              <a:rPr lang="en-GB" sz="1200" dirty="0"/>
              <a:t>		</a:t>
            </a:r>
            <a:r>
              <a:rPr lang="en-GB" sz="1200" dirty="0" smtClean="0"/>
              <a:t>22</a:t>
            </a:r>
            <a:endParaRPr lang="en-GB" sz="1200" dirty="0"/>
          </a:p>
          <a:p>
            <a:pPr lvl="1"/>
            <a:r>
              <a:rPr lang="en-GB" sz="1200" dirty="0"/>
              <a:t>ANSYS </a:t>
            </a:r>
            <a:r>
              <a:rPr lang="en-GB" sz="1200" dirty="0" err="1"/>
              <a:t>BladeGen</a:t>
            </a:r>
            <a:r>
              <a:rPr lang="en-GB" sz="1200" dirty="0"/>
              <a:t> </a:t>
            </a:r>
            <a:r>
              <a:rPr lang="en-GB" sz="1200" b="0" dirty="0"/>
              <a:t>(.</a:t>
            </a:r>
            <a:r>
              <a:rPr lang="en-GB" sz="1200" b="0" dirty="0" err="1"/>
              <a:t>bgd</a:t>
            </a:r>
            <a:r>
              <a:rPr lang="en-GB" sz="1200" b="0" dirty="0"/>
              <a:t>) </a:t>
            </a:r>
            <a:r>
              <a:rPr lang="en-GB" sz="1200" dirty="0" smtClean="0"/>
              <a:t>		12</a:t>
            </a:r>
            <a:endParaRPr lang="en-GB" sz="1200" dirty="0"/>
          </a:p>
          <a:p>
            <a:pPr lvl="1"/>
            <a:r>
              <a:rPr lang="en-GB" sz="1200" dirty="0" err="1"/>
              <a:t>Catia</a:t>
            </a:r>
            <a:r>
              <a:rPr lang="en-GB" sz="1200" dirty="0"/>
              <a:t> V4 </a:t>
            </a:r>
            <a:r>
              <a:rPr lang="en-GB" sz="1200" b="0" dirty="0"/>
              <a:t>(*.model</a:t>
            </a:r>
            <a:r>
              <a:rPr lang="en-GB" sz="1200" b="0" dirty="0" smtClean="0"/>
              <a:t>,*.</a:t>
            </a:r>
            <a:r>
              <a:rPr lang="en-GB" sz="1200" b="0" dirty="0" err="1"/>
              <a:t>exp</a:t>
            </a:r>
            <a:r>
              <a:rPr lang="en-GB" sz="1200" b="0" dirty="0" smtClean="0"/>
              <a:t>,*.</a:t>
            </a:r>
            <a:r>
              <a:rPr lang="en-GB" sz="1200" b="0" dirty="0"/>
              <a:t>session</a:t>
            </a:r>
            <a:r>
              <a:rPr lang="en-GB" sz="1200" b="0" dirty="0" smtClean="0"/>
              <a:t>,*.dlv)</a:t>
            </a:r>
            <a:r>
              <a:rPr lang="en-GB" sz="1200" dirty="0" smtClean="0"/>
              <a:t>	4.2.4</a:t>
            </a:r>
            <a:endParaRPr lang="en-GB" sz="1200" dirty="0"/>
          </a:p>
          <a:p>
            <a:pPr lvl="1"/>
            <a:r>
              <a:rPr lang="en-GB" sz="1200" dirty="0" err="1"/>
              <a:t>Catia</a:t>
            </a:r>
            <a:r>
              <a:rPr lang="en-GB" sz="1200" dirty="0"/>
              <a:t> V5 </a:t>
            </a:r>
            <a:r>
              <a:rPr lang="en-GB" sz="1200" b="0" dirty="0"/>
              <a:t>(*.</a:t>
            </a:r>
            <a:r>
              <a:rPr lang="en-GB" sz="1200" b="0" dirty="0" err="1"/>
              <a:t>CATPart</a:t>
            </a:r>
            <a:r>
              <a:rPr lang="en-GB" sz="1200" b="0" dirty="0"/>
              <a:t>, *.</a:t>
            </a:r>
            <a:r>
              <a:rPr lang="en-GB" sz="1200" b="0" dirty="0" err="1" smtClean="0"/>
              <a:t>CATProduct</a:t>
            </a:r>
            <a:r>
              <a:rPr lang="en-GB" sz="1200" b="0" dirty="0" smtClean="0"/>
              <a:t>)	</a:t>
            </a:r>
            <a:r>
              <a:rPr lang="en-GB" sz="1200" dirty="0" smtClean="0"/>
              <a:t>V5-6R 2012</a:t>
            </a:r>
            <a:endParaRPr lang="en-GB" sz="1200" dirty="0"/>
          </a:p>
          <a:p>
            <a:pPr lvl="1"/>
            <a:r>
              <a:rPr lang="en-GB" sz="1200" dirty="0" err="1"/>
              <a:t>Catia</a:t>
            </a:r>
            <a:r>
              <a:rPr lang="en-GB" sz="1200" dirty="0"/>
              <a:t> </a:t>
            </a:r>
            <a:r>
              <a:rPr lang="en-GB" sz="1200" dirty="0" smtClean="0"/>
              <a:t>V5 </a:t>
            </a:r>
            <a:r>
              <a:rPr lang="en-GB" sz="1200" dirty="0" err="1" smtClean="0"/>
              <a:t>CADNexus</a:t>
            </a:r>
            <a:r>
              <a:rPr lang="en-GB" sz="1200" dirty="0" smtClean="0"/>
              <a:t> CAPRI CAE	V5R </a:t>
            </a:r>
            <a:r>
              <a:rPr lang="en-GB" sz="1200" dirty="0"/>
              <a:t>20, R21</a:t>
            </a:r>
          </a:p>
          <a:p>
            <a:pPr lvl="1"/>
            <a:r>
              <a:rPr lang="en-GB" sz="1200" dirty="0" err="1"/>
              <a:t>Catia</a:t>
            </a:r>
            <a:r>
              <a:rPr lang="en-GB" sz="1200" dirty="0"/>
              <a:t> </a:t>
            </a:r>
            <a:r>
              <a:rPr lang="en-GB" sz="1200" dirty="0" smtClean="0"/>
              <a:t>V5 </a:t>
            </a:r>
            <a:r>
              <a:rPr lang="en-GB" sz="1200" dirty="0" err="1" smtClean="0"/>
              <a:t>CADNexus</a:t>
            </a:r>
            <a:r>
              <a:rPr lang="en-GB" sz="1200" dirty="0" smtClean="0"/>
              <a:t> </a:t>
            </a:r>
            <a:r>
              <a:rPr lang="en-GB" sz="1200" dirty="0"/>
              <a:t>CAPRI </a:t>
            </a:r>
            <a:r>
              <a:rPr lang="en-GB" sz="1200" dirty="0" smtClean="0"/>
              <a:t>CAE	V5R </a:t>
            </a:r>
            <a:r>
              <a:rPr lang="en-GB" sz="1200" dirty="0"/>
              <a:t>19</a:t>
            </a:r>
          </a:p>
          <a:p>
            <a:pPr lvl="1"/>
            <a:r>
              <a:rPr lang="en-GB" sz="1200" dirty="0" err="1"/>
              <a:t>Creo</a:t>
            </a:r>
            <a:r>
              <a:rPr lang="en-GB" sz="1200" dirty="0"/>
              <a:t> </a:t>
            </a:r>
            <a:r>
              <a:rPr lang="en-GB" sz="1200" dirty="0" smtClean="0"/>
              <a:t>Parametric </a:t>
            </a:r>
            <a:r>
              <a:rPr lang="en-GB" sz="1200" b="0" dirty="0"/>
              <a:t>(*.prt, *.asm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1.0</a:t>
            </a:r>
            <a:endParaRPr lang="en-GB" sz="1200" dirty="0"/>
          </a:p>
          <a:p>
            <a:pPr lvl="1"/>
            <a:r>
              <a:rPr lang="en-GB" sz="1200" dirty="0" smtClean="0"/>
              <a:t>Gambit </a:t>
            </a:r>
            <a:r>
              <a:rPr lang="en-GB" sz="1200" b="0" dirty="0" smtClean="0"/>
              <a:t>(*.</a:t>
            </a:r>
            <a:r>
              <a:rPr lang="en-GB" sz="1200" b="0" dirty="0" err="1" smtClean="0"/>
              <a:t>dbs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	2.4</a:t>
            </a:r>
            <a:endParaRPr lang="en-GB" sz="1200" dirty="0"/>
          </a:p>
          <a:p>
            <a:pPr lvl="1"/>
            <a:r>
              <a:rPr lang="en-GB" sz="1200" dirty="0"/>
              <a:t>IGES </a:t>
            </a:r>
            <a:r>
              <a:rPr lang="en-GB" sz="1200" b="0" dirty="0"/>
              <a:t>(*.</a:t>
            </a:r>
            <a:r>
              <a:rPr lang="en-GB" sz="1200" b="0" dirty="0" err="1"/>
              <a:t>igs</a:t>
            </a:r>
            <a:r>
              <a:rPr lang="en-GB" sz="1200" b="0" dirty="0"/>
              <a:t>, *.</a:t>
            </a:r>
            <a:r>
              <a:rPr lang="en-GB" sz="1200" b="0" dirty="0" err="1"/>
              <a:t>iges</a:t>
            </a:r>
            <a:r>
              <a:rPr lang="en-GB" sz="1200" b="0" dirty="0" smtClean="0"/>
              <a:t>)</a:t>
            </a:r>
            <a:r>
              <a:rPr lang="en-GB" sz="1200" dirty="0"/>
              <a:t>		4.0, 5.2, 5.3</a:t>
            </a:r>
          </a:p>
          <a:p>
            <a:pPr lvl="1"/>
            <a:r>
              <a:rPr lang="en-GB" sz="1200" dirty="0"/>
              <a:t>Autodesk Inventor </a:t>
            </a:r>
            <a:r>
              <a:rPr lang="en-GB" sz="1200" b="0" dirty="0"/>
              <a:t>(*.ipt, *.iam</a:t>
            </a:r>
            <a:r>
              <a:rPr lang="en-GB" sz="1200" b="0" dirty="0" smtClean="0"/>
              <a:t>)</a:t>
            </a:r>
            <a:r>
              <a:rPr lang="en-GB" sz="1200" dirty="0" smtClean="0"/>
              <a:t>	2012</a:t>
            </a:r>
            <a:endParaRPr lang="en-GB" sz="1200" dirty="0"/>
          </a:p>
          <a:p>
            <a:pPr lvl="1"/>
            <a:r>
              <a:rPr lang="en-GB" sz="1200" dirty="0"/>
              <a:t>JT Open </a:t>
            </a:r>
            <a:r>
              <a:rPr lang="en-GB" sz="1200" b="0" dirty="0"/>
              <a:t>(*.</a:t>
            </a:r>
            <a:r>
              <a:rPr lang="en-GB" sz="1200" b="0" dirty="0" err="1"/>
              <a:t>jt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	8.0</a:t>
            </a:r>
            <a:r>
              <a:rPr lang="en-GB" sz="1200" dirty="0"/>
              <a:t>, 8.1</a:t>
            </a:r>
          </a:p>
          <a:p>
            <a:pPr lvl="1"/>
            <a:r>
              <a:rPr lang="en-GB" sz="1200" dirty="0"/>
              <a:t>Monte Carlo N-Particle </a:t>
            </a:r>
            <a:r>
              <a:rPr lang="en-GB" sz="1200" b="0" dirty="0"/>
              <a:t>(*.</a:t>
            </a:r>
            <a:r>
              <a:rPr lang="en-GB" sz="1200" b="0" dirty="0" err="1"/>
              <a:t>mcnp</a:t>
            </a:r>
            <a:r>
              <a:rPr lang="en-GB" sz="1200" b="0" dirty="0" smtClean="0"/>
              <a:t>)</a:t>
            </a:r>
            <a:endParaRPr lang="en-GB" sz="1200" b="0" dirty="0"/>
          </a:p>
          <a:p>
            <a:pPr lvl="1"/>
            <a:r>
              <a:rPr lang="en-GB" sz="1200" dirty="0"/>
              <a:t>NX </a:t>
            </a:r>
            <a:r>
              <a:rPr lang="en-GB" sz="1200" b="0" dirty="0"/>
              <a:t>(*.prt</a:t>
            </a:r>
            <a:r>
              <a:rPr lang="en-GB" sz="1200" b="0" dirty="0" smtClean="0"/>
              <a:t>)</a:t>
            </a:r>
            <a:r>
              <a:rPr lang="en-GB" sz="1200" dirty="0"/>
              <a:t>			</a:t>
            </a:r>
            <a:r>
              <a:rPr lang="en-GB" sz="1200" dirty="0" smtClean="0"/>
              <a:t>8.0</a:t>
            </a:r>
            <a:endParaRPr lang="en-GB" sz="1200" dirty="0"/>
          </a:p>
          <a:p>
            <a:pPr lvl="1"/>
            <a:r>
              <a:rPr lang="en-GB" sz="1200" dirty="0" smtClean="0"/>
              <a:t>Parasolid</a:t>
            </a:r>
            <a:r>
              <a:rPr lang="en-GB" sz="1200" dirty="0"/>
              <a:t> </a:t>
            </a:r>
            <a:r>
              <a:rPr lang="en-GB" sz="1200" b="0" dirty="0"/>
              <a:t>(*.</a:t>
            </a:r>
            <a:r>
              <a:rPr lang="en-GB" sz="1200" b="0" dirty="0" err="1" smtClean="0"/>
              <a:t>x_t</a:t>
            </a:r>
            <a:r>
              <a:rPr lang="en-GB" sz="1200" b="0" dirty="0" smtClean="0"/>
              <a:t>/b, *.</a:t>
            </a:r>
            <a:r>
              <a:rPr lang="en-GB" sz="1200" b="0" dirty="0" err="1" smtClean="0"/>
              <a:t>xmt_txt</a:t>
            </a:r>
            <a:r>
              <a:rPr lang="en-GB" sz="1200" b="0" dirty="0" smtClean="0"/>
              <a:t>/bin)	</a:t>
            </a:r>
            <a:r>
              <a:rPr lang="en-GB" sz="1200" dirty="0" smtClean="0"/>
              <a:t>24.1</a:t>
            </a:r>
            <a:endParaRPr lang="en-GB" sz="1200" dirty="0"/>
          </a:p>
          <a:p>
            <a:pPr lvl="1"/>
            <a:r>
              <a:rPr lang="en-GB" sz="1200" dirty="0" err="1"/>
              <a:t>SolidWorks</a:t>
            </a:r>
            <a:r>
              <a:rPr lang="en-GB" sz="1200" dirty="0"/>
              <a:t> </a:t>
            </a:r>
            <a:r>
              <a:rPr lang="en-GB" sz="1200" b="0" dirty="0"/>
              <a:t>(*.</a:t>
            </a:r>
            <a:r>
              <a:rPr lang="en-GB" sz="1200" b="0" dirty="0" err="1"/>
              <a:t>sldprt</a:t>
            </a:r>
            <a:r>
              <a:rPr lang="en-GB" sz="1200" b="0" dirty="0"/>
              <a:t>, *.</a:t>
            </a:r>
            <a:r>
              <a:rPr lang="en-GB" sz="1200" b="0" dirty="0" err="1"/>
              <a:t>sldasm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2012</a:t>
            </a:r>
            <a:endParaRPr lang="en-GB" sz="1200" dirty="0"/>
          </a:p>
          <a:p>
            <a:pPr lvl="1"/>
            <a:r>
              <a:rPr lang="en-GB" sz="1200" dirty="0"/>
              <a:t>Step </a:t>
            </a:r>
            <a:r>
              <a:rPr lang="en-GB" sz="1200" b="0" dirty="0"/>
              <a:t>(*.</a:t>
            </a:r>
            <a:r>
              <a:rPr lang="en-GB" sz="1200" b="0" dirty="0" err="1"/>
              <a:t>stp</a:t>
            </a:r>
            <a:r>
              <a:rPr lang="en-GB" sz="1200" b="0" dirty="0"/>
              <a:t>, *.step</a:t>
            </a:r>
            <a:r>
              <a:rPr lang="en-GB" sz="1200" b="0" dirty="0" smtClean="0"/>
              <a:t>)</a:t>
            </a:r>
            <a:r>
              <a:rPr lang="en-GB" sz="1200" dirty="0"/>
              <a:t>		AP203, AP214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61386" y="1751011"/>
            <a:ext cx="4598391" cy="3086459"/>
          </a:xfrm>
        </p:spPr>
        <p:txBody>
          <a:bodyPr/>
          <a:lstStyle/>
          <a:p>
            <a:r>
              <a:rPr lang="en-GB" dirty="0" smtClean="0"/>
              <a:t>Reader/Plug-In/Interface	Version</a:t>
            </a:r>
            <a:endParaRPr lang="en-GB" dirty="0"/>
          </a:p>
          <a:p>
            <a:pPr lvl="1"/>
            <a:r>
              <a:rPr lang="en-GB" sz="1200" dirty="0"/>
              <a:t>Autodesk </a:t>
            </a:r>
            <a:r>
              <a:rPr lang="en-GB" sz="1200" dirty="0" smtClean="0"/>
              <a:t>AutoCAD </a:t>
            </a:r>
            <a:r>
              <a:rPr lang="en-GB" sz="1200" b="0" dirty="0" smtClean="0"/>
              <a:t>(*.dwg, *.dxf)</a:t>
            </a:r>
            <a:r>
              <a:rPr lang="en-GB" sz="1200" dirty="0" smtClean="0"/>
              <a:t>	2012, 2013</a:t>
            </a:r>
            <a:endParaRPr lang="en-GB" sz="1200" dirty="0"/>
          </a:p>
          <a:p>
            <a:pPr lvl="1"/>
            <a:r>
              <a:rPr lang="en-GB" sz="1200" dirty="0" err="1"/>
              <a:t>Creo</a:t>
            </a:r>
            <a:r>
              <a:rPr lang="en-GB" sz="1200" dirty="0"/>
              <a:t> </a:t>
            </a:r>
            <a:r>
              <a:rPr lang="en-GB" sz="1200" dirty="0" smtClean="0"/>
              <a:t>E/Direct </a:t>
            </a:r>
            <a:r>
              <a:rPr lang="en-GB" sz="1200" dirty="0" err="1" smtClean="0"/>
              <a:t>Modeling</a:t>
            </a:r>
            <a:r>
              <a:rPr lang="en-GB" sz="1200" dirty="0"/>
              <a:t> </a:t>
            </a:r>
            <a:r>
              <a:rPr lang="en-GB" sz="1200" b="0" dirty="0"/>
              <a:t>(*.</a:t>
            </a:r>
            <a:r>
              <a:rPr lang="en-GB" sz="1200" b="0" dirty="0" err="1"/>
              <a:t>pkg</a:t>
            </a:r>
            <a:r>
              <a:rPr lang="en-GB" sz="1200" b="0" dirty="0" smtClean="0"/>
              <a:t>,*.</a:t>
            </a:r>
            <a:r>
              <a:rPr lang="en-GB" sz="1200" b="0" dirty="0" err="1"/>
              <a:t>bdl</a:t>
            </a:r>
            <a:r>
              <a:rPr lang="en-GB" sz="1200" b="0" dirty="0" smtClean="0"/>
              <a:t>,*.</a:t>
            </a:r>
            <a:r>
              <a:rPr lang="en-GB" sz="1200" b="0" dirty="0" err="1"/>
              <a:t>ses</a:t>
            </a:r>
            <a:r>
              <a:rPr lang="en-GB" sz="1200" b="0" dirty="0" smtClean="0"/>
              <a:t>,*.</a:t>
            </a:r>
            <a:r>
              <a:rPr lang="en-GB" sz="1200" b="0" dirty="0" err="1"/>
              <a:t>sda</a:t>
            </a:r>
            <a:r>
              <a:rPr lang="en-GB" sz="1200" b="0" dirty="0" smtClean="0"/>
              <a:t>,*.</a:t>
            </a:r>
            <a:r>
              <a:rPr lang="en-GB" sz="1200" b="0" dirty="0" err="1"/>
              <a:t>sdp</a:t>
            </a:r>
            <a:r>
              <a:rPr lang="en-GB" sz="1200" b="0" dirty="0" smtClean="0"/>
              <a:t>,*.</a:t>
            </a:r>
            <a:r>
              <a:rPr lang="en-GB" sz="1200" b="0" dirty="0" err="1"/>
              <a:t>sdac</a:t>
            </a:r>
            <a:r>
              <a:rPr lang="en-GB" sz="1200" b="0" dirty="0" smtClean="0"/>
              <a:t>,*.</a:t>
            </a:r>
            <a:r>
              <a:rPr lang="en-GB" sz="1200" b="0" dirty="0" err="1"/>
              <a:t>sdpc</a:t>
            </a:r>
            <a:r>
              <a:rPr lang="en-GB" sz="1200" b="0" dirty="0"/>
              <a:t>)</a:t>
            </a:r>
          </a:p>
          <a:p>
            <a:pPr marL="0" lvl="1" indent="0">
              <a:buNone/>
            </a:pPr>
            <a:r>
              <a:rPr lang="en-GB" sz="1200" dirty="0"/>
              <a:t>	</a:t>
            </a:r>
            <a:r>
              <a:rPr lang="en-GB" sz="1200" dirty="0" smtClean="0"/>
              <a:t>		17.0</a:t>
            </a:r>
            <a:r>
              <a:rPr lang="en-GB" sz="1200" dirty="0"/>
              <a:t>, </a:t>
            </a:r>
            <a:r>
              <a:rPr lang="en-GB" sz="1200" dirty="0" smtClean="0"/>
              <a:t>18.0, 18.1</a:t>
            </a:r>
            <a:endParaRPr lang="en-GB" sz="1200" dirty="0"/>
          </a:p>
          <a:p>
            <a:pPr lvl="1"/>
            <a:r>
              <a:rPr lang="en-GB" sz="1200" dirty="0" err="1"/>
              <a:t>Creo</a:t>
            </a:r>
            <a:r>
              <a:rPr lang="en-GB" sz="1200" dirty="0"/>
              <a:t> </a:t>
            </a:r>
            <a:r>
              <a:rPr lang="en-GB" sz="1200" dirty="0" smtClean="0"/>
              <a:t>P </a:t>
            </a:r>
            <a:r>
              <a:rPr lang="en-GB" sz="1200" dirty="0"/>
              <a:t>(Pro/Engineer) </a:t>
            </a:r>
            <a:r>
              <a:rPr lang="en-GB" sz="1200" b="0" dirty="0"/>
              <a:t>(*.prt, *.asm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err="1" smtClean="0"/>
              <a:t>Creo</a:t>
            </a:r>
            <a:r>
              <a:rPr lang="en-GB" sz="1200" dirty="0" smtClean="0"/>
              <a:t> </a:t>
            </a:r>
            <a:r>
              <a:rPr lang="en-GB" sz="1200" dirty="0"/>
              <a:t>Parametric </a:t>
            </a:r>
            <a:r>
              <a:rPr lang="en-GB" sz="1200" dirty="0" smtClean="0"/>
              <a:t>1.0, 2.0</a:t>
            </a:r>
            <a:endParaRPr lang="en-GB" sz="1200" dirty="0"/>
          </a:p>
          <a:p>
            <a:pPr marL="0" lvl="1" indent="0">
              <a:buNone/>
            </a:pPr>
            <a:r>
              <a:rPr lang="en-GB" sz="1200" dirty="0"/>
              <a:t>			</a:t>
            </a:r>
            <a:r>
              <a:rPr lang="en-GB" sz="1200" dirty="0" smtClean="0"/>
              <a:t>Wildfire </a:t>
            </a:r>
            <a:r>
              <a:rPr lang="en-GB" sz="1200" dirty="0"/>
              <a:t>5.0</a:t>
            </a:r>
          </a:p>
          <a:p>
            <a:pPr lvl="1"/>
            <a:r>
              <a:rPr lang="en-GB" sz="1200" dirty="0"/>
              <a:t>Autodesk Inventor </a:t>
            </a:r>
            <a:r>
              <a:rPr lang="en-GB" sz="1200" b="0" dirty="0"/>
              <a:t>(*.ipt, *.iam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2012, 2013</a:t>
            </a:r>
            <a:endParaRPr lang="en-GB" sz="1200" dirty="0"/>
          </a:p>
          <a:p>
            <a:pPr lvl="1"/>
            <a:r>
              <a:rPr lang="en-GB" sz="1200" dirty="0"/>
              <a:t>NX </a:t>
            </a:r>
            <a:r>
              <a:rPr lang="en-GB" sz="1200" b="0" dirty="0"/>
              <a:t>(*.</a:t>
            </a:r>
            <a:r>
              <a:rPr lang="en-GB" sz="1200" b="0" dirty="0" err="1"/>
              <a:t>prt</a:t>
            </a:r>
            <a:r>
              <a:rPr lang="en-GB" sz="1200" b="0" dirty="0"/>
              <a:t>) </a:t>
            </a:r>
            <a:r>
              <a:rPr lang="en-GB" sz="1200" dirty="0" smtClean="0"/>
              <a:t>	</a:t>
            </a:r>
            <a:r>
              <a:rPr lang="en-GB" sz="1200" dirty="0"/>
              <a:t>		</a:t>
            </a:r>
            <a:r>
              <a:rPr lang="en-GB" sz="1200" dirty="0" smtClean="0"/>
              <a:t>6.0</a:t>
            </a:r>
            <a:r>
              <a:rPr lang="en-GB" sz="1200" dirty="0"/>
              <a:t>, 7.5, 8.0</a:t>
            </a:r>
          </a:p>
          <a:p>
            <a:pPr lvl="1"/>
            <a:r>
              <a:rPr lang="en-GB" sz="1200" dirty="0"/>
              <a:t>Solid Edge </a:t>
            </a:r>
            <a:r>
              <a:rPr lang="en-GB" sz="1200" b="0" dirty="0"/>
              <a:t>(*.par</a:t>
            </a:r>
            <a:r>
              <a:rPr lang="en-GB" sz="1200" b="0" dirty="0" smtClean="0"/>
              <a:t>,*.</a:t>
            </a:r>
            <a:r>
              <a:rPr lang="en-GB" sz="1200" b="0" dirty="0" err="1"/>
              <a:t>asm</a:t>
            </a:r>
            <a:r>
              <a:rPr lang="en-GB" sz="1200" b="0" dirty="0" smtClean="0"/>
              <a:t>,*.</a:t>
            </a:r>
            <a:r>
              <a:rPr lang="en-GB" sz="1200" b="0" dirty="0" err="1"/>
              <a:t>psm</a:t>
            </a:r>
            <a:r>
              <a:rPr lang="en-GB" sz="1200" b="0" dirty="0" smtClean="0"/>
              <a:t>,*.</a:t>
            </a:r>
            <a:r>
              <a:rPr lang="en-GB" sz="1200" b="0" dirty="0" err="1"/>
              <a:t>pwd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ST3</a:t>
            </a:r>
            <a:r>
              <a:rPr lang="en-GB" sz="1200" dirty="0"/>
              <a:t>, ST4</a:t>
            </a:r>
          </a:p>
          <a:p>
            <a:pPr lvl="1"/>
            <a:r>
              <a:rPr lang="en-GB" sz="1200" dirty="0" err="1"/>
              <a:t>SolidWorks</a:t>
            </a:r>
            <a:r>
              <a:rPr lang="en-GB" sz="1200" dirty="0"/>
              <a:t> </a:t>
            </a:r>
            <a:r>
              <a:rPr lang="en-GB" sz="1200" b="0" dirty="0"/>
              <a:t>(*.</a:t>
            </a:r>
            <a:r>
              <a:rPr lang="en-GB" sz="1200" b="0" dirty="0" err="1"/>
              <a:t>sldprt</a:t>
            </a:r>
            <a:r>
              <a:rPr lang="en-GB" sz="1200" b="0" dirty="0"/>
              <a:t>, *.</a:t>
            </a:r>
            <a:r>
              <a:rPr lang="en-GB" sz="1200" b="0" dirty="0" err="1"/>
              <a:t>sldasm</a:t>
            </a:r>
            <a:r>
              <a:rPr lang="en-GB" sz="1200" b="0" dirty="0" smtClean="0"/>
              <a:t>)</a:t>
            </a:r>
            <a:r>
              <a:rPr lang="en-GB" sz="1200" dirty="0"/>
              <a:t>	</a:t>
            </a:r>
            <a:r>
              <a:rPr lang="en-GB" sz="1200" dirty="0" smtClean="0"/>
              <a:t>2011, 2012</a:t>
            </a:r>
            <a:endParaRPr lang="en-GB" sz="1200" dirty="0"/>
          </a:p>
          <a:p>
            <a:pPr lvl="1"/>
            <a:r>
              <a:rPr lang="en-GB" sz="1200" dirty="0" err="1"/>
              <a:t>TeamCenter</a:t>
            </a:r>
            <a:r>
              <a:rPr lang="en-GB" sz="1200" dirty="0"/>
              <a:t> (Plug-In)		Unified 8.1 with NX 7.5 				</a:t>
            </a:r>
            <a:r>
              <a:rPr lang="en-GB" sz="1200" dirty="0" smtClean="0"/>
              <a:t>Unified 8.3 </a:t>
            </a:r>
            <a:r>
              <a:rPr lang="en-GB" sz="1200" dirty="0"/>
              <a:t>with NX 7.5.2 			</a:t>
            </a:r>
            <a:r>
              <a:rPr lang="en-GB" sz="1200" dirty="0" smtClean="0"/>
              <a:t>	Engineering 9.1 </a:t>
            </a:r>
            <a:r>
              <a:rPr lang="en-GB" sz="1200" dirty="0"/>
              <a:t>with NX </a:t>
            </a:r>
            <a:r>
              <a:rPr lang="en-GB" sz="1200" dirty="0" smtClean="0"/>
              <a:t>8.0</a:t>
            </a:r>
          </a:p>
          <a:p>
            <a:pPr lvl="1"/>
            <a:r>
              <a:rPr lang="en-GB" sz="1200" dirty="0" smtClean="0"/>
              <a:t>SpaceClaim (SCDM) </a:t>
            </a:r>
            <a:r>
              <a:rPr lang="en-GB" sz="1200" b="0" dirty="0" smtClean="0"/>
              <a:t>(*.</a:t>
            </a:r>
            <a:r>
              <a:rPr lang="en-GB" sz="1200" b="0" dirty="0" err="1" smtClean="0"/>
              <a:t>scdoc</a:t>
            </a:r>
            <a:r>
              <a:rPr lang="en-GB" sz="1200" b="0" dirty="0" smtClean="0"/>
              <a:t>)	</a:t>
            </a:r>
            <a:r>
              <a:rPr lang="en-GB" sz="1200" dirty="0" smtClean="0"/>
              <a:t>2012 SP1</a:t>
            </a:r>
            <a:endParaRPr lang="en-GB" sz="1200" dirty="0"/>
          </a:p>
          <a:p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Supported Readers &amp; Plug-Ins/Interfaces</a:t>
            </a: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5251131" y="5066482"/>
            <a:ext cx="2136257" cy="1095685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 smtClean="0"/>
              <a:t>For Full Platform/OS Specific Support Consult Documentation (CAD Integration)   </a:t>
            </a:r>
            <a:endParaRPr lang="en-US" sz="1400" b="0" dirty="0"/>
          </a:p>
        </p:txBody>
      </p:sp>
    </p:spTree>
    <p:extLst>
      <p:ext uri="{BB962C8B-B14F-4D97-AF65-F5344CB8AC3E}">
        <p14:creationId xmlns="" xmlns:p14="http://schemas.microsoft.com/office/powerpoint/2010/main" val="755531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612740" cy="4573588"/>
          </a:xfrm>
        </p:spPr>
        <p:txBody>
          <a:bodyPr/>
          <a:lstStyle/>
          <a:p>
            <a:r>
              <a:rPr lang="en-GB" dirty="0"/>
              <a:t>Three ways to import file in WB</a:t>
            </a:r>
          </a:p>
          <a:p>
            <a:pPr lvl="1"/>
            <a:r>
              <a:rPr lang="en-GB" dirty="0"/>
              <a:t>Import option on </a:t>
            </a:r>
            <a:r>
              <a:rPr lang="en-GB" dirty="0" smtClean="0"/>
              <a:t>Workbench project page (File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Import)</a:t>
            </a:r>
            <a:endParaRPr lang="en-GB" dirty="0"/>
          </a:p>
          <a:p>
            <a:pPr lvl="1"/>
            <a:r>
              <a:rPr lang="en-GB" dirty="0"/>
              <a:t>Geometry cell on project </a:t>
            </a:r>
            <a:r>
              <a:rPr lang="en-GB" dirty="0" smtClean="0"/>
              <a:t>page</a:t>
            </a:r>
          </a:p>
          <a:p>
            <a:pPr lvl="2"/>
            <a:r>
              <a:rPr lang="en-GB" b="0" dirty="0" smtClean="0"/>
              <a:t>Right click for Context Menu</a:t>
            </a:r>
            <a:endParaRPr lang="en-GB" b="0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Import </a:t>
            </a:r>
            <a:r>
              <a:rPr lang="en-GB" dirty="0"/>
              <a:t>in existing DM session</a:t>
            </a:r>
          </a:p>
          <a:p>
            <a:pPr lvl="2"/>
            <a:r>
              <a:rPr lang="en-GB" b="0" dirty="0"/>
              <a:t>Appends the geometry file to existing geometry in DM</a:t>
            </a:r>
          </a:p>
          <a:p>
            <a:pPr lvl="2"/>
            <a:r>
              <a:rPr lang="en-GB" b="0" dirty="0"/>
              <a:t>Multiple imports possible</a:t>
            </a:r>
          </a:p>
          <a:p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CAD Connections: Approach 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21071" y="4657906"/>
            <a:ext cx="2963863" cy="1800000"/>
            <a:chOff x="5993110" y="4598913"/>
            <a:chExt cx="2963863" cy="1800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3" b="47750"/>
            <a:stretch/>
          </p:blipFill>
          <p:spPr bwMode="auto">
            <a:xfrm>
              <a:off x="5993110" y="4598913"/>
              <a:ext cx="2963863" cy="18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148828" y="6058827"/>
              <a:ext cx="2560095" cy="1641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3003" y="1094420"/>
            <a:ext cx="4680000" cy="3366000"/>
            <a:chOff x="4263003" y="1094420"/>
            <a:chExt cx="4680000" cy="3366000"/>
          </a:xfrm>
        </p:grpSpPr>
        <p:grpSp>
          <p:nvGrpSpPr>
            <p:cNvPr id="7" name="Group 6"/>
            <p:cNvGrpSpPr/>
            <p:nvPr/>
          </p:nvGrpSpPr>
          <p:grpSpPr>
            <a:xfrm>
              <a:off x="4263003" y="1094420"/>
              <a:ext cx="4680000" cy="3366000"/>
              <a:chOff x="3274326" y="1094420"/>
              <a:chExt cx="4680000" cy="3366000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-8" r="33244" b="1196"/>
              <a:stretch/>
            </p:blipFill>
            <p:spPr bwMode="auto">
              <a:xfrm>
                <a:off x="3274326" y="1094420"/>
                <a:ext cx="4680000" cy="336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603" y="1864039"/>
                <a:ext cx="2590800" cy="2544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4312164" y="3069106"/>
              <a:ext cx="1944000" cy="1641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26648" y="2535706"/>
              <a:ext cx="1692000" cy="1641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32183728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25763</TotalTime>
  <Words>929</Words>
  <Application>Microsoft Office PowerPoint</Application>
  <PresentationFormat>On-screen Show (4:3)</PresentationFormat>
  <Paragraphs>205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1_ANSYS-2011-powerpoint-template</vt:lpstr>
      <vt:lpstr>Lecture 7  CAD Connections   </vt:lpstr>
      <vt:lpstr>CAD Connections</vt:lpstr>
      <vt:lpstr>Preprocessing Workflow</vt:lpstr>
      <vt:lpstr>Geometry Properties (1)</vt:lpstr>
      <vt:lpstr>Geometry Properties (2)</vt:lpstr>
      <vt:lpstr>Geometry Properties (3)</vt:lpstr>
      <vt:lpstr>CAD Connections: Introduction</vt:lpstr>
      <vt:lpstr>CAD Connections: Supported Readers &amp; Plug-Ins/Interfaces</vt:lpstr>
      <vt:lpstr>CAD Connections: Approach I</vt:lpstr>
      <vt:lpstr>CAD Connections: Approach II</vt:lpstr>
      <vt:lpstr>CAD Connections: Bi-Directional CAD</vt:lpstr>
      <vt:lpstr>CAD Connections: Named Selection Manager</vt:lpstr>
      <vt:lpstr>CAD Connections: Named Selection Manager</vt:lpstr>
      <vt:lpstr>Pre-requisites for CAD Connections</vt:lpstr>
      <vt:lpstr>CAD Connections: Advanced Geometry Options</vt:lpstr>
      <vt:lpstr>Gambit Reader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837</cp:revision>
  <dcterms:created xsi:type="dcterms:W3CDTF">2003-01-22T19:16:29Z</dcterms:created>
  <dcterms:modified xsi:type="dcterms:W3CDTF">2012-11-07T10:40:14Z</dcterms:modified>
</cp:coreProperties>
</file>