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48" r:id="rId1"/>
  </p:sldMasterIdLst>
  <p:sldIdLst>
    <p:sldId id="256" r:id="rId2"/>
    <p:sldId id="264" r:id="rId3"/>
    <p:sldId id="257" r:id="rId4"/>
    <p:sldId id="262" r:id="rId5"/>
    <p:sldId id="259" r:id="rId6"/>
    <p:sldId id="258" r:id="rId7"/>
    <p:sldId id="260" r:id="rId8"/>
    <p:sldId id="267" r:id="rId9"/>
    <p:sldId id="265" r:id="rId10"/>
    <p:sldId id="263"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FEE8420A-0DE3-48A6-AEA0-C143A308AB2B}" type="datetimeFigureOut">
              <a:rPr lang="tr-TR" smtClean="0"/>
              <a:t>27.1.2020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A78653F-DABF-47A7-B458-45705345F239}" type="slidenum">
              <a:rPr lang="tr-TR" smtClean="0"/>
              <a:t>‹#›</a:t>
            </a:fld>
            <a:endParaRPr lang="tr-TR"/>
          </a:p>
        </p:txBody>
      </p:sp>
    </p:spTree>
    <p:extLst>
      <p:ext uri="{BB962C8B-B14F-4D97-AF65-F5344CB8AC3E}">
        <p14:creationId xmlns:p14="http://schemas.microsoft.com/office/powerpoint/2010/main" val="1873031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EE8420A-0DE3-48A6-AEA0-C143A308AB2B}" type="datetimeFigureOut">
              <a:rPr lang="tr-TR" smtClean="0"/>
              <a:t>27.1.2020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A78653F-DABF-47A7-B458-45705345F239}" type="slidenum">
              <a:rPr lang="tr-TR" smtClean="0"/>
              <a:t>‹#›</a:t>
            </a:fld>
            <a:endParaRPr lang="tr-TR"/>
          </a:p>
        </p:txBody>
      </p:sp>
    </p:spTree>
    <p:extLst>
      <p:ext uri="{BB962C8B-B14F-4D97-AF65-F5344CB8AC3E}">
        <p14:creationId xmlns:p14="http://schemas.microsoft.com/office/powerpoint/2010/main" val="4224047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EE8420A-0DE3-48A6-AEA0-C143A308AB2B}" type="datetimeFigureOut">
              <a:rPr lang="tr-TR" smtClean="0"/>
              <a:t>27.1.2020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A78653F-DABF-47A7-B458-45705345F239}" type="slidenum">
              <a:rPr lang="tr-TR" smtClean="0"/>
              <a:t>‹#›</a:t>
            </a:fld>
            <a:endParaRPr lang="tr-TR"/>
          </a:p>
        </p:txBody>
      </p:sp>
    </p:spTree>
    <p:extLst>
      <p:ext uri="{BB962C8B-B14F-4D97-AF65-F5344CB8AC3E}">
        <p14:creationId xmlns:p14="http://schemas.microsoft.com/office/powerpoint/2010/main" val="2565146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EE8420A-0DE3-48A6-AEA0-C143A308AB2B}" type="datetimeFigureOut">
              <a:rPr lang="tr-TR" smtClean="0"/>
              <a:t>27.1.2020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A78653F-DABF-47A7-B458-45705345F239}" type="slidenum">
              <a:rPr lang="tr-TR" smtClean="0"/>
              <a:t>‹#›</a:t>
            </a:fld>
            <a:endParaRPr lang="tr-TR"/>
          </a:p>
        </p:txBody>
      </p:sp>
    </p:spTree>
    <p:extLst>
      <p:ext uri="{BB962C8B-B14F-4D97-AF65-F5344CB8AC3E}">
        <p14:creationId xmlns:p14="http://schemas.microsoft.com/office/powerpoint/2010/main" val="1099866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FEE8420A-0DE3-48A6-AEA0-C143A308AB2B}" type="datetimeFigureOut">
              <a:rPr lang="tr-TR" smtClean="0"/>
              <a:t>27.1.2020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A78653F-DABF-47A7-B458-45705345F239}" type="slidenum">
              <a:rPr lang="tr-TR" smtClean="0"/>
              <a:t>‹#›</a:t>
            </a:fld>
            <a:endParaRPr lang="tr-TR"/>
          </a:p>
        </p:txBody>
      </p:sp>
    </p:spTree>
    <p:extLst>
      <p:ext uri="{BB962C8B-B14F-4D97-AF65-F5344CB8AC3E}">
        <p14:creationId xmlns:p14="http://schemas.microsoft.com/office/powerpoint/2010/main" val="123888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EE8420A-0DE3-48A6-AEA0-C143A308AB2B}" type="datetimeFigureOut">
              <a:rPr lang="tr-TR" smtClean="0"/>
              <a:t>27.1.2020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A78653F-DABF-47A7-B458-45705345F239}" type="slidenum">
              <a:rPr lang="tr-TR" smtClean="0"/>
              <a:t>‹#›</a:t>
            </a:fld>
            <a:endParaRPr lang="tr-TR"/>
          </a:p>
        </p:txBody>
      </p:sp>
    </p:spTree>
    <p:extLst>
      <p:ext uri="{BB962C8B-B14F-4D97-AF65-F5344CB8AC3E}">
        <p14:creationId xmlns:p14="http://schemas.microsoft.com/office/powerpoint/2010/main" val="2146535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EE8420A-0DE3-48A6-AEA0-C143A308AB2B}" type="datetimeFigureOut">
              <a:rPr lang="tr-TR" smtClean="0"/>
              <a:t>27.1.2020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A78653F-DABF-47A7-B458-45705345F239}" type="slidenum">
              <a:rPr lang="tr-TR" smtClean="0"/>
              <a:t>‹#›</a:t>
            </a:fld>
            <a:endParaRPr lang="tr-TR"/>
          </a:p>
        </p:txBody>
      </p:sp>
    </p:spTree>
    <p:extLst>
      <p:ext uri="{BB962C8B-B14F-4D97-AF65-F5344CB8AC3E}">
        <p14:creationId xmlns:p14="http://schemas.microsoft.com/office/powerpoint/2010/main" val="1189340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EE8420A-0DE3-48A6-AEA0-C143A308AB2B}" type="datetimeFigureOut">
              <a:rPr lang="tr-TR" smtClean="0"/>
              <a:t>27.1.2020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A78653F-DABF-47A7-B458-45705345F239}" type="slidenum">
              <a:rPr lang="tr-TR" smtClean="0"/>
              <a:t>‹#›</a:t>
            </a:fld>
            <a:endParaRPr lang="tr-TR"/>
          </a:p>
        </p:txBody>
      </p:sp>
    </p:spTree>
    <p:extLst>
      <p:ext uri="{BB962C8B-B14F-4D97-AF65-F5344CB8AC3E}">
        <p14:creationId xmlns:p14="http://schemas.microsoft.com/office/powerpoint/2010/main" val="4095381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EE8420A-0DE3-48A6-AEA0-C143A308AB2B}" type="datetimeFigureOut">
              <a:rPr lang="tr-TR" smtClean="0"/>
              <a:t>27.1.2020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A78653F-DABF-47A7-B458-45705345F239}" type="slidenum">
              <a:rPr lang="tr-TR" smtClean="0"/>
              <a:t>‹#›</a:t>
            </a:fld>
            <a:endParaRPr lang="tr-TR"/>
          </a:p>
        </p:txBody>
      </p:sp>
    </p:spTree>
    <p:extLst>
      <p:ext uri="{BB962C8B-B14F-4D97-AF65-F5344CB8AC3E}">
        <p14:creationId xmlns:p14="http://schemas.microsoft.com/office/powerpoint/2010/main" val="2086248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EE8420A-0DE3-48A6-AEA0-C143A308AB2B}" type="datetimeFigureOut">
              <a:rPr lang="tr-TR" smtClean="0"/>
              <a:t>27.1.2020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A78653F-DABF-47A7-B458-45705345F239}" type="slidenum">
              <a:rPr lang="tr-TR" smtClean="0"/>
              <a:t>‹#›</a:t>
            </a:fld>
            <a:endParaRPr lang="tr-TR"/>
          </a:p>
        </p:txBody>
      </p:sp>
    </p:spTree>
    <p:extLst>
      <p:ext uri="{BB962C8B-B14F-4D97-AF65-F5344CB8AC3E}">
        <p14:creationId xmlns:p14="http://schemas.microsoft.com/office/powerpoint/2010/main" val="2929532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EE8420A-0DE3-48A6-AEA0-C143A308AB2B}" type="datetimeFigureOut">
              <a:rPr lang="tr-TR" smtClean="0"/>
              <a:t>27.1.2020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A78653F-DABF-47A7-B458-45705345F239}" type="slidenum">
              <a:rPr lang="tr-TR" smtClean="0"/>
              <a:t>‹#›</a:t>
            </a:fld>
            <a:endParaRPr lang="tr-TR"/>
          </a:p>
        </p:txBody>
      </p:sp>
    </p:spTree>
    <p:extLst>
      <p:ext uri="{BB962C8B-B14F-4D97-AF65-F5344CB8AC3E}">
        <p14:creationId xmlns:p14="http://schemas.microsoft.com/office/powerpoint/2010/main" val="3584927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E8420A-0DE3-48A6-AEA0-C143A308AB2B}" type="datetimeFigureOut">
              <a:rPr lang="tr-TR" smtClean="0"/>
              <a:t>27.1.2020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78653F-DABF-47A7-B458-45705345F239}" type="slidenum">
              <a:rPr lang="tr-TR" smtClean="0"/>
              <a:t>‹#›</a:t>
            </a:fld>
            <a:endParaRPr lang="tr-TR"/>
          </a:p>
        </p:txBody>
      </p:sp>
    </p:spTree>
    <p:extLst>
      <p:ext uri="{BB962C8B-B14F-4D97-AF65-F5344CB8AC3E}">
        <p14:creationId xmlns:p14="http://schemas.microsoft.com/office/powerpoint/2010/main" val="3268499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Balıklarda Stres Fizyolojisi</a:t>
            </a:r>
            <a:endParaRPr lang="tr-TR" dirty="0"/>
          </a:p>
        </p:txBody>
      </p:sp>
      <p:sp>
        <p:nvSpPr>
          <p:cNvPr id="3" name="Alt Başlık 2"/>
          <p:cNvSpPr>
            <a:spLocks noGrp="1"/>
          </p:cNvSpPr>
          <p:nvPr>
            <p:ph type="subTitle" idx="1"/>
          </p:nvPr>
        </p:nvSpPr>
        <p:spPr/>
        <p:txBody>
          <a:bodyPr/>
          <a:lstStyle/>
          <a:p>
            <a:r>
              <a:rPr lang="tr-TR" dirty="0" smtClean="0"/>
              <a:t>Hematoloji</a:t>
            </a:r>
            <a:endParaRPr lang="tr-TR" dirty="0"/>
          </a:p>
        </p:txBody>
      </p:sp>
    </p:spTree>
    <p:extLst>
      <p:ext uri="{BB962C8B-B14F-4D97-AF65-F5344CB8AC3E}">
        <p14:creationId xmlns:p14="http://schemas.microsoft.com/office/powerpoint/2010/main" val="4114570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References</a:t>
            </a:r>
            <a:endParaRPr lang="tr-TR" dirty="0"/>
          </a:p>
        </p:txBody>
      </p:sp>
      <p:sp>
        <p:nvSpPr>
          <p:cNvPr id="3" name="İçerik Yer Tutucusu 2"/>
          <p:cNvSpPr>
            <a:spLocks noGrp="1"/>
          </p:cNvSpPr>
          <p:nvPr>
            <p:ph idx="1"/>
          </p:nvPr>
        </p:nvSpPr>
        <p:spPr/>
        <p:txBody>
          <a:bodyPr>
            <a:normAutofit fontScale="85000" lnSpcReduction="20000"/>
          </a:bodyPr>
          <a:lstStyle/>
          <a:p>
            <a:r>
              <a:rPr lang="en-US" dirty="0"/>
              <a:t>Yilmaz, E., 2015. A Review on hematology and hemoglobin of fish. </a:t>
            </a:r>
            <a:r>
              <a:rPr lang="en-US" dirty="0" err="1"/>
              <a:t>Cumhuriyet</a:t>
            </a:r>
            <a:r>
              <a:rPr lang="en-US" dirty="0"/>
              <a:t> Science Journal, 36, </a:t>
            </a:r>
            <a:r>
              <a:rPr lang="en-US" dirty="0" smtClean="0"/>
              <a:t>pp.37-50</a:t>
            </a:r>
            <a:endParaRPr lang="tr-TR" dirty="0" smtClean="0"/>
          </a:p>
          <a:p>
            <a:r>
              <a:rPr lang="tr-TR" dirty="0" err="1"/>
              <a:t>Banaee</a:t>
            </a:r>
            <a:r>
              <a:rPr lang="tr-TR" dirty="0"/>
              <a:t> M., 2013. </a:t>
            </a:r>
            <a:r>
              <a:rPr lang="tr-TR" dirty="0" err="1"/>
              <a:t>Physiological</a:t>
            </a:r>
            <a:r>
              <a:rPr lang="tr-TR" dirty="0"/>
              <a:t> </a:t>
            </a:r>
            <a:r>
              <a:rPr lang="tr-TR" dirty="0" err="1"/>
              <a:t>Dysfunction</a:t>
            </a:r>
            <a:r>
              <a:rPr lang="tr-TR" dirty="0"/>
              <a:t> in </a:t>
            </a:r>
            <a:r>
              <a:rPr lang="tr-TR" dirty="0" err="1"/>
              <a:t>Fish</a:t>
            </a:r>
            <a:r>
              <a:rPr lang="tr-TR" dirty="0"/>
              <a:t> </a:t>
            </a:r>
            <a:r>
              <a:rPr lang="tr-TR" dirty="0" err="1"/>
              <a:t>After</a:t>
            </a:r>
            <a:r>
              <a:rPr lang="tr-TR" dirty="0"/>
              <a:t> </a:t>
            </a:r>
            <a:r>
              <a:rPr lang="tr-TR" dirty="0" err="1"/>
              <a:t>Insecticides</a:t>
            </a:r>
            <a:r>
              <a:rPr lang="tr-TR" dirty="0"/>
              <a:t> </a:t>
            </a:r>
            <a:r>
              <a:rPr lang="tr-TR" dirty="0" err="1"/>
              <a:t>Exposure</a:t>
            </a:r>
            <a:r>
              <a:rPr lang="tr-TR" dirty="0"/>
              <a:t>, </a:t>
            </a:r>
            <a:r>
              <a:rPr lang="tr-TR" dirty="0" err="1"/>
              <a:t>Insecticides</a:t>
            </a:r>
            <a:r>
              <a:rPr lang="tr-TR" dirty="0"/>
              <a:t> - Development of Safer </a:t>
            </a:r>
            <a:r>
              <a:rPr lang="tr-TR" dirty="0" err="1"/>
              <a:t>and</a:t>
            </a:r>
            <a:r>
              <a:rPr lang="tr-TR" dirty="0"/>
              <a:t> </a:t>
            </a:r>
            <a:r>
              <a:rPr lang="tr-TR" dirty="0" err="1"/>
              <a:t>More</a:t>
            </a:r>
            <a:r>
              <a:rPr lang="tr-TR" dirty="0"/>
              <a:t> </a:t>
            </a:r>
            <a:r>
              <a:rPr lang="tr-TR" dirty="0" err="1"/>
              <a:t>Effective</a:t>
            </a:r>
            <a:r>
              <a:rPr lang="tr-TR" dirty="0"/>
              <a:t> Technologies, </a:t>
            </a:r>
            <a:r>
              <a:rPr lang="tr-TR" dirty="0" err="1"/>
              <a:t>Stanislav</a:t>
            </a:r>
            <a:r>
              <a:rPr lang="tr-TR" dirty="0"/>
              <a:t> </a:t>
            </a:r>
            <a:r>
              <a:rPr lang="tr-TR" dirty="0" err="1"/>
              <a:t>Trdan</a:t>
            </a:r>
            <a:r>
              <a:rPr lang="tr-TR" dirty="0"/>
              <a:t>, </a:t>
            </a:r>
            <a:r>
              <a:rPr lang="tr-TR" dirty="0" err="1"/>
              <a:t>IntechOpen</a:t>
            </a:r>
            <a:r>
              <a:rPr lang="tr-TR" dirty="0"/>
              <a:t>, DOI: 10.5772/54742. </a:t>
            </a:r>
            <a:endParaRPr lang="tr-TR" dirty="0" smtClean="0"/>
          </a:p>
          <a:p>
            <a:r>
              <a:rPr lang="tr-TR" dirty="0"/>
              <a:t>Çelik, M., Gülcü, F., Ozan, G., Gürsu, M.F. 2005. </a:t>
            </a:r>
            <a:r>
              <a:rPr lang="tr-TR" dirty="0" err="1"/>
              <a:t>Paraoxonase</a:t>
            </a:r>
            <a:r>
              <a:rPr lang="tr-TR" dirty="0"/>
              <a:t> </a:t>
            </a:r>
            <a:r>
              <a:rPr lang="tr-TR" dirty="0" err="1"/>
              <a:t>and</a:t>
            </a:r>
            <a:r>
              <a:rPr lang="tr-TR" dirty="0"/>
              <a:t> </a:t>
            </a:r>
            <a:r>
              <a:rPr lang="tr-TR" dirty="0" err="1"/>
              <a:t>arylesterase</a:t>
            </a:r>
            <a:r>
              <a:rPr lang="tr-TR" dirty="0"/>
              <a:t> </a:t>
            </a:r>
            <a:r>
              <a:rPr lang="tr-TR" dirty="0" err="1"/>
              <a:t>activity</a:t>
            </a:r>
            <a:r>
              <a:rPr lang="tr-TR" dirty="0"/>
              <a:t> </a:t>
            </a:r>
            <a:r>
              <a:rPr lang="tr-TR" dirty="0" err="1"/>
              <a:t>levels</a:t>
            </a:r>
            <a:r>
              <a:rPr lang="tr-TR" dirty="0"/>
              <a:t> in </a:t>
            </a:r>
            <a:r>
              <a:rPr lang="tr-TR" dirty="0" err="1"/>
              <a:t>workers</a:t>
            </a:r>
            <a:r>
              <a:rPr lang="tr-TR" dirty="0"/>
              <a:t> </a:t>
            </a:r>
            <a:r>
              <a:rPr lang="tr-TR" dirty="0" err="1"/>
              <a:t>exposed</a:t>
            </a:r>
            <a:r>
              <a:rPr lang="tr-TR" dirty="0"/>
              <a:t> </a:t>
            </a:r>
            <a:r>
              <a:rPr lang="tr-TR" dirty="0" err="1"/>
              <a:t>to</a:t>
            </a:r>
            <a:r>
              <a:rPr lang="tr-TR" dirty="0"/>
              <a:t> </a:t>
            </a:r>
            <a:r>
              <a:rPr lang="tr-TR" dirty="0" err="1"/>
              <a:t>organic</a:t>
            </a:r>
            <a:r>
              <a:rPr lang="tr-TR" dirty="0"/>
              <a:t> </a:t>
            </a:r>
            <a:r>
              <a:rPr lang="tr-TR" dirty="0" err="1"/>
              <a:t>solvents</a:t>
            </a:r>
            <a:r>
              <a:rPr lang="tr-TR" dirty="0"/>
              <a:t>. </a:t>
            </a:r>
            <a:r>
              <a:rPr lang="tr-TR" dirty="0" err="1"/>
              <a:t>Turk</a:t>
            </a:r>
            <a:r>
              <a:rPr lang="tr-TR" dirty="0"/>
              <a:t> J. </a:t>
            </a:r>
            <a:r>
              <a:rPr lang="tr-TR" dirty="0" err="1"/>
              <a:t>Biochem</a:t>
            </a:r>
            <a:r>
              <a:rPr lang="tr-TR" dirty="0"/>
              <a:t>., 30: 194-199.</a:t>
            </a:r>
          </a:p>
          <a:p>
            <a:r>
              <a:rPr lang="tr-TR" dirty="0"/>
              <a:t>Parlak, V. 2018. Evaluation of </a:t>
            </a:r>
            <a:r>
              <a:rPr lang="tr-TR" dirty="0" err="1"/>
              <a:t>apoptosis</a:t>
            </a:r>
            <a:r>
              <a:rPr lang="tr-TR" dirty="0"/>
              <a:t>, </a:t>
            </a:r>
            <a:r>
              <a:rPr lang="tr-TR" dirty="0" err="1"/>
              <a:t>oxidative</a:t>
            </a:r>
            <a:r>
              <a:rPr lang="tr-TR" dirty="0"/>
              <a:t> </a:t>
            </a:r>
            <a:r>
              <a:rPr lang="tr-TR" dirty="0" err="1"/>
              <a:t>stress</a:t>
            </a:r>
            <a:r>
              <a:rPr lang="tr-TR" dirty="0"/>
              <a:t> </a:t>
            </a:r>
            <a:r>
              <a:rPr lang="tr-TR" dirty="0" err="1"/>
              <a:t>responses</a:t>
            </a:r>
            <a:r>
              <a:rPr lang="tr-TR" dirty="0"/>
              <a:t>, </a:t>
            </a:r>
            <a:r>
              <a:rPr lang="tr-TR" dirty="0" err="1"/>
              <a:t>AChE</a:t>
            </a:r>
            <a:r>
              <a:rPr lang="tr-TR" dirty="0"/>
              <a:t> </a:t>
            </a:r>
            <a:r>
              <a:rPr lang="tr-TR" dirty="0" err="1"/>
              <a:t>activity</a:t>
            </a:r>
            <a:r>
              <a:rPr lang="tr-TR" dirty="0"/>
              <a:t> </a:t>
            </a:r>
            <a:r>
              <a:rPr lang="tr-TR" dirty="0" err="1"/>
              <a:t>and</a:t>
            </a:r>
            <a:r>
              <a:rPr lang="tr-TR" dirty="0"/>
              <a:t> body </a:t>
            </a:r>
            <a:r>
              <a:rPr lang="tr-TR" dirty="0" err="1"/>
              <a:t>malformations</a:t>
            </a:r>
            <a:r>
              <a:rPr lang="tr-TR" dirty="0"/>
              <a:t> in </a:t>
            </a:r>
            <a:r>
              <a:rPr lang="tr-TR" dirty="0" err="1"/>
              <a:t>zebrafish</a:t>
            </a:r>
            <a:r>
              <a:rPr lang="tr-TR" dirty="0"/>
              <a:t> (</a:t>
            </a:r>
            <a:r>
              <a:rPr lang="tr-TR" i="1" dirty="0" err="1"/>
              <a:t>Danio</a:t>
            </a:r>
            <a:r>
              <a:rPr lang="tr-TR" i="1" dirty="0"/>
              <a:t> </a:t>
            </a:r>
            <a:r>
              <a:rPr lang="tr-TR" i="1" dirty="0" err="1"/>
              <a:t>rerio</a:t>
            </a:r>
            <a:r>
              <a:rPr lang="tr-TR" dirty="0"/>
              <a:t>) </a:t>
            </a:r>
            <a:r>
              <a:rPr lang="tr-TR" dirty="0" err="1"/>
              <a:t>embryos</a:t>
            </a:r>
            <a:r>
              <a:rPr lang="tr-TR" dirty="0"/>
              <a:t> </a:t>
            </a:r>
            <a:r>
              <a:rPr lang="tr-TR" dirty="0" err="1"/>
              <a:t>exposed</a:t>
            </a:r>
            <a:r>
              <a:rPr lang="tr-TR" dirty="0"/>
              <a:t> </a:t>
            </a:r>
            <a:r>
              <a:rPr lang="tr-TR" dirty="0" err="1"/>
              <a:t>to</a:t>
            </a:r>
            <a:r>
              <a:rPr lang="tr-TR" dirty="0"/>
              <a:t> </a:t>
            </a:r>
            <a:r>
              <a:rPr lang="tr-TR" dirty="0" err="1"/>
              <a:t>deltamethrin</a:t>
            </a:r>
            <a:r>
              <a:rPr lang="tr-TR" dirty="0"/>
              <a:t>. </a:t>
            </a:r>
            <a:r>
              <a:rPr lang="tr-TR" dirty="0" err="1"/>
              <a:t>Chemosphere</a:t>
            </a:r>
            <a:r>
              <a:rPr lang="tr-TR" dirty="0"/>
              <a:t>, 207. </a:t>
            </a:r>
            <a:r>
              <a:rPr lang="tr-TR" dirty="0" smtClean="0"/>
              <a:t>397-403</a:t>
            </a:r>
          </a:p>
          <a:p>
            <a:r>
              <a:rPr lang="en-US" dirty="0"/>
              <a:t>Sula, E., &amp; Aliko, V. (2017). Effects of stressors on hematological and immunological response in the fresh water </a:t>
            </a:r>
            <a:r>
              <a:rPr lang="en-US" dirty="0" err="1"/>
              <a:t>crucian</a:t>
            </a:r>
            <a:r>
              <a:rPr lang="en-US" dirty="0"/>
              <a:t> carp fish, </a:t>
            </a:r>
            <a:r>
              <a:rPr lang="en-US" dirty="0" err="1"/>
              <a:t>Carassius</a:t>
            </a:r>
            <a:r>
              <a:rPr lang="en-US" dirty="0"/>
              <a:t> </a:t>
            </a:r>
            <a:r>
              <a:rPr lang="en-US" dirty="0" err="1"/>
              <a:t>carassius</a:t>
            </a:r>
            <a:r>
              <a:rPr lang="en-US" dirty="0"/>
              <a:t>. </a:t>
            </a:r>
            <a:r>
              <a:rPr lang="en-US" i="1" dirty="0"/>
              <a:t>Albanian Journal of Agricultural Sciences</a:t>
            </a:r>
            <a:r>
              <a:rPr lang="en-US" dirty="0"/>
              <a:t>, 583-590.</a:t>
            </a:r>
            <a:endParaRPr lang="tr-TR" dirty="0"/>
          </a:p>
          <a:p>
            <a:endParaRPr lang="tr-TR" dirty="0"/>
          </a:p>
          <a:p>
            <a:endParaRPr lang="tr-TR" dirty="0"/>
          </a:p>
        </p:txBody>
      </p:sp>
    </p:spTree>
    <p:extLst>
      <p:ext uri="{BB962C8B-B14F-4D97-AF65-F5344CB8AC3E}">
        <p14:creationId xmlns:p14="http://schemas.microsoft.com/office/powerpoint/2010/main" val="2282822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Hematoloji</a:t>
            </a:r>
            <a:r>
              <a:rPr lang="tr-TR" dirty="0"/>
              <a:t>, </a:t>
            </a:r>
          </a:p>
        </p:txBody>
      </p:sp>
      <p:sp>
        <p:nvSpPr>
          <p:cNvPr id="3" name="İçerik Yer Tutucusu 2"/>
          <p:cNvSpPr>
            <a:spLocks noGrp="1"/>
          </p:cNvSpPr>
          <p:nvPr>
            <p:ph idx="1"/>
          </p:nvPr>
        </p:nvSpPr>
        <p:spPr/>
        <p:txBody>
          <a:bodyPr/>
          <a:lstStyle/>
          <a:p>
            <a:r>
              <a:rPr lang="tr-TR" dirty="0"/>
              <a:t>K</a:t>
            </a:r>
            <a:r>
              <a:rPr lang="tr-TR" dirty="0" smtClean="0"/>
              <a:t>an</a:t>
            </a:r>
            <a:r>
              <a:rPr lang="tr-TR" dirty="0"/>
              <a:t>, kan oluşturan organlar ve kan hastalıklarını inceleyen bilim dalıdır. </a:t>
            </a:r>
            <a:endParaRPr lang="tr-TR" dirty="0" smtClean="0"/>
          </a:p>
          <a:p>
            <a:r>
              <a:rPr lang="tr-TR" dirty="0"/>
              <a:t>Bir canlının büyüyebilmesi, vücudunda enerji depolayabilmesi ve sindirilmiş gıdaları dışarı atabilmesi, vücut içerisindeki bazı kimyasal maddelerin değişik yönlerde taşınması ile gerçekleştirilebilmektedir. Yapılan bu işlemlerin tümü kan ve kan yolunu oluşturan kan damarları ile </a:t>
            </a:r>
            <a:r>
              <a:rPr lang="tr-TR" dirty="0" smtClean="0"/>
              <a:t>sağlanmaktadır (Yılmaz 2015). </a:t>
            </a:r>
          </a:p>
          <a:p>
            <a:r>
              <a:rPr lang="tr-TR" dirty="0"/>
              <a:t>Balıklarda, hematolojik parametreler çevre şartlarındaki değişikliklere kısa sürede cevap verdiğinden dolayı </a:t>
            </a:r>
            <a:r>
              <a:rPr lang="tr-TR" dirty="0" err="1"/>
              <a:t>toksikolojik</a:t>
            </a:r>
            <a:r>
              <a:rPr lang="tr-TR" dirty="0"/>
              <a:t> çalışmalarda yaygın olarak kullanılmaktadır</a:t>
            </a:r>
          </a:p>
        </p:txBody>
      </p:sp>
    </p:spTree>
    <p:extLst>
      <p:ext uri="{BB962C8B-B14F-4D97-AF65-F5344CB8AC3E}">
        <p14:creationId xmlns:p14="http://schemas.microsoft.com/office/powerpoint/2010/main" val="2605541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Balıklarda stres indikatörleri</a:t>
            </a:r>
            <a:endParaRPr lang="tr-TR" dirty="0"/>
          </a:p>
        </p:txBody>
      </p:sp>
      <p:sp>
        <p:nvSpPr>
          <p:cNvPr id="3" name="İçerik Yer Tutucusu 2"/>
          <p:cNvSpPr>
            <a:spLocks noGrp="1"/>
          </p:cNvSpPr>
          <p:nvPr>
            <p:ph idx="1"/>
          </p:nvPr>
        </p:nvSpPr>
        <p:spPr/>
        <p:txBody>
          <a:bodyPr/>
          <a:lstStyle/>
          <a:p>
            <a:r>
              <a:rPr lang="tr-TR" dirty="0"/>
              <a:t>Stres cevabı, balığın normal veya </a:t>
            </a:r>
            <a:r>
              <a:rPr lang="tr-TR" dirty="0" err="1"/>
              <a:t>homeostatik</a:t>
            </a:r>
            <a:r>
              <a:rPr lang="tr-TR" dirty="0"/>
              <a:t> durumunu korumak için gerçek veya algılanan stres etkeni ile başa çıkmasını sağlayan </a:t>
            </a:r>
            <a:r>
              <a:rPr lang="tr-TR" dirty="0" err="1"/>
              <a:t>adaptif</a:t>
            </a:r>
            <a:r>
              <a:rPr lang="tr-TR" dirty="0"/>
              <a:t> bir mekanizma olarak kabul edilir. Stres, tehdit altında olan kompleks bir </a:t>
            </a:r>
            <a:r>
              <a:rPr lang="tr-TR" dirty="0" err="1"/>
              <a:t>adaptif</a:t>
            </a:r>
            <a:r>
              <a:rPr lang="tr-TR" dirty="0"/>
              <a:t> yanıt olarak değerlendirilen </a:t>
            </a:r>
            <a:r>
              <a:rPr lang="tr-TR" dirty="0" err="1"/>
              <a:t>homeoastesinin</a:t>
            </a:r>
            <a:r>
              <a:rPr lang="tr-TR" dirty="0"/>
              <a:t> bir ifadesi olarak düşünülmektedir. </a:t>
            </a:r>
          </a:p>
        </p:txBody>
      </p:sp>
    </p:spTree>
    <p:extLst>
      <p:ext uri="{BB962C8B-B14F-4D97-AF65-F5344CB8AC3E}">
        <p14:creationId xmlns:p14="http://schemas.microsoft.com/office/powerpoint/2010/main" val="674755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Stres yanıtı, </a:t>
            </a:r>
            <a:endParaRPr lang="tr-TR" dirty="0" smtClean="0"/>
          </a:p>
          <a:p>
            <a:pPr lvl="1"/>
            <a:r>
              <a:rPr lang="tr-TR" dirty="0" smtClean="0"/>
              <a:t>gen </a:t>
            </a:r>
            <a:r>
              <a:rPr lang="tr-TR" dirty="0"/>
              <a:t>ve protein değişiklikleri</a:t>
            </a:r>
            <a:r>
              <a:rPr lang="tr-TR" dirty="0" smtClean="0"/>
              <a:t>,</a:t>
            </a:r>
          </a:p>
          <a:p>
            <a:pPr lvl="1"/>
            <a:r>
              <a:rPr lang="tr-TR" dirty="0" smtClean="0"/>
              <a:t> </a:t>
            </a:r>
            <a:r>
              <a:rPr lang="tr-TR" dirty="0"/>
              <a:t>metabolizma</a:t>
            </a:r>
            <a:r>
              <a:rPr lang="tr-TR" dirty="0" smtClean="0"/>
              <a:t>,</a:t>
            </a:r>
          </a:p>
          <a:p>
            <a:pPr lvl="1"/>
            <a:r>
              <a:rPr lang="tr-TR" dirty="0" smtClean="0"/>
              <a:t>enerji</a:t>
            </a:r>
            <a:r>
              <a:rPr lang="tr-TR" dirty="0"/>
              <a:t>, </a:t>
            </a:r>
            <a:endParaRPr lang="tr-TR" dirty="0" smtClean="0"/>
          </a:p>
          <a:p>
            <a:pPr lvl="1"/>
            <a:r>
              <a:rPr lang="tr-TR" dirty="0" smtClean="0"/>
              <a:t>bağışıklık</a:t>
            </a:r>
            <a:r>
              <a:rPr lang="tr-TR" dirty="0"/>
              <a:t>, </a:t>
            </a:r>
            <a:endParaRPr lang="tr-TR" dirty="0" smtClean="0"/>
          </a:p>
          <a:p>
            <a:pPr lvl="1"/>
            <a:r>
              <a:rPr lang="tr-TR" dirty="0" smtClean="0"/>
              <a:t>endokrin</a:t>
            </a:r>
            <a:r>
              <a:rPr lang="tr-TR" dirty="0"/>
              <a:t>, </a:t>
            </a:r>
            <a:endParaRPr lang="tr-TR" dirty="0" smtClean="0"/>
          </a:p>
          <a:p>
            <a:pPr lvl="1"/>
            <a:r>
              <a:rPr lang="tr-TR" dirty="0" err="1" smtClean="0"/>
              <a:t>nöral</a:t>
            </a:r>
            <a:r>
              <a:rPr lang="tr-TR" dirty="0" smtClean="0"/>
              <a:t> </a:t>
            </a:r>
          </a:p>
          <a:p>
            <a:pPr lvl="1"/>
            <a:endParaRPr lang="tr-TR" dirty="0"/>
          </a:p>
          <a:p>
            <a:pPr marL="457200" lvl="1" indent="0">
              <a:buNone/>
            </a:pPr>
            <a:r>
              <a:rPr lang="tr-TR" dirty="0" smtClean="0"/>
              <a:t>gibi </a:t>
            </a:r>
            <a:r>
              <a:rPr lang="tr-TR" dirty="0"/>
              <a:t>çok çeşitli fizyolojik mekanizmalar için geçerlidir (Sula </a:t>
            </a:r>
            <a:r>
              <a:rPr lang="tr-TR" dirty="0" err="1"/>
              <a:t>and</a:t>
            </a:r>
            <a:r>
              <a:rPr lang="tr-TR" dirty="0"/>
              <a:t> </a:t>
            </a:r>
            <a:r>
              <a:rPr lang="tr-TR" dirty="0" err="1"/>
              <a:t>Aliko</a:t>
            </a:r>
            <a:r>
              <a:rPr lang="tr-TR" dirty="0"/>
              <a:t> 2017).</a:t>
            </a:r>
          </a:p>
          <a:p>
            <a:endParaRPr lang="tr-TR" dirty="0"/>
          </a:p>
        </p:txBody>
      </p:sp>
    </p:spTree>
    <p:extLst>
      <p:ext uri="{BB962C8B-B14F-4D97-AF65-F5344CB8AC3E}">
        <p14:creationId xmlns:p14="http://schemas.microsoft.com/office/powerpoint/2010/main" val="2464303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a:t>Akuatik</a:t>
            </a:r>
            <a:r>
              <a:rPr lang="tr-TR" dirty="0"/>
              <a:t> ekosistemin sürdürülebilirliğinin sağlanması için sistemin biyolojik durumunun bilinmesi önem taşımaktadır. Balıklar besin zincirindeki yeri ve önemli bir besin kaynağı olması nedeniyle </a:t>
            </a:r>
            <a:r>
              <a:rPr lang="tr-TR" dirty="0" err="1"/>
              <a:t>akuatik</a:t>
            </a:r>
            <a:r>
              <a:rPr lang="tr-TR" dirty="0"/>
              <a:t> ekosistemdeki kirliliğin göstergesi olarak kullanılmaktadır. </a:t>
            </a:r>
            <a:endParaRPr lang="tr-TR" dirty="0" smtClean="0"/>
          </a:p>
          <a:p>
            <a:r>
              <a:rPr lang="tr-TR" dirty="0" smtClean="0"/>
              <a:t>Bu </a:t>
            </a:r>
            <a:r>
              <a:rPr lang="tr-TR" dirty="0"/>
              <a:t>nedenle hem iz hem de </a:t>
            </a:r>
            <a:r>
              <a:rPr lang="tr-TR" dirty="0" err="1"/>
              <a:t>toksik</a:t>
            </a:r>
            <a:r>
              <a:rPr lang="tr-TR" dirty="0"/>
              <a:t> kirleticilerin balıklarda neden olacağı olası fizyolojik ve biyokimyasal değişikleri belirlemek ekosistemin geleceği açısından önemlidir. Balıklar, kirleticilerin etkisine genellikle </a:t>
            </a:r>
            <a:r>
              <a:rPr lang="tr-TR" dirty="0" err="1"/>
              <a:t>metabolik</a:t>
            </a:r>
            <a:r>
              <a:rPr lang="tr-TR" dirty="0"/>
              <a:t> ve fizyolojik olayların yanı sıra davranışlarını değiştirerek tepki gösterirler. </a:t>
            </a:r>
          </a:p>
          <a:p>
            <a:endParaRPr lang="tr-TR" dirty="0"/>
          </a:p>
        </p:txBody>
      </p:sp>
    </p:spTree>
    <p:extLst>
      <p:ext uri="{BB962C8B-B14F-4D97-AF65-F5344CB8AC3E}">
        <p14:creationId xmlns:p14="http://schemas.microsoft.com/office/powerpoint/2010/main" val="1471576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Hematolojik ve biyokimyasal parametreler </a:t>
            </a:r>
            <a:r>
              <a:rPr lang="tr-TR" dirty="0" err="1"/>
              <a:t>toksik</a:t>
            </a:r>
            <a:r>
              <a:rPr lang="tr-TR" dirty="0"/>
              <a:t> maddenin mekanizmasını anlamak için temel belirteçlerdir. Hematolojik ve klinik kimya parametreleri hızlı bir şekilde </a:t>
            </a:r>
            <a:r>
              <a:rPr lang="tr-TR" dirty="0" err="1" smtClean="0"/>
              <a:t>toksisitenin</a:t>
            </a:r>
            <a:r>
              <a:rPr lang="tr-TR" dirty="0" smtClean="0"/>
              <a:t> </a:t>
            </a:r>
            <a:r>
              <a:rPr lang="tr-TR" dirty="0"/>
              <a:t>tahmin ve teşhis edebilmek için kullanılabilir. Bu parametrelerdeki değişimler stresöre maruz kalan canlıların kan ve kanla bağlantılı organlarında stresin kantitatif ölçümünü göstermektedir (</a:t>
            </a:r>
            <a:r>
              <a:rPr lang="tr-TR" dirty="0" err="1"/>
              <a:t>Banae</a:t>
            </a:r>
            <a:r>
              <a:rPr lang="tr-TR" dirty="0"/>
              <a:t> 2013). </a:t>
            </a:r>
          </a:p>
          <a:p>
            <a:endParaRPr lang="tr-TR" dirty="0"/>
          </a:p>
        </p:txBody>
      </p:sp>
    </p:spTree>
    <p:extLst>
      <p:ext uri="{BB962C8B-B14F-4D97-AF65-F5344CB8AC3E}">
        <p14:creationId xmlns:p14="http://schemas.microsoft.com/office/powerpoint/2010/main" val="33970925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Hematoloji, normal ve olumsuz durumlarda canlının kan yapısı ve fonksiyonlarında meydana gelen değişmeler ile ilgilenen bilim dalı olarak tanımlanmaktadır. </a:t>
            </a:r>
            <a:r>
              <a:rPr lang="tr-TR" dirty="0" err="1"/>
              <a:t>Hemotolojik</a:t>
            </a:r>
            <a:r>
              <a:rPr lang="tr-TR" dirty="0"/>
              <a:t> parametreler incelendiğinde bu değerler, organizmadaki değişiklikleri doğru bir şekilde yansıttığı gibi farklı yaş gruplarında ve farklı ekolojik ortamlarda yaşayan balıkların metabolizmaları hakkında da bilgi vermektedir. Balık kanının yapısını yaş, eşey, mevsim, yakalama yöntemi, cinsi olgunluk, uzunluk, ağırlık, su sıcaklığı, </a:t>
            </a:r>
            <a:r>
              <a:rPr lang="tr-TR" dirty="0" err="1"/>
              <a:t>pH</a:t>
            </a:r>
            <a:r>
              <a:rPr lang="tr-TR" dirty="0"/>
              <a:t>, beslenme vb. faktörler etkilemektedir (Çelik 2006).</a:t>
            </a:r>
          </a:p>
          <a:p>
            <a:endParaRPr lang="tr-TR" dirty="0"/>
          </a:p>
        </p:txBody>
      </p:sp>
    </p:spTree>
    <p:extLst>
      <p:ext uri="{BB962C8B-B14F-4D97-AF65-F5344CB8AC3E}">
        <p14:creationId xmlns:p14="http://schemas.microsoft.com/office/powerpoint/2010/main" val="472590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Balıklarda Kan…</a:t>
            </a:r>
            <a:endParaRPr lang="tr-TR" dirty="0"/>
          </a:p>
        </p:txBody>
      </p:sp>
      <p:sp>
        <p:nvSpPr>
          <p:cNvPr id="3" name="İçerik Yer Tutucusu 2"/>
          <p:cNvSpPr>
            <a:spLocks noGrp="1"/>
          </p:cNvSpPr>
          <p:nvPr>
            <p:ph idx="1"/>
          </p:nvPr>
        </p:nvSpPr>
        <p:spPr/>
        <p:txBody>
          <a:bodyPr/>
          <a:lstStyle/>
          <a:p>
            <a:r>
              <a:rPr lang="tr-TR" dirty="0" smtClean="0"/>
              <a:t>Solungaç</a:t>
            </a:r>
          </a:p>
          <a:p>
            <a:r>
              <a:rPr lang="tr-TR" dirty="0" smtClean="0"/>
              <a:t>Kalp</a:t>
            </a:r>
          </a:p>
          <a:p>
            <a:r>
              <a:rPr lang="tr-TR" dirty="0" smtClean="0"/>
              <a:t>Kuyruk kesilerek (Küçük balıklarda)</a:t>
            </a:r>
          </a:p>
          <a:p>
            <a:r>
              <a:rPr lang="tr-TR" dirty="0" err="1" smtClean="0"/>
              <a:t>Kaudal</a:t>
            </a:r>
            <a:r>
              <a:rPr lang="tr-TR" dirty="0" smtClean="0"/>
              <a:t> vena</a:t>
            </a:r>
            <a:endParaRPr lang="tr-TR" dirty="0"/>
          </a:p>
        </p:txBody>
      </p:sp>
    </p:spTree>
    <p:extLst>
      <p:ext uri="{BB962C8B-B14F-4D97-AF65-F5344CB8AC3E}">
        <p14:creationId xmlns:p14="http://schemas.microsoft.com/office/powerpoint/2010/main" val="1275149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Balıklarda Kan Alma</a:t>
            </a:r>
            <a:endParaRPr lang="tr-TR" dirty="0"/>
          </a:p>
        </p:txBody>
      </p:sp>
      <p:pic>
        <p:nvPicPr>
          <p:cNvPr id="1026" name="Picture 2" descr="kan alabalık tezi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9225" y="1690688"/>
            <a:ext cx="4676775" cy="18192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kan 2 alabalık tezi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87765" y="3509963"/>
            <a:ext cx="4676775" cy="254317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2653990" y="90324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5" name="Rectangle 4"/>
          <p:cNvSpPr>
            <a:spLocks noChangeArrowheads="1"/>
          </p:cNvSpPr>
          <p:nvPr/>
        </p:nvSpPr>
        <p:spPr bwMode="auto">
          <a:xfrm>
            <a:off x="2653990" y="317972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6" name="Rectangle 5"/>
          <p:cNvSpPr>
            <a:spLocks noChangeArrowheads="1"/>
          </p:cNvSpPr>
          <p:nvPr/>
        </p:nvSpPr>
        <p:spPr bwMode="auto">
          <a:xfrm>
            <a:off x="2653990" y="5985566"/>
            <a:ext cx="5712770" cy="846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76176" rIns="91440" bIns="304704"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200" b="1" i="0" u="none" strike="noStrike" cap="none" normalizeH="0" baseline="0" dirty="0" smtClean="0" bmk="_Toc445912385">
                <a:ln>
                  <a:noFill/>
                </a:ln>
                <a:solidFill>
                  <a:schemeClr val="tx1"/>
                </a:solidFill>
                <a:effectLst/>
                <a:latin typeface="Times New Roman" panose="02020603050405020304" pitchFamily="18" charset="0"/>
                <a:cs typeface="Times New Roman" panose="02020603050405020304" pitchFamily="18" charset="0"/>
              </a:rPr>
              <a:t>Şekil 3.3. </a:t>
            </a:r>
            <a:r>
              <a:rPr kumimoji="0" lang="tr-TR" altLang="tr-TR" sz="1200" b="0" i="0" u="none" strike="noStrike" cap="none" normalizeH="0" baseline="0" dirty="0" smtClean="0" bmk="_Toc445912385">
                <a:ln>
                  <a:noFill/>
                </a:ln>
                <a:solidFill>
                  <a:schemeClr val="tx1"/>
                </a:solidFill>
                <a:effectLst/>
                <a:latin typeface="Times New Roman" panose="02020603050405020304" pitchFamily="18" charset="0"/>
                <a:cs typeface="Times New Roman" panose="02020603050405020304" pitchFamily="18" charset="0"/>
              </a:rPr>
              <a:t>Balıklardan kanın alındığı bölge ve böbrek dokusu</a:t>
            </a:r>
            <a:r>
              <a:rPr kumimoji="0" lang="tr-TR" altLang="tr-TR" sz="1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(Parlak 2016)</a:t>
            </a:r>
            <a:endParaRPr kumimoji="0" lang="tr-TR" altLang="tr-TR" sz="12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5041618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281</TotalTime>
  <Words>483</Words>
  <Application>Microsoft Office PowerPoint</Application>
  <PresentationFormat>Geniş ekran</PresentationFormat>
  <Paragraphs>34</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Calibri</vt:lpstr>
      <vt:lpstr>Calibri Light</vt:lpstr>
      <vt:lpstr>Times New Roman</vt:lpstr>
      <vt:lpstr>Office Teması</vt:lpstr>
      <vt:lpstr>Balıklarda Stres Fizyolojisi</vt:lpstr>
      <vt:lpstr>Hematoloji, </vt:lpstr>
      <vt:lpstr>Balıklarda stres indikatörleri</vt:lpstr>
      <vt:lpstr>PowerPoint Sunusu</vt:lpstr>
      <vt:lpstr>PowerPoint Sunusu</vt:lpstr>
      <vt:lpstr>PowerPoint Sunusu</vt:lpstr>
      <vt:lpstr>PowerPoint Sunusu</vt:lpstr>
      <vt:lpstr>Balıklarda Kan…</vt:lpstr>
      <vt:lpstr>Balıklarda Kan Alma</vt:lpstr>
      <vt:lpstr>References</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ArzuUÇAR</dc:creator>
  <cp:lastModifiedBy>ArzuUÇAR</cp:lastModifiedBy>
  <cp:revision>14</cp:revision>
  <dcterms:created xsi:type="dcterms:W3CDTF">2020-01-10T11:54:54Z</dcterms:created>
  <dcterms:modified xsi:type="dcterms:W3CDTF">2020-01-27T11:34:55Z</dcterms:modified>
</cp:coreProperties>
</file>