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5"/>
  </p:notesMasterIdLst>
  <p:sldIdLst>
    <p:sldId id="258" r:id="rId2"/>
    <p:sldId id="381" r:id="rId3"/>
    <p:sldId id="326" r:id="rId4"/>
    <p:sldId id="342" r:id="rId5"/>
    <p:sldId id="380" r:id="rId6"/>
    <p:sldId id="386" r:id="rId7"/>
    <p:sldId id="387" r:id="rId8"/>
    <p:sldId id="383" r:id="rId9"/>
    <p:sldId id="385" r:id="rId10"/>
    <p:sldId id="398" r:id="rId11"/>
    <p:sldId id="388" r:id="rId12"/>
    <p:sldId id="390" r:id="rId13"/>
    <p:sldId id="391" r:id="rId14"/>
    <p:sldId id="392" r:id="rId15"/>
    <p:sldId id="395" r:id="rId16"/>
    <p:sldId id="393" r:id="rId17"/>
    <p:sldId id="396" r:id="rId18"/>
    <p:sldId id="399" r:id="rId19"/>
    <p:sldId id="928" r:id="rId20"/>
    <p:sldId id="394" r:id="rId21"/>
    <p:sldId id="372" r:id="rId22"/>
    <p:sldId id="374" r:id="rId23"/>
    <p:sldId id="373" r:id="rId24"/>
    <p:sldId id="400" r:id="rId25"/>
    <p:sldId id="401" r:id="rId26"/>
    <p:sldId id="929" r:id="rId27"/>
    <p:sldId id="402" r:id="rId28"/>
    <p:sldId id="403" r:id="rId29"/>
    <p:sldId id="404" r:id="rId30"/>
    <p:sldId id="930" r:id="rId31"/>
    <p:sldId id="932" r:id="rId32"/>
    <p:sldId id="933" r:id="rId33"/>
    <p:sldId id="931"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4F"/>
    <a:srgbClr val="1E1162"/>
    <a:srgbClr val="110F50"/>
    <a:srgbClr val="100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53"/>
    <p:restoredTop sz="95789"/>
  </p:normalViewPr>
  <p:slideViewPr>
    <p:cSldViewPr snapToGrid="0" snapToObjects="1">
      <p:cViewPr varScale="1">
        <p:scale>
          <a:sx n="53" d="100"/>
          <a:sy n="53" d="100"/>
        </p:scale>
        <p:origin x="96" y="714"/>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13.01.2025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11</a:t>
            </a:fld>
            <a:endParaRPr lang="tr-TR"/>
          </a:p>
        </p:txBody>
      </p:sp>
    </p:spTree>
    <p:extLst>
      <p:ext uri="{BB962C8B-B14F-4D97-AF65-F5344CB8AC3E}">
        <p14:creationId xmlns:p14="http://schemas.microsoft.com/office/powerpoint/2010/main" val="2724172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12</a:t>
            </a:fld>
            <a:endParaRPr lang="tr-TR"/>
          </a:p>
        </p:txBody>
      </p:sp>
    </p:spTree>
    <p:extLst>
      <p:ext uri="{BB962C8B-B14F-4D97-AF65-F5344CB8AC3E}">
        <p14:creationId xmlns:p14="http://schemas.microsoft.com/office/powerpoint/2010/main" val="3443290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251216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2320630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4195996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389660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272557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1162563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Slayt Görüntüsü Yer Tutucusu">
            <a:extLst>
              <a:ext uri="{FF2B5EF4-FFF2-40B4-BE49-F238E27FC236}">
                <a16:creationId xmlns:a16="http://schemas.microsoft.com/office/drawing/2014/main" id="{924670C3-7F7B-D684-D84A-D218CB9CFB2B}"/>
              </a:ext>
            </a:extLst>
          </p:cNvPr>
          <p:cNvSpPr>
            <a:spLocks noGrp="1" noRot="1" noChangeAspect="1" noTextEdit="1"/>
          </p:cNvSpPr>
          <p:nvPr>
            <p:ph type="sldImg"/>
          </p:nvPr>
        </p:nvSpPr>
        <p:spPr>
          <a:ln/>
        </p:spPr>
      </p:sp>
      <p:sp>
        <p:nvSpPr>
          <p:cNvPr id="24579" name="2 Not Yer Tutucusu">
            <a:extLst>
              <a:ext uri="{FF2B5EF4-FFF2-40B4-BE49-F238E27FC236}">
                <a16:creationId xmlns:a16="http://schemas.microsoft.com/office/drawing/2014/main" id="{A87CB4D5-25F6-ABAF-8AA7-BB35969C89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p>
        </p:txBody>
      </p:sp>
      <p:sp>
        <p:nvSpPr>
          <p:cNvPr id="24580" name="3 Slayt Numarası Yer Tutucusu">
            <a:extLst>
              <a:ext uri="{FF2B5EF4-FFF2-40B4-BE49-F238E27FC236}">
                <a16:creationId xmlns:a16="http://schemas.microsoft.com/office/drawing/2014/main" id="{50EC433D-7E72-D9FF-4EFA-F49249CE7A2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000">
                <a:solidFill>
                  <a:schemeClr val="tx1"/>
                </a:solidFill>
                <a:latin typeface="Comic Sans MS" panose="030F0902030302020204" pitchFamily="66" charset="0"/>
              </a:defRPr>
            </a:lvl1pPr>
            <a:lvl2pPr marL="741363" indent="-284163">
              <a:defRPr sz="4000">
                <a:solidFill>
                  <a:schemeClr val="tx1"/>
                </a:solidFill>
                <a:latin typeface="Comic Sans MS" panose="030F0902030302020204" pitchFamily="66" charset="0"/>
              </a:defRPr>
            </a:lvl2pPr>
            <a:lvl3pPr marL="1141413" indent="-227013">
              <a:defRPr sz="4000">
                <a:solidFill>
                  <a:schemeClr val="tx1"/>
                </a:solidFill>
                <a:latin typeface="Comic Sans MS" panose="030F0902030302020204" pitchFamily="66" charset="0"/>
              </a:defRPr>
            </a:lvl3pPr>
            <a:lvl4pPr marL="1598613" indent="-227013">
              <a:defRPr sz="4000">
                <a:solidFill>
                  <a:schemeClr val="tx1"/>
                </a:solidFill>
                <a:latin typeface="Comic Sans MS" panose="030F0902030302020204" pitchFamily="66" charset="0"/>
              </a:defRPr>
            </a:lvl4pPr>
            <a:lvl5pPr marL="2055813" indent="-227013">
              <a:defRPr sz="4000">
                <a:solidFill>
                  <a:schemeClr val="tx1"/>
                </a:solidFill>
                <a:latin typeface="Comic Sans MS" panose="030F0902030302020204" pitchFamily="66" charset="0"/>
              </a:defRPr>
            </a:lvl5pPr>
            <a:lvl6pPr marL="2513013" indent="-227013" eaLnBrk="0" fontAlgn="base" hangingPunct="0">
              <a:spcBef>
                <a:spcPct val="0"/>
              </a:spcBef>
              <a:spcAft>
                <a:spcPct val="0"/>
              </a:spcAft>
              <a:defRPr sz="4000">
                <a:solidFill>
                  <a:schemeClr val="tx1"/>
                </a:solidFill>
                <a:latin typeface="Comic Sans MS" panose="030F0902030302020204" pitchFamily="66" charset="0"/>
              </a:defRPr>
            </a:lvl6pPr>
            <a:lvl7pPr marL="2970213" indent="-227013" eaLnBrk="0" fontAlgn="base" hangingPunct="0">
              <a:spcBef>
                <a:spcPct val="0"/>
              </a:spcBef>
              <a:spcAft>
                <a:spcPct val="0"/>
              </a:spcAft>
              <a:defRPr sz="4000">
                <a:solidFill>
                  <a:schemeClr val="tx1"/>
                </a:solidFill>
                <a:latin typeface="Comic Sans MS" panose="030F0902030302020204" pitchFamily="66" charset="0"/>
              </a:defRPr>
            </a:lvl7pPr>
            <a:lvl8pPr marL="3427413" indent="-227013" eaLnBrk="0" fontAlgn="base" hangingPunct="0">
              <a:spcBef>
                <a:spcPct val="0"/>
              </a:spcBef>
              <a:spcAft>
                <a:spcPct val="0"/>
              </a:spcAft>
              <a:defRPr sz="4000">
                <a:solidFill>
                  <a:schemeClr val="tx1"/>
                </a:solidFill>
                <a:latin typeface="Comic Sans MS" panose="030F0902030302020204" pitchFamily="66" charset="0"/>
              </a:defRPr>
            </a:lvl8pPr>
            <a:lvl9pPr marL="3884613" indent="-227013" eaLnBrk="0" fontAlgn="base" hangingPunct="0">
              <a:spcBef>
                <a:spcPct val="0"/>
              </a:spcBef>
              <a:spcAft>
                <a:spcPct val="0"/>
              </a:spcAft>
              <a:defRPr sz="4000">
                <a:solidFill>
                  <a:schemeClr val="tx1"/>
                </a:solidFill>
                <a:latin typeface="Comic Sans MS" panose="030F0902030302020204" pitchFamily="66" charset="0"/>
              </a:defRPr>
            </a:lvl9pPr>
          </a:lstStyle>
          <a:p>
            <a:fld id="{9678ECB1-F6B0-8E4C-BD6F-FE3B0F4369DF}" type="slidenum">
              <a:rPr lang="tr-TR" altLang="tr-TR" sz="1200">
                <a:latin typeface="Arial" panose="020B0604020202020204" pitchFamily="34" charset="0"/>
              </a:rPr>
              <a:pPr/>
              <a:t>19</a:t>
            </a:fld>
            <a:endParaRPr lang="tr-TR" altLang="tr-TR" sz="1200">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3496255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72953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3622515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2170114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141735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7</a:t>
            </a:fld>
            <a:endParaRPr lang="tr-TR"/>
          </a:p>
        </p:txBody>
      </p:sp>
    </p:spTree>
    <p:extLst>
      <p:ext uri="{BB962C8B-B14F-4D97-AF65-F5344CB8AC3E}">
        <p14:creationId xmlns:p14="http://schemas.microsoft.com/office/powerpoint/2010/main" val="3560587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841098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1740925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10</a:t>
            </a:fld>
            <a:endParaRPr lang="tr-TR"/>
          </a:p>
        </p:txBody>
      </p:sp>
    </p:spTree>
    <p:extLst>
      <p:ext uri="{BB962C8B-B14F-4D97-AF65-F5344CB8AC3E}">
        <p14:creationId xmlns:p14="http://schemas.microsoft.com/office/powerpoint/2010/main" val="247160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4DD74B-8D67-7C4F-A40E-5ED927993ED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dirty="0"/>
              <a:t>28.09.2020</a:t>
            </a:r>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p:txBody>
          <a:bodyPr/>
          <a:lstStyle/>
          <a:p>
            <a:r>
              <a:rPr lang="tr-TR" dirty="0"/>
              <a:t>KİD 620 –Görsel Kimlik Kılavuzu</a:t>
            </a:r>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989412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8"/>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2" r:id="rId5"/>
    <p:sldLayoutId id="2147483673"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23.jpeg"/><Relationship Id="rId5" Type="http://schemas.openxmlformats.org/officeDocument/2006/relationships/image" Target="../media/image6.png"/><Relationship Id="rId10" Type="http://schemas.openxmlformats.org/officeDocument/2006/relationships/image" Target="../media/image22.png"/><Relationship Id="rId4" Type="http://schemas.openxmlformats.org/officeDocument/2006/relationships/image" Target="../media/image5.pn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281714" y="967282"/>
            <a:ext cx="9737124" cy="861519"/>
          </a:xfrm>
        </p:spPr>
        <p:txBody>
          <a:bodyPr>
            <a:normAutofit fontScale="90000"/>
          </a:bodyPr>
          <a:lstStyle/>
          <a:p>
            <a:r>
              <a:rPr lang="tr-TR" sz="6000" b="0" i="0" u="none" strike="noStrike" dirty="0">
                <a:effectLst/>
              </a:rPr>
              <a:t>HEM103-C</a:t>
            </a:r>
            <a:r>
              <a:rPr lang="tr-TR" sz="6000" dirty="0"/>
              <a:t>-Beslenme</a:t>
            </a:r>
            <a:r>
              <a:rPr lang="tr-TR" dirty="0"/>
              <a:t> İlkeleri</a:t>
            </a:r>
            <a:br>
              <a:rPr lang="tr-TR" dirty="0"/>
            </a:br>
            <a:r>
              <a:rPr lang="tr-TR" dirty="0"/>
              <a:t/>
            </a:r>
            <a:br>
              <a:rPr lang="tr-TR" dirty="0"/>
            </a:br>
            <a:r>
              <a:rPr lang="tr-TR" dirty="0"/>
              <a:t/>
            </a:r>
            <a:br>
              <a:rPr lang="tr-TR" dirty="0"/>
            </a:br>
            <a:endParaRPr lang="tr-TR" dirty="0"/>
          </a:p>
        </p:txBody>
      </p:sp>
      <p:sp>
        <p:nvSpPr>
          <p:cNvPr id="5" name="Alt Başlık 4"/>
          <p:cNvSpPr>
            <a:spLocks noGrp="1"/>
          </p:cNvSpPr>
          <p:nvPr>
            <p:ph type="subTitle" idx="1"/>
          </p:nvPr>
        </p:nvSpPr>
        <p:spPr/>
        <p:txBody>
          <a:bodyPr>
            <a:normAutofit fontScale="92500" lnSpcReduction="10000"/>
          </a:bodyPr>
          <a:lstStyle/>
          <a:p>
            <a:pPr>
              <a:lnSpc>
                <a:spcPct val="120000"/>
              </a:lnSpc>
            </a:pPr>
            <a:r>
              <a:rPr lang="tr-TR" dirty="0">
                <a:solidFill>
                  <a:srgbClr val="0F0F4F"/>
                </a:solidFill>
              </a:rPr>
              <a:t>Dersin Adı: </a:t>
            </a:r>
            <a:r>
              <a:rPr lang="tr-TR" sz="2400" b="0" i="0" u="none" strike="noStrike" dirty="0">
                <a:effectLst/>
              </a:rPr>
              <a:t>HEM103-C</a:t>
            </a:r>
            <a:r>
              <a:rPr lang="tr-TR" sz="2400" dirty="0"/>
              <a:t>-Beslenme</a:t>
            </a:r>
            <a:r>
              <a:rPr lang="tr-TR" dirty="0"/>
              <a:t> İlkeleri </a:t>
            </a:r>
          </a:p>
          <a:p>
            <a:pPr>
              <a:lnSpc>
                <a:spcPct val="120000"/>
              </a:lnSpc>
            </a:pPr>
            <a:r>
              <a:rPr lang="tr-TR" dirty="0">
                <a:solidFill>
                  <a:srgbClr val="0F0F4F"/>
                </a:solidFill>
                <a:latin typeface="Times New Roman" panose="02020603050405020304" pitchFamily="18" charset="0"/>
                <a:cs typeface="Times New Roman" panose="02020603050405020304" pitchFamily="18" charset="0"/>
              </a:rPr>
              <a:t>Dersin Hocası: </a:t>
            </a:r>
            <a:r>
              <a:rPr lang="tr-TR" dirty="0" smtClean="0">
                <a:solidFill>
                  <a:srgbClr val="0F0F4F"/>
                </a:solidFill>
                <a:latin typeface="Times New Roman" panose="02020603050405020304" pitchFamily="18" charset="0"/>
                <a:cs typeface="Times New Roman" panose="02020603050405020304" pitchFamily="18" charset="0"/>
              </a:rPr>
              <a:t>Dr. </a:t>
            </a:r>
            <a:r>
              <a:rPr lang="tr-TR" dirty="0" err="1" smtClean="0">
                <a:solidFill>
                  <a:srgbClr val="0F0F4F"/>
                </a:solidFill>
                <a:latin typeface="Times New Roman" panose="02020603050405020304" pitchFamily="18" charset="0"/>
                <a:cs typeface="Times New Roman" panose="02020603050405020304" pitchFamily="18" charset="0"/>
              </a:rPr>
              <a:t>Öğr.Üyesi</a:t>
            </a:r>
            <a:r>
              <a:rPr lang="tr-TR" dirty="0" smtClean="0">
                <a:solidFill>
                  <a:srgbClr val="0F0F4F"/>
                </a:solidFill>
                <a:latin typeface="Times New Roman" panose="02020603050405020304" pitchFamily="18" charset="0"/>
                <a:cs typeface="Times New Roman" panose="02020603050405020304" pitchFamily="18" charset="0"/>
              </a:rPr>
              <a:t> </a:t>
            </a:r>
            <a:r>
              <a:rPr lang="tr-TR" dirty="0" err="1" smtClean="0">
                <a:solidFill>
                  <a:srgbClr val="0F0F4F"/>
                </a:solidFill>
                <a:latin typeface="Times New Roman" panose="02020603050405020304" pitchFamily="18" charset="0"/>
                <a:cs typeface="Times New Roman" panose="02020603050405020304" pitchFamily="18" charset="0"/>
              </a:rPr>
              <a:t>Ferid</a:t>
            </a:r>
            <a:r>
              <a:rPr lang="tr-TR" dirty="0" smtClean="0">
                <a:solidFill>
                  <a:srgbClr val="0F0F4F"/>
                </a:solidFill>
                <a:latin typeface="Times New Roman" panose="02020603050405020304" pitchFamily="18" charset="0"/>
                <a:cs typeface="Times New Roman" panose="02020603050405020304" pitchFamily="18" charset="0"/>
              </a:rPr>
              <a:t> Aydın</a:t>
            </a:r>
            <a:endParaRPr lang="tr-TR" dirty="0">
              <a:solidFill>
                <a:srgbClr val="0F0F4F"/>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C9E0C6AC-0A36-F04A-9B42-AFA5DFF78E48}"/>
              </a:ext>
            </a:extLst>
          </p:cNvPr>
          <p:cNvSpPr txBox="1"/>
          <p:nvPr/>
        </p:nvSpPr>
        <p:spPr>
          <a:xfrm>
            <a:off x="1173892" y="2339716"/>
            <a:ext cx="9737124" cy="1323439"/>
          </a:xfrm>
          <a:prstGeom prst="rect">
            <a:avLst/>
          </a:prstGeom>
          <a:noFill/>
        </p:spPr>
        <p:txBody>
          <a:bodyPr wrap="square">
            <a:spAutoFit/>
          </a:bodyPr>
          <a:lstStyle/>
          <a:p>
            <a:r>
              <a:rPr lang="tr-TR"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Gıdalardaki bileşenler ve sağlıkla ilişkileri: </a:t>
            </a:r>
            <a:r>
              <a:rPr lang="tr-TR" sz="4000" b="1" dirty="0">
                <a:solidFill>
                  <a:schemeClr val="bg1"/>
                </a:solidFill>
                <a:latin typeface="Times New Roman" panose="02020603050405020304" pitchFamily="18" charset="0"/>
                <a:cs typeface="Times New Roman" panose="02020603050405020304" pitchFamily="18" charset="0"/>
              </a:rPr>
              <a:t>Proteinler</a:t>
            </a: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Peptit Bağı - Bikifi">
            <a:extLst>
              <a:ext uri="{FF2B5EF4-FFF2-40B4-BE49-F238E27FC236}">
                <a16:creationId xmlns:a16="http://schemas.microsoft.com/office/drawing/2014/main" id="{39150990-3D60-944C-A05E-B4DDE34B11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5080" y="825501"/>
            <a:ext cx="10089728" cy="5262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110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11</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771D090-D4AC-3149-B7CF-9CA0EE8E89EB}"/>
              </a:ext>
            </a:extLst>
          </p:cNvPr>
          <p:cNvSpPr/>
          <p:nvPr/>
        </p:nvSpPr>
        <p:spPr>
          <a:xfrm>
            <a:off x="505811" y="858790"/>
            <a:ext cx="5414210" cy="1631216"/>
          </a:xfrm>
          <a:prstGeom prst="rect">
            <a:avLst/>
          </a:prstGeom>
        </p:spPr>
        <p:txBody>
          <a:bodyPr wrap="square">
            <a:spAutoFit/>
          </a:bodyPr>
          <a:lstStyle/>
          <a:p>
            <a:pPr algn="just"/>
            <a:r>
              <a:rPr lang="tr-TR" sz="2000" dirty="0"/>
              <a:t>Proteinlerin karakteristik </a:t>
            </a:r>
            <a:r>
              <a:rPr lang="tr-TR" sz="2000" dirty="0" err="1"/>
              <a:t>üc</a:t>
            </a:r>
            <a:r>
              <a:rPr lang="tr-TR" sz="2000" dirty="0"/>
              <a:t>̧ boyutlu yapıları</a:t>
            </a:r>
          </a:p>
          <a:p>
            <a:pPr marL="342900" indent="-342900" algn="just">
              <a:buFont typeface="Wingdings" pitchFamily="2" charset="2"/>
              <a:buChar char="Ø"/>
            </a:pPr>
            <a:r>
              <a:rPr lang="tr-TR" sz="2000" dirty="0" err="1"/>
              <a:t>primer</a:t>
            </a:r>
            <a:r>
              <a:rPr lang="tr-TR" sz="2000" dirty="0"/>
              <a:t> (birincil)</a:t>
            </a:r>
          </a:p>
          <a:p>
            <a:pPr marL="342900" indent="-342900" algn="just">
              <a:buFont typeface="Wingdings" pitchFamily="2" charset="2"/>
              <a:buChar char="Ø"/>
            </a:pPr>
            <a:r>
              <a:rPr lang="tr-TR" sz="2000" dirty="0" err="1"/>
              <a:t>sekonder</a:t>
            </a:r>
            <a:r>
              <a:rPr lang="tr-TR" sz="2000" dirty="0"/>
              <a:t> (ikincil)</a:t>
            </a:r>
          </a:p>
          <a:p>
            <a:pPr marL="342900" indent="-342900" algn="just">
              <a:buFont typeface="Wingdings" pitchFamily="2" charset="2"/>
              <a:buChar char="Ø"/>
            </a:pPr>
            <a:r>
              <a:rPr lang="tr-TR" sz="2000" dirty="0"/>
              <a:t>tersiyer (</a:t>
            </a:r>
            <a:r>
              <a:rPr lang="tr-TR" sz="2000" dirty="0" err="1"/>
              <a:t>üçüncül</a:t>
            </a:r>
            <a:r>
              <a:rPr lang="tr-TR" sz="2000" dirty="0"/>
              <a:t>) </a:t>
            </a:r>
          </a:p>
          <a:p>
            <a:pPr marL="342900" indent="-342900" algn="just">
              <a:buFont typeface="Wingdings" pitchFamily="2" charset="2"/>
              <a:buChar char="Ø"/>
            </a:pPr>
            <a:r>
              <a:rPr lang="tr-TR" sz="2000" dirty="0"/>
              <a:t>ve </a:t>
            </a:r>
            <a:r>
              <a:rPr lang="tr-TR" sz="2000" dirty="0" err="1"/>
              <a:t>kuarterner</a:t>
            </a:r>
            <a:r>
              <a:rPr lang="tr-TR" sz="2000" dirty="0"/>
              <a:t> (</a:t>
            </a:r>
            <a:r>
              <a:rPr lang="tr-TR" sz="2000" dirty="0" err="1"/>
              <a:t>dördüncül</a:t>
            </a:r>
            <a:r>
              <a:rPr lang="tr-TR" sz="2000" dirty="0"/>
              <a:t>) olarak adlandırılır </a:t>
            </a:r>
            <a:endParaRPr lang="tr-TR" sz="2000" dirty="0">
              <a:effectLst/>
            </a:endParaRPr>
          </a:p>
        </p:txBody>
      </p:sp>
      <p:sp>
        <p:nvSpPr>
          <p:cNvPr id="4" name="Dikdörtgen 3">
            <a:extLst>
              <a:ext uri="{FF2B5EF4-FFF2-40B4-BE49-F238E27FC236}">
                <a16:creationId xmlns:a16="http://schemas.microsoft.com/office/drawing/2014/main" id="{B3654BDD-BCB8-AF4B-B8B2-6DC0295ECFFF}"/>
              </a:ext>
            </a:extLst>
          </p:cNvPr>
          <p:cNvSpPr/>
          <p:nvPr/>
        </p:nvSpPr>
        <p:spPr>
          <a:xfrm>
            <a:off x="4286034" y="63198"/>
            <a:ext cx="7774885" cy="461665"/>
          </a:xfrm>
          <a:prstGeom prst="rect">
            <a:avLst/>
          </a:prstGeom>
        </p:spPr>
        <p:txBody>
          <a:bodyPr wrap="none">
            <a:spAutoFit/>
          </a:bodyPr>
          <a:lstStyle/>
          <a:p>
            <a:r>
              <a:rPr lang="tr-TR" sz="2400" dirty="0">
                <a:solidFill>
                  <a:srgbClr val="339933"/>
                </a:solidFill>
                <a:latin typeface="Arial,Bold"/>
              </a:rPr>
              <a:t>Proteinlerde </a:t>
            </a:r>
            <a:r>
              <a:rPr lang="tr-TR" sz="2400" dirty="0" err="1">
                <a:solidFill>
                  <a:srgbClr val="339933"/>
                </a:solidFill>
                <a:latin typeface="Arial,Bold"/>
              </a:rPr>
              <a:t>Konformasyon</a:t>
            </a:r>
            <a:r>
              <a:rPr lang="tr-TR" sz="2400" dirty="0">
                <a:solidFill>
                  <a:srgbClr val="339933"/>
                </a:solidFill>
                <a:latin typeface="Arial,Bold"/>
              </a:rPr>
              <a:t> (</a:t>
            </a:r>
            <a:r>
              <a:rPr lang="tr-TR" sz="2400" dirty="0" err="1">
                <a:solidFill>
                  <a:srgbClr val="339933"/>
                </a:solidFill>
                <a:latin typeface="Arial,Bold"/>
              </a:rPr>
              <a:t>üc</a:t>
            </a:r>
            <a:r>
              <a:rPr lang="tr-TR" sz="2400" dirty="0">
                <a:solidFill>
                  <a:srgbClr val="339933"/>
                </a:solidFill>
                <a:latin typeface="Arial,Bold"/>
              </a:rPr>
              <a:t>̧ boyutlu yapı = 3D yapı) </a:t>
            </a:r>
            <a:endParaRPr lang="tr-TR" sz="2400" dirty="0">
              <a:effectLst/>
            </a:endParaRPr>
          </a:p>
        </p:txBody>
      </p:sp>
      <p:sp>
        <p:nvSpPr>
          <p:cNvPr id="5" name="Dikdörtgen 4">
            <a:extLst>
              <a:ext uri="{FF2B5EF4-FFF2-40B4-BE49-F238E27FC236}">
                <a16:creationId xmlns:a16="http://schemas.microsoft.com/office/drawing/2014/main" id="{9E07690D-9DB0-3C4A-8C2F-123E57AD245E}"/>
              </a:ext>
            </a:extLst>
          </p:cNvPr>
          <p:cNvSpPr/>
          <p:nvPr/>
        </p:nvSpPr>
        <p:spPr>
          <a:xfrm>
            <a:off x="505811" y="2957758"/>
            <a:ext cx="5414210" cy="2616101"/>
          </a:xfrm>
          <a:prstGeom prst="rect">
            <a:avLst/>
          </a:prstGeom>
        </p:spPr>
        <p:txBody>
          <a:bodyPr wrap="square">
            <a:spAutoFit/>
          </a:bodyPr>
          <a:lstStyle/>
          <a:p>
            <a:r>
              <a:rPr lang="tr-TR" sz="2400" b="1" dirty="0" err="1">
                <a:solidFill>
                  <a:srgbClr val="FF0000"/>
                </a:solidFill>
              </a:rPr>
              <a:t>Primer</a:t>
            </a:r>
            <a:r>
              <a:rPr lang="tr-TR" sz="2400" b="1" dirty="0">
                <a:solidFill>
                  <a:srgbClr val="FF0000"/>
                </a:solidFill>
              </a:rPr>
              <a:t> Yapı (Birincil Yapı ) </a:t>
            </a:r>
          </a:p>
          <a:p>
            <a:pPr algn="just"/>
            <a:r>
              <a:rPr lang="tr-TR" sz="2000" dirty="0"/>
              <a:t>Bir proteinin </a:t>
            </a:r>
            <a:r>
              <a:rPr lang="tr-TR" sz="2000" dirty="0" err="1"/>
              <a:t>primer</a:t>
            </a:r>
            <a:r>
              <a:rPr lang="tr-TR" sz="2000" dirty="0"/>
              <a:t> yapısı; belirli </a:t>
            </a:r>
            <a:r>
              <a:rPr lang="tr-TR" sz="2000" dirty="0" err="1"/>
              <a:t>türde</a:t>
            </a:r>
            <a:r>
              <a:rPr lang="tr-TR" sz="2000" dirty="0"/>
              <a:t>, belirli sayıda, belirli </a:t>
            </a:r>
            <a:r>
              <a:rPr lang="tr-TR" sz="2000" dirty="0" err="1"/>
              <a:t>dizilis</a:t>
            </a:r>
            <a:r>
              <a:rPr lang="tr-TR" sz="2000" dirty="0"/>
              <a:t>̧ sırasında amino asitlerin birbirlerine </a:t>
            </a:r>
            <a:r>
              <a:rPr lang="tr-TR" sz="2000" dirty="0" err="1"/>
              <a:t>peptit</a:t>
            </a:r>
            <a:r>
              <a:rPr lang="tr-TR" sz="2000" dirty="0"/>
              <a:t> </a:t>
            </a:r>
            <a:r>
              <a:rPr lang="tr-TR" sz="2000" dirty="0" err="1"/>
              <a:t>bağlarıyla</a:t>
            </a:r>
            <a:r>
              <a:rPr lang="tr-TR" sz="2000" dirty="0"/>
              <a:t> </a:t>
            </a:r>
            <a:r>
              <a:rPr lang="tr-TR" sz="2000" dirty="0" err="1"/>
              <a:t>bağlanarak</a:t>
            </a:r>
            <a:r>
              <a:rPr lang="tr-TR" sz="2000" dirty="0"/>
              <a:t> </a:t>
            </a:r>
            <a:r>
              <a:rPr lang="tr-TR" sz="2000" dirty="0" err="1"/>
              <a:t>oluşturdukları</a:t>
            </a:r>
            <a:r>
              <a:rPr lang="tr-TR" sz="2000" dirty="0"/>
              <a:t> bir </a:t>
            </a:r>
            <a:r>
              <a:rPr lang="tr-TR" sz="2000" dirty="0" err="1"/>
              <a:t>polipeptit</a:t>
            </a:r>
            <a:r>
              <a:rPr lang="tr-TR" sz="2000" dirty="0"/>
              <a:t> zinciri </a:t>
            </a:r>
            <a:r>
              <a:rPr lang="tr-TR" sz="2000" dirty="0" err="1"/>
              <a:t>biçimindeki</a:t>
            </a:r>
            <a:r>
              <a:rPr lang="tr-TR" sz="2000" dirty="0"/>
              <a:t> yapısıdır. </a:t>
            </a:r>
            <a:r>
              <a:rPr lang="tr-TR" sz="2000" dirty="0" err="1"/>
              <a:t>Primer</a:t>
            </a:r>
            <a:r>
              <a:rPr lang="tr-TR" sz="2000" dirty="0"/>
              <a:t> yapı, bir protein </a:t>
            </a:r>
            <a:r>
              <a:rPr lang="tr-TR" sz="2000" dirty="0" err="1"/>
              <a:t>için</a:t>
            </a:r>
            <a:r>
              <a:rPr lang="tr-TR" sz="2000" dirty="0"/>
              <a:t> karakteristik ve genetik olarak tespit </a:t>
            </a:r>
            <a:r>
              <a:rPr lang="tr-TR" sz="2000" dirty="0" err="1"/>
              <a:t>edilmis</a:t>
            </a:r>
            <a:r>
              <a:rPr lang="tr-TR" sz="2000" dirty="0"/>
              <a:t>̧ olan amino asit </a:t>
            </a:r>
            <a:r>
              <a:rPr lang="tr-TR" sz="2000" dirty="0" err="1"/>
              <a:t>dizilişidir</a:t>
            </a:r>
            <a:r>
              <a:rPr lang="tr-TR" sz="2000" dirty="0"/>
              <a:t>. </a:t>
            </a:r>
            <a:endParaRPr lang="tr-TR" sz="2000" dirty="0">
              <a:effectLst/>
            </a:endParaRPr>
          </a:p>
        </p:txBody>
      </p:sp>
      <p:pic>
        <p:nvPicPr>
          <p:cNvPr id="3076" name="Picture 4" descr="PROTEİNLERİN 3 BOYUTLU YAPISI Prof. Dr. Kader KÖSE - ppt video online indir">
            <a:extLst>
              <a:ext uri="{FF2B5EF4-FFF2-40B4-BE49-F238E27FC236}">
                <a16:creationId xmlns:a16="http://schemas.microsoft.com/office/drawing/2014/main" id="{67775457-4CB6-504C-911C-E7A3B22E45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02379" y="1073482"/>
            <a:ext cx="5414210" cy="5366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96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83BA1726-4BCC-754E-B94F-7755A6EF4BD6}"/>
              </a:ext>
            </a:extLst>
          </p:cNvPr>
          <p:cNvSpPr/>
          <p:nvPr/>
        </p:nvSpPr>
        <p:spPr>
          <a:xfrm>
            <a:off x="340730" y="1028184"/>
            <a:ext cx="3570208" cy="461665"/>
          </a:xfrm>
          <a:prstGeom prst="rect">
            <a:avLst/>
          </a:prstGeom>
        </p:spPr>
        <p:txBody>
          <a:bodyPr wrap="none">
            <a:spAutoFit/>
          </a:bodyPr>
          <a:lstStyle/>
          <a:p>
            <a:r>
              <a:rPr lang="tr-TR" sz="2400" b="1" dirty="0" err="1">
                <a:solidFill>
                  <a:srgbClr val="FF0000"/>
                </a:solidFill>
              </a:rPr>
              <a:t>Sekonder</a:t>
            </a:r>
            <a:r>
              <a:rPr lang="tr-TR" sz="2400" b="1" dirty="0">
                <a:solidFill>
                  <a:srgbClr val="FF0000"/>
                </a:solidFill>
              </a:rPr>
              <a:t> Yapı (</a:t>
            </a:r>
            <a:r>
              <a:rPr lang="tr-TR" sz="2400" b="1" dirty="0" err="1">
                <a:solidFill>
                  <a:srgbClr val="FF0000"/>
                </a:solidFill>
              </a:rPr>
              <a:t>İkincil</a:t>
            </a:r>
            <a:r>
              <a:rPr lang="tr-TR" sz="2400" b="1" dirty="0">
                <a:solidFill>
                  <a:srgbClr val="FF0000"/>
                </a:solidFill>
              </a:rPr>
              <a:t> Yapı </a:t>
            </a:r>
          </a:p>
        </p:txBody>
      </p:sp>
      <p:sp>
        <p:nvSpPr>
          <p:cNvPr id="4" name="Dikdörtgen 3">
            <a:extLst>
              <a:ext uri="{FF2B5EF4-FFF2-40B4-BE49-F238E27FC236}">
                <a16:creationId xmlns:a16="http://schemas.microsoft.com/office/drawing/2014/main" id="{74E81977-F416-B64F-B24C-0CA606468443}"/>
              </a:ext>
            </a:extLst>
          </p:cNvPr>
          <p:cNvSpPr/>
          <p:nvPr/>
        </p:nvSpPr>
        <p:spPr>
          <a:xfrm>
            <a:off x="205560" y="1724620"/>
            <a:ext cx="4847703" cy="3416320"/>
          </a:xfrm>
          <a:prstGeom prst="rect">
            <a:avLst/>
          </a:prstGeom>
        </p:spPr>
        <p:txBody>
          <a:bodyPr wrap="square">
            <a:spAutoFit/>
          </a:bodyPr>
          <a:lstStyle/>
          <a:p>
            <a:pPr algn="just"/>
            <a:r>
              <a:rPr lang="tr-TR" dirty="0">
                <a:latin typeface="TimesNewRoman"/>
              </a:rPr>
              <a:t>Bir proteinin </a:t>
            </a:r>
            <a:r>
              <a:rPr lang="tr-TR" dirty="0" err="1">
                <a:latin typeface="TimesNewRoman"/>
              </a:rPr>
              <a:t>sekonder</a:t>
            </a:r>
            <a:r>
              <a:rPr lang="tr-TR" dirty="0">
                <a:latin typeface="TimesNewRoman"/>
              </a:rPr>
              <a:t> (ikinci) yapısı, </a:t>
            </a:r>
            <a:r>
              <a:rPr lang="tr-TR" dirty="0" err="1">
                <a:latin typeface="TimesNewRoman"/>
              </a:rPr>
              <a:t>polipeptit</a:t>
            </a:r>
            <a:r>
              <a:rPr lang="tr-TR" dirty="0">
                <a:latin typeface="TimesNewRoman"/>
              </a:rPr>
              <a:t> zincirlerinin </a:t>
            </a:r>
            <a:r>
              <a:rPr lang="tr-TR" dirty="0" err="1">
                <a:latin typeface="TimesNewRoman"/>
              </a:rPr>
              <a:t>bükülmeler</a:t>
            </a:r>
            <a:r>
              <a:rPr lang="tr-TR" dirty="0">
                <a:latin typeface="TimesNewRoman"/>
              </a:rPr>
              <a:t> ve katlanmalarla </a:t>
            </a:r>
            <a:r>
              <a:rPr lang="tr-TR" dirty="0" err="1">
                <a:latin typeface="TimesNewRoman"/>
              </a:rPr>
              <a:t>oluşturdukları</a:t>
            </a:r>
            <a:r>
              <a:rPr lang="tr-TR" dirty="0">
                <a:latin typeface="TimesNewRoman"/>
              </a:rPr>
              <a:t> yapıdır. </a:t>
            </a:r>
            <a:r>
              <a:rPr lang="tr-TR" dirty="0" err="1">
                <a:latin typeface="TimesNewRoman"/>
              </a:rPr>
              <a:t>S</a:t>
            </a:r>
            <a:r>
              <a:rPr lang="tr-TR" dirty="0" err="1"/>
              <a:t>ekonder</a:t>
            </a:r>
            <a:r>
              <a:rPr lang="tr-TR" dirty="0"/>
              <a:t> yapı iki </a:t>
            </a:r>
            <a:r>
              <a:rPr lang="tr-TR" dirty="0" err="1"/>
              <a:t>şekilde</a:t>
            </a:r>
            <a:r>
              <a:rPr lang="tr-TR" dirty="0"/>
              <a:t> </a:t>
            </a:r>
            <a:r>
              <a:rPr lang="tr-TR" dirty="0" err="1"/>
              <a:t>görülür</a:t>
            </a:r>
            <a:r>
              <a:rPr lang="tr-TR" dirty="0"/>
              <a:t>. </a:t>
            </a:r>
          </a:p>
          <a:p>
            <a:pPr algn="just"/>
            <a:endParaRPr lang="tr-TR" dirty="0"/>
          </a:p>
          <a:p>
            <a:pPr algn="just"/>
            <a:r>
              <a:rPr lang="tr-TR" dirty="0"/>
              <a:t>Bunlar; </a:t>
            </a:r>
          </a:p>
          <a:p>
            <a:pPr marL="285750" indent="-285750">
              <a:buFont typeface="Wingdings" pitchFamily="2" charset="2"/>
              <a:buChar char="Ø"/>
            </a:pPr>
            <a:r>
              <a:rPr lang="tr-TR" dirty="0"/>
              <a:t> Sarmal (</a:t>
            </a:r>
            <a:r>
              <a:rPr lang="el-GR" dirty="0"/>
              <a:t>α-</a:t>
            </a:r>
            <a:r>
              <a:rPr lang="tr-TR" dirty="0" err="1"/>
              <a:t>heliks</a:t>
            </a:r>
            <a:r>
              <a:rPr lang="tr-TR" dirty="0"/>
              <a:t>)</a:t>
            </a:r>
          </a:p>
          <a:p>
            <a:pPr marL="285750" indent="-285750">
              <a:buFont typeface="Wingdings" pitchFamily="2" charset="2"/>
              <a:buChar char="Ø"/>
            </a:pPr>
            <a:r>
              <a:rPr lang="tr-TR" dirty="0"/>
              <a:t> Pileli tabaka (</a:t>
            </a:r>
            <a:r>
              <a:rPr lang="el-GR" dirty="0"/>
              <a:t>β-).</a:t>
            </a:r>
            <a:endParaRPr lang="tr-TR" dirty="0"/>
          </a:p>
          <a:p>
            <a:r>
              <a:rPr lang="tr-TR" dirty="0"/>
              <a:t>Sarmal yapıda, amino asit zinciri bir sarmal </a:t>
            </a:r>
            <a:r>
              <a:rPr lang="tr-TR" dirty="0" err="1"/>
              <a:t>şeklinde</a:t>
            </a:r>
            <a:r>
              <a:rPr lang="tr-TR" dirty="0"/>
              <a:t> kıvrılır. Bunun nedeni her amino </a:t>
            </a:r>
            <a:r>
              <a:rPr lang="tr-TR" dirty="0" err="1"/>
              <a:t>asitin</a:t>
            </a:r>
            <a:r>
              <a:rPr lang="tr-TR" dirty="0"/>
              <a:t> yanındaki ile </a:t>
            </a:r>
            <a:r>
              <a:rPr lang="tr-TR" dirty="0" err="1"/>
              <a:t>oluşturduğu</a:t>
            </a:r>
            <a:r>
              <a:rPr lang="tr-TR" dirty="0"/>
              <a:t> hidrojen </a:t>
            </a:r>
            <a:r>
              <a:rPr lang="tr-TR" dirty="0" err="1"/>
              <a:t>bağıdır</a:t>
            </a:r>
            <a:r>
              <a:rPr lang="tr-TR" dirty="0"/>
              <a:t>. </a:t>
            </a:r>
          </a:p>
          <a:p>
            <a:endParaRPr lang="el-GR" dirty="0"/>
          </a:p>
        </p:txBody>
      </p:sp>
      <p:pic>
        <p:nvPicPr>
          <p:cNvPr id="5121" name="Picture 1" descr="page33image770678272">
            <a:extLst>
              <a:ext uri="{FF2B5EF4-FFF2-40B4-BE49-F238E27FC236}">
                <a16:creationId xmlns:a16="http://schemas.microsoft.com/office/drawing/2014/main" id="{0981AAF1-59FF-1040-B149-11E866E10F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4061" y="0"/>
            <a:ext cx="5732379" cy="6791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036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88017312-A682-564A-9DFF-5F0F73CF4467}"/>
              </a:ext>
            </a:extLst>
          </p:cNvPr>
          <p:cNvSpPr/>
          <p:nvPr/>
        </p:nvSpPr>
        <p:spPr>
          <a:xfrm>
            <a:off x="340730" y="868570"/>
            <a:ext cx="3736920" cy="461665"/>
          </a:xfrm>
          <a:prstGeom prst="rect">
            <a:avLst/>
          </a:prstGeom>
        </p:spPr>
        <p:txBody>
          <a:bodyPr wrap="none">
            <a:spAutoFit/>
          </a:bodyPr>
          <a:lstStyle/>
          <a:p>
            <a:r>
              <a:rPr lang="tr-TR" sz="2400" b="1" dirty="0">
                <a:solidFill>
                  <a:srgbClr val="FF0000"/>
                </a:solidFill>
                <a:latin typeface="Calibri" panose="020F0502020204030204" pitchFamily="34" charset="0"/>
                <a:cs typeface="Calibri" panose="020F0502020204030204" pitchFamily="34" charset="0"/>
              </a:rPr>
              <a:t>Tersiyer Yapı (</a:t>
            </a:r>
            <a:r>
              <a:rPr lang="tr-TR" sz="2400" b="1" dirty="0" err="1">
                <a:solidFill>
                  <a:srgbClr val="FF0000"/>
                </a:solidFill>
                <a:latin typeface="Calibri" panose="020F0502020204030204" pitchFamily="34" charset="0"/>
                <a:cs typeface="Calibri" panose="020F0502020204030204" pitchFamily="34" charset="0"/>
              </a:rPr>
              <a:t>Üçüncül</a:t>
            </a:r>
            <a:r>
              <a:rPr lang="tr-TR" sz="2400" b="1" dirty="0">
                <a:solidFill>
                  <a:srgbClr val="FF0000"/>
                </a:solidFill>
                <a:latin typeface="Calibri" panose="020F0502020204030204" pitchFamily="34" charset="0"/>
                <a:cs typeface="Calibri" panose="020F0502020204030204" pitchFamily="34" charset="0"/>
              </a:rPr>
              <a:t> Yapı) </a:t>
            </a:r>
            <a:endParaRPr lang="tr-TR" sz="2400" b="1" dirty="0">
              <a:solidFill>
                <a:srgbClr val="FF0000"/>
              </a:solidFill>
              <a:effectLst/>
              <a:latin typeface="Calibri" panose="020F0502020204030204" pitchFamily="34" charset="0"/>
              <a:cs typeface="Calibri" panose="020F0502020204030204" pitchFamily="34" charset="0"/>
            </a:endParaRPr>
          </a:p>
        </p:txBody>
      </p:sp>
      <p:sp>
        <p:nvSpPr>
          <p:cNvPr id="4" name="Dikdörtgen 3">
            <a:extLst>
              <a:ext uri="{FF2B5EF4-FFF2-40B4-BE49-F238E27FC236}">
                <a16:creationId xmlns:a16="http://schemas.microsoft.com/office/drawing/2014/main" id="{5CEC82FB-D2D2-7147-9E22-7493851B184A}"/>
              </a:ext>
            </a:extLst>
          </p:cNvPr>
          <p:cNvSpPr/>
          <p:nvPr/>
        </p:nvSpPr>
        <p:spPr>
          <a:xfrm>
            <a:off x="279400" y="1492377"/>
            <a:ext cx="6096000" cy="1323439"/>
          </a:xfrm>
          <a:prstGeom prst="rect">
            <a:avLst/>
          </a:prstGeom>
        </p:spPr>
        <p:txBody>
          <a:bodyPr>
            <a:spAutoFit/>
          </a:bodyPr>
          <a:lstStyle/>
          <a:p>
            <a:pPr algn="just"/>
            <a:r>
              <a:rPr lang="tr-TR" sz="2000" dirty="0"/>
              <a:t>Bir proteinin tersiyer yapısı; </a:t>
            </a:r>
            <a:r>
              <a:rPr lang="tr-TR" sz="2000" dirty="0" err="1"/>
              <a:t>polipeptit</a:t>
            </a:r>
            <a:r>
              <a:rPr lang="tr-TR" sz="2000" dirty="0"/>
              <a:t> zincirinin, </a:t>
            </a:r>
            <a:r>
              <a:rPr lang="tr-TR" sz="2000" dirty="0" err="1"/>
              <a:t>sekonder</a:t>
            </a:r>
            <a:r>
              <a:rPr lang="tr-TR" sz="2000" dirty="0"/>
              <a:t> yapı </a:t>
            </a:r>
            <a:r>
              <a:rPr lang="tr-TR" sz="2000" dirty="0" err="1"/>
              <a:t>oluşumundan</a:t>
            </a:r>
            <a:r>
              <a:rPr lang="tr-TR" sz="2000" dirty="0"/>
              <a:t> sonra, bazı bağların etkisiyle daha ileri katlanmalar veya lifler halinde </a:t>
            </a:r>
            <a:r>
              <a:rPr lang="tr-TR" sz="2000" dirty="0" err="1"/>
              <a:t>düzenlenme</a:t>
            </a:r>
            <a:r>
              <a:rPr lang="tr-TR" sz="2000" dirty="0"/>
              <a:t> sonucu </a:t>
            </a:r>
            <a:r>
              <a:rPr lang="tr-TR" sz="2000" dirty="0" err="1"/>
              <a:t>oluşan</a:t>
            </a:r>
            <a:r>
              <a:rPr lang="tr-TR" sz="2000" dirty="0"/>
              <a:t> </a:t>
            </a:r>
            <a:r>
              <a:rPr lang="tr-TR" sz="2000" dirty="0" err="1"/>
              <a:t>globüler</a:t>
            </a:r>
            <a:r>
              <a:rPr lang="tr-TR" sz="2000" dirty="0"/>
              <a:t> veya </a:t>
            </a:r>
            <a:r>
              <a:rPr lang="tr-TR" sz="2000" dirty="0" err="1"/>
              <a:t>fibriler</a:t>
            </a:r>
            <a:r>
              <a:rPr lang="tr-TR" sz="2000" dirty="0"/>
              <a:t> yapısıdır. </a:t>
            </a:r>
            <a:endParaRPr lang="tr-TR" sz="2000" dirty="0">
              <a:effectLst/>
            </a:endParaRPr>
          </a:p>
        </p:txBody>
      </p:sp>
      <p:pic>
        <p:nvPicPr>
          <p:cNvPr id="6145" name="Picture 1" descr="page33image900760096">
            <a:extLst>
              <a:ext uri="{FF2B5EF4-FFF2-40B4-BE49-F238E27FC236}">
                <a16:creationId xmlns:a16="http://schemas.microsoft.com/office/drawing/2014/main" id="{73153267-A35C-4E40-94CA-89B0720544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353715"/>
            <a:ext cx="2209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page33image900760384">
            <a:extLst>
              <a:ext uri="{FF2B5EF4-FFF2-40B4-BE49-F238E27FC236}">
                <a16:creationId xmlns:a16="http://schemas.microsoft.com/office/drawing/2014/main" id="{6CB054B6-34D6-C44D-9E53-736E8FE940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0" y="353715"/>
            <a:ext cx="5562600" cy="27559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page33image900760688">
            <a:extLst>
              <a:ext uri="{FF2B5EF4-FFF2-40B4-BE49-F238E27FC236}">
                <a16:creationId xmlns:a16="http://schemas.microsoft.com/office/drawing/2014/main" id="{538857D3-6953-AC45-A0EF-DACDF657F4B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29400" y="353715"/>
            <a:ext cx="25400" cy="21844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age33image900760976">
            <a:extLst>
              <a:ext uri="{FF2B5EF4-FFF2-40B4-BE49-F238E27FC236}">
                <a16:creationId xmlns:a16="http://schemas.microsoft.com/office/drawing/2014/main" id="{E707AAD1-ABD3-A144-981A-C7D846FDAD7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9400" y="353715"/>
            <a:ext cx="25400" cy="21844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page33image900761264">
            <a:extLst>
              <a:ext uri="{FF2B5EF4-FFF2-40B4-BE49-F238E27FC236}">
                <a16:creationId xmlns:a16="http://schemas.microsoft.com/office/drawing/2014/main" id="{93DB3C06-8CB4-7240-96A9-004A492710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353715"/>
            <a:ext cx="2209800" cy="254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3D9D8BF7-A5AD-794D-A503-3EC58130A85E}"/>
              </a:ext>
            </a:extLst>
          </p:cNvPr>
          <p:cNvSpPr/>
          <p:nvPr/>
        </p:nvSpPr>
        <p:spPr>
          <a:xfrm>
            <a:off x="138318" y="4130334"/>
            <a:ext cx="6096000" cy="1938992"/>
          </a:xfrm>
          <a:prstGeom prst="rect">
            <a:avLst/>
          </a:prstGeom>
        </p:spPr>
        <p:txBody>
          <a:bodyPr>
            <a:spAutoFit/>
          </a:bodyPr>
          <a:lstStyle/>
          <a:p>
            <a:pPr algn="just"/>
            <a:r>
              <a:rPr lang="tr-TR" sz="2000" dirty="0"/>
              <a:t>Bazı proteinlerde </a:t>
            </a:r>
            <a:r>
              <a:rPr lang="tr-TR" sz="2000" dirty="0" err="1"/>
              <a:t>işlevsel</a:t>
            </a:r>
            <a:r>
              <a:rPr lang="tr-TR" sz="2000" dirty="0"/>
              <a:t> form iki ya da daha fazla </a:t>
            </a:r>
            <a:r>
              <a:rPr lang="tr-TR" sz="2000" dirty="0" err="1"/>
              <a:t>polipeptit</a:t>
            </a:r>
            <a:r>
              <a:rPr lang="tr-TR" sz="2000" dirty="0"/>
              <a:t> zincirinin alt birimlerinin bir araya gelmesiyle kazanılır. Bu noktada proteinin </a:t>
            </a:r>
            <a:r>
              <a:rPr lang="tr-TR" sz="2000" dirty="0" err="1"/>
              <a:t>dördüncül</a:t>
            </a:r>
            <a:r>
              <a:rPr lang="tr-TR" sz="2000" dirty="0"/>
              <a:t> yapı </a:t>
            </a:r>
            <a:r>
              <a:rPr lang="tr-TR" sz="2000" dirty="0" err="1"/>
              <a:t>düzeyinden</a:t>
            </a:r>
            <a:r>
              <a:rPr lang="tr-TR" sz="2000" dirty="0"/>
              <a:t> bahsedilir. Her proteinin </a:t>
            </a:r>
            <a:r>
              <a:rPr lang="tr-TR" sz="2000" dirty="0" err="1"/>
              <a:t>kuarterner</a:t>
            </a:r>
            <a:r>
              <a:rPr lang="tr-TR" sz="2000" dirty="0"/>
              <a:t> yapısı olmayabilir </a:t>
            </a:r>
          </a:p>
          <a:p>
            <a:pPr algn="just"/>
            <a:endParaRPr lang="tr-TR" sz="2000" dirty="0"/>
          </a:p>
        </p:txBody>
      </p:sp>
      <p:sp>
        <p:nvSpPr>
          <p:cNvPr id="5" name="Dikdörtgen 4">
            <a:extLst>
              <a:ext uri="{FF2B5EF4-FFF2-40B4-BE49-F238E27FC236}">
                <a16:creationId xmlns:a16="http://schemas.microsoft.com/office/drawing/2014/main" id="{9025AD6A-A576-1149-9276-4BF66A2BAC43}"/>
              </a:ext>
            </a:extLst>
          </p:cNvPr>
          <p:cNvSpPr/>
          <p:nvPr/>
        </p:nvSpPr>
        <p:spPr>
          <a:xfrm>
            <a:off x="340730" y="3389142"/>
            <a:ext cx="4434227" cy="461665"/>
          </a:xfrm>
          <a:prstGeom prst="rect">
            <a:avLst/>
          </a:prstGeom>
        </p:spPr>
        <p:txBody>
          <a:bodyPr wrap="none">
            <a:spAutoFit/>
          </a:bodyPr>
          <a:lstStyle/>
          <a:p>
            <a:r>
              <a:rPr lang="tr-TR" sz="2400" b="1" dirty="0" err="1">
                <a:solidFill>
                  <a:srgbClr val="FF0000"/>
                </a:solidFill>
                <a:latin typeface="Calibri" panose="020F0502020204030204" pitchFamily="34" charset="0"/>
                <a:cs typeface="Calibri" panose="020F0502020204030204" pitchFamily="34" charset="0"/>
              </a:rPr>
              <a:t>Kuarterner</a:t>
            </a:r>
            <a:r>
              <a:rPr lang="tr-TR" sz="2400" b="1" dirty="0">
                <a:solidFill>
                  <a:srgbClr val="FF0000"/>
                </a:solidFill>
                <a:latin typeface="Calibri" panose="020F0502020204030204" pitchFamily="34" charset="0"/>
                <a:cs typeface="Calibri" panose="020F0502020204030204" pitchFamily="34" charset="0"/>
              </a:rPr>
              <a:t> Yapı (</a:t>
            </a:r>
            <a:r>
              <a:rPr lang="tr-TR" sz="2400" b="1" dirty="0" err="1">
                <a:solidFill>
                  <a:srgbClr val="FF0000"/>
                </a:solidFill>
                <a:latin typeface="Calibri" panose="020F0502020204030204" pitchFamily="34" charset="0"/>
                <a:cs typeface="Calibri" panose="020F0502020204030204" pitchFamily="34" charset="0"/>
              </a:rPr>
              <a:t>Dördüncül</a:t>
            </a:r>
            <a:r>
              <a:rPr lang="tr-TR" sz="2400" b="1" dirty="0">
                <a:solidFill>
                  <a:srgbClr val="FF0000"/>
                </a:solidFill>
                <a:latin typeface="Calibri" panose="020F0502020204030204" pitchFamily="34" charset="0"/>
                <a:cs typeface="Calibri" panose="020F0502020204030204" pitchFamily="34" charset="0"/>
              </a:rPr>
              <a:t> Yapı) </a:t>
            </a:r>
            <a:endParaRPr lang="tr-TR" sz="2400" b="1" dirty="0">
              <a:solidFill>
                <a:srgbClr val="FF0000"/>
              </a:solidFill>
              <a:effectLst/>
              <a:latin typeface="Calibri" panose="020F0502020204030204" pitchFamily="34" charset="0"/>
              <a:cs typeface="Calibri" panose="020F0502020204030204" pitchFamily="34" charset="0"/>
            </a:endParaRPr>
          </a:p>
        </p:txBody>
      </p:sp>
      <p:pic>
        <p:nvPicPr>
          <p:cNvPr id="5122" name="Picture 2" descr="PowerPoint Sunusu">
            <a:extLst>
              <a:ext uri="{FF2B5EF4-FFF2-40B4-BE49-F238E27FC236}">
                <a16:creationId xmlns:a16="http://schemas.microsoft.com/office/drawing/2014/main" id="{08AA9CC7-682F-914A-87C4-2351075807E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2979"/>
          <a:stretch/>
        </p:blipFill>
        <p:spPr bwMode="auto">
          <a:xfrm>
            <a:off x="6715079" y="3468597"/>
            <a:ext cx="4434226" cy="275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566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Proteinler ve Kimyasal Yapıları | Rasyonalist Bilim Sitesi">
            <a:extLst>
              <a:ext uri="{FF2B5EF4-FFF2-40B4-BE49-F238E27FC236}">
                <a16:creationId xmlns:a16="http://schemas.microsoft.com/office/drawing/2014/main" id="{FAA596E4-ADBC-964D-8A42-9669E7BDFD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276350"/>
            <a:ext cx="12192000"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604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8F3F82C4-9F0F-C146-BB4F-EF2E9C301858}"/>
              </a:ext>
            </a:extLst>
          </p:cNvPr>
          <p:cNvSpPr/>
          <p:nvPr/>
        </p:nvSpPr>
        <p:spPr>
          <a:xfrm>
            <a:off x="533980" y="859255"/>
            <a:ext cx="10136507" cy="2246769"/>
          </a:xfrm>
          <a:prstGeom prst="rect">
            <a:avLst/>
          </a:prstGeom>
        </p:spPr>
        <p:txBody>
          <a:bodyPr wrap="square">
            <a:spAutoFit/>
          </a:bodyPr>
          <a:lstStyle/>
          <a:p>
            <a:pPr algn="just"/>
            <a:r>
              <a:rPr lang="tr-TR" sz="2000" dirty="0">
                <a:latin typeface="Calibri" panose="020F0502020204030204" pitchFamily="34" charset="0"/>
                <a:cs typeface="Calibri" panose="020F0502020204030204" pitchFamily="34" charset="0"/>
              </a:rPr>
              <a:t>Proteinlerin </a:t>
            </a:r>
            <a:r>
              <a:rPr lang="tr-TR" sz="2000" dirty="0" err="1">
                <a:latin typeface="Calibri" panose="020F0502020204030204" pitchFamily="34" charset="0"/>
                <a:cs typeface="Calibri" panose="020F0502020204030204" pitchFamily="34" charset="0"/>
              </a:rPr>
              <a:t>sekonder</a:t>
            </a:r>
            <a:r>
              <a:rPr lang="tr-TR" sz="2000" dirty="0">
                <a:latin typeface="Calibri" panose="020F0502020204030204" pitchFamily="34" charset="0"/>
                <a:cs typeface="Calibri" panose="020F0502020204030204" pitchFamily="34" charset="0"/>
              </a:rPr>
              <a:t> ve tersiyer yapısını </a:t>
            </a:r>
            <a:r>
              <a:rPr lang="tr-TR" sz="2000" dirty="0" err="1">
                <a:latin typeface="Calibri" panose="020F0502020204030204" pitchFamily="34" charset="0"/>
                <a:cs typeface="Calibri" panose="020F0502020204030204" pitchFamily="34" charset="0"/>
              </a:rPr>
              <a:t>oluşturan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bağlar</a:t>
            </a:r>
            <a:r>
              <a:rPr lang="tr-TR" sz="2000" dirty="0">
                <a:latin typeface="Calibri" panose="020F0502020204030204" pitchFamily="34" charset="0"/>
                <a:cs typeface="Calibri" panose="020F0502020204030204" pitchFamily="34" charset="0"/>
              </a:rPr>
              <a:t> bazı </a:t>
            </a:r>
            <a:r>
              <a:rPr lang="tr-TR" sz="2000" dirty="0" err="1">
                <a:latin typeface="Calibri" panose="020F0502020204030204" pitchFamily="34" charset="0"/>
                <a:cs typeface="Calibri" panose="020F0502020204030204" pitchFamily="34" charset="0"/>
              </a:rPr>
              <a:t>koşullarda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parçalanarak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üc</a:t>
            </a:r>
            <a:r>
              <a:rPr lang="tr-TR" sz="2000" dirty="0">
                <a:latin typeface="Calibri" panose="020F0502020204030204" pitchFamily="34" charset="0"/>
                <a:cs typeface="Calibri" panose="020F0502020204030204" pitchFamily="34" charset="0"/>
              </a:rPr>
              <a:t>̧ boyutlu yapının bozulmasına neden olur. </a:t>
            </a:r>
            <a:r>
              <a:rPr lang="tr-TR" sz="2000" dirty="0" err="1">
                <a:latin typeface="Calibri" panose="020F0502020204030204" pitchFamily="34" charset="0"/>
                <a:cs typeface="Calibri" panose="020F0502020204030204" pitchFamily="34" charset="0"/>
              </a:rPr>
              <a:t>Denatürasyon</a:t>
            </a:r>
            <a:r>
              <a:rPr lang="tr-TR" sz="2000" dirty="0">
                <a:latin typeface="Calibri" panose="020F0502020204030204" pitchFamily="34" charset="0"/>
                <a:cs typeface="Calibri" panose="020F0502020204030204" pitchFamily="34" charset="0"/>
              </a:rPr>
              <a:t> sırasında </a:t>
            </a:r>
            <a:r>
              <a:rPr lang="tr-TR" sz="2000" dirty="0" err="1">
                <a:latin typeface="Calibri" panose="020F0502020204030204" pitchFamily="34" charset="0"/>
                <a:cs typeface="Calibri" panose="020F0502020204030204" pitchFamily="34" charset="0"/>
              </a:rPr>
              <a:t>kovalent</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bağlar</a:t>
            </a:r>
            <a:r>
              <a:rPr lang="tr-TR" sz="2000" dirty="0">
                <a:latin typeface="Calibri" panose="020F0502020204030204" pitchFamily="34" charset="0"/>
                <a:cs typeface="Calibri" panose="020F0502020204030204" pitchFamily="34" charset="0"/>
              </a:rPr>
              <a:t> korunur. Ancak </a:t>
            </a:r>
            <a:r>
              <a:rPr lang="tr-TR" sz="2000" dirty="0" err="1">
                <a:latin typeface="Calibri" panose="020F0502020204030204" pitchFamily="34" charset="0"/>
                <a:cs typeface="Calibri" panose="020F0502020204030204" pitchFamily="34" charset="0"/>
              </a:rPr>
              <a:t>disülfit</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bağları</a:t>
            </a:r>
            <a:r>
              <a:rPr lang="tr-TR" sz="2000" dirty="0">
                <a:latin typeface="Calibri" panose="020F0502020204030204" pitchFamily="34" charset="0"/>
                <a:cs typeface="Calibri" panose="020F0502020204030204" pitchFamily="34" charset="0"/>
              </a:rPr>
              <a:t> kırılarak </a:t>
            </a:r>
            <a:r>
              <a:rPr lang="tr-TR" sz="2000" dirty="0" err="1">
                <a:latin typeface="Calibri" panose="020F0502020204030204" pitchFamily="34" charset="0"/>
                <a:cs typeface="Calibri" panose="020F0502020204030204" pitchFamily="34" charset="0"/>
              </a:rPr>
              <a:t>çok</a:t>
            </a:r>
            <a:r>
              <a:rPr lang="tr-TR" sz="2000" dirty="0">
                <a:latin typeface="Calibri" panose="020F0502020204030204" pitchFamily="34" charset="0"/>
                <a:cs typeface="Calibri" panose="020F0502020204030204" pitchFamily="34" charset="0"/>
              </a:rPr>
              <a:t> sayıda </a:t>
            </a:r>
            <a:r>
              <a:rPr lang="tr-TR" sz="2000" dirty="0" err="1">
                <a:latin typeface="Calibri" panose="020F0502020204030204" pitchFamily="34" charset="0"/>
                <a:cs typeface="Calibri" panose="020F0502020204030204" pitchFamily="34" charset="0"/>
              </a:rPr>
              <a:t>sülfidril</a:t>
            </a:r>
            <a:r>
              <a:rPr lang="tr-TR" sz="2000" dirty="0">
                <a:latin typeface="Calibri" panose="020F0502020204030204" pitchFamily="34" charset="0"/>
                <a:cs typeface="Calibri" panose="020F0502020204030204" pitchFamily="34" charset="0"/>
              </a:rPr>
              <a:t> grubu </a:t>
            </a:r>
            <a:r>
              <a:rPr lang="tr-TR" sz="2000" dirty="0" err="1">
                <a:latin typeface="Calibri" panose="020F0502020204030204" pitchFamily="34" charset="0"/>
                <a:cs typeface="Calibri" panose="020F0502020204030204" pitchFamily="34" charset="0"/>
              </a:rPr>
              <a:t>açığa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çıkarır</a:t>
            </a:r>
            <a:r>
              <a:rPr lang="tr-TR" sz="2000" dirty="0">
                <a:latin typeface="Calibri" panose="020F0502020204030204" pitchFamily="34" charset="0"/>
                <a:cs typeface="Calibri" panose="020F0502020204030204" pitchFamily="34" charset="0"/>
              </a:rPr>
              <a:t>. Yani </a:t>
            </a:r>
            <a:r>
              <a:rPr lang="tr-TR" sz="2000" dirty="0" err="1">
                <a:latin typeface="Calibri" panose="020F0502020204030204" pitchFamily="34" charset="0"/>
                <a:cs typeface="Calibri" panose="020F0502020204030204" pitchFamily="34" charset="0"/>
              </a:rPr>
              <a:t>molekül</a:t>
            </a:r>
            <a:r>
              <a:rPr lang="tr-TR" sz="2000" dirty="0">
                <a:latin typeface="Calibri" panose="020F0502020204030204" pitchFamily="34" charset="0"/>
                <a:cs typeface="Calibri" panose="020F0502020204030204" pitchFamily="34" charset="0"/>
              </a:rPr>
              <a:t> yumak </a:t>
            </a:r>
            <a:r>
              <a:rPr lang="tr-TR" sz="2000" dirty="0" err="1">
                <a:latin typeface="Calibri" panose="020F0502020204030204" pitchFamily="34" charset="0"/>
                <a:cs typeface="Calibri" panose="020F0502020204030204" pitchFamily="34" charset="0"/>
              </a:rPr>
              <a:t>şeklini</a:t>
            </a:r>
            <a:r>
              <a:rPr lang="tr-TR" sz="2000" dirty="0">
                <a:latin typeface="Calibri" panose="020F0502020204030204" pitchFamily="34" charset="0"/>
                <a:cs typeface="Calibri" panose="020F0502020204030204" pitchFamily="34" charset="0"/>
              </a:rPr>
              <a:t> koruyamayıp </a:t>
            </a:r>
            <a:r>
              <a:rPr lang="tr-TR" sz="2000" dirty="0" err="1">
                <a:latin typeface="Calibri" panose="020F0502020204030204" pitchFamily="34" charset="0"/>
                <a:cs typeface="Calibri" panose="020F0502020204030204" pitchFamily="34" charset="0"/>
              </a:rPr>
              <a:t>açılmaya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düz</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şekil</a:t>
            </a:r>
            <a:r>
              <a:rPr lang="tr-TR" sz="2000" dirty="0">
                <a:latin typeface="Calibri" panose="020F0502020204030204" pitchFamily="34" charset="0"/>
                <a:cs typeface="Calibri" panose="020F0502020204030204" pitchFamily="34" charset="0"/>
              </a:rPr>
              <a:t> alamaya </a:t>
            </a:r>
            <a:r>
              <a:rPr lang="tr-TR" sz="2000" dirty="0" err="1">
                <a:latin typeface="Calibri" panose="020F0502020204030204" pitchFamily="34" charset="0"/>
                <a:cs typeface="Calibri" panose="020F0502020204030204" pitchFamily="34" charset="0"/>
              </a:rPr>
              <a:t>başlar</a:t>
            </a:r>
            <a:r>
              <a:rPr lang="tr-TR" sz="2000" dirty="0">
                <a:latin typeface="Calibri" panose="020F0502020204030204" pitchFamily="34" charset="0"/>
                <a:cs typeface="Calibri" panose="020F0502020204030204" pitchFamily="34" charset="0"/>
              </a:rPr>
              <a:t>. Bu durum ise </a:t>
            </a:r>
            <a:r>
              <a:rPr lang="tr-TR" sz="2000" dirty="0" err="1">
                <a:latin typeface="Calibri" panose="020F0502020204030204" pitchFamily="34" charset="0"/>
                <a:cs typeface="Calibri" panose="020F0502020204030204" pitchFamily="34" charset="0"/>
              </a:rPr>
              <a:t>denatürasyon</a:t>
            </a:r>
            <a:r>
              <a:rPr lang="tr-TR" sz="2000" dirty="0">
                <a:latin typeface="Calibri" panose="020F0502020204030204" pitchFamily="34" charset="0"/>
                <a:cs typeface="Calibri" panose="020F0502020204030204" pitchFamily="34" charset="0"/>
              </a:rPr>
              <a:t> olarak tanımlanır. Proteinlerin </a:t>
            </a:r>
            <a:r>
              <a:rPr lang="tr-TR" sz="2000" dirty="0" err="1">
                <a:latin typeface="Calibri" panose="020F0502020204030204" pitchFamily="34" charset="0"/>
                <a:cs typeface="Calibri" panose="020F0502020204030204" pitchFamily="34" charset="0"/>
              </a:rPr>
              <a:t>denatürasyonunu</a:t>
            </a:r>
            <a:r>
              <a:rPr lang="tr-TR" sz="2000" dirty="0">
                <a:latin typeface="Calibri" panose="020F0502020204030204" pitchFamily="34" charset="0"/>
                <a:cs typeface="Calibri" panose="020F0502020204030204" pitchFamily="34" charset="0"/>
              </a:rPr>
              <a:t> tetikleyen etmenler; ısı, radyasyon, </a:t>
            </a:r>
            <a:r>
              <a:rPr lang="tr-TR" sz="2000" dirty="0" err="1">
                <a:latin typeface="Calibri" panose="020F0502020204030204" pitchFamily="34" charset="0"/>
                <a:cs typeface="Calibri" panose="020F0502020204030204" pitchFamily="34" charset="0"/>
              </a:rPr>
              <a:t>çeşitli</a:t>
            </a:r>
            <a:r>
              <a:rPr lang="tr-TR" sz="2000" dirty="0">
                <a:latin typeface="Calibri" panose="020F0502020204030204" pitchFamily="34" charset="0"/>
                <a:cs typeface="Calibri" panose="020F0502020204030204" pitchFamily="34" charset="0"/>
              </a:rPr>
              <a:t> kimyasallar, asidik ve bazik </a:t>
            </a:r>
            <a:r>
              <a:rPr lang="tr-TR" sz="2000" dirty="0" err="1">
                <a:latin typeface="Calibri" panose="020F0502020204030204" pitchFamily="34" charset="0"/>
                <a:cs typeface="Calibri" panose="020F0502020204030204" pitchFamily="34" charset="0"/>
              </a:rPr>
              <a:t>çözeltiler</a:t>
            </a:r>
            <a:r>
              <a:rPr lang="tr-TR" sz="2000" dirty="0">
                <a:latin typeface="Calibri" panose="020F0502020204030204" pitchFamily="34" charset="0"/>
                <a:cs typeface="Calibri" panose="020F0502020204030204" pitchFamily="34" charset="0"/>
              </a:rPr>
              <a:t>, konsantre tuz </a:t>
            </a:r>
            <a:r>
              <a:rPr lang="tr-TR" sz="2000" dirty="0" err="1">
                <a:latin typeface="Calibri" panose="020F0502020204030204" pitchFamily="34" charset="0"/>
                <a:cs typeface="Calibri" panose="020F0502020204030204" pitchFamily="34" charset="0"/>
              </a:rPr>
              <a:t>çözeltileridir</a:t>
            </a:r>
            <a:r>
              <a:rPr lang="tr-TR" sz="2000" dirty="0">
                <a:latin typeface="Calibri" panose="020F0502020204030204" pitchFamily="34" charset="0"/>
                <a:cs typeface="Calibri" panose="020F0502020204030204" pitchFamily="34" charset="0"/>
              </a:rPr>
              <a:t>. </a:t>
            </a:r>
          </a:p>
          <a:p>
            <a:pPr algn="just"/>
            <a:endParaRPr lang="tr-TR" sz="2000" dirty="0">
              <a:effectLst/>
            </a:endParaRPr>
          </a:p>
        </p:txBody>
      </p:sp>
      <p:sp>
        <p:nvSpPr>
          <p:cNvPr id="4" name="Dikdörtgen 3">
            <a:extLst>
              <a:ext uri="{FF2B5EF4-FFF2-40B4-BE49-F238E27FC236}">
                <a16:creationId xmlns:a16="http://schemas.microsoft.com/office/drawing/2014/main" id="{F13B606B-020C-FE49-978C-5ABB4A95BB7E}"/>
              </a:ext>
            </a:extLst>
          </p:cNvPr>
          <p:cNvSpPr/>
          <p:nvPr/>
        </p:nvSpPr>
        <p:spPr>
          <a:xfrm>
            <a:off x="5064489" y="125968"/>
            <a:ext cx="3130985" cy="461665"/>
          </a:xfrm>
          <a:prstGeom prst="rect">
            <a:avLst/>
          </a:prstGeom>
        </p:spPr>
        <p:txBody>
          <a:bodyPr wrap="none">
            <a:spAutoFit/>
          </a:bodyPr>
          <a:lstStyle/>
          <a:p>
            <a:r>
              <a:rPr lang="tr-TR" sz="2400" dirty="0">
                <a:solidFill>
                  <a:srgbClr val="FF0000"/>
                </a:solidFill>
              </a:rPr>
              <a:t>Protein </a:t>
            </a:r>
            <a:r>
              <a:rPr lang="tr-TR" sz="2400" dirty="0" err="1">
                <a:solidFill>
                  <a:srgbClr val="FF0000"/>
                </a:solidFill>
              </a:rPr>
              <a:t>Denatürasyonu</a:t>
            </a:r>
            <a:r>
              <a:rPr lang="tr-TR" sz="2400" dirty="0">
                <a:solidFill>
                  <a:srgbClr val="FF0000"/>
                </a:solidFill>
              </a:rPr>
              <a:t> </a:t>
            </a:r>
          </a:p>
        </p:txBody>
      </p:sp>
      <p:pic>
        <p:nvPicPr>
          <p:cNvPr id="11265" name="Picture 1" descr="page49image1187908480">
            <a:extLst>
              <a:ext uri="{FF2B5EF4-FFF2-40B4-BE49-F238E27FC236}">
                <a16:creationId xmlns:a16="http://schemas.microsoft.com/office/drawing/2014/main" id="{B3C4B31E-F00D-A94C-A4E1-500F753F33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599" y="3112374"/>
            <a:ext cx="5631861" cy="254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page49image1187722064">
            <a:extLst>
              <a:ext uri="{FF2B5EF4-FFF2-40B4-BE49-F238E27FC236}">
                <a16:creationId xmlns:a16="http://schemas.microsoft.com/office/drawing/2014/main" id="{A43B7E31-5497-B149-AA57-78F15E6911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599" y="3112374"/>
            <a:ext cx="11881853" cy="393700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page49image1187365392">
            <a:extLst>
              <a:ext uri="{FF2B5EF4-FFF2-40B4-BE49-F238E27FC236}">
                <a16:creationId xmlns:a16="http://schemas.microsoft.com/office/drawing/2014/main" id="{DA89183D-9EB9-4049-A3DE-A0F9B3D7DE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599" y="3112374"/>
            <a:ext cx="45719" cy="18796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age49image1187503184">
            <a:extLst>
              <a:ext uri="{FF2B5EF4-FFF2-40B4-BE49-F238E27FC236}">
                <a16:creationId xmlns:a16="http://schemas.microsoft.com/office/drawing/2014/main" id="{81871FF9-4845-BD4F-9BB3-1BEB566C11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599" y="3112374"/>
            <a:ext cx="45719" cy="1879600"/>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descr="page49image1187503376">
            <a:extLst>
              <a:ext uri="{FF2B5EF4-FFF2-40B4-BE49-F238E27FC236}">
                <a16:creationId xmlns:a16="http://schemas.microsoft.com/office/drawing/2014/main" id="{ED77434B-1378-6B4B-A004-B79DBE8C20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599" y="3112374"/>
            <a:ext cx="5631861" cy="2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139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508AEE48-1327-FB47-8867-C6A7132A2262}"/>
              </a:ext>
            </a:extLst>
          </p:cNvPr>
          <p:cNvSpPr/>
          <p:nvPr/>
        </p:nvSpPr>
        <p:spPr>
          <a:xfrm>
            <a:off x="5376635" y="96921"/>
            <a:ext cx="4373313" cy="523220"/>
          </a:xfrm>
          <a:prstGeom prst="rect">
            <a:avLst/>
          </a:prstGeom>
        </p:spPr>
        <p:txBody>
          <a:bodyPr wrap="none">
            <a:spAutoFit/>
          </a:bodyPr>
          <a:lstStyle/>
          <a:p>
            <a:r>
              <a:rPr lang="tr-TR" sz="2800" dirty="0">
                <a:solidFill>
                  <a:srgbClr val="FF0000"/>
                </a:solidFill>
              </a:rPr>
              <a:t>Proteinlerin Sınıflandırılması </a:t>
            </a:r>
          </a:p>
        </p:txBody>
      </p:sp>
      <p:sp>
        <p:nvSpPr>
          <p:cNvPr id="3" name="Dikdörtgen 2">
            <a:extLst>
              <a:ext uri="{FF2B5EF4-FFF2-40B4-BE49-F238E27FC236}">
                <a16:creationId xmlns:a16="http://schemas.microsoft.com/office/drawing/2014/main" id="{3523605B-8187-7245-92B8-667204425BF7}"/>
              </a:ext>
            </a:extLst>
          </p:cNvPr>
          <p:cNvSpPr/>
          <p:nvPr/>
        </p:nvSpPr>
        <p:spPr>
          <a:xfrm>
            <a:off x="241300" y="917914"/>
            <a:ext cx="6096000" cy="1908215"/>
          </a:xfrm>
          <a:prstGeom prst="rect">
            <a:avLst/>
          </a:prstGeom>
        </p:spPr>
        <p:txBody>
          <a:bodyPr>
            <a:spAutoFit/>
          </a:bodyPr>
          <a:lstStyle/>
          <a:p>
            <a:pPr algn="just"/>
            <a:r>
              <a:rPr lang="tr-TR" sz="2000" dirty="0">
                <a:latin typeface="Calibri" panose="020F0502020204030204" pitchFamily="34" charset="0"/>
                <a:cs typeface="Calibri" panose="020F0502020204030204" pitchFamily="34" charset="0"/>
              </a:rPr>
              <a:t>Proteinler kimyasal ve fiziksel </a:t>
            </a:r>
            <a:r>
              <a:rPr lang="tr-TR" sz="2000" dirty="0" err="1">
                <a:latin typeface="Calibri" panose="020F0502020204030204" pitchFamily="34" charset="0"/>
                <a:cs typeface="Calibri" panose="020F0502020204030204" pitchFamily="34" charset="0"/>
              </a:rPr>
              <a:t>özelliklerine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göre</a:t>
            </a:r>
            <a:r>
              <a:rPr lang="tr-TR" sz="2000" dirty="0">
                <a:latin typeface="Calibri" panose="020F0502020204030204" pitchFamily="34" charset="0"/>
                <a:cs typeface="Calibri" panose="020F0502020204030204" pitchFamily="34" charset="0"/>
              </a:rPr>
              <a:t> birçok </a:t>
            </a:r>
            <a:r>
              <a:rPr lang="tr-TR" sz="2000" dirty="0" err="1">
                <a:latin typeface="Calibri" panose="020F0502020204030204" pitchFamily="34" charset="0"/>
                <a:cs typeface="Calibri" panose="020F0502020204030204" pitchFamily="34" charset="0"/>
              </a:rPr>
              <a:t>şekilde</a:t>
            </a:r>
            <a:r>
              <a:rPr lang="tr-TR" sz="2000" dirty="0">
                <a:latin typeface="Calibri" panose="020F0502020204030204" pitchFamily="34" charset="0"/>
                <a:cs typeface="Calibri" panose="020F0502020204030204" pitchFamily="34" charset="0"/>
              </a:rPr>
              <a:t> sınıflandırılabilir. Proteinler </a:t>
            </a:r>
            <a:r>
              <a:rPr lang="tr-TR" sz="2000" dirty="0" err="1">
                <a:latin typeface="Calibri" panose="020F0502020204030204" pitchFamily="34" charset="0"/>
                <a:cs typeface="Calibri" panose="020F0502020204030204" pitchFamily="34" charset="0"/>
              </a:rPr>
              <a:t>çeşitlerine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göre</a:t>
            </a:r>
            <a:r>
              <a:rPr lang="tr-TR" sz="2000" dirty="0">
                <a:latin typeface="Calibri" panose="020F0502020204030204" pitchFamily="34" charset="0"/>
                <a:cs typeface="Calibri" panose="020F0502020204030204" pitchFamily="34" charset="0"/>
              </a:rPr>
              <a:t>; </a:t>
            </a:r>
          </a:p>
          <a:p>
            <a:pPr marL="342900" indent="-342900" algn="just">
              <a:buFont typeface="Wingdings" pitchFamily="2" charset="2"/>
              <a:buChar char="Ø"/>
            </a:pPr>
            <a:r>
              <a:rPr lang="tr-TR" sz="2000" dirty="0">
                <a:latin typeface="Calibri" panose="020F0502020204030204" pitchFamily="34" charset="0"/>
                <a:cs typeface="Calibri" panose="020F0502020204030204" pitchFamily="34" charset="0"/>
              </a:rPr>
              <a:t>basit proteinler,</a:t>
            </a:r>
          </a:p>
          <a:p>
            <a:pPr marL="342900" indent="-342900" algn="just">
              <a:buFont typeface="Wingdings" pitchFamily="2" charset="2"/>
              <a:buChar char="Ø"/>
            </a:pP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konjüge</a:t>
            </a:r>
            <a:r>
              <a:rPr lang="tr-TR" sz="2000" dirty="0">
                <a:latin typeface="Calibri" panose="020F0502020204030204" pitchFamily="34" charset="0"/>
                <a:cs typeface="Calibri" panose="020F0502020204030204" pitchFamily="34" charset="0"/>
              </a:rPr>
              <a:t> proteinler </a:t>
            </a:r>
          </a:p>
          <a:p>
            <a:pPr marL="342900" indent="-342900" algn="just">
              <a:buFont typeface="Wingdings" pitchFamily="2" charset="2"/>
              <a:buChar char="Ø"/>
            </a:pPr>
            <a:r>
              <a:rPr lang="tr-TR" sz="2000" dirty="0">
                <a:latin typeface="Calibri" panose="020F0502020204030204" pitchFamily="34" charset="0"/>
                <a:cs typeface="Calibri" panose="020F0502020204030204" pitchFamily="34" charset="0"/>
              </a:rPr>
              <a:t>ve </a:t>
            </a:r>
            <a:r>
              <a:rPr lang="tr-TR" sz="2000" dirty="0" err="1">
                <a:latin typeface="Calibri" panose="020F0502020204030204" pitchFamily="34" charset="0"/>
                <a:cs typeface="Calibri" panose="020F0502020204030204" pitchFamily="34" charset="0"/>
              </a:rPr>
              <a:t>türev</a:t>
            </a:r>
            <a:r>
              <a:rPr lang="tr-TR" sz="2000" dirty="0">
                <a:latin typeface="Calibri" panose="020F0502020204030204" pitchFamily="34" charset="0"/>
                <a:cs typeface="Calibri" panose="020F0502020204030204" pitchFamily="34" charset="0"/>
              </a:rPr>
              <a:t> proteinler olarak 3 gruba ayrılırlar. </a:t>
            </a:r>
          </a:p>
          <a:p>
            <a:endParaRPr lang="tr-TR" dirty="0"/>
          </a:p>
        </p:txBody>
      </p:sp>
      <p:sp>
        <p:nvSpPr>
          <p:cNvPr id="5" name="Dikdörtgen 4">
            <a:extLst>
              <a:ext uri="{FF2B5EF4-FFF2-40B4-BE49-F238E27FC236}">
                <a16:creationId xmlns:a16="http://schemas.microsoft.com/office/drawing/2014/main" id="{A3CBA859-A54C-C240-A764-3618C304CB05}"/>
              </a:ext>
            </a:extLst>
          </p:cNvPr>
          <p:cNvSpPr/>
          <p:nvPr/>
        </p:nvSpPr>
        <p:spPr>
          <a:xfrm>
            <a:off x="254000" y="2718406"/>
            <a:ext cx="5502442" cy="1077218"/>
          </a:xfrm>
          <a:prstGeom prst="rect">
            <a:avLst/>
          </a:prstGeom>
        </p:spPr>
        <p:txBody>
          <a:bodyPr wrap="square">
            <a:spAutoFit/>
          </a:bodyPr>
          <a:lstStyle/>
          <a:p>
            <a:pPr algn="just"/>
            <a:r>
              <a:rPr lang="tr-TR" sz="2400" dirty="0">
                <a:solidFill>
                  <a:srgbClr val="FF0000"/>
                </a:solidFill>
              </a:rPr>
              <a:t>A. Basit Proteinler </a:t>
            </a:r>
            <a:r>
              <a:rPr lang="tr-TR" sz="2000" dirty="0"/>
              <a:t>: Bunlar hidrolize edildikleri zaman yalnız aminoasitleri veya aminoasit </a:t>
            </a:r>
            <a:r>
              <a:rPr lang="tr-TR" sz="2000" dirty="0" err="1"/>
              <a:t>türevlerini</a:t>
            </a:r>
            <a:r>
              <a:rPr lang="tr-TR" sz="2000" dirty="0"/>
              <a:t> veren proteinlerdir. </a:t>
            </a:r>
          </a:p>
        </p:txBody>
      </p:sp>
      <p:sp>
        <p:nvSpPr>
          <p:cNvPr id="7" name="Dikdörtgen 6">
            <a:extLst>
              <a:ext uri="{FF2B5EF4-FFF2-40B4-BE49-F238E27FC236}">
                <a16:creationId xmlns:a16="http://schemas.microsoft.com/office/drawing/2014/main" id="{99E48B50-E016-9E43-8D5D-26894910E2CB}"/>
              </a:ext>
            </a:extLst>
          </p:cNvPr>
          <p:cNvSpPr/>
          <p:nvPr/>
        </p:nvSpPr>
        <p:spPr>
          <a:xfrm>
            <a:off x="855080" y="3995678"/>
            <a:ext cx="3563796" cy="2862322"/>
          </a:xfrm>
          <a:prstGeom prst="rect">
            <a:avLst/>
          </a:prstGeom>
        </p:spPr>
        <p:txBody>
          <a:bodyPr wrap="none">
            <a:spAutoFit/>
          </a:bodyPr>
          <a:lstStyle/>
          <a:p>
            <a:pPr marL="342900" indent="-342900">
              <a:buAutoNum type="arabicPeriod"/>
            </a:pPr>
            <a:r>
              <a:rPr lang="tr-TR" dirty="0" err="1">
                <a:latin typeface="CairoFont-2-0"/>
              </a:rPr>
              <a:t>Albuminler</a:t>
            </a:r>
            <a:endParaRPr lang="tr-TR" dirty="0"/>
          </a:p>
          <a:p>
            <a:pPr marL="342900" indent="-342900">
              <a:buAutoNum type="arabicPeriod"/>
            </a:pPr>
            <a:r>
              <a:rPr lang="tr-TR" dirty="0" err="1"/>
              <a:t>Globulinler</a:t>
            </a:r>
            <a:endParaRPr lang="tr-TR" dirty="0"/>
          </a:p>
          <a:p>
            <a:pPr marL="342900" indent="-342900">
              <a:buFontTx/>
              <a:buAutoNum type="arabicPeriod"/>
            </a:pPr>
            <a:r>
              <a:rPr lang="tr-TR" dirty="0" err="1"/>
              <a:t>Glutelinler</a:t>
            </a:r>
            <a:r>
              <a:rPr lang="tr-TR" dirty="0"/>
              <a:t> </a:t>
            </a:r>
          </a:p>
          <a:p>
            <a:pPr marL="342900" indent="-342900">
              <a:buFontTx/>
              <a:buAutoNum type="arabicPeriod"/>
            </a:pPr>
            <a:r>
              <a:rPr lang="tr-TR" dirty="0"/>
              <a:t> </a:t>
            </a:r>
            <a:r>
              <a:rPr lang="tr-TR" dirty="0" err="1"/>
              <a:t>Prolaminler</a:t>
            </a:r>
            <a:endParaRPr lang="tr-TR" dirty="0"/>
          </a:p>
          <a:p>
            <a:pPr marL="342900" indent="-342900">
              <a:buFontTx/>
              <a:buAutoNum type="arabicPeriod"/>
            </a:pPr>
            <a:r>
              <a:rPr lang="tr-TR" dirty="0"/>
              <a:t> </a:t>
            </a:r>
            <a:r>
              <a:rPr lang="tr-TR" dirty="0" err="1"/>
              <a:t>Albumoidler</a:t>
            </a:r>
            <a:r>
              <a:rPr lang="tr-TR" dirty="0"/>
              <a:t> (</a:t>
            </a:r>
            <a:r>
              <a:rPr lang="tr-TR" dirty="0" err="1"/>
              <a:t>Skleroproteinler</a:t>
            </a:r>
            <a:r>
              <a:rPr lang="tr-TR" dirty="0"/>
              <a:t>): </a:t>
            </a:r>
          </a:p>
          <a:p>
            <a:pPr marL="342900" indent="-342900">
              <a:buFontTx/>
              <a:buAutoNum type="arabicPeriod"/>
            </a:pPr>
            <a:r>
              <a:rPr lang="tr-TR" dirty="0"/>
              <a:t> </a:t>
            </a:r>
            <a:r>
              <a:rPr lang="tr-TR" dirty="0" err="1"/>
              <a:t>Histonlar</a:t>
            </a:r>
            <a:r>
              <a:rPr lang="tr-TR" dirty="0"/>
              <a:t> </a:t>
            </a:r>
          </a:p>
          <a:p>
            <a:pPr marL="342900" indent="-342900">
              <a:buFontTx/>
              <a:buAutoNum type="arabicPeriod"/>
            </a:pPr>
            <a:r>
              <a:rPr lang="tr-TR" dirty="0" err="1"/>
              <a:t>Protaminler</a:t>
            </a:r>
            <a:r>
              <a:rPr lang="tr-TR" dirty="0"/>
              <a:t> </a:t>
            </a:r>
          </a:p>
          <a:p>
            <a:pPr marL="342900" indent="-342900">
              <a:buFontTx/>
              <a:buAutoNum type="arabicPeriod"/>
            </a:pPr>
            <a:endParaRPr lang="tr-TR" dirty="0"/>
          </a:p>
          <a:p>
            <a:pPr marL="342900" indent="-342900">
              <a:buAutoNum type="arabicPeriod"/>
            </a:pPr>
            <a:endParaRPr lang="tr-TR" dirty="0"/>
          </a:p>
          <a:p>
            <a:r>
              <a:rPr lang="tr-TR" dirty="0">
                <a:latin typeface="CairoFont-2-0"/>
              </a:rPr>
              <a:t> </a:t>
            </a:r>
            <a:endParaRPr lang="tr-TR" dirty="0"/>
          </a:p>
        </p:txBody>
      </p:sp>
      <p:pic>
        <p:nvPicPr>
          <p:cNvPr id="12290" name="Picture 2" descr="AMİNO ASİTLER, PEPTİTLER VE PROTEİNLER - ppt video online indir">
            <a:extLst>
              <a:ext uri="{FF2B5EF4-FFF2-40B4-BE49-F238E27FC236}">
                <a16:creationId xmlns:a16="http://schemas.microsoft.com/office/drawing/2014/main" id="{C8012FEA-4BC5-9B42-BE3E-96E3A47B18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9113" y="825500"/>
            <a:ext cx="6320589" cy="4740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203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E46FC38C-FA59-D740-9531-6A36EB3030BB}"/>
              </a:ext>
            </a:extLst>
          </p:cNvPr>
          <p:cNvSpPr/>
          <p:nvPr/>
        </p:nvSpPr>
        <p:spPr>
          <a:xfrm>
            <a:off x="646735" y="825500"/>
            <a:ext cx="9623102" cy="1446550"/>
          </a:xfrm>
          <a:prstGeom prst="rect">
            <a:avLst/>
          </a:prstGeom>
        </p:spPr>
        <p:txBody>
          <a:bodyPr wrap="square">
            <a:spAutoFit/>
          </a:bodyPr>
          <a:lstStyle/>
          <a:p>
            <a:r>
              <a:rPr lang="tr-TR" sz="2400" dirty="0">
                <a:solidFill>
                  <a:srgbClr val="FF0000"/>
                </a:solidFill>
              </a:rPr>
              <a:t>B. </a:t>
            </a:r>
            <a:r>
              <a:rPr lang="tr-TR" sz="2400" dirty="0" err="1">
                <a:solidFill>
                  <a:srgbClr val="FF0000"/>
                </a:solidFill>
              </a:rPr>
              <a:t>Konjüge</a:t>
            </a:r>
            <a:r>
              <a:rPr lang="tr-TR" sz="2400" dirty="0">
                <a:solidFill>
                  <a:srgbClr val="FF0000"/>
                </a:solidFill>
              </a:rPr>
              <a:t> Proteinler </a:t>
            </a:r>
          </a:p>
          <a:p>
            <a:r>
              <a:rPr lang="tr-TR" sz="2000" dirty="0"/>
              <a:t>Basit </a:t>
            </a:r>
            <a:r>
              <a:rPr lang="tr-TR" sz="2000" dirty="0" err="1"/>
              <a:t>protinler</a:t>
            </a:r>
            <a:r>
              <a:rPr lang="tr-TR" sz="2000" dirty="0"/>
              <a:t> ile protein olmayan maddelerden </a:t>
            </a:r>
            <a:r>
              <a:rPr lang="tr-TR" sz="2000" dirty="0" err="1"/>
              <a:t>oluşmuşlardır</a:t>
            </a:r>
            <a:r>
              <a:rPr lang="tr-TR" sz="2000" dirty="0"/>
              <a:t>. Protein olmayan maddeye </a:t>
            </a:r>
            <a:r>
              <a:rPr lang="tr-TR" sz="2000" dirty="0" err="1"/>
              <a:t>prostatik</a:t>
            </a:r>
            <a:r>
              <a:rPr lang="tr-TR" sz="2000" dirty="0"/>
              <a:t> grup denir. </a:t>
            </a:r>
          </a:p>
          <a:p>
            <a:endParaRPr lang="tr-TR" sz="2400" dirty="0">
              <a:solidFill>
                <a:srgbClr val="FF0000"/>
              </a:solidFill>
            </a:endParaRPr>
          </a:p>
        </p:txBody>
      </p:sp>
      <p:sp>
        <p:nvSpPr>
          <p:cNvPr id="8" name="Dikdörtgen 7">
            <a:extLst>
              <a:ext uri="{FF2B5EF4-FFF2-40B4-BE49-F238E27FC236}">
                <a16:creationId xmlns:a16="http://schemas.microsoft.com/office/drawing/2014/main" id="{60714DB4-031D-DF48-B06A-D013E7B0E673}"/>
              </a:ext>
            </a:extLst>
          </p:cNvPr>
          <p:cNvSpPr/>
          <p:nvPr/>
        </p:nvSpPr>
        <p:spPr>
          <a:xfrm>
            <a:off x="646735" y="1990004"/>
            <a:ext cx="9414757" cy="3046988"/>
          </a:xfrm>
          <a:prstGeom prst="rect">
            <a:avLst/>
          </a:prstGeom>
        </p:spPr>
        <p:txBody>
          <a:bodyPr wrap="none">
            <a:spAutoFit/>
          </a:bodyPr>
          <a:lstStyle/>
          <a:p>
            <a:pPr marL="342900" indent="-342900">
              <a:buAutoNum type="arabicPeriod"/>
            </a:pPr>
            <a:r>
              <a:rPr lang="tr-TR" dirty="0" err="1">
                <a:latin typeface="CairoFont-2-0"/>
              </a:rPr>
              <a:t>Fosfoproteinler</a:t>
            </a:r>
            <a:r>
              <a:rPr lang="tr-TR" dirty="0">
                <a:latin typeface="CairoFont-2-0"/>
              </a:rPr>
              <a:t> </a:t>
            </a:r>
          </a:p>
          <a:p>
            <a:pPr marL="342900" indent="-342900">
              <a:buAutoNum type="arabicPeriod"/>
            </a:pPr>
            <a:r>
              <a:rPr lang="tr-TR" dirty="0" err="1"/>
              <a:t>Lipopoproteinler</a:t>
            </a:r>
            <a:endParaRPr lang="tr-TR" dirty="0"/>
          </a:p>
          <a:p>
            <a:pPr marL="342900" indent="-342900">
              <a:buAutoNum type="arabicPeriod"/>
            </a:pPr>
            <a:r>
              <a:rPr lang="tr-TR" dirty="0"/>
              <a:t> </a:t>
            </a:r>
            <a:r>
              <a:rPr lang="tr-TR" dirty="0" err="1"/>
              <a:t>Glikoproteinler</a:t>
            </a:r>
            <a:r>
              <a:rPr lang="tr-TR" dirty="0"/>
              <a:t> </a:t>
            </a:r>
          </a:p>
          <a:p>
            <a:pPr marL="342900" indent="-342900">
              <a:buFontTx/>
              <a:buAutoNum type="arabicPeriod"/>
            </a:pPr>
            <a:r>
              <a:rPr lang="tr-TR" dirty="0"/>
              <a:t> </a:t>
            </a:r>
            <a:r>
              <a:rPr lang="tr-TR" dirty="0" err="1"/>
              <a:t>Metaloproteinler</a:t>
            </a:r>
            <a:endParaRPr lang="tr-TR" dirty="0"/>
          </a:p>
          <a:p>
            <a:pPr marL="342900" indent="-342900">
              <a:buFontTx/>
              <a:buAutoNum type="arabicPeriod"/>
            </a:pPr>
            <a:r>
              <a:rPr lang="tr-TR" dirty="0" err="1"/>
              <a:t>Kromoproteinler</a:t>
            </a:r>
            <a:r>
              <a:rPr lang="tr-TR" dirty="0"/>
              <a:t>:</a:t>
            </a:r>
          </a:p>
          <a:p>
            <a:pPr marL="342900" indent="-342900">
              <a:buFontTx/>
              <a:buAutoNum type="arabicPeriod"/>
            </a:pPr>
            <a:r>
              <a:rPr lang="tr-TR" dirty="0"/>
              <a:t> </a:t>
            </a:r>
            <a:r>
              <a:rPr lang="tr-TR" dirty="0" err="1"/>
              <a:t>Nükleoproteinler</a:t>
            </a:r>
            <a:r>
              <a:rPr lang="tr-TR" dirty="0"/>
              <a:t> </a:t>
            </a:r>
          </a:p>
          <a:p>
            <a:endParaRPr lang="tr-TR" sz="2400" dirty="0"/>
          </a:p>
          <a:p>
            <a:r>
              <a:rPr lang="tr-TR" sz="2400" dirty="0">
                <a:solidFill>
                  <a:srgbClr val="FF0000"/>
                </a:solidFill>
              </a:rPr>
              <a:t>C. </a:t>
            </a:r>
            <a:r>
              <a:rPr lang="tr-TR" sz="2400" dirty="0" err="1">
                <a:solidFill>
                  <a:srgbClr val="FF0000"/>
                </a:solidFill>
              </a:rPr>
              <a:t>Türev</a:t>
            </a:r>
            <a:r>
              <a:rPr lang="tr-TR" sz="2400" dirty="0">
                <a:solidFill>
                  <a:srgbClr val="FF0000"/>
                </a:solidFill>
              </a:rPr>
              <a:t> Proteinler : </a:t>
            </a:r>
            <a:endParaRPr lang="tr-TR" sz="2400" dirty="0"/>
          </a:p>
          <a:p>
            <a:r>
              <a:rPr lang="tr-TR" dirty="0"/>
              <a:t>Bu grup, proteinlerin </a:t>
            </a:r>
            <a:r>
              <a:rPr lang="tr-TR" dirty="0" err="1"/>
              <a:t>enzimatik</a:t>
            </a:r>
            <a:r>
              <a:rPr lang="tr-TR" dirty="0"/>
              <a:t> yolla veya asitlerle hidroliz edilmesi sonunda </a:t>
            </a:r>
            <a:r>
              <a:rPr lang="tr-TR" dirty="0" err="1"/>
              <a:t>türemis</a:t>
            </a:r>
            <a:r>
              <a:rPr lang="tr-TR" dirty="0"/>
              <a:t>̧ proteinlerdir. </a:t>
            </a:r>
          </a:p>
          <a:p>
            <a:endParaRPr lang="tr-TR" dirty="0"/>
          </a:p>
        </p:txBody>
      </p:sp>
    </p:spTree>
    <p:extLst>
      <p:ext uri="{BB962C8B-B14F-4D97-AF65-F5344CB8AC3E}">
        <p14:creationId xmlns:p14="http://schemas.microsoft.com/office/powerpoint/2010/main" val="157481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B56566D1-519D-944C-9104-52370174D9F9}"/>
              </a:ext>
            </a:extLst>
          </p:cNvPr>
          <p:cNvSpPr txBox="1"/>
          <p:nvPr/>
        </p:nvSpPr>
        <p:spPr>
          <a:xfrm>
            <a:off x="340730" y="1212850"/>
            <a:ext cx="6184230" cy="2308324"/>
          </a:xfrm>
          <a:prstGeom prst="rect">
            <a:avLst/>
          </a:prstGeom>
          <a:noFill/>
        </p:spPr>
        <p:txBody>
          <a:bodyPr wrap="square">
            <a:spAutoFit/>
          </a:bodyPr>
          <a:lstStyle/>
          <a:p>
            <a:pPr algn="just"/>
            <a:r>
              <a:rPr lang="tr-TR" sz="1800" b="0" dirty="0">
                <a:effectLst/>
                <a:latin typeface="Comic Sans MS" panose="030F0902030302020204" pitchFamily="66" charset="0"/>
              </a:rPr>
              <a:t>Proteinin </a:t>
            </a:r>
            <a:r>
              <a:rPr lang="tr-TR" sz="1800" b="0" dirty="0" err="1">
                <a:effectLst/>
                <a:latin typeface="Comic Sans MS" panose="030F0902030302020204" pitchFamily="66" charset="0"/>
              </a:rPr>
              <a:t>kaynağına</a:t>
            </a:r>
            <a:r>
              <a:rPr lang="tr-TR" sz="1800" b="0" dirty="0">
                <a:effectLst/>
                <a:latin typeface="Comic Sans MS" panose="030F0902030302020204" pitchFamily="66" charset="0"/>
              </a:rPr>
              <a:t> ve </a:t>
            </a:r>
            <a:r>
              <a:rPr lang="tr-TR" sz="1800" b="0" dirty="0" err="1">
                <a:effectLst/>
                <a:latin typeface="Comic Sans MS" panose="030F0902030302020204" pitchFamily="66" charset="0"/>
              </a:rPr>
              <a:t>türüne</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göre</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vücutta</a:t>
            </a:r>
            <a:r>
              <a:rPr lang="tr-TR" sz="1800" b="0" dirty="0">
                <a:effectLst/>
                <a:latin typeface="Comic Sans MS" panose="030F0902030302020204" pitchFamily="66" charset="0"/>
              </a:rPr>
              <a:t> kullanılma durumları farklıdır. Proteinden </a:t>
            </a:r>
            <a:r>
              <a:rPr lang="tr-TR" sz="1800" b="0" dirty="0" err="1">
                <a:effectLst/>
                <a:latin typeface="Comic Sans MS" panose="030F0902030302020204" pitchFamily="66" charset="0"/>
              </a:rPr>
              <a:t>vücudun</a:t>
            </a:r>
            <a:r>
              <a:rPr lang="tr-TR" sz="1800" b="0" dirty="0">
                <a:effectLst/>
                <a:latin typeface="Comic Sans MS" panose="030F0902030302020204" pitchFamily="66" charset="0"/>
              </a:rPr>
              <a:t> yararlanma derecesi </a:t>
            </a:r>
            <a:r>
              <a:rPr lang="tr-TR" sz="1800" b="0" dirty="0">
                <a:effectLst/>
                <a:highlight>
                  <a:srgbClr val="FFFF00"/>
                </a:highlight>
                <a:latin typeface="Comic Sans MS" panose="030F0902030302020204" pitchFamily="66" charset="0"/>
              </a:rPr>
              <a:t>“proteinlerin kalitesi” </a:t>
            </a:r>
            <a:r>
              <a:rPr lang="tr-TR" sz="1800" b="0" dirty="0">
                <a:effectLst/>
                <a:latin typeface="Comic Sans MS" panose="030F0902030302020204" pitchFamily="66" charset="0"/>
              </a:rPr>
              <a:t>olarak ifade edilir. Protein kalitesi, </a:t>
            </a:r>
          </a:p>
          <a:p>
            <a:pPr marL="285750" indent="-285750" algn="just">
              <a:buFont typeface="Wingdings" pitchFamily="2" charset="2"/>
              <a:buChar char="Ø"/>
            </a:pPr>
            <a:r>
              <a:rPr lang="tr-TR" sz="1800" b="0" dirty="0">
                <a:effectLst/>
                <a:latin typeface="Comic Sans MS" panose="030F0902030302020204" pitchFamily="66" charset="0"/>
              </a:rPr>
              <a:t>proteinin </a:t>
            </a:r>
            <a:r>
              <a:rPr lang="tr-TR" sz="1800" b="0" dirty="0" err="1">
                <a:effectLst/>
                <a:latin typeface="Comic Sans MS" panose="030F0902030302020204" pitchFamily="66" charset="0"/>
              </a:rPr>
              <a:t>bileşimindeki</a:t>
            </a:r>
            <a:r>
              <a:rPr lang="tr-TR" sz="1800" b="0" dirty="0">
                <a:effectLst/>
                <a:latin typeface="Comic Sans MS" panose="030F0902030302020204" pitchFamily="66" charset="0"/>
              </a:rPr>
              <a:t> amino asitlerin </a:t>
            </a:r>
            <a:r>
              <a:rPr lang="tr-TR" sz="1800" b="0" dirty="0" err="1">
                <a:effectLst/>
                <a:latin typeface="Comic Sans MS" panose="030F0902030302020204" pitchFamily="66" charset="0"/>
              </a:rPr>
              <a:t>çeşit</a:t>
            </a:r>
            <a:r>
              <a:rPr lang="tr-TR" sz="1800" b="0" dirty="0">
                <a:effectLst/>
                <a:latin typeface="Comic Sans MS" panose="030F0902030302020204" pitchFamily="66" charset="0"/>
              </a:rPr>
              <a:t> ve miktarına; </a:t>
            </a:r>
          </a:p>
          <a:p>
            <a:pPr marL="285750" indent="-285750" algn="just">
              <a:buFont typeface="Wingdings" pitchFamily="2" charset="2"/>
              <a:buChar char="Ø"/>
            </a:pPr>
            <a:r>
              <a:rPr lang="tr-TR" sz="1800" b="0" dirty="0">
                <a:effectLst/>
                <a:latin typeface="Comic Sans MS" panose="030F0902030302020204" pitchFamily="66" charset="0"/>
              </a:rPr>
              <a:t>sindirim ve emilme durumuna; </a:t>
            </a:r>
          </a:p>
          <a:p>
            <a:pPr marL="285750" indent="-285750" algn="just">
              <a:buFont typeface="Wingdings" pitchFamily="2" charset="2"/>
              <a:buChar char="Ø"/>
            </a:pPr>
            <a:r>
              <a:rPr lang="tr-TR" sz="1800" b="0" dirty="0" err="1">
                <a:effectLst/>
                <a:latin typeface="Comic Sans MS" panose="030F0902030302020204" pitchFamily="66" charset="0"/>
              </a:rPr>
              <a:t>sonuçta</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vücut</a:t>
            </a:r>
            <a:r>
              <a:rPr lang="tr-TR" sz="1800" b="0" dirty="0">
                <a:effectLst/>
                <a:latin typeface="Comic Sans MS" panose="030F0902030302020204" pitchFamily="66" charset="0"/>
              </a:rPr>
              <a:t> proteinlerine </a:t>
            </a:r>
            <a:r>
              <a:rPr lang="tr-TR" sz="1800" b="0" dirty="0" err="1">
                <a:effectLst/>
                <a:latin typeface="Comic Sans MS" panose="030F0902030302020204" pitchFamily="66" charset="0"/>
              </a:rPr>
              <a:t>çevrilmesine</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göre</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değişir</a:t>
            </a:r>
            <a:r>
              <a:rPr lang="tr-TR" sz="1800" b="0" dirty="0">
                <a:effectLst/>
                <a:latin typeface="Comic Sans MS" panose="030F0902030302020204" pitchFamily="66" charset="0"/>
              </a:rPr>
              <a:t>. </a:t>
            </a:r>
            <a:endParaRPr lang="tr-TR" dirty="0">
              <a:latin typeface="Comic Sans MS" panose="030F0902030302020204" pitchFamily="66" charset="0"/>
            </a:endParaRPr>
          </a:p>
        </p:txBody>
      </p:sp>
      <p:sp>
        <p:nvSpPr>
          <p:cNvPr id="2" name="Metin kutusu 1">
            <a:extLst>
              <a:ext uri="{FF2B5EF4-FFF2-40B4-BE49-F238E27FC236}">
                <a16:creationId xmlns:a16="http://schemas.microsoft.com/office/drawing/2014/main" id="{C807F584-595B-CB4C-8D79-A66D55937183}"/>
              </a:ext>
            </a:extLst>
          </p:cNvPr>
          <p:cNvSpPr txBox="1"/>
          <p:nvPr/>
        </p:nvSpPr>
        <p:spPr>
          <a:xfrm>
            <a:off x="4302931" y="119557"/>
            <a:ext cx="4550124" cy="523220"/>
          </a:xfrm>
          <a:prstGeom prst="rect">
            <a:avLst/>
          </a:prstGeom>
          <a:noFill/>
        </p:spPr>
        <p:txBody>
          <a:bodyPr wrap="square" rtlCol="0">
            <a:spAutoFit/>
          </a:bodyPr>
          <a:lstStyle/>
          <a:p>
            <a:r>
              <a:rPr lang="tr-TR" sz="2800" dirty="0">
                <a:solidFill>
                  <a:srgbClr val="FF0000"/>
                </a:solidFill>
                <a:latin typeface="Comic Sans MS" panose="030F0902030302020204" pitchFamily="66" charset="0"/>
              </a:rPr>
              <a:t>Proteinlerin kalitesi</a:t>
            </a:r>
          </a:p>
        </p:txBody>
      </p:sp>
      <p:pic>
        <p:nvPicPr>
          <p:cNvPr id="1026" name="Picture 2" descr="Kaliteli Protein Nedir? Neler Kazandırır? - Rafinera">
            <a:extLst>
              <a:ext uri="{FF2B5EF4-FFF2-40B4-BE49-F238E27FC236}">
                <a16:creationId xmlns:a16="http://schemas.microsoft.com/office/drawing/2014/main" id="{DDDE4F29-1745-8A4C-8FE1-313B3CC84A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77993" y="1212850"/>
            <a:ext cx="4951238" cy="4330700"/>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0C116E7F-8A8F-304E-849D-E1D061588698}"/>
              </a:ext>
            </a:extLst>
          </p:cNvPr>
          <p:cNvSpPr txBox="1"/>
          <p:nvPr/>
        </p:nvSpPr>
        <p:spPr>
          <a:xfrm>
            <a:off x="340730" y="3748433"/>
            <a:ext cx="6184230" cy="1200329"/>
          </a:xfrm>
          <a:prstGeom prst="rect">
            <a:avLst/>
          </a:prstGeom>
          <a:noFill/>
        </p:spPr>
        <p:txBody>
          <a:bodyPr wrap="square">
            <a:spAutoFit/>
          </a:bodyPr>
          <a:lstStyle/>
          <a:p>
            <a:pPr algn="just"/>
            <a:r>
              <a:rPr lang="tr-TR" sz="1800" dirty="0" err="1">
                <a:effectLst/>
                <a:latin typeface="Comic Sans MS" panose="030F0902030302020204" pitchFamily="66" charset="0"/>
              </a:rPr>
              <a:t>Yüksek</a:t>
            </a:r>
            <a:r>
              <a:rPr lang="tr-TR" sz="1800" dirty="0">
                <a:effectLst/>
                <a:latin typeface="Comic Sans MS" panose="030F0902030302020204" pitchFamily="66" charset="0"/>
              </a:rPr>
              <a:t> kaliteli bir protein </a:t>
            </a:r>
            <a:r>
              <a:rPr lang="tr-TR" sz="1800" dirty="0" err="1">
                <a:effectLst/>
                <a:latin typeface="Comic Sans MS" panose="030F0902030302020204" pitchFamily="66" charset="0"/>
              </a:rPr>
              <a:t>esansiyel</a:t>
            </a:r>
            <a:r>
              <a:rPr lang="tr-TR" sz="1800" dirty="0">
                <a:effectLst/>
                <a:latin typeface="Comic Sans MS" panose="030F0902030302020204" pitchFamily="66" charset="0"/>
              </a:rPr>
              <a:t> aminoasitleri yeterli ve dengeli </a:t>
            </a:r>
            <a:r>
              <a:rPr lang="tr-TR" sz="1800" dirty="0" err="1">
                <a:effectLst/>
                <a:latin typeface="Comic Sans MS" panose="030F0902030302020204" pitchFamily="66" charset="0"/>
              </a:rPr>
              <a:t>içermeli</a:t>
            </a:r>
            <a:r>
              <a:rPr lang="tr-TR" sz="1800" dirty="0">
                <a:effectLst/>
                <a:latin typeface="Comic Sans MS" panose="030F0902030302020204" pitchFamily="66" charset="0"/>
              </a:rPr>
              <a:t>, </a:t>
            </a:r>
            <a:r>
              <a:rPr lang="tr-TR" sz="1800" dirty="0" err="1">
                <a:effectLst/>
                <a:latin typeface="Comic Sans MS" panose="030F0902030302020204" pitchFamily="66" charset="0"/>
              </a:rPr>
              <a:t>esansiyel</a:t>
            </a:r>
            <a:r>
              <a:rPr lang="tr-TR" sz="1800" dirty="0">
                <a:effectLst/>
                <a:latin typeface="Comic Sans MS" panose="030F0902030302020204" pitchFamily="66" charset="0"/>
              </a:rPr>
              <a:t> olmayan aminoasitlerin sentezi </a:t>
            </a:r>
            <a:r>
              <a:rPr lang="tr-TR" sz="1800" dirty="0" err="1">
                <a:effectLst/>
                <a:latin typeface="Comic Sans MS" panose="030F0902030302020204" pitchFamily="66" charset="0"/>
              </a:rPr>
              <a:t>için</a:t>
            </a:r>
            <a:r>
              <a:rPr lang="tr-TR" sz="1800" dirty="0">
                <a:effectLst/>
                <a:latin typeface="Comic Sans MS" panose="030F0902030302020204" pitchFamily="66" charset="0"/>
              </a:rPr>
              <a:t> iyi bir nitrojen </a:t>
            </a:r>
            <a:r>
              <a:rPr lang="tr-TR" sz="1800" dirty="0" err="1">
                <a:effectLst/>
                <a:latin typeface="Comic Sans MS" panose="030F0902030302020204" pitchFamily="66" charset="0"/>
              </a:rPr>
              <a:t>kaynağı</a:t>
            </a:r>
            <a:r>
              <a:rPr lang="tr-TR" sz="1800" dirty="0">
                <a:effectLst/>
                <a:latin typeface="Comic Sans MS" panose="030F0902030302020204" pitchFamily="66" charset="0"/>
              </a:rPr>
              <a:t> olmalı ve kolay sindirilmelidir. </a:t>
            </a:r>
            <a:endParaRPr lang="tr-TR" dirty="0">
              <a:latin typeface="Comic Sans MS" panose="030F0902030302020204" pitchFamily="66" charset="0"/>
            </a:endParaRPr>
          </a:p>
        </p:txBody>
      </p:sp>
    </p:spTree>
    <p:extLst>
      <p:ext uri="{BB962C8B-B14F-4D97-AF65-F5344CB8AC3E}">
        <p14:creationId xmlns:p14="http://schemas.microsoft.com/office/powerpoint/2010/main" val="2861368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BF3077B-A44F-6030-2F6B-59457AF44EA1}"/>
              </a:ext>
            </a:extLst>
          </p:cNvPr>
          <p:cNvSpPr>
            <a:spLocks noGrp="1" noChangeArrowheads="1"/>
          </p:cNvSpPr>
          <p:nvPr>
            <p:ph idx="1"/>
          </p:nvPr>
        </p:nvSpPr>
        <p:spPr>
          <a:xfrm>
            <a:off x="137899" y="633046"/>
            <a:ext cx="6494585" cy="6858000"/>
          </a:xfrm>
        </p:spPr>
        <p:txBody>
          <a:bodyPr>
            <a:normAutofit fontScale="77500" lnSpcReduction="20000"/>
          </a:bodyPr>
          <a:lstStyle/>
          <a:p>
            <a:pPr algn="just" eaLnBrk="1" hangingPunct="1">
              <a:lnSpc>
                <a:spcPct val="90000"/>
              </a:lnSpc>
              <a:buFont typeface="Wingdings 2" panose="05020102010507070707" pitchFamily="18" charset="2"/>
              <a:buChar char=""/>
              <a:defRPr/>
            </a:pPr>
            <a:r>
              <a:rPr lang="tr-TR" sz="3000" b="1" dirty="0">
                <a:solidFill>
                  <a:srgbClr val="FF0000"/>
                </a:solidFill>
                <a:latin typeface="Comic Sans MS" pitchFamily="66" charset="0"/>
                <a:cs typeface="Times New Roman" pitchFamily="18" charset="0"/>
              </a:rPr>
              <a:t>PROTEİNİN SİNDİRİLEBİLİRLİ</a:t>
            </a:r>
            <a:r>
              <a:rPr lang="tr-TR" sz="3000" b="1" dirty="0">
                <a:solidFill>
                  <a:srgbClr val="FF0000"/>
                </a:solidFill>
                <a:latin typeface="Comic Sans MS" pitchFamily="66" charset="0"/>
              </a:rPr>
              <a:t>Ğİ</a:t>
            </a:r>
          </a:p>
          <a:p>
            <a:pPr algn="just" eaLnBrk="1" hangingPunct="1">
              <a:lnSpc>
                <a:spcPct val="90000"/>
              </a:lnSpc>
              <a:buFontTx/>
              <a:buNone/>
              <a:defRPr/>
            </a:pPr>
            <a:endParaRPr lang="tr-TR" sz="3000" b="1" dirty="0">
              <a:solidFill>
                <a:schemeClr val="accent1">
                  <a:lumMod val="75000"/>
                </a:schemeClr>
              </a:solidFill>
              <a:latin typeface="Comic Sans MS" pitchFamily="66" charset="0"/>
            </a:endParaRPr>
          </a:p>
          <a:p>
            <a:pPr algn="just" eaLnBrk="1" hangingPunct="1">
              <a:lnSpc>
                <a:spcPct val="90000"/>
              </a:lnSpc>
              <a:buFontTx/>
              <a:buNone/>
              <a:defRPr/>
            </a:pPr>
            <a:r>
              <a:rPr lang="tr-TR"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Hayvansal kaynaklı proteinler</a:t>
            </a:r>
            <a:r>
              <a:rPr lang="tr-TR"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 91-100</a:t>
            </a:r>
          </a:p>
          <a:p>
            <a:pPr algn="just" eaLnBrk="1" hangingPunct="1">
              <a:lnSpc>
                <a:spcPct val="90000"/>
              </a:lnSpc>
              <a:buFontTx/>
              <a:buNone/>
              <a:defRPr/>
            </a:pPr>
            <a:r>
              <a:rPr lang="tr-TR"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Tah</a:t>
            </a:r>
            <a:r>
              <a:rPr lang="tr-TR" dirty="0">
                <a:solidFill>
                  <a:schemeClr val="accent1">
                    <a:lumMod val="75000"/>
                  </a:schemeClr>
                </a:solidFill>
                <a:latin typeface="Comic Sans MS" pitchFamily="66" charset="0"/>
              </a:rPr>
              <a:t>ı</a:t>
            </a:r>
            <a:r>
              <a:rPr lang="tr-TR" dirty="0">
                <a:solidFill>
                  <a:schemeClr val="accent1">
                    <a:lumMod val="75000"/>
                  </a:schemeClr>
                </a:solidFill>
                <a:latin typeface="Comic Sans MS" pitchFamily="66" charset="0"/>
                <a:cs typeface="Times New Roman" pitchFamily="18" charset="0"/>
              </a:rPr>
              <a:t>l proteinleri			</a:t>
            </a:r>
            <a:r>
              <a:rPr lang="tr-TR"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 79-90</a:t>
            </a:r>
          </a:p>
          <a:p>
            <a:pPr algn="just" eaLnBrk="1" hangingPunct="1">
              <a:lnSpc>
                <a:spcPct val="90000"/>
              </a:lnSpc>
              <a:buFontTx/>
              <a:buNone/>
              <a:defRPr/>
            </a:pPr>
            <a:r>
              <a:rPr lang="tr-TR" dirty="0">
                <a:solidFill>
                  <a:schemeClr val="accent1">
                    <a:lumMod val="75000"/>
                  </a:schemeClr>
                </a:solidFill>
                <a:latin typeface="Comic Sans MS" pitchFamily="66" charset="0"/>
              </a:rPr>
              <a:t>		</a:t>
            </a:r>
            <a:r>
              <a:rPr lang="tr-TR" dirty="0" err="1">
                <a:solidFill>
                  <a:schemeClr val="accent1">
                    <a:lumMod val="75000"/>
                  </a:schemeClr>
                </a:solidFill>
                <a:latin typeface="Comic Sans MS" pitchFamily="66" charset="0"/>
                <a:cs typeface="Times New Roman" pitchFamily="18" charset="0"/>
              </a:rPr>
              <a:t>Kurubaklagil</a:t>
            </a:r>
            <a:r>
              <a:rPr lang="tr-TR" dirty="0">
                <a:solidFill>
                  <a:schemeClr val="accent1">
                    <a:lumMod val="75000"/>
                  </a:schemeClr>
                </a:solidFill>
                <a:latin typeface="Comic Sans MS" pitchFamily="66" charset="0"/>
                <a:cs typeface="Times New Roman" pitchFamily="18" charset="0"/>
              </a:rPr>
              <a:t> proteinleri	  </a:t>
            </a:r>
            <a:r>
              <a:rPr lang="tr-TR"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 69-90</a:t>
            </a:r>
          </a:p>
          <a:p>
            <a:pPr algn="just" eaLnBrk="1" hangingPunct="1">
              <a:lnSpc>
                <a:spcPct val="90000"/>
              </a:lnSpc>
              <a:buFontTx/>
              <a:buNone/>
              <a:defRPr/>
            </a:pPr>
            <a:r>
              <a:rPr lang="tr-TR" dirty="0">
                <a:solidFill>
                  <a:schemeClr val="accent1">
                    <a:lumMod val="75000"/>
                  </a:schemeClr>
                </a:solidFill>
                <a:latin typeface="Comic Sans MS" pitchFamily="66" charset="0"/>
                <a:cs typeface="Times New Roman" pitchFamily="18" charset="0"/>
              </a:rPr>
              <a:t> </a:t>
            </a:r>
            <a:endParaRPr lang="tr-TR" b="1" i="1" dirty="0">
              <a:solidFill>
                <a:schemeClr val="accent1">
                  <a:lumMod val="75000"/>
                </a:schemeClr>
              </a:solidFill>
              <a:latin typeface="Comic Sans MS" pitchFamily="66" charset="0"/>
              <a:cs typeface="Times New Roman" pitchFamily="18" charset="0"/>
            </a:endParaRPr>
          </a:p>
          <a:p>
            <a:pPr algn="just" eaLnBrk="1" hangingPunct="1">
              <a:lnSpc>
                <a:spcPct val="90000"/>
              </a:lnSpc>
              <a:buFontTx/>
              <a:buNone/>
              <a:defRPr/>
            </a:pPr>
            <a:r>
              <a:rPr lang="tr-TR" dirty="0">
                <a:latin typeface="Comic Sans MS" pitchFamily="66" charset="0"/>
                <a:cs typeface="Times New Roman" pitchFamily="18" charset="0"/>
              </a:rPr>
              <a:t> </a:t>
            </a:r>
            <a:endParaRPr lang="tr-TR" b="1" i="1" dirty="0">
              <a:latin typeface="Comic Sans MS" pitchFamily="66" charset="0"/>
              <a:cs typeface="Times New Roman" pitchFamily="18" charset="0"/>
            </a:endParaRPr>
          </a:p>
          <a:p>
            <a:pPr algn="just" eaLnBrk="1" hangingPunct="1">
              <a:lnSpc>
                <a:spcPct val="90000"/>
              </a:lnSpc>
              <a:buFontTx/>
              <a:buNone/>
              <a:defRPr/>
            </a:pPr>
            <a:r>
              <a:rPr lang="tr-TR" i="1" dirty="0">
                <a:solidFill>
                  <a:srgbClr val="FF0000"/>
                </a:solidFill>
                <a:latin typeface="Comic Sans MS" pitchFamily="66" charset="0"/>
              </a:rPr>
              <a:t>        </a:t>
            </a:r>
            <a:r>
              <a:rPr lang="tr-TR" i="1" u="sng" dirty="0">
                <a:solidFill>
                  <a:srgbClr val="FF0000"/>
                </a:solidFill>
                <a:latin typeface="Comic Sans MS" pitchFamily="66" charset="0"/>
                <a:cs typeface="Times New Roman" pitchFamily="18" charset="0"/>
              </a:rPr>
              <a:t>Proteinin vücutta kullanma derecelerine göre</a:t>
            </a:r>
            <a:r>
              <a:rPr lang="tr-TR" i="1" u="sng" dirty="0">
                <a:solidFill>
                  <a:srgbClr val="FF0000"/>
                </a:solidFill>
                <a:latin typeface="Comic Sans MS" pitchFamily="66" charset="0"/>
              </a:rPr>
              <a:t>:</a:t>
            </a:r>
            <a:endParaRPr lang="tr-TR" b="1" i="1" u="sng" dirty="0">
              <a:solidFill>
                <a:srgbClr val="FF0000"/>
              </a:solidFill>
              <a:latin typeface="Comic Sans MS" pitchFamily="66" charset="0"/>
            </a:endParaRPr>
          </a:p>
          <a:p>
            <a:pPr algn="just" eaLnBrk="1" hangingPunct="1">
              <a:lnSpc>
                <a:spcPct val="90000"/>
              </a:lnSpc>
              <a:buFontTx/>
              <a:buNone/>
              <a:defRPr/>
            </a:pPr>
            <a:r>
              <a:rPr lang="tr-TR" b="1" i="1" dirty="0">
                <a:latin typeface="Comic Sans MS" pitchFamily="66" charset="0"/>
                <a:cs typeface="Times New Roman" pitchFamily="18" charset="0"/>
              </a:rPr>
              <a:t> </a:t>
            </a:r>
            <a:endParaRPr lang="tr-TR" dirty="0">
              <a:latin typeface="Comic Sans MS" pitchFamily="66" charset="0"/>
              <a:cs typeface="Times New Roman" pitchFamily="18" charset="0"/>
            </a:endParaRPr>
          </a:p>
          <a:p>
            <a:pPr algn="just" eaLnBrk="1" hangingPunct="1">
              <a:lnSpc>
                <a:spcPct val="90000"/>
              </a:lnSpc>
              <a:buFontTx/>
              <a:buNone/>
              <a:defRPr/>
            </a:pPr>
            <a:r>
              <a:rPr lang="tr-TR" i="1" dirty="0">
                <a:latin typeface="Comic Sans MS" pitchFamily="66" charset="0"/>
              </a:rPr>
              <a:t>		</a:t>
            </a:r>
            <a:r>
              <a:rPr lang="tr-TR" i="1" dirty="0">
                <a:solidFill>
                  <a:srgbClr val="7030A0"/>
                </a:solidFill>
                <a:latin typeface="Comic Sans MS" pitchFamily="66" charset="0"/>
                <a:cs typeface="Times New Roman" pitchFamily="18" charset="0"/>
              </a:rPr>
              <a:t>Örnek protein</a:t>
            </a:r>
            <a:r>
              <a:rPr lang="tr-TR" i="1" dirty="0">
                <a:solidFill>
                  <a:srgbClr val="F9F929"/>
                </a:solidFill>
                <a:latin typeface="Comic Sans MS" pitchFamily="66" charset="0"/>
                <a:cs typeface="Times New Roman" pitchFamily="18" charset="0"/>
              </a:rPr>
              <a:t>	</a:t>
            </a:r>
            <a:r>
              <a:rPr lang="tr-TR" i="1" dirty="0">
                <a:latin typeface="Comic Sans MS" pitchFamily="66" charset="0"/>
                <a:cs typeface="Times New Roman" pitchFamily="18" charset="0"/>
              </a:rPr>
              <a:t>	</a:t>
            </a:r>
            <a:r>
              <a:rPr lang="tr-TR" i="1" dirty="0">
                <a:solidFill>
                  <a:schemeClr val="accent1">
                    <a:lumMod val="75000"/>
                  </a:schemeClr>
                </a:solidFill>
                <a:latin typeface="Comic Sans MS" pitchFamily="66" charset="0"/>
                <a:cs typeface="Times New Roman" pitchFamily="18" charset="0"/>
              </a:rPr>
              <a:t>  </a:t>
            </a:r>
            <a:r>
              <a:rPr lang="tr-TR" i="1" dirty="0">
                <a:solidFill>
                  <a:schemeClr val="accent1">
                    <a:lumMod val="75000"/>
                  </a:schemeClr>
                </a:solidFill>
                <a:latin typeface="Comic Sans MS" pitchFamily="66" charset="0"/>
              </a:rPr>
              <a:t> </a:t>
            </a:r>
            <a:r>
              <a:rPr lang="tr-TR" dirty="0">
                <a:solidFill>
                  <a:schemeClr val="accent1">
                    <a:lumMod val="75000"/>
                  </a:schemeClr>
                </a:solidFill>
                <a:latin typeface="Comic Sans MS" pitchFamily="66" charset="0"/>
                <a:cs typeface="Times New Roman" pitchFamily="18" charset="0"/>
              </a:rPr>
              <a:t>Tam olarak kullan</a:t>
            </a:r>
            <a:r>
              <a:rPr lang="tr-TR" dirty="0">
                <a:solidFill>
                  <a:schemeClr val="accent1">
                    <a:lumMod val="75000"/>
                  </a:schemeClr>
                </a:solidFill>
                <a:latin typeface="Comic Sans MS" pitchFamily="66" charset="0"/>
              </a:rPr>
              <a:t>ı</a:t>
            </a:r>
            <a:r>
              <a:rPr lang="tr-TR" dirty="0">
                <a:solidFill>
                  <a:schemeClr val="accent1">
                    <a:lumMod val="75000"/>
                  </a:schemeClr>
                </a:solidFill>
                <a:latin typeface="Comic Sans MS" pitchFamily="66" charset="0"/>
                <a:cs typeface="Times New Roman" pitchFamily="18" charset="0"/>
              </a:rPr>
              <a:t>lan</a:t>
            </a:r>
          </a:p>
          <a:p>
            <a:pPr algn="just" eaLnBrk="1" hangingPunct="1">
              <a:lnSpc>
                <a:spcPct val="90000"/>
              </a:lnSpc>
              <a:buFontTx/>
              <a:buNone/>
              <a:defRPr/>
            </a:pPr>
            <a:r>
              <a:rPr lang="tr-TR" i="1" dirty="0">
                <a:solidFill>
                  <a:srgbClr val="7030A0"/>
                </a:solidFill>
                <a:latin typeface="Comic Sans MS" pitchFamily="66" charset="0"/>
              </a:rPr>
              <a:t>		İ</a:t>
            </a:r>
            <a:r>
              <a:rPr lang="tr-TR" i="1" dirty="0">
                <a:solidFill>
                  <a:srgbClr val="7030A0"/>
                </a:solidFill>
                <a:latin typeface="Comic Sans MS" pitchFamily="66" charset="0"/>
                <a:cs typeface="Times New Roman" pitchFamily="18" charset="0"/>
              </a:rPr>
              <a:t>yi kalite protein </a:t>
            </a:r>
            <a:r>
              <a:rPr lang="tr-TR" dirty="0">
                <a:latin typeface="Comic Sans MS" pitchFamily="66" charset="0"/>
                <a:cs typeface="Times New Roman" pitchFamily="18" charset="0"/>
              </a:rPr>
              <a:t>	</a:t>
            </a:r>
            <a:r>
              <a:rPr lang="tr-TR" dirty="0">
                <a:solidFill>
                  <a:schemeClr val="accent1">
                    <a:lumMod val="75000"/>
                  </a:schemeClr>
                </a:solidFill>
                <a:latin typeface="Comic Sans MS" pitchFamily="66" charset="0"/>
                <a:cs typeface="Times New Roman" pitchFamily="18" charset="0"/>
              </a:rPr>
              <a:t>   Tama yakın kullan</a:t>
            </a:r>
            <a:r>
              <a:rPr lang="tr-TR" dirty="0">
                <a:solidFill>
                  <a:schemeClr val="accent1">
                    <a:lumMod val="75000"/>
                  </a:schemeClr>
                </a:solidFill>
                <a:latin typeface="Comic Sans MS" pitchFamily="66" charset="0"/>
              </a:rPr>
              <a:t>ı</a:t>
            </a:r>
            <a:r>
              <a:rPr lang="tr-TR" dirty="0">
                <a:solidFill>
                  <a:schemeClr val="accent1">
                    <a:lumMod val="75000"/>
                  </a:schemeClr>
                </a:solidFill>
                <a:latin typeface="Comic Sans MS" pitchFamily="66" charset="0"/>
                <a:cs typeface="Times New Roman" pitchFamily="18" charset="0"/>
              </a:rPr>
              <a:t>lan</a:t>
            </a:r>
          </a:p>
          <a:p>
            <a:pPr eaLnBrk="1" hangingPunct="1">
              <a:lnSpc>
                <a:spcPct val="90000"/>
              </a:lnSpc>
              <a:buFontTx/>
              <a:buNone/>
              <a:defRPr/>
            </a:pPr>
            <a:r>
              <a:rPr lang="tr-TR" i="1" dirty="0">
                <a:latin typeface="Comic Sans MS" pitchFamily="66" charset="0"/>
              </a:rPr>
              <a:t>		</a:t>
            </a:r>
            <a:r>
              <a:rPr lang="tr-TR" i="1" dirty="0">
                <a:solidFill>
                  <a:srgbClr val="7030A0"/>
                </a:solidFill>
                <a:latin typeface="Comic Sans MS" pitchFamily="66" charset="0"/>
                <a:cs typeface="Times New Roman" pitchFamily="18" charset="0"/>
              </a:rPr>
              <a:t>Dü</a:t>
            </a:r>
            <a:r>
              <a:rPr lang="tr-TR" i="1" dirty="0">
                <a:solidFill>
                  <a:srgbClr val="7030A0"/>
                </a:solidFill>
                <a:latin typeface="Comic Sans MS" pitchFamily="66" charset="0"/>
              </a:rPr>
              <a:t>ş</a:t>
            </a:r>
            <a:r>
              <a:rPr lang="tr-TR" i="1" dirty="0">
                <a:solidFill>
                  <a:srgbClr val="7030A0"/>
                </a:solidFill>
                <a:latin typeface="Comic Sans MS" pitchFamily="66" charset="0"/>
                <a:cs typeface="Times New Roman" pitchFamily="18" charset="0"/>
              </a:rPr>
              <a:t>ük kalite protein</a:t>
            </a:r>
            <a:r>
              <a:rPr lang="tr-TR" dirty="0">
                <a:solidFill>
                  <a:srgbClr val="F9F929"/>
                </a:solidFill>
                <a:latin typeface="Comic Sans MS" pitchFamily="66" charset="0"/>
                <a:cs typeface="Times New Roman" pitchFamily="18" charset="0"/>
              </a:rPr>
              <a:t>	</a:t>
            </a:r>
            <a:r>
              <a:rPr lang="tr-TR" dirty="0">
                <a:latin typeface="Comic Sans MS" pitchFamily="66" charset="0"/>
                <a:cs typeface="Times New Roman" pitchFamily="18" charset="0"/>
              </a:rPr>
              <a:t>  </a:t>
            </a:r>
            <a:r>
              <a:rPr lang="tr-TR" i="1" dirty="0">
                <a:latin typeface="Comic Sans MS" pitchFamily="66" charset="0"/>
                <a:cs typeface="Times New Roman" pitchFamily="18" charset="0"/>
              </a:rPr>
              <a:t> </a:t>
            </a:r>
            <a:r>
              <a:rPr lang="tr-TR" dirty="0">
                <a:solidFill>
                  <a:schemeClr val="accent1">
                    <a:lumMod val="75000"/>
                  </a:schemeClr>
                </a:solidFill>
                <a:latin typeface="Comic Sans MS" pitchFamily="66" charset="0"/>
                <a:cs typeface="Times New Roman" pitchFamily="18" charset="0"/>
              </a:rPr>
              <a:t>Tam olarak kullan</a:t>
            </a:r>
            <a:r>
              <a:rPr lang="tr-TR" dirty="0">
                <a:solidFill>
                  <a:schemeClr val="accent1">
                    <a:lumMod val="75000"/>
                  </a:schemeClr>
                </a:solidFill>
                <a:latin typeface="Comic Sans MS" pitchFamily="66" charset="0"/>
              </a:rPr>
              <a:t>ı</a:t>
            </a:r>
            <a:r>
              <a:rPr lang="tr-TR" dirty="0">
                <a:solidFill>
                  <a:schemeClr val="accent1">
                    <a:lumMod val="75000"/>
                  </a:schemeClr>
                </a:solidFill>
                <a:latin typeface="Comic Sans MS" pitchFamily="66" charset="0"/>
                <a:cs typeface="Times New Roman" pitchFamily="18" charset="0"/>
              </a:rPr>
              <a:t>lmay</a:t>
            </a:r>
            <a:r>
              <a:rPr lang="tr-TR" dirty="0">
                <a:solidFill>
                  <a:schemeClr val="accent1">
                    <a:lumMod val="75000"/>
                  </a:schemeClr>
                </a:solidFill>
                <a:latin typeface="Comic Sans MS" pitchFamily="66" charset="0"/>
              </a:rPr>
              <a:t>an</a:t>
            </a:r>
            <a:r>
              <a:rPr lang="en-US" dirty="0">
                <a:solidFill>
                  <a:schemeClr val="accent1">
                    <a:lumMod val="75000"/>
                  </a:schemeClr>
                </a:solidFill>
                <a:latin typeface="Comic Sans MS" pitchFamily="66" charset="0"/>
                <a:cs typeface="Times New Roman" pitchFamily="18" charset="0"/>
              </a:rPr>
              <a:t> </a:t>
            </a:r>
            <a:endParaRPr lang="tr-TR" dirty="0">
              <a:solidFill>
                <a:schemeClr val="accent1">
                  <a:lumMod val="75000"/>
                </a:schemeClr>
              </a:solidFill>
              <a:latin typeface="Comic Sans MS" pitchFamily="66" charset="0"/>
              <a:cs typeface="Times New Roman" pitchFamily="18" charset="0"/>
            </a:endParaRPr>
          </a:p>
          <a:p>
            <a:pPr eaLnBrk="1" hangingPunct="1">
              <a:lnSpc>
                <a:spcPct val="90000"/>
              </a:lnSpc>
              <a:buFontTx/>
              <a:buNone/>
              <a:defRPr/>
            </a:pPr>
            <a:r>
              <a:rPr lang="tr-TR" dirty="0">
                <a:solidFill>
                  <a:schemeClr val="bg1"/>
                </a:solidFill>
                <a:latin typeface="Comic Sans MS" pitchFamily="66" charset="0"/>
                <a:cs typeface="Times New Roman" pitchFamily="18" charset="0"/>
              </a:rPr>
              <a:t> </a:t>
            </a:r>
          </a:p>
          <a:p>
            <a:pPr algn="just" eaLnBrk="1" hangingPunct="1">
              <a:lnSpc>
                <a:spcPct val="90000"/>
              </a:lnSpc>
              <a:buFontTx/>
              <a:buNone/>
              <a:defRPr/>
            </a:pPr>
            <a:r>
              <a:rPr lang="tr-TR" dirty="0">
                <a:latin typeface="Comic Sans MS" pitchFamily="66" charset="0"/>
                <a:cs typeface="Times New Roman" pitchFamily="18" charset="0"/>
              </a:rPr>
              <a:t> </a:t>
            </a:r>
            <a:endParaRPr lang="en-US" dirty="0">
              <a:latin typeface="Comic Sans MS" pitchFamily="66" charset="0"/>
              <a:cs typeface="Times New Roman" pitchFamily="18" charset="0"/>
            </a:endParaRPr>
          </a:p>
        </p:txBody>
      </p:sp>
      <p:sp>
        <p:nvSpPr>
          <p:cNvPr id="2" name="Metin kutusu 1">
            <a:extLst>
              <a:ext uri="{FF2B5EF4-FFF2-40B4-BE49-F238E27FC236}">
                <a16:creationId xmlns:a16="http://schemas.microsoft.com/office/drawing/2014/main" id="{C84D302C-5256-6011-2497-4F67C89F6EDF}"/>
              </a:ext>
            </a:extLst>
          </p:cNvPr>
          <p:cNvSpPr txBox="1"/>
          <p:nvPr/>
        </p:nvSpPr>
        <p:spPr>
          <a:xfrm>
            <a:off x="7104184" y="1381190"/>
            <a:ext cx="4194086" cy="1754326"/>
          </a:xfrm>
          <a:prstGeom prst="rect">
            <a:avLst/>
          </a:prstGeom>
          <a:noFill/>
        </p:spPr>
        <p:txBody>
          <a:bodyPr wrap="square">
            <a:spAutoFit/>
          </a:bodyPr>
          <a:lstStyle/>
          <a:p>
            <a:r>
              <a:rPr lang="tr-TR" sz="1800" b="0" dirty="0">
                <a:effectLst/>
                <a:latin typeface="Comic Sans MS" panose="030F0902030302020204" pitchFamily="66" charset="0"/>
              </a:rPr>
              <a:t>Anne </a:t>
            </a:r>
            <a:r>
              <a:rPr lang="tr-TR" sz="1800" b="0" dirty="0" err="1">
                <a:effectLst/>
                <a:latin typeface="Comic Sans MS" panose="030F0902030302020204" pitchFamily="66" charset="0"/>
              </a:rPr>
              <a:t>sütu</a:t>
            </a:r>
            <a:r>
              <a:rPr lang="tr-TR" sz="1800" b="0" dirty="0">
                <a:effectLst/>
                <a:latin typeface="Comic Sans MS" panose="030F0902030302020204" pitchFamily="66" charset="0"/>
              </a:rPr>
              <a:t>̈ ve yumurta </a:t>
            </a:r>
            <a:r>
              <a:rPr lang="tr-TR" sz="1800" b="0" dirty="0" err="1">
                <a:effectLst/>
                <a:latin typeface="Comic Sans MS" panose="030F0902030302020204" pitchFamily="66" charset="0"/>
              </a:rPr>
              <a:t>vücuda</a:t>
            </a:r>
            <a:r>
              <a:rPr lang="tr-TR" sz="1800" b="0" dirty="0">
                <a:effectLst/>
                <a:latin typeface="Comic Sans MS" panose="030F0902030302020204" pitchFamily="66" charset="0"/>
              </a:rPr>
              <a:t> alındıklarında % 100’ü kullanılır bundan dolayı </a:t>
            </a:r>
            <a:r>
              <a:rPr lang="tr-TR" sz="1800" b="0" dirty="0" err="1">
                <a:effectLst/>
                <a:latin typeface="Comic Sans MS" panose="030F0902030302020204" pitchFamily="66" charset="0"/>
              </a:rPr>
              <a:t>örnek</a:t>
            </a:r>
            <a:r>
              <a:rPr lang="tr-TR" sz="1800" b="0" dirty="0">
                <a:effectLst/>
                <a:latin typeface="Comic Sans MS" panose="030F0902030302020204" pitchFamily="66" charset="0"/>
              </a:rPr>
              <a:t> proteindir. </a:t>
            </a:r>
            <a:r>
              <a:rPr lang="tr-TR" sz="1800" b="0" dirty="0" err="1">
                <a:effectLst/>
                <a:latin typeface="Comic Sans MS" panose="030F0902030302020204" pitchFamily="66" charset="0"/>
              </a:rPr>
              <a:t>Süt</a:t>
            </a:r>
            <a:r>
              <a:rPr lang="tr-TR" sz="1800" b="0" dirty="0">
                <a:effectLst/>
                <a:latin typeface="Comic Sans MS" panose="030F0902030302020204" pitchFamily="66" charset="0"/>
              </a:rPr>
              <a:t>, et gibi </a:t>
            </a:r>
            <a:r>
              <a:rPr lang="tr-TR" sz="1800" b="0" dirty="0" err="1">
                <a:effectLst/>
                <a:latin typeface="Comic Sans MS" panose="030F0902030302020204" pitchFamily="66" charset="0"/>
              </a:rPr>
              <a:t>diğer</a:t>
            </a:r>
            <a:r>
              <a:rPr lang="tr-TR" sz="1800" b="0" dirty="0">
                <a:effectLst/>
                <a:latin typeface="Comic Sans MS" panose="030F0902030302020204" pitchFamily="66" charset="0"/>
              </a:rPr>
              <a:t> hayvansal besinlerin % 91–100 </a:t>
            </a:r>
            <a:r>
              <a:rPr lang="tr-TR" sz="1800" b="0" dirty="0" err="1">
                <a:effectLst/>
                <a:latin typeface="Comic Sans MS" panose="030F0902030302020204" pitchFamily="66" charset="0"/>
              </a:rPr>
              <a:t>sindirildiği</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için</a:t>
            </a:r>
            <a:r>
              <a:rPr lang="tr-TR" sz="1800" b="0" dirty="0">
                <a:effectLst/>
                <a:latin typeface="Comic Sans MS" panose="030F0902030302020204" pitchFamily="66" charset="0"/>
              </a:rPr>
              <a:t> bunlara iyi kalite proteinler denir. </a:t>
            </a:r>
            <a:endParaRPr lang="tr-TR" dirty="0">
              <a:latin typeface="Comic Sans MS" panose="030F0902030302020204"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62246C0B-58DE-2C44-B541-17E3C8A7EB23}"/>
              </a:ext>
            </a:extLst>
          </p:cNvPr>
          <p:cNvSpPr/>
          <p:nvPr/>
        </p:nvSpPr>
        <p:spPr>
          <a:xfrm>
            <a:off x="340730" y="1762467"/>
            <a:ext cx="6123238" cy="5324535"/>
          </a:xfrm>
          <a:prstGeom prst="rect">
            <a:avLst/>
          </a:prstGeom>
        </p:spPr>
        <p:txBody>
          <a:bodyPr wrap="square">
            <a:spAutoFit/>
          </a:bodyPr>
          <a:lstStyle/>
          <a:p>
            <a:pPr algn="just"/>
            <a:r>
              <a:rPr lang="tr-TR" sz="2000" dirty="0">
                <a:solidFill>
                  <a:srgbClr val="FF0000"/>
                </a:solidFill>
                <a:latin typeface="Comic Sans MS" panose="030F0902030302020204" pitchFamily="66" charset="0"/>
              </a:rPr>
              <a:t>Proteinler</a:t>
            </a:r>
            <a:r>
              <a:rPr lang="tr-TR" sz="2000" dirty="0"/>
              <a:t>, </a:t>
            </a:r>
            <a:r>
              <a:rPr lang="tr-TR" sz="2000" dirty="0">
                <a:latin typeface="Comic Sans MS" panose="030F0902030302020204" pitchFamily="66" charset="0"/>
              </a:rPr>
              <a:t>hayvansal ve bitkisel </a:t>
            </a:r>
            <a:r>
              <a:rPr lang="tr-TR" sz="2000" dirty="0" err="1">
                <a:latin typeface="Comic Sans MS" panose="030F0902030302020204" pitchFamily="66" charset="0"/>
              </a:rPr>
              <a:t>bütün</a:t>
            </a:r>
            <a:r>
              <a:rPr lang="tr-TR" sz="2000" dirty="0">
                <a:latin typeface="Comic Sans MS" panose="030F0902030302020204" pitchFamily="66" charset="0"/>
              </a:rPr>
              <a:t> canlı </a:t>
            </a:r>
            <a:r>
              <a:rPr lang="tr-TR" sz="2000" dirty="0" err="1">
                <a:latin typeface="Comic Sans MS" panose="030F0902030302020204" pitchFamily="66" charset="0"/>
              </a:rPr>
              <a:t>hücrelerin</a:t>
            </a:r>
            <a:r>
              <a:rPr lang="tr-TR" sz="2000" dirty="0">
                <a:latin typeface="Comic Sans MS" panose="030F0902030302020204" pitchFamily="66" charset="0"/>
              </a:rPr>
              <a:t> protoplazmasını, </a:t>
            </a:r>
            <a:r>
              <a:rPr lang="tr-TR" sz="2000" dirty="0" err="1">
                <a:latin typeface="Comic Sans MS" panose="030F0902030302020204" pitchFamily="66" charset="0"/>
              </a:rPr>
              <a:t>birçok</a:t>
            </a:r>
            <a:r>
              <a:rPr lang="tr-TR" sz="2000" dirty="0">
                <a:latin typeface="Comic Sans MS" panose="030F0902030302020204" pitchFamily="66" charset="0"/>
              </a:rPr>
              <a:t> hormon ve enzimlerin yapısını </a:t>
            </a:r>
            <a:r>
              <a:rPr lang="tr-TR" sz="2000" dirty="0" err="1">
                <a:latin typeface="Comic Sans MS" panose="030F0902030302020204" pitchFamily="66" charset="0"/>
              </a:rPr>
              <a:t>oluşturan</a:t>
            </a:r>
            <a:r>
              <a:rPr lang="tr-TR" sz="2000" dirty="0">
                <a:latin typeface="Comic Sans MS" panose="030F0902030302020204" pitchFamily="66" charset="0"/>
              </a:rPr>
              <a:t> esas </a:t>
            </a:r>
            <a:r>
              <a:rPr lang="tr-TR" sz="2000" dirty="0" err="1">
                <a:latin typeface="Comic Sans MS" panose="030F0902030302020204" pitchFamily="66" charset="0"/>
              </a:rPr>
              <a:t>bileşendir</a:t>
            </a:r>
            <a:r>
              <a:rPr lang="tr-TR" sz="2000" dirty="0">
                <a:latin typeface="Comic Sans MS" panose="030F0902030302020204" pitchFamily="66" charset="0"/>
              </a:rPr>
              <a:t>. </a:t>
            </a:r>
          </a:p>
          <a:p>
            <a:pPr algn="just"/>
            <a:endParaRPr lang="tr-TR" sz="2000" dirty="0">
              <a:latin typeface="Comic Sans MS" panose="030F0902030302020204" pitchFamily="66" charset="0"/>
            </a:endParaRPr>
          </a:p>
          <a:p>
            <a:pPr algn="just"/>
            <a:r>
              <a:rPr lang="tr-TR" sz="2000" dirty="0">
                <a:latin typeface="Comic Sans MS" panose="030F0902030302020204" pitchFamily="66" charset="0"/>
              </a:rPr>
              <a:t>Sudan sonra toplam </a:t>
            </a:r>
            <a:r>
              <a:rPr lang="tr-TR" sz="2000" dirty="0" err="1">
                <a:latin typeface="Comic Sans MS" panose="030F0902030302020204" pitchFamily="66" charset="0"/>
              </a:rPr>
              <a:t>vücut</a:t>
            </a:r>
            <a:r>
              <a:rPr lang="tr-TR" sz="2000" dirty="0">
                <a:latin typeface="Comic Sans MS" panose="030F0902030302020204" pitchFamily="66" charset="0"/>
              </a:rPr>
              <a:t> </a:t>
            </a:r>
            <a:r>
              <a:rPr lang="tr-TR" sz="2000" dirty="0" err="1">
                <a:latin typeface="Comic Sans MS" panose="030F0902030302020204" pitchFamily="66" charset="0"/>
              </a:rPr>
              <a:t>ağırlığının</a:t>
            </a:r>
            <a:r>
              <a:rPr lang="tr-TR" sz="2000" dirty="0">
                <a:latin typeface="Comic Sans MS" panose="030F0902030302020204" pitchFamily="66" charset="0"/>
              </a:rPr>
              <a:t> en </a:t>
            </a:r>
            <a:r>
              <a:rPr lang="tr-TR" sz="2000" dirty="0" err="1">
                <a:latin typeface="Comic Sans MS" panose="030F0902030302020204" pitchFamily="66" charset="0"/>
              </a:rPr>
              <a:t>büyük</a:t>
            </a:r>
            <a:r>
              <a:rPr lang="tr-TR" sz="2000" dirty="0">
                <a:latin typeface="Comic Sans MS" panose="030F0902030302020204" pitchFamily="66" charset="0"/>
              </a:rPr>
              <a:t> kısmını proteinler </a:t>
            </a:r>
            <a:r>
              <a:rPr lang="tr-TR" sz="2000" dirty="0" err="1">
                <a:latin typeface="Comic Sans MS" panose="030F0902030302020204" pitchFamily="66" charset="0"/>
              </a:rPr>
              <a:t>teşkil</a:t>
            </a:r>
            <a:r>
              <a:rPr lang="tr-TR" sz="2000" dirty="0">
                <a:latin typeface="Comic Sans MS" panose="030F0902030302020204" pitchFamily="66" charset="0"/>
              </a:rPr>
              <a:t> etmektedir. </a:t>
            </a:r>
          </a:p>
          <a:p>
            <a:pPr algn="just"/>
            <a:endParaRPr lang="tr-TR" sz="2000" dirty="0">
              <a:latin typeface="Comic Sans MS" panose="030F0902030302020204" pitchFamily="66" charset="0"/>
            </a:endParaRPr>
          </a:p>
          <a:p>
            <a:pPr algn="just"/>
            <a:r>
              <a:rPr lang="tr-TR" sz="2000" dirty="0" err="1">
                <a:latin typeface="Comic Sans MS" panose="030F0902030302020204" pitchFamily="66" charset="0"/>
              </a:rPr>
              <a:t>Vücuda</a:t>
            </a:r>
            <a:r>
              <a:rPr lang="tr-TR" sz="2000" dirty="0">
                <a:latin typeface="Comic Sans MS" panose="030F0902030302020204" pitchFamily="66" charset="0"/>
              </a:rPr>
              <a:t> optimum miktar ve kalitede alınan proteinler </a:t>
            </a:r>
            <a:r>
              <a:rPr lang="tr-TR" sz="2000" dirty="0" err="1">
                <a:latin typeface="Comic Sans MS" panose="030F0902030302020204" pitchFamily="66" charset="0"/>
              </a:rPr>
              <a:t>sağlıklı</a:t>
            </a:r>
            <a:r>
              <a:rPr lang="tr-TR" sz="2000" dirty="0">
                <a:latin typeface="Comic Sans MS" panose="030F0902030302020204" pitchFamily="66" charset="0"/>
              </a:rPr>
              <a:t> bir sinir, kas, </a:t>
            </a:r>
            <a:r>
              <a:rPr lang="tr-TR" sz="2000" dirty="0" err="1">
                <a:latin typeface="Comic Sans MS" panose="030F0902030302020204" pitchFamily="66" charset="0"/>
              </a:rPr>
              <a:t>dis</a:t>
            </a:r>
            <a:r>
              <a:rPr lang="tr-TR" sz="2000" dirty="0">
                <a:latin typeface="Comic Sans MS" panose="030F0902030302020204" pitchFamily="66" charset="0"/>
              </a:rPr>
              <a:t>̧ kemik, deri </a:t>
            </a:r>
            <a:r>
              <a:rPr lang="tr-TR" sz="2000" dirty="0" err="1">
                <a:latin typeface="Comic Sans MS" panose="030F0902030302020204" pitchFamily="66" charset="0"/>
              </a:rPr>
              <a:t>teşekkülu</a:t>
            </a:r>
            <a:r>
              <a:rPr lang="tr-TR" sz="2000" dirty="0">
                <a:latin typeface="Comic Sans MS" panose="030F0902030302020204" pitchFamily="66" charset="0"/>
              </a:rPr>
              <a:t>̈ ile </a:t>
            </a:r>
            <a:r>
              <a:rPr lang="tr-TR" sz="2000" dirty="0" err="1">
                <a:latin typeface="Comic Sans MS" panose="030F0902030302020204" pitchFamily="66" charset="0"/>
              </a:rPr>
              <a:t>vücut</a:t>
            </a:r>
            <a:r>
              <a:rPr lang="tr-TR" sz="2000" dirty="0">
                <a:latin typeface="Comic Sans MS" panose="030F0902030302020204" pitchFamily="66" charset="0"/>
              </a:rPr>
              <a:t> </a:t>
            </a:r>
            <a:r>
              <a:rPr lang="tr-TR" sz="2000" dirty="0" err="1">
                <a:latin typeface="Comic Sans MS" panose="030F0902030302020204" pitchFamily="66" charset="0"/>
              </a:rPr>
              <a:t>gelişimi</a:t>
            </a:r>
            <a:r>
              <a:rPr lang="tr-TR" sz="2000" dirty="0">
                <a:latin typeface="Comic Sans MS" panose="030F0902030302020204" pitchFamily="66" charset="0"/>
              </a:rPr>
              <a:t> </a:t>
            </a:r>
            <a:r>
              <a:rPr lang="tr-TR" sz="2000" dirty="0" err="1">
                <a:latin typeface="Comic Sans MS" panose="030F0902030302020204" pitchFamily="66" charset="0"/>
              </a:rPr>
              <a:t>sağlamaktadır</a:t>
            </a:r>
            <a:r>
              <a:rPr lang="tr-TR" sz="2000" dirty="0">
                <a:latin typeface="Comic Sans MS" panose="030F0902030302020204" pitchFamily="66" charset="0"/>
              </a:rPr>
              <a:t> ve yıpranan dokuların onarımından sorumludurlar. </a:t>
            </a:r>
          </a:p>
          <a:p>
            <a:pPr algn="just"/>
            <a:endParaRPr lang="tr-TR" sz="2000" dirty="0">
              <a:latin typeface="Comic Sans MS" panose="030F0902030302020204" pitchFamily="66" charset="0"/>
            </a:endParaRPr>
          </a:p>
          <a:p>
            <a:pPr algn="just"/>
            <a:r>
              <a:rPr lang="tr-TR" sz="2000" dirty="0" err="1">
                <a:latin typeface="Comic Sans MS" panose="030F0902030302020204" pitchFamily="66" charset="0"/>
              </a:rPr>
              <a:t>Hücrelerin</a:t>
            </a:r>
            <a:r>
              <a:rPr lang="tr-TR" sz="2000" dirty="0">
                <a:latin typeface="Comic Sans MS" panose="030F0902030302020204" pitchFamily="66" charset="0"/>
              </a:rPr>
              <a:t> oksijen ihtiyacını </a:t>
            </a:r>
            <a:r>
              <a:rPr lang="tr-TR" sz="2000" dirty="0" err="1">
                <a:latin typeface="Comic Sans MS" panose="030F0902030302020204" pitchFamily="66" charset="0"/>
              </a:rPr>
              <a:t>sağlayan</a:t>
            </a:r>
            <a:r>
              <a:rPr lang="tr-TR" sz="2000" dirty="0">
                <a:latin typeface="Comic Sans MS" panose="030F0902030302020204" pitchFamily="66" charset="0"/>
              </a:rPr>
              <a:t> kırmızı kan </a:t>
            </a:r>
            <a:r>
              <a:rPr lang="tr-TR" sz="2000" dirty="0" err="1">
                <a:latin typeface="Comic Sans MS" panose="030F0902030302020204" pitchFamily="66" charset="0"/>
              </a:rPr>
              <a:t>hücrelerinin</a:t>
            </a:r>
            <a:r>
              <a:rPr lang="tr-TR" sz="2000" dirty="0">
                <a:latin typeface="Comic Sans MS" panose="030F0902030302020204" pitchFamily="66" charset="0"/>
              </a:rPr>
              <a:t> yapısını </a:t>
            </a:r>
            <a:r>
              <a:rPr lang="tr-TR" sz="2000" dirty="0" err="1">
                <a:latin typeface="Comic Sans MS" panose="030F0902030302020204" pitchFamily="66" charset="0"/>
              </a:rPr>
              <a:t>oluşturan</a:t>
            </a:r>
            <a:r>
              <a:rPr lang="tr-TR" sz="2000" dirty="0">
                <a:latin typeface="Comic Sans MS" panose="030F0902030302020204" pitchFamily="66" charset="0"/>
              </a:rPr>
              <a:t> hemoglobin de bir proteindir</a:t>
            </a:r>
            <a:r>
              <a:rPr lang="tr-TR" sz="2000" dirty="0"/>
              <a:t>.</a:t>
            </a:r>
          </a:p>
          <a:p>
            <a:pPr algn="just"/>
            <a:endParaRPr lang="tr-TR" sz="2000" dirty="0"/>
          </a:p>
          <a:p>
            <a:pPr algn="just"/>
            <a:r>
              <a:rPr lang="tr-TR" sz="2000" dirty="0"/>
              <a:t> </a:t>
            </a:r>
          </a:p>
        </p:txBody>
      </p:sp>
      <p:pic>
        <p:nvPicPr>
          <p:cNvPr id="7170" name="Picture 2" descr="Proteins | Best Recipe for Life">
            <a:extLst>
              <a:ext uri="{FF2B5EF4-FFF2-40B4-BE49-F238E27FC236}">
                <a16:creationId xmlns:a16="http://schemas.microsoft.com/office/drawing/2014/main" id="{21DE4271-5FF3-4D40-9BB6-1E1DA9AE6D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44780" y="825500"/>
            <a:ext cx="4417734" cy="5715536"/>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701D31D2-64FF-5049-98CF-6B9C2061B1F2}"/>
              </a:ext>
            </a:extLst>
          </p:cNvPr>
          <p:cNvSpPr txBox="1"/>
          <p:nvPr/>
        </p:nvSpPr>
        <p:spPr>
          <a:xfrm>
            <a:off x="1952061" y="773107"/>
            <a:ext cx="3794629"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PROTEİNLER</a:t>
            </a:r>
          </a:p>
        </p:txBody>
      </p:sp>
    </p:spTree>
    <p:extLst>
      <p:ext uri="{BB962C8B-B14F-4D97-AF65-F5344CB8AC3E}">
        <p14:creationId xmlns:p14="http://schemas.microsoft.com/office/powerpoint/2010/main" val="3793375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1586A055-AB1C-A24C-8A62-83BBA2743B18}"/>
              </a:ext>
            </a:extLst>
          </p:cNvPr>
          <p:cNvSpPr/>
          <p:nvPr/>
        </p:nvSpPr>
        <p:spPr>
          <a:xfrm>
            <a:off x="0" y="649995"/>
            <a:ext cx="7593445" cy="6247864"/>
          </a:xfrm>
          <a:prstGeom prst="rect">
            <a:avLst/>
          </a:prstGeom>
        </p:spPr>
        <p:txBody>
          <a:bodyPr wrap="square">
            <a:spAutoFit/>
          </a:bodyPr>
          <a:lstStyle/>
          <a:p>
            <a:pPr algn="just"/>
            <a:endParaRPr lang="tr-TR" sz="2000" dirty="0">
              <a:solidFill>
                <a:srgbClr val="7030A0"/>
              </a:solidFill>
            </a:endParaRPr>
          </a:p>
          <a:p>
            <a:pPr algn="just"/>
            <a:r>
              <a:rPr lang="tr-TR" sz="2000" dirty="0">
                <a:solidFill>
                  <a:srgbClr val="7030A0"/>
                </a:solidFill>
                <a:latin typeface="Comic Sans MS" panose="030F0902030302020204" pitchFamily="66" charset="0"/>
              </a:rPr>
              <a:t>Proteinlerin </a:t>
            </a:r>
            <a:r>
              <a:rPr lang="tr-TR" sz="2000" dirty="0" err="1">
                <a:solidFill>
                  <a:srgbClr val="7030A0"/>
                </a:solidFill>
                <a:latin typeface="Comic Sans MS" panose="030F0902030302020204" pitchFamily="66" charset="0"/>
              </a:rPr>
              <a:t>başlıca</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görevleri</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şunlar</a:t>
            </a:r>
            <a:r>
              <a:rPr lang="tr-TR" sz="2000" dirty="0">
                <a:solidFill>
                  <a:srgbClr val="7030A0"/>
                </a:solidFill>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 Proteinler </a:t>
            </a:r>
            <a:r>
              <a:rPr lang="tr-TR" sz="2000" dirty="0" err="1">
                <a:latin typeface="Comic Sans MS" panose="030F0902030302020204" pitchFamily="66" charset="0"/>
              </a:rPr>
              <a:t>vücudun</a:t>
            </a:r>
            <a:r>
              <a:rPr lang="tr-TR" sz="2000" dirty="0">
                <a:latin typeface="Comic Sans MS" panose="030F0902030302020204" pitchFamily="66" charset="0"/>
              </a:rPr>
              <a:t> elzem amino asitlere olan gereksinimini </a:t>
            </a:r>
            <a:r>
              <a:rPr lang="tr-TR" sz="2000" dirty="0" err="1">
                <a:latin typeface="Comic Sans MS" panose="030F0902030302020204" pitchFamily="66" charset="0"/>
              </a:rPr>
              <a:t>karşılar</a:t>
            </a:r>
            <a:r>
              <a:rPr lang="tr-TR" sz="2000" dirty="0">
                <a:latin typeface="Comic Sans MS" panose="030F0902030302020204" pitchFamily="66" charset="0"/>
              </a:rPr>
              <a:t>. </a:t>
            </a:r>
          </a:p>
          <a:p>
            <a:pPr algn="just">
              <a:buFont typeface="Arial" panose="020B0604020202020204" pitchFamily="34" charset="0"/>
              <a:buChar char="•"/>
            </a:pPr>
            <a:endParaRPr lang="tr-TR" sz="2000" dirty="0">
              <a:latin typeface="Comic Sans MS" panose="030F0902030302020204" pitchFamily="66" charset="0"/>
            </a:endParaRPr>
          </a:p>
          <a:p>
            <a:pPr algn="just">
              <a:buFont typeface="Arial" panose="020B0604020202020204" pitchFamily="34" charset="0"/>
              <a:buChar char="•"/>
            </a:pPr>
            <a:r>
              <a:rPr lang="tr-TR" sz="2000" dirty="0" err="1">
                <a:latin typeface="Comic Sans MS" panose="030F0902030302020204" pitchFamily="66" charset="0"/>
              </a:rPr>
              <a:t>Büyüme</a:t>
            </a:r>
            <a:r>
              <a:rPr lang="tr-TR" sz="2000" dirty="0">
                <a:latin typeface="Comic Sans MS" panose="030F0902030302020204" pitchFamily="66" charset="0"/>
              </a:rPr>
              <a:t> ve ergenlik </a:t>
            </a:r>
            <a:r>
              <a:rPr lang="tr-TR" sz="2000" dirty="0" err="1">
                <a:latin typeface="Comic Sans MS" panose="030F0902030302020204" pitchFamily="66" charset="0"/>
              </a:rPr>
              <a:t>dönemlerinde</a:t>
            </a:r>
            <a:r>
              <a:rPr lang="tr-TR" sz="2000" dirty="0">
                <a:latin typeface="Comic Sans MS" panose="030F0902030302020204" pitchFamily="66" charset="0"/>
              </a:rPr>
              <a:t> yeni dokuların yapılmasında etkindir.</a:t>
            </a:r>
          </a:p>
          <a:p>
            <a:pPr algn="just"/>
            <a:r>
              <a:rPr lang="tr-TR" sz="2000" dirty="0">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Yıpranan dokuların onarılması </a:t>
            </a:r>
            <a:r>
              <a:rPr lang="tr-TR" sz="2000" dirty="0" err="1">
                <a:latin typeface="Comic Sans MS" panose="030F0902030302020204" pitchFamily="66" charset="0"/>
              </a:rPr>
              <a:t>işlevine</a:t>
            </a:r>
            <a:r>
              <a:rPr lang="tr-TR" sz="2000" dirty="0">
                <a:latin typeface="Comic Sans MS" panose="030F0902030302020204" pitchFamily="66" charset="0"/>
              </a:rPr>
              <a:t> sahiptir. </a:t>
            </a:r>
          </a:p>
          <a:p>
            <a:pPr algn="just">
              <a:buFont typeface="Arial" panose="020B0604020202020204" pitchFamily="34" charset="0"/>
              <a:buChar char="•"/>
            </a:pPr>
            <a:endParaRPr lang="tr-TR" sz="2000" dirty="0">
              <a:latin typeface="Comic Sans MS" panose="030F0902030302020204" pitchFamily="66" charset="0"/>
            </a:endParaRPr>
          </a:p>
          <a:p>
            <a:pPr algn="just">
              <a:buFont typeface="Arial" panose="020B0604020202020204" pitchFamily="34" charset="0"/>
              <a:buChar char="•"/>
            </a:pPr>
            <a:r>
              <a:rPr lang="tr-TR" sz="2000" dirty="0">
                <a:latin typeface="Comic Sans MS" panose="030F0902030302020204" pitchFamily="66" charset="0"/>
              </a:rPr>
              <a:t>Enzimlerin ve hormonların yapımında </a:t>
            </a:r>
            <a:r>
              <a:rPr lang="tr-TR" sz="2000" dirty="0" err="1">
                <a:latin typeface="Comic Sans MS" panose="030F0902030302020204" pitchFamily="66" charset="0"/>
              </a:rPr>
              <a:t>görev</a:t>
            </a:r>
            <a:r>
              <a:rPr lang="tr-TR" sz="2000" dirty="0">
                <a:latin typeface="Comic Sans MS" panose="030F0902030302020204" pitchFamily="66" charset="0"/>
              </a:rPr>
              <a:t> alıp yapılarında bulunur.</a:t>
            </a:r>
          </a:p>
          <a:p>
            <a:pPr algn="just">
              <a:buFont typeface="Arial" panose="020B0604020202020204" pitchFamily="34" charset="0"/>
              <a:buChar char="•"/>
            </a:pPr>
            <a:r>
              <a:rPr lang="tr-TR" sz="2000" dirty="0">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Sinirsel uyarıların iletiminde rol oynar. </a:t>
            </a:r>
          </a:p>
          <a:p>
            <a:pPr algn="just">
              <a:buFont typeface="Arial" panose="020B0604020202020204" pitchFamily="34" charset="0"/>
              <a:buChar char="•"/>
            </a:pPr>
            <a:endParaRPr lang="tr-TR" sz="2000" dirty="0">
              <a:latin typeface="Comic Sans MS" panose="030F0902030302020204" pitchFamily="66" charset="0"/>
            </a:endParaRPr>
          </a:p>
          <a:p>
            <a:pPr algn="just">
              <a:buFont typeface="Arial" panose="020B0604020202020204" pitchFamily="34" charset="0"/>
              <a:buChar char="•"/>
            </a:pPr>
            <a:r>
              <a:rPr lang="tr-TR" sz="2000" dirty="0">
                <a:latin typeface="Comic Sans MS" panose="030F0902030302020204" pitchFamily="66" charset="0"/>
              </a:rPr>
              <a:t>Canlıya destek olma ve hareket </a:t>
            </a:r>
            <a:r>
              <a:rPr lang="tr-TR" sz="2000" dirty="0" err="1">
                <a:latin typeface="Comic Sans MS" panose="030F0902030302020204" pitchFamily="66" charset="0"/>
              </a:rPr>
              <a:t>olanağı</a:t>
            </a:r>
            <a:r>
              <a:rPr lang="tr-TR" sz="2000" dirty="0">
                <a:latin typeface="Comic Sans MS" panose="030F0902030302020204" pitchFamily="66" charset="0"/>
              </a:rPr>
              <a:t> </a:t>
            </a:r>
            <a:r>
              <a:rPr lang="tr-TR" sz="2000" dirty="0" err="1">
                <a:latin typeface="Comic Sans MS" panose="030F0902030302020204" pitchFamily="66" charset="0"/>
              </a:rPr>
              <a:t>sağlamada</a:t>
            </a:r>
            <a:r>
              <a:rPr lang="tr-TR" sz="2000" dirty="0">
                <a:latin typeface="Comic Sans MS" panose="030F0902030302020204" pitchFamily="66" charset="0"/>
              </a:rPr>
              <a:t> </a:t>
            </a:r>
            <a:r>
              <a:rPr lang="tr-TR" sz="2000" dirty="0" err="1">
                <a:latin typeface="Comic Sans MS" panose="030F0902030302020204" pitchFamily="66" charset="0"/>
              </a:rPr>
              <a:t>görev</a:t>
            </a:r>
            <a:r>
              <a:rPr lang="tr-TR" sz="2000" dirty="0">
                <a:latin typeface="Comic Sans MS" panose="030F0902030302020204" pitchFamily="66" charset="0"/>
              </a:rPr>
              <a:t> alır. </a:t>
            </a:r>
          </a:p>
          <a:p>
            <a:pPr algn="just">
              <a:buFont typeface="Arial" panose="020B0604020202020204" pitchFamily="34" charset="0"/>
              <a:buChar char="•"/>
            </a:pPr>
            <a:endParaRPr lang="tr-TR" sz="2000" dirty="0">
              <a:latin typeface="Comic Sans MS" panose="030F0902030302020204" pitchFamily="66" charset="0"/>
            </a:endParaRPr>
          </a:p>
          <a:p>
            <a:pPr algn="just">
              <a:buFont typeface="Arial" panose="020B0604020202020204" pitchFamily="34" charset="0"/>
              <a:buChar char="•"/>
            </a:pPr>
            <a:r>
              <a:rPr lang="tr-TR" sz="2000" dirty="0" err="1">
                <a:latin typeface="Comic Sans MS" panose="030F0902030302020204" pitchFamily="66" charset="0"/>
              </a:rPr>
              <a:t>Vücudun</a:t>
            </a:r>
            <a:r>
              <a:rPr lang="tr-TR" sz="2000" dirty="0">
                <a:latin typeface="Comic Sans MS" panose="030F0902030302020204" pitchFamily="66" charset="0"/>
              </a:rPr>
              <a:t> hastalıklara </a:t>
            </a:r>
            <a:r>
              <a:rPr lang="tr-TR" sz="2000" dirty="0" err="1">
                <a:latin typeface="Comic Sans MS" panose="030F0902030302020204" pitchFamily="66" charset="0"/>
              </a:rPr>
              <a:t>karşı</a:t>
            </a:r>
            <a:r>
              <a:rPr lang="tr-TR" sz="2000" dirty="0">
                <a:latin typeface="Comic Sans MS" panose="030F0902030302020204" pitchFamily="66" charset="0"/>
              </a:rPr>
              <a:t> </a:t>
            </a:r>
            <a:r>
              <a:rPr lang="tr-TR" sz="2000" dirty="0" err="1">
                <a:latin typeface="Comic Sans MS" panose="030F0902030302020204" pitchFamily="66" charset="0"/>
              </a:rPr>
              <a:t>dayanıklılığında</a:t>
            </a:r>
            <a:r>
              <a:rPr lang="tr-TR" sz="2000" dirty="0">
                <a:latin typeface="Comic Sans MS" panose="030F0902030302020204" pitchFamily="66" charset="0"/>
              </a:rPr>
              <a:t> ve hastalık etkenlerine </a:t>
            </a:r>
            <a:r>
              <a:rPr lang="tr-TR" sz="2000" dirty="0" err="1">
                <a:latin typeface="Comic Sans MS" panose="030F0902030302020204" pitchFamily="66" charset="0"/>
              </a:rPr>
              <a:t>karşı</a:t>
            </a:r>
            <a:r>
              <a:rPr lang="tr-TR" sz="2000" dirty="0">
                <a:latin typeface="Comic Sans MS" panose="030F0902030302020204" pitchFamily="66" charset="0"/>
              </a:rPr>
              <a:t> korunmada kullanılır. </a:t>
            </a:r>
          </a:p>
          <a:p>
            <a:pPr algn="just">
              <a:buFont typeface="Arial" panose="020B0604020202020204" pitchFamily="34" charset="0"/>
              <a:buChar char="•"/>
            </a:pPr>
            <a:endParaRPr lang="tr-TR" sz="2000" dirty="0">
              <a:effectLst/>
            </a:endParaRPr>
          </a:p>
        </p:txBody>
      </p:sp>
      <p:sp>
        <p:nvSpPr>
          <p:cNvPr id="2" name="Dikdörtgen 1">
            <a:extLst>
              <a:ext uri="{FF2B5EF4-FFF2-40B4-BE49-F238E27FC236}">
                <a16:creationId xmlns:a16="http://schemas.microsoft.com/office/drawing/2014/main" id="{358EF06F-E589-6D4E-9368-10BB8E8C2089}"/>
              </a:ext>
            </a:extLst>
          </p:cNvPr>
          <p:cNvSpPr/>
          <p:nvPr/>
        </p:nvSpPr>
        <p:spPr>
          <a:xfrm>
            <a:off x="4691927" y="64655"/>
            <a:ext cx="5625258" cy="523220"/>
          </a:xfrm>
          <a:prstGeom prst="rect">
            <a:avLst/>
          </a:prstGeom>
        </p:spPr>
        <p:txBody>
          <a:bodyPr wrap="none">
            <a:spAutoFit/>
          </a:bodyPr>
          <a:lstStyle/>
          <a:p>
            <a:r>
              <a:rPr lang="tr-TR" sz="2800" dirty="0">
                <a:solidFill>
                  <a:srgbClr val="FF0000"/>
                </a:solidFill>
                <a:latin typeface="Comic Sans MS" panose="030F0902030302020204" pitchFamily="66" charset="0"/>
              </a:rPr>
              <a:t>Proteinlerin </a:t>
            </a:r>
            <a:r>
              <a:rPr lang="tr-TR" sz="2800" dirty="0" err="1">
                <a:solidFill>
                  <a:srgbClr val="FF0000"/>
                </a:solidFill>
                <a:latin typeface="Comic Sans MS" panose="030F0902030302020204" pitchFamily="66" charset="0"/>
              </a:rPr>
              <a:t>Vücuttaki</a:t>
            </a:r>
            <a:r>
              <a:rPr lang="tr-TR" sz="2800" dirty="0">
                <a:solidFill>
                  <a:srgbClr val="FF0000"/>
                </a:solidFill>
                <a:latin typeface="Comic Sans MS" panose="030F0902030302020204" pitchFamily="66" charset="0"/>
              </a:rPr>
              <a:t> </a:t>
            </a:r>
            <a:r>
              <a:rPr lang="tr-TR" sz="2800" dirty="0" err="1">
                <a:solidFill>
                  <a:srgbClr val="FF0000"/>
                </a:solidFill>
                <a:latin typeface="Comic Sans MS" panose="030F0902030302020204" pitchFamily="66" charset="0"/>
              </a:rPr>
              <a:t>Görevleri</a:t>
            </a:r>
            <a:r>
              <a:rPr lang="tr-TR" sz="2800" dirty="0">
                <a:solidFill>
                  <a:srgbClr val="FF0000"/>
                </a:solidFill>
                <a:latin typeface="Comic Sans MS" panose="030F0902030302020204" pitchFamily="66" charset="0"/>
              </a:rPr>
              <a:t> </a:t>
            </a:r>
          </a:p>
        </p:txBody>
      </p:sp>
      <p:pic>
        <p:nvPicPr>
          <p:cNvPr id="2050" name="Picture 2" descr="DERGİ - Protein takviyesine ihtiyacımız var mı? - BBC News Türkçe">
            <a:extLst>
              <a:ext uri="{FF2B5EF4-FFF2-40B4-BE49-F238E27FC236}">
                <a16:creationId xmlns:a16="http://schemas.microsoft.com/office/drawing/2014/main" id="{90D5773D-2DE8-9342-8B44-FF13282491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5220" y="1143000"/>
            <a:ext cx="380198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08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21</a:t>
            </a:fld>
            <a:endParaRPr lang="tr-TR"/>
          </a:p>
        </p:txBody>
      </p:sp>
      <p:sp>
        <p:nvSpPr>
          <p:cNvPr id="4" name="Metin kutusu 3">
            <a:extLst>
              <a:ext uri="{FF2B5EF4-FFF2-40B4-BE49-F238E27FC236}">
                <a16:creationId xmlns:a16="http://schemas.microsoft.com/office/drawing/2014/main" id="{0D0667AF-C812-E64F-9B94-B8CE955A8222}"/>
              </a:ext>
            </a:extLst>
          </p:cNvPr>
          <p:cNvSpPr txBox="1"/>
          <p:nvPr/>
        </p:nvSpPr>
        <p:spPr>
          <a:xfrm>
            <a:off x="667840" y="1530391"/>
            <a:ext cx="6099462" cy="5078313"/>
          </a:xfrm>
          <a:prstGeom prst="rect">
            <a:avLst/>
          </a:prstGeom>
          <a:noFill/>
        </p:spPr>
        <p:txBody>
          <a:bodyPr wrap="square">
            <a:spAutoFit/>
          </a:bodyPr>
          <a:lstStyle/>
          <a:p>
            <a:pPr algn="just">
              <a:buFont typeface="Arial" panose="020B0604020202020204" pitchFamily="34" charset="0"/>
              <a:buChar char="•"/>
            </a:pPr>
            <a:r>
              <a:rPr lang="tr-TR" sz="1800" dirty="0">
                <a:latin typeface="Comic Sans MS" panose="030F0902030302020204" pitchFamily="66" charset="0"/>
              </a:rPr>
              <a:t>Organizmada </a:t>
            </a:r>
            <a:r>
              <a:rPr lang="tr-TR" sz="1800" dirty="0" err="1">
                <a:latin typeface="Comic Sans MS" panose="030F0902030302020204" pitchFamily="66" charset="0"/>
              </a:rPr>
              <a:t>taşıma</a:t>
            </a:r>
            <a:r>
              <a:rPr lang="tr-TR" sz="1800" dirty="0">
                <a:latin typeface="Comic Sans MS" panose="030F0902030302020204" pitchFamily="66" charset="0"/>
              </a:rPr>
              <a:t> </a:t>
            </a:r>
            <a:r>
              <a:rPr lang="tr-TR" sz="1800" dirty="0" err="1">
                <a:latin typeface="Comic Sans MS" panose="030F0902030302020204" pitchFamily="66" charset="0"/>
              </a:rPr>
              <a:t>görevi</a:t>
            </a:r>
            <a:r>
              <a:rPr lang="tr-TR" sz="1800" dirty="0">
                <a:latin typeface="Comic Sans MS" panose="030F0902030302020204" pitchFamily="66" charset="0"/>
              </a:rPr>
              <a:t> </a:t>
            </a:r>
            <a:r>
              <a:rPr lang="tr-TR" sz="1800" dirty="0" err="1">
                <a:latin typeface="Comic Sans MS" panose="030F0902030302020204" pitchFamily="66" charset="0"/>
              </a:rPr>
              <a:t>üstlenir</a:t>
            </a:r>
            <a:r>
              <a:rPr lang="tr-TR" sz="1800" dirty="0">
                <a:latin typeface="Comic Sans MS" panose="030F0902030302020204" pitchFamily="66" charset="0"/>
              </a:rPr>
              <a:t>. Bu nedenle </a:t>
            </a:r>
            <a:r>
              <a:rPr lang="tr-TR" sz="1800" dirty="0" err="1">
                <a:latin typeface="Comic Sans MS" panose="030F0902030302020204" pitchFamily="66" charset="0"/>
              </a:rPr>
              <a:t>birçok</a:t>
            </a:r>
            <a:r>
              <a:rPr lang="tr-TR" sz="1800" dirty="0">
                <a:latin typeface="Comic Sans MS" panose="030F0902030302020204" pitchFamily="66" charset="0"/>
              </a:rPr>
              <a:t> </a:t>
            </a:r>
            <a:r>
              <a:rPr lang="tr-TR" sz="1800" dirty="0" err="1">
                <a:latin typeface="Comic Sans MS" panose="030F0902030302020204" pitchFamily="66" charset="0"/>
              </a:rPr>
              <a:t>molekül</a:t>
            </a:r>
            <a:r>
              <a:rPr lang="tr-TR" sz="1800" dirty="0">
                <a:latin typeface="Comic Sans MS" panose="030F0902030302020204" pitchFamily="66" charset="0"/>
              </a:rPr>
              <a:t> ve iyonlar </a:t>
            </a:r>
            <a:r>
              <a:rPr lang="tr-TR" sz="1800" dirty="0" err="1">
                <a:latin typeface="Comic Sans MS" panose="030F0902030302020204" pitchFamily="66" charset="0"/>
              </a:rPr>
              <a:t>özgül</a:t>
            </a:r>
            <a:r>
              <a:rPr lang="tr-TR" sz="1800" dirty="0">
                <a:latin typeface="Comic Sans MS" panose="030F0902030302020204" pitchFamily="66" charset="0"/>
              </a:rPr>
              <a:t> proteinler tarafından </a:t>
            </a:r>
            <a:r>
              <a:rPr lang="tr-TR" sz="1800" dirty="0" err="1">
                <a:latin typeface="Comic Sans MS" panose="030F0902030302020204" pitchFamily="66" charset="0"/>
              </a:rPr>
              <a:t>taşınarak</a:t>
            </a:r>
            <a:r>
              <a:rPr lang="tr-TR" sz="1800" dirty="0">
                <a:latin typeface="Comic Sans MS" panose="030F0902030302020204" pitchFamily="66" charset="0"/>
              </a:rPr>
              <a:t> </a:t>
            </a:r>
            <a:r>
              <a:rPr lang="tr-TR" sz="1800" dirty="0" err="1">
                <a:latin typeface="Comic Sans MS" panose="030F0902030302020204" pitchFamily="66" charset="0"/>
              </a:rPr>
              <a:t>işlevlerini</a:t>
            </a:r>
            <a:r>
              <a:rPr lang="tr-TR" sz="1800" dirty="0">
                <a:latin typeface="Comic Sans MS" panose="030F0902030302020204" pitchFamily="66" charset="0"/>
              </a:rPr>
              <a:t> yerine getirir. </a:t>
            </a:r>
          </a:p>
          <a:p>
            <a:pPr algn="just"/>
            <a:endParaRPr lang="tr-TR" dirty="0">
              <a:latin typeface="Comic Sans MS" panose="030F0902030302020204" pitchFamily="66" charset="0"/>
            </a:endParaRPr>
          </a:p>
          <a:p>
            <a:pPr algn="just"/>
            <a:r>
              <a:rPr lang="tr-TR" sz="1800" dirty="0">
                <a:latin typeface="Comic Sans MS" panose="030F0902030302020204" pitchFamily="66" charset="0"/>
              </a:rPr>
              <a:t>Ör</a:t>
            </a:r>
            <a:r>
              <a:rPr lang="tr-TR" dirty="0">
                <a:latin typeface="Comic Sans MS" panose="030F0902030302020204" pitchFamily="66" charset="0"/>
              </a:rPr>
              <a:t>neğin</a:t>
            </a:r>
            <a:r>
              <a:rPr lang="tr-TR" sz="1800" dirty="0">
                <a:latin typeface="Comic Sans MS" panose="030F0902030302020204" pitchFamily="66" charset="0"/>
              </a:rPr>
              <a:t>, hemoglobin alyuvarlarda, </a:t>
            </a:r>
            <a:r>
              <a:rPr lang="tr-TR" sz="1800" dirty="0" err="1">
                <a:latin typeface="Comic Sans MS" panose="030F0902030302020204" pitchFamily="66" charset="0"/>
              </a:rPr>
              <a:t>miyoglobin</a:t>
            </a:r>
            <a:r>
              <a:rPr lang="tr-TR" sz="1800" dirty="0">
                <a:latin typeface="Comic Sans MS" panose="030F0902030302020204" pitchFamily="66" charset="0"/>
              </a:rPr>
              <a:t> ise kasta oksijen </a:t>
            </a:r>
            <a:r>
              <a:rPr lang="tr-TR" sz="1800" dirty="0" err="1">
                <a:latin typeface="Comic Sans MS" panose="030F0902030302020204" pitchFamily="66" charset="0"/>
              </a:rPr>
              <a:t>taşırken</a:t>
            </a:r>
            <a:r>
              <a:rPr lang="tr-TR" sz="1800" dirty="0">
                <a:latin typeface="Comic Sans MS" panose="030F0902030302020204" pitchFamily="66" charset="0"/>
              </a:rPr>
              <a:t>, demir kan metabolizmasında transferin tarafından </a:t>
            </a:r>
            <a:r>
              <a:rPr lang="tr-TR" sz="1800" dirty="0" err="1">
                <a:latin typeface="Comic Sans MS" panose="030F0902030302020204" pitchFamily="66" charset="0"/>
              </a:rPr>
              <a:t>taşınır</a:t>
            </a:r>
            <a:r>
              <a:rPr lang="tr-TR" sz="1800" dirty="0">
                <a:latin typeface="Comic Sans MS" panose="030F0902030302020204" pitchFamily="66" charset="0"/>
              </a:rPr>
              <a:t>. </a:t>
            </a:r>
          </a:p>
          <a:p>
            <a:pPr algn="just">
              <a:buFont typeface="Arial" panose="020B0604020202020204" pitchFamily="34" charset="0"/>
              <a:buChar char="•"/>
            </a:pPr>
            <a:endParaRPr lang="tr-TR" sz="1800" dirty="0">
              <a:latin typeface="Comic Sans MS" panose="030F0902030302020204" pitchFamily="66" charset="0"/>
            </a:endParaRPr>
          </a:p>
          <a:p>
            <a:pPr algn="just">
              <a:buFont typeface="Arial" panose="020B0604020202020204" pitchFamily="34" charset="0"/>
              <a:buChar char="•"/>
            </a:pPr>
            <a:r>
              <a:rPr lang="tr-TR" sz="1800" dirty="0">
                <a:latin typeface="Comic Sans MS" panose="030F0902030302020204" pitchFamily="66" charset="0"/>
              </a:rPr>
              <a:t>Proteinler </a:t>
            </a:r>
            <a:r>
              <a:rPr lang="tr-TR" sz="1800" dirty="0" err="1">
                <a:latin typeface="Comic Sans MS" panose="030F0902030302020204" pitchFamily="66" charset="0"/>
              </a:rPr>
              <a:t>vücudun</a:t>
            </a:r>
            <a:r>
              <a:rPr lang="tr-TR" sz="1800" dirty="0">
                <a:latin typeface="Comic Sans MS" panose="030F0902030302020204" pitchFamily="66" charset="0"/>
              </a:rPr>
              <a:t> enerji </a:t>
            </a:r>
            <a:r>
              <a:rPr lang="tr-TR" sz="1800" dirty="0" err="1">
                <a:latin typeface="Comic Sans MS" panose="030F0902030302020204" pitchFamily="66" charset="0"/>
              </a:rPr>
              <a:t>kaynağı</a:t>
            </a:r>
            <a:r>
              <a:rPr lang="tr-TR" sz="1800" dirty="0">
                <a:latin typeface="Comic Sans MS" panose="030F0902030302020204" pitchFamily="66" charset="0"/>
              </a:rPr>
              <a:t> </a:t>
            </a:r>
            <a:r>
              <a:rPr lang="tr-TR" sz="1800" dirty="0" err="1">
                <a:latin typeface="Comic Sans MS" panose="030F0902030302020204" pitchFamily="66" charset="0"/>
              </a:rPr>
              <a:t>değildir</a:t>
            </a:r>
            <a:r>
              <a:rPr lang="tr-TR" sz="1800" dirty="0">
                <a:latin typeface="Comic Sans MS" panose="030F0902030302020204" pitchFamily="66" charset="0"/>
              </a:rPr>
              <a:t>. Ancak, proteinler </a:t>
            </a:r>
            <a:r>
              <a:rPr lang="tr-TR" sz="1800" dirty="0" err="1">
                <a:latin typeface="Comic Sans MS" panose="030F0902030302020204" pitchFamily="66" charset="0"/>
              </a:rPr>
              <a:t>vücuda</a:t>
            </a:r>
            <a:r>
              <a:rPr lang="tr-TR" sz="1800" dirty="0">
                <a:latin typeface="Comic Sans MS" panose="030F0902030302020204" pitchFamily="66" charset="0"/>
              </a:rPr>
              <a:t> fazla miktarda alındıklarında ya da </a:t>
            </a:r>
            <a:r>
              <a:rPr lang="tr-TR" sz="1800" dirty="0" err="1">
                <a:latin typeface="Comic Sans MS" panose="030F0902030302020204" pitchFamily="66" charset="0"/>
              </a:rPr>
              <a:t>vücutta</a:t>
            </a:r>
            <a:r>
              <a:rPr lang="tr-TR" sz="1800" dirty="0">
                <a:latin typeface="Comic Sans MS" panose="030F0902030302020204" pitchFamily="66" charset="0"/>
              </a:rPr>
              <a:t> yeterli enerji </a:t>
            </a:r>
            <a:r>
              <a:rPr lang="tr-TR" sz="1800" dirty="0" err="1">
                <a:latin typeface="Comic Sans MS" panose="030F0902030302020204" pitchFamily="66" charset="0"/>
              </a:rPr>
              <a:t>kaynağı</a:t>
            </a:r>
            <a:r>
              <a:rPr lang="tr-TR" sz="1800" dirty="0">
                <a:latin typeface="Comic Sans MS" panose="030F0902030302020204" pitchFamily="66" charset="0"/>
              </a:rPr>
              <a:t> </a:t>
            </a:r>
            <a:r>
              <a:rPr lang="tr-TR" sz="1800" dirty="0" err="1">
                <a:latin typeface="Comic Sans MS" panose="030F0902030302020204" pitchFamily="66" charset="0"/>
              </a:rPr>
              <a:t>olmadığında</a:t>
            </a:r>
            <a:r>
              <a:rPr lang="tr-TR" sz="1800" dirty="0">
                <a:latin typeface="Comic Sans MS" panose="030F0902030302020204" pitchFamily="66" charset="0"/>
              </a:rPr>
              <a:t> enerji </a:t>
            </a:r>
            <a:r>
              <a:rPr lang="tr-TR" sz="1800" dirty="0" err="1">
                <a:latin typeface="Comic Sans MS" panose="030F0902030302020204" pitchFamily="66" charset="0"/>
              </a:rPr>
              <a:t>kaynağı</a:t>
            </a:r>
            <a:r>
              <a:rPr lang="tr-TR" sz="1800" dirty="0">
                <a:latin typeface="Comic Sans MS" panose="030F0902030302020204" pitchFamily="66" charset="0"/>
              </a:rPr>
              <a:t> olarak kullanılır. </a:t>
            </a:r>
            <a:r>
              <a:rPr lang="tr-TR" b="1" dirty="0"/>
              <a:t>1 gram proteinin</a:t>
            </a:r>
            <a:r>
              <a:rPr lang="tr-TR" dirty="0"/>
              <a:t> yanması sonucu 4 </a:t>
            </a:r>
            <a:r>
              <a:rPr lang="tr-TR" b="1" dirty="0" err="1"/>
              <a:t>kkal</a:t>
            </a:r>
            <a:r>
              <a:rPr lang="tr-TR" b="1" dirty="0"/>
              <a:t> enerji verir</a:t>
            </a:r>
            <a:r>
              <a:rPr lang="tr-TR" dirty="0"/>
              <a:t>.</a:t>
            </a:r>
          </a:p>
          <a:p>
            <a:pPr algn="just">
              <a:buFont typeface="Arial" panose="020B0604020202020204" pitchFamily="34" charset="0"/>
              <a:buChar char="•"/>
            </a:pPr>
            <a:endParaRPr lang="tr-TR" sz="1800" dirty="0">
              <a:latin typeface="Comic Sans MS" panose="030F0902030302020204" pitchFamily="66" charset="0"/>
            </a:endParaRPr>
          </a:p>
          <a:p>
            <a:pPr algn="just">
              <a:buFont typeface="Arial" panose="020B0604020202020204" pitchFamily="34" charset="0"/>
              <a:buChar char="•"/>
            </a:pPr>
            <a:endParaRPr lang="tr-TR" sz="1800" dirty="0">
              <a:latin typeface="Comic Sans MS" panose="030F0902030302020204" pitchFamily="66" charset="0"/>
            </a:endParaRPr>
          </a:p>
          <a:p>
            <a:pPr algn="just">
              <a:buFont typeface="Arial" panose="020B0604020202020204" pitchFamily="34" charset="0"/>
              <a:buChar char="•"/>
            </a:pPr>
            <a:endParaRPr lang="tr-TR" dirty="0">
              <a:latin typeface="Comic Sans MS" panose="030F0902030302020204" pitchFamily="66" charset="0"/>
            </a:endParaRPr>
          </a:p>
          <a:p>
            <a:pPr algn="just">
              <a:buFont typeface="Arial" panose="020B0604020202020204" pitchFamily="34" charset="0"/>
              <a:buChar char="•"/>
            </a:pPr>
            <a:endParaRPr lang="tr-TR" sz="1800" dirty="0">
              <a:latin typeface="Comic Sans MS" panose="030F0902030302020204" pitchFamily="66" charset="0"/>
            </a:endParaRPr>
          </a:p>
          <a:p>
            <a:pPr algn="just">
              <a:buFont typeface="Arial" panose="020B0604020202020204" pitchFamily="34" charset="0"/>
              <a:buChar char="•"/>
            </a:pPr>
            <a:endParaRPr lang="tr-TR" sz="1800" dirty="0">
              <a:latin typeface="Comic Sans MS" panose="030F0902030302020204" pitchFamily="66" charset="0"/>
            </a:endParaRPr>
          </a:p>
        </p:txBody>
      </p:sp>
      <p:sp>
        <p:nvSpPr>
          <p:cNvPr id="7" name="Metin kutusu 6">
            <a:extLst>
              <a:ext uri="{FF2B5EF4-FFF2-40B4-BE49-F238E27FC236}">
                <a16:creationId xmlns:a16="http://schemas.microsoft.com/office/drawing/2014/main" id="{57D08D35-9D4A-1643-817B-39FDEF13E7BE}"/>
              </a:ext>
            </a:extLst>
          </p:cNvPr>
          <p:cNvSpPr txBox="1"/>
          <p:nvPr/>
        </p:nvSpPr>
        <p:spPr>
          <a:xfrm>
            <a:off x="4088823" y="127062"/>
            <a:ext cx="6099462" cy="523220"/>
          </a:xfrm>
          <a:prstGeom prst="rect">
            <a:avLst/>
          </a:prstGeom>
          <a:noFill/>
        </p:spPr>
        <p:txBody>
          <a:bodyPr wrap="square">
            <a:spAutoFit/>
          </a:bodyPr>
          <a:lstStyle/>
          <a:p>
            <a:r>
              <a:rPr lang="tr-TR" sz="2800" dirty="0">
                <a:solidFill>
                  <a:srgbClr val="FF0000"/>
                </a:solidFill>
                <a:latin typeface="Comic Sans MS" panose="030F0902030302020204" pitchFamily="66" charset="0"/>
              </a:rPr>
              <a:t>Proteinlerin </a:t>
            </a:r>
            <a:r>
              <a:rPr lang="tr-TR" sz="2800" dirty="0" err="1">
                <a:solidFill>
                  <a:srgbClr val="FF0000"/>
                </a:solidFill>
                <a:latin typeface="Comic Sans MS" panose="030F0902030302020204" pitchFamily="66" charset="0"/>
              </a:rPr>
              <a:t>Vücuttaki</a:t>
            </a:r>
            <a:r>
              <a:rPr lang="tr-TR" sz="2800" dirty="0">
                <a:solidFill>
                  <a:srgbClr val="FF0000"/>
                </a:solidFill>
                <a:latin typeface="Comic Sans MS" panose="030F0902030302020204" pitchFamily="66" charset="0"/>
              </a:rPr>
              <a:t> </a:t>
            </a:r>
            <a:r>
              <a:rPr lang="tr-TR" sz="2800" dirty="0" err="1">
                <a:solidFill>
                  <a:srgbClr val="FF0000"/>
                </a:solidFill>
                <a:latin typeface="Comic Sans MS" panose="030F0902030302020204" pitchFamily="66" charset="0"/>
              </a:rPr>
              <a:t>Görevleri</a:t>
            </a:r>
            <a:r>
              <a:rPr lang="tr-TR" sz="2800" dirty="0">
                <a:solidFill>
                  <a:srgbClr val="FF0000"/>
                </a:solidFill>
                <a:latin typeface="Comic Sans MS" panose="030F0902030302020204" pitchFamily="66" charset="0"/>
              </a:rPr>
              <a:t> </a:t>
            </a:r>
          </a:p>
        </p:txBody>
      </p:sp>
      <p:sp>
        <p:nvSpPr>
          <p:cNvPr id="5" name="Metin kutusu 4">
            <a:extLst>
              <a:ext uri="{FF2B5EF4-FFF2-40B4-BE49-F238E27FC236}">
                <a16:creationId xmlns:a16="http://schemas.microsoft.com/office/drawing/2014/main" id="{E8AD529E-F253-144A-B797-AE048F67F309}"/>
              </a:ext>
            </a:extLst>
          </p:cNvPr>
          <p:cNvSpPr txBox="1"/>
          <p:nvPr/>
        </p:nvSpPr>
        <p:spPr>
          <a:xfrm>
            <a:off x="667840" y="5039044"/>
            <a:ext cx="7117225" cy="1200329"/>
          </a:xfrm>
          <a:prstGeom prst="rect">
            <a:avLst/>
          </a:prstGeom>
          <a:noFill/>
        </p:spPr>
        <p:txBody>
          <a:bodyPr wrap="square" rtlCol="0">
            <a:spAutoFit/>
          </a:bodyPr>
          <a:lstStyle/>
          <a:p>
            <a:endParaRPr lang="tr-TR" dirty="0">
              <a:latin typeface="Comic Sans MS" panose="030F0902030302020204" pitchFamily="66" charset="0"/>
            </a:endParaRPr>
          </a:p>
          <a:p>
            <a:r>
              <a:rPr lang="tr-TR" dirty="0" err="1">
                <a:latin typeface="Comic Sans MS" panose="030F0902030302020204" pitchFamily="66" charset="0"/>
              </a:rPr>
              <a:t>Günlük</a:t>
            </a:r>
            <a:r>
              <a:rPr lang="tr-TR" dirty="0">
                <a:latin typeface="Comic Sans MS" panose="030F0902030302020204" pitchFamily="66" charset="0"/>
              </a:rPr>
              <a:t> diyette enerjinin %10-20’sinin proteinlerden gelmesi </a:t>
            </a:r>
            <a:r>
              <a:rPr lang="tr-TR" dirty="0" err="1">
                <a:latin typeface="Comic Sans MS" panose="030F0902030302020204" pitchFamily="66" charset="0"/>
              </a:rPr>
              <a:t>önerilir</a:t>
            </a:r>
            <a:r>
              <a:rPr lang="tr-TR" dirty="0">
                <a:latin typeface="Comic Sans MS" panose="030F0902030302020204" pitchFamily="66" charset="0"/>
              </a:rPr>
              <a:t>. </a:t>
            </a:r>
          </a:p>
          <a:p>
            <a:endParaRPr lang="tr-TR" dirty="0"/>
          </a:p>
        </p:txBody>
      </p:sp>
      <p:pic>
        <p:nvPicPr>
          <p:cNvPr id="3074" name="Picture 2" descr="diyetasistan | Kilo Vermek İçin En İyi Protein Türü Nedir?">
            <a:extLst>
              <a:ext uri="{FF2B5EF4-FFF2-40B4-BE49-F238E27FC236}">
                <a16:creationId xmlns:a16="http://schemas.microsoft.com/office/drawing/2014/main" id="{B22E1E98-58CA-4A4D-A770-7D3C9B050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0404" y="933998"/>
            <a:ext cx="4636796" cy="5562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475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22</a:t>
            </a:fld>
            <a:endParaRPr lang="tr-TR"/>
          </a:p>
        </p:txBody>
      </p:sp>
      <p:sp>
        <p:nvSpPr>
          <p:cNvPr id="3" name="Metin kutusu 2">
            <a:extLst>
              <a:ext uri="{FF2B5EF4-FFF2-40B4-BE49-F238E27FC236}">
                <a16:creationId xmlns:a16="http://schemas.microsoft.com/office/drawing/2014/main" id="{A84F5D5D-D560-1C4B-B7C7-912B17E00E99}"/>
              </a:ext>
            </a:extLst>
          </p:cNvPr>
          <p:cNvSpPr txBox="1"/>
          <p:nvPr/>
        </p:nvSpPr>
        <p:spPr>
          <a:xfrm>
            <a:off x="5181235" y="150941"/>
            <a:ext cx="2842445" cy="461665"/>
          </a:xfrm>
          <a:prstGeom prst="rect">
            <a:avLst/>
          </a:prstGeom>
          <a:noFill/>
        </p:spPr>
        <p:txBody>
          <a:bodyPr wrap="none" rtlCol="0">
            <a:spAutoFit/>
          </a:bodyPr>
          <a:lstStyle/>
          <a:p>
            <a:r>
              <a:rPr lang="tr-TR" sz="2400" dirty="0">
                <a:solidFill>
                  <a:srgbClr val="FF0000"/>
                </a:solidFill>
                <a:latin typeface="Comic Sans MS" panose="030F0902030302020204" pitchFamily="66" charset="0"/>
              </a:rPr>
              <a:t>Protein kaynakları </a:t>
            </a:r>
          </a:p>
        </p:txBody>
      </p:sp>
      <p:sp>
        <p:nvSpPr>
          <p:cNvPr id="2" name="Metin kutusu 1">
            <a:extLst>
              <a:ext uri="{FF2B5EF4-FFF2-40B4-BE49-F238E27FC236}">
                <a16:creationId xmlns:a16="http://schemas.microsoft.com/office/drawing/2014/main" id="{1D466F7A-0C0A-0A41-94DF-EB238E3C37D0}"/>
              </a:ext>
            </a:extLst>
          </p:cNvPr>
          <p:cNvSpPr txBox="1"/>
          <p:nvPr/>
        </p:nvSpPr>
        <p:spPr>
          <a:xfrm>
            <a:off x="276101" y="1227220"/>
            <a:ext cx="4055268" cy="2031325"/>
          </a:xfrm>
          <a:prstGeom prst="rect">
            <a:avLst/>
          </a:prstGeom>
          <a:noFill/>
        </p:spPr>
        <p:txBody>
          <a:bodyPr wrap="square" rtlCol="0">
            <a:spAutoFit/>
          </a:bodyPr>
          <a:lstStyle/>
          <a:p>
            <a:pPr algn="just"/>
            <a:r>
              <a:rPr lang="tr-TR" dirty="0">
                <a:solidFill>
                  <a:srgbClr val="FF0000"/>
                </a:solidFill>
                <a:latin typeface="Comic Sans MS" panose="030F0902030302020204" pitchFamily="66" charset="0"/>
              </a:rPr>
              <a:t>Hayvansal protein kaynakları: </a:t>
            </a:r>
            <a:r>
              <a:rPr lang="tr-TR" dirty="0">
                <a:latin typeface="Comic Sans MS" panose="030F0902030302020204" pitchFamily="66" charset="0"/>
              </a:rPr>
              <a:t>Yumurta, </a:t>
            </a:r>
            <a:r>
              <a:rPr lang="tr-TR" dirty="0" err="1">
                <a:latin typeface="Comic Sans MS" panose="030F0902030302020204" pitchFamily="66" charset="0"/>
              </a:rPr>
              <a:t>sığır</a:t>
            </a:r>
            <a:r>
              <a:rPr lang="tr-TR" dirty="0">
                <a:latin typeface="Comic Sans MS" panose="030F0902030302020204" pitchFamily="66" charset="0"/>
              </a:rPr>
              <a:t> eti, tavuk eti, koyun eti, balık, </a:t>
            </a:r>
            <a:r>
              <a:rPr lang="tr-TR" dirty="0" err="1">
                <a:latin typeface="Comic Sans MS" panose="030F0902030302020204" pitchFamily="66" charset="0"/>
              </a:rPr>
              <a:t>karaciğer</a:t>
            </a:r>
            <a:r>
              <a:rPr lang="tr-TR" dirty="0">
                <a:latin typeface="Comic Sans MS" panose="030F0902030302020204" pitchFamily="66" charset="0"/>
              </a:rPr>
              <a:t>, </a:t>
            </a:r>
            <a:r>
              <a:rPr lang="tr-TR" dirty="0" err="1">
                <a:latin typeface="Comic Sans MS" panose="030F0902030302020204" pitchFamily="66" charset="0"/>
              </a:rPr>
              <a:t>böbrek</a:t>
            </a:r>
            <a:r>
              <a:rPr lang="tr-TR" dirty="0">
                <a:latin typeface="Comic Sans MS" panose="030F0902030302020204" pitchFamily="66" charset="0"/>
              </a:rPr>
              <a:t>, inek </a:t>
            </a:r>
            <a:r>
              <a:rPr lang="tr-TR" dirty="0" err="1">
                <a:latin typeface="Comic Sans MS" panose="030F0902030302020204" pitchFamily="66" charset="0"/>
              </a:rPr>
              <a:t>sütu</a:t>
            </a:r>
            <a:r>
              <a:rPr lang="tr-TR" dirty="0">
                <a:latin typeface="Comic Sans MS" panose="030F0902030302020204" pitchFamily="66" charset="0"/>
              </a:rPr>
              <a:t>̈, peynir, </a:t>
            </a:r>
            <a:r>
              <a:rPr lang="tr-TR" dirty="0" err="1">
                <a:latin typeface="Comic Sans MS" panose="030F0902030302020204" pitchFamily="66" charset="0"/>
              </a:rPr>
              <a:t>çökelek</a:t>
            </a:r>
            <a:r>
              <a:rPr lang="tr-TR" dirty="0">
                <a:latin typeface="Comic Sans MS" panose="030F0902030302020204" pitchFamily="66" charset="0"/>
              </a:rPr>
              <a:t> iyi kaliteli protein </a:t>
            </a:r>
            <a:r>
              <a:rPr lang="tr-TR" dirty="0" err="1">
                <a:latin typeface="Comic Sans MS" panose="030F0902030302020204" pitchFamily="66" charset="0"/>
              </a:rPr>
              <a:t>yönünden</a:t>
            </a:r>
            <a:r>
              <a:rPr lang="tr-TR" dirty="0">
                <a:latin typeface="Comic Sans MS" panose="030F0902030302020204" pitchFamily="66" charset="0"/>
              </a:rPr>
              <a:t> zengin kaynaklardır. </a:t>
            </a:r>
          </a:p>
          <a:p>
            <a:endParaRPr lang="tr-TR" dirty="0"/>
          </a:p>
        </p:txBody>
      </p:sp>
      <p:sp>
        <p:nvSpPr>
          <p:cNvPr id="5" name="Metin kutusu 4">
            <a:extLst>
              <a:ext uri="{FF2B5EF4-FFF2-40B4-BE49-F238E27FC236}">
                <a16:creationId xmlns:a16="http://schemas.microsoft.com/office/drawing/2014/main" id="{5435B156-E6F0-544E-806F-F4CC0B18CED3}"/>
              </a:ext>
            </a:extLst>
          </p:cNvPr>
          <p:cNvSpPr txBox="1"/>
          <p:nvPr/>
        </p:nvSpPr>
        <p:spPr>
          <a:xfrm>
            <a:off x="131490" y="3423610"/>
            <a:ext cx="4344490" cy="2031325"/>
          </a:xfrm>
          <a:prstGeom prst="rect">
            <a:avLst/>
          </a:prstGeom>
          <a:noFill/>
        </p:spPr>
        <p:txBody>
          <a:bodyPr wrap="square" rtlCol="0">
            <a:spAutoFit/>
          </a:bodyPr>
          <a:lstStyle/>
          <a:p>
            <a:pPr algn="just"/>
            <a:r>
              <a:rPr lang="tr-TR" b="1" dirty="0">
                <a:solidFill>
                  <a:srgbClr val="FF0000"/>
                </a:solidFill>
                <a:latin typeface="Comic Sans MS" panose="030F0902030302020204" pitchFamily="66" charset="0"/>
              </a:rPr>
              <a:t>Bitkisel protein kaynakları: </a:t>
            </a:r>
            <a:r>
              <a:rPr lang="tr-TR" sz="1600" b="1" dirty="0" err="1">
                <a:latin typeface="Comic Sans MS" panose="030F0902030302020204" pitchFamily="66" charset="0"/>
              </a:rPr>
              <a:t>P</a:t>
            </a:r>
            <a:r>
              <a:rPr lang="tr-TR" dirty="0" err="1">
                <a:latin typeface="Comic Sans MS" panose="030F0902030302020204" pitchFamily="66" charset="0"/>
              </a:rPr>
              <a:t>irinc</a:t>
            </a:r>
            <a:r>
              <a:rPr lang="tr-TR" dirty="0">
                <a:latin typeface="Comic Sans MS" panose="030F0902030302020204" pitchFamily="66" charset="0"/>
              </a:rPr>
              <a:t>̧, mısır, soya fasulyesi, nohut, mercimek, fasulye, susam, yer </a:t>
            </a:r>
            <a:r>
              <a:rPr lang="tr-TR" dirty="0" err="1">
                <a:latin typeface="Comic Sans MS" panose="030F0902030302020204" pitchFamily="66" charset="0"/>
              </a:rPr>
              <a:t>fıstığı</a:t>
            </a:r>
            <a:r>
              <a:rPr lang="tr-TR" dirty="0">
                <a:latin typeface="Comic Sans MS" panose="030F0902030302020204" pitchFamily="66" charset="0"/>
              </a:rPr>
              <a:t>, ceviz, fındık ve </a:t>
            </a:r>
            <a:r>
              <a:rPr lang="tr-TR" dirty="0" err="1">
                <a:latin typeface="Comic Sans MS" panose="030F0902030302020204" pitchFamily="66" charset="0"/>
              </a:rPr>
              <a:t>buğday</a:t>
            </a:r>
            <a:r>
              <a:rPr lang="tr-TR" dirty="0">
                <a:latin typeface="Comic Sans MS" panose="030F0902030302020204" pitchFamily="66" charset="0"/>
              </a:rPr>
              <a:t> </a:t>
            </a:r>
            <a:r>
              <a:rPr lang="tr-TR" dirty="0" err="1">
                <a:latin typeface="Comic Sans MS" panose="030F0902030302020204" pitchFamily="66" charset="0"/>
              </a:rPr>
              <a:t>ürünleri</a:t>
            </a:r>
            <a:r>
              <a:rPr lang="tr-TR" dirty="0">
                <a:latin typeface="Comic Sans MS" panose="030F0902030302020204" pitchFamily="66" charset="0"/>
              </a:rPr>
              <a:t> protein </a:t>
            </a:r>
            <a:r>
              <a:rPr lang="tr-TR" dirty="0" err="1">
                <a:latin typeface="Comic Sans MS" panose="030F0902030302020204" pitchFamily="66" charset="0"/>
              </a:rPr>
              <a:t>yönünden</a:t>
            </a:r>
            <a:r>
              <a:rPr lang="tr-TR" dirty="0">
                <a:latin typeface="Comic Sans MS" panose="030F0902030302020204" pitchFamily="66" charset="0"/>
              </a:rPr>
              <a:t> zengin bitkisel protein kaynaklarıdır. </a:t>
            </a:r>
          </a:p>
          <a:p>
            <a:endParaRPr lang="tr-TR" dirty="0"/>
          </a:p>
        </p:txBody>
      </p:sp>
      <p:pic>
        <p:nvPicPr>
          <p:cNvPr id="4106" name="Picture 10" descr="Protein İçeren Besinler ve Günlük İhtiyaç - Techno Gezgin">
            <a:extLst>
              <a:ext uri="{FF2B5EF4-FFF2-40B4-BE49-F238E27FC236}">
                <a16:creationId xmlns:a16="http://schemas.microsoft.com/office/drawing/2014/main" id="{7315E088-BD4A-FE42-8E43-4966EC507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0591" y="630227"/>
            <a:ext cx="7571409" cy="5938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001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23</a:t>
            </a:fld>
            <a:endParaRPr lang="tr-TR"/>
          </a:p>
        </p:txBody>
      </p:sp>
      <p:sp>
        <p:nvSpPr>
          <p:cNvPr id="2" name="Metin kutusu 1">
            <a:extLst>
              <a:ext uri="{FF2B5EF4-FFF2-40B4-BE49-F238E27FC236}">
                <a16:creationId xmlns:a16="http://schemas.microsoft.com/office/drawing/2014/main" id="{3977A2F5-31A2-214D-AA04-D104168CBCB7}"/>
              </a:ext>
            </a:extLst>
          </p:cNvPr>
          <p:cNvSpPr txBox="1"/>
          <p:nvPr/>
        </p:nvSpPr>
        <p:spPr>
          <a:xfrm>
            <a:off x="4722942" y="109378"/>
            <a:ext cx="3393878" cy="523220"/>
          </a:xfrm>
          <a:prstGeom prst="rect">
            <a:avLst/>
          </a:prstGeom>
          <a:noFill/>
        </p:spPr>
        <p:txBody>
          <a:bodyPr wrap="none" rtlCol="0">
            <a:spAutoFit/>
          </a:bodyPr>
          <a:lstStyle/>
          <a:p>
            <a:r>
              <a:rPr lang="tr-TR" sz="2800" dirty="0">
                <a:solidFill>
                  <a:srgbClr val="FF0000"/>
                </a:solidFill>
                <a:latin typeface="Comic Sans MS" panose="030F0902030302020204" pitchFamily="66" charset="0"/>
              </a:rPr>
              <a:t>Protein gereksinimi</a:t>
            </a:r>
          </a:p>
        </p:txBody>
      </p:sp>
      <p:sp>
        <p:nvSpPr>
          <p:cNvPr id="5" name="Metin kutusu 4">
            <a:extLst>
              <a:ext uri="{FF2B5EF4-FFF2-40B4-BE49-F238E27FC236}">
                <a16:creationId xmlns:a16="http://schemas.microsoft.com/office/drawing/2014/main" id="{DCCA37F1-2680-644C-9A42-45D85D17DA41}"/>
              </a:ext>
            </a:extLst>
          </p:cNvPr>
          <p:cNvSpPr txBox="1"/>
          <p:nvPr/>
        </p:nvSpPr>
        <p:spPr>
          <a:xfrm>
            <a:off x="215900" y="971052"/>
            <a:ext cx="4660900" cy="2308324"/>
          </a:xfrm>
          <a:prstGeom prst="rect">
            <a:avLst/>
          </a:prstGeom>
          <a:noFill/>
        </p:spPr>
        <p:txBody>
          <a:bodyPr wrap="square">
            <a:spAutoFit/>
          </a:bodyPr>
          <a:lstStyle/>
          <a:p>
            <a:pPr algn="just"/>
            <a:r>
              <a:rPr lang="tr-TR" dirty="0" err="1">
                <a:effectLst/>
                <a:latin typeface="ComicSansMS" panose="030F0702030302020204" pitchFamily="66" charset="0"/>
              </a:rPr>
              <a:t>Bütün</a:t>
            </a:r>
            <a:r>
              <a:rPr lang="tr-TR" dirty="0">
                <a:effectLst/>
                <a:latin typeface="ComicSansMS" panose="030F0702030302020204" pitchFamily="66" charset="0"/>
              </a:rPr>
              <a:t> </a:t>
            </a:r>
            <a:r>
              <a:rPr lang="tr-TR" dirty="0" err="1">
                <a:effectLst/>
                <a:latin typeface="ComicSansMS" panose="030F0702030302020204" pitchFamily="66" charset="0"/>
              </a:rPr>
              <a:t>dünyada</a:t>
            </a:r>
            <a:r>
              <a:rPr lang="tr-TR" dirty="0">
                <a:effectLst/>
                <a:latin typeface="ComicSansMS" panose="030F0702030302020204" pitchFamily="66" charset="0"/>
              </a:rPr>
              <a:t> </a:t>
            </a:r>
            <a:r>
              <a:rPr lang="tr-TR" dirty="0">
                <a:solidFill>
                  <a:srgbClr val="FF0000"/>
                </a:solidFill>
                <a:effectLst/>
                <a:latin typeface="ComicSansMS" panose="030F0702030302020204" pitchFamily="66" charset="0"/>
              </a:rPr>
              <a:t>1 milyardan </a:t>
            </a:r>
            <a:r>
              <a:rPr lang="tr-TR" dirty="0">
                <a:effectLst/>
                <a:latin typeface="ComicSansMS" panose="030F0702030302020204" pitchFamily="66" charset="0"/>
              </a:rPr>
              <a:t>fazla </a:t>
            </a:r>
            <a:r>
              <a:rPr lang="tr-TR" dirty="0" err="1">
                <a:effectLst/>
                <a:latin typeface="ComicSansMS" panose="030F0702030302020204" pitchFamily="66" charset="0"/>
              </a:rPr>
              <a:t>kişi</a:t>
            </a:r>
            <a:r>
              <a:rPr lang="tr-TR" dirty="0">
                <a:effectLst/>
                <a:latin typeface="ComicSansMS" panose="030F0702030302020204" pitchFamily="66" charset="0"/>
              </a:rPr>
              <a:t> proteinle yeterince beslenememektedir </a:t>
            </a:r>
            <a:endParaRPr lang="tr-TR" dirty="0"/>
          </a:p>
          <a:p>
            <a:pPr algn="just"/>
            <a:r>
              <a:rPr lang="tr-TR" dirty="0">
                <a:effectLst/>
                <a:latin typeface="ComicSansMS" panose="030F0702030302020204" pitchFamily="66" charset="0"/>
              </a:rPr>
              <a:t>Protein </a:t>
            </a:r>
            <a:r>
              <a:rPr lang="tr-TR" dirty="0" err="1">
                <a:effectLst/>
                <a:latin typeface="ComicSansMS" panose="030F0702030302020204" pitchFamily="66" charset="0"/>
              </a:rPr>
              <a:t>yetersizliği</a:t>
            </a:r>
            <a:r>
              <a:rPr lang="tr-TR" dirty="0">
                <a:effectLst/>
                <a:latin typeface="ComicSansMS" panose="030F0702030302020204" pitchFamily="66" charset="0"/>
              </a:rPr>
              <a:t>; </a:t>
            </a:r>
          </a:p>
          <a:p>
            <a:pPr marL="285750" indent="-285750" algn="just">
              <a:buFont typeface="Wingdings" pitchFamily="2" charset="2"/>
              <a:buChar char="Ø"/>
            </a:pPr>
            <a:r>
              <a:rPr lang="tr-TR" dirty="0" err="1">
                <a:effectLst/>
                <a:latin typeface="ComicSansMS" panose="030F0702030302020204" pitchFamily="66" charset="0"/>
              </a:rPr>
              <a:t>büyümede</a:t>
            </a:r>
            <a:r>
              <a:rPr lang="tr-TR" dirty="0">
                <a:effectLst/>
                <a:latin typeface="ComicSansMS" panose="030F0702030302020204" pitchFamily="66" charset="0"/>
              </a:rPr>
              <a:t> gecikmeye</a:t>
            </a:r>
          </a:p>
          <a:p>
            <a:pPr marL="285750" indent="-285750" algn="just">
              <a:buFont typeface="Wingdings" pitchFamily="2" charset="2"/>
              <a:buChar char="Ø"/>
            </a:pPr>
            <a:r>
              <a:rPr lang="tr-TR" dirty="0">
                <a:effectLst/>
                <a:latin typeface="ComicSansMS" panose="030F0702030302020204" pitchFamily="66" charset="0"/>
              </a:rPr>
              <a:t>kas kitlesinin kaybına </a:t>
            </a:r>
          </a:p>
          <a:p>
            <a:pPr marL="285750" indent="-285750" algn="just">
              <a:buFont typeface="Wingdings" pitchFamily="2" charset="2"/>
              <a:buChar char="Ø"/>
            </a:pPr>
            <a:r>
              <a:rPr lang="tr-TR" dirty="0" err="1">
                <a:effectLst/>
                <a:latin typeface="ComicSansMS" panose="030F0702030302020204" pitchFamily="66" charset="0"/>
              </a:rPr>
              <a:t>immun</a:t>
            </a:r>
            <a:r>
              <a:rPr lang="tr-TR" dirty="0">
                <a:effectLst/>
                <a:latin typeface="ComicSansMS" panose="030F0702030302020204" pitchFamily="66" charset="0"/>
              </a:rPr>
              <a:t> sistemin </a:t>
            </a:r>
            <a:r>
              <a:rPr lang="tr-TR" dirty="0" err="1">
                <a:effectLst/>
                <a:latin typeface="ComicSansMS" panose="030F0702030302020204" pitchFamily="66" charset="0"/>
              </a:rPr>
              <a:t>yetersizliğine</a:t>
            </a:r>
            <a:r>
              <a:rPr lang="tr-TR" dirty="0">
                <a:effectLst/>
                <a:latin typeface="ComicSansMS" panose="030F0702030302020204" pitchFamily="66" charset="0"/>
              </a:rPr>
              <a:t>,</a:t>
            </a:r>
          </a:p>
          <a:p>
            <a:pPr marL="285750" indent="-285750" algn="just">
              <a:buFont typeface="Wingdings" pitchFamily="2" charset="2"/>
              <a:buChar char="Ø"/>
            </a:pPr>
            <a:r>
              <a:rPr lang="tr-TR" dirty="0">
                <a:effectLst/>
                <a:latin typeface="ComicSansMS" panose="030F0702030302020204" pitchFamily="66" charset="0"/>
              </a:rPr>
              <a:t> kalp ve </a:t>
            </a:r>
            <a:r>
              <a:rPr lang="tr-TR" dirty="0" err="1">
                <a:effectLst/>
                <a:latin typeface="ComicSansMS" panose="030F0702030302020204" pitchFamily="66" charset="0"/>
              </a:rPr>
              <a:t>dolaşım</a:t>
            </a:r>
            <a:r>
              <a:rPr lang="tr-TR" dirty="0">
                <a:effectLst/>
                <a:latin typeface="ComicSansMS" panose="030F0702030302020204" pitchFamily="66" charset="0"/>
              </a:rPr>
              <a:t> sisteminin zayıflamasına yol </a:t>
            </a:r>
            <a:r>
              <a:rPr lang="tr-TR" dirty="0" err="1">
                <a:effectLst/>
                <a:latin typeface="ComicSansMS" panose="030F0702030302020204" pitchFamily="66" charset="0"/>
              </a:rPr>
              <a:t>açar</a:t>
            </a:r>
            <a:r>
              <a:rPr lang="tr-TR" dirty="0">
                <a:effectLst/>
                <a:latin typeface="ComicSansMS" panose="030F0702030302020204" pitchFamily="66" charset="0"/>
              </a:rPr>
              <a:t> </a:t>
            </a:r>
            <a:endParaRPr lang="tr-TR" dirty="0"/>
          </a:p>
        </p:txBody>
      </p:sp>
      <p:pic>
        <p:nvPicPr>
          <p:cNvPr id="7" name="Picture 2" descr="Günlük protein ihtiyacı kişinin; yaş, boy, vücut ağırlığı ve aktivite  düzeyi göz önünde bulundurularak hesaplanmaktadır. … | Vücut ağırlığı,  Triatlon, Zumba fitness">
            <a:extLst>
              <a:ext uri="{FF2B5EF4-FFF2-40B4-BE49-F238E27FC236}">
                <a16:creationId xmlns:a16="http://schemas.microsoft.com/office/drawing/2014/main" id="{3131CBA0-E3E3-6649-AAE6-85BFF6728C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5842" y="599228"/>
            <a:ext cx="7027863" cy="6088877"/>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881B2AB2-2610-4545-9ECB-9C1DD8221189}"/>
              </a:ext>
            </a:extLst>
          </p:cNvPr>
          <p:cNvSpPr txBox="1"/>
          <p:nvPr/>
        </p:nvSpPr>
        <p:spPr>
          <a:xfrm>
            <a:off x="215900" y="3769226"/>
            <a:ext cx="4895755" cy="1631216"/>
          </a:xfrm>
          <a:prstGeom prst="rect">
            <a:avLst/>
          </a:prstGeom>
          <a:noFill/>
        </p:spPr>
        <p:txBody>
          <a:bodyPr wrap="square" rtlCol="0">
            <a:spAutoFit/>
          </a:bodyPr>
          <a:lstStyle/>
          <a:p>
            <a:pPr algn="just"/>
            <a:r>
              <a:rPr lang="tr-TR" sz="2000" dirty="0">
                <a:latin typeface="Comic Sans MS" panose="030F0902030302020204" pitchFamily="66" charset="0"/>
              </a:rPr>
              <a:t>Yetişkin bir insanın protein gereksinmesi vücuttan atılan protein miktarına eşittir. Ancak dış etkenlerde göz önünde bulundurularak alınan atılandan biraz fazla olmalıdır.</a:t>
            </a:r>
          </a:p>
        </p:txBody>
      </p:sp>
    </p:spTree>
    <p:extLst>
      <p:ext uri="{BB962C8B-B14F-4D97-AF65-F5344CB8AC3E}">
        <p14:creationId xmlns:p14="http://schemas.microsoft.com/office/powerpoint/2010/main" val="2883945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F5980707-9B75-0D4C-B6B9-D80F07C4E24E}"/>
              </a:ext>
            </a:extLst>
          </p:cNvPr>
          <p:cNvSpPr>
            <a:spLocks noGrp="1"/>
          </p:cNvSpPr>
          <p:nvPr>
            <p:ph type="sldNum" sz="quarter" idx="12"/>
          </p:nvPr>
        </p:nvSpPr>
        <p:spPr/>
        <p:txBody>
          <a:bodyPr/>
          <a:lstStyle/>
          <a:p>
            <a:fld id="{50F4E6BD-4CAD-3E44-B214-2CFB9D00E5E7}" type="slidenum">
              <a:rPr lang="tr-TR" smtClean="0"/>
              <a:t>24</a:t>
            </a:fld>
            <a:endParaRPr lang="tr-TR"/>
          </a:p>
        </p:txBody>
      </p:sp>
      <p:sp>
        <p:nvSpPr>
          <p:cNvPr id="7" name="Metin kutusu 6">
            <a:extLst>
              <a:ext uri="{FF2B5EF4-FFF2-40B4-BE49-F238E27FC236}">
                <a16:creationId xmlns:a16="http://schemas.microsoft.com/office/drawing/2014/main" id="{CB5C3368-D5E8-8A4C-AD07-D6DCC67ADC7F}"/>
              </a:ext>
            </a:extLst>
          </p:cNvPr>
          <p:cNvSpPr txBox="1"/>
          <p:nvPr/>
        </p:nvSpPr>
        <p:spPr>
          <a:xfrm>
            <a:off x="288453" y="1674674"/>
            <a:ext cx="4613350" cy="1754326"/>
          </a:xfrm>
          <a:prstGeom prst="rect">
            <a:avLst/>
          </a:prstGeom>
          <a:noFill/>
        </p:spPr>
        <p:txBody>
          <a:bodyPr wrap="square" rtlCol="0">
            <a:spAutoFit/>
          </a:bodyPr>
          <a:lstStyle/>
          <a:p>
            <a:pPr algn="just"/>
            <a:r>
              <a:rPr lang="tr-TR" dirty="0">
                <a:latin typeface="Comic Sans MS" panose="030F0902030302020204" pitchFamily="66" charset="0"/>
              </a:rPr>
              <a:t>Yetişkin bir insanın günlük protein ihtiyacı yaklaşık her bir kg </a:t>
            </a:r>
            <a:r>
              <a:rPr lang="tr-TR" dirty="0" err="1">
                <a:latin typeface="Comic Sans MS" panose="030F0902030302020204" pitchFamily="66" charset="0"/>
              </a:rPr>
              <a:t>vücut</a:t>
            </a:r>
            <a:r>
              <a:rPr lang="tr-TR" dirty="0">
                <a:latin typeface="Comic Sans MS" panose="030F0902030302020204" pitchFamily="66" charset="0"/>
              </a:rPr>
              <a:t> </a:t>
            </a:r>
            <a:r>
              <a:rPr lang="tr-TR" dirty="0" err="1">
                <a:latin typeface="Comic Sans MS" panose="030F0902030302020204" pitchFamily="66" charset="0"/>
              </a:rPr>
              <a:t>ağırlığı</a:t>
            </a:r>
            <a:r>
              <a:rPr lang="tr-TR" dirty="0">
                <a:latin typeface="Comic Sans MS" panose="030F0902030302020204" pitchFamily="66" charset="0"/>
              </a:rPr>
              <a:t> </a:t>
            </a:r>
            <a:r>
              <a:rPr lang="tr-TR" dirty="0" err="1">
                <a:latin typeface="Comic Sans MS" panose="030F0902030302020204" pitchFamily="66" charset="0"/>
              </a:rPr>
              <a:t>için</a:t>
            </a:r>
            <a:r>
              <a:rPr lang="tr-TR" dirty="0">
                <a:latin typeface="Comic Sans MS" panose="030F0902030302020204" pitchFamily="66" charset="0"/>
              </a:rPr>
              <a:t>  yaklaşık 1.0  g’dır Bu </a:t>
            </a:r>
            <a:r>
              <a:rPr lang="tr-TR" dirty="0" err="1">
                <a:latin typeface="Comic Sans MS" panose="030F0902030302020204" pitchFamily="66" charset="0"/>
              </a:rPr>
              <a:t>ihtiyac</a:t>
            </a:r>
            <a:r>
              <a:rPr lang="tr-TR" dirty="0">
                <a:latin typeface="Comic Sans MS" panose="030F0902030302020204" pitchFamily="66" charset="0"/>
              </a:rPr>
              <a:t>̧ </a:t>
            </a:r>
            <a:r>
              <a:rPr lang="tr-TR" dirty="0" err="1">
                <a:latin typeface="Comic Sans MS" panose="030F0902030302020204" pitchFamily="66" charset="0"/>
              </a:rPr>
              <a:t>büyümenin</a:t>
            </a:r>
            <a:r>
              <a:rPr lang="tr-TR" dirty="0">
                <a:latin typeface="Comic Sans MS" panose="030F0902030302020204" pitchFamily="66" charset="0"/>
              </a:rPr>
              <a:t> ilk devrelerinde, </a:t>
            </a:r>
            <a:r>
              <a:rPr lang="tr-TR" dirty="0" err="1">
                <a:latin typeface="Comic Sans MS" panose="030F0902030302020204" pitchFamily="66" charset="0"/>
              </a:rPr>
              <a:t>çocukluk</a:t>
            </a:r>
            <a:r>
              <a:rPr lang="tr-TR" dirty="0">
                <a:latin typeface="Comic Sans MS" panose="030F0902030302020204" pitchFamily="66" charset="0"/>
              </a:rPr>
              <a:t>, </a:t>
            </a:r>
            <a:r>
              <a:rPr lang="tr-TR" dirty="0" err="1">
                <a:latin typeface="Comic Sans MS" panose="030F0902030302020204" pitchFamily="66" charset="0"/>
              </a:rPr>
              <a:t>gençlik</a:t>
            </a:r>
            <a:r>
              <a:rPr lang="tr-TR" dirty="0">
                <a:latin typeface="Comic Sans MS" panose="030F0902030302020204" pitchFamily="66" charset="0"/>
              </a:rPr>
              <a:t> devrelerinde, hamile kadınlarda, </a:t>
            </a:r>
            <a:r>
              <a:rPr lang="tr-TR" dirty="0" err="1">
                <a:latin typeface="Comic Sans MS" panose="030F0902030302020204" pitchFamily="66" charset="0"/>
              </a:rPr>
              <a:t>süt</a:t>
            </a:r>
            <a:r>
              <a:rPr lang="tr-TR" dirty="0">
                <a:latin typeface="Comic Sans MS" panose="030F0902030302020204" pitchFamily="66" charset="0"/>
              </a:rPr>
              <a:t> emziren kadınlarda artmaktadır.</a:t>
            </a:r>
          </a:p>
        </p:txBody>
      </p:sp>
      <p:sp>
        <p:nvSpPr>
          <p:cNvPr id="8" name="Metin kutusu 7">
            <a:extLst>
              <a:ext uri="{FF2B5EF4-FFF2-40B4-BE49-F238E27FC236}">
                <a16:creationId xmlns:a16="http://schemas.microsoft.com/office/drawing/2014/main" id="{FCD4E143-5884-6841-9B7B-A0B629C83161}"/>
              </a:ext>
            </a:extLst>
          </p:cNvPr>
          <p:cNvSpPr txBox="1"/>
          <p:nvPr/>
        </p:nvSpPr>
        <p:spPr>
          <a:xfrm>
            <a:off x="288453" y="3812635"/>
            <a:ext cx="4744517" cy="646331"/>
          </a:xfrm>
          <a:prstGeom prst="rect">
            <a:avLst/>
          </a:prstGeom>
          <a:noFill/>
        </p:spPr>
        <p:txBody>
          <a:bodyPr wrap="square">
            <a:spAutoFit/>
          </a:bodyPr>
          <a:lstStyle/>
          <a:p>
            <a:r>
              <a:rPr lang="tr-TR" sz="1800" dirty="0">
                <a:latin typeface="Comic Sans MS" panose="030F0902030302020204" pitchFamily="66" charset="0"/>
              </a:rPr>
              <a:t>Yani 70 kg </a:t>
            </a:r>
            <a:r>
              <a:rPr lang="tr-TR" sz="1800" dirty="0" err="1">
                <a:latin typeface="Comic Sans MS" panose="030F0902030302020204" pitchFamily="66" charset="0"/>
              </a:rPr>
              <a:t>ağırlığındaki</a:t>
            </a:r>
            <a:r>
              <a:rPr lang="tr-TR" sz="1800" dirty="0">
                <a:latin typeface="Comic Sans MS" panose="030F0902030302020204" pitchFamily="66" charset="0"/>
              </a:rPr>
              <a:t> bir insanın </a:t>
            </a:r>
            <a:r>
              <a:rPr lang="tr-TR" sz="1800" dirty="0" err="1">
                <a:latin typeface="Comic Sans MS" panose="030F0902030302020204" pitchFamily="66" charset="0"/>
              </a:rPr>
              <a:t>günlük</a:t>
            </a:r>
            <a:r>
              <a:rPr lang="tr-TR" sz="1800" dirty="0">
                <a:latin typeface="Comic Sans MS" panose="030F0902030302020204" pitchFamily="66" charset="0"/>
              </a:rPr>
              <a:t> protein ihtiyacı 70 g </a:t>
            </a:r>
            <a:r>
              <a:rPr lang="tr-TR" sz="1800" dirty="0" err="1">
                <a:latin typeface="Comic Sans MS" panose="030F0902030302020204" pitchFamily="66" charset="0"/>
              </a:rPr>
              <a:t>dır</a:t>
            </a:r>
            <a:r>
              <a:rPr lang="tr-TR" sz="1800" dirty="0">
                <a:latin typeface="Comic Sans MS" panose="030F0902030302020204" pitchFamily="66" charset="0"/>
              </a:rPr>
              <a:t>.</a:t>
            </a:r>
            <a:endParaRPr lang="tr-TR" dirty="0">
              <a:latin typeface="Comic Sans MS" panose="030F0902030302020204" pitchFamily="66" charset="0"/>
            </a:endParaRPr>
          </a:p>
        </p:txBody>
      </p:sp>
      <p:pic>
        <p:nvPicPr>
          <p:cNvPr id="9" name="Picture 2" descr="Günlük protein ihtiyacı kişinin; yaş, boy, vücut ağırlığı ve aktivite  düzeyi göz önünde bulundurularak hesaplanmaktadır. … | Vücut ağırlığı,  Triatlon, Zumba fitness">
            <a:extLst>
              <a:ext uri="{FF2B5EF4-FFF2-40B4-BE49-F238E27FC236}">
                <a16:creationId xmlns:a16="http://schemas.microsoft.com/office/drawing/2014/main" id="{84253812-BD66-8246-8B70-33EC45F128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137" y="450035"/>
            <a:ext cx="7027863" cy="608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289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95CE4-5751-BA49-9D38-C216265AF7C6}"/>
              </a:ext>
            </a:extLst>
          </p:cNvPr>
          <p:cNvSpPr>
            <a:spLocks noGrp="1"/>
          </p:cNvSpPr>
          <p:nvPr>
            <p:ph type="title"/>
          </p:nvPr>
        </p:nvSpPr>
        <p:spPr>
          <a:xfrm>
            <a:off x="1460500" y="943168"/>
            <a:ext cx="10515600" cy="792764"/>
          </a:xfrm>
        </p:spPr>
        <p:txBody>
          <a:bodyPr>
            <a:normAutofit fontScale="90000"/>
          </a:bodyPr>
          <a:lstStyle/>
          <a:p>
            <a:r>
              <a:rPr lang="tr-TR" sz="4000" b="1" dirty="0">
                <a:solidFill>
                  <a:srgbClr val="FF0000"/>
                </a:solidFill>
                <a:latin typeface="Comic Sans MS" panose="030F0902030302020204" pitchFamily="66" charset="0"/>
              </a:rPr>
              <a:t>Protein Yetersizliği Sonucu Meydana Gelen Hastalıklar  </a:t>
            </a:r>
            <a:r>
              <a:rPr lang="tr-TR" dirty="0"/>
              <a:t/>
            </a:r>
            <a:br>
              <a:rPr lang="tr-TR" dirty="0"/>
            </a:br>
            <a:endParaRPr lang="tr-TR" dirty="0"/>
          </a:p>
        </p:txBody>
      </p:sp>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25</a:t>
            </a:fld>
            <a:endParaRPr lang="tr-TR"/>
          </a:p>
        </p:txBody>
      </p:sp>
      <p:sp>
        <p:nvSpPr>
          <p:cNvPr id="8" name="Metin kutusu 7">
            <a:extLst>
              <a:ext uri="{FF2B5EF4-FFF2-40B4-BE49-F238E27FC236}">
                <a16:creationId xmlns:a16="http://schemas.microsoft.com/office/drawing/2014/main" id="{611F9FBA-1E31-8B4C-A98E-32E74D41D6BB}"/>
              </a:ext>
            </a:extLst>
          </p:cNvPr>
          <p:cNvSpPr txBox="1"/>
          <p:nvPr/>
        </p:nvSpPr>
        <p:spPr>
          <a:xfrm>
            <a:off x="622300" y="2071638"/>
            <a:ext cx="5143500" cy="4093428"/>
          </a:xfrm>
          <a:prstGeom prst="rect">
            <a:avLst/>
          </a:prstGeom>
          <a:noFill/>
        </p:spPr>
        <p:txBody>
          <a:bodyPr wrap="square">
            <a:spAutoFit/>
          </a:bodyPr>
          <a:lstStyle/>
          <a:p>
            <a:pPr algn="just"/>
            <a:r>
              <a:rPr lang="tr-TR" sz="2000" dirty="0">
                <a:effectLst/>
                <a:latin typeface="Comic Sans MS" panose="030F0902030302020204" pitchFamily="66" charset="0"/>
              </a:rPr>
              <a:t>Vücudun önemli bir protein deposu yoktur. Az miktarda yedek protein ancak kısa süreli yetersizliklere karşılayacak kadardır. </a:t>
            </a:r>
          </a:p>
          <a:p>
            <a:pPr algn="just"/>
            <a:r>
              <a:rPr lang="tr-TR" sz="2000" dirty="0">
                <a:effectLst/>
                <a:latin typeface="Comic Sans MS" panose="030F0902030302020204" pitchFamily="66" charset="0"/>
              </a:rPr>
              <a:t>Alınan protein miktarı vücudun büyümesi ve </a:t>
            </a:r>
            <a:r>
              <a:rPr lang="tr-TR" sz="2000" dirty="0" err="1">
                <a:effectLst/>
                <a:latin typeface="Comic Sans MS" panose="030F0902030302020204" pitchFamily="66" charset="0"/>
              </a:rPr>
              <a:t>metabolik</a:t>
            </a:r>
            <a:r>
              <a:rPr lang="tr-TR" sz="2000" dirty="0">
                <a:effectLst/>
                <a:latin typeface="Comic Sans MS" panose="030F0902030302020204" pitchFamily="66" charset="0"/>
              </a:rPr>
              <a:t> faaliyetler sonucu atılandan az olursa, çeşitli protein yetersizliği belirtileri ortaya çıkmaktadır.</a:t>
            </a:r>
          </a:p>
          <a:p>
            <a:pPr algn="just"/>
            <a:endParaRPr lang="tr-TR" sz="2000" dirty="0">
              <a:latin typeface="Comic Sans MS" panose="030F0902030302020204" pitchFamily="66" charset="0"/>
            </a:endParaRPr>
          </a:p>
          <a:p>
            <a:pPr algn="just"/>
            <a:r>
              <a:rPr lang="tr-TR" sz="2000" dirty="0">
                <a:effectLst/>
                <a:latin typeface="Comic Sans MS" panose="030F0902030302020204" pitchFamily="66" charset="0"/>
              </a:rPr>
              <a:t> Bilhassa hızlı büyüme devresinde fazla olan gereksinmeyi karşılayacak kadar protein sağlanamadığından protein yetersizliği sorunları oldukça yaygındır.</a:t>
            </a:r>
          </a:p>
        </p:txBody>
      </p:sp>
      <p:pic>
        <p:nvPicPr>
          <p:cNvPr id="1028" name="Picture 4" descr="Kuvaşiorkor nedir? Nedenleri, Belirtileri, Tedavisi | Haber Kaos">
            <a:extLst>
              <a:ext uri="{FF2B5EF4-FFF2-40B4-BE49-F238E27FC236}">
                <a16:creationId xmlns:a16="http://schemas.microsoft.com/office/drawing/2014/main" id="{7F23BED4-775A-334F-A7B8-AE7A290C8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950" y="2071638"/>
            <a:ext cx="4400550" cy="4087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53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95CE4-5751-BA49-9D38-C216265AF7C6}"/>
              </a:ext>
            </a:extLst>
          </p:cNvPr>
          <p:cNvSpPr>
            <a:spLocks noGrp="1"/>
          </p:cNvSpPr>
          <p:nvPr>
            <p:ph type="title"/>
          </p:nvPr>
        </p:nvSpPr>
        <p:spPr>
          <a:xfrm>
            <a:off x="1507392" y="698500"/>
            <a:ext cx="10515600" cy="792764"/>
          </a:xfrm>
        </p:spPr>
        <p:txBody>
          <a:bodyPr>
            <a:noAutofit/>
          </a:bodyPr>
          <a:lstStyle/>
          <a:p>
            <a:r>
              <a:rPr lang="tr-TR" sz="2800" b="1" dirty="0">
                <a:solidFill>
                  <a:srgbClr val="FF0000"/>
                </a:solidFill>
                <a:effectLst/>
                <a:latin typeface="Comic Sans MS" panose="030F0902030302020204" pitchFamily="66" charset="0"/>
              </a:rPr>
              <a:t>Protein </a:t>
            </a:r>
            <a:r>
              <a:rPr lang="tr-TR" sz="2800" b="1" dirty="0" err="1">
                <a:solidFill>
                  <a:srgbClr val="FF0000"/>
                </a:solidFill>
                <a:effectLst/>
                <a:latin typeface="Comic Sans MS" panose="030F0902030302020204" pitchFamily="66" charset="0"/>
              </a:rPr>
              <a:t>Eksikliğinin</a:t>
            </a:r>
            <a:r>
              <a:rPr lang="tr-TR" sz="2800" b="1" dirty="0">
                <a:solidFill>
                  <a:srgbClr val="FF0000"/>
                </a:solidFill>
                <a:effectLst/>
                <a:latin typeface="Comic Sans MS" panose="030F0902030302020204" pitchFamily="66" charset="0"/>
              </a:rPr>
              <a:t> Nedenleri: </a:t>
            </a:r>
            <a:r>
              <a:rPr lang="tr-TR" sz="2400" dirty="0">
                <a:effectLst/>
              </a:rPr>
              <a:t/>
            </a:r>
            <a:br>
              <a:rPr lang="tr-TR" sz="2400" dirty="0">
                <a:effectLst/>
              </a:rPr>
            </a:br>
            <a:r>
              <a:rPr lang="tr-TR" sz="2400" dirty="0"/>
              <a:t/>
            </a:r>
            <a:br>
              <a:rPr lang="tr-TR" sz="2400" dirty="0"/>
            </a:br>
            <a:endParaRPr lang="tr-TR" sz="2400" dirty="0"/>
          </a:p>
        </p:txBody>
      </p:sp>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26</a:t>
            </a:fld>
            <a:endParaRPr lang="tr-TR"/>
          </a:p>
        </p:txBody>
      </p:sp>
      <p:pic>
        <p:nvPicPr>
          <p:cNvPr id="1028" name="Picture 4" descr="Kuvaşiorkor nedir? Nedenleri, Belirtileri, Tedavisi | Haber Kaos">
            <a:extLst>
              <a:ext uri="{FF2B5EF4-FFF2-40B4-BE49-F238E27FC236}">
                <a16:creationId xmlns:a16="http://schemas.microsoft.com/office/drawing/2014/main" id="{7F23BED4-775A-334F-A7B8-AE7A290C8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0950" y="2071638"/>
            <a:ext cx="4400550" cy="408786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5C2BCC81-984D-E3A6-F345-FC0058661601}"/>
              </a:ext>
            </a:extLst>
          </p:cNvPr>
          <p:cNvSpPr txBox="1"/>
          <p:nvPr/>
        </p:nvSpPr>
        <p:spPr>
          <a:xfrm>
            <a:off x="451250" y="1069032"/>
            <a:ext cx="6096000" cy="707886"/>
          </a:xfrm>
          <a:prstGeom prst="rect">
            <a:avLst/>
          </a:prstGeom>
          <a:noFill/>
        </p:spPr>
        <p:txBody>
          <a:bodyPr wrap="square">
            <a:spAutoFit/>
          </a:bodyPr>
          <a:lstStyle/>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rPr>
              <a:t>Yetersiz alım (yoksulluk, </a:t>
            </a:r>
            <a:r>
              <a:rPr lang="tr-TR" sz="2000" dirty="0" err="1">
                <a:solidFill>
                  <a:srgbClr val="995114"/>
                </a:solidFill>
                <a:effectLst/>
                <a:latin typeface="Comic Sans MS" panose="030F0902030302020204" pitchFamily="66" charset="0"/>
              </a:rPr>
              <a:t>bilinçsizlik</a:t>
            </a:r>
            <a:r>
              <a:rPr lang="tr-TR" sz="2000" dirty="0">
                <a:solidFill>
                  <a:srgbClr val="995114"/>
                </a:solidFill>
                <a:effectLst/>
                <a:latin typeface="Comic Sans MS" panose="030F0902030302020204" pitchFamily="66" charset="0"/>
              </a:rPr>
              <a:t>, </a:t>
            </a:r>
            <a:r>
              <a:rPr lang="tr-TR" sz="2000" dirty="0" err="1">
                <a:solidFill>
                  <a:srgbClr val="995114"/>
                </a:solidFill>
                <a:effectLst/>
                <a:latin typeface="Comic Sans MS" panose="030F0902030302020204" pitchFamily="66" charset="0"/>
              </a:rPr>
              <a:t>iştahsızlık</a:t>
            </a:r>
            <a:r>
              <a:rPr lang="tr-TR" sz="2000" dirty="0">
                <a:solidFill>
                  <a:srgbClr val="995114"/>
                </a:solidFill>
                <a:effectLst/>
                <a:latin typeface="Comic Sans MS" panose="030F0902030302020204" pitchFamily="66" charset="0"/>
              </a:rPr>
              <a:t>) </a:t>
            </a:r>
            <a:endParaRPr lang="tr-TR" sz="2000" dirty="0">
              <a:effectLst/>
              <a:latin typeface="Comic Sans MS" panose="030F0902030302020204" pitchFamily="66" charset="0"/>
            </a:endParaRPr>
          </a:p>
        </p:txBody>
      </p:sp>
      <p:sp>
        <p:nvSpPr>
          <p:cNvPr id="9" name="Metin kutusu 8">
            <a:extLst>
              <a:ext uri="{FF2B5EF4-FFF2-40B4-BE49-F238E27FC236}">
                <a16:creationId xmlns:a16="http://schemas.microsoft.com/office/drawing/2014/main" id="{A5E8026B-43CF-A524-0DCA-1BC187A10F24}"/>
              </a:ext>
            </a:extLst>
          </p:cNvPr>
          <p:cNvSpPr txBox="1"/>
          <p:nvPr/>
        </p:nvSpPr>
        <p:spPr>
          <a:xfrm>
            <a:off x="592926" y="1776918"/>
            <a:ext cx="4793761" cy="2554545"/>
          </a:xfrm>
          <a:prstGeom prst="rect">
            <a:avLst/>
          </a:prstGeom>
          <a:noFill/>
        </p:spPr>
        <p:txBody>
          <a:bodyPr wrap="square">
            <a:spAutoFit/>
          </a:bodyPr>
          <a:lstStyle/>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rPr>
              <a:t>Sindirim veya emilim </a:t>
            </a:r>
            <a:r>
              <a:rPr lang="tr-TR" sz="2000" dirty="0" err="1">
                <a:solidFill>
                  <a:srgbClr val="995114"/>
                </a:solidFill>
                <a:effectLst/>
                <a:latin typeface="Comic Sans MS" panose="030F0902030302020204" pitchFamily="66" charset="0"/>
              </a:rPr>
              <a:t>bozukluğu</a:t>
            </a:r>
            <a:r>
              <a:rPr lang="tr-TR" sz="2000" dirty="0">
                <a:solidFill>
                  <a:srgbClr val="995114"/>
                </a:solidFill>
                <a:effectLst/>
                <a:latin typeface="Comic Sans MS" panose="030F0902030302020204" pitchFamily="66" charset="0"/>
              </a:rPr>
              <a:t> (</a:t>
            </a:r>
            <a:r>
              <a:rPr lang="tr-TR" sz="2000" dirty="0" err="1">
                <a:solidFill>
                  <a:srgbClr val="995114"/>
                </a:solidFill>
                <a:effectLst/>
                <a:latin typeface="Comic Sans MS" panose="030F0902030302020204" pitchFamily="66" charset="0"/>
              </a:rPr>
              <a:t>Çölyak</a:t>
            </a:r>
            <a:r>
              <a:rPr lang="tr-TR" sz="2000" dirty="0">
                <a:solidFill>
                  <a:srgbClr val="995114"/>
                </a:solidFill>
                <a:effectLst/>
                <a:latin typeface="Comic Sans MS" panose="030F0902030302020204" pitchFamily="66" charset="0"/>
              </a:rPr>
              <a:t>, </a:t>
            </a:r>
            <a:r>
              <a:rPr lang="tr-TR" sz="2000" dirty="0" err="1">
                <a:solidFill>
                  <a:srgbClr val="995114"/>
                </a:solidFill>
                <a:effectLst/>
                <a:latin typeface="Comic Sans MS" panose="030F0902030302020204" pitchFamily="66" charset="0"/>
              </a:rPr>
              <a:t>inflamatuar</a:t>
            </a:r>
            <a:r>
              <a:rPr lang="tr-TR" sz="2000" dirty="0">
                <a:solidFill>
                  <a:srgbClr val="995114"/>
                </a:solidFill>
                <a:effectLst/>
                <a:latin typeface="Comic Sans MS" panose="030F0902030302020204" pitchFamily="66" charset="0"/>
              </a:rPr>
              <a:t> barsak hastalıkları </a:t>
            </a:r>
            <a:r>
              <a:rPr lang="tr-TR" sz="2000" dirty="0" err="1">
                <a:solidFill>
                  <a:srgbClr val="995114"/>
                </a:solidFill>
                <a:effectLst/>
                <a:latin typeface="Comic Sans MS" panose="030F0902030302020204" pitchFamily="66" charset="0"/>
              </a:rPr>
              <a:t>vb</a:t>
            </a:r>
            <a:r>
              <a:rPr lang="tr-TR" sz="2000" dirty="0">
                <a:solidFill>
                  <a:srgbClr val="995114"/>
                </a:solidFill>
                <a:effectLst/>
                <a:latin typeface="Comic Sans MS" panose="030F0902030302020204" pitchFamily="66" charset="0"/>
              </a:rPr>
              <a:t>) </a:t>
            </a:r>
          </a:p>
          <a:p>
            <a:endParaRPr lang="tr-TR" sz="2000" dirty="0">
              <a:latin typeface="Comic Sans MS" panose="030F0902030302020204" pitchFamily="66" charset="0"/>
            </a:endParaRPr>
          </a:p>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rPr>
              <a:t> </a:t>
            </a:r>
            <a:r>
              <a:rPr lang="tr-TR" sz="2000" dirty="0" err="1">
                <a:solidFill>
                  <a:srgbClr val="995114"/>
                </a:solidFill>
                <a:effectLst/>
                <a:latin typeface="Comic Sans MS" panose="030F0902030302020204" pitchFamily="66" charset="0"/>
              </a:rPr>
              <a:t>Böbrek</a:t>
            </a:r>
            <a:r>
              <a:rPr lang="tr-TR" sz="2000" dirty="0">
                <a:solidFill>
                  <a:srgbClr val="995114"/>
                </a:solidFill>
                <a:effectLst/>
                <a:latin typeface="Comic Sans MS" panose="030F0902030302020204" pitchFamily="66" charset="0"/>
              </a:rPr>
              <a:t> </a:t>
            </a:r>
            <a:r>
              <a:rPr lang="tr-TR" sz="2000" dirty="0" err="1">
                <a:solidFill>
                  <a:srgbClr val="995114"/>
                </a:solidFill>
                <a:effectLst/>
                <a:latin typeface="Comic Sans MS" panose="030F0902030302020204" pitchFamily="66" charset="0"/>
              </a:rPr>
              <a:t>hast</a:t>
            </a:r>
            <a:r>
              <a:rPr lang="tr-TR" sz="2000" dirty="0">
                <a:solidFill>
                  <a:srgbClr val="995114"/>
                </a:solidFill>
                <a:effectLst/>
                <a:latin typeface="Comic Sans MS" panose="030F0902030302020204" pitchFamily="66" charset="0"/>
              </a:rPr>
              <a:t>. nedeniyle idrarda protein kaybı (</a:t>
            </a:r>
            <a:r>
              <a:rPr lang="tr-TR" sz="2000" dirty="0" err="1">
                <a:solidFill>
                  <a:srgbClr val="995114"/>
                </a:solidFill>
                <a:effectLst/>
                <a:latin typeface="Comic Sans MS" panose="030F0902030302020204" pitchFamily="66" charset="0"/>
              </a:rPr>
              <a:t>Nefrotik</a:t>
            </a:r>
            <a:r>
              <a:rPr lang="tr-TR" sz="2000" dirty="0">
                <a:solidFill>
                  <a:srgbClr val="995114"/>
                </a:solidFill>
                <a:effectLst/>
                <a:latin typeface="Comic Sans MS" panose="030F0902030302020204" pitchFamily="66" charset="0"/>
              </a:rPr>
              <a:t> Sendrom) </a:t>
            </a:r>
            <a:endParaRPr lang="tr-TR" sz="2000" dirty="0">
              <a:effectLst/>
              <a:latin typeface="Comic Sans MS" panose="030F0902030302020204" pitchFamily="66" charset="0"/>
            </a:endParaRPr>
          </a:p>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rPr>
              <a:t> Kronik kanamalı durumlardaki kayıplar (</a:t>
            </a:r>
            <a:r>
              <a:rPr lang="tr-TR" sz="2000" dirty="0" err="1">
                <a:solidFill>
                  <a:srgbClr val="995114"/>
                </a:solidFill>
                <a:effectLst/>
                <a:latin typeface="Comic Sans MS" panose="030F0902030302020204" pitchFamily="66" charset="0"/>
              </a:rPr>
              <a:t>Ülseratif</a:t>
            </a:r>
            <a:r>
              <a:rPr lang="tr-TR" sz="2000" dirty="0">
                <a:solidFill>
                  <a:srgbClr val="995114"/>
                </a:solidFill>
                <a:effectLst/>
                <a:latin typeface="Comic Sans MS" panose="030F0902030302020204" pitchFamily="66" charset="0"/>
              </a:rPr>
              <a:t> Kolit gibi) </a:t>
            </a:r>
            <a:endParaRPr lang="tr-TR" sz="2000" dirty="0">
              <a:effectLst/>
              <a:latin typeface="Comic Sans MS" panose="030F0902030302020204" pitchFamily="66" charset="0"/>
            </a:endParaRPr>
          </a:p>
        </p:txBody>
      </p:sp>
      <p:sp>
        <p:nvSpPr>
          <p:cNvPr id="10" name="Metin kutusu 9">
            <a:extLst>
              <a:ext uri="{FF2B5EF4-FFF2-40B4-BE49-F238E27FC236}">
                <a16:creationId xmlns:a16="http://schemas.microsoft.com/office/drawing/2014/main" id="{39741986-F4DE-9282-1494-AE6CFC6D6EA8}"/>
              </a:ext>
            </a:extLst>
          </p:cNvPr>
          <p:cNvSpPr txBox="1"/>
          <p:nvPr/>
        </p:nvSpPr>
        <p:spPr>
          <a:xfrm>
            <a:off x="592926" y="4373196"/>
            <a:ext cx="5142856" cy="2831544"/>
          </a:xfrm>
          <a:prstGeom prst="rect">
            <a:avLst/>
          </a:prstGeom>
          <a:noFill/>
        </p:spPr>
        <p:txBody>
          <a:bodyPr wrap="square" rtlCol="0">
            <a:spAutoFit/>
          </a:bodyPr>
          <a:lstStyle/>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cs typeface="Times New Roman" panose="02020603050405020304" pitchFamily="18" charset="0"/>
              </a:rPr>
              <a:t>Yanıklarda yara sızıntısından protein kaybı </a:t>
            </a:r>
          </a:p>
          <a:p>
            <a:pPr marL="342900" indent="-342900">
              <a:buFont typeface="Arial" panose="020B0604020202020204" pitchFamily="34" charset="0"/>
              <a:buChar char="•"/>
            </a:pPr>
            <a:r>
              <a:rPr lang="tr-TR" sz="2000" dirty="0" err="1">
                <a:solidFill>
                  <a:srgbClr val="995114"/>
                </a:solidFill>
                <a:effectLst/>
                <a:latin typeface="Comic Sans MS" panose="030F0902030302020204" pitchFamily="66" charset="0"/>
                <a:cs typeface="Times New Roman" panose="02020603050405020304" pitchFamily="18" charset="0"/>
              </a:rPr>
              <a:t>Karaciğer</a:t>
            </a:r>
            <a:r>
              <a:rPr lang="tr-TR" sz="2000" dirty="0">
                <a:solidFill>
                  <a:srgbClr val="995114"/>
                </a:solidFill>
                <a:effectLst/>
                <a:latin typeface="Comic Sans MS" panose="030F0902030302020204" pitchFamily="66" charset="0"/>
                <a:cs typeface="Times New Roman" panose="02020603050405020304" pitchFamily="18" charset="0"/>
              </a:rPr>
              <a:t> </a:t>
            </a:r>
            <a:r>
              <a:rPr lang="tr-TR" sz="2000" dirty="0" err="1">
                <a:solidFill>
                  <a:srgbClr val="995114"/>
                </a:solidFill>
                <a:effectLst/>
                <a:latin typeface="Comic Sans MS" panose="030F0902030302020204" pitchFamily="66" charset="0"/>
                <a:cs typeface="Times New Roman" panose="02020603050405020304" pitchFamily="18" charset="0"/>
              </a:rPr>
              <a:t>yetmezliği</a:t>
            </a:r>
            <a:r>
              <a:rPr lang="tr-TR" sz="2000" dirty="0">
                <a:solidFill>
                  <a:srgbClr val="995114"/>
                </a:solidFill>
                <a:effectLst/>
                <a:latin typeface="Comic Sans MS" panose="030F0902030302020204" pitchFamily="66" charset="0"/>
                <a:cs typeface="Times New Roman" panose="02020603050405020304" pitchFamily="18" charset="0"/>
              </a:rPr>
              <a:t> (</a:t>
            </a:r>
            <a:r>
              <a:rPr lang="tr-TR" sz="2000" dirty="0" err="1">
                <a:solidFill>
                  <a:srgbClr val="995114"/>
                </a:solidFill>
                <a:effectLst/>
                <a:latin typeface="Comic Sans MS" panose="030F0902030302020204" pitchFamily="66" charset="0"/>
                <a:cs typeface="Times New Roman" panose="02020603050405020304" pitchFamily="18" charset="0"/>
              </a:rPr>
              <a:t>albümin</a:t>
            </a:r>
            <a:r>
              <a:rPr lang="tr-TR" sz="2000" dirty="0">
                <a:solidFill>
                  <a:srgbClr val="995114"/>
                </a:solidFill>
                <a:effectLst/>
                <a:latin typeface="Comic Sans MS" panose="030F0902030302020204" pitchFamily="66" charset="0"/>
                <a:cs typeface="Times New Roman" panose="02020603050405020304" pitchFamily="18" charset="0"/>
              </a:rPr>
              <a:t> yapımı azalır) </a:t>
            </a:r>
            <a:endParaRPr lang="tr-TR" sz="2000" dirty="0">
              <a:effectLst/>
              <a:latin typeface="Comic Sans MS" panose="030F0902030302020204" pitchFamily="66" charset="0"/>
              <a:cs typeface="Times New Roman" panose="02020603050405020304" pitchFamily="18" charset="0"/>
            </a:endParaRPr>
          </a:p>
          <a:p>
            <a:pPr marL="342900" indent="-342900">
              <a:buFont typeface="Arial" panose="020B0604020202020204" pitchFamily="34" charset="0"/>
              <a:buChar char="•"/>
            </a:pPr>
            <a:r>
              <a:rPr lang="tr-TR" sz="2000" dirty="0">
                <a:solidFill>
                  <a:srgbClr val="995114"/>
                </a:solidFill>
                <a:effectLst/>
                <a:latin typeface="Comic Sans MS" panose="030F0902030302020204" pitchFamily="66" charset="0"/>
                <a:cs typeface="Times New Roman" panose="02020603050405020304" pitchFamily="18" charset="0"/>
              </a:rPr>
              <a:t>Diyette toplam enerji ve karbonhidrat alımının yetersiz olması sonucu proteinlerin enerji </a:t>
            </a:r>
            <a:r>
              <a:rPr lang="tr-TR" sz="2000" dirty="0" err="1">
                <a:solidFill>
                  <a:srgbClr val="995114"/>
                </a:solidFill>
                <a:effectLst/>
                <a:latin typeface="Comic Sans MS" panose="030F0902030302020204" pitchFamily="66" charset="0"/>
                <a:cs typeface="Times New Roman" panose="02020603050405020304" pitchFamily="18" charset="0"/>
              </a:rPr>
              <a:t>sağlamak</a:t>
            </a:r>
            <a:r>
              <a:rPr lang="tr-TR" sz="2000" dirty="0">
                <a:solidFill>
                  <a:srgbClr val="995114"/>
                </a:solidFill>
                <a:effectLst/>
                <a:latin typeface="Comic Sans MS" panose="030F0902030302020204" pitchFamily="66" charset="0"/>
                <a:cs typeface="Times New Roman" panose="02020603050405020304" pitchFamily="18" charset="0"/>
              </a:rPr>
              <a:t> </a:t>
            </a:r>
            <a:r>
              <a:rPr lang="tr-TR" sz="2000" dirty="0" err="1">
                <a:solidFill>
                  <a:srgbClr val="995114"/>
                </a:solidFill>
                <a:effectLst/>
                <a:latin typeface="Comic Sans MS" panose="030F0902030302020204" pitchFamily="66" charset="0"/>
                <a:cs typeface="Times New Roman" panose="02020603050405020304" pitchFamily="18" charset="0"/>
              </a:rPr>
              <a:t>için</a:t>
            </a:r>
            <a:r>
              <a:rPr lang="tr-TR" sz="2000" dirty="0">
                <a:solidFill>
                  <a:srgbClr val="995114"/>
                </a:solidFill>
                <a:effectLst/>
                <a:latin typeface="Comic Sans MS" panose="030F0902030302020204" pitchFamily="66" charset="0"/>
                <a:cs typeface="Times New Roman" panose="02020603050405020304" pitchFamily="18" charset="0"/>
              </a:rPr>
              <a:t> kullanılması </a:t>
            </a:r>
            <a:endParaRPr lang="tr-TR" sz="2000" dirty="0">
              <a:effectLst/>
              <a:latin typeface="Comic Sans MS" panose="030F0902030302020204" pitchFamily="66" charset="0"/>
              <a:cs typeface="Times New Roman" panose="02020603050405020304" pitchFamily="18" charset="0"/>
            </a:endParaRPr>
          </a:p>
          <a:p>
            <a:endParaRPr lang="tr-TR" dirty="0">
              <a:latin typeface="Comic Sans MS" panose="030F0902030302020204" pitchFamily="66" charset="0"/>
              <a:cs typeface="Times New Roman" panose="02020603050405020304" pitchFamily="18" charset="0"/>
            </a:endParaRPr>
          </a:p>
        </p:txBody>
      </p:sp>
    </p:spTree>
    <p:extLst>
      <p:ext uri="{BB962C8B-B14F-4D97-AF65-F5344CB8AC3E}">
        <p14:creationId xmlns:p14="http://schemas.microsoft.com/office/powerpoint/2010/main" val="1409442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95CE4-5751-BA49-9D38-C216265AF7C6}"/>
              </a:ext>
            </a:extLst>
          </p:cNvPr>
          <p:cNvSpPr>
            <a:spLocks noGrp="1"/>
          </p:cNvSpPr>
          <p:nvPr>
            <p:ph type="title"/>
          </p:nvPr>
        </p:nvSpPr>
        <p:spPr>
          <a:xfrm>
            <a:off x="1460500" y="943168"/>
            <a:ext cx="10515600" cy="792764"/>
          </a:xfrm>
        </p:spPr>
        <p:txBody>
          <a:bodyPr>
            <a:normAutofit fontScale="90000"/>
          </a:bodyPr>
          <a:lstStyle/>
          <a:p>
            <a:r>
              <a:rPr lang="tr-TR" sz="4000" b="1" dirty="0">
                <a:solidFill>
                  <a:srgbClr val="FF0000"/>
                </a:solidFill>
                <a:latin typeface="Comic Sans MS" panose="030F0902030302020204" pitchFamily="66" charset="0"/>
              </a:rPr>
              <a:t>Protein Yetersizliği Sonucu Meydana Gelen Hastalıklar  </a:t>
            </a:r>
            <a:r>
              <a:rPr lang="tr-TR" dirty="0"/>
              <a:t/>
            </a:r>
            <a:br>
              <a:rPr lang="tr-TR" dirty="0"/>
            </a:br>
            <a:endParaRPr lang="tr-TR" dirty="0"/>
          </a:p>
        </p:txBody>
      </p:sp>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27</a:t>
            </a:fld>
            <a:endParaRPr lang="tr-TR"/>
          </a:p>
        </p:txBody>
      </p:sp>
      <p:sp>
        <p:nvSpPr>
          <p:cNvPr id="7" name="Metin kutusu 6">
            <a:extLst>
              <a:ext uri="{FF2B5EF4-FFF2-40B4-BE49-F238E27FC236}">
                <a16:creationId xmlns:a16="http://schemas.microsoft.com/office/drawing/2014/main" id="{C3D4923B-C5DD-7D41-AB46-EBDD2C927721}"/>
              </a:ext>
            </a:extLst>
          </p:cNvPr>
          <p:cNvSpPr txBox="1"/>
          <p:nvPr/>
        </p:nvSpPr>
        <p:spPr>
          <a:xfrm>
            <a:off x="254000" y="2020838"/>
            <a:ext cx="5105400" cy="3785652"/>
          </a:xfrm>
          <a:prstGeom prst="rect">
            <a:avLst/>
          </a:prstGeom>
          <a:noFill/>
        </p:spPr>
        <p:txBody>
          <a:bodyPr wrap="square">
            <a:spAutoFit/>
          </a:bodyPr>
          <a:lstStyle/>
          <a:p>
            <a:pPr algn="just"/>
            <a:r>
              <a:rPr lang="tr-TR" sz="2000" dirty="0">
                <a:effectLst/>
                <a:latin typeface="Comic Sans MS" panose="030F0902030302020204" pitchFamily="66" charset="0"/>
              </a:rPr>
              <a:t>Protein yetersizliğinin ilk belirtisi büyümenin yavaşlaması ve zamanla durmasıdır. Çocuk uzun süre yeteri kadar protein alamadığı zaman </a:t>
            </a:r>
            <a:r>
              <a:rPr lang="tr-TR" sz="2000" b="1" dirty="0" err="1">
                <a:effectLst/>
                <a:highlight>
                  <a:srgbClr val="FFFF00"/>
                </a:highlight>
                <a:latin typeface="Comic Sans MS" panose="030F0902030302020204" pitchFamily="66" charset="0"/>
              </a:rPr>
              <a:t>kuvasiorkor</a:t>
            </a:r>
            <a:r>
              <a:rPr lang="tr-TR" sz="2000" b="1" dirty="0">
                <a:effectLst/>
                <a:highlight>
                  <a:srgbClr val="FFFF00"/>
                </a:highlight>
                <a:latin typeface="Comic Sans MS" panose="030F0902030302020204" pitchFamily="66" charset="0"/>
              </a:rPr>
              <a:t> </a:t>
            </a:r>
            <a:r>
              <a:rPr lang="tr-TR" sz="2000" dirty="0">
                <a:effectLst/>
                <a:highlight>
                  <a:srgbClr val="FFFF00"/>
                </a:highlight>
                <a:latin typeface="Comic Sans MS" panose="030F0902030302020204" pitchFamily="66" charset="0"/>
              </a:rPr>
              <a:t>hastalığı </a:t>
            </a:r>
            <a:r>
              <a:rPr lang="tr-TR" sz="2000" dirty="0">
                <a:effectLst/>
                <a:latin typeface="Comic Sans MS" panose="030F0902030302020204" pitchFamily="66" charset="0"/>
              </a:rPr>
              <a:t>ortaya çıkar. Çocuk proteinle enerji yönünden de yetersiz besleniyorsa </a:t>
            </a:r>
            <a:r>
              <a:rPr lang="tr-TR" sz="2000" b="1" dirty="0" err="1">
                <a:effectLst/>
                <a:highlight>
                  <a:srgbClr val="FFFF00"/>
                </a:highlight>
                <a:latin typeface="Comic Sans MS" panose="030F0902030302020204" pitchFamily="66" charset="0"/>
              </a:rPr>
              <a:t>marasmus</a:t>
            </a:r>
            <a:r>
              <a:rPr lang="tr-TR" sz="2000" b="1" dirty="0">
                <a:effectLst/>
                <a:highlight>
                  <a:srgbClr val="FFFF00"/>
                </a:highlight>
                <a:latin typeface="Comic Sans MS" panose="030F0902030302020204" pitchFamily="66" charset="0"/>
              </a:rPr>
              <a:t> </a:t>
            </a:r>
            <a:r>
              <a:rPr lang="tr-TR" sz="2000" dirty="0">
                <a:effectLst/>
                <a:highlight>
                  <a:srgbClr val="FFFF00"/>
                </a:highlight>
                <a:latin typeface="Comic Sans MS" panose="030F0902030302020204" pitchFamily="66" charset="0"/>
              </a:rPr>
              <a:t>hastalığı </a:t>
            </a:r>
            <a:r>
              <a:rPr lang="tr-TR" sz="2000" dirty="0">
                <a:effectLst/>
                <a:latin typeface="Comic Sans MS" panose="030F0902030302020204" pitchFamily="66" charset="0"/>
              </a:rPr>
              <a:t>görülür. </a:t>
            </a:r>
            <a:r>
              <a:rPr lang="tr-TR" sz="2000" dirty="0" err="1">
                <a:effectLst/>
                <a:latin typeface="Comic Sans MS" panose="030F0902030302020204" pitchFamily="66" charset="0"/>
              </a:rPr>
              <a:t>Kuvasiorkorun</a:t>
            </a:r>
            <a:r>
              <a:rPr lang="tr-TR" sz="2000" dirty="0">
                <a:effectLst/>
                <a:latin typeface="Comic Sans MS" panose="030F0902030302020204" pitchFamily="66" charset="0"/>
              </a:rPr>
              <a:t> başlıca belirtileri; vücutta su toplaması (ödem), karaciğer yağlanması, dalak büyümesi, cilt yaraları ve saçlarda renk değişikliğidir. </a:t>
            </a:r>
            <a:r>
              <a:rPr lang="tr-TR" sz="2000" dirty="0" err="1">
                <a:effectLst/>
                <a:latin typeface="Comic Sans MS" panose="030F0902030302020204" pitchFamily="66" charset="0"/>
              </a:rPr>
              <a:t>Marasmus</a:t>
            </a:r>
            <a:r>
              <a:rPr lang="tr-TR" sz="2000" dirty="0">
                <a:effectLst/>
                <a:latin typeface="Comic Sans MS" panose="030F0902030302020204" pitchFamily="66" charset="0"/>
              </a:rPr>
              <a:t> aşırı ağırlık kaybı ile belirlenir. </a:t>
            </a:r>
          </a:p>
        </p:txBody>
      </p:sp>
      <p:pic>
        <p:nvPicPr>
          <p:cNvPr id="9" name="Picture 2" descr="Bu sunum; Bu sunum - səhifə 4">
            <a:extLst>
              <a:ext uri="{FF2B5EF4-FFF2-40B4-BE49-F238E27FC236}">
                <a16:creationId xmlns:a16="http://schemas.microsoft.com/office/drawing/2014/main" id="{226380AE-B464-6D49-8E8C-B9448E817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9400" y="1346676"/>
            <a:ext cx="661670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066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95CE4-5751-BA49-9D38-C216265AF7C6}"/>
              </a:ext>
            </a:extLst>
          </p:cNvPr>
          <p:cNvSpPr>
            <a:spLocks noGrp="1"/>
          </p:cNvSpPr>
          <p:nvPr>
            <p:ph type="title"/>
          </p:nvPr>
        </p:nvSpPr>
        <p:spPr>
          <a:xfrm>
            <a:off x="1460500" y="943168"/>
            <a:ext cx="10515600" cy="792764"/>
          </a:xfrm>
        </p:spPr>
        <p:txBody>
          <a:bodyPr>
            <a:normAutofit fontScale="90000"/>
          </a:bodyPr>
          <a:lstStyle/>
          <a:p>
            <a:r>
              <a:rPr lang="tr-TR" sz="4000" b="1" dirty="0">
                <a:solidFill>
                  <a:srgbClr val="FF0000"/>
                </a:solidFill>
                <a:latin typeface="Comic Sans MS" panose="030F0902030302020204" pitchFamily="66" charset="0"/>
              </a:rPr>
              <a:t>Protein Yetersizliği Sonucu Meydana Gelen Hastalıklar  </a:t>
            </a:r>
            <a:r>
              <a:rPr lang="tr-TR" dirty="0"/>
              <a:t/>
            </a:r>
            <a:br>
              <a:rPr lang="tr-TR" dirty="0"/>
            </a:br>
            <a:endParaRPr lang="tr-TR" dirty="0"/>
          </a:p>
        </p:txBody>
      </p:sp>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28</a:t>
            </a:fld>
            <a:endParaRPr lang="tr-TR"/>
          </a:p>
        </p:txBody>
      </p:sp>
      <p:sp>
        <p:nvSpPr>
          <p:cNvPr id="8" name="Metin kutusu 7">
            <a:extLst>
              <a:ext uri="{FF2B5EF4-FFF2-40B4-BE49-F238E27FC236}">
                <a16:creationId xmlns:a16="http://schemas.microsoft.com/office/drawing/2014/main" id="{AD4ADED1-919A-704B-A183-6A481EC67F68}"/>
              </a:ext>
            </a:extLst>
          </p:cNvPr>
          <p:cNvSpPr txBox="1"/>
          <p:nvPr/>
        </p:nvSpPr>
        <p:spPr>
          <a:xfrm>
            <a:off x="5257800" y="2047439"/>
            <a:ext cx="6096000" cy="3477875"/>
          </a:xfrm>
          <a:prstGeom prst="rect">
            <a:avLst/>
          </a:prstGeom>
          <a:noFill/>
        </p:spPr>
        <p:txBody>
          <a:bodyPr wrap="square">
            <a:spAutoFit/>
          </a:bodyPr>
          <a:lstStyle/>
          <a:p>
            <a:pPr algn="just"/>
            <a:r>
              <a:rPr lang="tr-TR" sz="2000" dirty="0">
                <a:effectLst/>
                <a:latin typeface="Comic Sans MS" panose="030F0902030302020204" pitchFamily="66" charset="0"/>
              </a:rPr>
              <a:t>Ülkemizde </a:t>
            </a:r>
            <a:r>
              <a:rPr lang="tr-TR" sz="2000" dirty="0" err="1">
                <a:effectLst/>
                <a:latin typeface="Comic Sans MS" panose="030F0902030302020204" pitchFamily="66" charset="0"/>
              </a:rPr>
              <a:t>kuvasiorkor</a:t>
            </a:r>
            <a:r>
              <a:rPr lang="tr-TR" sz="2000" dirty="0">
                <a:effectLst/>
                <a:latin typeface="Comic Sans MS" panose="030F0902030302020204" pitchFamily="66" charset="0"/>
              </a:rPr>
              <a:t> hastalığı pek görülmemekle beraber </a:t>
            </a:r>
            <a:r>
              <a:rPr lang="tr-TR" sz="2000" dirty="0" err="1">
                <a:effectLst/>
                <a:latin typeface="Comic Sans MS" panose="030F0902030302020204" pitchFamily="66" charset="0"/>
              </a:rPr>
              <a:t>marasmus</a:t>
            </a:r>
            <a:r>
              <a:rPr lang="tr-TR" sz="2000" dirty="0">
                <a:effectLst/>
                <a:latin typeface="Comic Sans MS" panose="030F0902030302020204" pitchFamily="66" charset="0"/>
              </a:rPr>
              <a:t> olgularının 6 ay ve 3 yaş arasındaki çocuklarda sık rastlanmaktadır. Bunun nedeni 6 aydan sonra annenin sütünün çocuğun artan protein ve enerji gereksinmesini karşılayacak durumda olmadığı halde, proteinden zengin uygun yiyeceklerin bebeklere verilmeyişidir. Üç yaşından sonra çocuk çeşitli yiyeceklerden yiyerek enerji ve protein ihtiyacını karşıladığı için </a:t>
            </a:r>
            <a:r>
              <a:rPr lang="tr-TR" sz="2000" dirty="0" err="1">
                <a:effectLst/>
                <a:latin typeface="Comic Sans MS" panose="030F0902030302020204" pitchFamily="66" charset="0"/>
              </a:rPr>
              <a:t>marasmus</a:t>
            </a:r>
            <a:r>
              <a:rPr lang="tr-TR" sz="2000" dirty="0">
                <a:effectLst/>
                <a:latin typeface="Comic Sans MS" panose="030F0902030302020204" pitchFamily="66" charset="0"/>
              </a:rPr>
              <a:t> daha az görülmektedir.</a:t>
            </a:r>
          </a:p>
        </p:txBody>
      </p:sp>
      <p:pic>
        <p:nvPicPr>
          <p:cNvPr id="3076" name="Picture 4" descr="A child with Marasmus (left) and a child with Kwashiorkor (right). |  Download Scientific Diagram">
            <a:extLst>
              <a:ext uri="{FF2B5EF4-FFF2-40B4-BE49-F238E27FC236}">
                <a16:creationId xmlns:a16="http://schemas.microsoft.com/office/drawing/2014/main" id="{B71913B0-AB3F-FD44-9BD6-FE723CC3C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900" y="2047439"/>
            <a:ext cx="4038600" cy="386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511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95CE4-5751-BA49-9D38-C216265AF7C6}"/>
              </a:ext>
            </a:extLst>
          </p:cNvPr>
          <p:cNvSpPr>
            <a:spLocks noGrp="1"/>
          </p:cNvSpPr>
          <p:nvPr>
            <p:ph type="title"/>
          </p:nvPr>
        </p:nvSpPr>
        <p:spPr>
          <a:xfrm>
            <a:off x="1460500" y="943168"/>
            <a:ext cx="10515600" cy="792764"/>
          </a:xfrm>
        </p:spPr>
        <p:txBody>
          <a:bodyPr>
            <a:normAutofit fontScale="90000"/>
          </a:bodyPr>
          <a:lstStyle/>
          <a:p>
            <a:r>
              <a:rPr lang="tr-TR" sz="4000" b="1" dirty="0">
                <a:solidFill>
                  <a:srgbClr val="FF0000"/>
                </a:solidFill>
                <a:latin typeface="Comic Sans MS" panose="030F0902030302020204" pitchFamily="66" charset="0"/>
              </a:rPr>
              <a:t>Protein Yetersizliği Sonucu Meydana Gelen Hastalıklar  </a:t>
            </a:r>
            <a:r>
              <a:rPr lang="tr-TR" dirty="0"/>
              <a:t/>
            </a:r>
            <a:br>
              <a:rPr lang="tr-TR" dirty="0"/>
            </a:br>
            <a:endParaRPr lang="tr-TR" dirty="0"/>
          </a:p>
        </p:txBody>
      </p:sp>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29</a:t>
            </a:fld>
            <a:endParaRPr lang="tr-TR"/>
          </a:p>
        </p:txBody>
      </p:sp>
      <p:sp>
        <p:nvSpPr>
          <p:cNvPr id="7" name="Metin kutusu 6">
            <a:extLst>
              <a:ext uri="{FF2B5EF4-FFF2-40B4-BE49-F238E27FC236}">
                <a16:creationId xmlns:a16="http://schemas.microsoft.com/office/drawing/2014/main" id="{391CD9CF-D239-7142-85C8-5A93E831EA52}"/>
              </a:ext>
            </a:extLst>
          </p:cNvPr>
          <p:cNvSpPr txBox="1"/>
          <p:nvPr/>
        </p:nvSpPr>
        <p:spPr>
          <a:xfrm>
            <a:off x="342900" y="2149039"/>
            <a:ext cx="6096000" cy="4401205"/>
          </a:xfrm>
          <a:prstGeom prst="rect">
            <a:avLst/>
          </a:prstGeom>
          <a:noFill/>
        </p:spPr>
        <p:txBody>
          <a:bodyPr wrap="square">
            <a:spAutoFit/>
          </a:bodyPr>
          <a:lstStyle/>
          <a:p>
            <a:pPr algn="just"/>
            <a:r>
              <a:rPr lang="tr-TR" sz="2000" dirty="0">
                <a:effectLst/>
                <a:latin typeface="Comic Sans MS" panose="030F0902030302020204" pitchFamily="66" charset="0"/>
              </a:rPr>
              <a:t>Protein yetersizliğinden çocuğun sadece fiziksel büyümesi yavaşlamaz. Zihin gelişiminde de gerilemeler olur. Uzun süre, miktar ve kalite yönünden yetersiz enerji alan çocuklarda oluşan zihinsel gerilik çocuğun hayatı boyunca devam edebilir.</a:t>
            </a:r>
          </a:p>
          <a:p>
            <a:pPr algn="just"/>
            <a:endParaRPr lang="tr-TR" sz="2000" dirty="0">
              <a:effectLst/>
              <a:latin typeface="Comic Sans MS" panose="030F0902030302020204" pitchFamily="66" charset="0"/>
            </a:endParaRPr>
          </a:p>
          <a:p>
            <a:pPr algn="just"/>
            <a:r>
              <a:rPr lang="tr-TR" sz="2000" dirty="0">
                <a:effectLst/>
                <a:latin typeface="Comic Sans MS" panose="030F0902030302020204" pitchFamily="66" charset="0"/>
              </a:rPr>
              <a:t>Yeteri kadar protein alınmadığı zaman </a:t>
            </a:r>
            <a:r>
              <a:rPr lang="tr-TR" sz="2000" dirty="0">
                <a:latin typeface="Comic Sans MS" panose="030F0902030302020204" pitchFamily="66" charset="0"/>
              </a:rPr>
              <a:t>v</a:t>
            </a:r>
            <a:r>
              <a:rPr lang="tr-TR" sz="2000" dirty="0">
                <a:effectLst/>
                <a:latin typeface="Comic Sans MS" panose="030F0902030302020204" pitchFamily="66" charset="0"/>
              </a:rPr>
              <a:t>ücudun hastalık yapan mikroplara karşı direnci azalmaktadır. Bunun sonucu vücut kolaylıkla hastalanır ve hastalık ağır seyreder. Ayrıca protein yetersizliğinde çok çalışan karaciğer hücreleri yenilenemediği için siroz hastalığı fazla görülür.</a:t>
            </a:r>
          </a:p>
        </p:txBody>
      </p:sp>
      <p:pic>
        <p:nvPicPr>
          <p:cNvPr id="9" name="Picture 2" descr="Protein Eksikliği Hastalıklara Davetiye Çıkarıyor - Doğru, güvenilir ve  tarafsız habercilik">
            <a:extLst>
              <a:ext uri="{FF2B5EF4-FFF2-40B4-BE49-F238E27FC236}">
                <a16:creationId xmlns:a16="http://schemas.microsoft.com/office/drawing/2014/main" id="{89913D38-826D-BD40-85CC-24FAE85A9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0" y="1946275"/>
            <a:ext cx="3619500" cy="441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671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3</a:t>
            </a:fld>
            <a:endParaRPr lang="tr-TR"/>
          </a:p>
        </p:txBody>
      </p:sp>
      <p:sp>
        <p:nvSpPr>
          <p:cNvPr id="7" name="Metin kutusu 6">
            <a:extLst>
              <a:ext uri="{FF2B5EF4-FFF2-40B4-BE49-F238E27FC236}">
                <a16:creationId xmlns:a16="http://schemas.microsoft.com/office/drawing/2014/main" id="{EBD79718-6652-FF42-922C-FF9775D7CC89}"/>
              </a:ext>
            </a:extLst>
          </p:cNvPr>
          <p:cNvSpPr txBox="1"/>
          <p:nvPr/>
        </p:nvSpPr>
        <p:spPr>
          <a:xfrm>
            <a:off x="707128" y="1107365"/>
            <a:ext cx="4767697" cy="3416320"/>
          </a:xfrm>
          <a:prstGeom prst="rect">
            <a:avLst/>
          </a:prstGeom>
          <a:noFill/>
        </p:spPr>
        <p:txBody>
          <a:bodyPr wrap="square">
            <a:spAutoFit/>
          </a:bodyPr>
          <a:lstStyle/>
          <a:p>
            <a:pPr algn="just"/>
            <a:r>
              <a:rPr lang="tr-TR" dirty="0" err="1">
                <a:solidFill>
                  <a:srgbClr val="191919"/>
                </a:solidFill>
                <a:effectLst/>
                <a:latin typeface="Comic Sans MS" panose="030F0902030302020204" pitchFamily="66" charset="0"/>
              </a:rPr>
              <a:t>Yetişkin</a:t>
            </a:r>
            <a:r>
              <a:rPr lang="tr-TR" dirty="0">
                <a:solidFill>
                  <a:srgbClr val="191919"/>
                </a:solidFill>
                <a:effectLst/>
                <a:latin typeface="Comic Sans MS" panose="030F0902030302020204" pitchFamily="66" charset="0"/>
              </a:rPr>
              <a:t> insan </a:t>
            </a:r>
            <a:r>
              <a:rPr lang="tr-TR" dirty="0" err="1">
                <a:solidFill>
                  <a:srgbClr val="191919"/>
                </a:solidFill>
                <a:effectLst/>
                <a:latin typeface="Comic Sans MS" panose="030F0902030302020204" pitchFamily="66" charset="0"/>
              </a:rPr>
              <a:t>vücudunun</a:t>
            </a:r>
            <a:r>
              <a:rPr lang="tr-TR" dirty="0">
                <a:solidFill>
                  <a:srgbClr val="191919"/>
                </a:solidFill>
                <a:effectLst/>
                <a:latin typeface="Comic Sans MS" panose="030F0902030302020204" pitchFamily="66" charset="0"/>
              </a:rPr>
              <a:t> ortalama %16’sı proteinden </a:t>
            </a:r>
            <a:r>
              <a:rPr lang="tr-TR" dirty="0" err="1">
                <a:solidFill>
                  <a:srgbClr val="191919"/>
                </a:solidFill>
                <a:effectLst/>
                <a:latin typeface="Comic Sans MS" panose="030F0902030302020204" pitchFamily="66" charset="0"/>
              </a:rPr>
              <a:t>oluşur</a:t>
            </a:r>
            <a:r>
              <a:rPr lang="tr-TR" dirty="0">
                <a:solidFill>
                  <a:srgbClr val="191919"/>
                </a:solidFill>
                <a:effectLst/>
                <a:latin typeface="Comic Sans MS" panose="030F0902030302020204" pitchFamily="66" charset="0"/>
              </a:rPr>
              <a:t>. Protein depo miktarı </a:t>
            </a:r>
            <a:r>
              <a:rPr lang="tr-TR" dirty="0" err="1">
                <a:solidFill>
                  <a:srgbClr val="191919"/>
                </a:solidFill>
                <a:effectLst/>
                <a:latin typeface="Comic Sans MS" panose="030F0902030302020204" pitchFamily="66" charset="0"/>
              </a:rPr>
              <a:t>vücutta</a:t>
            </a:r>
            <a:r>
              <a:rPr lang="tr-TR" dirty="0">
                <a:solidFill>
                  <a:srgbClr val="191919"/>
                </a:solidFill>
                <a:effectLst/>
                <a:latin typeface="Comic Sans MS" panose="030F0902030302020204" pitchFamily="66" charset="0"/>
              </a:rPr>
              <a:t> </a:t>
            </a:r>
            <a:r>
              <a:rPr lang="tr-TR" dirty="0" err="1">
                <a:solidFill>
                  <a:srgbClr val="191919"/>
                </a:solidFill>
                <a:effectLst/>
                <a:latin typeface="Comic Sans MS" panose="030F0902030302020204" pitchFamily="66" charset="0"/>
              </a:rPr>
              <a:t>çok</a:t>
            </a:r>
            <a:r>
              <a:rPr lang="tr-TR" dirty="0">
                <a:solidFill>
                  <a:srgbClr val="191919"/>
                </a:solidFill>
                <a:effectLst/>
                <a:latin typeface="Comic Sans MS" panose="030F0902030302020204" pitchFamily="66" charset="0"/>
              </a:rPr>
              <a:t> azdır, bunun en </a:t>
            </a:r>
            <a:r>
              <a:rPr lang="tr-TR" dirty="0" err="1">
                <a:solidFill>
                  <a:srgbClr val="191919"/>
                </a:solidFill>
                <a:effectLst/>
                <a:latin typeface="Comic Sans MS" panose="030F0902030302020204" pitchFamily="66" charset="0"/>
              </a:rPr>
              <a:t>büyük</a:t>
            </a:r>
            <a:r>
              <a:rPr lang="tr-TR" dirty="0">
                <a:solidFill>
                  <a:srgbClr val="191919"/>
                </a:solidFill>
                <a:effectLst/>
                <a:latin typeface="Comic Sans MS" panose="030F0902030302020204" pitchFamily="66" charset="0"/>
              </a:rPr>
              <a:t> kısmını </a:t>
            </a:r>
            <a:r>
              <a:rPr lang="tr-TR" dirty="0" err="1">
                <a:solidFill>
                  <a:srgbClr val="191919"/>
                </a:solidFill>
                <a:effectLst/>
                <a:latin typeface="Comic Sans MS" panose="030F0902030302020204" pitchFamily="66" charset="0"/>
              </a:rPr>
              <a:t>çalışan</a:t>
            </a:r>
            <a:r>
              <a:rPr lang="tr-TR" dirty="0">
                <a:solidFill>
                  <a:srgbClr val="191919"/>
                </a:solidFill>
                <a:effectLst/>
                <a:latin typeface="Comic Sans MS" panose="030F0902030302020204" pitchFamily="66" charset="0"/>
              </a:rPr>
              <a:t> ve belirli </a:t>
            </a:r>
            <a:r>
              <a:rPr lang="tr-TR" dirty="0" err="1">
                <a:solidFill>
                  <a:srgbClr val="191919"/>
                </a:solidFill>
                <a:effectLst/>
                <a:latin typeface="Comic Sans MS" panose="030F0902030302020204" pitchFamily="66" charset="0"/>
              </a:rPr>
              <a:t>görevleri</a:t>
            </a:r>
            <a:r>
              <a:rPr lang="tr-TR" dirty="0">
                <a:solidFill>
                  <a:srgbClr val="191919"/>
                </a:solidFill>
                <a:effectLst/>
                <a:latin typeface="Comic Sans MS" panose="030F0902030302020204" pitchFamily="66" charset="0"/>
              </a:rPr>
              <a:t> yapan </a:t>
            </a:r>
            <a:r>
              <a:rPr lang="tr-TR" dirty="0" err="1">
                <a:solidFill>
                  <a:srgbClr val="191919"/>
                </a:solidFill>
                <a:effectLst/>
                <a:latin typeface="Comic Sans MS" panose="030F0902030302020204" pitchFamily="66" charset="0"/>
              </a:rPr>
              <a:t>hücreler</a:t>
            </a:r>
            <a:r>
              <a:rPr lang="tr-TR" dirty="0">
                <a:solidFill>
                  <a:srgbClr val="191919"/>
                </a:solidFill>
                <a:effectLst/>
                <a:latin typeface="Comic Sans MS" panose="030F0902030302020204" pitchFamily="66" charset="0"/>
              </a:rPr>
              <a:t> </a:t>
            </a:r>
            <a:r>
              <a:rPr lang="tr-TR" dirty="0" err="1">
                <a:solidFill>
                  <a:srgbClr val="191919"/>
                </a:solidFill>
                <a:effectLst/>
                <a:latin typeface="Comic Sans MS" panose="030F0902030302020204" pitchFamily="66" charset="0"/>
              </a:rPr>
              <a:t>oluşturur</a:t>
            </a:r>
            <a:r>
              <a:rPr lang="tr-TR" dirty="0">
                <a:solidFill>
                  <a:srgbClr val="191919"/>
                </a:solidFill>
                <a:effectLst/>
                <a:latin typeface="Comic Sans MS" panose="030F0902030302020204" pitchFamily="66" charset="0"/>
              </a:rPr>
              <a:t>. </a:t>
            </a:r>
          </a:p>
          <a:p>
            <a:pPr algn="just"/>
            <a:endParaRPr lang="tr-TR" dirty="0">
              <a:solidFill>
                <a:srgbClr val="191919"/>
              </a:solidFill>
              <a:latin typeface="Comic Sans MS" panose="030F0902030302020204" pitchFamily="66" charset="0"/>
            </a:endParaRPr>
          </a:p>
          <a:p>
            <a:pPr algn="just"/>
            <a:r>
              <a:rPr lang="tr-TR" dirty="0">
                <a:solidFill>
                  <a:srgbClr val="191919"/>
                </a:solidFill>
                <a:effectLst/>
                <a:latin typeface="Comic Sans MS" panose="030F0902030302020204" pitchFamily="66" charset="0"/>
              </a:rPr>
              <a:t>Proteinler sindirim sisteminde yapı </a:t>
            </a:r>
            <a:r>
              <a:rPr lang="tr-TR" dirty="0" err="1">
                <a:solidFill>
                  <a:srgbClr val="191919"/>
                </a:solidFill>
                <a:effectLst/>
                <a:latin typeface="Comic Sans MS" panose="030F0902030302020204" pitchFamily="66" charset="0"/>
              </a:rPr>
              <a:t>taşlarını</a:t>
            </a:r>
            <a:r>
              <a:rPr lang="tr-TR" dirty="0">
                <a:solidFill>
                  <a:srgbClr val="191919"/>
                </a:solidFill>
                <a:effectLst/>
                <a:latin typeface="Comic Sans MS" panose="030F0902030302020204" pitchFamily="66" charset="0"/>
              </a:rPr>
              <a:t> </a:t>
            </a:r>
            <a:r>
              <a:rPr lang="tr-TR" dirty="0" err="1">
                <a:solidFill>
                  <a:srgbClr val="191919"/>
                </a:solidFill>
                <a:effectLst/>
                <a:latin typeface="Comic Sans MS" panose="030F0902030302020204" pitchFamily="66" charset="0"/>
              </a:rPr>
              <a:t>oluşturan</a:t>
            </a:r>
            <a:r>
              <a:rPr lang="tr-TR" dirty="0">
                <a:solidFill>
                  <a:srgbClr val="191919"/>
                </a:solidFill>
                <a:effectLst/>
                <a:latin typeface="Comic Sans MS" panose="030F0902030302020204" pitchFamily="66" charset="0"/>
              </a:rPr>
              <a:t> amino asitlere ayrılır. Kan yoluyla </a:t>
            </a:r>
            <a:r>
              <a:rPr lang="tr-TR" dirty="0" err="1">
                <a:solidFill>
                  <a:srgbClr val="191919"/>
                </a:solidFill>
                <a:effectLst/>
                <a:latin typeface="Comic Sans MS" panose="030F0902030302020204" pitchFamily="66" charset="0"/>
              </a:rPr>
              <a:t>karaciğere</a:t>
            </a:r>
            <a:r>
              <a:rPr lang="tr-TR" dirty="0">
                <a:solidFill>
                  <a:srgbClr val="191919"/>
                </a:solidFill>
                <a:effectLst/>
                <a:latin typeface="Comic Sans MS" panose="030F0902030302020204" pitchFamily="66" charset="0"/>
              </a:rPr>
              <a:t> ve </a:t>
            </a:r>
            <a:r>
              <a:rPr lang="tr-TR" dirty="0" err="1">
                <a:solidFill>
                  <a:srgbClr val="191919"/>
                </a:solidFill>
                <a:effectLst/>
                <a:latin typeface="Comic Sans MS" panose="030F0902030302020204" pitchFamily="66" charset="0"/>
              </a:rPr>
              <a:t>diğer</a:t>
            </a:r>
            <a:r>
              <a:rPr lang="tr-TR" dirty="0">
                <a:solidFill>
                  <a:srgbClr val="191919"/>
                </a:solidFill>
                <a:effectLst/>
                <a:latin typeface="Comic Sans MS" panose="030F0902030302020204" pitchFamily="66" charset="0"/>
              </a:rPr>
              <a:t> dokular ile organlara </a:t>
            </a:r>
            <a:r>
              <a:rPr lang="tr-TR" dirty="0" err="1">
                <a:solidFill>
                  <a:srgbClr val="191919"/>
                </a:solidFill>
                <a:effectLst/>
                <a:latin typeface="Comic Sans MS" panose="030F0902030302020204" pitchFamily="66" charset="0"/>
              </a:rPr>
              <a:t>taşınır</a:t>
            </a:r>
            <a:r>
              <a:rPr lang="tr-TR" dirty="0">
                <a:solidFill>
                  <a:srgbClr val="191919"/>
                </a:solidFill>
                <a:effectLst/>
                <a:latin typeface="Comic Sans MS" panose="030F0902030302020204" pitchFamily="66" charset="0"/>
              </a:rPr>
              <a:t>. Tekrar belirli </a:t>
            </a:r>
            <a:r>
              <a:rPr lang="tr-TR" dirty="0" err="1">
                <a:solidFill>
                  <a:srgbClr val="191919"/>
                </a:solidFill>
                <a:effectLst/>
                <a:latin typeface="Comic Sans MS" panose="030F0902030302020204" pitchFamily="66" charset="0"/>
              </a:rPr>
              <a:t>düzende</a:t>
            </a:r>
            <a:r>
              <a:rPr lang="tr-TR" dirty="0">
                <a:solidFill>
                  <a:srgbClr val="191919"/>
                </a:solidFill>
                <a:effectLst/>
                <a:latin typeface="Comic Sans MS" panose="030F0902030302020204" pitchFamily="66" charset="0"/>
              </a:rPr>
              <a:t> </a:t>
            </a:r>
            <a:r>
              <a:rPr lang="tr-TR" dirty="0" err="1">
                <a:solidFill>
                  <a:srgbClr val="191919"/>
                </a:solidFill>
                <a:effectLst/>
                <a:latin typeface="Comic Sans MS" panose="030F0902030302020204" pitchFamily="66" charset="0"/>
              </a:rPr>
              <a:t>birleşerek</a:t>
            </a:r>
            <a:r>
              <a:rPr lang="tr-TR" dirty="0">
                <a:solidFill>
                  <a:srgbClr val="191919"/>
                </a:solidFill>
                <a:effectLst/>
                <a:latin typeface="Comic Sans MS" panose="030F0902030302020204" pitchFamily="66" charset="0"/>
              </a:rPr>
              <a:t> doku ve organ yapılarında yer alırlar </a:t>
            </a:r>
            <a:endParaRPr lang="tr-TR" dirty="0">
              <a:latin typeface="Comic Sans MS" panose="030F0902030302020204" pitchFamily="66" charset="0"/>
            </a:endParaRPr>
          </a:p>
        </p:txBody>
      </p:sp>
      <p:pic>
        <p:nvPicPr>
          <p:cNvPr id="8194" name="Picture 2" descr="Proteinler – Gıda Aydınlatma Platformu">
            <a:extLst>
              <a:ext uri="{FF2B5EF4-FFF2-40B4-BE49-F238E27FC236}">
                <a16:creationId xmlns:a16="http://schemas.microsoft.com/office/drawing/2014/main" id="{E7E28045-B5F7-D642-8F98-A2508A1FFA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1271" y="1465602"/>
            <a:ext cx="4933601" cy="381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7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30</a:t>
            </a:fld>
            <a:endParaRPr lang="tr-TR"/>
          </a:p>
        </p:txBody>
      </p:sp>
      <p:pic>
        <p:nvPicPr>
          <p:cNvPr id="9" name="Picture 2" descr="Protein Eksikliği Hastalıklara Davetiye Çıkarıyor - Doğru, güvenilir ve  tarafsız habercilik">
            <a:extLst>
              <a:ext uri="{FF2B5EF4-FFF2-40B4-BE49-F238E27FC236}">
                <a16:creationId xmlns:a16="http://schemas.microsoft.com/office/drawing/2014/main" id="{89913D38-826D-BD40-85CC-24FAE85A9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600" y="1946275"/>
            <a:ext cx="3619500" cy="4410075"/>
          </a:xfrm>
          <a:prstGeom prst="rect">
            <a:avLst/>
          </a:prstGeom>
          <a:noFill/>
          <a:extLst>
            <a:ext uri="{909E8E84-426E-40DD-AFC4-6F175D3DCCD1}">
              <a14:hiddenFill xmlns:a14="http://schemas.microsoft.com/office/drawing/2010/main">
                <a:solidFill>
                  <a:srgbClr val="FFFFFF"/>
                </a:solidFill>
              </a14:hiddenFill>
            </a:ext>
          </a:extLst>
        </p:spPr>
      </p:pic>
      <p:sp>
        <p:nvSpPr>
          <p:cNvPr id="4" name="Başlık 3">
            <a:extLst>
              <a:ext uri="{FF2B5EF4-FFF2-40B4-BE49-F238E27FC236}">
                <a16:creationId xmlns:a16="http://schemas.microsoft.com/office/drawing/2014/main" id="{36284E6C-F631-916B-4F7E-0435B5C91184}"/>
              </a:ext>
            </a:extLst>
          </p:cNvPr>
          <p:cNvSpPr>
            <a:spLocks noGrp="1"/>
          </p:cNvSpPr>
          <p:nvPr>
            <p:ph type="title"/>
          </p:nvPr>
        </p:nvSpPr>
        <p:spPr>
          <a:xfrm>
            <a:off x="3253154" y="0"/>
            <a:ext cx="10515600" cy="792764"/>
          </a:xfrm>
        </p:spPr>
        <p:txBody>
          <a:bodyPr/>
          <a:lstStyle/>
          <a:p>
            <a:r>
              <a:rPr lang="tr-TR" dirty="0">
                <a:solidFill>
                  <a:srgbClr val="FF0000"/>
                </a:solidFill>
                <a:latin typeface="Comic Sans MS" panose="030F0902030302020204" pitchFamily="66" charset="0"/>
              </a:rPr>
              <a:t>Proteinlerin metabolizması</a:t>
            </a:r>
          </a:p>
        </p:txBody>
      </p:sp>
      <p:sp>
        <p:nvSpPr>
          <p:cNvPr id="5" name="Metin kutusu 4">
            <a:extLst>
              <a:ext uri="{FF2B5EF4-FFF2-40B4-BE49-F238E27FC236}">
                <a16:creationId xmlns:a16="http://schemas.microsoft.com/office/drawing/2014/main" id="{36F87280-7194-B6F5-2DC2-7FDBFB296DFE}"/>
              </a:ext>
            </a:extLst>
          </p:cNvPr>
          <p:cNvSpPr txBox="1"/>
          <p:nvPr/>
        </p:nvSpPr>
        <p:spPr>
          <a:xfrm>
            <a:off x="865874" y="1494960"/>
            <a:ext cx="4386064" cy="4727448"/>
          </a:xfrm>
          <a:prstGeom prst="rect">
            <a:avLst/>
          </a:prstGeom>
          <a:noFill/>
        </p:spPr>
        <p:txBody>
          <a:bodyPr wrap="square" rtlCol="0">
            <a:spAutoFit/>
          </a:bodyPr>
          <a:lstStyle/>
          <a:p>
            <a:pPr>
              <a:lnSpc>
                <a:spcPct val="120000"/>
              </a:lnSpc>
              <a:buFont typeface="Wingdings" pitchFamily="2" charset="2"/>
              <a:buChar char="Ø"/>
            </a:pPr>
            <a:r>
              <a:rPr lang="tr-TR" sz="2400" dirty="0">
                <a:effectLst/>
                <a:latin typeface="Comic Sans MS" panose="030F0902030302020204" pitchFamily="66" charset="0"/>
              </a:rPr>
              <a:t>Proteinlerin emilebilmeleri </a:t>
            </a:r>
            <a:r>
              <a:rPr lang="tr-TR" sz="2400" dirty="0" err="1">
                <a:effectLst/>
                <a:latin typeface="Comic Sans MS" panose="030F0902030302020204" pitchFamily="66" charset="0"/>
              </a:rPr>
              <a:t>için</a:t>
            </a:r>
            <a:r>
              <a:rPr lang="tr-TR" sz="2400" dirty="0">
                <a:effectLst/>
                <a:latin typeface="Comic Sans MS" panose="030F0902030302020204" pitchFamily="66" charset="0"/>
              </a:rPr>
              <a:t> amino asitlere kadar </a:t>
            </a:r>
            <a:r>
              <a:rPr lang="tr-TR" sz="2400" dirty="0" err="1">
                <a:effectLst/>
                <a:latin typeface="Comic Sans MS" panose="030F0902030302020204" pitchFamily="66" charset="0"/>
              </a:rPr>
              <a:t>parçalanmaları</a:t>
            </a:r>
            <a:r>
              <a:rPr lang="tr-TR" sz="2400" dirty="0">
                <a:effectLst/>
                <a:latin typeface="Comic Sans MS" panose="030F0902030302020204" pitchFamily="66" charset="0"/>
              </a:rPr>
              <a:t> gerekmektedir. </a:t>
            </a:r>
            <a:r>
              <a:rPr lang="tr-TR" sz="2400" dirty="0">
                <a:latin typeface="Comic Sans MS" panose="030F0902030302020204" pitchFamily="66" charset="0"/>
                <a:cs typeface="Times New Roman" pitchFamily="18" charset="0"/>
              </a:rPr>
              <a:t>Çünkü proteinler ve birçok </a:t>
            </a:r>
            <a:r>
              <a:rPr lang="tr-TR" sz="2400" dirty="0" err="1">
                <a:latin typeface="Comic Sans MS" panose="030F0902030302020204" pitchFamily="66" charset="0"/>
                <a:cs typeface="Times New Roman" pitchFamily="18" charset="0"/>
              </a:rPr>
              <a:t>polipeptidler</a:t>
            </a:r>
            <a:r>
              <a:rPr lang="tr-TR" sz="2400" dirty="0">
                <a:latin typeface="Comic Sans MS" panose="030F0902030302020204" pitchFamily="66" charset="0"/>
                <a:cs typeface="Times New Roman" pitchFamily="18" charset="0"/>
              </a:rPr>
              <a:t> hücre </a:t>
            </a:r>
            <a:r>
              <a:rPr lang="tr-TR" sz="2400" dirty="0" err="1">
                <a:latin typeface="Comic Sans MS" panose="030F0902030302020204" pitchFamily="66" charset="0"/>
                <a:cs typeface="Times New Roman" pitchFamily="18" charset="0"/>
              </a:rPr>
              <a:t>membranlarını</a:t>
            </a:r>
            <a:r>
              <a:rPr lang="tr-TR" sz="2400" dirty="0">
                <a:latin typeface="Comic Sans MS" panose="030F0902030302020204" pitchFamily="66" charset="0"/>
                <a:cs typeface="Times New Roman" pitchFamily="18" charset="0"/>
              </a:rPr>
              <a:t> aşamazlar. </a:t>
            </a:r>
          </a:p>
          <a:p>
            <a:pPr algn="just">
              <a:lnSpc>
                <a:spcPct val="120000"/>
              </a:lnSpc>
              <a:buFont typeface="Wingdings" pitchFamily="2" charset="2"/>
              <a:buChar char="Ø"/>
            </a:pPr>
            <a:r>
              <a:rPr lang="tr-TR" sz="2400" dirty="0">
                <a:latin typeface="Comic Sans MS" panose="030F0902030302020204" pitchFamily="66" charset="0"/>
                <a:cs typeface="Times New Roman" pitchFamily="18" charset="0"/>
              </a:rPr>
              <a:t> Fakat aminoasitler kolayca hücre içine alınabilirler.</a:t>
            </a:r>
          </a:p>
          <a:p>
            <a:pPr algn="just"/>
            <a:endParaRPr lang="tr-TR" sz="2400" dirty="0">
              <a:effectLst/>
              <a:latin typeface="Comic Sans MS" panose="030F0902030302020204" pitchFamily="66" charset="0"/>
            </a:endParaRPr>
          </a:p>
          <a:p>
            <a:endParaRPr lang="tr-TR" dirty="0"/>
          </a:p>
        </p:txBody>
      </p:sp>
    </p:spTree>
    <p:extLst>
      <p:ext uri="{BB962C8B-B14F-4D97-AF65-F5344CB8AC3E}">
        <p14:creationId xmlns:p14="http://schemas.microsoft.com/office/powerpoint/2010/main" val="2177667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31</a:t>
            </a:fld>
            <a:endParaRPr lang="tr-TR"/>
          </a:p>
        </p:txBody>
      </p:sp>
      <p:sp>
        <p:nvSpPr>
          <p:cNvPr id="4" name="Başlık 3">
            <a:extLst>
              <a:ext uri="{FF2B5EF4-FFF2-40B4-BE49-F238E27FC236}">
                <a16:creationId xmlns:a16="http://schemas.microsoft.com/office/drawing/2014/main" id="{36284E6C-F631-916B-4F7E-0435B5C91184}"/>
              </a:ext>
            </a:extLst>
          </p:cNvPr>
          <p:cNvSpPr>
            <a:spLocks noGrp="1"/>
          </p:cNvSpPr>
          <p:nvPr>
            <p:ph type="title"/>
          </p:nvPr>
        </p:nvSpPr>
        <p:spPr>
          <a:xfrm>
            <a:off x="3253154" y="0"/>
            <a:ext cx="10515600" cy="792764"/>
          </a:xfrm>
        </p:spPr>
        <p:txBody>
          <a:bodyPr/>
          <a:lstStyle/>
          <a:p>
            <a:r>
              <a:rPr lang="tr-TR" dirty="0">
                <a:solidFill>
                  <a:srgbClr val="FF0000"/>
                </a:solidFill>
                <a:latin typeface="Comic Sans MS" panose="030F0902030302020204" pitchFamily="66" charset="0"/>
              </a:rPr>
              <a:t>Proteinlerin metabolizması</a:t>
            </a:r>
          </a:p>
        </p:txBody>
      </p:sp>
      <p:sp>
        <p:nvSpPr>
          <p:cNvPr id="5" name="Metin kutusu 4">
            <a:extLst>
              <a:ext uri="{FF2B5EF4-FFF2-40B4-BE49-F238E27FC236}">
                <a16:creationId xmlns:a16="http://schemas.microsoft.com/office/drawing/2014/main" id="{4D16CD1E-0C64-A7FF-4BF3-A954EB2E9345}"/>
              </a:ext>
            </a:extLst>
          </p:cNvPr>
          <p:cNvSpPr txBox="1"/>
          <p:nvPr/>
        </p:nvSpPr>
        <p:spPr>
          <a:xfrm>
            <a:off x="487308" y="964113"/>
            <a:ext cx="5866600" cy="3416320"/>
          </a:xfrm>
          <a:prstGeom prst="rect">
            <a:avLst/>
          </a:prstGeom>
          <a:noFill/>
        </p:spPr>
        <p:txBody>
          <a:bodyPr wrap="square">
            <a:spAutoFit/>
          </a:bodyPr>
          <a:lstStyle/>
          <a:p>
            <a:pPr algn="just"/>
            <a:r>
              <a:rPr lang="tr-TR" sz="2400" dirty="0">
                <a:solidFill>
                  <a:srgbClr val="FF0000"/>
                </a:solidFill>
                <a:effectLst/>
                <a:latin typeface="Comic Sans MS" panose="030F0902030302020204" pitchFamily="66" charset="0"/>
              </a:rPr>
              <a:t>Midede protein sindirimi -</a:t>
            </a:r>
            <a:r>
              <a:rPr lang="tr-TR" sz="2400" dirty="0">
                <a:effectLst/>
                <a:latin typeface="Comic Sans MS" panose="030F0902030302020204" pitchFamily="66" charset="0"/>
              </a:rPr>
              <a:t>Protein sindirimi midede </a:t>
            </a:r>
            <a:r>
              <a:rPr lang="tr-TR" sz="2400" dirty="0" err="1">
                <a:effectLst/>
                <a:latin typeface="Comic Sans MS" panose="030F0902030302020204" pitchFamily="66" charset="0"/>
              </a:rPr>
              <a:t>başlar</a:t>
            </a:r>
            <a:r>
              <a:rPr lang="tr-TR" sz="2400" dirty="0">
                <a:effectLst/>
                <a:latin typeface="Comic Sans MS" panose="030F0902030302020204" pitchFamily="66" charset="0"/>
              </a:rPr>
              <a:t> ve pepsin tarafından </a:t>
            </a:r>
            <a:r>
              <a:rPr lang="tr-TR" sz="2400" dirty="0" err="1">
                <a:effectLst/>
                <a:latin typeface="Comic Sans MS" panose="030F0902030302020204" pitchFamily="66" charset="0"/>
              </a:rPr>
              <a:t>gerçekleştirilir</a:t>
            </a:r>
            <a:r>
              <a:rPr lang="tr-TR" sz="2400" dirty="0">
                <a:effectLst/>
                <a:latin typeface="Comic Sans MS" panose="030F0902030302020204" pitchFamily="66" charset="0"/>
              </a:rPr>
              <a:t>. - Proteinler </a:t>
            </a:r>
            <a:r>
              <a:rPr lang="tr-TR" sz="2400" dirty="0" err="1">
                <a:effectLst/>
                <a:latin typeface="Comic Sans MS" panose="030F0902030302020204" pitchFamily="66" charset="0"/>
              </a:rPr>
              <a:t>polipeptidlere</a:t>
            </a:r>
            <a:r>
              <a:rPr lang="tr-TR" sz="2400" dirty="0">
                <a:effectLst/>
                <a:latin typeface="Comic Sans MS" panose="030F0902030302020204" pitchFamily="66" charset="0"/>
              </a:rPr>
              <a:t> </a:t>
            </a:r>
            <a:r>
              <a:rPr lang="tr-TR" sz="2400" dirty="0" err="1">
                <a:effectLst/>
                <a:latin typeface="Comic Sans MS" panose="030F0902030302020204" pitchFamily="66" charset="0"/>
              </a:rPr>
              <a:t>parçalanırlar</a:t>
            </a:r>
            <a:r>
              <a:rPr lang="tr-TR" sz="2400" dirty="0">
                <a:effectLst/>
                <a:latin typeface="Comic Sans MS" panose="030F0902030302020204" pitchFamily="66" charset="0"/>
              </a:rPr>
              <a:t> - Pepsin mide mukozasında, </a:t>
            </a:r>
            <a:r>
              <a:rPr lang="tr-TR" sz="2400" dirty="0" err="1">
                <a:effectLst/>
                <a:latin typeface="Comic Sans MS" panose="030F0902030302020204" pitchFamily="66" charset="0"/>
              </a:rPr>
              <a:t>inaktif</a:t>
            </a:r>
            <a:r>
              <a:rPr lang="tr-TR" sz="2400" dirty="0">
                <a:effectLst/>
                <a:latin typeface="Comic Sans MS" panose="030F0902030302020204" pitchFamily="66" charset="0"/>
              </a:rPr>
              <a:t> </a:t>
            </a:r>
            <a:r>
              <a:rPr lang="tr-TR" sz="2400" dirty="0" err="1">
                <a:effectLst/>
                <a:latin typeface="Comic Sans MS" panose="030F0902030302020204" pitchFamily="66" charset="0"/>
              </a:rPr>
              <a:t>şekli</a:t>
            </a:r>
            <a:r>
              <a:rPr lang="tr-TR" sz="2400" dirty="0">
                <a:effectLst/>
                <a:latin typeface="Comic Sans MS" panose="030F0902030302020204" pitchFamily="66" charset="0"/>
              </a:rPr>
              <a:t> olan </a:t>
            </a:r>
            <a:r>
              <a:rPr lang="tr-TR" sz="2400" dirty="0" err="1">
                <a:effectLst/>
                <a:latin typeface="Comic Sans MS" panose="030F0902030302020204" pitchFamily="66" charset="0"/>
              </a:rPr>
              <a:t>pepsinojen</a:t>
            </a:r>
            <a:r>
              <a:rPr lang="tr-TR" sz="2400" dirty="0">
                <a:effectLst/>
                <a:latin typeface="Comic Sans MS" panose="030F0902030302020204" pitchFamily="66" charset="0"/>
              </a:rPr>
              <a:t> </a:t>
            </a:r>
            <a:r>
              <a:rPr lang="tr-TR" sz="2400" dirty="0" err="1">
                <a:effectLst/>
                <a:latin typeface="Comic Sans MS" panose="030F0902030302020204" pitchFamily="66" charset="0"/>
              </a:rPr>
              <a:t>biçiminde</a:t>
            </a:r>
            <a:r>
              <a:rPr lang="tr-TR" sz="2400" dirty="0">
                <a:effectLst/>
                <a:latin typeface="Comic Sans MS" panose="030F0902030302020204" pitchFamily="66" charset="0"/>
              </a:rPr>
              <a:t> bulunur. Mide </a:t>
            </a:r>
            <a:r>
              <a:rPr lang="tr-TR" sz="2400" dirty="0" err="1">
                <a:effectLst/>
                <a:latin typeface="Comic Sans MS" panose="030F0902030302020204" pitchFamily="66" charset="0"/>
              </a:rPr>
              <a:t>boşluğuna</a:t>
            </a:r>
            <a:r>
              <a:rPr lang="tr-TR" sz="2400" dirty="0">
                <a:effectLst/>
                <a:latin typeface="Comic Sans MS" panose="030F0902030302020204" pitchFamily="66" charset="0"/>
              </a:rPr>
              <a:t> salgılandıktan sonra </a:t>
            </a:r>
            <a:r>
              <a:rPr lang="tr-TR" sz="2400" dirty="0" err="1">
                <a:effectLst/>
                <a:latin typeface="Comic Sans MS" panose="030F0902030302020204" pitchFamily="66" charset="0"/>
              </a:rPr>
              <a:t>HCl</a:t>
            </a:r>
            <a:r>
              <a:rPr lang="tr-TR" sz="2400" dirty="0">
                <a:effectLst/>
                <a:latin typeface="Comic Sans MS" panose="030F0902030302020204" pitchFamily="66" charset="0"/>
              </a:rPr>
              <a:t> ve </a:t>
            </a:r>
            <a:r>
              <a:rPr lang="tr-TR" sz="2400" dirty="0" err="1">
                <a:effectLst/>
                <a:latin typeface="Comic Sans MS" panose="030F0902030302020204" pitchFamily="66" charset="0"/>
              </a:rPr>
              <a:t>pepsin’in</a:t>
            </a:r>
            <a:r>
              <a:rPr lang="tr-TR" sz="2400" dirty="0">
                <a:effectLst/>
                <a:latin typeface="Comic Sans MS" panose="030F0902030302020204" pitchFamily="66" charset="0"/>
              </a:rPr>
              <a:t> </a:t>
            </a:r>
            <a:r>
              <a:rPr lang="tr-TR" sz="2400" dirty="0" err="1">
                <a:effectLst/>
                <a:latin typeface="Comic Sans MS" panose="030F0902030302020204" pitchFamily="66" charset="0"/>
              </a:rPr>
              <a:t>otokatalitik</a:t>
            </a:r>
            <a:r>
              <a:rPr lang="tr-TR" sz="2400" dirty="0">
                <a:effectLst/>
                <a:latin typeface="Comic Sans MS" panose="030F0902030302020204" pitchFamily="66" charset="0"/>
              </a:rPr>
              <a:t> etkisiyle aktif pepsin haline </a:t>
            </a:r>
            <a:r>
              <a:rPr lang="tr-TR" sz="2400" dirty="0" err="1">
                <a:effectLst/>
                <a:latin typeface="Comic Sans MS" panose="030F0902030302020204" pitchFamily="66" charset="0"/>
              </a:rPr>
              <a:t>dönüşür</a:t>
            </a:r>
            <a:r>
              <a:rPr lang="tr-TR" sz="2400" dirty="0">
                <a:effectLst/>
                <a:latin typeface="Comic Sans MS" panose="030F0902030302020204" pitchFamily="66" charset="0"/>
              </a:rPr>
              <a:t>. </a:t>
            </a:r>
          </a:p>
        </p:txBody>
      </p:sp>
      <p:sp>
        <p:nvSpPr>
          <p:cNvPr id="7" name="Metin kutusu 6">
            <a:extLst>
              <a:ext uri="{FF2B5EF4-FFF2-40B4-BE49-F238E27FC236}">
                <a16:creationId xmlns:a16="http://schemas.microsoft.com/office/drawing/2014/main" id="{7FDB88B8-44FD-3729-620C-2D4C85FC27CA}"/>
              </a:ext>
            </a:extLst>
          </p:cNvPr>
          <p:cNvSpPr txBox="1"/>
          <p:nvPr/>
        </p:nvSpPr>
        <p:spPr>
          <a:xfrm>
            <a:off x="341568" y="4786690"/>
            <a:ext cx="5754432" cy="1569660"/>
          </a:xfrm>
          <a:prstGeom prst="rect">
            <a:avLst/>
          </a:prstGeom>
          <a:noFill/>
        </p:spPr>
        <p:txBody>
          <a:bodyPr wrap="square">
            <a:spAutoFit/>
          </a:bodyPr>
          <a:lstStyle/>
          <a:p>
            <a:pPr algn="just"/>
            <a:r>
              <a:rPr lang="tr-TR" sz="2400" dirty="0">
                <a:effectLst/>
                <a:latin typeface="Comic Sans MS" panose="030F0902030302020204" pitchFamily="66" charset="0"/>
              </a:rPr>
              <a:t>Midede bu </a:t>
            </a:r>
            <a:r>
              <a:rPr lang="tr-TR" sz="2400" dirty="0" err="1">
                <a:effectLst/>
                <a:latin typeface="Comic Sans MS" panose="030F0902030302020204" pitchFamily="66" charset="0"/>
              </a:rPr>
              <a:t>protezlar</a:t>
            </a:r>
            <a:r>
              <a:rPr lang="tr-TR" sz="2400" dirty="0">
                <a:effectLst/>
                <a:latin typeface="Comic Sans MS" panose="030F0902030302020204" pitchFamily="66" charset="0"/>
              </a:rPr>
              <a:t> </a:t>
            </a:r>
            <a:r>
              <a:rPr lang="tr-TR" sz="2400" dirty="0" err="1">
                <a:effectLst/>
                <a:latin typeface="Comic Sans MS" panose="030F0902030302020204" pitchFamily="66" charset="0"/>
              </a:rPr>
              <a:t>aracılığı</a:t>
            </a:r>
            <a:r>
              <a:rPr lang="tr-TR" sz="2400" dirty="0">
                <a:effectLst/>
                <a:latin typeface="Comic Sans MS" panose="030F0902030302020204" pitchFamily="66" charset="0"/>
              </a:rPr>
              <a:t> ile </a:t>
            </a:r>
            <a:r>
              <a:rPr lang="tr-TR" sz="2400" dirty="0" err="1">
                <a:effectLst/>
                <a:latin typeface="Comic Sans MS" panose="030F0902030302020204" pitchFamily="66" charset="0"/>
              </a:rPr>
              <a:t>gerçekleştirilen</a:t>
            </a:r>
            <a:r>
              <a:rPr lang="tr-TR" sz="2400" dirty="0">
                <a:effectLst/>
                <a:latin typeface="Comic Sans MS" panose="030F0902030302020204" pitchFamily="66" charset="0"/>
              </a:rPr>
              <a:t> sindirimden sonra </a:t>
            </a:r>
            <a:r>
              <a:rPr lang="tr-TR" sz="2400" dirty="0" err="1">
                <a:effectLst/>
                <a:latin typeface="Comic Sans MS" panose="030F0902030302020204" pitchFamily="66" charset="0"/>
              </a:rPr>
              <a:t>peptit</a:t>
            </a:r>
            <a:r>
              <a:rPr lang="tr-TR" sz="2400" dirty="0">
                <a:effectLst/>
                <a:latin typeface="Comic Sans MS" panose="030F0902030302020204" pitchFamily="66" charset="0"/>
              </a:rPr>
              <a:t> </a:t>
            </a:r>
            <a:r>
              <a:rPr lang="tr-TR" sz="2400" dirty="0" err="1">
                <a:effectLst/>
                <a:latin typeface="Comic Sans MS" panose="030F0902030302020204" pitchFamily="66" charset="0"/>
              </a:rPr>
              <a:t>karışımı</a:t>
            </a:r>
            <a:r>
              <a:rPr lang="tr-TR" sz="2400" dirty="0">
                <a:effectLst/>
                <a:latin typeface="Comic Sans MS" panose="030F0902030302020204" pitchFamily="66" charset="0"/>
              </a:rPr>
              <a:t> mide </a:t>
            </a:r>
            <a:r>
              <a:rPr lang="tr-TR" sz="2400" dirty="0" err="1">
                <a:effectLst/>
                <a:latin typeface="Comic Sans MS" panose="030F0902030302020204" pitchFamily="66" charset="0"/>
              </a:rPr>
              <a:t>içeriği</a:t>
            </a:r>
            <a:r>
              <a:rPr lang="tr-TR" sz="2400" dirty="0">
                <a:effectLst/>
                <a:latin typeface="Comic Sans MS" panose="030F0902030302020204" pitchFamily="66" charset="0"/>
              </a:rPr>
              <a:t> ile birlikte </a:t>
            </a:r>
            <a:r>
              <a:rPr lang="tr-TR" sz="2400" dirty="0" err="1">
                <a:effectLst/>
                <a:latin typeface="Comic Sans MS" panose="030F0902030302020204" pitchFamily="66" charset="0"/>
              </a:rPr>
              <a:t>barsaklara</a:t>
            </a:r>
            <a:r>
              <a:rPr lang="tr-TR" sz="2400" dirty="0">
                <a:effectLst/>
                <a:latin typeface="Comic Sans MS" panose="030F0902030302020204" pitchFamily="66" charset="0"/>
              </a:rPr>
              <a:t> </a:t>
            </a:r>
            <a:r>
              <a:rPr lang="tr-TR" sz="2400" dirty="0" err="1">
                <a:effectLst/>
                <a:latin typeface="Comic Sans MS" panose="030F0902030302020204" pitchFamily="66" charset="0"/>
              </a:rPr>
              <a:t>gönderilir</a:t>
            </a:r>
            <a:r>
              <a:rPr lang="tr-TR" sz="2400" dirty="0">
                <a:effectLst/>
                <a:latin typeface="Comic Sans MS" panose="030F0902030302020204" pitchFamily="66" charset="0"/>
              </a:rPr>
              <a:t>. </a:t>
            </a:r>
          </a:p>
        </p:txBody>
      </p:sp>
      <p:pic>
        <p:nvPicPr>
          <p:cNvPr id="4098" name="Picture 2" descr="PROTEİN VE AMİNO ASİT METABOLİZMASI">
            <a:extLst>
              <a:ext uri="{FF2B5EF4-FFF2-40B4-BE49-F238E27FC236}">
                <a16:creationId xmlns:a16="http://schemas.microsoft.com/office/drawing/2014/main" id="{D1E2DF29-3C58-4DB6-8631-50ABE3A16D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8708" y="792763"/>
            <a:ext cx="5191724" cy="5928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99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32</a:t>
            </a:fld>
            <a:endParaRPr lang="tr-TR"/>
          </a:p>
        </p:txBody>
      </p:sp>
      <p:sp>
        <p:nvSpPr>
          <p:cNvPr id="4" name="Başlık 3">
            <a:extLst>
              <a:ext uri="{FF2B5EF4-FFF2-40B4-BE49-F238E27FC236}">
                <a16:creationId xmlns:a16="http://schemas.microsoft.com/office/drawing/2014/main" id="{36284E6C-F631-916B-4F7E-0435B5C91184}"/>
              </a:ext>
            </a:extLst>
          </p:cNvPr>
          <p:cNvSpPr>
            <a:spLocks noGrp="1"/>
          </p:cNvSpPr>
          <p:nvPr>
            <p:ph type="title"/>
          </p:nvPr>
        </p:nvSpPr>
        <p:spPr>
          <a:xfrm>
            <a:off x="3253154" y="0"/>
            <a:ext cx="10515600" cy="792764"/>
          </a:xfrm>
        </p:spPr>
        <p:txBody>
          <a:bodyPr/>
          <a:lstStyle/>
          <a:p>
            <a:r>
              <a:rPr lang="tr-TR" dirty="0">
                <a:solidFill>
                  <a:srgbClr val="FF0000"/>
                </a:solidFill>
                <a:latin typeface="Comic Sans MS" panose="030F0902030302020204" pitchFamily="66" charset="0"/>
              </a:rPr>
              <a:t>Proteinlerin metabolizması</a:t>
            </a:r>
          </a:p>
        </p:txBody>
      </p:sp>
      <p:sp>
        <p:nvSpPr>
          <p:cNvPr id="7" name="Metin kutusu 6">
            <a:extLst>
              <a:ext uri="{FF2B5EF4-FFF2-40B4-BE49-F238E27FC236}">
                <a16:creationId xmlns:a16="http://schemas.microsoft.com/office/drawing/2014/main" id="{A3D8D15B-3544-7BA9-87F9-697BF4DB373D}"/>
              </a:ext>
            </a:extLst>
          </p:cNvPr>
          <p:cNvSpPr txBox="1"/>
          <p:nvPr/>
        </p:nvSpPr>
        <p:spPr>
          <a:xfrm>
            <a:off x="562708" y="792764"/>
            <a:ext cx="11210192" cy="4524315"/>
          </a:xfrm>
          <a:prstGeom prst="rect">
            <a:avLst/>
          </a:prstGeom>
          <a:noFill/>
        </p:spPr>
        <p:txBody>
          <a:bodyPr wrap="square">
            <a:spAutoFit/>
          </a:bodyPr>
          <a:lstStyle/>
          <a:p>
            <a:pPr algn="just"/>
            <a:r>
              <a:rPr lang="tr-TR" sz="2400" dirty="0" err="1">
                <a:solidFill>
                  <a:srgbClr val="FF0000"/>
                </a:solidFill>
                <a:effectLst/>
                <a:latin typeface="Comic Sans MS" panose="030F0902030302020204" pitchFamily="66" charset="0"/>
              </a:rPr>
              <a:t>Bağırsaklarda</a:t>
            </a:r>
            <a:r>
              <a:rPr lang="tr-TR" sz="2400" dirty="0">
                <a:solidFill>
                  <a:srgbClr val="FF0000"/>
                </a:solidFill>
                <a:effectLst/>
                <a:latin typeface="Comic Sans MS" panose="030F0902030302020204" pitchFamily="66" charset="0"/>
              </a:rPr>
              <a:t> Protein Sindirimi </a:t>
            </a:r>
            <a:endParaRPr lang="tr-TR" sz="2400" dirty="0">
              <a:effectLst/>
              <a:latin typeface="Comic Sans MS" panose="030F0902030302020204" pitchFamily="66" charset="0"/>
            </a:endParaRPr>
          </a:p>
          <a:p>
            <a:pPr algn="just"/>
            <a:r>
              <a:rPr lang="tr-TR" sz="2400" dirty="0">
                <a:solidFill>
                  <a:srgbClr val="3333CC"/>
                </a:solidFill>
                <a:effectLst/>
                <a:latin typeface="Comic Sans MS" panose="030F0902030302020204" pitchFamily="66" charset="0"/>
              </a:rPr>
              <a:t>Pankreas salgısı ile </a:t>
            </a:r>
            <a:r>
              <a:rPr lang="tr-TR" sz="2400" dirty="0" err="1">
                <a:solidFill>
                  <a:srgbClr val="3333CC"/>
                </a:solidFill>
                <a:effectLst/>
                <a:latin typeface="Comic Sans MS" panose="030F0902030302020204" pitchFamily="66" charset="0"/>
              </a:rPr>
              <a:t>bağırsaklara</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ulaştırılan</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proteinazlar</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aracılığı</a:t>
            </a:r>
            <a:r>
              <a:rPr lang="tr-TR" sz="2400" dirty="0">
                <a:solidFill>
                  <a:srgbClr val="3333CC"/>
                </a:solidFill>
                <a:effectLst/>
                <a:latin typeface="Comic Sans MS" panose="030F0902030302020204" pitchFamily="66" charset="0"/>
              </a:rPr>
              <a:t> ile </a:t>
            </a:r>
            <a:r>
              <a:rPr lang="tr-TR" sz="2400" dirty="0" err="1">
                <a:solidFill>
                  <a:srgbClr val="3333CC"/>
                </a:solidFill>
                <a:effectLst/>
                <a:latin typeface="Comic Sans MS" panose="030F0902030302020204" pitchFamily="66" charset="0"/>
              </a:rPr>
              <a:t>sürdürülür</a:t>
            </a:r>
            <a:r>
              <a:rPr lang="tr-TR" sz="2400" dirty="0">
                <a:solidFill>
                  <a:srgbClr val="3333CC"/>
                </a:solidFill>
                <a:effectLst/>
                <a:latin typeface="Comic Sans MS" panose="030F0902030302020204" pitchFamily="66" charset="0"/>
              </a:rPr>
              <a:t> Bunlardan en </a:t>
            </a:r>
            <a:r>
              <a:rPr lang="tr-TR" sz="2400" dirty="0" err="1">
                <a:solidFill>
                  <a:srgbClr val="3333CC"/>
                </a:solidFill>
                <a:effectLst/>
                <a:latin typeface="Comic Sans MS" panose="030F0902030302020204" pitchFamily="66" charset="0"/>
              </a:rPr>
              <a:t>önemlileri</a:t>
            </a:r>
            <a:r>
              <a:rPr lang="tr-TR" sz="2400" dirty="0">
                <a:solidFill>
                  <a:srgbClr val="3333CC"/>
                </a:solidFill>
                <a:effectLst/>
                <a:latin typeface="Comic Sans MS" panose="030F0902030302020204" pitchFamily="66" charset="0"/>
              </a:rPr>
              <a:t> </a:t>
            </a:r>
            <a:r>
              <a:rPr lang="tr-TR" sz="2400" dirty="0" err="1">
                <a:effectLst/>
                <a:latin typeface="Comic Sans MS" panose="030F0902030302020204" pitchFamily="66" charset="0"/>
              </a:rPr>
              <a:t>tripsin</a:t>
            </a:r>
            <a:r>
              <a:rPr lang="tr-TR" sz="2400" dirty="0">
                <a:effectLst/>
                <a:latin typeface="Comic Sans MS" panose="030F0902030302020204" pitchFamily="66" charset="0"/>
              </a:rPr>
              <a:t>, </a:t>
            </a:r>
            <a:r>
              <a:rPr lang="tr-TR" sz="2400" dirty="0" err="1">
                <a:effectLst/>
                <a:latin typeface="Comic Sans MS" panose="030F0902030302020204" pitchFamily="66" charset="0"/>
              </a:rPr>
              <a:t>kimotripsin</a:t>
            </a:r>
            <a:r>
              <a:rPr lang="tr-TR" sz="2400" dirty="0">
                <a:effectLst/>
                <a:latin typeface="Comic Sans MS" panose="030F0902030302020204" pitchFamily="66" charset="0"/>
              </a:rPr>
              <a:t>, </a:t>
            </a:r>
            <a:r>
              <a:rPr lang="tr-TR" sz="2400" dirty="0" err="1">
                <a:effectLst/>
                <a:latin typeface="Comic Sans MS" panose="030F0902030302020204" pitchFamily="66" charset="0"/>
              </a:rPr>
              <a:t>karboksi-peptidaz</a:t>
            </a:r>
            <a:r>
              <a:rPr lang="tr-TR" sz="2400" dirty="0">
                <a:effectLst/>
                <a:latin typeface="Comic Sans MS" panose="030F0902030302020204" pitchFamily="66" charset="0"/>
              </a:rPr>
              <a:t> A ve B ve </a:t>
            </a:r>
            <a:r>
              <a:rPr lang="tr-TR" sz="2400" dirty="0" err="1">
                <a:effectLst/>
                <a:latin typeface="Comic Sans MS" panose="030F0902030302020204" pitchFamily="66" charset="0"/>
              </a:rPr>
              <a:t>elastazdır</a:t>
            </a:r>
            <a:r>
              <a:rPr lang="tr-TR" sz="2400" dirty="0">
                <a:solidFill>
                  <a:srgbClr val="3333CC"/>
                </a:solidFill>
                <a:effectLst/>
                <a:latin typeface="Comic Sans MS" panose="030F0902030302020204" pitchFamily="66" charset="0"/>
              </a:rPr>
              <a:t>. </a:t>
            </a:r>
            <a:r>
              <a:rPr lang="tr-TR" sz="2400" dirty="0" err="1">
                <a:solidFill>
                  <a:srgbClr val="FF0000"/>
                </a:solidFill>
                <a:effectLst/>
                <a:latin typeface="Comic Sans MS" panose="030F0902030302020204" pitchFamily="66" charset="0"/>
              </a:rPr>
              <a:t>Tripsin</a:t>
            </a:r>
            <a:r>
              <a:rPr lang="tr-TR" sz="2400" dirty="0">
                <a:solidFill>
                  <a:srgbClr val="FF0000"/>
                </a:solidFill>
                <a:effectLst/>
                <a:latin typeface="Comic Sans MS" panose="030F0902030302020204" pitchFamily="66" charset="0"/>
              </a:rPr>
              <a:t> ve </a:t>
            </a:r>
            <a:r>
              <a:rPr lang="tr-TR" sz="2400" dirty="0" err="1">
                <a:solidFill>
                  <a:srgbClr val="FF0000"/>
                </a:solidFill>
                <a:effectLst/>
                <a:latin typeface="Comic Sans MS" panose="030F0902030302020204" pitchFamily="66" charset="0"/>
              </a:rPr>
              <a:t>kimotripsin</a:t>
            </a:r>
            <a:r>
              <a:rPr lang="tr-TR" sz="2400" dirty="0">
                <a:solidFill>
                  <a:srgbClr val="FF0000"/>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endopeptidazlardır</a:t>
            </a:r>
            <a:r>
              <a:rPr lang="tr-TR" sz="2400" dirty="0">
                <a:solidFill>
                  <a:srgbClr val="3333CC"/>
                </a:solidFill>
                <a:effectLst/>
                <a:latin typeface="Comic Sans MS" panose="030F0902030302020204" pitchFamily="66" charset="0"/>
              </a:rPr>
              <a:t> ve </a:t>
            </a:r>
            <a:r>
              <a:rPr lang="tr-TR" sz="2400" dirty="0" err="1">
                <a:solidFill>
                  <a:srgbClr val="3333CC"/>
                </a:solidFill>
                <a:effectLst/>
                <a:latin typeface="Comic Sans MS" panose="030F0902030302020204" pitchFamily="66" charset="0"/>
              </a:rPr>
              <a:t>peptit</a:t>
            </a:r>
            <a:r>
              <a:rPr lang="tr-TR" sz="2400" dirty="0">
                <a:solidFill>
                  <a:srgbClr val="3333CC"/>
                </a:solidFill>
                <a:effectLst/>
                <a:latin typeface="Comic Sans MS" panose="030F0902030302020204" pitchFamily="66" charset="0"/>
              </a:rPr>
              <a:t> zincirinin </a:t>
            </a:r>
            <a:r>
              <a:rPr lang="tr-TR" sz="2400" dirty="0" err="1">
                <a:solidFill>
                  <a:srgbClr val="3333CC"/>
                </a:solidFill>
                <a:effectLst/>
                <a:latin typeface="Comic Sans MS" panose="030F0902030302020204" pitchFamily="66" charset="0"/>
              </a:rPr>
              <a:t>ic</a:t>
            </a:r>
            <a:r>
              <a:rPr lang="tr-TR" sz="2400" dirty="0">
                <a:solidFill>
                  <a:srgbClr val="3333CC"/>
                </a:solidFill>
                <a:effectLst/>
                <a:latin typeface="Comic Sans MS" panose="030F0902030302020204" pitchFamily="66" charset="0"/>
              </a:rPr>
              <a:t>̧ kısımlarında yer alan </a:t>
            </a:r>
            <a:r>
              <a:rPr lang="tr-TR" sz="2400" dirty="0" err="1">
                <a:solidFill>
                  <a:srgbClr val="3333CC"/>
                </a:solidFill>
                <a:effectLst/>
                <a:latin typeface="Comic Sans MS" panose="030F0902030302020204" pitchFamily="66" charset="0"/>
              </a:rPr>
              <a:t>peptid</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bağlarını</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hidrolitik</a:t>
            </a:r>
            <a:r>
              <a:rPr lang="tr-TR" sz="2400" dirty="0">
                <a:solidFill>
                  <a:srgbClr val="3333CC"/>
                </a:solidFill>
                <a:effectLst/>
                <a:latin typeface="Comic Sans MS" panose="030F0902030302020204" pitchFamily="66" charset="0"/>
              </a:rPr>
              <a:t> yoldan koparırlar.</a:t>
            </a:r>
          </a:p>
          <a:p>
            <a:pPr algn="just"/>
            <a:r>
              <a:rPr lang="tr-TR" sz="2400" dirty="0">
                <a:solidFill>
                  <a:srgbClr val="3333CC"/>
                </a:solidFill>
                <a:effectLst/>
                <a:latin typeface="Comic Sans MS" panose="030F0902030302020204" pitchFamily="66" charset="0"/>
              </a:rPr>
              <a:t> </a:t>
            </a:r>
            <a:endParaRPr lang="tr-TR" sz="2400" dirty="0">
              <a:effectLst/>
              <a:latin typeface="Comic Sans MS" panose="030F0902030302020204" pitchFamily="66" charset="0"/>
            </a:endParaRPr>
          </a:p>
          <a:p>
            <a:pPr algn="just"/>
            <a:r>
              <a:rPr lang="tr-TR" sz="2400" dirty="0">
                <a:solidFill>
                  <a:srgbClr val="3333CC"/>
                </a:solidFill>
                <a:effectLst/>
                <a:latin typeface="Comic Sans MS" panose="030F0902030302020204" pitchFamily="66" charset="0"/>
              </a:rPr>
              <a:t>Bu iki enzimin etkisiyle mide </a:t>
            </a:r>
            <a:r>
              <a:rPr lang="tr-TR" sz="2400" dirty="0" err="1">
                <a:solidFill>
                  <a:srgbClr val="3333CC"/>
                </a:solidFill>
                <a:effectLst/>
                <a:latin typeface="Comic Sans MS" panose="030F0902030302020204" pitchFamily="66" charset="0"/>
              </a:rPr>
              <a:t>içeriği</a:t>
            </a:r>
            <a:r>
              <a:rPr lang="tr-TR" sz="2400" dirty="0">
                <a:solidFill>
                  <a:srgbClr val="3333CC"/>
                </a:solidFill>
                <a:effectLst/>
                <a:latin typeface="Comic Sans MS" panose="030F0902030302020204" pitchFamily="66" charset="0"/>
              </a:rPr>
              <a:t> ile </a:t>
            </a:r>
            <a:r>
              <a:rPr lang="tr-TR" sz="2400" dirty="0" err="1">
                <a:solidFill>
                  <a:srgbClr val="3333CC"/>
                </a:solidFill>
                <a:effectLst/>
                <a:latin typeface="Comic Sans MS" panose="030F0902030302020204" pitchFamily="66" charset="0"/>
              </a:rPr>
              <a:t>bağırsaklara</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geçen</a:t>
            </a:r>
            <a:r>
              <a:rPr lang="tr-TR" sz="2400" dirty="0">
                <a:solidFill>
                  <a:srgbClr val="3333CC"/>
                </a:solidFill>
                <a:effectLst/>
                <a:latin typeface="Comic Sans MS" panose="030F0902030302020204" pitchFamily="66" charset="0"/>
              </a:rPr>
              <a:t> 600-3000 </a:t>
            </a:r>
            <a:r>
              <a:rPr lang="tr-TR" sz="2400" dirty="0" err="1">
                <a:solidFill>
                  <a:srgbClr val="3333CC"/>
                </a:solidFill>
                <a:effectLst/>
                <a:latin typeface="Comic Sans MS" panose="030F0902030302020204" pitchFamily="66" charset="0"/>
              </a:rPr>
              <a:t>molekül</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ağırlığına</a:t>
            </a:r>
            <a:r>
              <a:rPr lang="tr-TR" sz="2400" dirty="0">
                <a:solidFill>
                  <a:srgbClr val="3333CC"/>
                </a:solidFill>
                <a:effectLst/>
                <a:latin typeface="Comic Sans MS" panose="030F0902030302020204" pitchFamily="66" charset="0"/>
              </a:rPr>
              <a:t> sahip </a:t>
            </a:r>
            <a:r>
              <a:rPr lang="tr-TR" sz="2400" dirty="0" err="1">
                <a:solidFill>
                  <a:srgbClr val="3333CC"/>
                </a:solidFill>
                <a:effectLst/>
                <a:latin typeface="Comic Sans MS" panose="030F0902030302020204" pitchFamily="66" charset="0"/>
              </a:rPr>
              <a:t>peptit</a:t>
            </a:r>
            <a:r>
              <a:rPr lang="tr-TR" sz="2400" dirty="0">
                <a:solidFill>
                  <a:srgbClr val="3333CC"/>
                </a:solidFill>
                <a:effectLst/>
                <a:latin typeface="Comic Sans MS" panose="030F0902030302020204" pitchFamily="66" charset="0"/>
              </a:rPr>
              <a:t> zincirleri daha </a:t>
            </a:r>
            <a:r>
              <a:rPr lang="tr-TR" sz="2400" dirty="0" err="1">
                <a:solidFill>
                  <a:srgbClr val="3333CC"/>
                </a:solidFill>
                <a:effectLst/>
                <a:latin typeface="Comic Sans MS" panose="030F0902030302020204" pitchFamily="66" charset="0"/>
              </a:rPr>
              <a:t>küçük</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peptit</a:t>
            </a:r>
            <a:r>
              <a:rPr lang="tr-TR" sz="2400" dirty="0">
                <a:solidFill>
                  <a:srgbClr val="3333CC"/>
                </a:solidFill>
                <a:effectLst/>
                <a:latin typeface="Comic Sans MS" panose="030F0902030302020204" pitchFamily="66" charset="0"/>
              </a:rPr>
              <a:t> zincirlerine </a:t>
            </a:r>
            <a:r>
              <a:rPr lang="tr-TR" sz="2400" dirty="0" err="1">
                <a:solidFill>
                  <a:srgbClr val="3333CC"/>
                </a:solidFill>
                <a:effectLst/>
                <a:latin typeface="Comic Sans MS" panose="030F0902030302020204" pitchFamily="66" charset="0"/>
              </a:rPr>
              <a:t>parçalanırlar</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Oluşan</a:t>
            </a:r>
            <a:r>
              <a:rPr lang="tr-TR" sz="2400" dirty="0">
                <a:solidFill>
                  <a:srgbClr val="3333CC"/>
                </a:solidFill>
                <a:effectLst/>
                <a:latin typeface="Comic Sans MS" panose="030F0902030302020204" pitchFamily="66" charset="0"/>
              </a:rPr>
              <a:t> bu </a:t>
            </a:r>
            <a:r>
              <a:rPr lang="tr-TR" sz="2400" dirty="0" err="1">
                <a:solidFill>
                  <a:srgbClr val="3333CC"/>
                </a:solidFill>
                <a:effectLst/>
                <a:latin typeface="Comic Sans MS" panose="030F0902030302020204" pitchFamily="66" charset="0"/>
              </a:rPr>
              <a:t>küçük</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peptit</a:t>
            </a:r>
            <a:r>
              <a:rPr lang="tr-TR" sz="2400" dirty="0">
                <a:solidFill>
                  <a:srgbClr val="3333CC"/>
                </a:solidFill>
                <a:effectLst/>
                <a:latin typeface="Comic Sans MS" panose="030F0902030302020204" pitchFamily="66" charset="0"/>
              </a:rPr>
              <a:t> zincirleri de bir yandan pankreas sıvısı ile gelen </a:t>
            </a:r>
            <a:r>
              <a:rPr lang="tr-TR" sz="2400" dirty="0" err="1">
                <a:solidFill>
                  <a:srgbClr val="3333CC"/>
                </a:solidFill>
                <a:effectLst/>
                <a:latin typeface="Comic Sans MS" panose="030F0902030302020204" pitchFamily="66" charset="0"/>
              </a:rPr>
              <a:t>karboksipeptidaz</a:t>
            </a:r>
            <a:r>
              <a:rPr lang="tr-TR" sz="2400" dirty="0">
                <a:solidFill>
                  <a:srgbClr val="3333CC"/>
                </a:solidFill>
                <a:effectLst/>
                <a:latin typeface="Comic Sans MS" panose="030F0902030302020204" pitchFamily="66" charset="0"/>
              </a:rPr>
              <a:t> A ve B, </a:t>
            </a:r>
            <a:r>
              <a:rPr lang="tr-TR" sz="2400" dirty="0" err="1">
                <a:solidFill>
                  <a:srgbClr val="3333CC"/>
                </a:solidFill>
                <a:effectLst/>
                <a:latin typeface="Comic Sans MS" panose="030F0902030302020204" pitchFamily="66" charset="0"/>
              </a:rPr>
              <a:t>diğer</a:t>
            </a:r>
            <a:r>
              <a:rPr lang="tr-TR" sz="2400" dirty="0">
                <a:solidFill>
                  <a:srgbClr val="3333CC"/>
                </a:solidFill>
                <a:effectLst/>
                <a:latin typeface="Comic Sans MS" panose="030F0902030302020204" pitchFamily="66" charset="0"/>
              </a:rPr>
              <a:t> yandan </a:t>
            </a:r>
            <a:r>
              <a:rPr lang="tr-TR" sz="2400" dirty="0" err="1">
                <a:solidFill>
                  <a:srgbClr val="3333CC"/>
                </a:solidFill>
                <a:effectLst/>
                <a:latin typeface="Comic Sans MS" panose="030F0902030302020204" pitchFamily="66" charset="0"/>
              </a:rPr>
              <a:t>bağırsak</a:t>
            </a:r>
            <a:r>
              <a:rPr lang="tr-TR" sz="2400" dirty="0">
                <a:solidFill>
                  <a:srgbClr val="3333CC"/>
                </a:solidFill>
                <a:effectLst/>
                <a:latin typeface="Comic Sans MS" panose="030F0902030302020204" pitchFamily="66" charset="0"/>
              </a:rPr>
              <a:t> mukoza </a:t>
            </a:r>
            <a:r>
              <a:rPr lang="tr-TR" sz="2400" dirty="0" err="1">
                <a:solidFill>
                  <a:srgbClr val="3333CC"/>
                </a:solidFill>
                <a:effectLst/>
                <a:latin typeface="Comic Sans MS" panose="030F0902030302020204" pitchFamily="66" charset="0"/>
              </a:rPr>
              <a:t>hücrelerince</a:t>
            </a:r>
            <a:r>
              <a:rPr lang="tr-TR" sz="2400" dirty="0">
                <a:solidFill>
                  <a:srgbClr val="3333CC"/>
                </a:solidFill>
                <a:effectLst/>
                <a:latin typeface="Comic Sans MS" panose="030F0902030302020204" pitchFamily="66" charset="0"/>
              </a:rPr>
              <a:t> salınan </a:t>
            </a:r>
            <a:r>
              <a:rPr lang="tr-TR" sz="2400" dirty="0" err="1">
                <a:solidFill>
                  <a:srgbClr val="3333CC"/>
                </a:solidFill>
                <a:effectLst/>
                <a:latin typeface="Comic Sans MS" panose="030F0902030302020204" pitchFamily="66" charset="0"/>
              </a:rPr>
              <a:t>aminopeptidazlar</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aracılığı</a:t>
            </a:r>
            <a:r>
              <a:rPr lang="tr-TR" sz="2400" dirty="0">
                <a:solidFill>
                  <a:srgbClr val="3333CC"/>
                </a:solidFill>
                <a:effectLst/>
                <a:latin typeface="Comic Sans MS" panose="030F0902030302020204" pitchFamily="66" charset="0"/>
              </a:rPr>
              <a:t> ile </a:t>
            </a:r>
            <a:r>
              <a:rPr lang="tr-TR" sz="2400" dirty="0" err="1">
                <a:solidFill>
                  <a:srgbClr val="3333CC"/>
                </a:solidFill>
                <a:effectLst/>
                <a:latin typeface="Comic Sans MS" panose="030F0902030302020204" pitchFamily="66" charset="0"/>
              </a:rPr>
              <a:t>dipeptit</a:t>
            </a:r>
            <a:r>
              <a:rPr lang="tr-TR" sz="2400" dirty="0">
                <a:solidFill>
                  <a:srgbClr val="3333CC"/>
                </a:solidFill>
                <a:effectLst/>
                <a:latin typeface="Comic Sans MS" panose="030F0902030302020204" pitchFamily="66" charset="0"/>
              </a:rPr>
              <a:t> ve serbest amino asit </a:t>
            </a:r>
            <a:r>
              <a:rPr lang="tr-TR" sz="2400" dirty="0" err="1">
                <a:solidFill>
                  <a:srgbClr val="3333CC"/>
                </a:solidFill>
                <a:effectLst/>
                <a:latin typeface="Comic Sans MS" panose="030F0902030302020204" pitchFamily="66" charset="0"/>
              </a:rPr>
              <a:t>karışımlarına</a:t>
            </a:r>
            <a:r>
              <a:rPr lang="tr-TR" sz="2400" dirty="0">
                <a:solidFill>
                  <a:srgbClr val="3333CC"/>
                </a:solidFill>
                <a:effectLst/>
                <a:latin typeface="Comic Sans MS" panose="030F0902030302020204" pitchFamily="66" charset="0"/>
              </a:rPr>
              <a:t> kadar </a:t>
            </a:r>
            <a:r>
              <a:rPr lang="tr-TR" sz="2400" dirty="0" err="1">
                <a:solidFill>
                  <a:srgbClr val="3333CC"/>
                </a:solidFill>
                <a:effectLst/>
                <a:latin typeface="Comic Sans MS" panose="030F0902030302020204" pitchFamily="66" charset="0"/>
              </a:rPr>
              <a:t>parçalanırlar</a:t>
            </a:r>
            <a:r>
              <a:rPr lang="tr-TR" sz="2400" dirty="0">
                <a:solidFill>
                  <a:srgbClr val="3333CC"/>
                </a:solidFill>
                <a:effectLst/>
                <a:latin typeface="Comic Sans MS" panose="030F0902030302020204" pitchFamily="66" charset="0"/>
              </a:rPr>
              <a:t>. </a:t>
            </a:r>
            <a:endParaRPr lang="tr-TR" sz="2400" dirty="0">
              <a:effectLst/>
              <a:latin typeface="Comic Sans MS" panose="030F0902030302020204" pitchFamily="66" charset="0"/>
            </a:endParaRPr>
          </a:p>
        </p:txBody>
      </p:sp>
    </p:spTree>
    <p:extLst>
      <p:ext uri="{BB962C8B-B14F-4D97-AF65-F5344CB8AC3E}">
        <p14:creationId xmlns:p14="http://schemas.microsoft.com/office/powerpoint/2010/main" val="734558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57393EF5-6F74-3C46-9933-9967D20901F3}"/>
              </a:ext>
            </a:extLst>
          </p:cNvPr>
          <p:cNvSpPr>
            <a:spLocks noGrp="1"/>
          </p:cNvSpPr>
          <p:nvPr>
            <p:ph type="sldNum" sz="quarter" idx="12"/>
          </p:nvPr>
        </p:nvSpPr>
        <p:spPr/>
        <p:txBody>
          <a:bodyPr/>
          <a:lstStyle/>
          <a:p>
            <a:fld id="{50F4E6BD-4CAD-3E44-B214-2CFB9D00E5E7}" type="slidenum">
              <a:rPr lang="tr-TR" smtClean="0"/>
              <a:t>33</a:t>
            </a:fld>
            <a:endParaRPr lang="tr-TR"/>
          </a:p>
        </p:txBody>
      </p:sp>
      <p:sp>
        <p:nvSpPr>
          <p:cNvPr id="4" name="Başlık 3">
            <a:extLst>
              <a:ext uri="{FF2B5EF4-FFF2-40B4-BE49-F238E27FC236}">
                <a16:creationId xmlns:a16="http://schemas.microsoft.com/office/drawing/2014/main" id="{36284E6C-F631-916B-4F7E-0435B5C91184}"/>
              </a:ext>
            </a:extLst>
          </p:cNvPr>
          <p:cNvSpPr>
            <a:spLocks noGrp="1"/>
          </p:cNvSpPr>
          <p:nvPr>
            <p:ph type="title"/>
          </p:nvPr>
        </p:nvSpPr>
        <p:spPr>
          <a:xfrm>
            <a:off x="3253154" y="0"/>
            <a:ext cx="10515600" cy="792764"/>
          </a:xfrm>
        </p:spPr>
        <p:txBody>
          <a:bodyPr/>
          <a:lstStyle/>
          <a:p>
            <a:r>
              <a:rPr lang="tr-TR" dirty="0">
                <a:solidFill>
                  <a:srgbClr val="FF0000"/>
                </a:solidFill>
                <a:latin typeface="Comic Sans MS" panose="030F0902030302020204" pitchFamily="66" charset="0"/>
              </a:rPr>
              <a:t>Proteinlerin metabolizması</a:t>
            </a:r>
          </a:p>
        </p:txBody>
      </p:sp>
      <p:sp>
        <p:nvSpPr>
          <p:cNvPr id="3" name="Metin kutusu 2">
            <a:extLst>
              <a:ext uri="{FF2B5EF4-FFF2-40B4-BE49-F238E27FC236}">
                <a16:creationId xmlns:a16="http://schemas.microsoft.com/office/drawing/2014/main" id="{C90D89EF-B0E2-3B5B-9C73-8A110C1BCED7}"/>
              </a:ext>
            </a:extLst>
          </p:cNvPr>
          <p:cNvSpPr txBox="1"/>
          <p:nvPr/>
        </p:nvSpPr>
        <p:spPr>
          <a:xfrm>
            <a:off x="492369" y="846663"/>
            <a:ext cx="8627092" cy="1569660"/>
          </a:xfrm>
          <a:prstGeom prst="rect">
            <a:avLst/>
          </a:prstGeom>
          <a:noFill/>
        </p:spPr>
        <p:txBody>
          <a:bodyPr wrap="square">
            <a:spAutoFit/>
          </a:bodyPr>
          <a:lstStyle/>
          <a:p>
            <a:r>
              <a:rPr lang="tr-TR" sz="2400" dirty="0">
                <a:solidFill>
                  <a:srgbClr val="FF0000"/>
                </a:solidFill>
                <a:effectLst/>
                <a:latin typeface="Comic Sans MS" panose="030F0902030302020204" pitchFamily="66" charset="0"/>
              </a:rPr>
              <a:t>PEPTİTLERİN ve AMİNO ASİTLERİN EMİLİMLERİ </a:t>
            </a:r>
            <a:endParaRPr lang="tr-TR" sz="2400" dirty="0">
              <a:effectLst/>
              <a:latin typeface="Comic Sans MS" panose="030F0902030302020204" pitchFamily="66" charset="0"/>
            </a:endParaRPr>
          </a:p>
          <a:p>
            <a:r>
              <a:rPr lang="tr-TR" sz="2400" dirty="0" err="1">
                <a:solidFill>
                  <a:srgbClr val="FF0000"/>
                </a:solidFill>
                <a:effectLst/>
                <a:latin typeface="Comic Sans MS" panose="030F0902030302020204" pitchFamily="66" charset="0"/>
              </a:rPr>
              <a:t>Peptitlerin</a:t>
            </a:r>
            <a:r>
              <a:rPr lang="tr-TR" sz="2400" dirty="0">
                <a:solidFill>
                  <a:srgbClr val="FF0000"/>
                </a:solidFill>
                <a:effectLst/>
                <a:latin typeface="Comic Sans MS" panose="030F0902030302020204" pitchFamily="66" charset="0"/>
              </a:rPr>
              <a:t> Emilimi: </a:t>
            </a:r>
            <a:r>
              <a:rPr lang="tr-TR" sz="2400" dirty="0">
                <a:solidFill>
                  <a:srgbClr val="3333CC"/>
                </a:solidFill>
                <a:effectLst/>
                <a:latin typeface="Comic Sans MS" panose="030F0902030302020204" pitchFamily="66" charset="0"/>
              </a:rPr>
              <a:t>Mukoza </a:t>
            </a:r>
            <a:r>
              <a:rPr lang="tr-TR" sz="2400" dirty="0" err="1">
                <a:solidFill>
                  <a:srgbClr val="3333CC"/>
                </a:solidFill>
                <a:effectLst/>
                <a:latin typeface="Comic Sans MS" panose="030F0902030302020204" pitchFamily="66" charset="0"/>
              </a:rPr>
              <a:t>hücrelerinde</a:t>
            </a:r>
            <a:r>
              <a:rPr lang="tr-TR" sz="2400" dirty="0">
                <a:solidFill>
                  <a:srgbClr val="3333CC"/>
                </a:solidFill>
                <a:effectLst/>
                <a:latin typeface="Comic Sans MS" panose="030F0902030302020204" pitchFamily="66" charset="0"/>
              </a:rPr>
              <a:t> bulunan </a:t>
            </a:r>
            <a:r>
              <a:rPr lang="tr-TR" sz="2400" dirty="0" err="1">
                <a:solidFill>
                  <a:srgbClr val="3333CC"/>
                </a:solidFill>
                <a:effectLst/>
                <a:latin typeface="Comic Sans MS" panose="030F0902030302020204" pitchFamily="66" charset="0"/>
              </a:rPr>
              <a:t>peptidazlar</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aracılığı</a:t>
            </a:r>
            <a:r>
              <a:rPr lang="tr-TR" sz="2400" dirty="0">
                <a:solidFill>
                  <a:srgbClr val="3333CC"/>
                </a:solidFill>
                <a:effectLst/>
                <a:latin typeface="Comic Sans MS" panose="030F0902030302020204" pitchFamily="66" charset="0"/>
              </a:rPr>
              <a:t> ile </a:t>
            </a:r>
            <a:r>
              <a:rPr lang="tr-TR" sz="2400" dirty="0" err="1">
                <a:solidFill>
                  <a:srgbClr val="3333CC"/>
                </a:solidFill>
                <a:effectLst/>
                <a:latin typeface="Comic Sans MS" panose="030F0902030302020204" pitchFamily="66" charset="0"/>
              </a:rPr>
              <a:t>peptit</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bağları</a:t>
            </a:r>
            <a:r>
              <a:rPr lang="tr-TR" sz="2400" dirty="0">
                <a:solidFill>
                  <a:srgbClr val="3333CC"/>
                </a:solidFill>
                <a:effectLst/>
                <a:latin typeface="Comic Sans MS" panose="030F0902030302020204" pitchFamily="66" charset="0"/>
              </a:rPr>
              <a:t> koparılır, </a:t>
            </a:r>
            <a:r>
              <a:rPr lang="tr-TR" sz="2400" dirty="0" err="1">
                <a:solidFill>
                  <a:srgbClr val="3333CC"/>
                </a:solidFill>
                <a:effectLst/>
                <a:latin typeface="Comic Sans MS" panose="030F0902030302020204" pitchFamily="66" charset="0"/>
              </a:rPr>
              <a:t>oluşturulan</a:t>
            </a:r>
            <a:r>
              <a:rPr lang="tr-TR" sz="2400" dirty="0">
                <a:solidFill>
                  <a:srgbClr val="3333CC"/>
                </a:solidFill>
                <a:effectLst/>
                <a:latin typeface="Comic Sans MS" panose="030F0902030302020204" pitchFamily="66" charset="0"/>
              </a:rPr>
              <a:t> serbest amino </a:t>
            </a:r>
            <a:r>
              <a:rPr lang="tr-TR" sz="2400">
                <a:solidFill>
                  <a:srgbClr val="3333CC"/>
                </a:solidFill>
                <a:effectLst/>
                <a:latin typeface="Comic Sans MS" panose="030F0902030302020204" pitchFamily="66" charset="0"/>
              </a:rPr>
              <a:t>asitler kana </a:t>
            </a:r>
            <a:r>
              <a:rPr lang="tr-TR" sz="2400" dirty="0">
                <a:solidFill>
                  <a:srgbClr val="3333CC"/>
                </a:solidFill>
                <a:effectLst/>
                <a:latin typeface="Comic Sans MS" panose="030F0902030302020204" pitchFamily="66" charset="0"/>
              </a:rPr>
              <a:t>verilir. </a:t>
            </a:r>
            <a:endParaRPr lang="tr-TR" sz="2400" dirty="0">
              <a:effectLst/>
              <a:latin typeface="Comic Sans MS" panose="030F0902030302020204" pitchFamily="66" charset="0"/>
            </a:endParaRPr>
          </a:p>
        </p:txBody>
      </p:sp>
      <p:sp>
        <p:nvSpPr>
          <p:cNvPr id="7" name="Metin kutusu 6">
            <a:extLst>
              <a:ext uri="{FF2B5EF4-FFF2-40B4-BE49-F238E27FC236}">
                <a16:creationId xmlns:a16="http://schemas.microsoft.com/office/drawing/2014/main" id="{C6C7E6D5-BEAF-44BA-0AD0-1DC2DD4938ED}"/>
              </a:ext>
            </a:extLst>
          </p:cNvPr>
          <p:cNvSpPr txBox="1"/>
          <p:nvPr/>
        </p:nvSpPr>
        <p:spPr>
          <a:xfrm>
            <a:off x="286862" y="2595019"/>
            <a:ext cx="8627092" cy="1846659"/>
          </a:xfrm>
          <a:prstGeom prst="rect">
            <a:avLst/>
          </a:prstGeom>
          <a:noFill/>
        </p:spPr>
        <p:txBody>
          <a:bodyPr wrap="square" rtlCol="0">
            <a:spAutoFit/>
          </a:bodyPr>
          <a:lstStyle/>
          <a:p>
            <a:r>
              <a:rPr lang="tr-TR" sz="2400" dirty="0">
                <a:solidFill>
                  <a:srgbClr val="FF0000"/>
                </a:solidFill>
                <a:effectLst/>
                <a:latin typeface="Comic Sans MS" panose="030F0902030302020204" pitchFamily="66" charset="0"/>
              </a:rPr>
              <a:t>Amino Asitlerin Emilimleri </a:t>
            </a:r>
            <a:endParaRPr lang="tr-TR" sz="2400" dirty="0">
              <a:effectLst/>
              <a:latin typeface="Comic Sans MS" panose="030F0902030302020204" pitchFamily="66" charset="0"/>
            </a:endParaRPr>
          </a:p>
          <a:p>
            <a:pPr algn="just"/>
            <a:r>
              <a:rPr lang="tr-TR" sz="2400" dirty="0">
                <a:solidFill>
                  <a:srgbClr val="3333CC"/>
                </a:solidFill>
                <a:effectLst/>
                <a:latin typeface="Comic Sans MS" panose="030F0902030302020204" pitchFamily="66" charset="0"/>
              </a:rPr>
              <a:t>Amino asit transportu </a:t>
            </a:r>
            <a:r>
              <a:rPr lang="tr-TR" sz="2400" dirty="0" err="1">
                <a:solidFill>
                  <a:srgbClr val="3333CC"/>
                </a:solidFill>
                <a:effectLst/>
                <a:latin typeface="Comic Sans MS" panose="030F0902030302020204" pitchFamily="66" charset="0"/>
              </a:rPr>
              <a:t>için</a:t>
            </a:r>
            <a:r>
              <a:rPr lang="tr-TR" sz="2400" dirty="0">
                <a:solidFill>
                  <a:srgbClr val="3333CC"/>
                </a:solidFill>
                <a:effectLst/>
                <a:latin typeface="Comic Sans MS" panose="030F0902030302020204" pitchFamily="66" charset="0"/>
              </a:rPr>
              <a:t> mukoza </a:t>
            </a:r>
            <a:r>
              <a:rPr lang="tr-TR" sz="2400" dirty="0" err="1">
                <a:solidFill>
                  <a:srgbClr val="3333CC"/>
                </a:solidFill>
                <a:effectLst/>
                <a:latin typeface="Comic Sans MS" panose="030F0902030302020204" pitchFamily="66" charset="0"/>
              </a:rPr>
              <a:t>hücrelerinde</a:t>
            </a:r>
            <a:r>
              <a:rPr lang="tr-TR" sz="2400" dirty="0">
                <a:solidFill>
                  <a:srgbClr val="3333CC"/>
                </a:solidFill>
                <a:effectLst/>
                <a:latin typeface="Comic Sans MS" panose="030F0902030302020204" pitchFamily="66" charset="0"/>
              </a:rPr>
              <a:t> enerjiye </a:t>
            </a:r>
            <a:r>
              <a:rPr lang="tr-TR" sz="2400" dirty="0" err="1">
                <a:solidFill>
                  <a:srgbClr val="3333CC"/>
                </a:solidFill>
                <a:effectLst/>
                <a:latin typeface="Comic Sans MS" panose="030F0902030302020204" pitchFamily="66" charset="0"/>
              </a:rPr>
              <a:t>bağımlı</a:t>
            </a:r>
            <a:r>
              <a:rPr lang="tr-TR" sz="2400" dirty="0">
                <a:solidFill>
                  <a:srgbClr val="3333CC"/>
                </a:solidFill>
                <a:effectLst/>
                <a:latin typeface="Comic Sans MS" panose="030F0902030302020204" pitchFamily="66" charset="0"/>
              </a:rPr>
              <a:t> konsantrasyonun </a:t>
            </a:r>
            <a:r>
              <a:rPr lang="tr-TR" sz="2400" dirty="0" err="1">
                <a:solidFill>
                  <a:srgbClr val="3333CC"/>
                </a:solidFill>
                <a:effectLst/>
                <a:latin typeface="Comic Sans MS" panose="030F0902030302020204" pitchFamily="66" charset="0"/>
              </a:rPr>
              <a:t>yüksek</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olduğu</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yöne</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taşıma</a:t>
            </a:r>
            <a:r>
              <a:rPr lang="tr-TR" sz="2400" dirty="0">
                <a:solidFill>
                  <a:srgbClr val="3333CC"/>
                </a:solidFill>
                <a:effectLst/>
                <a:latin typeface="Comic Sans MS" panose="030F0902030302020204" pitchFamily="66" charset="0"/>
              </a:rPr>
              <a:t> </a:t>
            </a:r>
            <a:r>
              <a:rPr lang="tr-TR" sz="2400" dirty="0" err="1">
                <a:solidFill>
                  <a:srgbClr val="3333CC"/>
                </a:solidFill>
                <a:effectLst/>
                <a:latin typeface="Comic Sans MS" panose="030F0902030302020204" pitchFamily="66" charset="0"/>
              </a:rPr>
              <a:t>gerçekleştiren</a:t>
            </a:r>
            <a:r>
              <a:rPr lang="tr-TR" sz="2400" dirty="0">
                <a:solidFill>
                  <a:srgbClr val="3333CC"/>
                </a:solidFill>
                <a:effectLst/>
                <a:latin typeface="Comic Sans MS" panose="030F0902030302020204" pitchFamily="66" charset="0"/>
              </a:rPr>
              <a:t> bir aktif transport sistemi vardır. </a:t>
            </a:r>
            <a:endParaRPr lang="tr-TR" sz="2400" dirty="0">
              <a:effectLst/>
              <a:latin typeface="Comic Sans MS" panose="030F0902030302020204" pitchFamily="66" charset="0"/>
            </a:endParaRPr>
          </a:p>
          <a:p>
            <a:endParaRPr lang="tr-TR" dirty="0"/>
          </a:p>
        </p:txBody>
      </p:sp>
      <p:sp>
        <p:nvSpPr>
          <p:cNvPr id="8" name="Metin kutusu 7">
            <a:extLst>
              <a:ext uri="{FF2B5EF4-FFF2-40B4-BE49-F238E27FC236}">
                <a16:creationId xmlns:a16="http://schemas.microsoft.com/office/drawing/2014/main" id="{E3B30288-F9DA-6501-3A8A-3DDD9AD372FF}"/>
              </a:ext>
            </a:extLst>
          </p:cNvPr>
          <p:cNvSpPr txBox="1"/>
          <p:nvPr/>
        </p:nvSpPr>
        <p:spPr>
          <a:xfrm>
            <a:off x="286862" y="4272677"/>
            <a:ext cx="9038106" cy="2585323"/>
          </a:xfrm>
          <a:prstGeom prst="rect">
            <a:avLst/>
          </a:prstGeom>
          <a:noFill/>
        </p:spPr>
        <p:txBody>
          <a:bodyPr wrap="square" rtlCol="0">
            <a:spAutoFit/>
          </a:bodyPr>
          <a:lstStyle/>
          <a:p>
            <a:pPr>
              <a:lnSpc>
                <a:spcPct val="150000"/>
              </a:lnSpc>
              <a:buFont typeface="Wingdings" pitchFamily="2" charset="2"/>
              <a:buChar char="Ø"/>
            </a:pPr>
            <a:r>
              <a:rPr lang="tr-TR" sz="2400" dirty="0">
                <a:latin typeface="Comic Sans MS" panose="030F0902030302020204" pitchFamily="66" charset="0"/>
                <a:cs typeface="Times New Roman" pitchFamily="18" charset="0"/>
              </a:rPr>
              <a:t>Aminoasitler daha sonra kan dolaşımı yoluyla bütün dokulara taşınırlar.</a:t>
            </a:r>
          </a:p>
          <a:p>
            <a:pPr>
              <a:lnSpc>
                <a:spcPct val="150000"/>
              </a:lnSpc>
              <a:buFont typeface="Wingdings" pitchFamily="2" charset="2"/>
              <a:buChar char="Ø"/>
            </a:pPr>
            <a:r>
              <a:rPr lang="tr-TR" sz="2400" dirty="0">
                <a:latin typeface="Comic Sans MS" panose="030F0902030302020204" pitchFamily="66" charset="0"/>
                <a:cs typeface="Times New Roman" pitchFamily="18" charset="0"/>
              </a:rPr>
              <a:t> Doku hücrelerine de aktif taşıma ile giren aminoasitler, burada protein sentezinde kullanılırlar veya yıkıma uğrarlar. </a:t>
            </a:r>
          </a:p>
          <a:p>
            <a:endParaRPr lang="tr-TR" dirty="0"/>
          </a:p>
        </p:txBody>
      </p:sp>
    </p:spTree>
    <p:extLst>
      <p:ext uri="{BB962C8B-B14F-4D97-AF65-F5344CB8AC3E}">
        <p14:creationId xmlns:p14="http://schemas.microsoft.com/office/powerpoint/2010/main" val="249267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9CD33F02-1C02-DB49-A054-1B83BD77FD27}"/>
              </a:ext>
            </a:extLst>
          </p:cNvPr>
          <p:cNvSpPr/>
          <p:nvPr/>
        </p:nvSpPr>
        <p:spPr>
          <a:xfrm>
            <a:off x="360948" y="825500"/>
            <a:ext cx="5735052" cy="2554545"/>
          </a:xfrm>
          <a:prstGeom prst="rect">
            <a:avLst/>
          </a:prstGeom>
        </p:spPr>
        <p:txBody>
          <a:bodyPr wrap="square">
            <a:spAutoFit/>
          </a:bodyPr>
          <a:lstStyle/>
          <a:p>
            <a:pPr algn="just"/>
            <a:r>
              <a:rPr lang="tr-TR" sz="2000" dirty="0">
                <a:latin typeface="Comic Sans MS" panose="030F0902030302020204" pitchFamily="66" charset="0"/>
              </a:rPr>
              <a:t>Yunanca </a:t>
            </a:r>
            <a:r>
              <a:rPr lang="tr-TR" sz="2000" dirty="0">
                <a:solidFill>
                  <a:srgbClr val="7030A0"/>
                </a:solidFill>
                <a:latin typeface="Comic Sans MS" panose="030F0902030302020204" pitchFamily="66" charset="0"/>
              </a:rPr>
              <a:t>“</a:t>
            </a:r>
            <a:r>
              <a:rPr lang="tr-TR" sz="2000" dirty="0" err="1">
                <a:solidFill>
                  <a:srgbClr val="7030A0"/>
                </a:solidFill>
                <a:latin typeface="Comic Sans MS" panose="030F0902030302020204" pitchFamily="66" charset="0"/>
              </a:rPr>
              <a:t>proteios</a:t>
            </a:r>
            <a:r>
              <a:rPr lang="tr-TR" sz="2000" dirty="0">
                <a:solidFill>
                  <a:srgbClr val="7030A0"/>
                </a:solidFill>
                <a:latin typeface="Comic Sans MS" panose="030F0902030302020204" pitchFamily="66" charset="0"/>
              </a:rPr>
              <a:t>” </a:t>
            </a:r>
            <a:r>
              <a:rPr lang="tr-TR" sz="2000" dirty="0">
                <a:latin typeface="Comic Sans MS" panose="030F0902030302020204" pitchFamily="66" charset="0"/>
              </a:rPr>
              <a:t>kelimesinden </a:t>
            </a:r>
            <a:r>
              <a:rPr lang="tr-TR" sz="2000" dirty="0" err="1">
                <a:latin typeface="Comic Sans MS" panose="030F0902030302020204" pitchFamily="66" charset="0"/>
              </a:rPr>
              <a:t>türetilmis</a:t>
            </a:r>
            <a:r>
              <a:rPr lang="tr-TR" sz="2000" dirty="0">
                <a:latin typeface="Comic Sans MS" panose="030F0902030302020204" pitchFamily="66" charset="0"/>
              </a:rPr>
              <a:t>̧ ve “en </a:t>
            </a:r>
            <a:r>
              <a:rPr lang="tr-TR" sz="2000" dirty="0" err="1">
                <a:latin typeface="Comic Sans MS" panose="030F0902030302020204" pitchFamily="66" charset="0"/>
              </a:rPr>
              <a:t>önemli</a:t>
            </a:r>
            <a:r>
              <a:rPr lang="tr-TR" sz="2000" dirty="0">
                <a:latin typeface="Comic Sans MS" panose="030F0902030302020204" pitchFamily="66" charset="0"/>
              </a:rPr>
              <a:t>” yada “en </a:t>
            </a:r>
            <a:r>
              <a:rPr lang="tr-TR" sz="2000" dirty="0" err="1">
                <a:latin typeface="Comic Sans MS" panose="030F0902030302020204" pitchFamily="66" charset="0"/>
              </a:rPr>
              <a:t>önde</a:t>
            </a:r>
            <a:r>
              <a:rPr lang="tr-TR" sz="2000" dirty="0">
                <a:latin typeface="Comic Sans MS" panose="030F0902030302020204" pitchFamily="66" charset="0"/>
              </a:rPr>
              <a:t> yer alan” manasındadır. </a:t>
            </a:r>
          </a:p>
          <a:p>
            <a:pPr algn="just"/>
            <a:r>
              <a:rPr lang="tr-TR" sz="2000" b="1" dirty="0">
                <a:highlight>
                  <a:srgbClr val="FFFF00"/>
                </a:highlight>
                <a:latin typeface="Comic Sans MS" panose="030F0902030302020204" pitchFamily="66" charset="0"/>
              </a:rPr>
              <a:t>Proteinlerin </a:t>
            </a:r>
            <a:r>
              <a:rPr lang="tr-TR" sz="2000" b="1" dirty="0" err="1">
                <a:highlight>
                  <a:srgbClr val="FFFF00"/>
                </a:highlight>
                <a:latin typeface="Comic Sans MS" panose="030F0902030302020204" pitchFamily="66" charset="0"/>
              </a:rPr>
              <a:t>yapıtaşı</a:t>
            </a:r>
            <a:r>
              <a:rPr lang="tr-TR" sz="2000" b="1" dirty="0">
                <a:highlight>
                  <a:srgbClr val="FFFF00"/>
                </a:highlight>
                <a:latin typeface="Comic Sans MS" panose="030F0902030302020204" pitchFamily="66" charset="0"/>
              </a:rPr>
              <a:t> amino asitlerdir. </a:t>
            </a:r>
            <a:endParaRPr lang="tr-TR" sz="2000" dirty="0">
              <a:highlight>
                <a:srgbClr val="FFFF00"/>
              </a:highlight>
              <a:latin typeface="Comic Sans MS" panose="030F0902030302020204" pitchFamily="66" charset="0"/>
            </a:endParaRPr>
          </a:p>
          <a:p>
            <a:pPr algn="just"/>
            <a:r>
              <a:rPr lang="tr-TR" sz="2000" dirty="0">
                <a:latin typeface="Comic Sans MS" panose="030F0902030302020204" pitchFamily="66" charset="0"/>
              </a:rPr>
              <a:t>Proteinler, amino asitlerin belirli </a:t>
            </a:r>
            <a:r>
              <a:rPr lang="tr-TR" sz="2000" dirty="0" err="1">
                <a:latin typeface="Comic Sans MS" panose="030F0902030302020204" pitchFamily="66" charset="0"/>
              </a:rPr>
              <a:t>türde</a:t>
            </a:r>
            <a:r>
              <a:rPr lang="tr-TR" sz="2000" dirty="0">
                <a:latin typeface="Comic Sans MS" panose="030F0902030302020204" pitchFamily="66" charset="0"/>
              </a:rPr>
              <a:t>, belirli sayıda ve belirli </a:t>
            </a:r>
            <a:r>
              <a:rPr lang="tr-TR" sz="2000" dirty="0" err="1">
                <a:latin typeface="Comic Sans MS" panose="030F0902030302020204" pitchFamily="66" charset="0"/>
              </a:rPr>
              <a:t>dizilis</a:t>
            </a:r>
            <a:r>
              <a:rPr lang="tr-TR" sz="2000" dirty="0">
                <a:latin typeface="Comic Sans MS" panose="030F0902030302020204" pitchFamily="66" charset="0"/>
              </a:rPr>
              <a:t>̧ sırasında karakteristik </a:t>
            </a:r>
            <a:r>
              <a:rPr lang="tr-TR" sz="2000" dirty="0" err="1">
                <a:latin typeface="Comic Sans MS" panose="030F0902030302020204" pitchFamily="66" charset="0"/>
              </a:rPr>
              <a:t>düz</a:t>
            </a:r>
            <a:r>
              <a:rPr lang="tr-TR" sz="2000" dirty="0">
                <a:latin typeface="Comic Sans MS" panose="030F0902030302020204" pitchFamily="66" charset="0"/>
              </a:rPr>
              <a:t> zincirde birbirlerine </a:t>
            </a:r>
            <a:r>
              <a:rPr lang="tr-TR" sz="2000" dirty="0" err="1">
                <a:latin typeface="Comic Sans MS" panose="030F0902030302020204" pitchFamily="66" charset="0"/>
              </a:rPr>
              <a:t>kovalent</a:t>
            </a:r>
            <a:r>
              <a:rPr lang="tr-TR" sz="2000" dirty="0">
                <a:latin typeface="Comic Sans MS" panose="030F0902030302020204" pitchFamily="66" charset="0"/>
              </a:rPr>
              <a:t> </a:t>
            </a:r>
            <a:r>
              <a:rPr lang="tr-TR" sz="2000" dirty="0" err="1">
                <a:latin typeface="Comic Sans MS" panose="030F0902030302020204" pitchFamily="66" charset="0"/>
              </a:rPr>
              <a:t>bağlanmasıyla</a:t>
            </a:r>
            <a:r>
              <a:rPr lang="tr-TR" sz="2000" dirty="0">
                <a:latin typeface="Comic Sans MS" panose="030F0902030302020204" pitchFamily="66" charset="0"/>
              </a:rPr>
              <a:t> </a:t>
            </a:r>
            <a:r>
              <a:rPr lang="tr-TR" sz="2000" dirty="0" err="1">
                <a:latin typeface="Comic Sans MS" panose="030F0902030302020204" pitchFamily="66" charset="0"/>
              </a:rPr>
              <a:t>oluşmus</a:t>
            </a:r>
            <a:r>
              <a:rPr lang="tr-TR" sz="2000" dirty="0">
                <a:latin typeface="Comic Sans MS" panose="030F0902030302020204" pitchFamily="66" charset="0"/>
              </a:rPr>
              <a:t>̧ </a:t>
            </a:r>
            <a:r>
              <a:rPr lang="tr-TR" sz="2000" dirty="0" err="1">
                <a:latin typeface="Comic Sans MS" panose="030F0902030302020204" pitchFamily="66" charset="0"/>
              </a:rPr>
              <a:t>polipeptitlerdir</a:t>
            </a:r>
            <a:r>
              <a:rPr lang="tr-TR" sz="2000" dirty="0">
                <a:latin typeface="Comic Sans MS" panose="030F0902030302020204" pitchFamily="66" charset="0"/>
              </a:rPr>
              <a:t>. </a:t>
            </a:r>
            <a:endParaRPr lang="tr-TR" dirty="0">
              <a:latin typeface="Comic Sans MS" panose="030F0902030302020204" pitchFamily="66" charset="0"/>
            </a:endParaRPr>
          </a:p>
        </p:txBody>
      </p:sp>
      <p:sp>
        <p:nvSpPr>
          <p:cNvPr id="4" name="Dikdörtgen 3">
            <a:extLst>
              <a:ext uri="{FF2B5EF4-FFF2-40B4-BE49-F238E27FC236}">
                <a16:creationId xmlns:a16="http://schemas.microsoft.com/office/drawing/2014/main" id="{AB97ADDC-45DC-7143-9D7C-0B424F4087AF}"/>
              </a:ext>
            </a:extLst>
          </p:cNvPr>
          <p:cNvSpPr/>
          <p:nvPr/>
        </p:nvSpPr>
        <p:spPr>
          <a:xfrm>
            <a:off x="360948" y="3526399"/>
            <a:ext cx="6096000" cy="2862322"/>
          </a:xfrm>
          <a:prstGeom prst="rect">
            <a:avLst/>
          </a:prstGeom>
        </p:spPr>
        <p:txBody>
          <a:bodyPr>
            <a:spAutoFit/>
          </a:bodyPr>
          <a:lstStyle/>
          <a:p>
            <a:r>
              <a:rPr lang="tr-TR" sz="2000" dirty="0">
                <a:solidFill>
                  <a:srgbClr val="FF0000"/>
                </a:solidFill>
                <a:latin typeface="Comic Sans MS" panose="030F0902030302020204" pitchFamily="66" charset="0"/>
              </a:rPr>
              <a:t>Proteinlerin yapısında </a:t>
            </a:r>
            <a:r>
              <a:rPr lang="tr-TR" sz="2000" dirty="0" err="1">
                <a:solidFill>
                  <a:srgbClr val="FF0000"/>
                </a:solidFill>
                <a:latin typeface="Comic Sans MS" panose="030F0902030302020204" pitchFamily="66" charset="0"/>
              </a:rPr>
              <a:t>yaklaşık</a:t>
            </a:r>
            <a:endParaRPr lang="tr-TR" sz="2000" dirty="0">
              <a:solidFill>
                <a:srgbClr val="FF0000"/>
              </a:solidFill>
              <a:latin typeface="Comic Sans MS" panose="030F0902030302020204" pitchFamily="66" charset="0"/>
            </a:endParaRPr>
          </a:p>
          <a:p>
            <a:r>
              <a:rPr lang="tr-TR" sz="2000" dirty="0">
                <a:latin typeface="Comic Sans MS" panose="030F0902030302020204" pitchFamily="66" charset="0"/>
              </a:rPr>
              <a:t> % 50-55 C, </a:t>
            </a:r>
          </a:p>
          <a:p>
            <a:r>
              <a:rPr lang="tr-TR" sz="2000" dirty="0">
                <a:latin typeface="Comic Sans MS" panose="030F0902030302020204" pitchFamily="66" charset="0"/>
              </a:rPr>
              <a:t>%6.5-7.5 H, </a:t>
            </a:r>
          </a:p>
          <a:p>
            <a:r>
              <a:rPr lang="tr-TR" sz="2000" dirty="0">
                <a:latin typeface="Comic Sans MS" panose="030F0902030302020204" pitchFamily="66" charset="0"/>
              </a:rPr>
              <a:t>% 22-24 0, </a:t>
            </a:r>
          </a:p>
          <a:p>
            <a:r>
              <a:rPr lang="tr-TR" sz="2000" dirty="0">
                <a:latin typeface="Comic Sans MS" panose="030F0902030302020204" pitchFamily="66" charset="0"/>
              </a:rPr>
              <a:t>%15-17 N, </a:t>
            </a:r>
          </a:p>
          <a:p>
            <a:r>
              <a:rPr lang="tr-TR" sz="2000" dirty="0">
                <a:latin typeface="Comic Sans MS" panose="030F0902030302020204" pitchFamily="66" charset="0"/>
              </a:rPr>
              <a:t>%0-3 S ve</a:t>
            </a:r>
          </a:p>
          <a:p>
            <a:pPr algn="just"/>
            <a:r>
              <a:rPr lang="tr-TR" sz="2000" dirty="0">
                <a:latin typeface="Comic Sans MS" panose="030F0902030302020204" pitchFamily="66" charset="0"/>
              </a:rPr>
              <a:t>% 0-0.8 P bulunmakta olup, bu </a:t>
            </a:r>
            <a:r>
              <a:rPr lang="tr-TR" sz="2000" dirty="0" err="1">
                <a:latin typeface="Comic Sans MS" panose="030F0902030302020204" pitchFamily="66" charset="0"/>
              </a:rPr>
              <a:t>bileşenlerden</a:t>
            </a:r>
            <a:r>
              <a:rPr lang="tr-TR" sz="2000" dirty="0">
                <a:latin typeface="Comic Sans MS" panose="030F0902030302020204" pitchFamily="66" charset="0"/>
              </a:rPr>
              <a:t> en </a:t>
            </a:r>
            <a:r>
              <a:rPr lang="tr-TR" sz="2000" dirty="0" err="1">
                <a:latin typeface="Comic Sans MS" panose="030F0902030302020204" pitchFamily="66" charset="0"/>
              </a:rPr>
              <a:t>önemlisi</a:t>
            </a:r>
            <a:r>
              <a:rPr lang="tr-TR" sz="2000" dirty="0">
                <a:latin typeface="Comic Sans MS" panose="030F0902030302020204" pitchFamily="66" charset="0"/>
              </a:rPr>
              <a:t> </a:t>
            </a:r>
            <a:r>
              <a:rPr lang="tr-TR" sz="2000" dirty="0">
                <a:solidFill>
                  <a:srgbClr val="7030A0"/>
                </a:solidFill>
                <a:latin typeface="Comic Sans MS" panose="030F0902030302020204" pitchFamily="66" charset="0"/>
              </a:rPr>
              <a:t>azottur</a:t>
            </a:r>
            <a:r>
              <a:rPr lang="tr-TR" sz="2000" dirty="0">
                <a:latin typeface="Comic Sans MS" panose="030F0902030302020204" pitchFamily="66" charset="0"/>
              </a:rPr>
              <a:t>. Proteinler bazı durumlarda </a:t>
            </a:r>
            <a:r>
              <a:rPr lang="tr-TR" sz="2000" dirty="0" err="1">
                <a:latin typeface="Comic Sans MS" panose="030F0902030302020204" pitchFamily="66" charset="0"/>
              </a:rPr>
              <a:t>Zn</a:t>
            </a:r>
            <a:r>
              <a:rPr lang="tr-TR" sz="2000" dirty="0">
                <a:latin typeface="Comic Sans MS" panose="030F0902030302020204" pitchFamily="66" charset="0"/>
              </a:rPr>
              <a:t>, Fe, Cu gibi elementleri de ihtiva ederler. </a:t>
            </a:r>
          </a:p>
        </p:txBody>
      </p:sp>
      <p:pic>
        <p:nvPicPr>
          <p:cNvPr id="8194" name="Picture 2" descr="Besinlerin Vücudumuzdaki Görevleri - 4. Sınıf - 5. Sınıf - Konu Anlatımı |  Vitamin">
            <a:extLst>
              <a:ext uri="{FF2B5EF4-FFF2-40B4-BE49-F238E27FC236}">
                <a16:creationId xmlns:a16="http://schemas.microsoft.com/office/drawing/2014/main" id="{4B155ECC-FC22-ED4A-B0A0-64F4F599FF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78316" y="941949"/>
            <a:ext cx="5417552" cy="516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628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5FA35389-2B13-3E4A-BB1F-0300F8BC6C85}"/>
              </a:ext>
            </a:extLst>
          </p:cNvPr>
          <p:cNvSpPr/>
          <p:nvPr/>
        </p:nvSpPr>
        <p:spPr>
          <a:xfrm>
            <a:off x="5728239" y="103605"/>
            <a:ext cx="2534668" cy="584775"/>
          </a:xfrm>
          <a:prstGeom prst="rect">
            <a:avLst/>
          </a:prstGeom>
        </p:spPr>
        <p:txBody>
          <a:bodyPr wrap="none">
            <a:spAutoFit/>
          </a:bodyPr>
          <a:lstStyle/>
          <a:p>
            <a:r>
              <a:rPr lang="tr-TR" sz="3200" dirty="0">
                <a:solidFill>
                  <a:srgbClr val="FF0000"/>
                </a:solidFill>
              </a:rPr>
              <a:t>Amino Asitler </a:t>
            </a:r>
          </a:p>
        </p:txBody>
      </p:sp>
      <p:sp>
        <p:nvSpPr>
          <p:cNvPr id="3" name="Dikdörtgen 2">
            <a:extLst>
              <a:ext uri="{FF2B5EF4-FFF2-40B4-BE49-F238E27FC236}">
                <a16:creationId xmlns:a16="http://schemas.microsoft.com/office/drawing/2014/main" id="{D46FB969-5D84-0643-8BFD-0E34944899A7}"/>
              </a:ext>
            </a:extLst>
          </p:cNvPr>
          <p:cNvSpPr/>
          <p:nvPr/>
        </p:nvSpPr>
        <p:spPr>
          <a:xfrm>
            <a:off x="340730" y="1037412"/>
            <a:ext cx="4399712" cy="4247317"/>
          </a:xfrm>
          <a:prstGeom prst="rect">
            <a:avLst/>
          </a:prstGeom>
        </p:spPr>
        <p:txBody>
          <a:bodyPr wrap="square">
            <a:spAutoFit/>
          </a:bodyPr>
          <a:lstStyle/>
          <a:p>
            <a:pPr algn="just"/>
            <a:r>
              <a:rPr lang="tr-TR" dirty="0">
                <a:latin typeface="Comic Sans MS" panose="030F0902030302020204" pitchFamily="66" charset="0"/>
              </a:rPr>
              <a:t>Bitki ve hayvan </a:t>
            </a:r>
            <a:r>
              <a:rPr lang="tr-TR" dirty="0" err="1">
                <a:latin typeface="Comic Sans MS" panose="030F0902030302020204" pitchFamily="66" charset="0"/>
              </a:rPr>
              <a:t>hücresinde</a:t>
            </a:r>
            <a:r>
              <a:rPr lang="tr-TR" dirty="0">
                <a:latin typeface="Comic Sans MS" panose="030F0902030302020204" pitchFamily="66" charset="0"/>
              </a:rPr>
              <a:t> sentezlenen </a:t>
            </a:r>
            <a:r>
              <a:rPr lang="tr-TR" dirty="0" err="1">
                <a:latin typeface="Comic Sans MS" panose="030F0902030302020204" pitchFamily="66" charset="0"/>
              </a:rPr>
              <a:t>yüzlerce</a:t>
            </a:r>
            <a:r>
              <a:rPr lang="tr-TR" dirty="0">
                <a:latin typeface="Comic Sans MS" panose="030F0902030302020204" pitchFamily="66" charset="0"/>
              </a:rPr>
              <a:t> proteinin </a:t>
            </a:r>
            <a:r>
              <a:rPr lang="tr-TR" dirty="0" err="1">
                <a:latin typeface="Comic Sans MS" panose="030F0902030302020204" pitchFamily="66" charset="0"/>
              </a:rPr>
              <a:t>yapıtaşı</a:t>
            </a:r>
            <a:r>
              <a:rPr lang="tr-TR" dirty="0">
                <a:latin typeface="Comic Sans MS" panose="030F0902030302020204" pitchFamily="66" charset="0"/>
              </a:rPr>
              <a:t> amino asitlerdir. </a:t>
            </a:r>
          </a:p>
          <a:p>
            <a:pPr algn="just"/>
            <a:endParaRPr lang="tr-TR" dirty="0">
              <a:latin typeface="Comic Sans MS" panose="030F0902030302020204" pitchFamily="66" charset="0"/>
            </a:endParaRPr>
          </a:p>
          <a:p>
            <a:pPr algn="just"/>
            <a:r>
              <a:rPr lang="tr-TR" dirty="0">
                <a:latin typeface="Comic Sans MS" panose="030F0902030302020204" pitchFamily="66" charset="0"/>
              </a:rPr>
              <a:t>Proteinlerin yapısında 20 amino asit yer alır. 20 standart amino asit, protein yapısının dilinin </a:t>
            </a:r>
            <a:r>
              <a:rPr lang="tr-TR" dirty="0" err="1">
                <a:latin typeface="Comic Sans MS" panose="030F0902030302020204" pitchFamily="66" charset="0"/>
              </a:rPr>
              <a:t>yazıldığı</a:t>
            </a:r>
            <a:r>
              <a:rPr lang="tr-TR" dirty="0">
                <a:latin typeface="Comic Sans MS" panose="030F0902030302020204" pitchFamily="66" charset="0"/>
              </a:rPr>
              <a:t> bir alfabe gibi </a:t>
            </a:r>
            <a:r>
              <a:rPr lang="tr-TR" dirty="0" err="1">
                <a:latin typeface="Comic Sans MS" panose="030F0902030302020204" pitchFamily="66" charset="0"/>
              </a:rPr>
              <a:t>düşünülebilir</a:t>
            </a:r>
            <a:r>
              <a:rPr lang="tr-TR" dirty="0">
                <a:latin typeface="Comic Sans MS" panose="030F0902030302020204" pitchFamily="66" charset="0"/>
              </a:rPr>
              <a:t>; </a:t>
            </a:r>
            <a:r>
              <a:rPr lang="tr-TR" dirty="0" err="1">
                <a:latin typeface="Comic Sans MS" panose="030F0902030302020204" pitchFamily="66" charset="0"/>
              </a:rPr>
              <a:t>böylece</a:t>
            </a:r>
            <a:r>
              <a:rPr lang="tr-TR" dirty="0">
                <a:latin typeface="Comic Sans MS" panose="030F0902030302020204" pitchFamily="66" charset="0"/>
              </a:rPr>
              <a:t> </a:t>
            </a:r>
            <a:r>
              <a:rPr lang="tr-TR" dirty="0" err="1">
                <a:latin typeface="Comic Sans MS" panose="030F0902030302020204" pitchFamily="66" charset="0"/>
              </a:rPr>
              <a:t>tür</a:t>
            </a:r>
            <a:r>
              <a:rPr lang="tr-TR" dirty="0">
                <a:latin typeface="Comic Sans MS" panose="030F0902030302020204" pitchFamily="66" charset="0"/>
              </a:rPr>
              <a:t> olarak </a:t>
            </a:r>
            <a:r>
              <a:rPr lang="tr-TR" dirty="0" err="1">
                <a:latin typeface="Comic Sans MS" panose="030F0902030302020204" pitchFamily="66" charset="0"/>
              </a:rPr>
              <a:t>çok</a:t>
            </a:r>
            <a:r>
              <a:rPr lang="tr-TR" dirty="0">
                <a:latin typeface="Comic Sans MS" panose="030F0902030302020204" pitchFamily="66" charset="0"/>
              </a:rPr>
              <a:t> sayıda protein </a:t>
            </a:r>
            <a:r>
              <a:rPr lang="tr-TR" dirty="0" err="1">
                <a:latin typeface="Comic Sans MS" panose="030F0902030302020204" pitchFamily="66" charset="0"/>
              </a:rPr>
              <a:t>olduğu</a:t>
            </a:r>
            <a:r>
              <a:rPr lang="tr-TR" dirty="0">
                <a:latin typeface="Comic Sans MS" panose="030F0902030302020204" pitchFamily="66" charset="0"/>
              </a:rPr>
              <a:t> </a:t>
            </a:r>
            <a:r>
              <a:rPr lang="tr-TR" dirty="0" err="1">
                <a:latin typeface="Comic Sans MS" panose="030F0902030302020204" pitchFamily="66" charset="0"/>
              </a:rPr>
              <a:t>anlaşılır</a:t>
            </a:r>
            <a:r>
              <a:rPr lang="tr-TR" dirty="0">
                <a:latin typeface="Comic Sans MS" panose="030F0902030302020204" pitchFamily="66" charset="0"/>
              </a:rPr>
              <a:t> ki </a:t>
            </a:r>
            <a:r>
              <a:rPr lang="tr-TR" dirty="0" err="1">
                <a:latin typeface="Comic Sans MS" panose="030F0902030302020204" pitchFamily="66" charset="0"/>
              </a:rPr>
              <a:t>yeryüzünde</a:t>
            </a:r>
            <a:r>
              <a:rPr lang="tr-TR" dirty="0">
                <a:latin typeface="Comic Sans MS" panose="030F0902030302020204" pitchFamily="66" charset="0"/>
              </a:rPr>
              <a:t> </a:t>
            </a:r>
            <a:r>
              <a:rPr lang="tr-TR" dirty="0" err="1">
                <a:latin typeface="Comic Sans MS" panose="030F0902030302020204" pitchFamily="66" charset="0"/>
              </a:rPr>
              <a:t>bütün</a:t>
            </a:r>
            <a:r>
              <a:rPr lang="tr-TR" dirty="0">
                <a:latin typeface="Comic Sans MS" panose="030F0902030302020204" pitchFamily="66" charset="0"/>
              </a:rPr>
              <a:t> canlılardaki protein </a:t>
            </a:r>
            <a:r>
              <a:rPr lang="tr-TR" dirty="0" err="1">
                <a:latin typeface="Comic Sans MS" panose="030F0902030302020204" pitchFamily="66" charset="0"/>
              </a:rPr>
              <a:t>türlerinin</a:t>
            </a:r>
            <a:r>
              <a:rPr lang="tr-TR" dirty="0">
                <a:latin typeface="Comic Sans MS" panose="030F0902030302020204" pitchFamily="66" charset="0"/>
              </a:rPr>
              <a:t> bir milyon kadar </a:t>
            </a:r>
            <a:r>
              <a:rPr lang="tr-TR" dirty="0" err="1">
                <a:latin typeface="Comic Sans MS" panose="030F0902030302020204" pitchFamily="66" charset="0"/>
              </a:rPr>
              <a:t>olduğu</a:t>
            </a:r>
            <a:r>
              <a:rPr lang="tr-TR" dirty="0">
                <a:latin typeface="Comic Sans MS" panose="030F0902030302020204" pitchFamily="66" charset="0"/>
              </a:rPr>
              <a:t> tahmin edilmektedir.</a:t>
            </a:r>
          </a:p>
          <a:p>
            <a:pPr algn="just"/>
            <a:endParaRPr lang="tr-TR" dirty="0"/>
          </a:p>
          <a:p>
            <a:endParaRPr lang="tr-TR" dirty="0"/>
          </a:p>
          <a:p>
            <a:endParaRPr lang="tr-TR" dirty="0"/>
          </a:p>
        </p:txBody>
      </p:sp>
      <p:pic>
        <p:nvPicPr>
          <p:cNvPr id="1026" name="Picture 2" descr="page8image2621791296">
            <a:extLst>
              <a:ext uri="{FF2B5EF4-FFF2-40B4-BE49-F238E27FC236}">
                <a16:creationId xmlns:a16="http://schemas.microsoft.com/office/drawing/2014/main" id="{BD1C64BB-E782-C345-850B-C4C1A1F3CB6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3039" y="1212850"/>
            <a:ext cx="7110828" cy="52197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1B0E51D7-3A0F-284D-A167-EF71CE6E721D}"/>
              </a:ext>
            </a:extLst>
          </p:cNvPr>
          <p:cNvSpPr/>
          <p:nvPr/>
        </p:nvSpPr>
        <p:spPr>
          <a:xfrm>
            <a:off x="6089194" y="825500"/>
            <a:ext cx="3127779" cy="369332"/>
          </a:xfrm>
          <a:prstGeom prst="rect">
            <a:avLst/>
          </a:prstGeom>
        </p:spPr>
        <p:txBody>
          <a:bodyPr wrap="none">
            <a:spAutoFit/>
          </a:bodyPr>
          <a:lstStyle/>
          <a:p>
            <a:r>
              <a:rPr lang="tr-TR" dirty="0">
                <a:latin typeface="Times New Roman,Bold" pitchFamily="2" charset="0"/>
              </a:rPr>
              <a:t>Tablo 1. Temel amino asitler </a:t>
            </a:r>
            <a:endParaRPr lang="tr-TR" dirty="0">
              <a:effectLst/>
            </a:endParaRPr>
          </a:p>
        </p:txBody>
      </p:sp>
    </p:spTree>
    <p:extLst>
      <p:ext uri="{BB962C8B-B14F-4D97-AF65-F5344CB8AC3E}">
        <p14:creationId xmlns:p14="http://schemas.microsoft.com/office/powerpoint/2010/main" val="2430289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6C34E66C-B8D5-BD42-A4B1-B93DCB2CB8B5}"/>
              </a:ext>
            </a:extLst>
          </p:cNvPr>
          <p:cNvSpPr/>
          <p:nvPr/>
        </p:nvSpPr>
        <p:spPr>
          <a:xfrm>
            <a:off x="5850540" y="120650"/>
            <a:ext cx="3408305" cy="523220"/>
          </a:xfrm>
          <a:prstGeom prst="rect">
            <a:avLst/>
          </a:prstGeom>
        </p:spPr>
        <p:txBody>
          <a:bodyPr wrap="none">
            <a:spAutoFit/>
          </a:bodyPr>
          <a:lstStyle/>
          <a:p>
            <a:r>
              <a:rPr lang="tr-TR" sz="2800" dirty="0">
                <a:solidFill>
                  <a:srgbClr val="FF0000"/>
                </a:solidFill>
              </a:rPr>
              <a:t>Amino Asitlerin Yapısı </a:t>
            </a:r>
            <a:endParaRPr lang="tr-TR" sz="2800" dirty="0">
              <a:solidFill>
                <a:srgbClr val="FF0000"/>
              </a:solidFill>
              <a:effectLst/>
            </a:endParaRPr>
          </a:p>
        </p:txBody>
      </p:sp>
      <p:sp>
        <p:nvSpPr>
          <p:cNvPr id="3" name="Dikdörtgen 2">
            <a:extLst>
              <a:ext uri="{FF2B5EF4-FFF2-40B4-BE49-F238E27FC236}">
                <a16:creationId xmlns:a16="http://schemas.microsoft.com/office/drawing/2014/main" id="{12A03130-EE31-2841-A2EA-6187B019A2DD}"/>
              </a:ext>
            </a:extLst>
          </p:cNvPr>
          <p:cNvSpPr/>
          <p:nvPr/>
        </p:nvSpPr>
        <p:spPr>
          <a:xfrm>
            <a:off x="304800" y="1202342"/>
            <a:ext cx="6096000" cy="2031325"/>
          </a:xfrm>
          <a:prstGeom prst="rect">
            <a:avLst/>
          </a:prstGeom>
        </p:spPr>
        <p:txBody>
          <a:bodyPr>
            <a:spAutoFit/>
          </a:bodyPr>
          <a:lstStyle/>
          <a:p>
            <a:r>
              <a:rPr lang="tr-TR" dirty="0">
                <a:highlight>
                  <a:srgbClr val="FFFF00"/>
                </a:highlight>
                <a:latin typeface="Times New Roman" panose="02020603050405020304" pitchFamily="18" charset="0"/>
              </a:rPr>
              <a:t>Tüm  20 amino asidin de ortak olan yapı: </a:t>
            </a:r>
            <a:endParaRPr lang="tr-TR" dirty="0">
              <a:highlight>
                <a:srgbClr val="FFFF00"/>
              </a:highlight>
            </a:endParaRPr>
          </a:p>
          <a:p>
            <a:pPr>
              <a:buFont typeface="Arial" panose="020B0604020202020204" pitchFamily="34" charset="0"/>
              <a:buChar char="•"/>
            </a:pPr>
            <a:r>
              <a:rPr lang="tr-TR" dirty="0">
                <a:latin typeface="Wingdings" pitchFamily="2" charset="2"/>
              </a:rPr>
              <a:t>  </a:t>
            </a:r>
            <a:r>
              <a:rPr lang="tr-TR" dirty="0">
                <a:latin typeface="Times New Roman" panose="02020603050405020304" pitchFamily="18" charset="0"/>
              </a:rPr>
              <a:t>Bir C atomuna </a:t>
            </a:r>
            <a:r>
              <a:rPr lang="tr-TR" dirty="0" err="1">
                <a:latin typeface="Times New Roman" panose="02020603050405020304" pitchFamily="18" charset="0"/>
              </a:rPr>
              <a:t>bağlı</a:t>
            </a:r>
            <a:r>
              <a:rPr lang="tr-TR" dirty="0">
                <a:latin typeface="Times New Roman" panose="02020603050405020304" pitchFamily="18" charset="0"/>
              </a:rPr>
              <a:t> olarak; </a:t>
            </a:r>
            <a:endParaRPr lang="tr-TR" dirty="0"/>
          </a:p>
          <a:p>
            <a:pPr>
              <a:buFont typeface="Arial" panose="020B0604020202020204" pitchFamily="34" charset="0"/>
              <a:buChar char="•"/>
            </a:pPr>
            <a:r>
              <a:rPr lang="tr-TR" dirty="0">
                <a:latin typeface="Wingdings" pitchFamily="2" charset="2"/>
              </a:rPr>
              <a:t>  </a:t>
            </a:r>
            <a:r>
              <a:rPr lang="tr-TR" dirty="0">
                <a:latin typeface="Times New Roman" panose="02020603050405020304" pitchFamily="18" charset="0"/>
              </a:rPr>
              <a:t>H (hidrojen), </a:t>
            </a:r>
            <a:endParaRPr lang="tr-TR" dirty="0"/>
          </a:p>
          <a:p>
            <a:pPr>
              <a:buFont typeface="Arial" panose="020B0604020202020204" pitchFamily="34" charset="0"/>
              <a:buChar char="•"/>
            </a:pPr>
            <a:r>
              <a:rPr lang="tr-TR" dirty="0">
                <a:latin typeface="Wingdings" pitchFamily="2" charset="2"/>
              </a:rPr>
              <a:t>  </a:t>
            </a:r>
            <a:r>
              <a:rPr lang="tr-TR" dirty="0">
                <a:latin typeface="Times New Roman" panose="02020603050405020304" pitchFamily="18" charset="0"/>
              </a:rPr>
              <a:t>Karboksil grup (-COOH) </a:t>
            </a:r>
            <a:endParaRPr lang="tr-TR" dirty="0"/>
          </a:p>
          <a:p>
            <a:pPr>
              <a:buFont typeface="Arial" panose="020B0604020202020204" pitchFamily="34" charset="0"/>
              <a:buChar char="•"/>
            </a:pPr>
            <a:r>
              <a:rPr lang="tr-TR" dirty="0">
                <a:latin typeface="Wingdings" pitchFamily="2" charset="2"/>
              </a:rPr>
              <a:t>  </a:t>
            </a:r>
            <a:r>
              <a:rPr lang="tr-TR" dirty="0">
                <a:latin typeface="Times New Roman" panose="02020603050405020304" pitchFamily="18" charset="0"/>
              </a:rPr>
              <a:t>Amino grup (-NH</a:t>
            </a:r>
            <a:r>
              <a:rPr lang="tr-TR" sz="800" dirty="0">
                <a:latin typeface="Times New Roman" panose="02020603050405020304" pitchFamily="18" charset="0"/>
              </a:rPr>
              <a:t>2 </a:t>
            </a:r>
            <a:r>
              <a:rPr lang="tr-TR" dirty="0">
                <a:latin typeface="Times New Roman" panose="02020603050405020304" pitchFamily="18" charset="0"/>
              </a:rPr>
              <a:t>) </a:t>
            </a:r>
            <a:endParaRPr lang="tr-TR" dirty="0"/>
          </a:p>
          <a:p>
            <a:pPr>
              <a:buFont typeface="Arial" panose="020B0604020202020204" pitchFamily="34" charset="0"/>
              <a:buChar char="•"/>
            </a:pPr>
            <a:r>
              <a:rPr lang="tr-TR" dirty="0">
                <a:latin typeface="Wingdings" pitchFamily="2" charset="2"/>
              </a:rPr>
              <a:t>  </a:t>
            </a:r>
            <a:r>
              <a:rPr lang="tr-TR" dirty="0" err="1">
                <a:latin typeface="Times New Roman" panose="02020603050405020304" pitchFamily="18" charset="0"/>
              </a:rPr>
              <a:t>Değişken</a:t>
            </a:r>
            <a:r>
              <a:rPr lang="tr-TR" dirty="0">
                <a:latin typeface="Times New Roman" panose="02020603050405020304" pitchFamily="18" charset="0"/>
              </a:rPr>
              <a:t> Yan zincirler (R=Akil grup)’</a:t>
            </a:r>
            <a:r>
              <a:rPr lang="tr-TR" dirty="0" err="1">
                <a:latin typeface="Times New Roman" panose="02020603050405020304" pitchFamily="18" charset="0"/>
              </a:rPr>
              <a:t>dir</a:t>
            </a:r>
            <a:r>
              <a:rPr lang="tr-TR" dirty="0">
                <a:latin typeface="Times New Roman" panose="02020603050405020304" pitchFamily="18" charset="0"/>
              </a:rPr>
              <a:t>.</a:t>
            </a:r>
            <a:br>
              <a:rPr lang="tr-TR" dirty="0">
                <a:latin typeface="Times New Roman" panose="02020603050405020304" pitchFamily="18" charset="0"/>
              </a:rPr>
            </a:br>
            <a:endParaRPr lang="tr-TR" dirty="0">
              <a:effectLst/>
            </a:endParaRPr>
          </a:p>
        </p:txBody>
      </p:sp>
      <p:sp>
        <p:nvSpPr>
          <p:cNvPr id="4" name="Dikdörtgen 3">
            <a:extLst>
              <a:ext uri="{FF2B5EF4-FFF2-40B4-BE49-F238E27FC236}">
                <a16:creationId xmlns:a16="http://schemas.microsoft.com/office/drawing/2014/main" id="{5ED4993A-41D6-264D-B2AC-7BEE7911ECA8}"/>
              </a:ext>
            </a:extLst>
          </p:cNvPr>
          <p:cNvSpPr/>
          <p:nvPr/>
        </p:nvSpPr>
        <p:spPr>
          <a:xfrm>
            <a:off x="241300" y="3734929"/>
            <a:ext cx="4643521" cy="2308324"/>
          </a:xfrm>
          <a:prstGeom prst="rect">
            <a:avLst/>
          </a:prstGeom>
        </p:spPr>
        <p:txBody>
          <a:bodyPr wrap="square">
            <a:spAutoFit/>
          </a:bodyPr>
          <a:lstStyle/>
          <a:p>
            <a:pPr algn="just">
              <a:buFont typeface="Arial" panose="020B0604020202020204" pitchFamily="34" charset="0"/>
              <a:buChar char="•"/>
            </a:pPr>
            <a:r>
              <a:rPr lang="tr-TR" dirty="0">
                <a:latin typeface="Times New Roman" panose="02020603050405020304" pitchFamily="18" charset="0"/>
              </a:rPr>
              <a:t>Akil veya </a:t>
            </a:r>
            <a:r>
              <a:rPr lang="tr-TR" dirty="0" err="1">
                <a:latin typeface="Times New Roman" panose="02020603050405020304" pitchFamily="18" charset="0"/>
              </a:rPr>
              <a:t>aril</a:t>
            </a:r>
            <a:r>
              <a:rPr lang="tr-TR" dirty="0">
                <a:latin typeface="Times New Roman" panose="02020603050405020304" pitchFamily="18" charset="0"/>
              </a:rPr>
              <a:t> denilen ve “R" ile </a:t>
            </a:r>
            <a:r>
              <a:rPr lang="tr-TR" dirty="0" err="1">
                <a:latin typeface="Times New Roman" panose="02020603050405020304" pitchFamily="18" charset="0"/>
              </a:rPr>
              <a:t>gösterilen</a:t>
            </a:r>
            <a:r>
              <a:rPr lang="tr-TR" dirty="0">
                <a:latin typeface="Times New Roman" panose="02020603050405020304" pitchFamily="18" charset="0"/>
              </a:rPr>
              <a:t> </a:t>
            </a:r>
            <a:r>
              <a:rPr lang="tr-TR" dirty="0" err="1">
                <a:latin typeface="Times New Roman" panose="02020603050405020304" pitchFamily="18" charset="0"/>
              </a:rPr>
              <a:t>değişken</a:t>
            </a:r>
            <a:r>
              <a:rPr lang="tr-TR" dirty="0">
                <a:latin typeface="Times New Roman" panose="02020603050405020304" pitchFamily="18" charset="0"/>
              </a:rPr>
              <a:t> grup, </a:t>
            </a:r>
            <a:r>
              <a:rPr lang="tr-TR" dirty="0" err="1">
                <a:latin typeface="Times New Roman" panose="02020603050405020304" pitchFamily="18" charset="0"/>
              </a:rPr>
              <a:t>çeşitli</a:t>
            </a:r>
            <a:r>
              <a:rPr lang="tr-TR" dirty="0">
                <a:latin typeface="Times New Roman" panose="02020603050405020304" pitchFamily="18" charset="0"/>
              </a:rPr>
              <a:t> amino asitler meydana getirir. </a:t>
            </a:r>
          </a:p>
          <a:p>
            <a:pPr algn="just">
              <a:buFont typeface="Arial" panose="020B0604020202020204" pitchFamily="34" charset="0"/>
              <a:buChar char="•"/>
            </a:pPr>
            <a:r>
              <a:rPr lang="tr-TR" dirty="0">
                <a:latin typeface="Times New Roman" panose="02020603050405020304" pitchFamily="18" charset="0"/>
              </a:rPr>
              <a:t>H</a:t>
            </a:r>
            <a:r>
              <a:rPr lang="tr-TR" dirty="0"/>
              <a:t>em amino grubunun, hem karboksil grubunun </a:t>
            </a:r>
            <a:r>
              <a:rPr lang="tr-TR" dirty="0" err="1"/>
              <a:t>bağlı</a:t>
            </a:r>
            <a:r>
              <a:rPr lang="tr-TR" dirty="0"/>
              <a:t> </a:t>
            </a:r>
            <a:r>
              <a:rPr lang="tr-TR" dirty="0" err="1"/>
              <a:t>olduğu</a:t>
            </a:r>
            <a:r>
              <a:rPr lang="tr-TR" dirty="0"/>
              <a:t> karbona “</a:t>
            </a:r>
            <a:r>
              <a:rPr lang="el-GR" dirty="0"/>
              <a:t>α-</a:t>
            </a:r>
            <a:r>
              <a:rPr lang="tr-TR" dirty="0"/>
              <a:t>karbon” de- </a:t>
            </a:r>
            <a:r>
              <a:rPr lang="tr-TR" dirty="0" err="1"/>
              <a:t>nir</a:t>
            </a:r>
            <a:r>
              <a:rPr lang="tr-TR" dirty="0"/>
              <a:t>. Dolayısıyla proteinleri </a:t>
            </a:r>
            <a:r>
              <a:rPr lang="tr-TR" dirty="0" err="1"/>
              <a:t>oluşturan</a:t>
            </a:r>
            <a:r>
              <a:rPr lang="tr-TR" dirty="0"/>
              <a:t> amino asitlerin hepsi, </a:t>
            </a:r>
            <a:r>
              <a:rPr lang="el-GR" dirty="0"/>
              <a:t>α </a:t>
            </a:r>
            <a:r>
              <a:rPr lang="tr-TR" dirty="0"/>
              <a:t>amino asitlerdir. </a:t>
            </a:r>
          </a:p>
          <a:p>
            <a:pPr>
              <a:buFont typeface="Arial" panose="020B0604020202020204" pitchFamily="34" charset="0"/>
              <a:buChar char="•"/>
            </a:pPr>
            <a:endParaRPr lang="tr-TR" dirty="0">
              <a:effectLst/>
            </a:endParaRPr>
          </a:p>
        </p:txBody>
      </p:sp>
      <p:pic>
        <p:nvPicPr>
          <p:cNvPr id="6145" name="Picture 1" descr="page8image2622383952">
            <a:extLst>
              <a:ext uri="{FF2B5EF4-FFF2-40B4-BE49-F238E27FC236}">
                <a16:creationId xmlns:a16="http://schemas.microsoft.com/office/drawing/2014/main" id="{7299B0CB-9E5C-F84B-95E3-5B7FE34C36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4821" y="736600"/>
            <a:ext cx="6468979" cy="538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588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descr="page13image771423440">
            <a:extLst>
              <a:ext uri="{FF2B5EF4-FFF2-40B4-BE49-F238E27FC236}">
                <a16:creationId xmlns:a16="http://schemas.microsoft.com/office/drawing/2014/main" id="{9B9119B9-7F15-3D47-BABB-6C20DE545D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644904"/>
            <a:ext cx="12192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22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A469A783-528E-9E41-8AFE-7318C5D1AC2D}"/>
              </a:ext>
            </a:extLst>
          </p:cNvPr>
          <p:cNvSpPr/>
          <p:nvPr/>
        </p:nvSpPr>
        <p:spPr>
          <a:xfrm>
            <a:off x="127000" y="707432"/>
            <a:ext cx="6096000" cy="6555641"/>
          </a:xfrm>
          <a:prstGeom prst="rect">
            <a:avLst/>
          </a:prstGeom>
        </p:spPr>
        <p:txBody>
          <a:bodyPr>
            <a:spAutoFit/>
          </a:bodyPr>
          <a:lstStyle/>
          <a:p>
            <a:pPr algn="just"/>
            <a:r>
              <a:rPr lang="tr-TR" sz="2000" dirty="0">
                <a:latin typeface="Comic Sans MS" panose="030F0902030302020204" pitchFamily="66" charset="0"/>
                <a:cs typeface="Times New Roman" panose="02020603050405020304" pitchFamily="18" charset="0"/>
              </a:rPr>
              <a:t>İnsan </a:t>
            </a:r>
            <a:r>
              <a:rPr lang="tr-TR" sz="2000" dirty="0" err="1">
                <a:latin typeface="Comic Sans MS" panose="030F0902030302020204" pitchFamily="66" charset="0"/>
                <a:cs typeface="Times New Roman" panose="02020603050405020304" pitchFamily="18" charset="0"/>
              </a:rPr>
              <a:t>vücudu</a:t>
            </a:r>
            <a:r>
              <a:rPr lang="tr-TR" sz="2000" dirty="0">
                <a:latin typeface="Comic Sans MS" panose="030F0902030302020204" pitchFamily="66" charset="0"/>
                <a:cs typeface="Times New Roman" panose="02020603050405020304" pitchFamily="18" charset="0"/>
              </a:rPr>
              <a:t> standart amino asitlerin 12 tanesini sentezleyebilmektedir. </a:t>
            </a:r>
            <a:r>
              <a:rPr lang="tr-TR" sz="2000" dirty="0" err="1">
                <a:latin typeface="Comic Sans MS" panose="030F0902030302020204" pitchFamily="66" charset="0"/>
                <a:cs typeface="Times New Roman" panose="02020603050405020304" pitchFamily="18" charset="0"/>
              </a:rPr>
              <a:t>Vücut</a:t>
            </a:r>
            <a:r>
              <a:rPr lang="tr-TR" sz="2000" dirty="0">
                <a:latin typeface="Comic Sans MS" panose="030F0902030302020204" pitchFamily="66" charset="0"/>
                <a:cs typeface="Times New Roman" panose="02020603050405020304" pitchFamily="18" charset="0"/>
              </a:rPr>
              <a:t> tarafından sentezi yapılamayan, </a:t>
            </a:r>
            <a:r>
              <a:rPr lang="tr-TR" sz="2000" dirty="0" err="1">
                <a:latin typeface="Comic Sans MS" panose="030F0902030302020204" pitchFamily="66" charset="0"/>
                <a:cs typeface="Times New Roman" panose="02020603050405020304" pitchFamily="18" charset="0"/>
              </a:rPr>
              <a:t>vücut</a:t>
            </a:r>
            <a:r>
              <a:rPr lang="tr-TR" sz="2000" dirty="0">
                <a:latin typeface="Comic Sans MS" panose="030F0902030302020204" pitchFamily="66" charset="0"/>
                <a:cs typeface="Times New Roman" panose="02020603050405020304" pitchFamily="18" charset="0"/>
              </a:rPr>
              <a:t> </a:t>
            </a:r>
            <a:r>
              <a:rPr lang="tr-TR" sz="2000" dirty="0" err="1">
                <a:latin typeface="Comic Sans MS" panose="030F0902030302020204" pitchFamily="66" charset="0"/>
                <a:cs typeface="Times New Roman" panose="02020603050405020304" pitchFamily="18" charset="0"/>
              </a:rPr>
              <a:t>için</a:t>
            </a:r>
            <a:r>
              <a:rPr lang="tr-TR" sz="2000" dirty="0">
                <a:latin typeface="Comic Sans MS" panose="030F0902030302020204" pitchFamily="66" charset="0"/>
                <a:cs typeface="Times New Roman" panose="02020603050405020304" pitchFamily="18" charset="0"/>
              </a:rPr>
              <a:t> </a:t>
            </a:r>
            <a:r>
              <a:rPr lang="tr-TR" sz="2000" dirty="0" err="1">
                <a:latin typeface="Comic Sans MS" panose="030F0902030302020204" pitchFamily="66" charset="0"/>
                <a:cs typeface="Times New Roman" panose="02020603050405020304" pitchFamily="18" charset="0"/>
              </a:rPr>
              <a:t>dışarıdan</a:t>
            </a:r>
            <a:r>
              <a:rPr lang="tr-TR" sz="2000" dirty="0">
                <a:latin typeface="Comic Sans MS" panose="030F0902030302020204" pitchFamily="66" charset="0"/>
                <a:cs typeface="Times New Roman" panose="02020603050405020304" pitchFamily="18" charset="0"/>
              </a:rPr>
              <a:t> mutlaka alınması gerekli amino asitler </a:t>
            </a:r>
            <a:r>
              <a:rPr lang="tr-TR" sz="2000" b="1" dirty="0" err="1">
                <a:solidFill>
                  <a:srgbClr val="7030A0"/>
                </a:solidFill>
                <a:latin typeface="Comic Sans MS" panose="030F0902030302020204" pitchFamily="66" charset="0"/>
                <a:cs typeface="Times New Roman" panose="02020603050405020304" pitchFamily="18" charset="0"/>
              </a:rPr>
              <a:t>esansiyel</a:t>
            </a:r>
            <a:r>
              <a:rPr lang="tr-TR" sz="2000" b="1" dirty="0">
                <a:solidFill>
                  <a:srgbClr val="7030A0"/>
                </a:solidFill>
                <a:latin typeface="Comic Sans MS" panose="030F0902030302020204" pitchFamily="66" charset="0"/>
                <a:cs typeface="Times New Roman" panose="02020603050405020304" pitchFamily="18" charset="0"/>
              </a:rPr>
              <a:t> amino asitler (</a:t>
            </a:r>
            <a:r>
              <a:rPr lang="tr-TR" sz="2000" b="1" dirty="0" err="1">
                <a:solidFill>
                  <a:srgbClr val="7030A0"/>
                </a:solidFill>
                <a:latin typeface="Comic Sans MS" panose="030F0902030302020204" pitchFamily="66" charset="0"/>
                <a:cs typeface="Times New Roman" panose="02020603050405020304" pitchFamily="18" charset="0"/>
              </a:rPr>
              <a:t>eksojen</a:t>
            </a:r>
            <a:r>
              <a:rPr lang="tr-TR" sz="2000" dirty="0">
                <a:latin typeface="Comic Sans MS" panose="030F0902030302020204" pitchFamily="66" charset="0"/>
                <a:cs typeface="Times New Roman" panose="02020603050405020304" pitchFamily="18" charset="0"/>
              </a:rPr>
              <a:t>) olarak adlandırılırlar. </a:t>
            </a:r>
          </a:p>
          <a:p>
            <a:pPr algn="just"/>
            <a:endParaRPr lang="tr-TR" sz="2000" dirty="0">
              <a:latin typeface="Comic Sans MS" panose="030F0902030302020204" pitchFamily="66" charset="0"/>
              <a:cs typeface="Times New Roman" panose="02020603050405020304" pitchFamily="18" charset="0"/>
            </a:endParaRPr>
          </a:p>
          <a:p>
            <a:pPr algn="just"/>
            <a:r>
              <a:rPr lang="tr-TR" sz="2000" dirty="0">
                <a:latin typeface="Comic Sans MS" panose="030F0902030302020204" pitchFamily="66" charset="0"/>
              </a:rPr>
              <a:t>Bu amino asitleri </a:t>
            </a:r>
            <a:r>
              <a:rPr lang="tr-TR" sz="2000" dirty="0" err="1">
                <a:latin typeface="Comic Sans MS" panose="030F0902030302020204" pitchFamily="66" charset="0"/>
              </a:rPr>
              <a:t>diğer</a:t>
            </a:r>
            <a:r>
              <a:rPr lang="tr-TR" sz="2000" dirty="0">
                <a:latin typeface="Comic Sans MS" panose="030F0902030302020204" pitchFamily="66" charset="0"/>
              </a:rPr>
              <a:t> hayvansal ve bitkisel kaynaklardan temin </a:t>
            </a:r>
            <a:r>
              <a:rPr lang="tr-TR" sz="2000" dirty="0" err="1">
                <a:latin typeface="Comic Sans MS" panose="030F0902030302020204" pitchFamily="66" charset="0"/>
              </a:rPr>
              <a:t>edilemediğinden</a:t>
            </a:r>
            <a:r>
              <a:rPr lang="tr-TR" sz="2000" dirty="0">
                <a:latin typeface="Comic Sans MS" panose="030F0902030302020204" pitchFamily="66" charset="0"/>
              </a:rPr>
              <a:t> </a:t>
            </a:r>
            <a:r>
              <a:rPr lang="tr-TR" sz="2000" dirty="0" err="1">
                <a:latin typeface="Comic Sans MS" panose="030F0902030302020204" pitchFamily="66" charset="0"/>
              </a:rPr>
              <a:t>vücutta</a:t>
            </a:r>
            <a:r>
              <a:rPr lang="tr-TR" sz="2000" dirty="0">
                <a:latin typeface="Comic Sans MS" panose="030F0902030302020204" pitchFamily="66" charset="0"/>
              </a:rPr>
              <a:t> bir protein </a:t>
            </a:r>
            <a:r>
              <a:rPr lang="tr-TR" sz="2000" dirty="0" err="1">
                <a:latin typeface="Comic Sans MS" panose="030F0902030302020204" pitchFamily="66" charset="0"/>
              </a:rPr>
              <a:t>noksanlığı</a:t>
            </a:r>
            <a:r>
              <a:rPr lang="tr-TR" sz="2000" dirty="0">
                <a:latin typeface="Comic Sans MS" panose="030F0902030302020204" pitchFamily="66" charset="0"/>
              </a:rPr>
              <a:t> meydana gelir. </a:t>
            </a:r>
          </a:p>
          <a:p>
            <a:pPr algn="just"/>
            <a:endParaRPr lang="tr-TR" sz="2000" dirty="0">
              <a:latin typeface="Comic Sans MS" panose="030F0902030302020204" pitchFamily="66" charset="0"/>
            </a:endParaRPr>
          </a:p>
          <a:p>
            <a:pPr algn="just"/>
            <a:r>
              <a:rPr lang="tr-TR" sz="2000" dirty="0" err="1">
                <a:latin typeface="Comic Sans MS" panose="030F0902030302020204" pitchFamily="66" charset="0"/>
              </a:rPr>
              <a:t>Esansiyel</a:t>
            </a:r>
            <a:r>
              <a:rPr lang="tr-TR" sz="2000" dirty="0">
                <a:latin typeface="Comic Sans MS" panose="030F0902030302020204" pitchFamily="66" charset="0"/>
              </a:rPr>
              <a:t> amino asitler </a:t>
            </a:r>
            <a:r>
              <a:rPr lang="tr-TR" sz="2000" dirty="0">
                <a:solidFill>
                  <a:srgbClr val="7030A0"/>
                </a:solidFill>
                <a:latin typeface="Comic Sans MS" panose="030F0902030302020204" pitchFamily="66" charset="0"/>
              </a:rPr>
              <a:t>valin, </a:t>
            </a:r>
            <a:r>
              <a:rPr lang="tr-TR" sz="2000" dirty="0" err="1">
                <a:solidFill>
                  <a:srgbClr val="7030A0"/>
                </a:solidFill>
                <a:latin typeface="Comic Sans MS" panose="030F0902030302020204" pitchFamily="66" charset="0"/>
              </a:rPr>
              <a:t>lösin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izolosin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fenilalanin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triptofan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metiyonin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treonin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lisin</a:t>
            </a:r>
            <a:r>
              <a:rPr lang="tr-TR" sz="2000" dirty="0">
                <a:solidFill>
                  <a:srgbClr val="7030A0"/>
                </a:solidFill>
                <a:latin typeface="Comic Sans MS" panose="030F0902030302020204" pitchFamily="66" charset="0"/>
              </a:rPr>
              <a:t> </a:t>
            </a:r>
            <a:r>
              <a:rPr lang="tr-TR" sz="2000" dirty="0" err="1">
                <a:solidFill>
                  <a:srgbClr val="7030A0"/>
                </a:solidFill>
                <a:latin typeface="Comic Sans MS" panose="030F0902030302020204" pitchFamily="66" charset="0"/>
              </a:rPr>
              <a:t>dir</a:t>
            </a:r>
            <a:r>
              <a:rPr lang="tr-TR" sz="2000" dirty="0">
                <a:latin typeface="Comic Sans MS" panose="030F0902030302020204" pitchFamily="66" charset="0"/>
              </a:rPr>
              <a:t>. Vücudun bu 8 amino </a:t>
            </a:r>
            <a:r>
              <a:rPr lang="tr-TR" sz="2000" dirty="0" err="1">
                <a:latin typeface="Comic Sans MS" panose="030F0902030302020204" pitchFamily="66" charset="0"/>
              </a:rPr>
              <a:t>asiti</a:t>
            </a:r>
            <a:r>
              <a:rPr lang="tr-TR" sz="2000" dirty="0">
                <a:latin typeface="Comic Sans MS" panose="030F0902030302020204" pitchFamily="66" charset="0"/>
              </a:rPr>
              <a:t> sentezleyememesin sebebi </a:t>
            </a:r>
            <a:r>
              <a:rPr lang="tr-TR" sz="2000" dirty="0" err="1">
                <a:latin typeface="Comic Sans MS" panose="030F0902030302020204" pitchFamily="66" charset="0"/>
              </a:rPr>
              <a:t>vücutta</a:t>
            </a:r>
            <a:r>
              <a:rPr lang="tr-TR" sz="2000" dirty="0">
                <a:latin typeface="Comic Sans MS" panose="030F0902030302020204" pitchFamily="66" charset="0"/>
              </a:rPr>
              <a:t> bununla ilgili gen – enzim sistemi bulunmamasıdır. Bu 8 </a:t>
            </a:r>
            <a:r>
              <a:rPr lang="tr-TR" sz="2000" dirty="0" err="1">
                <a:latin typeface="Comic Sans MS" panose="030F0902030302020204" pitchFamily="66" charset="0"/>
              </a:rPr>
              <a:t>esansiyel</a:t>
            </a:r>
            <a:r>
              <a:rPr lang="tr-TR" sz="2000" dirty="0">
                <a:latin typeface="Comic Sans MS" panose="030F0902030302020204" pitchFamily="66" charset="0"/>
              </a:rPr>
              <a:t> amino asidi ihtiva eden gıdalara tam proteinli gıdalar denilir ki, bunlar genellikle yumurta, et, balık ve süt </a:t>
            </a:r>
            <a:r>
              <a:rPr lang="tr-TR" sz="2000" dirty="0" err="1">
                <a:latin typeface="Comic Sans MS" panose="030F0902030302020204" pitchFamily="66" charset="0"/>
              </a:rPr>
              <a:t>ürünleridir</a:t>
            </a:r>
            <a:r>
              <a:rPr lang="tr-TR" sz="2000" dirty="0">
                <a:latin typeface="Comic Sans MS" panose="030F0902030302020204" pitchFamily="66" charset="0"/>
              </a:rPr>
              <a:t>. </a:t>
            </a:r>
          </a:p>
          <a:p>
            <a:pPr algn="just"/>
            <a:endParaRPr lang="tr-TR" sz="2000" dirty="0"/>
          </a:p>
          <a:p>
            <a:pPr algn="just"/>
            <a:endParaRPr lang="tr-TR" sz="2000" dirty="0"/>
          </a:p>
          <a:p>
            <a:pPr algn="just"/>
            <a:r>
              <a:rPr lang="tr-TR" sz="2000" dirty="0"/>
              <a:t> </a:t>
            </a:r>
          </a:p>
        </p:txBody>
      </p:sp>
      <p:pic>
        <p:nvPicPr>
          <p:cNvPr id="9220" name="Picture 4" descr="AMİNO ASİTLER Prof. Dr. Kader KÖSE - ppt indir">
            <a:extLst>
              <a:ext uri="{FF2B5EF4-FFF2-40B4-BE49-F238E27FC236}">
                <a16:creationId xmlns:a16="http://schemas.microsoft.com/office/drawing/2014/main" id="{EDF54931-3F4D-684C-BF56-9487437F9D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5389" y="0"/>
            <a:ext cx="556661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584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28AE76A-6B54-EE4F-8319-5131FF3511B8}"/>
              </a:ext>
            </a:extLst>
          </p:cNvPr>
          <p:cNvSpPr/>
          <p:nvPr/>
        </p:nvSpPr>
        <p:spPr>
          <a:xfrm>
            <a:off x="241300" y="1198784"/>
            <a:ext cx="4832350" cy="2246769"/>
          </a:xfrm>
          <a:prstGeom prst="rect">
            <a:avLst/>
          </a:prstGeom>
        </p:spPr>
        <p:txBody>
          <a:bodyPr wrap="square">
            <a:spAutoFit/>
          </a:bodyPr>
          <a:lstStyle/>
          <a:p>
            <a:pPr algn="just"/>
            <a:r>
              <a:rPr lang="tr-TR" sz="2000" dirty="0">
                <a:latin typeface="Comic Sans MS" panose="030F0902030302020204" pitchFamily="66" charset="0"/>
              </a:rPr>
              <a:t>Amino asitlerden proteinleri </a:t>
            </a:r>
            <a:r>
              <a:rPr lang="tr-TR" sz="2000" dirty="0" err="1">
                <a:latin typeface="Comic Sans MS" panose="030F0902030302020204" pitchFamily="66" charset="0"/>
              </a:rPr>
              <a:t>oluşturmak</a:t>
            </a:r>
            <a:r>
              <a:rPr lang="tr-TR" sz="2000" dirty="0">
                <a:latin typeface="Comic Sans MS" panose="030F0902030302020204" pitchFamily="66" charset="0"/>
              </a:rPr>
              <a:t> </a:t>
            </a:r>
            <a:r>
              <a:rPr lang="tr-TR" sz="2000" dirty="0" err="1">
                <a:latin typeface="Comic Sans MS" panose="030F0902030302020204" pitchFamily="66" charset="0"/>
              </a:rPr>
              <a:t>üzere</a:t>
            </a:r>
            <a:r>
              <a:rPr lang="tr-TR" sz="2000" dirty="0">
                <a:latin typeface="Comic Sans MS" panose="030F0902030302020204" pitchFamily="66" charset="0"/>
              </a:rPr>
              <a:t>, </a:t>
            </a:r>
            <a:r>
              <a:rPr lang="tr-TR" sz="2000" dirty="0" err="1">
                <a:latin typeface="Comic Sans MS" panose="030F0902030302020204" pitchFamily="66" charset="0"/>
              </a:rPr>
              <a:t>dipeptitler</a:t>
            </a:r>
            <a:r>
              <a:rPr lang="tr-TR" sz="2000" dirty="0">
                <a:latin typeface="Comic Sans MS" panose="030F0902030302020204" pitchFamily="66" charset="0"/>
              </a:rPr>
              <a:t> ve </a:t>
            </a:r>
            <a:r>
              <a:rPr lang="tr-TR" sz="2000" dirty="0" err="1">
                <a:latin typeface="Comic Sans MS" panose="030F0902030302020204" pitchFamily="66" charset="0"/>
              </a:rPr>
              <a:t>polipeptitler</a:t>
            </a:r>
            <a:r>
              <a:rPr lang="tr-TR" sz="2000" dirty="0">
                <a:latin typeface="Comic Sans MS" panose="030F0902030302020204" pitchFamily="66" charset="0"/>
              </a:rPr>
              <a:t> </a:t>
            </a:r>
            <a:r>
              <a:rPr lang="tr-TR" sz="2000" dirty="0" err="1">
                <a:latin typeface="Comic Sans MS" panose="030F0902030302020204" pitchFamily="66" charset="0"/>
              </a:rPr>
              <a:t>teşekkül</a:t>
            </a:r>
            <a:r>
              <a:rPr lang="tr-TR" sz="2000" dirty="0">
                <a:latin typeface="Comic Sans MS" panose="030F0902030302020204" pitchFamily="66" charset="0"/>
              </a:rPr>
              <a:t> ederken, bir amino </a:t>
            </a:r>
            <a:r>
              <a:rPr lang="tr-TR" sz="2000" dirty="0" err="1">
                <a:latin typeface="Comic Sans MS" panose="030F0902030302020204" pitchFamily="66" charset="0"/>
              </a:rPr>
              <a:t>asitin</a:t>
            </a:r>
            <a:r>
              <a:rPr lang="tr-TR" sz="2000" dirty="0">
                <a:latin typeface="Comic Sans MS" panose="030F0902030302020204" pitchFamily="66" charset="0"/>
              </a:rPr>
              <a:t> </a:t>
            </a:r>
            <a:r>
              <a:rPr lang="tr-TR" sz="2000" dirty="0">
                <a:solidFill>
                  <a:srgbClr val="7030A0"/>
                </a:solidFill>
                <a:latin typeface="Comic Sans MS" panose="030F0902030302020204" pitchFamily="66" charset="0"/>
              </a:rPr>
              <a:t>karboksil grubu </a:t>
            </a:r>
            <a:r>
              <a:rPr lang="tr-TR" sz="2000" dirty="0">
                <a:latin typeface="Comic Sans MS" panose="030F0902030302020204" pitchFamily="66" charset="0"/>
              </a:rPr>
              <a:t>ile </a:t>
            </a:r>
            <a:r>
              <a:rPr lang="tr-TR" sz="2000" dirty="0" err="1">
                <a:latin typeface="Comic Sans MS" panose="030F0902030302020204" pitchFamily="66" charset="0"/>
              </a:rPr>
              <a:t>diğer</a:t>
            </a:r>
            <a:r>
              <a:rPr lang="tr-TR" sz="2000" dirty="0">
                <a:latin typeface="Comic Sans MS" panose="030F0902030302020204" pitchFamily="66" charset="0"/>
              </a:rPr>
              <a:t> bir amino asidin </a:t>
            </a:r>
            <a:r>
              <a:rPr lang="tr-TR" sz="2000" dirty="0">
                <a:solidFill>
                  <a:srgbClr val="7030A0"/>
                </a:solidFill>
                <a:latin typeface="Comic Sans MS" panose="030F0902030302020204" pitchFamily="66" charset="0"/>
              </a:rPr>
              <a:t>amin grubu, </a:t>
            </a:r>
            <a:r>
              <a:rPr lang="tr-TR" sz="2000" b="1" dirty="0" err="1">
                <a:solidFill>
                  <a:srgbClr val="00B050"/>
                </a:solidFill>
                <a:latin typeface="Comic Sans MS" panose="030F0902030302020204" pitchFamily="66" charset="0"/>
              </a:rPr>
              <a:t>peptit</a:t>
            </a:r>
            <a:r>
              <a:rPr lang="tr-TR" sz="2000" b="1" dirty="0">
                <a:solidFill>
                  <a:srgbClr val="00B050"/>
                </a:solidFill>
                <a:latin typeface="Comic Sans MS" panose="030F0902030302020204" pitchFamily="66" charset="0"/>
              </a:rPr>
              <a:t> </a:t>
            </a:r>
            <a:r>
              <a:rPr lang="tr-TR" sz="2000" b="1" dirty="0" err="1">
                <a:solidFill>
                  <a:srgbClr val="00B050"/>
                </a:solidFill>
                <a:latin typeface="Comic Sans MS" panose="030F0902030302020204" pitchFamily="66" charset="0"/>
              </a:rPr>
              <a:t>bağı</a:t>
            </a:r>
            <a:r>
              <a:rPr lang="tr-TR" sz="2000" b="1" dirty="0">
                <a:solidFill>
                  <a:srgbClr val="00B050"/>
                </a:solidFill>
                <a:latin typeface="Comic Sans MS" panose="030F0902030302020204" pitchFamily="66" charset="0"/>
              </a:rPr>
              <a:t> </a:t>
            </a:r>
            <a:r>
              <a:rPr lang="tr-TR" sz="2000" dirty="0" err="1">
                <a:latin typeface="Comic Sans MS" panose="030F0902030302020204" pitchFamily="66" charset="0"/>
              </a:rPr>
              <a:t>teşkil</a:t>
            </a:r>
            <a:r>
              <a:rPr lang="tr-TR" sz="2000" dirty="0">
                <a:latin typeface="Comic Sans MS" panose="030F0902030302020204" pitchFamily="66" charset="0"/>
              </a:rPr>
              <a:t> ederek </a:t>
            </a:r>
            <a:r>
              <a:rPr lang="tr-TR" sz="2000" dirty="0" err="1">
                <a:latin typeface="Comic Sans MS" panose="030F0902030302020204" pitchFamily="66" charset="0"/>
              </a:rPr>
              <a:t>birleşir</a:t>
            </a:r>
            <a:r>
              <a:rPr lang="tr-TR" sz="2000" dirty="0">
                <a:latin typeface="Comic Sans MS" panose="030F0902030302020204" pitchFamily="66" charset="0"/>
              </a:rPr>
              <a:t> ve bir </a:t>
            </a:r>
            <a:r>
              <a:rPr lang="tr-TR" sz="2000" dirty="0" err="1">
                <a:latin typeface="Comic Sans MS" panose="030F0902030302020204" pitchFamily="66" charset="0"/>
              </a:rPr>
              <a:t>molekül</a:t>
            </a:r>
            <a:r>
              <a:rPr lang="tr-TR" sz="2000" dirty="0">
                <a:latin typeface="Comic Sans MS" panose="030F0902030302020204" pitchFamily="66" charset="0"/>
              </a:rPr>
              <a:t> H</a:t>
            </a:r>
            <a:r>
              <a:rPr lang="tr-TR" sz="2000" baseline="-25000" dirty="0">
                <a:latin typeface="Comic Sans MS" panose="030F0902030302020204" pitchFamily="66" charset="0"/>
              </a:rPr>
              <a:t>2</a:t>
            </a:r>
            <a:r>
              <a:rPr lang="tr-TR" sz="2000" dirty="0">
                <a:latin typeface="Comic Sans MS" panose="030F0902030302020204" pitchFamily="66" charset="0"/>
              </a:rPr>
              <a:t>O </a:t>
            </a:r>
            <a:r>
              <a:rPr lang="tr-TR" sz="2000" dirty="0" err="1">
                <a:latin typeface="Comic Sans MS" panose="030F0902030302020204" pitchFamily="66" charset="0"/>
              </a:rPr>
              <a:t>açığa</a:t>
            </a:r>
            <a:r>
              <a:rPr lang="tr-TR" sz="2000" dirty="0">
                <a:latin typeface="Comic Sans MS" panose="030F0902030302020204" pitchFamily="66" charset="0"/>
              </a:rPr>
              <a:t> </a:t>
            </a:r>
            <a:r>
              <a:rPr lang="tr-TR" sz="2000" dirty="0" err="1">
                <a:latin typeface="Comic Sans MS" panose="030F0902030302020204" pitchFamily="66" charset="0"/>
              </a:rPr>
              <a:t>çıkar</a:t>
            </a:r>
            <a:r>
              <a:rPr lang="tr-TR" sz="2000" dirty="0">
                <a:latin typeface="Comic Sans MS" panose="030F0902030302020204" pitchFamily="66" charset="0"/>
              </a:rPr>
              <a:t>. </a:t>
            </a:r>
          </a:p>
        </p:txBody>
      </p:sp>
      <p:pic>
        <p:nvPicPr>
          <p:cNvPr id="8" name="Picture 2" descr="Proteinler | Proteinlerin Vücutta Aldığı Bazı Görevler | Fikir.Gen.Tr">
            <a:extLst>
              <a:ext uri="{FF2B5EF4-FFF2-40B4-BE49-F238E27FC236}">
                <a16:creationId xmlns:a16="http://schemas.microsoft.com/office/drawing/2014/main" id="{013520FB-C945-954B-897E-F0B25D8C28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650" y="715962"/>
            <a:ext cx="6709780" cy="582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4158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7617</TotalTime>
  <Words>2688</Words>
  <Application>Microsoft Office PowerPoint</Application>
  <PresentationFormat>Geniş ekran</PresentationFormat>
  <Paragraphs>250</Paragraphs>
  <Slides>33</Slides>
  <Notes>19</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33</vt:i4>
      </vt:variant>
    </vt:vector>
  </HeadingPairs>
  <TitlesOfParts>
    <vt:vector size="46" baseType="lpstr">
      <vt:lpstr>Arial</vt:lpstr>
      <vt:lpstr>Arial,Bold</vt:lpstr>
      <vt:lpstr>CairoFont-2-0</vt:lpstr>
      <vt:lpstr>Calibri</vt:lpstr>
      <vt:lpstr>Calibri Light</vt:lpstr>
      <vt:lpstr>Comic Sans MS</vt:lpstr>
      <vt:lpstr>ComicSansMS</vt:lpstr>
      <vt:lpstr>Times New Roman</vt:lpstr>
      <vt:lpstr>Times New Roman,Bold</vt:lpstr>
      <vt:lpstr>TimesNewRoman</vt:lpstr>
      <vt:lpstr>Wingdings</vt:lpstr>
      <vt:lpstr>Wingdings 2</vt:lpstr>
      <vt:lpstr>Office Teması</vt:lpstr>
      <vt:lpstr>HEM103-C-Beslenme İlkeleri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Protein Yetersizliği Sonucu Meydana Gelen Hastalıklar   </vt:lpstr>
      <vt:lpstr>Protein Eksikliğinin Nedenleri:   </vt:lpstr>
      <vt:lpstr>Protein Yetersizliği Sonucu Meydana Gelen Hastalıklar   </vt:lpstr>
      <vt:lpstr>Protein Yetersizliği Sonucu Meydana Gelen Hastalıklar   </vt:lpstr>
      <vt:lpstr>Protein Yetersizliği Sonucu Meydana Gelen Hastalıklar   </vt:lpstr>
      <vt:lpstr>Proteinlerin metabolizması</vt:lpstr>
      <vt:lpstr>Proteinlerin metabolizması</vt:lpstr>
      <vt:lpstr>Proteinlerin metabolizması</vt:lpstr>
      <vt:lpstr>Proteinlerin metabolizması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admin</cp:lastModifiedBy>
  <cp:revision>74</cp:revision>
  <dcterms:created xsi:type="dcterms:W3CDTF">2020-09-28T06:36:33Z</dcterms:created>
  <dcterms:modified xsi:type="dcterms:W3CDTF">2025-01-13T13:10:49Z</dcterms:modified>
</cp:coreProperties>
</file>