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48"/>
  </p:notesMasterIdLst>
  <p:sldIdLst>
    <p:sldId id="258" r:id="rId2"/>
    <p:sldId id="416" r:id="rId3"/>
    <p:sldId id="406" r:id="rId4"/>
    <p:sldId id="401" r:id="rId5"/>
    <p:sldId id="407" r:id="rId6"/>
    <p:sldId id="402" r:id="rId7"/>
    <p:sldId id="327" r:id="rId8"/>
    <p:sldId id="405" r:id="rId9"/>
    <p:sldId id="328" r:id="rId10"/>
    <p:sldId id="279" r:id="rId11"/>
    <p:sldId id="287" r:id="rId12"/>
    <p:sldId id="322" r:id="rId13"/>
    <p:sldId id="419" r:id="rId14"/>
    <p:sldId id="410" r:id="rId15"/>
    <p:sldId id="409" r:id="rId16"/>
    <p:sldId id="422" r:id="rId17"/>
    <p:sldId id="274" r:id="rId18"/>
    <p:sldId id="271" r:id="rId19"/>
    <p:sldId id="273" r:id="rId20"/>
    <p:sldId id="412" r:id="rId21"/>
    <p:sldId id="417" r:id="rId22"/>
    <p:sldId id="304" r:id="rId23"/>
    <p:sldId id="306" r:id="rId24"/>
    <p:sldId id="397" r:id="rId25"/>
    <p:sldId id="415" r:id="rId26"/>
    <p:sldId id="414" r:id="rId27"/>
    <p:sldId id="413" r:id="rId28"/>
    <p:sldId id="338" r:id="rId29"/>
    <p:sldId id="400" r:id="rId30"/>
    <p:sldId id="375" r:id="rId31"/>
    <p:sldId id="418" r:id="rId32"/>
    <p:sldId id="257" r:id="rId33"/>
    <p:sldId id="264" r:id="rId34"/>
    <p:sldId id="276" r:id="rId35"/>
    <p:sldId id="265" r:id="rId36"/>
    <p:sldId id="301" r:id="rId37"/>
    <p:sldId id="313" r:id="rId38"/>
    <p:sldId id="428" r:id="rId39"/>
    <p:sldId id="307" r:id="rId40"/>
    <p:sldId id="272" r:id="rId41"/>
    <p:sldId id="423" r:id="rId42"/>
    <p:sldId id="424" r:id="rId43"/>
    <p:sldId id="426" r:id="rId44"/>
    <p:sldId id="282" r:id="rId45"/>
    <p:sldId id="332" r:id="rId46"/>
    <p:sldId id="336" r:id="rId4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0F4F"/>
    <a:srgbClr val="1E1162"/>
    <a:srgbClr val="110F50"/>
    <a:srgbClr val="100D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91"/>
    <p:restoredTop sz="95732"/>
  </p:normalViewPr>
  <p:slideViewPr>
    <p:cSldViewPr snapToGrid="0" snapToObjects="1">
      <p:cViewPr varScale="1">
        <p:scale>
          <a:sx n="55" d="100"/>
          <a:sy n="55" d="100"/>
        </p:scale>
        <p:origin x="660"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C8D0D-7507-44B5-BF86-9B7EE280158D}" type="datetimeFigureOut">
              <a:rPr lang="tr-TR" smtClean="0"/>
              <a:t>24.10.2023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A8F55-591F-4C82-A106-4949E9E692F5}" type="slidenum">
              <a:rPr lang="tr-TR" smtClean="0"/>
              <a:t>‹#›</a:t>
            </a:fld>
            <a:endParaRPr lang="tr-TR"/>
          </a:p>
        </p:txBody>
      </p:sp>
    </p:spTree>
    <p:extLst>
      <p:ext uri="{BB962C8B-B14F-4D97-AF65-F5344CB8AC3E}">
        <p14:creationId xmlns:p14="http://schemas.microsoft.com/office/powerpoint/2010/main" val="138091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A8F55-591F-4C82-A106-4949E9E692F5}" type="slidenum">
              <a:rPr lang="tr-TR" smtClean="0"/>
              <a:t>1</a:t>
            </a:fld>
            <a:endParaRPr lang="tr-TR"/>
          </a:p>
        </p:txBody>
      </p:sp>
    </p:spTree>
    <p:extLst>
      <p:ext uri="{BB962C8B-B14F-4D97-AF65-F5344CB8AC3E}">
        <p14:creationId xmlns:p14="http://schemas.microsoft.com/office/powerpoint/2010/main" val="2180724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D6D06C4-A3EB-4F53-99F1-59B00E82D173}" type="slidenum">
              <a:rPr lang="tr-TR" smtClean="0"/>
              <a:pPr/>
              <a:t>11</a:t>
            </a:fld>
            <a:endParaRPr lang="tr-TR"/>
          </a:p>
        </p:txBody>
      </p:sp>
    </p:spTree>
    <p:extLst>
      <p:ext uri="{BB962C8B-B14F-4D97-AF65-F5344CB8AC3E}">
        <p14:creationId xmlns:p14="http://schemas.microsoft.com/office/powerpoint/2010/main" val="2513936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D6D06C4-A3EB-4F53-99F1-59B00E82D173}" type="slidenum">
              <a:rPr lang="tr-TR" smtClean="0"/>
              <a:pPr/>
              <a:t>12</a:t>
            </a:fld>
            <a:endParaRPr lang="tr-TR"/>
          </a:p>
        </p:txBody>
      </p:sp>
    </p:spTree>
    <p:extLst>
      <p:ext uri="{BB962C8B-B14F-4D97-AF65-F5344CB8AC3E}">
        <p14:creationId xmlns:p14="http://schemas.microsoft.com/office/powerpoint/2010/main" val="1323830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13</a:t>
            </a:fld>
            <a:endParaRPr lang="tr-TR"/>
          </a:p>
        </p:txBody>
      </p:sp>
    </p:spTree>
    <p:extLst>
      <p:ext uri="{BB962C8B-B14F-4D97-AF65-F5344CB8AC3E}">
        <p14:creationId xmlns:p14="http://schemas.microsoft.com/office/powerpoint/2010/main" val="1599409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14</a:t>
            </a:fld>
            <a:endParaRPr lang="tr-TR"/>
          </a:p>
        </p:txBody>
      </p:sp>
    </p:spTree>
    <p:extLst>
      <p:ext uri="{BB962C8B-B14F-4D97-AF65-F5344CB8AC3E}">
        <p14:creationId xmlns:p14="http://schemas.microsoft.com/office/powerpoint/2010/main" val="610486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15</a:t>
            </a:fld>
            <a:endParaRPr lang="tr-TR"/>
          </a:p>
        </p:txBody>
      </p:sp>
    </p:spTree>
    <p:extLst>
      <p:ext uri="{BB962C8B-B14F-4D97-AF65-F5344CB8AC3E}">
        <p14:creationId xmlns:p14="http://schemas.microsoft.com/office/powerpoint/2010/main" val="778129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16</a:t>
            </a:fld>
            <a:endParaRPr lang="tr-TR"/>
          </a:p>
        </p:txBody>
      </p:sp>
    </p:spTree>
    <p:extLst>
      <p:ext uri="{BB962C8B-B14F-4D97-AF65-F5344CB8AC3E}">
        <p14:creationId xmlns:p14="http://schemas.microsoft.com/office/powerpoint/2010/main" val="1550570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D6D06C4-A3EB-4F53-99F1-59B00E82D173}" type="slidenum">
              <a:rPr lang="tr-TR" smtClean="0"/>
              <a:pPr/>
              <a:t>17</a:t>
            </a:fld>
            <a:endParaRPr lang="tr-TR"/>
          </a:p>
        </p:txBody>
      </p:sp>
    </p:spTree>
    <p:extLst>
      <p:ext uri="{BB962C8B-B14F-4D97-AF65-F5344CB8AC3E}">
        <p14:creationId xmlns:p14="http://schemas.microsoft.com/office/powerpoint/2010/main" val="15237896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D6D06C4-A3EB-4F53-99F1-59B00E82D173}" type="slidenum">
              <a:rPr lang="tr-TR" smtClean="0"/>
              <a:pPr/>
              <a:t>18</a:t>
            </a:fld>
            <a:endParaRPr lang="tr-TR"/>
          </a:p>
        </p:txBody>
      </p:sp>
    </p:spTree>
    <p:extLst>
      <p:ext uri="{BB962C8B-B14F-4D97-AF65-F5344CB8AC3E}">
        <p14:creationId xmlns:p14="http://schemas.microsoft.com/office/powerpoint/2010/main" val="38461987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D6D06C4-A3EB-4F53-99F1-59B00E82D173}" type="slidenum">
              <a:rPr lang="tr-TR" smtClean="0"/>
              <a:pPr/>
              <a:t>19</a:t>
            </a:fld>
            <a:endParaRPr lang="tr-TR"/>
          </a:p>
        </p:txBody>
      </p:sp>
    </p:spTree>
    <p:extLst>
      <p:ext uri="{BB962C8B-B14F-4D97-AF65-F5344CB8AC3E}">
        <p14:creationId xmlns:p14="http://schemas.microsoft.com/office/powerpoint/2010/main" val="3803242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20</a:t>
            </a:fld>
            <a:endParaRPr lang="tr-TR"/>
          </a:p>
        </p:txBody>
      </p:sp>
    </p:spTree>
    <p:extLst>
      <p:ext uri="{BB962C8B-B14F-4D97-AF65-F5344CB8AC3E}">
        <p14:creationId xmlns:p14="http://schemas.microsoft.com/office/powerpoint/2010/main" val="3411818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a:t>
            </a:fld>
            <a:endParaRPr lang="tr-TR"/>
          </a:p>
        </p:txBody>
      </p:sp>
    </p:spTree>
    <p:extLst>
      <p:ext uri="{BB962C8B-B14F-4D97-AF65-F5344CB8AC3E}">
        <p14:creationId xmlns:p14="http://schemas.microsoft.com/office/powerpoint/2010/main" val="729530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D6D06C4-A3EB-4F53-99F1-59B00E82D173}" type="slidenum">
              <a:rPr lang="tr-TR" smtClean="0"/>
              <a:pPr/>
              <a:t>22</a:t>
            </a:fld>
            <a:endParaRPr lang="tr-TR"/>
          </a:p>
        </p:txBody>
      </p:sp>
    </p:spTree>
    <p:extLst>
      <p:ext uri="{BB962C8B-B14F-4D97-AF65-F5344CB8AC3E}">
        <p14:creationId xmlns:p14="http://schemas.microsoft.com/office/powerpoint/2010/main" val="16043568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D6D06C4-A3EB-4F53-99F1-59B00E82D173}" type="slidenum">
              <a:rPr lang="tr-TR" smtClean="0"/>
              <a:pPr/>
              <a:t>23</a:t>
            </a:fld>
            <a:endParaRPr lang="tr-TR"/>
          </a:p>
        </p:txBody>
      </p:sp>
    </p:spTree>
    <p:extLst>
      <p:ext uri="{BB962C8B-B14F-4D97-AF65-F5344CB8AC3E}">
        <p14:creationId xmlns:p14="http://schemas.microsoft.com/office/powerpoint/2010/main" val="1339295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24</a:t>
            </a:fld>
            <a:endParaRPr lang="tr-TR"/>
          </a:p>
        </p:txBody>
      </p:sp>
    </p:spTree>
    <p:extLst>
      <p:ext uri="{BB962C8B-B14F-4D97-AF65-F5344CB8AC3E}">
        <p14:creationId xmlns:p14="http://schemas.microsoft.com/office/powerpoint/2010/main" val="8652606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25</a:t>
            </a:fld>
            <a:endParaRPr lang="tr-TR"/>
          </a:p>
        </p:txBody>
      </p:sp>
    </p:spTree>
    <p:extLst>
      <p:ext uri="{BB962C8B-B14F-4D97-AF65-F5344CB8AC3E}">
        <p14:creationId xmlns:p14="http://schemas.microsoft.com/office/powerpoint/2010/main" val="3983633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26</a:t>
            </a:fld>
            <a:endParaRPr lang="tr-TR"/>
          </a:p>
        </p:txBody>
      </p:sp>
    </p:spTree>
    <p:extLst>
      <p:ext uri="{BB962C8B-B14F-4D97-AF65-F5344CB8AC3E}">
        <p14:creationId xmlns:p14="http://schemas.microsoft.com/office/powerpoint/2010/main" val="408707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27</a:t>
            </a:fld>
            <a:endParaRPr lang="tr-TR"/>
          </a:p>
        </p:txBody>
      </p:sp>
    </p:spTree>
    <p:extLst>
      <p:ext uri="{BB962C8B-B14F-4D97-AF65-F5344CB8AC3E}">
        <p14:creationId xmlns:p14="http://schemas.microsoft.com/office/powerpoint/2010/main" val="33924016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777B1F5-978A-4C79-8D41-4DE75FAC8F20}" type="slidenum">
              <a:rPr lang="tr-TR" smtClean="0"/>
              <a:pPr/>
              <a:t>28</a:t>
            </a:fld>
            <a:endParaRPr lang="tr-TR"/>
          </a:p>
        </p:txBody>
      </p:sp>
    </p:spTree>
    <p:extLst>
      <p:ext uri="{BB962C8B-B14F-4D97-AF65-F5344CB8AC3E}">
        <p14:creationId xmlns:p14="http://schemas.microsoft.com/office/powerpoint/2010/main" val="2206818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29</a:t>
            </a:fld>
            <a:endParaRPr lang="tr-TR"/>
          </a:p>
        </p:txBody>
      </p:sp>
    </p:spTree>
    <p:extLst>
      <p:ext uri="{BB962C8B-B14F-4D97-AF65-F5344CB8AC3E}">
        <p14:creationId xmlns:p14="http://schemas.microsoft.com/office/powerpoint/2010/main" val="812609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1134F9C-588F-4907-90F1-E60B29F5608C}" type="slidenum">
              <a:rPr lang="tr-TR" smtClean="0"/>
              <a:pPr/>
              <a:t>32</a:t>
            </a:fld>
            <a:endParaRPr lang="tr-TR"/>
          </a:p>
        </p:txBody>
      </p:sp>
    </p:spTree>
    <p:extLst>
      <p:ext uri="{BB962C8B-B14F-4D97-AF65-F5344CB8AC3E}">
        <p14:creationId xmlns:p14="http://schemas.microsoft.com/office/powerpoint/2010/main" val="24295693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1134F9C-588F-4907-90F1-E60B29F5608C}" type="slidenum">
              <a:rPr lang="tr-TR" smtClean="0"/>
              <a:pPr/>
              <a:t>33</a:t>
            </a:fld>
            <a:endParaRPr lang="tr-TR"/>
          </a:p>
        </p:txBody>
      </p:sp>
    </p:spTree>
    <p:extLst>
      <p:ext uri="{BB962C8B-B14F-4D97-AF65-F5344CB8AC3E}">
        <p14:creationId xmlns:p14="http://schemas.microsoft.com/office/powerpoint/2010/main" val="1638563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4</a:t>
            </a:fld>
            <a:endParaRPr lang="tr-TR"/>
          </a:p>
        </p:txBody>
      </p:sp>
    </p:spTree>
    <p:extLst>
      <p:ext uri="{BB962C8B-B14F-4D97-AF65-F5344CB8AC3E}">
        <p14:creationId xmlns:p14="http://schemas.microsoft.com/office/powerpoint/2010/main" val="41719602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1134F9C-588F-4907-90F1-E60B29F5608C}" type="slidenum">
              <a:rPr lang="tr-TR" smtClean="0"/>
              <a:pPr/>
              <a:t>34</a:t>
            </a:fld>
            <a:endParaRPr lang="tr-TR"/>
          </a:p>
        </p:txBody>
      </p:sp>
    </p:spTree>
    <p:extLst>
      <p:ext uri="{BB962C8B-B14F-4D97-AF65-F5344CB8AC3E}">
        <p14:creationId xmlns:p14="http://schemas.microsoft.com/office/powerpoint/2010/main" val="27796505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1134F9C-588F-4907-90F1-E60B29F5608C}" type="slidenum">
              <a:rPr lang="tr-TR" smtClean="0"/>
              <a:pPr/>
              <a:t>35</a:t>
            </a:fld>
            <a:endParaRPr lang="tr-TR"/>
          </a:p>
        </p:txBody>
      </p:sp>
    </p:spTree>
    <p:extLst>
      <p:ext uri="{BB962C8B-B14F-4D97-AF65-F5344CB8AC3E}">
        <p14:creationId xmlns:p14="http://schemas.microsoft.com/office/powerpoint/2010/main" val="13647095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1134F9C-588F-4907-90F1-E60B29F5608C}" type="slidenum">
              <a:rPr lang="tr-TR" smtClean="0"/>
              <a:pPr/>
              <a:t>36</a:t>
            </a:fld>
            <a:endParaRPr lang="tr-TR"/>
          </a:p>
        </p:txBody>
      </p:sp>
    </p:spTree>
    <p:extLst>
      <p:ext uri="{BB962C8B-B14F-4D97-AF65-F5344CB8AC3E}">
        <p14:creationId xmlns:p14="http://schemas.microsoft.com/office/powerpoint/2010/main" val="41121222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1134F9C-588F-4907-90F1-E60B29F5608C}" type="slidenum">
              <a:rPr lang="tr-TR" smtClean="0"/>
              <a:pPr/>
              <a:t>37</a:t>
            </a:fld>
            <a:endParaRPr lang="tr-TR"/>
          </a:p>
        </p:txBody>
      </p:sp>
    </p:spTree>
    <p:extLst>
      <p:ext uri="{BB962C8B-B14F-4D97-AF65-F5344CB8AC3E}">
        <p14:creationId xmlns:p14="http://schemas.microsoft.com/office/powerpoint/2010/main" val="506292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1134F9C-588F-4907-90F1-E60B29F5608C}" type="slidenum">
              <a:rPr lang="tr-TR" smtClean="0"/>
              <a:pPr/>
              <a:t>38</a:t>
            </a:fld>
            <a:endParaRPr lang="tr-TR"/>
          </a:p>
        </p:txBody>
      </p:sp>
    </p:spTree>
    <p:extLst>
      <p:ext uri="{BB962C8B-B14F-4D97-AF65-F5344CB8AC3E}">
        <p14:creationId xmlns:p14="http://schemas.microsoft.com/office/powerpoint/2010/main" val="42083391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1134F9C-588F-4907-90F1-E60B29F5608C}" type="slidenum">
              <a:rPr lang="tr-TR" smtClean="0"/>
              <a:pPr/>
              <a:t>39</a:t>
            </a:fld>
            <a:endParaRPr lang="tr-TR"/>
          </a:p>
        </p:txBody>
      </p:sp>
    </p:spTree>
    <p:extLst>
      <p:ext uri="{BB962C8B-B14F-4D97-AF65-F5344CB8AC3E}">
        <p14:creationId xmlns:p14="http://schemas.microsoft.com/office/powerpoint/2010/main" val="12262887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1134F9C-588F-4907-90F1-E60B29F5608C}" type="slidenum">
              <a:rPr lang="tr-TR" smtClean="0"/>
              <a:pPr/>
              <a:t>44</a:t>
            </a:fld>
            <a:endParaRPr lang="tr-TR"/>
          </a:p>
        </p:txBody>
      </p:sp>
    </p:spTree>
    <p:extLst>
      <p:ext uri="{BB962C8B-B14F-4D97-AF65-F5344CB8AC3E}">
        <p14:creationId xmlns:p14="http://schemas.microsoft.com/office/powerpoint/2010/main" val="25495875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1134F9C-588F-4907-90F1-E60B29F5608C}" type="slidenum">
              <a:rPr lang="tr-TR" smtClean="0"/>
              <a:pPr/>
              <a:t>45</a:t>
            </a:fld>
            <a:endParaRPr lang="tr-TR"/>
          </a:p>
        </p:txBody>
      </p:sp>
    </p:spTree>
    <p:extLst>
      <p:ext uri="{BB962C8B-B14F-4D97-AF65-F5344CB8AC3E}">
        <p14:creationId xmlns:p14="http://schemas.microsoft.com/office/powerpoint/2010/main" val="40581937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E369F7-5D1D-4DED-A8F6-E2B3A5A9EE93}" type="slidenum">
              <a:rPr lang="tr-TR" smtClean="0"/>
              <a:pPr/>
              <a:t>46</a:t>
            </a:fld>
            <a:endParaRPr lang="tr-TR"/>
          </a:p>
        </p:txBody>
      </p:sp>
    </p:spTree>
    <p:extLst>
      <p:ext uri="{BB962C8B-B14F-4D97-AF65-F5344CB8AC3E}">
        <p14:creationId xmlns:p14="http://schemas.microsoft.com/office/powerpoint/2010/main" val="2380988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5</a:t>
            </a:fld>
            <a:endParaRPr lang="tr-TR"/>
          </a:p>
        </p:txBody>
      </p:sp>
    </p:spTree>
    <p:extLst>
      <p:ext uri="{BB962C8B-B14F-4D97-AF65-F5344CB8AC3E}">
        <p14:creationId xmlns:p14="http://schemas.microsoft.com/office/powerpoint/2010/main" val="3371730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6</a:t>
            </a:fld>
            <a:endParaRPr lang="tr-TR"/>
          </a:p>
        </p:txBody>
      </p:sp>
    </p:spTree>
    <p:extLst>
      <p:ext uri="{BB962C8B-B14F-4D97-AF65-F5344CB8AC3E}">
        <p14:creationId xmlns:p14="http://schemas.microsoft.com/office/powerpoint/2010/main" val="3851120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291DF74-9A03-497A-A893-133A7B2406EE}" type="slidenum">
              <a:rPr lang="tr-TR" smtClean="0"/>
              <a:pPr/>
              <a:t>7</a:t>
            </a:fld>
            <a:endParaRPr lang="tr-TR"/>
          </a:p>
        </p:txBody>
      </p:sp>
    </p:spTree>
    <p:extLst>
      <p:ext uri="{BB962C8B-B14F-4D97-AF65-F5344CB8AC3E}">
        <p14:creationId xmlns:p14="http://schemas.microsoft.com/office/powerpoint/2010/main" val="1883427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8</a:t>
            </a:fld>
            <a:endParaRPr lang="tr-TR"/>
          </a:p>
        </p:txBody>
      </p:sp>
    </p:spTree>
    <p:extLst>
      <p:ext uri="{BB962C8B-B14F-4D97-AF65-F5344CB8AC3E}">
        <p14:creationId xmlns:p14="http://schemas.microsoft.com/office/powerpoint/2010/main" val="1937528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291DF74-9A03-497A-A893-133A7B2406EE}" type="slidenum">
              <a:rPr lang="tr-TR" smtClean="0"/>
              <a:pPr/>
              <a:t>9</a:t>
            </a:fld>
            <a:endParaRPr lang="tr-TR"/>
          </a:p>
        </p:txBody>
      </p:sp>
    </p:spTree>
    <p:extLst>
      <p:ext uri="{BB962C8B-B14F-4D97-AF65-F5344CB8AC3E}">
        <p14:creationId xmlns:p14="http://schemas.microsoft.com/office/powerpoint/2010/main" val="2965008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CD6D06C4-A3EB-4F53-99F1-59B00E82D173}" type="slidenum">
              <a:rPr lang="tr-TR" smtClean="0"/>
              <a:pPr/>
              <a:t>10</a:t>
            </a:fld>
            <a:endParaRPr lang="tr-TR"/>
          </a:p>
        </p:txBody>
      </p:sp>
    </p:spTree>
    <p:extLst>
      <p:ext uri="{BB962C8B-B14F-4D97-AF65-F5344CB8AC3E}">
        <p14:creationId xmlns:p14="http://schemas.microsoft.com/office/powerpoint/2010/main" val="22886369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697C9482-0B13-8C46-B789-1676CF68126E}"/>
              </a:ext>
            </a:extLst>
          </p:cNvPr>
          <p:cNvPicPr>
            <a:picLocks noChangeAspect="1"/>
          </p:cNvPicPr>
          <p:nvPr userDrawn="1"/>
        </p:nvPicPr>
        <p:blipFill>
          <a:blip r:embed="rId2"/>
          <a:stretch>
            <a:fillRect/>
          </a:stretch>
        </p:blipFill>
        <p:spPr>
          <a:xfrm>
            <a:off x="0" y="0"/>
            <a:ext cx="12192000" cy="6557450"/>
          </a:xfrm>
          <a:prstGeom prst="rect">
            <a:avLst/>
          </a:prstGeom>
        </p:spPr>
      </p:pic>
      <p:sp>
        <p:nvSpPr>
          <p:cNvPr id="2" name="Başlık 1">
            <a:extLst>
              <a:ext uri="{FF2B5EF4-FFF2-40B4-BE49-F238E27FC236}">
                <a16:creationId xmlns:a16="http://schemas.microsoft.com/office/drawing/2014/main" id="{085F501C-3996-5742-AD09-2E4D7E46E39A}"/>
              </a:ext>
            </a:extLst>
          </p:cNvPr>
          <p:cNvSpPr>
            <a:spLocks noGrp="1"/>
          </p:cNvSpPr>
          <p:nvPr>
            <p:ph type="ctrTitle"/>
          </p:nvPr>
        </p:nvSpPr>
        <p:spPr>
          <a:xfrm>
            <a:off x="2209799" y="2042319"/>
            <a:ext cx="9500119" cy="2793292"/>
          </a:xfrm>
        </p:spPr>
        <p:txBody>
          <a:bodyPr anchor="t" anchorCtr="0"/>
          <a:lstStyle>
            <a:lvl1pPr algn="l">
              <a:defRPr sz="6000" b="1">
                <a:solidFill>
                  <a:schemeClr val="bg1"/>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58758B05-720F-504C-B895-2D4C4FB992FA}"/>
              </a:ext>
            </a:extLst>
          </p:cNvPr>
          <p:cNvSpPr>
            <a:spLocks noGrp="1"/>
          </p:cNvSpPr>
          <p:nvPr>
            <p:ph type="subTitle" idx="1"/>
          </p:nvPr>
        </p:nvSpPr>
        <p:spPr>
          <a:xfrm>
            <a:off x="838200" y="5267391"/>
            <a:ext cx="7968050" cy="983142"/>
          </a:xfrm>
        </p:spPr>
        <p:txBody>
          <a:bodyPr/>
          <a:lstStyle>
            <a:lvl1pPr marL="0" indent="0" algn="l">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C3FC8C9A-E818-6C46-A394-492DEB49EC11}"/>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680CB75C-9A3B-BB4F-8295-0E26BF540BB0}"/>
              </a:ext>
            </a:extLst>
          </p:cNvPr>
          <p:cNvSpPr>
            <a:spLocks noGrp="1"/>
          </p:cNvSpPr>
          <p:nvPr>
            <p:ph type="ftr" sz="quarter" idx="11"/>
          </p:nvPr>
        </p:nvSpPr>
        <p:spPr/>
        <p:txBody>
          <a:bodyPr/>
          <a:lstStyle>
            <a:lvl1pPr>
              <a:defRPr/>
            </a:lvl1p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2F744FFD-C81B-0748-92DB-102E565F9A64}"/>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5056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712342"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341735" y="6356350"/>
            <a:ext cx="101206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8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274461"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109915" y="6356350"/>
            <a:ext cx="124388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5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91A78-C054-F44A-AA80-00DCE80DF42B}"/>
              </a:ext>
            </a:extLst>
          </p:cNvPr>
          <p:cNvSpPr>
            <a:spLocks noGrp="1"/>
          </p:cNvSpPr>
          <p:nvPr>
            <p:ph type="title"/>
          </p:nvPr>
        </p:nvSpPr>
        <p:spPr>
          <a:xfrm>
            <a:off x="839788" y="886408"/>
            <a:ext cx="10515600" cy="804280"/>
          </a:xfrm>
        </p:spPr>
        <p:txBody>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71040944-9F69-C949-983C-13DC0AE3B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3C15BA8-53C4-A64E-8E99-4E12AEF2EA5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123063-C3CB-5644-9787-FEBEC6860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C1D3E4E-DC6A-E64C-BC2C-CF760678F916}"/>
              </a:ext>
            </a:extLst>
          </p:cNvPr>
          <p:cNvSpPr>
            <a:spLocks noGrp="1"/>
          </p:cNvSpPr>
          <p:nvPr>
            <p:ph sz="quarter" idx="4"/>
          </p:nvPr>
        </p:nvSpPr>
        <p:spPr>
          <a:xfrm>
            <a:off x="6172200" y="2505075"/>
            <a:ext cx="5183188" cy="3684588"/>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a:extLst>
              <a:ext uri="{FF2B5EF4-FFF2-40B4-BE49-F238E27FC236}">
                <a16:creationId xmlns:a16="http://schemas.microsoft.com/office/drawing/2014/main" id="{FA7B3210-1D44-9D47-ABF4-668809F49539}"/>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AB836BB7-668C-CB46-AB21-54D34ECAA582}"/>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35D5FE17-9613-B74E-B3CE-60F34496D0CC}"/>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207236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2_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4DD74B-8D67-7C4F-A40E-5ED927993ED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dirty="0"/>
              <a:t>28.09.2020</a:t>
            </a:r>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p:txBody>
          <a:bodyPr/>
          <a:lstStyle/>
          <a:p>
            <a:r>
              <a:rPr lang="tr-TR" dirty="0"/>
              <a:t>KİD 620 –Görsel Kimlik Kılavuzu</a:t>
            </a:r>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989412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38721-0BBA-1C4F-B418-B908631338D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AFAEB7-2ED2-CD4C-BDEF-BFD441CC50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44F9A3F-067D-8B40-9FE4-D84985DA820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B007CF7-8C49-6343-9BA9-C71126829458}"/>
              </a:ext>
            </a:extLst>
          </p:cNvPr>
          <p:cNvSpPr>
            <a:spLocks noGrp="1"/>
          </p:cNvSpPr>
          <p:nvPr>
            <p:ph type="dt" sz="half" idx="10"/>
          </p:nvPr>
        </p:nvSpPr>
        <p:spPr/>
        <p:txBody>
          <a:bodyPr/>
          <a:lstStyle/>
          <a:p>
            <a:r>
              <a:rPr lang="tr-TR"/>
              <a:t>28.09.2020</a:t>
            </a:r>
          </a:p>
        </p:txBody>
      </p:sp>
      <p:sp>
        <p:nvSpPr>
          <p:cNvPr id="6" name="Alt Bilgi Yer Tutucusu 5">
            <a:extLst>
              <a:ext uri="{FF2B5EF4-FFF2-40B4-BE49-F238E27FC236}">
                <a16:creationId xmlns:a16="http://schemas.microsoft.com/office/drawing/2014/main" id="{FB8C2E6C-3E4A-504A-9DDD-F120780FF139}"/>
              </a:ext>
            </a:extLst>
          </p:cNvPr>
          <p:cNvSpPr>
            <a:spLocks noGrp="1"/>
          </p:cNvSpPr>
          <p:nvPr>
            <p:ph type="ftr" sz="quarter" idx="11"/>
          </p:nvPr>
        </p:nvSpPr>
        <p:spPr/>
        <p:txBody>
          <a:bodyPr/>
          <a:lstStyle/>
          <a:p>
            <a:r>
              <a:rPr lang="tr-TR" dirty="0"/>
              <a:t>KİD 620 –Görsel Kimlik Kılavuzu</a:t>
            </a:r>
          </a:p>
        </p:txBody>
      </p:sp>
      <p:sp>
        <p:nvSpPr>
          <p:cNvPr id="7" name="Slayt Numarası Yer Tutucusu 6">
            <a:extLst>
              <a:ext uri="{FF2B5EF4-FFF2-40B4-BE49-F238E27FC236}">
                <a16:creationId xmlns:a16="http://schemas.microsoft.com/office/drawing/2014/main" id="{52978699-6E10-6446-B6C8-982767F436C6}"/>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477990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24.10.2023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43439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96E16A-A0BE-F847-A472-BA783A436DBC}"/>
              </a:ext>
            </a:extLst>
          </p:cNvPr>
          <p:cNvSpPr>
            <a:spLocks noGrp="1"/>
          </p:cNvSpPr>
          <p:nvPr>
            <p:ph type="title"/>
          </p:nvPr>
        </p:nvSpPr>
        <p:spPr>
          <a:xfrm>
            <a:off x="838200" y="897924"/>
            <a:ext cx="10515600" cy="79276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C28368-8F4B-A549-A46E-071E43FB6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8B4AAA90-01A4-CC4C-88BB-2C104D9540C2}"/>
              </a:ext>
            </a:extLst>
          </p:cNvPr>
          <p:cNvSpPr>
            <a:spLocks noGrp="1"/>
          </p:cNvSpPr>
          <p:nvPr>
            <p:ph type="dt" sz="half" idx="2"/>
          </p:nvPr>
        </p:nvSpPr>
        <p:spPr>
          <a:xfrm>
            <a:off x="838200" y="6356350"/>
            <a:ext cx="1438469"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a:t>07.10.2020</a:t>
            </a:r>
            <a:endParaRPr lang="tr-TR" dirty="0"/>
          </a:p>
        </p:txBody>
      </p:sp>
      <p:sp>
        <p:nvSpPr>
          <p:cNvPr id="5" name="Alt Bilgi Yer Tutucusu 4">
            <a:extLst>
              <a:ext uri="{FF2B5EF4-FFF2-40B4-BE49-F238E27FC236}">
                <a16:creationId xmlns:a16="http://schemas.microsoft.com/office/drawing/2014/main" id="{68733454-1A69-8343-A6A6-DF8F8152ECD2}"/>
              </a:ext>
            </a:extLst>
          </p:cNvPr>
          <p:cNvSpPr>
            <a:spLocks noGrp="1"/>
          </p:cNvSpPr>
          <p:nvPr>
            <p:ph type="ftr" sz="quarter" idx="3"/>
          </p:nvPr>
        </p:nvSpPr>
        <p:spPr>
          <a:xfrm>
            <a:off x="2500604" y="6356350"/>
            <a:ext cx="8257592"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dirty="0"/>
              <a:t>GM 401- Süt Bilimi ve Teknolojisi</a:t>
            </a:r>
          </a:p>
        </p:txBody>
      </p:sp>
      <p:sp>
        <p:nvSpPr>
          <p:cNvPr id="6" name="Slayt Numarası Yer Tutucusu 5">
            <a:extLst>
              <a:ext uri="{FF2B5EF4-FFF2-40B4-BE49-F238E27FC236}">
                <a16:creationId xmlns:a16="http://schemas.microsoft.com/office/drawing/2014/main" id="{2D6F0A88-6574-074D-9593-4D17EDD695A6}"/>
              </a:ext>
            </a:extLst>
          </p:cNvPr>
          <p:cNvSpPr>
            <a:spLocks noGrp="1"/>
          </p:cNvSpPr>
          <p:nvPr>
            <p:ph type="sldNum" sz="quarter" idx="4"/>
          </p:nvPr>
        </p:nvSpPr>
        <p:spPr>
          <a:xfrm>
            <a:off x="10944808" y="6356350"/>
            <a:ext cx="408992"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50F4E6BD-4CAD-3E44-B214-2CFB9D00E5E7}" type="slidenum">
              <a:rPr lang="tr-TR" smtClean="0"/>
              <a:pPr/>
              <a:t>‹#›</a:t>
            </a:fld>
            <a:endParaRPr lang="tr-TR" dirty="0"/>
          </a:p>
        </p:txBody>
      </p:sp>
      <p:cxnSp>
        <p:nvCxnSpPr>
          <p:cNvPr id="7" name="Düz Bağlayıcı 6">
            <a:extLst>
              <a:ext uri="{FF2B5EF4-FFF2-40B4-BE49-F238E27FC236}">
                <a16:creationId xmlns:a16="http://schemas.microsoft.com/office/drawing/2014/main" id="{84DA3CEB-A4D8-7948-9AB0-A7CC0CE19F4C}"/>
              </a:ext>
            </a:extLst>
          </p:cNvPr>
          <p:cNvCxnSpPr>
            <a:cxnSpLocks/>
          </p:cNvCxnSpPr>
          <p:nvPr userDrawn="1"/>
        </p:nvCxnSpPr>
        <p:spPr>
          <a:xfrm>
            <a:off x="4208106" y="586338"/>
            <a:ext cx="715909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C0E5A012-2939-D141-8D23-592AE5C7C125}"/>
              </a:ext>
            </a:extLst>
          </p:cNvPr>
          <p:cNvPicPr>
            <a:picLocks noChangeAspect="1"/>
          </p:cNvPicPr>
          <p:nvPr userDrawn="1"/>
        </p:nvPicPr>
        <p:blipFill>
          <a:blip r:embed="rId9"/>
          <a:stretch>
            <a:fillRect/>
          </a:stretch>
        </p:blipFill>
        <p:spPr>
          <a:xfrm>
            <a:off x="526518" y="126419"/>
            <a:ext cx="610521" cy="610521"/>
          </a:xfrm>
          <a:prstGeom prst="rect">
            <a:avLst/>
          </a:prstGeom>
        </p:spPr>
      </p:pic>
      <p:sp>
        <p:nvSpPr>
          <p:cNvPr id="10" name="Dikdörtgen 9"/>
          <p:cNvSpPr/>
          <p:nvPr userDrawn="1"/>
        </p:nvSpPr>
        <p:spPr>
          <a:xfrm>
            <a:off x="1154644" y="217192"/>
            <a:ext cx="6096000" cy="400110"/>
          </a:xfrm>
          <a:prstGeom prst="rect">
            <a:avLst/>
          </a:prstGeom>
        </p:spPr>
        <p:txBody>
          <a:bodyPr>
            <a:spAutoFit/>
          </a:bodyPr>
          <a:lstStyle/>
          <a:p>
            <a:pPr algn="l"/>
            <a:r>
              <a:rPr lang="tr-TR" sz="1000" b="0" dirty="0">
                <a:solidFill>
                  <a:schemeClr val="bg1">
                    <a:lumMod val="50000"/>
                  </a:schemeClr>
                </a:solidFill>
                <a:latin typeface="Times New Roman" panose="02020603050405020304" pitchFamily="18" charset="0"/>
                <a:cs typeface="Times New Roman" panose="02020603050405020304" pitchFamily="18" charset="0"/>
              </a:rPr>
              <a:t>GIDA</a:t>
            </a:r>
            <a:r>
              <a:rPr lang="tr-TR" sz="1000" b="0" baseline="0" dirty="0">
                <a:solidFill>
                  <a:schemeClr val="bg1">
                    <a:lumMod val="50000"/>
                  </a:schemeClr>
                </a:solidFill>
                <a:latin typeface="Times New Roman" panose="02020603050405020304" pitchFamily="18" charset="0"/>
                <a:cs typeface="Times New Roman" panose="02020603050405020304" pitchFamily="18" charset="0"/>
              </a:rPr>
              <a:t> MÜHENDİSLİĞİ BÖLÜMÜ</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a:p>
            <a:pPr algn="l"/>
            <a:r>
              <a:rPr lang="tr-TR" sz="1000" b="0" dirty="0" err="1">
                <a:solidFill>
                  <a:schemeClr val="bg1">
                    <a:lumMod val="50000"/>
                  </a:schemeClr>
                </a:solidFill>
                <a:latin typeface="Times New Roman" panose="02020603050405020304" pitchFamily="18" charset="0"/>
                <a:cs typeface="Times New Roman" panose="02020603050405020304" pitchFamily="18" charset="0"/>
              </a:rPr>
              <a:t>Department</a:t>
            </a:r>
            <a:r>
              <a:rPr lang="tr-TR" sz="1000" b="0" dirty="0">
                <a:solidFill>
                  <a:schemeClr val="bg1">
                    <a:lumMod val="50000"/>
                  </a:schemeClr>
                </a:solidFill>
                <a:latin typeface="Times New Roman" panose="02020603050405020304" pitchFamily="18" charset="0"/>
                <a:cs typeface="Times New Roman" panose="02020603050405020304" pitchFamily="18" charset="0"/>
              </a:rPr>
              <a:t> of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Food</a:t>
            </a:r>
            <a:r>
              <a:rPr lang="tr-TR" sz="1000" b="0" dirty="0">
                <a:solidFill>
                  <a:schemeClr val="bg1">
                    <a:lumMod val="50000"/>
                  </a:schemeClr>
                </a:solidFill>
                <a:latin typeface="Times New Roman" panose="02020603050405020304" pitchFamily="18" charset="0"/>
                <a:cs typeface="Times New Roman" panose="02020603050405020304" pitchFamily="18" charset="0"/>
              </a:rPr>
              <a:t>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Engineering</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3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5" r:id="rId4"/>
    <p:sldLayoutId id="2147483672" r:id="rId5"/>
    <p:sldLayoutId id="2147483673" r:id="rId6"/>
    <p:sldLayoutId id="2147483674" r:id="rId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4.png"/><Relationship Id="rId7"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vmlDrawing" Target="../drawings/vmlDrawing3.vml"/><Relationship Id="rId5" Type="http://schemas.openxmlformats.org/officeDocument/2006/relationships/image" Target="../media/image35.png"/><Relationship Id="rId4" Type="http://schemas.openxmlformats.org/officeDocument/2006/relationships/oleObject" Target="../embeddings/oleObject3.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4.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5.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518718" y="967282"/>
            <a:ext cx="9500119" cy="861519"/>
          </a:xfrm>
        </p:spPr>
        <p:txBody>
          <a:bodyPr>
            <a:normAutofit fontScale="90000"/>
          </a:bodyPr>
          <a:lstStyle/>
          <a:p>
            <a:r>
              <a:rPr lang="tr-TR" sz="6000" b="0" i="0" u="none" strike="noStrike" dirty="0">
                <a:effectLst/>
              </a:rPr>
              <a:t>HEM103-C</a:t>
            </a:r>
            <a:r>
              <a:rPr lang="tr-TR" sz="6000" dirty="0"/>
              <a:t>-Beslenme</a:t>
            </a:r>
            <a:r>
              <a:rPr lang="tr-TR" dirty="0"/>
              <a:t> İlkeleri</a:t>
            </a:r>
            <a:br>
              <a:rPr lang="tr-TR" dirty="0"/>
            </a:br>
            <a:r>
              <a:rPr lang="tr-TR" dirty="0"/>
              <a:t/>
            </a:r>
            <a:br>
              <a:rPr lang="tr-TR" dirty="0"/>
            </a:br>
            <a:r>
              <a:rPr lang="tr-TR" dirty="0"/>
              <a:t/>
            </a:r>
            <a:br>
              <a:rPr lang="tr-TR" dirty="0"/>
            </a:br>
            <a:endParaRPr lang="tr-TR" dirty="0"/>
          </a:p>
        </p:txBody>
      </p:sp>
      <p:sp>
        <p:nvSpPr>
          <p:cNvPr id="5" name="Alt Başlık 4"/>
          <p:cNvSpPr>
            <a:spLocks noGrp="1"/>
          </p:cNvSpPr>
          <p:nvPr>
            <p:ph type="subTitle" idx="1"/>
          </p:nvPr>
        </p:nvSpPr>
        <p:spPr/>
        <p:txBody>
          <a:bodyPr>
            <a:normAutofit lnSpcReduction="10000"/>
          </a:bodyPr>
          <a:lstStyle/>
          <a:p>
            <a:pPr>
              <a:lnSpc>
                <a:spcPct val="120000"/>
              </a:lnSpc>
            </a:pPr>
            <a:r>
              <a:rPr lang="tr-TR" dirty="0">
                <a:solidFill>
                  <a:srgbClr val="0F0F4F"/>
                </a:solidFill>
              </a:rPr>
              <a:t>Dersin Adı:  SK05-Beslenme ve Sağlık</a:t>
            </a:r>
            <a:endParaRPr lang="tr-TR" dirty="0">
              <a:solidFill>
                <a:srgbClr val="0F0F4F"/>
              </a:solidFill>
              <a:latin typeface="Times New Roman" panose="02020603050405020304" pitchFamily="18" charset="0"/>
              <a:cs typeface="Times New Roman" panose="02020603050405020304" pitchFamily="18" charset="0"/>
            </a:endParaRPr>
          </a:p>
          <a:p>
            <a:pPr>
              <a:lnSpc>
                <a:spcPct val="110000"/>
              </a:lnSpc>
              <a:spcBef>
                <a:spcPts val="600"/>
              </a:spcBef>
            </a:pPr>
            <a:r>
              <a:rPr lang="tr-TR" dirty="0">
                <a:solidFill>
                  <a:srgbClr val="0F0F4F"/>
                </a:solidFill>
                <a:latin typeface="Times New Roman" panose="02020603050405020304" pitchFamily="18" charset="0"/>
                <a:cs typeface="Times New Roman" panose="02020603050405020304" pitchFamily="18" charset="0"/>
              </a:rPr>
              <a:t>Dersin Hocası: </a:t>
            </a:r>
            <a:r>
              <a:rPr lang="tr-TR" dirty="0" smtClean="0">
                <a:solidFill>
                  <a:srgbClr val="0F0F4F"/>
                </a:solidFill>
                <a:latin typeface="Times New Roman" panose="02020603050405020304" pitchFamily="18" charset="0"/>
                <a:cs typeface="Times New Roman" panose="02020603050405020304" pitchFamily="18" charset="0"/>
              </a:rPr>
              <a:t>Dr</a:t>
            </a:r>
            <a:r>
              <a:rPr lang="tr-TR" dirty="0">
                <a:solidFill>
                  <a:srgbClr val="0F0F4F"/>
                </a:solidFill>
                <a:latin typeface="Times New Roman" panose="02020603050405020304" pitchFamily="18" charset="0"/>
                <a:cs typeface="Times New Roman" panose="02020603050405020304" pitchFamily="18" charset="0"/>
              </a:rPr>
              <a:t>. </a:t>
            </a:r>
            <a:r>
              <a:rPr lang="tr-TR" dirty="0" err="1" smtClean="0">
                <a:solidFill>
                  <a:srgbClr val="0F0F4F"/>
                </a:solidFill>
                <a:latin typeface="Times New Roman" panose="02020603050405020304" pitchFamily="18" charset="0"/>
                <a:cs typeface="Times New Roman" panose="02020603050405020304" pitchFamily="18" charset="0"/>
              </a:rPr>
              <a:t>Öğr</a:t>
            </a:r>
            <a:r>
              <a:rPr lang="tr-TR" dirty="0" smtClean="0">
                <a:solidFill>
                  <a:srgbClr val="0F0F4F"/>
                </a:solidFill>
                <a:latin typeface="Times New Roman" panose="02020603050405020304" pitchFamily="18" charset="0"/>
                <a:cs typeface="Times New Roman" panose="02020603050405020304" pitchFamily="18" charset="0"/>
              </a:rPr>
              <a:t>. Üyesi  FERİD AYDIN</a:t>
            </a:r>
            <a:endParaRPr lang="tr-TR" dirty="0">
              <a:solidFill>
                <a:srgbClr val="0F0F4F"/>
              </a:solidFill>
              <a:latin typeface="Times New Roman" panose="02020603050405020304" pitchFamily="18" charset="0"/>
              <a:cs typeface="Times New Roman" panose="02020603050405020304" pitchFamily="18" charset="0"/>
            </a:endParaRPr>
          </a:p>
        </p:txBody>
      </p:sp>
      <p:sp>
        <p:nvSpPr>
          <p:cNvPr id="6" name="Metin kutusu 5">
            <a:extLst>
              <a:ext uri="{FF2B5EF4-FFF2-40B4-BE49-F238E27FC236}">
                <a16:creationId xmlns:a16="http://schemas.microsoft.com/office/drawing/2014/main" id="{C9E0C6AC-0A36-F04A-9B42-AFA5DFF78E48}"/>
              </a:ext>
            </a:extLst>
          </p:cNvPr>
          <p:cNvSpPr txBox="1"/>
          <p:nvPr/>
        </p:nvSpPr>
        <p:spPr>
          <a:xfrm>
            <a:off x="1173892" y="2339716"/>
            <a:ext cx="9737124" cy="1323439"/>
          </a:xfrm>
          <a:prstGeom prst="rect">
            <a:avLst/>
          </a:prstGeom>
          <a:noFill/>
        </p:spPr>
        <p:txBody>
          <a:bodyPr wrap="square">
            <a:spAutoFit/>
          </a:bodyPr>
          <a:lstStyle/>
          <a:p>
            <a:r>
              <a:rPr lang="tr-TR" sz="4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Gıdalardaki bileşenler ve sağlıkla ilişkileri: </a:t>
            </a:r>
            <a:r>
              <a:rPr lang="tr-TR" sz="4000" b="1" dirty="0">
                <a:solidFill>
                  <a:schemeClr val="bg1"/>
                </a:solidFill>
                <a:latin typeface="Times New Roman" panose="02020603050405020304" pitchFamily="18" charset="0"/>
                <a:cs typeface="Times New Roman" panose="02020603050405020304" pitchFamily="18" charset="0"/>
              </a:rPr>
              <a:t>Yağlar </a:t>
            </a:r>
          </a:p>
        </p:txBody>
      </p:sp>
    </p:spTree>
    <p:extLst>
      <p:ext uri="{BB962C8B-B14F-4D97-AF65-F5344CB8AC3E}">
        <p14:creationId xmlns:p14="http://schemas.microsoft.com/office/powerpoint/2010/main" val="2781030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61973" y="762274"/>
            <a:ext cx="8147248" cy="868958"/>
          </a:xfrm>
        </p:spPr>
        <p:txBody>
          <a:bodyPr>
            <a:normAutofit fontScale="90000"/>
          </a:bodyPr>
          <a:lstStyle/>
          <a:p>
            <a:r>
              <a:rPr lang="tr-TR" b="1" dirty="0">
                <a:latin typeface="Comic Sans MS" pitchFamily="66" charset="0"/>
              </a:rPr>
              <a:t/>
            </a:r>
            <a:br>
              <a:rPr lang="tr-TR" b="1" dirty="0">
                <a:latin typeface="Comic Sans MS" pitchFamily="66" charset="0"/>
              </a:rPr>
            </a:br>
            <a:endParaRPr lang="tr-TR" dirty="0"/>
          </a:p>
        </p:txBody>
      </p:sp>
      <p:sp>
        <p:nvSpPr>
          <p:cNvPr id="3" name="2 İçerik Yer Tutucusu"/>
          <p:cNvSpPr>
            <a:spLocks noGrp="1"/>
          </p:cNvSpPr>
          <p:nvPr>
            <p:ph idx="1"/>
          </p:nvPr>
        </p:nvSpPr>
        <p:spPr>
          <a:xfrm>
            <a:off x="1018674" y="964294"/>
            <a:ext cx="8229600" cy="4929411"/>
          </a:xfrm>
        </p:spPr>
        <p:txBody>
          <a:bodyPr>
            <a:normAutofit/>
          </a:bodyPr>
          <a:lstStyle/>
          <a:p>
            <a:pPr>
              <a:buNone/>
            </a:pPr>
            <a:r>
              <a:rPr lang="tr-TR" dirty="0">
                <a:solidFill>
                  <a:srgbClr val="FF0000"/>
                </a:solidFill>
              </a:rPr>
              <a:t> </a:t>
            </a:r>
            <a:r>
              <a:rPr lang="tr-TR" dirty="0">
                <a:solidFill>
                  <a:srgbClr val="FF0000"/>
                </a:solidFill>
                <a:latin typeface="Comic Sans MS" panose="030F0902030302020204" pitchFamily="66" charset="0"/>
              </a:rPr>
              <a:t>Doymamış̧ </a:t>
            </a:r>
            <a:r>
              <a:rPr lang="tr-TR" dirty="0" err="1">
                <a:solidFill>
                  <a:srgbClr val="FF0000"/>
                </a:solidFill>
                <a:latin typeface="Comic Sans MS" panose="030F0902030302020204" pitchFamily="66" charset="0"/>
              </a:rPr>
              <a:t>Yag</a:t>
            </a:r>
            <a:r>
              <a:rPr lang="tr-TR" dirty="0">
                <a:solidFill>
                  <a:srgbClr val="FF0000"/>
                </a:solidFill>
                <a:latin typeface="Comic Sans MS" panose="030F0902030302020204" pitchFamily="66" charset="0"/>
              </a:rPr>
              <a:t>̆ Asitleri </a:t>
            </a:r>
          </a:p>
          <a:p>
            <a:pPr>
              <a:buNone/>
            </a:pPr>
            <a:endParaRPr lang="tr-TR" b="1" dirty="0">
              <a:latin typeface="Comic Sans MS" pitchFamily="66" charset="0"/>
            </a:endParaRPr>
          </a:p>
          <a:p>
            <a:pPr>
              <a:buNone/>
            </a:pPr>
            <a:r>
              <a:rPr lang="tr-TR" b="1" dirty="0">
                <a:solidFill>
                  <a:srgbClr val="FF33CC"/>
                </a:solidFill>
                <a:latin typeface="Comic Sans MS" pitchFamily="66" charset="0"/>
              </a:rPr>
              <a:t>. </a:t>
            </a:r>
            <a:r>
              <a:rPr lang="tr-TR" sz="2600" b="1" dirty="0">
                <a:latin typeface="Comic Sans MS" pitchFamily="66" charset="0"/>
              </a:rPr>
              <a:t>Doymamış yağ asitleri (</a:t>
            </a:r>
            <a:r>
              <a:rPr lang="tr-TR" sz="2600" b="1" dirty="0" err="1">
                <a:latin typeface="Comic Sans MS" pitchFamily="66" charset="0"/>
              </a:rPr>
              <a:t>Unsaturated</a:t>
            </a:r>
            <a:r>
              <a:rPr lang="tr-TR" sz="2600" b="1" dirty="0">
                <a:latin typeface="Comic Sans MS" pitchFamily="66" charset="0"/>
              </a:rPr>
              <a:t> </a:t>
            </a:r>
            <a:r>
              <a:rPr lang="tr-TR" sz="2600" b="1" dirty="0" err="1">
                <a:latin typeface="Comic Sans MS" pitchFamily="66" charset="0"/>
              </a:rPr>
              <a:t>Fatty</a:t>
            </a:r>
            <a:r>
              <a:rPr lang="tr-TR" sz="2600" b="1" dirty="0">
                <a:latin typeface="Comic Sans MS" pitchFamily="66" charset="0"/>
              </a:rPr>
              <a:t> </a:t>
            </a:r>
            <a:r>
              <a:rPr lang="tr-TR" sz="2600" b="1" dirty="0" err="1">
                <a:latin typeface="Comic Sans MS" pitchFamily="66" charset="0"/>
              </a:rPr>
              <a:t>Acids</a:t>
            </a:r>
            <a:r>
              <a:rPr lang="tr-TR" sz="2600" b="1" dirty="0">
                <a:latin typeface="Comic Sans MS" pitchFamily="66" charset="0"/>
              </a:rPr>
              <a:t>). </a:t>
            </a:r>
          </a:p>
          <a:p>
            <a:pPr>
              <a:buNone/>
            </a:pPr>
            <a:r>
              <a:rPr lang="tr-TR" sz="2600" b="1" dirty="0">
                <a:latin typeface="Comic Sans MS" pitchFamily="66" charset="0"/>
              </a:rPr>
              <a:t>     </a:t>
            </a:r>
            <a:r>
              <a:rPr lang="tr-TR" sz="2600" b="1" dirty="0">
                <a:solidFill>
                  <a:srgbClr val="FF33CC"/>
                </a:solidFill>
                <a:latin typeface="Comic Sans MS" pitchFamily="66" charset="0"/>
              </a:rPr>
              <a:t> a. </a:t>
            </a:r>
            <a:r>
              <a:rPr lang="tr-TR" sz="2600" b="1" dirty="0">
                <a:latin typeface="Comic Sans MS" pitchFamily="66" charset="0"/>
              </a:rPr>
              <a:t>Tekli doymamış (Mono </a:t>
            </a:r>
            <a:r>
              <a:rPr lang="tr-TR" sz="2600" b="1" dirty="0" err="1">
                <a:latin typeface="Comic Sans MS" pitchFamily="66" charset="0"/>
              </a:rPr>
              <a:t>Unsaturated</a:t>
            </a:r>
            <a:r>
              <a:rPr lang="tr-TR" sz="2600" b="1" dirty="0">
                <a:latin typeface="Comic Sans MS" pitchFamily="66" charset="0"/>
              </a:rPr>
              <a:t> </a:t>
            </a:r>
            <a:r>
              <a:rPr lang="tr-TR" sz="2600" b="1" dirty="0" err="1">
                <a:latin typeface="Comic Sans MS" pitchFamily="66" charset="0"/>
              </a:rPr>
              <a:t>Fatty</a:t>
            </a:r>
            <a:r>
              <a:rPr lang="tr-TR" sz="2600" b="1" dirty="0">
                <a:latin typeface="Comic Sans MS" pitchFamily="66" charset="0"/>
              </a:rPr>
              <a:t> </a:t>
            </a:r>
            <a:r>
              <a:rPr lang="tr-TR" sz="2600" b="1" dirty="0" err="1">
                <a:latin typeface="Comic Sans MS" pitchFamily="66" charset="0"/>
              </a:rPr>
              <a:t>Acids</a:t>
            </a:r>
            <a:r>
              <a:rPr lang="tr-TR" sz="2600" b="1" dirty="0">
                <a:latin typeface="Comic Sans MS" pitchFamily="66" charset="0"/>
              </a:rPr>
              <a:t> – MUFA. </a:t>
            </a:r>
            <a:r>
              <a:rPr lang="tr-TR" sz="2600" b="1" dirty="0">
                <a:highlight>
                  <a:srgbClr val="FFFF00"/>
                </a:highlight>
                <a:latin typeface="Comic Sans MS" pitchFamily="66" charset="0"/>
              </a:rPr>
              <a:t>Tek çift bağ içerir.</a:t>
            </a:r>
          </a:p>
          <a:p>
            <a:pPr>
              <a:buNone/>
            </a:pPr>
            <a:r>
              <a:rPr lang="tr-TR" sz="2600" dirty="0">
                <a:latin typeface="Comic Sans MS" pitchFamily="66" charset="0"/>
              </a:rPr>
              <a:t>     </a:t>
            </a:r>
            <a:r>
              <a:rPr lang="tr-TR" sz="2600" b="1" dirty="0">
                <a:latin typeface="Comic Sans MS" pitchFamily="66" charset="0"/>
              </a:rPr>
              <a:t>   </a:t>
            </a:r>
            <a:r>
              <a:rPr lang="tr-TR" sz="2600" b="1" dirty="0">
                <a:solidFill>
                  <a:srgbClr val="FF33CC"/>
                </a:solidFill>
                <a:latin typeface="Comic Sans MS" pitchFamily="66" charset="0"/>
              </a:rPr>
              <a:t>b. </a:t>
            </a:r>
            <a:r>
              <a:rPr lang="tr-TR" sz="2600" b="1" dirty="0">
                <a:latin typeface="Comic Sans MS" pitchFamily="66" charset="0"/>
              </a:rPr>
              <a:t>Çoklu doymamış (</a:t>
            </a:r>
            <a:r>
              <a:rPr lang="tr-TR" sz="2600" b="1" dirty="0" err="1">
                <a:latin typeface="Comic Sans MS" pitchFamily="66" charset="0"/>
              </a:rPr>
              <a:t>Poly</a:t>
            </a:r>
            <a:r>
              <a:rPr lang="tr-TR" sz="2600" b="1" dirty="0">
                <a:latin typeface="Comic Sans MS" pitchFamily="66" charset="0"/>
              </a:rPr>
              <a:t> </a:t>
            </a:r>
            <a:r>
              <a:rPr lang="tr-TR" sz="2600" b="1" dirty="0" err="1">
                <a:latin typeface="Comic Sans MS" pitchFamily="66" charset="0"/>
              </a:rPr>
              <a:t>Unsaturated</a:t>
            </a:r>
            <a:r>
              <a:rPr lang="tr-TR" sz="2600" b="1" dirty="0">
                <a:latin typeface="Comic Sans MS" pitchFamily="66" charset="0"/>
              </a:rPr>
              <a:t> </a:t>
            </a:r>
            <a:r>
              <a:rPr lang="tr-TR" sz="2600" b="1" dirty="0" err="1">
                <a:latin typeface="Comic Sans MS" pitchFamily="66" charset="0"/>
              </a:rPr>
              <a:t>Fatty</a:t>
            </a:r>
            <a:r>
              <a:rPr lang="tr-TR" sz="2600" b="1" dirty="0">
                <a:latin typeface="Comic Sans MS" pitchFamily="66" charset="0"/>
              </a:rPr>
              <a:t> </a:t>
            </a:r>
            <a:r>
              <a:rPr lang="tr-TR" sz="2600" b="1" dirty="0" err="1">
                <a:latin typeface="Comic Sans MS" pitchFamily="66" charset="0"/>
              </a:rPr>
              <a:t>Acids</a:t>
            </a:r>
            <a:r>
              <a:rPr lang="tr-TR" sz="2600" b="1" dirty="0">
                <a:latin typeface="Comic Sans MS" pitchFamily="66" charset="0"/>
              </a:rPr>
              <a:t> – PUFA. </a:t>
            </a:r>
            <a:r>
              <a:rPr lang="tr-TR" sz="2600" b="1" dirty="0">
                <a:highlight>
                  <a:srgbClr val="FFFF00"/>
                </a:highlight>
                <a:latin typeface="Comic Sans MS" pitchFamily="66" charset="0"/>
              </a:rPr>
              <a:t>Birden çok çift bağ içerir.</a:t>
            </a:r>
          </a:p>
          <a:p>
            <a:pPr>
              <a:buNone/>
            </a:pPr>
            <a:endParaRPr lang="tr-TR" sz="2600" dirty="0">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30582" y="409720"/>
            <a:ext cx="8291264" cy="1930226"/>
          </a:xfrm>
        </p:spPr>
        <p:txBody>
          <a:bodyPr>
            <a:normAutofit fontScale="90000"/>
          </a:bodyPr>
          <a:lstStyle/>
          <a:p>
            <a:r>
              <a:rPr lang="tr-TR" b="1" dirty="0">
                <a:solidFill>
                  <a:srgbClr val="FF0000"/>
                </a:solidFill>
                <a:latin typeface="Comic Sans MS" pitchFamily="66" charset="0"/>
              </a:rPr>
              <a:t>Tekli Doymamış Yağ Asitleri</a:t>
            </a:r>
            <a:br>
              <a:rPr lang="tr-TR" b="1" dirty="0">
                <a:solidFill>
                  <a:srgbClr val="FF0000"/>
                </a:solidFill>
                <a:latin typeface="Comic Sans MS" pitchFamily="66" charset="0"/>
              </a:rPr>
            </a:br>
            <a:r>
              <a:rPr lang="tr-TR" b="1" dirty="0">
                <a:solidFill>
                  <a:srgbClr val="FF0000"/>
                </a:solidFill>
                <a:latin typeface="Comic Sans MS" pitchFamily="66" charset="0"/>
              </a:rPr>
              <a:t>(MUFA)</a:t>
            </a:r>
            <a:br>
              <a:rPr lang="tr-TR" b="1" dirty="0">
                <a:solidFill>
                  <a:srgbClr val="FF0000"/>
                </a:solidFill>
                <a:latin typeface="Comic Sans MS" pitchFamily="66" charset="0"/>
              </a:rPr>
            </a:br>
            <a:r>
              <a:rPr lang="tr-TR" sz="4900" b="1" dirty="0" err="1">
                <a:solidFill>
                  <a:srgbClr val="FF0000"/>
                </a:solidFill>
                <a:latin typeface="Comic Sans MS" pitchFamily="66" charset="0"/>
              </a:rPr>
              <a:t>C</a:t>
            </a:r>
            <a:r>
              <a:rPr lang="tr-TR" sz="4900" b="1" baseline="-25000" dirty="0" err="1">
                <a:solidFill>
                  <a:srgbClr val="FF0000"/>
                </a:solidFill>
                <a:latin typeface="Comic Sans MS" pitchFamily="66" charset="0"/>
              </a:rPr>
              <a:t>n</a:t>
            </a:r>
            <a:r>
              <a:rPr lang="tr-TR" sz="4900" b="1" dirty="0" err="1">
                <a:solidFill>
                  <a:srgbClr val="FF0000"/>
                </a:solidFill>
                <a:latin typeface="Comic Sans MS" pitchFamily="66" charset="0"/>
              </a:rPr>
              <a:t>H</a:t>
            </a:r>
            <a:r>
              <a:rPr lang="tr-TR" sz="4900" b="1" baseline="-25000" dirty="0">
                <a:solidFill>
                  <a:srgbClr val="FF0000"/>
                </a:solidFill>
                <a:latin typeface="Comic Sans MS" pitchFamily="66" charset="0"/>
              </a:rPr>
              <a:t>(2n-2)</a:t>
            </a:r>
            <a:r>
              <a:rPr lang="tr-TR" sz="4900" b="1" dirty="0">
                <a:solidFill>
                  <a:srgbClr val="FF0000"/>
                </a:solidFill>
                <a:latin typeface="Comic Sans MS" pitchFamily="66" charset="0"/>
              </a:rPr>
              <a:t>O</a:t>
            </a:r>
            <a:r>
              <a:rPr lang="tr-TR" sz="4900" b="1" baseline="-25000" dirty="0">
                <a:solidFill>
                  <a:srgbClr val="FF0000"/>
                </a:solidFill>
                <a:latin typeface="Comic Sans MS" pitchFamily="66" charset="0"/>
              </a:rPr>
              <a:t>2</a:t>
            </a:r>
          </a:p>
        </p:txBody>
      </p:sp>
      <p:sp>
        <p:nvSpPr>
          <p:cNvPr id="3" name="2 İçerik Yer Tutucusu"/>
          <p:cNvSpPr>
            <a:spLocks noGrp="1"/>
          </p:cNvSpPr>
          <p:nvPr>
            <p:ph idx="1"/>
          </p:nvPr>
        </p:nvSpPr>
        <p:spPr>
          <a:xfrm>
            <a:off x="671945" y="2513679"/>
            <a:ext cx="8229600" cy="3633267"/>
          </a:xfrm>
        </p:spPr>
        <p:txBody>
          <a:bodyPr>
            <a:normAutofit/>
          </a:bodyPr>
          <a:lstStyle/>
          <a:p>
            <a:r>
              <a:rPr lang="tr-TR" b="1" i="1" u="sng" dirty="0" err="1">
                <a:latin typeface="Comic Sans MS" pitchFamily="66" charset="0"/>
              </a:rPr>
              <a:t>Miristoleik</a:t>
            </a:r>
            <a:r>
              <a:rPr lang="tr-TR" b="1" i="1" u="sng" dirty="0">
                <a:latin typeface="Comic Sans MS" pitchFamily="66" charset="0"/>
              </a:rPr>
              <a:t> Asit </a:t>
            </a:r>
            <a:r>
              <a:rPr lang="tr-TR" b="1" dirty="0">
                <a:latin typeface="Comic Sans MS" pitchFamily="66" charset="0"/>
              </a:rPr>
              <a:t>(14:1) </a:t>
            </a:r>
          </a:p>
          <a:p>
            <a:r>
              <a:rPr lang="tr-TR" b="1" i="1" u="sng" dirty="0" err="1">
                <a:latin typeface="Comic Sans MS" pitchFamily="66" charset="0"/>
              </a:rPr>
              <a:t>Palmitoleik</a:t>
            </a:r>
            <a:r>
              <a:rPr lang="tr-TR" b="1" i="1" u="sng" dirty="0">
                <a:latin typeface="Comic Sans MS" pitchFamily="66" charset="0"/>
              </a:rPr>
              <a:t> Asit </a:t>
            </a:r>
            <a:r>
              <a:rPr lang="tr-TR" b="1" dirty="0">
                <a:latin typeface="Comic Sans MS" pitchFamily="66" charset="0"/>
              </a:rPr>
              <a:t>(16:1) </a:t>
            </a:r>
          </a:p>
          <a:p>
            <a:r>
              <a:rPr lang="tr-TR" b="1" i="1" u="sng" dirty="0">
                <a:highlight>
                  <a:srgbClr val="FFFF00"/>
                </a:highlight>
                <a:latin typeface="Comic Sans MS" pitchFamily="66" charset="0"/>
              </a:rPr>
              <a:t>Oleik asit </a:t>
            </a:r>
            <a:r>
              <a:rPr lang="tr-TR" b="1" dirty="0">
                <a:highlight>
                  <a:srgbClr val="FFFF00"/>
                </a:highlight>
                <a:latin typeface="Comic Sans MS" pitchFamily="66" charset="0"/>
              </a:rPr>
              <a:t>(18:1) </a:t>
            </a:r>
          </a:p>
        </p:txBody>
      </p:sp>
      <p:sp>
        <p:nvSpPr>
          <p:cNvPr id="4" name="Metin kutusu 3">
            <a:extLst>
              <a:ext uri="{FF2B5EF4-FFF2-40B4-BE49-F238E27FC236}">
                <a16:creationId xmlns:a16="http://schemas.microsoft.com/office/drawing/2014/main" id="{4DA2F77F-17C0-5B46-A8CC-61D2A2B1048B}"/>
              </a:ext>
            </a:extLst>
          </p:cNvPr>
          <p:cNvSpPr txBox="1"/>
          <p:nvPr/>
        </p:nvSpPr>
        <p:spPr>
          <a:xfrm>
            <a:off x="11932153" y="3859326"/>
            <a:ext cx="326152" cy="369332"/>
          </a:xfrm>
          <a:prstGeom prst="rect">
            <a:avLst/>
          </a:prstGeom>
          <a:noFill/>
        </p:spPr>
        <p:txBody>
          <a:bodyPr wrap="square" rtlCol="0">
            <a:spAutoFit/>
          </a:bodyPr>
          <a:lstStyle/>
          <a:p>
            <a:endParaRPr lang="tr-TR" dirty="0"/>
          </a:p>
        </p:txBody>
      </p:sp>
      <p:pic>
        <p:nvPicPr>
          <p:cNvPr id="6146" name="Picture 2" descr="Oleik Asit Molekül Yapısal Kimyasal Formül Ve Molekül Modeli Stok Vektör  Sanatı &amp; Asit'nin Daha Fazla Görseli - iStock">
            <a:extLst>
              <a:ext uri="{FF2B5EF4-FFF2-40B4-BE49-F238E27FC236}">
                <a16:creationId xmlns:a16="http://schemas.microsoft.com/office/drawing/2014/main" id="{26BA8E55-DD24-5C4B-B2BB-51E3E6B5E9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2022" y="2117755"/>
            <a:ext cx="5919536" cy="36332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636295" y="-318090"/>
            <a:ext cx="4239466" cy="1930226"/>
          </a:xfrm>
        </p:spPr>
        <p:txBody>
          <a:bodyPr>
            <a:normAutofit/>
          </a:bodyPr>
          <a:lstStyle/>
          <a:p>
            <a:pPr algn="just"/>
            <a:r>
              <a:rPr lang="tr-TR" sz="2400" b="1" dirty="0">
                <a:solidFill>
                  <a:srgbClr val="FF0000"/>
                </a:solidFill>
                <a:latin typeface="Comic Sans MS" pitchFamily="66" charset="0"/>
              </a:rPr>
              <a:t>Çoklu Doymamış Yağ Asitleri</a:t>
            </a:r>
            <a:br>
              <a:rPr lang="tr-TR" sz="2400" b="1" dirty="0">
                <a:solidFill>
                  <a:srgbClr val="FF0000"/>
                </a:solidFill>
                <a:latin typeface="Comic Sans MS" pitchFamily="66" charset="0"/>
              </a:rPr>
            </a:br>
            <a:r>
              <a:rPr lang="tr-TR" sz="2400" b="1" dirty="0">
                <a:solidFill>
                  <a:srgbClr val="FF0000"/>
                </a:solidFill>
                <a:latin typeface="Comic Sans MS" pitchFamily="66" charset="0"/>
              </a:rPr>
              <a:t>(PUFA)</a:t>
            </a:r>
            <a:br>
              <a:rPr lang="tr-TR" sz="2400" b="1" dirty="0">
                <a:solidFill>
                  <a:srgbClr val="FF0000"/>
                </a:solidFill>
                <a:latin typeface="Comic Sans MS" pitchFamily="66" charset="0"/>
              </a:rPr>
            </a:br>
            <a:endParaRPr lang="tr-TR" sz="2400" b="1" baseline="-25000" dirty="0">
              <a:solidFill>
                <a:srgbClr val="FF0000"/>
              </a:solidFill>
              <a:latin typeface="Comic Sans MS" pitchFamily="66" charset="0"/>
            </a:endParaRPr>
          </a:p>
        </p:txBody>
      </p:sp>
      <p:sp>
        <p:nvSpPr>
          <p:cNvPr id="3" name="2 İçerik Yer Tutucusu"/>
          <p:cNvSpPr>
            <a:spLocks noGrp="1"/>
          </p:cNvSpPr>
          <p:nvPr>
            <p:ph idx="1"/>
          </p:nvPr>
        </p:nvSpPr>
        <p:spPr>
          <a:xfrm>
            <a:off x="1249460" y="1000981"/>
            <a:ext cx="8229600" cy="3633267"/>
          </a:xfrm>
        </p:spPr>
        <p:txBody>
          <a:bodyPr>
            <a:normAutofit/>
          </a:bodyPr>
          <a:lstStyle/>
          <a:p>
            <a:pPr>
              <a:buNone/>
            </a:pPr>
            <a:r>
              <a:rPr lang="tr-TR" b="1" dirty="0">
                <a:latin typeface="Comic Sans MS" pitchFamily="66" charset="0"/>
              </a:rPr>
              <a:t>  C zincirinde 1’den fazla çift bağ bulunur.</a:t>
            </a:r>
          </a:p>
        </p:txBody>
      </p:sp>
      <p:pic>
        <p:nvPicPr>
          <p:cNvPr id="8194" name="Picture 2" descr="Omega 3 6 9 Yağ Asitleri Altın Asit Düşüşü Beslenme Cilt Bakımı Çoklu  Doymamış Yağ Asitleri Omega 3 Omega 6 Omega 9 Üç Damla Çoklu Doymamış Yağ  Asitleri Güzellik Bakımı Vektör Çizimi">
            <a:extLst>
              <a:ext uri="{FF2B5EF4-FFF2-40B4-BE49-F238E27FC236}">
                <a16:creationId xmlns:a16="http://schemas.microsoft.com/office/drawing/2014/main" id="{D3A4ACBA-D066-5B4B-9CA2-4AE879B475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9594" y="4894921"/>
            <a:ext cx="5003800" cy="1638300"/>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3BE3D357-8A8C-0F4E-901C-CCB6740516AB}"/>
              </a:ext>
            </a:extLst>
          </p:cNvPr>
          <p:cNvSpPr txBox="1"/>
          <p:nvPr/>
        </p:nvSpPr>
        <p:spPr>
          <a:xfrm>
            <a:off x="673768" y="1612136"/>
            <a:ext cx="7094256" cy="2246769"/>
          </a:xfrm>
          <a:prstGeom prst="rect">
            <a:avLst/>
          </a:prstGeom>
          <a:noFill/>
        </p:spPr>
        <p:txBody>
          <a:bodyPr wrap="square">
            <a:spAutoFit/>
          </a:bodyPr>
          <a:lstStyle/>
          <a:p>
            <a:pPr>
              <a:buFont typeface="Arial" panose="020B0604020202020204" pitchFamily="34" charset="0"/>
              <a:buChar char="•"/>
            </a:pPr>
            <a:r>
              <a:rPr lang="tr-TR" sz="2000" dirty="0" err="1">
                <a:effectLst/>
                <a:latin typeface="Comic Sans MS" panose="030F0902030302020204" pitchFamily="66" charset="0"/>
              </a:rPr>
              <a:t>Linoleik</a:t>
            </a:r>
            <a:r>
              <a:rPr lang="tr-TR" sz="2000" dirty="0">
                <a:effectLst/>
                <a:latin typeface="Comic Sans MS" panose="030F0902030302020204" pitchFamily="66" charset="0"/>
              </a:rPr>
              <a:t> asit [C18:2 (</a:t>
            </a:r>
            <a:r>
              <a:rPr lang="tr-TR" sz="2000" dirty="0">
                <a:solidFill>
                  <a:srgbClr val="FF0000"/>
                </a:solidFill>
                <a:effectLst/>
                <a:latin typeface="Comic Sans MS" panose="030F0902030302020204" pitchFamily="66" charset="0"/>
              </a:rPr>
              <a:t>w-6</a:t>
            </a:r>
            <a:r>
              <a:rPr lang="tr-TR" sz="2000" dirty="0">
                <a:effectLst/>
                <a:latin typeface="Comic Sans MS" panose="030F0902030302020204" pitchFamily="66" charset="0"/>
              </a:rPr>
              <a:t> ); 18 C atomlu 2 </a:t>
            </a:r>
            <a:r>
              <a:rPr lang="tr-TR" sz="2000" dirty="0" err="1">
                <a:effectLst/>
                <a:latin typeface="Comic Sans MS" panose="030F0902030302020204" pitchFamily="66" charset="0"/>
              </a:rPr>
              <a:t>çift</a:t>
            </a:r>
            <a:r>
              <a:rPr lang="tr-TR" sz="2000" dirty="0">
                <a:effectLst/>
                <a:latin typeface="Comic Sans MS" panose="030F0902030302020204" pitchFamily="66" charset="0"/>
              </a:rPr>
              <a:t> </a:t>
            </a:r>
            <a:r>
              <a:rPr lang="tr-TR" sz="2000" dirty="0" err="1">
                <a:effectLst/>
                <a:latin typeface="Comic Sans MS" panose="030F0902030302020204" pitchFamily="66" charset="0"/>
              </a:rPr>
              <a:t>bağlı</a:t>
            </a:r>
            <a:r>
              <a:rPr lang="tr-TR" sz="2000" dirty="0">
                <a:effectLst/>
                <a:latin typeface="Comic Sans MS" panose="030F0902030302020204" pitchFamily="66" charset="0"/>
              </a:rPr>
              <a:t>], </a:t>
            </a:r>
          </a:p>
          <a:p>
            <a:pPr>
              <a:buFont typeface="Arial" panose="020B0604020202020204" pitchFamily="34" charset="0"/>
              <a:buChar char="•"/>
            </a:pPr>
            <a:r>
              <a:rPr lang="el-GR" sz="2000" dirty="0">
                <a:effectLst/>
                <a:latin typeface="Symbol" pitchFamily="2" charset="2"/>
              </a:rPr>
              <a:t>α</a:t>
            </a:r>
            <a:r>
              <a:rPr lang="el-GR" sz="2000" dirty="0">
                <a:effectLst/>
                <a:latin typeface="Helvetica" pitchFamily="2" charset="0"/>
              </a:rPr>
              <a:t>-</a:t>
            </a:r>
            <a:r>
              <a:rPr lang="tr-TR" sz="2000" dirty="0" err="1">
                <a:effectLst/>
                <a:latin typeface="Comic Sans MS" panose="030F0902030302020204" pitchFamily="66" charset="0"/>
              </a:rPr>
              <a:t>linolenik</a:t>
            </a:r>
            <a:r>
              <a:rPr lang="tr-TR" sz="2000" dirty="0">
                <a:effectLst/>
                <a:latin typeface="Comic Sans MS" panose="030F0902030302020204" pitchFamily="66" charset="0"/>
              </a:rPr>
              <a:t> asit  [C18:3 (</a:t>
            </a:r>
            <a:r>
              <a:rPr lang="tr-TR" sz="2000" dirty="0">
                <a:solidFill>
                  <a:srgbClr val="FF0000"/>
                </a:solidFill>
                <a:effectLst/>
                <a:latin typeface="Comic Sans MS" panose="030F0902030302020204" pitchFamily="66" charset="0"/>
              </a:rPr>
              <a:t>w-3</a:t>
            </a:r>
            <a:r>
              <a:rPr lang="tr-TR" sz="2000" dirty="0">
                <a:effectLst/>
                <a:latin typeface="Comic Sans MS" panose="030F0902030302020204" pitchFamily="66" charset="0"/>
              </a:rPr>
              <a:t>); 18 C atomlu ve 3 </a:t>
            </a:r>
            <a:r>
              <a:rPr lang="tr-TR" sz="2000" dirty="0" err="1">
                <a:effectLst/>
                <a:latin typeface="Comic Sans MS" panose="030F0902030302020204" pitchFamily="66" charset="0"/>
              </a:rPr>
              <a:t>çift</a:t>
            </a:r>
            <a:r>
              <a:rPr lang="tr-TR" sz="2000" dirty="0">
                <a:effectLst/>
                <a:latin typeface="Comic Sans MS" panose="030F0902030302020204" pitchFamily="66" charset="0"/>
              </a:rPr>
              <a:t> </a:t>
            </a:r>
            <a:r>
              <a:rPr lang="tr-TR" sz="2000" dirty="0" err="1">
                <a:effectLst/>
                <a:latin typeface="Comic Sans MS" panose="030F0902030302020204" pitchFamily="66" charset="0"/>
              </a:rPr>
              <a:t>bağlı</a:t>
            </a:r>
            <a:r>
              <a:rPr lang="tr-TR" sz="2000" dirty="0">
                <a:effectLst/>
                <a:latin typeface="Comic Sans MS" panose="030F0902030302020204" pitchFamily="66" charset="0"/>
              </a:rPr>
              <a:t>], </a:t>
            </a:r>
          </a:p>
          <a:p>
            <a:pPr>
              <a:buFont typeface="Arial" panose="020B0604020202020204" pitchFamily="34" charset="0"/>
              <a:buChar char="•"/>
            </a:pPr>
            <a:r>
              <a:rPr lang="tr-TR" sz="2000" dirty="0" err="1">
                <a:effectLst/>
                <a:latin typeface="Comic Sans MS" panose="030F0902030302020204" pitchFamily="66" charset="0"/>
              </a:rPr>
              <a:t>Araşidonik</a:t>
            </a:r>
            <a:r>
              <a:rPr lang="tr-TR" sz="2000" dirty="0">
                <a:effectLst/>
                <a:latin typeface="Comic Sans MS" panose="030F0902030302020204" pitchFamily="66" charset="0"/>
              </a:rPr>
              <a:t> asit  (C20:4 </a:t>
            </a:r>
            <a:r>
              <a:rPr lang="tr-TR" sz="2000" dirty="0">
                <a:latin typeface="Comic Sans MS" panose="030F0902030302020204" pitchFamily="66" charset="0"/>
              </a:rPr>
              <a:t>(</a:t>
            </a:r>
            <a:r>
              <a:rPr lang="tr-TR" sz="2000" dirty="0">
                <a:solidFill>
                  <a:srgbClr val="FF0000"/>
                </a:solidFill>
                <a:effectLst/>
                <a:latin typeface="Comic Sans MS" panose="030F0902030302020204" pitchFamily="66" charset="0"/>
              </a:rPr>
              <a:t>w-6)</a:t>
            </a:r>
            <a:r>
              <a:rPr lang="tr-TR" sz="2000" dirty="0">
                <a:effectLst/>
                <a:latin typeface="Comic Sans MS" panose="030F0902030302020204" pitchFamily="66" charset="0"/>
              </a:rPr>
              <a:t> 20 C atomlu ve 4 </a:t>
            </a:r>
            <a:r>
              <a:rPr lang="tr-TR" sz="2000" dirty="0" err="1">
                <a:effectLst/>
                <a:latin typeface="Comic Sans MS" panose="030F0902030302020204" pitchFamily="66" charset="0"/>
              </a:rPr>
              <a:t>çift</a:t>
            </a:r>
            <a:r>
              <a:rPr lang="tr-TR" sz="2000" dirty="0">
                <a:effectLst/>
                <a:latin typeface="Comic Sans MS" panose="030F0902030302020204" pitchFamily="66" charset="0"/>
              </a:rPr>
              <a:t> </a:t>
            </a:r>
            <a:r>
              <a:rPr lang="tr-TR" sz="2000" dirty="0" err="1">
                <a:effectLst/>
                <a:latin typeface="Comic Sans MS" panose="030F0902030302020204" pitchFamily="66" charset="0"/>
              </a:rPr>
              <a:t>bağlı</a:t>
            </a:r>
            <a:r>
              <a:rPr lang="tr-TR" sz="2000" dirty="0">
                <a:effectLst/>
                <a:latin typeface="Comic Sans MS" panose="030F0902030302020204" pitchFamily="66" charset="0"/>
              </a:rPr>
              <a:t>), </a:t>
            </a:r>
          </a:p>
          <a:p>
            <a:pPr>
              <a:buFont typeface="Arial" panose="020B0604020202020204" pitchFamily="34" charset="0"/>
              <a:buChar char="•"/>
            </a:pPr>
            <a:r>
              <a:rPr lang="tr-TR" sz="2000" dirty="0" err="1">
                <a:effectLst/>
                <a:latin typeface="Comic Sans MS" panose="030F0902030302020204" pitchFamily="66" charset="0"/>
              </a:rPr>
              <a:t>Eikosapentaenoik</a:t>
            </a:r>
            <a:r>
              <a:rPr lang="tr-TR" sz="2000" dirty="0">
                <a:effectLst/>
                <a:latin typeface="Comic Sans MS" panose="030F0902030302020204" pitchFamily="66" charset="0"/>
              </a:rPr>
              <a:t> asit (EPA; C20:5 (</a:t>
            </a:r>
            <a:r>
              <a:rPr lang="tr-TR" sz="2000" dirty="0">
                <a:solidFill>
                  <a:srgbClr val="FF0000"/>
                </a:solidFill>
                <a:effectLst/>
                <a:latin typeface="Comic Sans MS" panose="030F0902030302020204" pitchFamily="66" charset="0"/>
              </a:rPr>
              <a:t>w-3)</a:t>
            </a:r>
            <a:r>
              <a:rPr lang="tr-TR" sz="2000" dirty="0">
                <a:effectLst/>
                <a:latin typeface="Comic Sans MS" panose="030F0902030302020204" pitchFamily="66" charset="0"/>
              </a:rPr>
              <a:t>; 20 C atomlu ve 5 </a:t>
            </a:r>
            <a:r>
              <a:rPr lang="tr-TR" sz="2000" dirty="0" err="1">
                <a:effectLst/>
                <a:latin typeface="Comic Sans MS" panose="030F0902030302020204" pitchFamily="66" charset="0"/>
              </a:rPr>
              <a:t>çift</a:t>
            </a:r>
            <a:r>
              <a:rPr lang="tr-TR" sz="2000" dirty="0">
                <a:effectLst/>
                <a:latin typeface="Comic Sans MS" panose="030F0902030302020204" pitchFamily="66" charset="0"/>
              </a:rPr>
              <a:t> </a:t>
            </a:r>
            <a:r>
              <a:rPr lang="tr-TR" sz="2000" dirty="0" err="1">
                <a:effectLst/>
                <a:latin typeface="Comic Sans MS" panose="030F0902030302020204" pitchFamily="66" charset="0"/>
              </a:rPr>
              <a:t>bağlı</a:t>
            </a:r>
            <a:r>
              <a:rPr lang="tr-TR" sz="2000" dirty="0">
                <a:effectLst/>
                <a:latin typeface="Comic Sans MS" panose="030F0902030302020204" pitchFamily="66" charset="0"/>
              </a:rPr>
              <a:t>), </a:t>
            </a:r>
          </a:p>
          <a:p>
            <a:pPr>
              <a:buFont typeface="Arial" panose="020B0604020202020204" pitchFamily="34" charset="0"/>
              <a:buChar char="•"/>
            </a:pPr>
            <a:r>
              <a:rPr lang="tr-TR" sz="2000" dirty="0" err="1">
                <a:effectLst/>
                <a:latin typeface="Comic Sans MS" panose="030F0902030302020204" pitchFamily="66" charset="0"/>
              </a:rPr>
              <a:t>Dokosahekzaenoik</a:t>
            </a:r>
            <a:r>
              <a:rPr lang="tr-TR" sz="2000" dirty="0">
                <a:effectLst/>
                <a:latin typeface="Comic Sans MS" panose="030F0902030302020204" pitchFamily="66" charset="0"/>
              </a:rPr>
              <a:t> asit (DHA; C22:6 (</a:t>
            </a:r>
            <a:r>
              <a:rPr lang="tr-TR" sz="2000" dirty="0">
                <a:solidFill>
                  <a:srgbClr val="FF0000"/>
                </a:solidFill>
                <a:effectLst/>
                <a:latin typeface="Comic Sans MS" panose="030F0902030302020204" pitchFamily="66" charset="0"/>
              </a:rPr>
              <a:t>w-3</a:t>
            </a:r>
            <a:r>
              <a:rPr lang="tr-TR" sz="2000" dirty="0">
                <a:effectLst/>
                <a:latin typeface="Comic Sans MS" panose="030F0902030302020204" pitchFamily="66" charset="0"/>
              </a:rPr>
              <a:t>); 22 C atomlu ve 6 </a:t>
            </a:r>
            <a:r>
              <a:rPr lang="tr-TR" sz="2000" dirty="0" err="1">
                <a:effectLst/>
                <a:latin typeface="Comic Sans MS" panose="030F0902030302020204" pitchFamily="66" charset="0"/>
              </a:rPr>
              <a:t>çift</a:t>
            </a:r>
            <a:r>
              <a:rPr lang="tr-TR" sz="2000" dirty="0">
                <a:effectLst/>
                <a:latin typeface="Comic Sans MS" panose="030F0902030302020204" pitchFamily="66" charset="0"/>
              </a:rPr>
              <a:t> </a:t>
            </a:r>
            <a:r>
              <a:rPr lang="tr-TR" sz="2000" dirty="0" err="1">
                <a:effectLst/>
                <a:latin typeface="Comic Sans MS" panose="030F0902030302020204" pitchFamily="66" charset="0"/>
              </a:rPr>
              <a:t>bağlı</a:t>
            </a:r>
            <a:r>
              <a:rPr lang="tr-TR" sz="2000" dirty="0">
                <a:effectLst/>
                <a:latin typeface="Comic Sans MS" panose="030F0902030302020204" pitchFamily="66"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3. lipitler 2">
            <a:extLst>
              <a:ext uri="{FF2B5EF4-FFF2-40B4-BE49-F238E27FC236}">
                <a16:creationId xmlns:a16="http://schemas.microsoft.com/office/drawing/2014/main" id="{9B5900BF-0F16-B54A-A6BE-3A46C12F0B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4001" y="136525"/>
            <a:ext cx="11938000" cy="6219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1607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page15image219367536">
            <a:extLst>
              <a:ext uri="{FF2B5EF4-FFF2-40B4-BE49-F238E27FC236}">
                <a16:creationId xmlns:a16="http://schemas.microsoft.com/office/drawing/2014/main" id="{EA77AB48-DE4D-CB4F-A5B8-E869927145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8508" y="747835"/>
            <a:ext cx="8510954" cy="24765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30922EFA-EBEC-9740-91FB-D30239CFF714}"/>
              </a:ext>
            </a:extLst>
          </p:cNvPr>
          <p:cNvSpPr txBox="1"/>
          <p:nvPr/>
        </p:nvSpPr>
        <p:spPr>
          <a:xfrm>
            <a:off x="10375708" y="1390650"/>
            <a:ext cx="865943" cy="584775"/>
          </a:xfrm>
          <a:prstGeom prst="rect">
            <a:avLst/>
          </a:prstGeom>
          <a:noFill/>
        </p:spPr>
        <p:txBody>
          <a:bodyPr wrap="none" rtlCol="0">
            <a:spAutoFit/>
          </a:bodyPr>
          <a:lstStyle/>
          <a:p>
            <a:r>
              <a:rPr lang="tr-TR" sz="3200" dirty="0">
                <a:solidFill>
                  <a:srgbClr val="FF0000"/>
                </a:solidFill>
              </a:rPr>
              <a:t>W-9</a:t>
            </a:r>
          </a:p>
        </p:txBody>
      </p:sp>
      <p:pic>
        <p:nvPicPr>
          <p:cNvPr id="6148" name="Picture 4" descr="page15image219416224">
            <a:extLst>
              <a:ext uri="{FF2B5EF4-FFF2-40B4-BE49-F238E27FC236}">
                <a16:creationId xmlns:a16="http://schemas.microsoft.com/office/drawing/2014/main" id="{B8E15817-50E0-C34F-A295-18B4FCFB22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9908" y="3228156"/>
            <a:ext cx="9513277" cy="2946400"/>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kutusu 11">
            <a:extLst>
              <a:ext uri="{FF2B5EF4-FFF2-40B4-BE49-F238E27FC236}">
                <a16:creationId xmlns:a16="http://schemas.microsoft.com/office/drawing/2014/main" id="{E8B12F62-AC95-1641-9A48-AEC8DF097874}"/>
              </a:ext>
            </a:extLst>
          </p:cNvPr>
          <p:cNvSpPr txBox="1"/>
          <p:nvPr/>
        </p:nvSpPr>
        <p:spPr>
          <a:xfrm>
            <a:off x="10375957" y="4408968"/>
            <a:ext cx="865943" cy="584775"/>
          </a:xfrm>
          <a:prstGeom prst="rect">
            <a:avLst/>
          </a:prstGeom>
          <a:noFill/>
        </p:spPr>
        <p:txBody>
          <a:bodyPr wrap="none" rtlCol="0">
            <a:spAutoFit/>
          </a:bodyPr>
          <a:lstStyle/>
          <a:p>
            <a:r>
              <a:rPr lang="tr-TR" sz="3200" dirty="0">
                <a:solidFill>
                  <a:srgbClr val="FF0000"/>
                </a:solidFill>
              </a:rPr>
              <a:t>W-6</a:t>
            </a:r>
          </a:p>
        </p:txBody>
      </p:sp>
    </p:spTree>
    <p:extLst>
      <p:ext uri="{BB962C8B-B14F-4D97-AF65-F5344CB8AC3E}">
        <p14:creationId xmlns:p14="http://schemas.microsoft.com/office/powerpoint/2010/main" val="2667852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7169" name="Picture 1" descr="page15image219691024">
            <a:extLst>
              <a:ext uri="{FF2B5EF4-FFF2-40B4-BE49-F238E27FC236}">
                <a16:creationId xmlns:a16="http://schemas.microsoft.com/office/drawing/2014/main" id="{042B308D-6396-E947-88FE-1E72083881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730" y="1212850"/>
            <a:ext cx="10311761" cy="27813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DD73F625-6310-4A48-A1C7-70743518C591}"/>
              </a:ext>
            </a:extLst>
          </p:cNvPr>
          <p:cNvSpPr txBox="1"/>
          <p:nvPr/>
        </p:nvSpPr>
        <p:spPr>
          <a:xfrm>
            <a:off x="6590568" y="81831"/>
            <a:ext cx="1215397" cy="584775"/>
          </a:xfrm>
          <a:prstGeom prst="rect">
            <a:avLst/>
          </a:prstGeom>
          <a:noFill/>
        </p:spPr>
        <p:txBody>
          <a:bodyPr wrap="none" rtlCol="0">
            <a:spAutoFit/>
          </a:bodyPr>
          <a:lstStyle/>
          <a:p>
            <a:r>
              <a:rPr lang="tr-TR" sz="3200" dirty="0">
                <a:solidFill>
                  <a:srgbClr val="FF0000"/>
                </a:solidFill>
                <a:latin typeface="Calibri" panose="020F0502020204030204" pitchFamily="34" charset="0"/>
                <a:cs typeface="Calibri" panose="020F0502020204030204" pitchFamily="34" charset="0"/>
              </a:rPr>
              <a:t>W ???</a:t>
            </a:r>
          </a:p>
        </p:txBody>
      </p:sp>
      <p:sp>
        <p:nvSpPr>
          <p:cNvPr id="3" name="Metin kutusu 2">
            <a:extLst>
              <a:ext uri="{FF2B5EF4-FFF2-40B4-BE49-F238E27FC236}">
                <a16:creationId xmlns:a16="http://schemas.microsoft.com/office/drawing/2014/main" id="{47B59252-AD8F-9B4B-BE27-5613546F90F4}"/>
              </a:ext>
            </a:extLst>
          </p:cNvPr>
          <p:cNvSpPr txBox="1"/>
          <p:nvPr/>
        </p:nvSpPr>
        <p:spPr>
          <a:xfrm>
            <a:off x="4776831" y="120362"/>
            <a:ext cx="1058303" cy="584775"/>
          </a:xfrm>
          <a:prstGeom prst="rect">
            <a:avLst/>
          </a:prstGeom>
          <a:noFill/>
        </p:spPr>
        <p:txBody>
          <a:bodyPr wrap="none" rtlCol="0">
            <a:spAutoFit/>
          </a:bodyPr>
          <a:lstStyle/>
          <a:p>
            <a:r>
              <a:rPr lang="tr-TR" sz="3200" dirty="0">
                <a:solidFill>
                  <a:srgbClr val="FF0000"/>
                </a:solidFill>
                <a:latin typeface="Calibri" panose="020F0502020204030204" pitchFamily="34" charset="0"/>
                <a:cs typeface="Calibri" panose="020F0502020204030204" pitchFamily="34" charset="0"/>
              </a:rPr>
              <a:t>Soru:</a:t>
            </a:r>
          </a:p>
        </p:txBody>
      </p:sp>
    </p:spTree>
    <p:extLst>
      <p:ext uri="{BB962C8B-B14F-4D97-AF65-F5344CB8AC3E}">
        <p14:creationId xmlns:p14="http://schemas.microsoft.com/office/powerpoint/2010/main" val="2235829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7169" name="Picture 1" descr="page15image219691024">
            <a:extLst>
              <a:ext uri="{FF2B5EF4-FFF2-40B4-BE49-F238E27FC236}">
                <a16:creationId xmlns:a16="http://schemas.microsoft.com/office/drawing/2014/main" id="{042B308D-6396-E947-88FE-1E72083881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730" y="1212850"/>
            <a:ext cx="10311761" cy="2781300"/>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2AF2357F-80D8-9348-AC91-C2718BA9B3AC}"/>
              </a:ext>
            </a:extLst>
          </p:cNvPr>
          <p:cNvSpPr txBox="1"/>
          <p:nvPr/>
        </p:nvSpPr>
        <p:spPr>
          <a:xfrm>
            <a:off x="10636636" y="2190463"/>
            <a:ext cx="865943" cy="584775"/>
          </a:xfrm>
          <a:prstGeom prst="rect">
            <a:avLst/>
          </a:prstGeom>
          <a:noFill/>
        </p:spPr>
        <p:txBody>
          <a:bodyPr wrap="none" rtlCol="0">
            <a:spAutoFit/>
          </a:bodyPr>
          <a:lstStyle/>
          <a:p>
            <a:r>
              <a:rPr lang="tr-TR" sz="3200" dirty="0">
                <a:solidFill>
                  <a:srgbClr val="FF0000"/>
                </a:solidFill>
              </a:rPr>
              <a:t>W-3</a:t>
            </a:r>
          </a:p>
        </p:txBody>
      </p:sp>
      <p:sp>
        <p:nvSpPr>
          <p:cNvPr id="2" name="Metin kutusu 1">
            <a:extLst>
              <a:ext uri="{FF2B5EF4-FFF2-40B4-BE49-F238E27FC236}">
                <a16:creationId xmlns:a16="http://schemas.microsoft.com/office/drawing/2014/main" id="{10518360-3707-2F4A-A310-CB971817E89D}"/>
              </a:ext>
            </a:extLst>
          </p:cNvPr>
          <p:cNvSpPr txBox="1"/>
          <p:nvPr/>
        </p:nvSpPr>
        <p:spPr>
          <a:xfrm>
            <a:off x="5943600" y="84212"/>
            <a:ext cx="1427635" cy="646331"/>
          </a:xfrm>
          <a:prstGeom prst="rect">
            <a:avLst/>
          </a:prstGeom>
          <a:noFill/>
        </p:spPr>
        <p:txBody>
          <a:bodyPr wrap="none" rtlCol="0">
            <a:spAutoFit/>
          </a:bodyPr>
          <a:lstStyle/>
          <a:p>
            <a:r>
              <a:rPr lang="tr-TR" sz="3600" dirty="0">
                <a:solidFill>
                  <a:srgbClr val="FF0000"/>
                </a:solidFill>
              </a:rPr>
              <a:t>Cevap </a:t>
            </a:r>
          </a:p>
        </p:txBody>
      </p:sp>
    </p:spTree>
    <p:extLst>
      <p:ext uri="{BB962C8B-B14F-4D97-AF65-F5344CB8AC3E}">
        <p14:creationId xmlns:p14="http://schemas.microsoft.com/office/powerpoint/2010/main" val="653019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rgbClr val="FF33CC"/>
                </a:solidFill>
              </a:rPr>
              <a:t>Yağ asitlerinin gösterilmesi</a:t>
            </a:r>
          </a:p>
        </p:txBody>
      </p:sp>
      <p:sp>
        <p:nvSpPr>
          <p:cNvPr id="3" name="2 İçerik Yer Tutucusu"/>
          <p:cNvSpPr>
            <a:spLocks noGrp="1"/>
          </p:cNvSpPr>
          <p:nvPr>
            <p:ph idx="1"/>
          </p:nvPr>
        </p:nvSpPr>
        <p:spPr>
          <a:xfrm>
            <a:off x="550168" y="1829395"/>
            <a:ext cx="10515600" cy="4351338"/>
          </a:xfrm>
        </p:spPr>
        <p:txBody>
          <a:bodyPr/>
          <a:lstStyle/>
          <a:p>
            <a:pPr>
              <a:buNone/>
            </a:pPr>
            <a:r>
              <a:rPr lang="tr-TR" dirty="0"/>
              <a:t>                        </a:t>
            </a:r>
          </a:p>
          <a:p>
            <a:pPr>
              <a:buNone/>
            </a:pPr>
            <a:r>
              <a:rPr lang="tr-TR" dirty="0"/>
              <a:t>     </a:t>
            </a:r>
          </a:p>
          <a:p>
            <a:pPr>
              <a:buNone/>
            </a:pPr>
            <a:r>
              <a:rPr lang="tr-TR" dirty="0"/>
              <a:t>          </a:t>
            </a:r>
            <a:r>
              <a:rPr lang="tr-TR" b="1" dirty="0">
                <a:solidFill>
                  <a:srgbClr val="FF33CC"/>
                </a:solidFill>
                <a:latin typeface="Comic Sans MS" pitchFamily="66" charset="0"/>
              </a:rPr>
              <a:t>C sayısı            Çift Bağ Sayısı</a:t>
            </a:r>
          </a:p>
          <a:p>
            <a:pPr>
              <a:buNone/>
            </a:pPr>
            <a:endParaRPr lang="tr-TR" b="1" dirty="0">
              <a:solidFill>
                <a:srgbClr val="FF33CC"/>
              </a:solidFill>
              <a:latin typeface="Comic Sans MS" pitchFamily="66" charset="0"/>
            </a:endParaRPr>
          </a:p>
          <a:p>
            <a:pPr>
              <a:buNone/>
            </a:pPr>
            <a:r>
              <a:rPr lang="tr-TR" b="1" dirty="0">
                <a:solidFill>
                  <a:srgbClr val="FF33CC"/>
                </a:solidFill>
                <a:latin typeface="Comic Sans MS" pitchFamily="66" charset="0"/>
              </a:rPr>
              <a:t>                10:0 </a:t>
            </a:r>
            <a:r>
              <a:rPr lang="tr-TR" sz="2400" b="1" dirty="0">
                <a:solidFill>
                  <a:schemeClr val="tx2"/>
                </a:solidFill>
                <a:latin typeface="Comic Sans MS" pitchFamily="66" charset="0"/>
              </a:rPr>
              <a:t>(10 </a:t>
            </a:r>
            <a:r>
              <a:rPr lang="tr-TR" sz="2400" b="1" dirty="0" err="1">
                <a:solidFill>
                  <a:schemeClr val="tx2"/>
                </a:solidFill>
                <a:latin typeface="Comic Sans MS" pitchFamily="66" charset="0"/>
              </a:rPr>
              <a:t>C’lu</a:t>
            </a:r>
            <a:r>
              <a:rPr lang="tr-TR" sz="2400" b="1" dirty="0">
                <a:solidFill>
                  <a:schemeClr val="tx2"/>
                </a:solidFill>
                <a:latin typeface="Comic Sans MS" pitchFamily="66" charset="0"/>
              </a:rPr>
              <a:t>, çift bağ yok,0) </a:t>
            </a:r>
            <a:endParaRPr lang="tr-TR" sz="2400" b="1" dirty="0">
              <a:solidFill>
                <a:srgbClr val="FF0000"/>
              </a:solidFill>
              <a:latin typeface="Comic Sans MS" pitchFamily="66" charset="0"/>
            </a:endParaRPr>
          </a:p>
          <a:p>
            <a:pPr>
              <a:buNone/>
            </a:pPr>
            <a:r>
              <a:rPr lang="tr-TR" sz="2400" b="1" dirty="0">
                <a:solidFill>
                  <a:schemeClr val="tx2"/>
                </a:solidFill>
                <a:latin typeface="Comic Sans MS" pitchFamily="66" charset="0"/>
              </a:rPr>
              <a:t>                   </a:t>
            </a:r>
            <a:r>
              <a:rPr lang="tr-TR" b="1" dirty="0">
                <a:solidFill>
                  <a:srgbClr val="FF33CC"/>
                </a:solidFill>
                <a:latin typeface="Comic Sans MS" pitchFamily="66" charset="0"/>
              </a:rPr>
              <a:t>18:1 </a:t>
            </a:r>
            <a:r>
              <a:rPr lang="tr-TR" sz="2400" b="1" dirty="0">
                <a:solidFill>
                  <a:schemeClr val="tx2"/>
                </a:solidFill>
                <a:latin typeface="Comic Sans MS" pitchFamily="66" charset="0"/>
              </a:rPr>
              <a:t>(18 </a:t>
            </a:r>
            <a:r>
              <a:rPr lang="tr-TR" sz="2400" b="1" dirty="0" err="1">
                <a:solidFill>
                  <a:schemeClr val="tx2"/>
                </a:solidFill>
                <a:latin typeface="Comic Sans MS" pitchFamily="66" charset="0"/>
              </a:rPr>
              <a:t>C’lu</a:t>
            </a:r>
            <a:r>
              <a:rPr lang="tr-TR" sz="2400" b="1" dirty="0">
                <a:solidFill>
                  <a:schemeClr val="tx2"/>
                </a:solidFill>
                <a:latin typeface="Comic Sans MS" pitchFamily="66" charset="0"/>
              </a:rPr>
              <a:t>, tek çift bağ var) </a:t>
            </a:r>
            <a:endParaRPr lang="tr-TR" sz="2400" b="1" dirty="0">
              <a:solidFill>
                <a:srgbClr val="FF0000"/>
              </a:solidFill>
              <a:latin typeface="Comic Sans MS" pitchFamily="66" charset="0"/>
            </a:endParaRPr>
          </a:p>
          <a:p>
            <a:pPr>
              <a:buNone/>
            </a:pPr>
            <a:r>
              <a:rPr lang="tr-TR" sz="2400" b="1" dirty="0">
                <a:solidFill>
                  <a:schemeClr val="tx2"/>
                </a:solidFill>
                <a:latin typeface="Comic Sans MS" pitchFamily="66" charset="0"/>
              </a:rPr>
              <a:t>                   </a:t>
            </a:r>
            <a:r>
              <a:rPr lang="tr-TR" b="1" dirty="0">
                <a:solidFill>
                  <a:srgbClr val="FF33CC"/>
                </a:solidFill>
                <a:latin typeface="Comic Sans MS" pitchFamily="66" charset="0"/>
              </a:rPr>
              <a:t>20:4</a:t>
            </a:r>
            <a:r>
              <a:rPr lang="tr-TR" sz="2400" b="1" dirty="0">
                <a:solidFill>
                  <a:schemeClr val="tx2"/>
                </a:solidFill>
                <a:latin typeface="Comic Sans MS" pitchFamily="66" charset="0"/>
              </a:rPr>
              <a:t> (20 </a:t>
            </a:r>
            <a:r>
              <a:rPr lang="tr-TR" sz="2400" b="1" dirty="0" err="1">
                <a:solidFill>
                  <a:schemeClr val="tx2"/>
                </a:solidFill>
                <a:latin typeface="Comic Sans MS" pitchFamily="66" charset="0"/>
              </a:rPr>
              <a:t>C’lu</a:t>
            </a:r>
            <a:r>
              <a:rPr lang="tr-TR" sz="2400" b="1" dirty="0">
                <a:solidFill>
                  <a:schemeClr val="tx2"/>
                </a:solidFill>
                <a:latin typeface="Comic Sans MS" pitchFamily="66" charset="0"/>
              </a:rPr>
              <a:t>, 4 çift bağ var)  </a:t>
            </a:r>
          </a:p>
        </p:txBody>
      </p:sp>
      <p:sp>
        <p:nvSpPr>
          <p:cNvPr id="4" name="3 Aşağı Ok"/>
          <p:cNvSpPr/>
          <p:nvPr/>
        </p:nvSpPr>
        <p:spPr>
          <a:xfrm>
            <a:off x="2417913" y="1499794"/>
            <a:ext cx="576064" cy="1368152"/>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5" name="4 Aşağı Ok"/>
          <p:cNvSpPr/>
          <p:nvPr/>
        </p:nvSpPr>
        <p:spPr>
          <a:xfrm>
            <a:off x="5519936" y="1499794"/>
            <a:ext cx="576064" cy="1368152"/>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cxnSp>
        <p:nvCxnSpPr>
          <p:cNvPr id="7" name="6 Düz Ok Bağlayıcısı"/>
          <p:cNvCxnSpPr/>
          <p:nvPr/>
        </p:nvCxnSpPr>
        <p:spPr>
          <a:xfrm>
            <a:off x="1606217" y="3188027"/>
            <a:ext cx="115212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Düz Ok Bağlayıcısı"/>
          <p:cNvCxnSpPr/>
          <p:nvPr/>
        </p:nvCxnSpPr>
        <p:spPr>
          <a:xfrm flipH="1">
            <a:off x="3022306" y="3032956"/>
            <a:ext cx="1584176"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latin typeface="Comic Sans MS" pitchFamily="66" charset="0"/>
              </a:rPr>
              <a:t/>
            </a:r>
            <a:br>
              <a:rPr lang="tr-TR" dirty="0">
                <a:latin typeface="Comic Sans MS" pitchFamily="66" charset="0"/>
              </a:rPr>
            </a:br>
            <a:r>
              <a:rPr lang="tr-TR" sz="3100" dirty="0">
                <a:latin typeface="Comic Sans MS" pitchFamily="66" charset="0"/>
              </a:rPr>
              <a:t>Çeşitli özelliklerine göre sınıflandırılır</a:t>
            </a:r>
          </a:p>
        </p:txBody>
      </p:sp>
      <p:sp>
        <p:nvSpPr>
          <p:cNvPr id="4" name="3 5-Nokta Yıldız"/>
          <p:cNvSpPr/>
          <p:nvPr/>
        </p:nvSpPr>
        <p:spPr>
          <a:xfrm>
            <a:off x="9336360" y="908720"/>
            <a:ext cx="576064" cy="43204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Aşağı Ok"/>
          <p:cNvSpPr/>
          <p:nvPr/>
        </p:nvSpPr>
        <p:spPr>
          <a:xfrm>
            <a:off x="3567305" y="1808820"/>
            <a:ext cx="360040" cy="1584176"/>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a:p>
        </p:txBody>
      </p:sp>
      <p:sp>
        <p:nvSpPr>
          <p:cNvPr id="6" name="5 Aşağı Ok"/>
          <p:cNvSpPr/>
          <p:nvPr/>
        </p:nvSpPr>
        <p:spPr>
          <a:xfrm>
            <a:off x="5807968" y="1736813"/>
            <a:ext cx="360040" cy="1584176"/>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tr-TR"/>
          </a:p>
        </p:txBody>
      </p:sp>
      <p:sp>
        <p:nvSpPr>
          <p:cNvPr id="8" name="7 Aşağı Ok"/>
          <p:cNvSpPr/>
          <p:nvPr/>
        </p:nvSpPr>
        <p:spPr>
          <a:xfrm>
            <a:off x="8059320" y="1520788"/>
            <a:ext cx="360040" cy="1584176"/>
          </a:xfrm>
          <a:prstGeom prst="down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sp>
        <p:nvSpPr>
          <p:cNvPr id="9" name="8 Dikdörtgen"/>
          <p:cNvSpPr/>
          <p:nvPr/>
        </p:nvSpPr>
        <p:spPr>
          <a:xfrm>
            <a:off x="2487185" y="3392996"/>
            <a:ext cx="2160240" cy="108012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b="1" dirty="0">
                <a:latin typeface="Comic Sans MS" pitchFamily="66" charset="0"/>
              </a:rPr>
              <a:t>C sayısına göre</a:t>
            </a:r>
          </a:p>
        </p:txBody>
      </p:sp>
      <p:sp>
        <p:nvSpPr>
          <p:cNvPr id="11" name="10 Dikdörtgen"/>
          <p:cNvSpPr/>
          <p:nvPr/>
        </p:nvSpPr>
        <p:spPr>
          <a:xfrm>
            <a:off x="5159896" y="3320989"/>
            <a:ext cx="1944216" cy="108012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b="1" dirty="0">
                <a:latin typeface="Comic Sans MS" pitchFamily="66" charset="0"/>
              </a:rPr>
              <a:t>C atomları arasındaki çift bağlara göre</a:t>
            </a:r>
          </a:p>
        </p:txBody>
      </p:sp>
      <p:sp>
        <p:nvSpPr>
          <p:cNvPr id="13" name="12 Dikdörtgen"/>
          <p:cNvSpPr/>
          <p:nvPr/>
        </p:nvSpPr>
        <p:spPr>
          <a:xfrm>
            <a:off x="7608168" y="3068960"/>
            <a:ext cx="2016224" cy="108012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b="1" dirty="0">
                <a:latin typeface="Comic Sans MS" pitchFamily="66" charset="0"/>
              </a:rPr>
              <a:t>İnsan vücudunda sentezlenme durumuna göre</a:t>
            </a:r>
          </a:p>
        </p:txBody>
      </p:sp>
      <p:sp>
        <p:nvSpPr>
          <p:cNvPr id="14" name="13 Dikdörtgen"/>
          <p:cNvSpPr/>
          <p:nvPr/>
        </p:nvSpPr>
        <p:spPr>
          <a:xfrm>
            <a:off x="2559193" y="4694200"/>
            <a:ext cx="2088232" cy="115212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tr-TR" b="1" dirty="0">
                <a:solidFill>
                  <a:srgbClr val="FF0000"/>
                </a:solidFill>
                <a:latin typeface="Comic Sans MS" pitchFamily="66" charset="0"/>
              </a:rPr>
              <a:t>1.Kısa zincirli</a:t>
            </a:r>
          </a:p>
          <a:p>
            <a:r>
              <a:rPr lang="tr-TR" b="1" dirty="0">
                <a:solidFill>
                  <a:srgbClr val="FF0000"/>
                </a:solidFill>
                <a:latin typeface="Comic Sans MS" pitchFamily="66" charset="0"/>
              </a:rPr>
              <a:t>2.Orta zincirli</a:t>
            </a:r>
          </a:p>
          <a:p>
            <a:r>
              <a:rPr lang="tr-TR" b="1" dirty="0">
                <a:solidFill>
                  <a:srgbClr val="FF0000"/>
                </a:solidFill>
                <a:latin typeface="Comic Sans MS" pitchFamily="66" charset="0"/>
              </a:rPr>
              <a:t>3.Uzun zincirli</a:t>
            </a:r>
          </a:p>
        </p:txBody>
      </p:sp>
      <p:sp>
        <p:nvSpPr>
          <p:cNvPr id="17" name="16 Dikdörtgen"/>
          <p:cNvSpPr/>
          <p:nvPr/>
        </p:nvSpPr>
        <p:spPr>
          <a:xfrm>
            <a:off x="4975668" y="4519240"/>
            <a:ext cx="2448272" cy="201622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342900" indent="-342900">
              <a:buAutoNum type="arabicPeriod"/>
            </a:pPr>
            <a:endParaRPr lang="tr-TR" b="1" dirty="0">
              <a:solidFill>
                <a:srgbClr val="FF0000"/>
              </a:solidFill>
              <a:latin typeface="Comic Sans MS" pitchFamily="66" charset="0"/>
            </a:endParaRPr>
          </a:p>
          <a:p>
            <a:pPr marL="342900" indent="-342900">
              <a:buAutoNum type="arabicPeriod"/>
            </a:pPr>
            <a:endParaRPr lang="tr-TR" b="1" dirty="0">
              <a:solidFill>
                <a:srgbClr val="FF0000"/>
              </a:solidFill>
              <a:latin typeface="Comic Sans MS" pitchFamily="66" charset="0"/>
            </a:endParaRPr>
          </a:p>
          <a:p>
            <a:pPr marL="342900" indent="-342900">
              <a:buAutoNum type="arabicPeriod"/>
            </a:pPr>
            <a:r>
              <a:rPr lang="tr-TR" b="1" dirty="0">
                <a:solidFill>
                  <a:srgbClr val="FF0000"/>
                </a:solidFill>
                <a:latin typeface="Comic Sans MS" pitchFamily="66" charset="0"/>
              </a:rPr>
              <a:t>Doymuş</a:t>
            </a:r>
          </a:p>
          <a:p>
            <a:pPr marL="342900" indent="-342900">
              <a:buAutoNum type="arabicPeriod"/>
            </a:pPr>
            <a:r>
              <a:rPr lang="tr-TR" b="1" dirty="0">
                <a:solidFill>
                  <a:srgbClr val="FF0000"/>
                </a:solidFill>
                <a:latin typeface="Comic Sans MS" pitchFamily="66" charset="0"/>
              </a:rPr>
              <a:t>Doymamış </a:t>
            </a:r>
          </a:p>
          <a:p>
            <a:pPr marL="342900" indent="-342900"/>
            <a:r>
              <a:rPr lang="tr-TR" b="1" dirty="0">
                <a:solidFill>
                  <a:srgbClr val="FF0000"/>
                </a:solidFill>
                <a:latin typeface="Comic Sans MS" pitchFamily="66" charset="0"/>
              </a:rPr>
              <a:t>   - Tekli doymamış</a:t>
            </a:r>
          </a:p>
          <a:p>
            <a:pPr marL="342900" indent="-342900"/>
            <a:r>
              <a:rPr lang="tr-TR" b="1" dirty="0">
                <a:solidFill>
                  <a:srgbClr val="FF0000"/>
                </a:solidFill>
                <a:latin typeface="Comic Sans MS" pitchFamily="66" charset="0"/>
              </a:rPr>
              <a:t>   - Çoklu doymamış</a:t>
            </a:r>
          </a:p>
          <a:p>
            <a:pPr marL="342900" indent="-342900"/>
            <a:r>
              <a:rPr lang="tr-TR" b="1" dirty="0">
                <a:solidFill>
                  <a:srgbClr val="FF0000"/>
                </a:solidFill>
                <a:latin typeface="Comic Sans MS" pitchFamily="66" charset="0"/>
              </a:rPr>
              <a:t>     n-6 , n-3 veya</a:t>
            </a:r>
          </a:p>
          <a:p>
            <a:pPr marL="342900" indent="-342900"/>
            <a:r>
              <a:rPr lang="tr-TR" b="1" dirty="0">
                <a:solidFill>
                  <a:srgbClr val="FF0000"/>
                </a:solidFill>
                <a:latin typeface="Comic Sans MS" pitchFamily="66" charset="0"/>
              </a:rPr>
              <a:t>     w-6 , w-3</a:t>
            </a:r>
          </a:p>
          <a:p>
            <a:pPr marL="342900" indent="-342900"/>
            <a:r>
              <a:rPr lang="tr-TR" b="1" dirty="0">
                <a:solidFill>
                  <a:srgbClr val="FF0000"/>
                </a:solidFill>
                <a:latin typeface="Comic Sans MS" pitchFamily="66" charset="0"/>
              </a:rPr>
              <a:t>    </a:t>
            </a:r>
          </a:p>
          <a:p>
            <a:pPr marL="342900" indent="-342900"/>
            <a:endParaRPr lang="tr-TR" b="1" dirty="0">
              <a:solidFill>
                <a:srgbClr val="FF0000"/>
              </a:solidFill>
              <a:latin typeface="Comic Sans MS" pitchFamily="66" charset="0"/>
            </a:endParaRPr>
          </a:p>
        </p:txBody>
      </p:sp>
      <p:sp>
        <p:nvSpPr>
          <p:cNvPr id="18" name="17 Dikdörtgen"/>
          <p:cNvSpPr/>
          <p:nvPr/>
        </p:nvSpPr>
        <p:spPr>
          <a:xfrm>
            <a:off x="7752183" y="4613757"/>
            <a:ext cx="2232248" cy="100811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342900" indent="-342900">
              <a:buAutoNum type="arabicPeriod"/>
            </a:pPr>
            <a:r>
              <a:rPr lang="tr-TR" b="1" dirty="0">
                <a:solidFill>
                  <a:srgbClr val="FF0000"/>
                </a:solidFill>
                <a:latin typeface="Comic Sans MS" pitchFamily="66" charset="0"/>
              </a:rPr>
              <a:t>Elzem </a:t>
            </a:r>
          </a:p>
          <a:p>
            <a:pPr marL="342900" indent="-342900">
              <a:buAutoNum type="arabicPeriod"/>
            </a:pPr>
            <a:r>
              <a:rPr lang="tr-TR" b="1" dirty="0">
                <a:solidFill>
                  <a:srgbClr val="FF0000"/>
                </a:solidFill>
                <a:latin typeface="Comic Sans MS" pitchFamily="66" charset="0"/>
              </a:rPr>
              <a:t>Elzem olmayan</a:t>
            </a:r>
          </a:p>
        </p:txBody>
      </p:sp>
      <p:sp>
        <p:nvSpPr>
          <p:cNvPr id="15" name="Metin kutusu 14">
            <a:extLst>
              <a:ext uri="{FF2B5EF4-FFF2-40B4-BE49-F238E27FC236}">
                <a16:creationId xmlns:a16="http://schemas.microsoft.com/office/drawing/2014/main" id="{AE44CE42-AB0F-8944-AB48-4AE0F27B6C88}"/>
              </a:ext>
            </a:extLst>
          </p:cNvPr>
          <p:cNvSpPr txBox="1"/>
          <p:nvPr/>
        </p:nvSpPr>
        <p:spPr>
          <a:xfrm>
            <a:off x="4452505" y="206505"/>
            <a:ext cx="6099462" cy="523220"/>
          </a:xfrm>
          <a:prstGeom prst="rect">
            <a:avLst/>
          </a:prstGeom>
          <a:noFill/>
        </p:spPr>
        <p:txBody>
          <a:bodyPr wrap="square">
            <a:spAutoFit/>
          </a:bodyPr>
          <a:lstStyle/>
          <a:p>
            <a:r>
              <a:rPr lang="tr-TR" sz="2800" dirty="0">
                <a:solidFill>
                  <a:srgbClr val="FF0000"/>
                </a:solidFill>
                <a:latin typeface="Comic Sans MS" pitchFamily="66" charset="0"/>
              </a:rPr>
              <a:t>Yağ asitleri</a:t>
            </a:r>
            <a:endParaRPr lang="tr-TR"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063552" y="620688"/>
            <a:ext cx="8147248" cy="796950"/>
          </a:xfrm>
        </p:spPr>
        <p:txBody>
          <a:bodyPr>
            <a:normAutofit fontScale="90000"/>
          </a:bodyPr>
          <a:lstStyle/>
          <a:p>
            <a:pPr eaLnBrk="1" hangingPunct="1"/>
            <a:r>
              <a:rPr lang="tr-TR" sz="3600" b="1" dirty="0">
                <a:solidFill>
                  <a:srgbClr val="FF33CC"/>
                </a:solidFill>
                <a:latin typeface="Comic Sans MS" pitchFamily="66" charset="0"/>
              </a:rPr>
              <a:t>C sayısına göre yağ asitlerinin sınıflandırılması</a:t>
            </a:r>
            <a:r>
              <a:rPr lang="tr-TR" sz="4000" dirty="0">
                <a:solidFill>
                  <a:srgbClr val="800080"/>
                </a:solidFill>
              </a:rPr>
              <a:t/>
            </a:r>
            <a:br>
              <a:rPr lang="tr-TR" sz="4000" dirty="0">
                <a:solidFill>
                  <a:srgbClr val="800080"/>
                </a:solidFill>
              </a:rPr>
            </a:br>
            <a:endParaRPr lang="tr-TR" sz="4000" dirty="0">
              <a:solidFill>
                <a:srgbClr val="800080"/>
              </a:solidFill>
            </a:endParaRPr>
          </a:p>
        </p:txBody>
      </p:sp>
      <p:sp>
        <p:nvSpPr>
          <p:cNvPr id="9219" name="Rectangle 3"/>
          <p:cNvSpPr>
            <a:spLocks noGrp="1" noChangeArrowheads="1"/>
          </p:cNvSpPr>
          <p:nvPr>
            <p:ph type="body" idx="1"/>
          </p:nvPr>
        </p:nvSpPr>
        <p:spPr/>
        <p:txBody>
          <a:bodyPr>
            <a:normAutofit/>
          </a:bodyPr>
          <a:lstStyle/>
          <a:p>
            <a:pPr marL="514350" indent="-514350">
              <a:buAutoNum type="arabicPeriod"/>
            </a:pPr>
            <a:r>
              <a:rPr lang="tr-TR" dirty="0">
                <a:latin typeface="Comic Sans MS" pitchFamily="66" charset="0"/>
              </a:rPr>
              <a:t>&lt;6 C olanlar </a:t>
            </a:r>
            <a:r>
              <a:rPr lang="tr-TR" i="1" u="sng" dirty="0">
                <a:latin typeface="Comic Sans MS" pitchFamily="66" charset="0"/>
              </a:rPr>
              <a:t>Kısa Zincirli Yağ Asitleri</a:t>
            </a:r>
          </a:p>
          <a:p>
            <a:pPr marL="514350" indent="-514350">
              <a:buNone/>
            </a:pPr>
            <a:r>
              <a:rPr lang="tr-TR" dirty="0">
                <a:latin typeface="Comic Sans MS" pitchFamily="66" charset="0"/>
              </a:rPr>
              <a:t>    (2,4 C)</a:t>
            </a:r>
          </a:p>
          <a:p>
            <a:pPr marL="514350" indent="-514350">
              <a:buNone/>
            </a:pPr>
            <a:endParaRPr lang="tr-TR" dirty="0">
              <a:latin typeface="Comic Sans MS" pitchFamily="66" charset="0"/>
            </a:endParaRPr>
          </a:p>
          <a:p>
            <a:pPr marL="514350" indent="-514350">
              <a:buAutoNum type="arabicPeriod" startAt="2"/>
            </a:pPr>
            <a:r>
              <a:rPr lang="tr-TR" dirty="0">
                <a:latin typeface="Comic Sans MS" pitchFamily="66" charset="0"/>
              </a:rPr>
              <a:t>6-10 C olanlar </a:t>
            </a:r>
            <a:r>
              <a:rPr lang="tr-TR" i="1" u="sng" dirty="0">
                <a:latin typeface="Comic Sans MS" pitchFamily="66" charset="0"/>
              </a:rPr>
              <a:t>Orta Zincirli Yağ Asitleri</a:t>
            </a:r>
          </a:p>
          <a:p>
            <a:pPr marL="514350" indent="-514350">
              <a:buNone/>
            </a:pPr>
            <a:r>
              <a:rPr lang="tr-TR" dirty="0">
                <a:latin typeface="Comic Sans MS" pitchFamily="66" charset="0"/>
              </a:rPr>
              <a:t>   (6, 8, 10 C)</a:t>
            </a:r>
          </a:p>
          <a:p>
            <a:pPr marL="514350" indent="-514350">
              <a:buNone/>
            </a:pPr>
            <a:endParaRPr lang="tr-TR" dirty="0">
              <a:latin typeface="Comic Sans MS" pitchFamily="66" charset="0"/>
            </a:endParaRPr>
          </a:p>
          <a:p>
            <a:pPr marL="514350" indent="-514350">
              <a:buAutoNum type="arabicPeriod" startAt="3"/>
            </a:pPr>
            <a:r>
              <a:rPr lang="tr-TR" dirty="0">
                <a:latin typeface="Comic Sans MS" pitchFamily="66" charset="0"/>
              </a:rPr>
              <a:t>&gt;10 C olanlar </a:t>
            </a:r>
            <a:r>
              <a:rPr lang="tr-TR" i="1" u="sng" dirty="0">
                <a:latin typeface="Comic Sans MS" pitchFamily="66" charset="0"/>
              </a:rPr>
              <a:t>Uzun Zincirli Yağ Asitleri</a:t>
            </a:r>
          </a:p>
          <a:p>
            <a:pPr marL="514350" indent="-514350">
              <a:buNone/>
            </a:pPr>
            <a:r>
              <a:rPr lang="tr-TR" dirty="0">
                <a:latin typeface="Comic Sans MS" pitchFamily="66" charset="0"/>
              </a:rPr>
              <a:t>    (12 C ve üstü)</a:t>
            </a:r>
          </a:p>
          <a:p>
            <a:pPr marL="514350" indent="-514350">
              <a:buAutoNum type="arabicPeriod" startAt="3"/>
            </a:pPr>
            <a:endParaRPr lang="tr-TR"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460EA05-0E73-5A47-B0DB-9C38292AD26A}"/>
              </a:ext>
            </a:extLst>
          </p:cNvPr>
          <p:cNvSpPr/>
          <p:nvPr/>
        </p:nvSpPr>
        <p:spPr>
          <a:xfrm>
            <a:off x="855080" y="2109033"/>
            <a:ext cx="4473058" cy="4247317"/>
          </a:xfrm>
          <a:prstGeom prst="rect">
            <a:avLst/>
          </a:prstGeom>
        </p:spPr>
        <p:txBody>
          <a:bodyPr wrap="square">
            <a:spAutoFit/>
          </a:bodyPr>
          <a:lstStyle/>
          <a:p>
            <a:pPr algn="just"/>
            <a:r>
              <a:rPr lang="tr-TR" dirty="0">
                <a:latin typeface="Comic Sans MS" panose="030F0902030302020204" pitchFamily="66" charset="0"/>
              </a:rPr>
              <a:t>Bitki ve hayvan dokularında </a:t>
            </a:r>
            <a:r>
              <a:rPr lang="tr-TR" dirty="0" err="1">
                <a:latin typeface="Comic Sans MS" panose="030F0902030302020204" pitchFamily="66" charset="0"/>
              </a:rPr>
              <a:t>biosentez</a:t>
            </a:r>
            <a:r>
              <a:rPr lang="tr-TR" dirty="0">
                <a:latin typeface="Comic Sans MS" panose="030F0902030302020204" pitchFamily="66" charset="0"/>
              </a:rPr>
              <a:t> yoluyla </a:t>
            </a:r>
            <a:r>
              <a:rPr lang="tr-TR" dirty="0" err="1">
                <a:latin typeface="Comic Sans MS" panose="030F0902030302020204" pitchFamily="66" charset="0"/>
              </a:rPr>
              <a:t>oluşturuldukları</a:t>
            </a:r>
            <a:r>
              <a:rPr lang="tr-TR" dirty="0">
                <a:latin typeface="Comic Sans MS" panose="030F0902030302020204" pitchFamily="66" charset="0"/>
              </a:rPr>
              <a:t> </a:t>
            </a:r>
            <a:r>
              <a:rPr lang="tr-TR" dirty="0" err="1">
                <a:latin typeface="Comic Sans MS" panose="030F0902030302020204" pitchFamily="66" charset="0"/>
              </a:rPr>
              <a:t>için</a:t>
            </a:r>
            <a:r>
              <a:rPr lang="tr-TR" dirty="0">
                <a:latin typeface="Comic Sans MS" panose="030F0902030302020204" pitchFamily="66" charset="0"/>
              </a:rPr>
              <a:t>, </a:t>
            </a:r>
            <a:r>
              <a:rPr lang="tr-TR" dirty="0" err="1">
                <a:latin typeface="Comic Sans MS" panose="030F0902030302020204" pitchFamily="66" charset="0"/>
              </a:rPr>
              <a:t>doğal</a:t>
            </a:r>
            <a:r>
              <a:rPr lang="tr-TR" dirty="0">
                <a:latin typeface="Comic Sans MS" panose="030F0902030302020204" pitchFamily="66" charset="0"/>
              </a:rPr>
              <a:t> </a:t>
            </a:r>
            <a:r>
              <a:rPr lang="tr-TR" dirty="0" err="1">
                <a:latin typeface="Comic Sans MS" panose="030F0902030302020204" pitchFamily="66" charset="0"/>
              </a:rPr>
              <a:t>ürünleri</a:t>
            </a:r>
            <a:r>
              <a:rPr lang="tr-TR" dirty="0">
                <a:latin typeface="Comic Sans MS" panose="030F0902030302020204" pitchFamily="66" charset="0"/>
              </a:rPr>
              <a:t> de </a:t>
            </a:r>
            <a:r>
              <a:rPr lang="tr-TR" dirty="0" err="1">
                <a:latin typeface="Comic Sans MS" panose="030F0902030302020204" pitchFamily="66" charset="0"/>
              </a:rPr>
              <a:t>genis</a:t>
            </a:r>
            <a:r>
              <a:rPr lang="tr-TR" dirty="0">
                <a:latin typeface="Comic Sans MS" panose="030F0902030302020204" pitchFamily="66" charset="0"/>
              </a:rPr>
              <a:t>̧ </a:t>
            </a:r>
            <a:r>
              <a:rPr lang="tr-TR" dirty="0" err="1">
                <a:latin typeface="Comic Sans MS" panose="030F0902030302020204" pitchFamily="66" charset="0"/>
              </a:rPr>
              <a:t>çapta</a:t>
            </a:r>
            <a:r>
              <a:rPr lang="tr-TR" dirty="0">
                <a:latin typeface="Comic Sans MS" panose="030F0902030302020204" pitchFamily="66" charset="0"/>
              </a:rPr>
              <a:t> bulunurlar. </a:t>
            </a:r>
          </a:p>
          <a:p>
            <a:pPr algn="just"/>
            <a:endParaRPr lang="tr-TR" dirty="0">
              <a:latin typeface="Comic Sans MS" panose="030F0902030302020204" pitchFamily="66" charset="0"/>
            </a:endParaRPr>
          </a:p>
          <a:p>
            <a:pPr algn="just"/>
            <a:r>
              <a:rPr lang="tr-TR" dirty="0">
                <a:latin typeface="Comic Sans MS" panose="030F0902030302020204" pitchFamily="66" charset="0"/>
              </a:rPr>
              <a:t>Lipitler, metabolizmada </a:t>
            </a:r>
            <a:r>
              <a:rPr lang="tr-TR" dirty="0" err="1">
                <a:latin typeface="Comic Sans MS" panose="030F0902030302020204" pitchFamily="66" charset="0"/>
              </a:rPr>
              <a:t>parçalanarak</a:t>
            </a:r>
            <a:r>
              <a:rPr lang="tr-TR" dirty="0">
                <a:latin typeface="Comic Sans MS" panose="030F0902030302020204" pitchFamily="66" charset="0"/>
              </a:rPr>
              <a:t> yeni </a:t>
            </a:r>
            <a:r>
              <a:rPr lang="tr-TR" dirty="0" err="1">
                <a:latin typeface="Comic Sans MS" panose="030F0902030302020204" pitchFamily="66" charset="0"/>
              </a:rPr>
              <a:t>ürünlere</a:t>
            </a:r>
            <a:r>
              <a:rPr lang="tr-TR" dirty="0">
                <a:latin typeface="Comic Sans MS" panose="030F0902030302020204" pitchFamily="66" charset="0"/>
              </a:rPr>
              <a:t> </a:t>
            </a:r>
            <a:r>
              <a:rPr lang="tr-TR" dirty="0" err="1">
                <a:latin typeface="Comic Sans MS" panose="030F0902030302020204" pitchFamily="66" charset="0"/>
              </a:rPr>
              <a:t>dönüştürüldükleri</a:t>
            </a:r>
            <a:r>
              <a:rPr lang="tr-TR" dirty="0">
                <a:latin typeface="Comic Sans MS" panose="030F0902030302020204" pitchFamily="66" charset="0"/>
              </a:rPr>
              <a:t> </a:t>
            </a:r>
            <a:r>
              <a:rPr lang="tr-TR" dirty="0" err="1">
                <a:latin typeface="Comic Sans MS" panose="030F0902030302020204" pitchFamily="66" charset="0"/>
              </a:rPr>
              <a:t>için</a:t>
            </a:r>
            <a:r>
              <a:rPr lang="tr-TR" dirty="0">
                <a:latin typeface="Comic Sans MS" panose="030F0902030302020204" pitchFamily="66" charset="0"/>
              </a:rPr>
              <a:t> </a:t>
            </a:r>
            <a:r>
              <a:rPr lang="tr-TR" dirty="0" err="1">
                <a:latin typeface="Comic Sans MS" panose="030F0902030302020204" pitchFamily="66" charset="0"/>
              </a:rPr>
              <a:t>önemli</a:t>
            </a:r>
            <a:r>
              <a:rPr lang="tr-TR" dirty="0">
                <a:latin typeface="Comic Sans MS" panose="030F0902030302020204" pitchFamily="66" charset="0"/>
              </a:rPr>
              <a:t> besin ve enerji </a:t>
            </a:r>
            <a:r>
              <a:rPr lang="tr-TR" dirty="0" err="1">
                <a:latin typeface="Comic Sans MS" panose="030F0902030302020204" pitchFamily="66" charset="0"/>
              </a:rPr>
              <a:t>kaynağıdırlar</a:t>
            </a:r>
            <a:r>
              <a:rPr lang="tr-TR" dirty="0">
                <a:latin typeface="Comic Sans MS" panose="030F0902030302020204" pitchFamily="66" charset="0"/>
              </a:rPr>
              <a:t>. </a:t>
            </a:r>
          </a:p>
          <a:p>
            <a:pPr algn="just"/>
            <a:endParaRPr lang="tr-TR" dirty="0">
              <a:latin typeface="Comic Sans MS" panose="030F0902030302020204" pitchFamily="66" charset="0"/>
            </a:endParaRPr>
          </a:p>
          <a:p>
            <a:pPr algn="just"/>
            <a:r>
              <a:rPr lang="tr-TR" dirty="0">
                <a:latin typeface="Comic Sans MS" panose="030F0902030302020204" pitchFamily="66" charset="0"/>
              </a:rPr>
              <a:t>C, O, H atomlarının haricinde seyrek olmakla beraber N, P, S'de ihtiva ederler. </a:t>
            </a:r>
          </a:p>
          <a:p>
            <a:pPr algn="just"/>
            <a:endParaRPr lang="tr-TR" dirty="0">
              <a:latin typeface="Comic Sans MS" panose="030F0902030302020204" pitchFamily="66" charset="0"/>
            </a:endParaRPr>
          </a:p>
          <a:p>
            <a:pPr algn="just"/>
            <a:r>
              <a:rPr lang="tr-TR" dirty="0">
                <a:latin typeface="Comic Sans MS" panose="030F0902030302020204" pitchFamily="66" charset="0"/>
              </a:rPr>
              <a:t>Suda </a:t>
            </a:r>
            <a:r>
              <a:rPr lang="tr-TR" dirty="0" err="1">
                <a:latin typeface="Comic Sans MS" panose="030F0902030302020204" pitchFamily="66" charset="0"/>
              </a:rPr>
              <a:t>çözünmezler</a:t>
            </a:r>
            <a:r>
              <a:rPr lang="tr-TR" dirty="0">
                <a:latin typeface="Comic Sans MS" panose="030F0902030302020204" pitchFamily="66" charset="0"/>
              </a:rPr>
              <a:t>, eter, petrol eter, kloroform, benzen gibi organik </a:t>
            </a:r>
            <a:r>
              <a:rPr lang="tr-TR" dirty="0" err="1">
                <a:latin typeface="Comic Sans MS" panose="030F0902030302020204" pitchFamily="66" charset="0"/>
              </a:rPr>
              <a:t>çözücülerde</a:t>
            </a:r>
            <a:r>
              <a:rPr lang="tr-TR" dirty="0">
                <a:latin typeface="Comic Sans MS" panose="030F0902030302020204" pitchFamily="66" charset="0"/>
              </a:rPr>
              <a:t> </a:t>
            </a:r>
            <a:r>
              <a:rPr lang="tr-TR" dirty="0" err="1">
                <a:latin typeface="Comic Sans MS" panose="030F0902030302020204" pitchFamily="66" charset="0"/>
              </a:rPr>
              <a:t>çözünürler</a:t>
            </a:r>
            <a:r>
              <a:rPr lang="tr-TR" dirty="0">
                <a:latin typeface="Comic Sans MS" panose="030F0902030302020204" pitchFamily="66" charset="0"/>
              </a:rPr>
              <a:t>. </a:t>
            </a:r>
          </a:p>
        </p:txBody>
      </p:sp>
      <p:pic>
        <p:nvPicPr>
          <p:cNvPr id="13314" name="Picture 2" descr="Hangi yağları tüketmeliyiz? - Tele1">
            <a:extLst>
              <a:ext uri="{FF2B5EF4-FFF2-40B4-BE49-F238E27FC236}">
                <a16:creationId xmlns:a16="http://schemas.microsoft.com/office/drawing/2014/main" id="{EBE0DAB5-256D-2D40-805A-4ABDC00BF0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4755" y="1451142"/>
            <a:ext cx="4848808" cy="468147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FA0FD469-9DAC-424F-A517-6027667265EC}"/>
              </a:ext>
            </a:extLst>
          </p:cNvPr>
          <p:cNvSpPr txBox="1"/>
          <p:nvPr/>
        </p:nvSpPr>
        <p:spPr>
          <a:xfrm>
            <a:off x="1909904" y="1066421"/>
            <a:ext cx="2584362" cy="769441"/>
          </a:xfrm>
          <a:prstGeom prst="rect">
            <a:avLst/>
          </a:prstGeom>
          <a:noFill/>
        </p:spPr>
        <p:txBody>
          <a:bodyPr wrap="none" rtlCol="0">
            <a:spAutoFit/>
          </a:bodyPr>
          <a:lstStyle/>
          <a:p>
            <a:r>
              <a:rPr lang="tr-TR" sz="4400" dirty="0">
                <a:solidFill>
                  <a:srgbClr val="FF0000"/>
                </a:solidFill>
                <a:highlight>
                  <a:srgbClr val="FFFF00"/>
                </a:highlight>
                <a:latin typeface="Comic Sans MS" panose="030F0902030302020204" pitchFamily="66" charset="0"/>
              </a:rPr>
              <a:t>YAĞLAR </a:t>
            </a:r>
          </a:p>
        </p:txBody>
      </p:sp>
    </p:spTree>
    <p:extLst>
      <p:ext uri="{BB962C8B-B14F-4D97-AF65-F5344CB8AC3E}">
        <p14:creationId xmlns:p14="http://schemas.microsoft.com/office/powerpoint/2010/main" val="2103434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A03388F0-1468-DF47-B3C4-6E7CB20EBEE9}"/>
              </a:ext>
            </a:extLst>
          </p:cNvPr>
          <p:cNvSpPr/>
          <p:nvPr/>
        </p:nvSpPr>
        <p:spPr>
          <a:xfrm>
            <a:off x="340730" y="994462"/>
            <a:ext cx="5456331" cy="3785652"/>
          </a:xfrm>
          <a:prstGeom prst="rect">
            <a:avLst/>
          </a:prstGeom>
        </p:spPr>
        <p:txBody>
          <a:bodyPr wrap="square">
            <a:spAutoFit/>
          </a:bodyPr>
          <a:lstStyle/>
          <a:p>
            <a:pPr algn="just"/>
            <a:r>
              <a:rPr lang="tr-TR" sz="2000" dirty="0" err="1">
                <a:latin typeface="Calibri" panose="020F0502020204030204" pitchFamily="34" charset="0"/>
                <a:cs typeface="Calibri" panose="020F0502020204030204" pitchFamily="34" charset="0"/>
              </a:rPr>
              <a:t>İ̇ki</a:t>
            </a:r>
            <a:r>
              <a:rPr lang="tr-TR" sz="2000" dirty="0">
                <a:latin typeface="Calibri" panose="020F0502020204030204" pitchFamily="34" charset="0"/>
                <a:cs typeface="Calibri" panose="020F0502020204030204" pitchFamily="34" charset="0"/>
              </a:rPr>
              <a:t> veya daha fazla </a:t>
            </a:r>
            <a:r>
              <a:rPr lang="tr-TR" sz="2000" dirty="0" err="1">
                <a:latin typeface="Calibri" panose="020F0502020204030204" pitchFamily="34" charset="0"/>
                <a:cs typeface="Calibri" panose="020F0502020204030204" pitchFamily="34" charset="0"/>
              </a:rPr>
              <a:t>çift</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bag</a:t>
            </a:r>
            <a:r>
              <a:rPr lang="tr-TR" sz="2000" dirty="0">
                <a:latin typeface="Calibri" panose="020F0502020204030204" pitchFamily="34" charset="0"/>
                <a:cs typeface="Calibri" panose="020F0502020204030204" pitchFamily="34" charset="0"/>
              </a:rPr>
              <a:t>̆ bulunduran </a:t>
            </a:r>
            <a:r>
              <a:rPr lang="tr-TR" sz="2000" dirty="0" err="1">
                <a:latin typeface="Calibri" panose="020F0502020204030204" pitchFamily="34" charset="0"/>
                <a:cs typeface="Calibri" panose="020F0502020204030204" pitchFamily="34" charset="0"/>
              </a:rPr>
              <a:t>yag</a:t>
            </a:r>
            <a:r>
              <a:rPr lang="tr-TR" sz="2000" dirty="0">
                <a:latin typeface="Calibri" panose="020F0502020204030204" pitchFamily="34" charset="0"/>
                <a:cs typeface="Calibri" panose="020F0502020204030204" pitchFamily="34" charset="0"/>
              </a:rPr>
              <a:t>̆ asitleri fizyolojik </a:t>
            </a:r>
            <a:r>
              <a:rPr lang="tr-TR" sz="2000" dirty="0" err="1">
                <a:latin typeface="Calibri" panose="020F0502020204030204" pitchFamily="34" charset="0"/>
                <a:cs typeface="Calibri" panose="020F0502020204030204" pitchFamily="34" charset="0"/>
              </a:rPr>
              <a:t>yönden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çok</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önemlidirler</a:t>
            </a:r>
            <a:r>
              <a:rPr lang="tr-TR" sz="2000" dirty="0">
                <a:latin typeface="Calibri" panose="020F0502020204030204" pitchFamily="34" charset="0"/>
                <a:cs typeface="Calibri" panose="020F0502020204030204" pitchFamily="34" charset="0"/>
              </a:rPr>
              <a:t>. Bu </a:t>
            </a:r>
            <a:r>
              <a:rPr lang="tr-TR" sz="2000" dirty="0" err="1">
                <a:latin typeface="Calibri" panose="020F0502020204030204" pitchFamily="34" charset="0"/>
                <a:cs typeface="Calibri" panose="020F0502020204030204" pitchFamily="34" charset="0"/>
              </a:rPr>
              <a:t>yağlar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esansiyel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özellik</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taşırlar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Bünyede</a:t>
            </a:r>
            <a:r>
              <a:rPr lang="tr-TR" sz="2000" dirty="0">
                <a:latin typeface="Calibri" panose="020F0502020204030204" pitchFamily="34" charset="0"/>
                <a:cs typeface="Calibri" panose="020F0502020204030204" pitchFamily="34" charset="0"/>
              </a:rPr>
              <a:t> sentezlenemezler, gıdalarla </a:t>
            </a:r>
            <a:r>
              <a:rPr lang="tr-TR" sz="2000" dirty="0" err="1">
                <a:latin typeface="Calibri" panose="020F0502020204030204" pitchFamily="34" charset="0"/>
                <a:cs typeface="Calibri" panose="020F0502020204030204" pitchFamily="34" charset="0"/>
              </a:rPr>
              <a:t>dışarıdan</a:t>
            </a:r>
            <a:r>
              <a:rPr lang="tr-TR" sz="2000" dirty="0">
                <a:latin typeface="Calibri" panose="020F0502020204030204" pitchFamily="34" charset="0"/>
                <a:cs typeface="Calibri" panose="020F0502020204030204" pitchFamily="34" charset="0"/>
              </a:rPr>
              <a:t> alınmaları gerekir. </a:t>
            </a:r>
          </a:p>
          <a:p>
            <a:pPr algn="just"/>
            <a:endParaRPr lang="tr-TR" sz="2000" dirty="0">
              <a:latin typeface="Calibri" panose="020F0502020204030204" pitchFamily="34" charset="0"/>
              <a:cs typeface="Calibri" panose="020F0502020204030204" pitchFamily="34" charset="0"/>
            </a:endParaRPr>
          </a:p>
          <a:p>
            <a:pPr algn="just"/>
            <a:r>
              <a:rPr lang="tr-TR" sz="2000" dirty="0" err="1">
                <a:latin typeface="Calibri" panose="020F0502020204030204" pitchFamily="34" charset="0"/>
                <a:cs typeface="Calibri" panose="020F0502020204030204" pitchFamily="34" charset="0"/>
              </a:rPr>
              <a:t>Esansiyel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yag</a:t>
            </a:r>
            <a:r>
              <a:rPr lang="tr-TR" sz="2000" dirty="0">
                <a:latin typeface="Calibri" panose="020F0502020204030204" pitchFamily="34" charset="0"/>
                <a:cs typeface="Calibri" panose="020F0502020204030204" pitchFamily="34" charset="0"/>
              </a:rPr>
              <a:t>̆ asitleri </a:t>
            </a:r>
            <a:r>
              <a:rPr lang="tr-TR" sz="2000" dirty="0" err="1">
                <a:latin typeface="Calibri" panose="020F0502020204030204" pitchFamily="34" charset="0"/>
                <a:cs typeface="Calibri" panose="020F0502020204030204" pitchFamily="34" charset="0"/>
              </a:rPr>
              <a:t>prostaglandin</a:t>
            </a:r>
            <a:r>
              <a:rPr lang="tr-TR" sz="2000" dirty="0">
                <a:latin typeface="Calibri" panose="020F0502020204030204" pitchFamily="34" charset="0"/>
                <a:cs typeface="Calibri" panose="020F0502020204030204" pitchFamily="34" charset="0"/>
              </a:rPr>
              <a:t> adlı </a:t>
            </a:r>
            <a:r>
              <a:rPr lang="tr-TR" sz="2000" dirty="0" err="1">
                <a:latin typeface="Calibri" panose="020F0502020204030204" pitchFamily="34" charset="0"/>
                <a:cs typeface="Calibri" panose="020F0502020204030204" pitchFamily="34" charset="0"/>
              </a:rPr>
              <a:t>bilesiklerin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oluşumunda</a:t>
            </a:r>
            <a:r>
              <a:rPr lang="tr-TR" sz="2000" dirty="0">
                <a:latin typeface="Calibri" panose="020F0502020204030204" pitchFamily="34" charset="0"/>
                <a:cs typeface="Calibri" panose="020F0502020204030204" pitchFamily="34" charset="0"/>
              </a:rPr>
              <a:t> kullanılırlar. </a:t>
            </a:r>
            <a:r>
              <a:rPr lang="tr-TR" sz="2000" dirty="0" err="1">
                <a:latin typeface="Calibri" panose="020F0502020204030204" pitchFamily="34" charset="0"/>
                <a:cs typeface="Calibri" panose="020F0502020204030204" pitchFamily="34" charset="0"/>
              </a:rPr>
              <a:t>Prostaglandinler</a:t>
            </a:r>
            <a:r>
              <a:rPr lang="tr-TR" sz="2000" dirty="0">
                <a:latin typeface="Calibri" panose="020F0502020204030204" pitchFamily="34" charset="0"/>
                <a:cs typeface="Calibri" panose="020F0502020204030204" pitchFamily="34" charset="0"/>
              </a:rPr>
              <a:t> kan basıncı, </a:t>
            </a:r>
            <a:r>
              <a:rPr lang="tr-TR" sz="2000" dirty="0" err="1">
                <a:latin typeface="Calibri" panose="020F0502020204030204" pitchFamily="34" charset="0"/>
                <a:cs typeface="Calibri" panose="020F0502020204030204" pitchFamily="34" charset="0"/>
              </a:rPr>
              <a:t>hemostaz</a:t>
            </a:r>
            <a:r>
              <a:rPr lang="tr-TR" sz="2000" dirty="0">
                <a:latin typeface="Calibri" panose="020F0502020204030204" pitchFamily="34" charset="0"/>
                <a:cs typeface="Calibri" panose="020F0502020204030204" pitchFamily="34" charset="0"/>
              </a:rPr>
              <a:t>, kan lipit seviyeleri, </a:t>
            </a:r>
            <a:r>
              <a:rPr lang="tr-TR" sz="2000" dirty="0" err="1">
                <a:latin typeface="Calibri" panose="020F0502020204030204" pitchFamily="34" charset="0"/>
                <a:cs typeface="Calibri" panose="020F0502020204030204" pitchFamily="34" charset="0"/>
              </a:rPr>
              <a:t>bağışıklık</a:t>
            </a:r>
            <a:r>
              <a:rPr lang="tr-TR" sz="2000" dirty="0">
                <a:latin typeface="Calibri" panose="020F0502020204030204" pitchFamily="34" charset="0"/>
                <a:cs typeface="Calibri" panose="020F0502020204030204" pitchFamily="34" charset="0"/>
              </a:rPr>
              <a:t> ve enfeksiyona </a:t>
            </a:r>
            <a:r>
              <a:rPr lang="tr-TR" sz="2000" dirty="0" err="1">
                <a:latin typeface="Calibri" panose="020F0502020204030204" pitchFamily="34" charset="0"/>
                <a:cs typeface="Calibri" panose="020F0502020204030204" pitchFamily="34" charset="0"/>
              </a:rPr>
              <a:t>bağlı</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enflamasyon</a:t>
            </a:r>
            <a:r>
              <a:rPr lang="tr-TR" sz="2000" dirty="0">
                <a:latin typeface="Calibri" panose="020F0502020204030204" pitchFamily="34" charset="0"/>
                <a:cs typeface="Calibri" panose="020F0502020204030204" pitchFamily="34" charset="0"/>
              </a:rPr>
              <a:t> tepkilerini denetlerler.</a:t>
            </a:r>
          </a:p>
          <a:p>
            <a:pPr algn="just"/>
            <a:r>
              <a:rPr lang="tr-TR" sz="2000" dirty="0">
                <a:latin typeface="Calibri" panose="020F0502020204030204" pitchFamily="34" charset="0"/>
                <a:cs typeface="Calibri" panose="020F0502020204030204" pitchFamily="34" charset="0"/>
              </a:rPr>
              <a:t> </a:t>
            </a:r>
            <a:endParaRPr lang="tr-TR" dirty="0"/>
          </a:p>
        </p:txBody>
      </p:sp>
      <p:pic>
        <p:nvPicPr>
          <p:cNvPr id="8198" name="Picture 6">
            <a:extLst>
              <a:ext uri="{FF2B5EF4-FFF2-40B4-BE49-F238E27FC236}">
                <a16:creationId xmlns:a16="http://schemas.microsoft.com/office/drawing/2014/main" id="{6D069DDF-20C3-7E47-A862-5C5818AA6FF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342899"/>
            <a:ext cx="6096000" cy="6378575"/>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C50B601C-4C25-C241-9E0E-3ECFCC8FCFDA}"/>
              </a:ext>
            </a:extLst>
          </p:cNvPr>
          <p:cNvSpPr txBox="1"/>
          <p:nvPr/>
        </p:nvSpPr>
        <p:spPr>
          <a:xfrm>
            <a:off x="3973849" y="12700"/>
            <a:ext cx="3897221" cy="523220"/>
          </a:xfrm>
          <a:prstGeom prst="rect">
            <a:avLst/>
          </a:prstGeom>
          <a:noFill/>
        </p:spPr>
        <p:txBody>
          <a:bodyPr wrap="none" rtlCol="0">
            <a:spAutoFit/>
          </a:bodyPr>
          <a:lstStyle/>
          <a:p>
            <a:r>
              <a:rPr lang="tr-TR" sz="2800" dirty="0" err="1">
                <a:solidFill>
                  <a:srgbClr val="FF0000"/>
                </a:solidFill>
                <a:latin typeface="Comic Sans MS" panose="030F0902030302020204" pitchFamily="66" charset="0"/>
              </a:rPr>
              <a:t>Esansiyel</a:t>
            </a:r>
            <a:r>
              <a:rPr lang="tr-TR" sz="2800" dirty="0">
                <a:solidFill>
                  <a:srgbClr val="FF0000"/>
                </a:solidFill>
                <a:latin typeface="Comic Sans MS" panose="030F0902030302020204" pitchFamily="66" charset="0"/>
              </a:rPr>
              <a:t> yağ </a:t>
            </a:r>
            <a:r>
              <a:rPr lang="tr-TR" sz="2800" dirty="0" err="1">
                <a:solidFill>
                  <a:srgbClr val="FF0000"/>
                </a:solidFill>
                <a:latin typeface="Comic Sans MS" panose="030F0902030302020204" pitchFamily="66" charset="0"/>
              </a:rPr>
              <a:t>as,itleri</a:t>
            </a:r>
            <a:r>
              <a:rPr lang="tr-TR" sz="2800" dirty="0">
                <a:solidFill>
                  <a:srgbClr val="FF0000"/>
                </a:solidFill>
                <a:latin typeface="Comic Sans MS" panose="030F0902030302020204" pitchFamily="66" charset="0"/>
              </a:rPr>
              <a:t> </a:t>
            </a:r>
          </a:p>
        </p:txBody>
      </p:sp>
    </p:spTree>
    <p:extLst>
      <p:ext uri="{BB962C8B-B14F-4D97-AF65-F5344CB8AC3E}">
        <p14:creationId xmlns:p14="http://schemas.microsoft.com/office/powerpoint/2010/main" val="934519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46EBD3F2-1131-3C4D-A702-E9C522E3660F}"/>
              </a:ext>
            </a:extLst>
          </p:cNvPr>
          <p:cNvSpPr>
            <a:spLocks noGrp="1"/>
          </p:cNvSpPr>
          <p:nvPr>
            <p:ph type="sldNum" sz="quarter" idx="12"/>
          </p:nvPr>
        </p:nvSpPr>
        <p:spPr/>
        <p:txBody>
          <a:bodyPr/>
          <a:lstStyle/>
          <a:p>
            <a:fld id="{50F4E6BD-4CAD-3E44-B214-2CFB9D00E5E7}" type="slidenum">
              <a:rPr lang="tr-TR" smtClean="0"/>
              <a:t>21</a:t>
            </a:fld>
            <a:endParaRPr lang="tr-TR"/>
          </a:p>
        </p:txBody>
      </p:sp>
      <p:sp>
        <p:nvSpPr>
          <p:cNvPr id="9" name="Metin kutusu 8">
            <a:extLst>
              <a:ext uri="{FF2B5EF4-FFF2-40B4-BE49-F238E27FC236}">
                <a16:creationId xmlns:a16="http://schemas.microsoft.com/office/drawing/2014/main" id="{4097479C-9769-F143-BE7D-3185FE86BCE6}"/>
              </a:ext>
            </a:extLst>
          </p:cNvPr>
          <p:cNvSpPr txBox="1"/>
          <p:nvPr/>
        </p:nvSpPr>
        <p:spPr>
          <a:xfrm>
            <a:off x="670214" y="1293824"/>
            <a:ext cx="5425786" cy="3847207"/>
          </a:xfrm>
          <a:prstGeom prst="rect">
            <a:avLst/>
          </a:prstGeom>
          <a:noFill/>
        </p:spPr>
        <p:txBody>
          <a:bodyPr wrap="square">
            <a:spAutoFit/>
          </a:bodyPr>
          <a:lstStyle/>
          <a:p>
            <a:pPr algn="just"/>
            <a:r>
              <a:rPr lang="el-GR" sz="2000" dirty="0">
                <a:latin typeface="Calibri" panose="020F0502020204030204" pitchFamily="34" charset="0"/>
                <a:cs typeface="Calibri" panose="020F0502020204030204" pitchFamily="34" charset="0"/>
              </a:rPr>
              <a:t>ω-3 </a:t>
            </a:r>
            <a:r>
              <a:rPr lang="tr-TR" sz="2000" dirty="0">
                <a:latin typeface="Calibri" panose="020F0502020204030204" pitchFamily="34" charset="0"/>
                <a:cs typeface="Calibri" panose="020F0502020204030204" pitchFamily="34" charset="0"/>
              </a:rPr>
              <a:t>ve </a:t>
            </a:r>
            <a:r>
              <a:rPr lang="el-GR" sz="2000" dirty="0">
                <a:latin typeface="Calibri" panose="020F0502020204030204" pitchFamily="34" charset="0"/>
                <a:cs typeface="Calibri" panose="020F0502020204030204" pitchFamily="34" charset="0"/>
              </a:rPr>
              <a:t>ω-6 </a:t>
            </a:r>
            <a:r>
              <a:rPr lang="tr-TR" sz="2000" dirty="0" err="1">
                <a:latin typeface="Calibri" panose="020F0502020204030204" pitchFamily="34" charset="0"/>
                <a:cs typeface="Calibri" panose="020F0502020204030204" pitchFamily="34" charset="0"/>
              </a:rPr>
              <a:t>yag</a:t>
            </a:r>
            <a:r>
              <a:rPr lang="tr-TR" sz="2000" dirty="0">
                <a:latin typeface="Calibri" panose="020F0502020204030204" pitchFamily="34" charset="0"/>
                <a:cs typeface="Calibri" panose="020F0502020204030204" pitchFamily="34" charset="0"/>
              </a:rPr>
              <a:t>̆ asitleri insan </a:t>
            </a:r>
            <a:r>
              <a:rPr lang="tr-TR" sz="2000" dirty="0" err="1">
                <a:latin typeface="Calibri" panose="020F0502020204030204" pitchFamily="34" charset="0"/>
                <a:cs typeface="Calibri" panose="020F0502020204030204" pitchFamily="34" charset="0"/>
              </a:rPr>
              <a:t>vücudunda</a:t>
            </a:r>
            <a:r>
              <a:rPr lang="tr-TR" sz="2000" dirty="0">
                <a:latin typeface="Calibri" panose="020F0502020204030204" pitchFamily="34" charset="0"/>
                <a:cs typeface="Calibri" panose="020F0502020204030204" pitchFamily="34" charset="0"/>
              </a:rPr>
              <a:t> sentezlenmedikleri </a:t>
            </a:r>
            <a:r>
              <a:rPr lang="tr-TR" sz="2000" dirty="0" err="1">
                <a:latin typeface="Calibri" panose="020F0502020204030204" pitchFamily="34" charset="0"/>
                <a:cs typeface="Calibri" panose="020F0502020204030204" pitchFamily="34" charset="0"/>
              </a:rPr>
              <a:t>için</a:t>
            </a:r>
            <a:r>
              <a:rPr lang="tr-TR" sz="2000" dirty="0">
                <a:latin typeface="Calibri" panose="020F0502020204030204" pitchFamily="34" charset="0"/>
                <a:cs typeface="Calibri" panose="020F0502020204030204" pitchFamily="34" charset="0"/>
              </a:rPr>
              <a:t> temel </a:t>
            </a:r>
            <a:r>
              <a:rPr lang="tr-TR" sz="2000" dirty="0" err="1">
                <a:latin typeface="Calibri" panose="020F0502020204030204" pitchFamily="34" charset="0"/>
                <a:cs typeface="Calibri" panose="020F0502020204030204" pitchFamily="34" charset="0"/>
              </a:rPr>
              <a:t>yag</a:t>
            </a:r>
            <a:r>
              <a:rPr lang="tr-TR" sz="2000" dirty="0">
                <a:latin typeface="Calibri" panose="020F0502020204030204" pitchFamily="34" charset="0"/>
                <a:cs typeface="Calibri" panose="020F0502020204030204" pitchFamily="34" charset="0"/>
              </a:rPr>
              <a:t>̆ asitleri olarak adlandırılır. </a:t>
            </a:r>
          </a:p>
          <a:p>
            <a:pPr algn="just"/>
            <a:endParaRPr lang="tr-TR" sz="2000" dirty="0">
              <a:latin typeface="Calibri" panose="020F0502020204030204" pitchFamily="34" charset="0"/>
              <a:cs typeface="Calibri" panose="020F0502020204030204" pitchFamily="34" charset="0"/>
            </a:endParaRPr>
          </a:p>
          <a:p>
            <a:pPr algn="just"/>
            <a:r>
              <a:rPr lang="tr-TR" dirty="0"/>
              <a:t>Bunlardan </a:t>
            </a:r>
            <a:r>
              <a:rPr lang="tr-TR" dirty="0">
                <a:solidFill>
                  <a:srgbClr val="FF0000"/>
                </a:solidFill>
              </a:rPr>
              <a:t>omega-3 </a:t>
            </a:r>
            <a:r>
              <a:rPr lang="tr-TR" dirty="0" err="1">
                <a:solidFill>
                  <a:srgbClr val="FF0000"/>
                </a:solidFill>
              </a:rPr>
              <a:t>yag</a:t>
            </a:r>
            <a:r>
              <a:rPr lang="tr-TR" dirty="0"/>
              <a:t>̆ asitleri deniz </a:t>
            </a:r>
            <a:r>
              <a:rPr lang="tr-TR" dirty="0" err="1"/>
              <a:t>ürünleri</a:t>
            </a:r>
            <a:r>
              <a:rPr lang="tr-TR" dirty="0"/>
              <a:t> </a:t>
            </a:r>
            <a:r>
              <a:rPr lang="tr-TR" dirty="0" err="1"/>
              <a:t>dışında</a:t>
            </a:r>
            <a:r>
              <a:rPr lang="tr-TR" dirty="0"/>
              <a:t> ayrıca fındık, ceviz, susam, keten tohumu, soya fasulyesi, </a:t>
            </a:r>
            <a:r>
              <a:rPr lang="tr-TR" dirty="0" err="1"/>
              <a:t>kanola</a:t>
            </a:r>
            <a:r>
              <a:rPr lang="tr-TR" dirty="0"/>
              <a:t> ve </a:t>
            </a:r>
            <a:r>
              <a:rPr lang="tr-TR" dirty="0" err="1"/>
              <a:t>zeytinyağı</a:t>
            </a:r>
            <a:r>
              <a:rPr lang="tr-TR" dirty="0"/>
              <a:t> gibi bitkisel </a:t>
            </a:r>
            <a:r>
              <a:rPr lang="tr-TR" dirty="0" err="1"/>
              <a:t>yağlarda</a:t>
            </a:r>
            <a:r>
              <a:rPr lang="tr-TR" dirty="0"/>
              <a:t> bol miktarda bulunmaktadır. </a:t>
            </a:r>
          </a:p>
          <a:p>
            <a:pPr algn="just"/>
            <a:endParaRPr lang="tr-TR" dirty="0">
              <a:solidFill>
                <a:srgbClr val="FF0000"/>
              </a:solidFill>
            </a:endParaRPr>
          </a:p>
          <a:p>
            <a:pPr algn="just"/>
            <a:endParaRPr lang="tr-TR" dirty="0">
              <a:solidFill>
                <a:srgbClr val="FF0000"/>
              </a:solidFill>
            </a:endParaRPr>
          </a:p>
          <a:p>
            <a:pPr algn="just"/>
            <a:r>
              <a:rPr lang="tr-TR" dirty="0">
                <a:solidFill>
                  <a:srgbClr val="FF0000"/>
                </a:solidFill>
              </a:rPr>
              <a:t>Omega-6 </a:t>
            </a:r>
            <a:r>
              <a:rPr lang="tr-TR" dirty="0" err="1">
                <a:solidFill>
                  <a:srgbClr val="FF0000"/>
                </a:solidFill>
              </a:rPr>
              <a:t>yag</a:t>
            </a:r>
            <a:r>
              <a:rPr lang="tr-TR" dirty="0">
                <a:solidFill>
                  <a:srgbClr val="FF0000"/>
                </a:solidFill>
              </a:rPr>
              <a:t>̆ </a:t>
            </a:r>
            <a:r>
              <a:rPr lang="tr-TR" dirty="0"/>
              <a:t>asitleri ise mısır, soya, pamuk ve </a:t>
            </a:r>
            <a:r>
              <a:rPr lang="tr-TR" dirty="0" err="1"/>
              <a:t>ayçiçeği</a:t>
            </a:r>
            <a:r>
              <a:rPr lang="tr-TR" dirty="0"/>
              <a:t> </a:t>
            </a:r>
            <a:r>
              <a:rPr lang="tr-TR" dirty="0" err="1"/>
              <a:t>yağında</a:t>
            </a:r>
            <a:r>
              <a:rPr lang="tr-TR" dirty="0"/>
              <a:t> </a:t>
            </a:r>
            <a:r>
              <a:rPr lang="tr-TR" dirty="0" err="1"/>
              <a:t>yüksek</a:t>
            </a:r>
            <a:r>
              <a:rPr lang="tr-TR" dirty="0"/>
              <a:t> oranda bulunmaktadır.</a:t>
            </a:r>
            <a:endParaRPr lang="tr-TR" sz="2000" dirty="0"/>
          </a:p>
          <a:p>
            <a:pPr algn="just"/>
            <a:endParaRPr lang="tr-TR" sz="2000" dirty="0">
              <a:latin typeface="Calibri" panose="020F0502020204030204" pitchFamily="34" charset="0"/>
              <a:cs typeface="Calibri" panose="020F0502020204030204" pitchFamily="34" charset="0"/>
            </a:endParaRPr>
          </a:p>
        </p:txBody>
      </p:sp>
      <p:pic>
        <p:nvPicPr>
          <p:cNvPr id="13" name="Picture 2" descr="Omega yağ asitleri nelerdir? Balık yağı kullanımı ve nasıl seçilmeli?">
            <a:extLst>
              <a:ext uri="{FF2B5EF4-FFF2-40B4-BE49-F238E27FC236}">
                <a16:creationId xmlns:a16="http://schemas.microsoft.com/office/drawing/2014/main" id="{328A6073-C7D6-A44E-8BCC-314A7A62D4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4892" y="1080965"/>
            <a:ext cx="5425786" cy="5275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341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a:solidFill>
                  <a:srgbClr val="FF0000"/>
                </a:solidFill>
                <a:latin typeface="Comic Sans MS" pitchFamily="66" charset="0"/>
              </a:rPr>
              <a:t>Cis</a:t>
            </a:r>
            <a:r>
              <a:rPr lang="tr-TR" b="1" dirty="0">
                <a:solidFill>
                  <a:srgbClr val="FF0000"/>
                </a:solidFill>
                <a:latin typeface="Comic Sans MS" pitchFamily="66" charset="0"/>
              </a:rPr>
              <a:t>-Trans Yağ Asitleri</a:t>
            </a:r>
          </a:p>
        </p:txBody>
      </p:sp>
      <p:pic>
        <p:nvPicPr>
          <p:cNvPr id="97284" name="Picture 4"/>
          <p:cNvPicPr>
            <a:picLocks noChangeAspect="1" noChangeArrowheads="1"/>
          </p:cNvPicPr>
          <p:nvPr/>
        </p:nvPicPr>
        <p:blipFill>
          <a:blip r:embed="rId3" cstate="print"/>
          <a:srcRect/>
          <a:stretch>
            <a:fillRect/>
          </a:stretch>
        </p:blipFill>
        <p:spPr bwMode="auto">
          <a:xfrm>
            <a:off x="6781800" y="2149872"/>
            <a:ext cx="5410200" cy="4022328"/>
          </a:xfrm>
          <a:prstGeom prst="rect">
            <a:avLst/>
          </a:prstGeom>
          <a:noFill/>
          <a:ln w="9525">
            <a:noFill/>
            <a:miter lim="800000"/>
            <a:headEnd/>
            <a:tailEnd/>
          </a:ln>
        </p:spPr>
      </p:pic>
      <p:sp>
        <p:nvSpPr>
          <p:cNvPr id="5" name="2 İçerik Yer Tutucusu">
            <a:extLst>
              <a:ext uri="{FF2B5EF4-FFF2-40B4-BE49-F238E27FC236}">
                <a16:creationId xmlns:a16="http://schemas.microsoft.com/office/drawing/2014/main" id="{771EE0DE-784F-42B9-32FD-CA53790B7737}"/>
              </a:ext>
            </a:extLst>
          </p:cNvPr>
          <p:cNvSpPr>
            <a:spLocks noGrp="1"/>
          </p:cNvSpPr>
          <p:nvPr>
            <p:ph idx="1"/>
          </p:nvPr>
        </p:nvSpPr>
        <p:spPr>
          <a:xfrm>
            <a:off x="470453" y="1690688"/>
            <a:ext cx="6109251" cy="4785395"/>
          </a:xfrm>
        </p:spPr>
        <p:txBody>
          <a:bodyPr>
            <a:normAutofit/>
          </a:bodyPr>
          <a:lstStyle/>
          <a:p>
            <a:pPr algn="just"/>
            <a:r>
              <a:rPr lang="tr-TR" b="1" dirty="0">
                <a:latin typeface="Comic Sans MS" pitchFamily="66" charset="0"/>
              </a:rPr>
              <a:t>Geviş getiren hayvanların (koyun kuzu inek gibi) işkembelerinde bakteriler tarafından</a:t>
            </a:r>
          </a:p>
          <a:p>
            <a:pPr algn="just">
              <a:buNone/>
            </a:pPr>
            <a:r>
              <a:rPr lang="tr-TR" b="1" dirty="0">
                <a:latin typeface="Comic Sans MS" pitchFamily="66" charset="0"/>
              </a:rPr>
              <a:t>  doğal olarak oluşabilir.</a:t>
            </a:r>
          </a:p>
          <a:p>
            <a:pPr algn="just"/>
            <a:r>
              <a:rPr lang="tr-TR" b="1" dirty="0">
                <a:latin typeface="Comic Sans MS" pitchFamily="66" charset="0"/>
              </a:rPr>
              <a:t>Yağların çok yüksek sıcaklıklarda ısıtılması ile oluşabilir. Yağların kızartılması veya defalarca kullanılması sonucu ortaya çıkabilir.</a:t>
            </a:r>
          </a:p>
          <a:p>
            <a:pPr algn="just"/>
            <a:r>
              <a:rPr lang="tr-TR" b="1" dirty="0">
                <a:latin typeface="Comic Sans MS" pitchFamily="66" charset="0"/>
              </a:rPr>
              <a:t>Bitkisel sıvı yağların kısmen </a:t>
            </a:r>
            <a:r>
              <a:rPr lang="tr-TR" b="1" dirty="0" err="1">
                <a:latin typeface="Comic Sans MS" pitchFamily="66" charset="0"/>
              </a:rPr>
              <a:t>hidrojenasyonu</a:t>
            </a:r>
            <a:r>
              <a:rPr lang="tr-TR" b="1" dirty="0">
                <a:latin typeface="Comic Sans MS" pitchFamily="66" charset="0"/>
              </a:rPr>
              <a:t> ile de oluşabilir.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8200" y="619628"/>
            <a:ext cx="10515600" cy="792764"/>
          </a:xfrm>
        </p:spPr>
        <p:txBody>
          <a:bodyPr/>
          <a:lstStyle/>
          <a:p>
            <a:r>
              <a:rPr lang="tr-TR" b="1" dirty="0" err="1">
                <a:solidFill>
                  <a:srgbClr val="FF0000"/>
                </a:solidFill>
                <a:latin typeface="Comic Sans MS" pitchFamily="66" charset="0"/>
              </a:rPr>
              <a:t>Cis</a:t>
            </a:r>
            <a:r>
              <a:rPr lang="tr-TR" b="1" dirty="0">
                <a:solidFill>
                  <a:srgbClr val="FF0000"/>
                </a:solidFill>
                <a:latin typeface="Comic Sans MS" pitchFamily="66" charset="0"/>
              </a:rPr>
              <a:t>-Trans Yağ Asitleri</a:t>
            </a:r>
          </a:p>
        </p:txBody>
      </p:sp>
      <p:pic>
        <p:nvPicPr>
          <p:cNvPr id="1026" name="Picture 2" descr="Lipidlerin sınıflandırılması ve yağ asitleri - ppt video online indir">
            <a:extLst>
              <a:ext uri="{FF2B5EF4-FFF2-40B4-BE49-F238E27FC236}">
                <a16:creationId xmlns:a16="http://schemas.microsoft.com/office/drawing/2014/main" id="{7C0205E4-F12C-DACA-F20E-8204F14F8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0363" y="619628"/>
            <a:ext cx="4386471" cy="5618744"/>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963FD6A2-E5ED-5B13-698A-16D4D7ECC750}"/>
              </a:ext>
            </a:extLst>
          </p:cNvPr>
          <p:cNvSpPr txBox="1"/>
          <p:nvPr/>
        </p:nvSpPr>
        <p:spPr>
          <a:xfrm>
            <a:off x="838200" y="1747890"/>
            <a:ext cx="4978400" cy="4524315"/>
          </a:xfrm>
          <a:prstGeom prst="rect">
            <a:avLst/>
          </a:prstGeom>
          <a:noFill/>
        </p:spPr>
        <p:txBody>
          <a:bodyPr wrap="square" rtlCol="0">
            <a:spAutoFit/>
          </a:bodyPr>
          <a:lstStyle/>
          <a:p>
            <a:pPr algn="just"/>
            <a:r>
              <a:rPr lang="tr-TR" sz="2400" b="1" i="0" u="none" strike="noStrike" dirty="0">
                <a:solidFill>
                  <a:srgbClr val="696969"/>
                </a:solidFill>
                <a:effectLst/>
                <a:latin typeface="Comic Sans MS" panose="030F0902030302020204" pitchFamily="66" charset="0"/>
              </a:rPr>
              <a:t>Trans-yağ asitlerin tüketimi, kalp atar damarını tıkayıcı düşük yoğunluklu </a:t>
            </a:r>
            <a:r>
              <a:rPr lang="tr-TR" sz="2400" b="1" i="0" u="none" strike="noStrike" dirty="0" err="1">
                <a:solidFill>
                  <a:srgbClr val="696969"/>
                </a:solidFill>
                <a:effectLst/>
                <a:latin typeface="Comic Sans MS" panose="030F0902030302020204" pitchFamily="66" charset="0"/>
              </a:rPr>
              <a:t>lipoproteini</a:t>
            </a:r>
            <a:r>
              <a:rPr lang="tr-TR" sz="2400" b="1" i="0" u="none" strike="noStrike" dirty="0">
                <a:solidFill>
                  <a:srgbClr val="696969"/>
                </a:solidFill>
                <a:effectLst/>
                <a:latin typeface="Comic Sans MS" panose="030F0902030302020204" pitchFamily="66" charset="0"/>
              </a:rPr>
              <a:t> (kötü kolesterol, LDL) yükselterek koroner kalp hastalığı riskini artırır. Aynı zamanda anti-</a:t>
            </a:r>
            <a:r>
              <a:rPr lang="tr-TR" sz="2400" b="1" i="0" u="none" strike="noStrike" dirty="0" err="1">
                <a:solidFill>
                  <a:srgbClr val="696969"/>
                </a:solidFill>
                <a:effectLst/>
                <a:latin typeface="Comic Sans MS" panose="030F0902030302020204" pitchFamily="66" charset="0"/>
              </a:rPr>
              <a:t>aterojenik</a:t>
            </a:r>
            <a:r>
              <a:rPr lang="tr-TR" sz="2400" b="1" i="0" u="none" strike="noStrike" dirty="0">
                <a:solidFill>
                  <a:srgbClr val="696969"/>
                </a:solidFill>
                <a:effectLst/>
                <a:latin typeface="Comic Sans MS" panose="030F0902030302020204" pitchFamily="66" charset="0"/>
              </a:rPr>
              <a:t> veya </a:t>
            </a:r>
            <a:r>
              <a:rPr lang="tr-TR" sz="2400" b="1" i="0" u="none" strike="noStrike" dirty="0" err="1">
                <a:solidFill>
                  <a:srgbClr val="696969"/>
                </a:solidFill>
                <a:effectLst/>
                <a:latin typeface="Comic Sans MS" panose="030F0902030302020204" pitchFamily="66" charset="0"/>
              </a:rPr>
              <a:t>kardiyoprotektif</a:t>
            </a:r>
            <a:r>
              <a:rPr lang="tr-TR" sz="2400" b="1" i="0" u="none" strike="noStrike" dirty="0">
                <a:solidFill>
                  <a:srgbClr val="696969"/>
                </a:solidFill>
                <a:effectLst/>
                <a:latin typeface="Comic Sans MS" panose="030F0902030302020204" pitchFamily="66" charset="0"/>
              </a:rPr>
              <a:t> (kalp-damar koruyucu) yüksek yoğunluklu </a:t>
            </a:r>
            <a:r>
              <a:rPr lang="tr-TR" sz="2400" b="1" i="0" u="none" strike="noStrike" dirty="0" err="1">
                <a:solidFill>
                  <a:srgbClr val="696969"/>
                </a:solidFill>
                <a:effectLst/>
                <a:latin typeface="Comic Sans MS" panose="030F0902030302020204" pitchFamily="66" charset="0"/>
              </a:rPr>
              <a:t>lipoprotein</a:t>
            </a:r>
            <a:r>
              <a:rPr lang="tr-TR" sz="2400" b="1" i="0" u="none" strike="noStrike" dirty="0">
                <a:solidFill>
                  <a:srgbClr val="696969"/>
                </a:solidFill>
                <a:effectLst/>
                <a:latin typeface="Comic Sans MS" panose="030F0902030302020204" pitchFamily="66" charset="0"/>
              </a:rPr>
              <a:t> (iyi kolesterol, HDL) seviyesinde bir azalmaya neden olur.</a:t>
            </a:r>
            <a:endParaRPr lang="tr-TR" sz="2400" b="1" dirty="0">
              <a:latin typeface="Comic Sans MS" panose="030F0902030302020204" pitchFamily="66"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Triglycerides HD Stock Images | Shutterstock">
            <a:extLst>
              <a:ext uri="{FF2B5EF4-FFF2-40B4-BE49-F238E27FC236}">
                <a16:creationId xmlns:a16="http://schemas.microsoft.com/office/drawing/2014/main" id="{76E350E5-3775-3043-AE3F-C772AED4B7F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4001" y="650631"/>
            <a:ext cx="11721122" cy="5705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817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6CBAFF2A-6D4D-B343-8988-1DAFC6107D3A}"/>
              </a:ext>
            </a:extLst>
          </p:cNvPr>
          <p:cNvSpPr txBox="1"/>
          <p:nvPr/>
        </p:nvSpPr>
        <p:spPr>
          <a:xfrm>
            <a:off x="5380892" y="135792"/>
            <a:ext cx="4564070" cy="523220"/>
          </a:xfrm>
          <a:prstGeom prst="rect">
            <a:avLst/>
          </a:prstGeom>
          <a:noFill/>
        </p:spPr>
        <p:txBody>
          <a:bodyPr wrap="none" rtlCol="0">
            <a:spAutoFit/>
          </a:bodyPr>
          <a:lstStyle/>
          <a:p>
            <a:r>
              <a:rPr lang="tr-TR" sz="2800" dirty="0" err="1">
                <a:solidFill>
                  <a:srgbClr val="FF0000"/>
                </a:solidFill>
                <a:latin typeface="Comic Sans MS" panose="030F0902030302020204" pitchFamily="66" charset="0"/>
                <a:cs typeface="Calibri" panose="020F0502020204030204" pitchFamily="34" charset="0"/>
              </a:rPr>
              <a:t>Trigiliserit</a:t>
            </a:r>
            <a:r>
              <a:rPr lang="tr-TR" sz="2800" dirty="0">
                <a:solidFill>
                  <a:srgbClr val="FF0000"/>
                </a:solidFill>
                <a:latin typeface="Comic Sans MS" panose="030F0902030302020204" pitchFamily="66" charset="0"/>
                <a:cs typeface="Calibri" panose="020F0502020204030204" pitchFamily="34" charset="0"/>
              </a:rPr>
              <a:t> (yağ)  oluşumu </a:t>
            </a:r>
          </a:p>
        </p:txBody>
      </p:sp>
      <p:sp>
        <p:nvSpPr>
          <p:cNvPr id="3" name="Dikdörtgen 2">
            <a:extLst>
              <a:ext uri="{FF2B5EF4-FFF2-40B4-BE49-F238E27FC236}">
                <a16:creationId xmlns:a16="http://schemas.microsoft.com/office/drawing/2014/main" id="{AFB524FE-9138-E94C-AF65-EB8B7996CE24}"/>
              </a:ext>
            </a:extLst>
          </p:cNvPr>
          <p:cNvSpPr/>
          <p:nvPr/>
        </p:nvSpPr>
        <p:spPr>
          <a:xfrm>
            <a:off x="855080" y="1000036"/>
            <a:ext cx="10293566" cy="707886"/>
          </a:xfrm>
          <a:prstGeom prst="rect">
            <a:avLst/>
          </a:prstGeom>
        </p:spPr>
        <p:txBody>
          <a:bodyPr wrap="square">
            <a:spAutoFit/>
          </a:bodyPr>
          <a:lstStyle/>
          <a:p>
            <a:r>
              <a:rPr lang="tr-TR" sz="2000" dirty="0" err="1">
                <a:latin typeface="Comic Sans MS" panose="030F0902030302020204" pitchFamily="66" charset="0"/>
              </a:rPr>
              <a:t>Yağlar</a:t>
            </a:r>
            <a:r>
              <a:rPr lang="tr-TR" sz="2000" dirty="0">
                <a:latin typeface="Comic Sans MS" panose="030F0902030302020204" pitchFamily="66" charset="0"/>
              </a:rPr>
              <a:t>, </a:t>
            </a:r>
            <a:r>
              <a:rPr lang="tr-TR" sz="2000" dirty="0" err="1">
                <a:latin typeface="Comic Sans MS" panose="030F0902030302020204" pitchFamily="66" charset="0"/>
              </a:rPr>
              <a:t>yag</a:t>
            </a:r>
            <a:r>
              <a:rPr lang="tr-TR" sz="2000" dirty="0">
                <a:latin typeface="Comic Sans MS" panose="030F0902030302020204" pitchFamily="66" charset="0"/>
              </a:rPr>
              <a:t>̆ asitlerinin 3 </a:t>
            </a:r>
            <a:r>
              <a:rPr lang="tr-TR" sz="2000" dirty="0" err="1">
                <a:latin typeface="Comic Sans MS" panose="030F0902030302020204" pitchFamily="66" charset="0"/>
              </a:rPr>
              <a:t>değerli</a:t>
            </a:r>
            <a:r>
              <a:rPr lang="tr-TR" sz="2000" dirty="0">
                <a:latin typeface="Comic Sans MS" panose="030F0902030302020204" pitchFamily="66" charset="0"/>
              </a:rPr>
              <a:t> bir alkol olan gliserinle </a:t>
            </a:r>
            <a:r>
              <a:rPr lang="tr-TR" sz="2000" dirty="0" err="1">
                <a:latin typeface="Comic Sans MS" panose="030F0902030302020204" pitchFamily="66" charset="0"/>
              </a:rPr>
              <a:t>yapmıs</a:t>
            </a:r>
            <a:r>
              <a:rPr lang="tr-TR" sz="2000" dirty="0">
                <a:latin typeface="Comic Sans MS" panose="030F0902030302020204" pitchFamily="66" charset="0"/>
              </a:rPr>
              <a:t>̧ </a:t>
            </a:r>
            <a:r>
              <a:rPr lang="tr-TR" sz="2000" dirty="0" err="1">
                <a:latin typeface="Comic Sans MS" panose="030F0902030302020204" pitchFamily="66" charset="0"/>
              </a:rPr>
              <a:t>olduğu</a:t>
            </a:r>
            <a:r>
              <a:rPr lang="tr-TR" sz="2000" dirty="0">
                <a:latin typeface="Comic Sans MS" panose="030F0902030302020204" pitchFamily="66" charset="0"/>
              </a:rPr>
              <a:t> esterlerdir (</a:t>
            </a:r>
            <a:r>
              <a:rPr lang="tr-TR" sz="2000" dirty="0" err="1">
                <a:latin typeface="Comic Sans MS" panose="030F0902030302020204" pitchFamily="66" charset="0"/>
              </a:rPr>
              <a:t>gliseritlerdir</a:t>
            </a:r>
            <a:r>
              <a:rPr lang="tr-TR" sz="2000" dirty="0">
                <a:latin typeface="Comic Sans MS" panose="030F0902030302020204" pitchFamily="66" charset="0"/>
              </a:rPr>
              <a:t>). </a:t>
            </a:r>
          </a:p>
        </p:txBody>
      </p:sp>
      <p:pic>
        <p:nvPicPr>
          <p:cNvPr id="9226" name="Picture 10" descr="26.8: Triglycerides - Chemistry LibreTexts">
            <a:extLst>
              <a:ext uri="{FF2B5EF4-FFF2-40B4-BE49-F238E27FC236}">
                <a16:creationId xmlns:a16="http://schemas.microsoft.com/office/drawing/2014/main" id="{50B52914-D6DC-204E-88FB-B9BF7F9A1B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4231" y="2133660"/>
            <a:ext cx="9036538" cy="33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9199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149A615D-0D5A-2446-BACD-21E0BD2066BE}"/>
              </a:ext>
            </a:extLst>
          </p:cNvPr>
          <p:cNvSpPr/>
          <p:nvPr/>
        </p:nvSpPr>
        <p:spPr>
          <a:xfrm>
            <a:off x="855080" y="1212850"/>
            <a:ext cx="9880178" cy="1323439"/>
          </a:xfrm>
          <a:prstGeom prst="rect">
            <a:avLst/>
          </a:prstGeom>
        </p:spPr>
        <p:txBody>
          <a:bodyPr wrap="square">
            <a:spAutoFit/>
          </a:bodyPr>
          <a:lstStyle/>
          <a:p>
            <a:pPr algn="just"/>
            <a:r>
              <a:rPr lang="tr-TR" sz="2000" dirty="0" err="1">
                <a:latin typeface="Calibri" panose="020F0502020204030204" pitchFamily="34" charset="0"/>
                <a:cs typeface="Calibri" panose="020F0502020204030204" pitchFamily="34" charset="0"/>
              </a:rPr>
              <a:t>Gliserol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molekülünün</a:t>
            </a:r>
            <a:r>
              <a:rPr lang="tr-TR" sz="2000" dirty="0">
                <a:latin typeface="Calibri" panose="020F0502020204030204" pitchFamily="34" charset="0"/>
                <a:cs typeface="Calibri" panose="020F0502020204030204" pitchFamily="34" charset="0"/>
              </a:rPr>
              <a:t> 3 OH grubu (alkol grubu) 3 </a:t>
            </a:r>
            <a:r>
              <a:rPr lang="tr-TR" sz="2000" dirty="0" err="1">
                <a:latin typeface="Calibri" panose="020F0502020204030204" pitchFamily="34" charset="0"/>
                <a:cs typeface="Calibri" panose="020F0502020204030204" pitchFamily="34" charset="0"/>
              </a:rPr>
              <a:t>molekül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yag</a:t>
            </a:r>
            <a:r>
              <a:rPr lang="tr-TR" sz="2000" dirty="0">
                <a:latin typeface="Calibri" panose="020F0502020204030204" pitchFamily="34" charset="0"/>
                <a:cs typeface="Calibri" panose="020F0502020204030204" pitchFamily="34" charset="0"/>
              </a:rPr>
              <a:t>̆ asidi ile </a:t>
            </a:r>
            <a:r>
              <a:rPr lang="tr-TR" sz="2000" dirty="0" err="1">
                <a:latin typeface="Calibri" panose="020F0502020204030204" pitchFamily="34" charset="0"/>
                <a:cs typeface="Calibri" panose="020F0502020204030204" pitchFamily="34" charset="0"/>
              </a:rPr>
              <a:t>esterleştirildiği</a:t>
            </a:r>
            <a:r>
              <a:rPr lang="tr-TR" sz="2000" dirty="0">
                <a:latin typeface="Calibri" panose="020F0502020204030204" pitchFamily="34" charset="0"/>
                <a:cs typeface="Calibri" panose="020F0502020204030204" pitchFamily="34" charset="0"/>
              </a:rPr>
              <a:t> taktirde </a:t>
            </a:r>
            <a:r>
              <a:rPr lang="tr-TR" sz="2000" dirty="0" err="1">
                <a:solidFill>
                  <a:srgbClr val="FF0000"/>
                </a:solidFill>
                <a:latin typeface="Calibri" panose="020F0502020204030204" pitchFamily="34" charset="0"/>
                <a:cs typeface="Calibri" panose="020F0502020204030204" pitchFamily="34" charset="0"/>
              </a:rPr>
              <a:t>trigliseri</a:t>
            </a:r>
            <a:r>
              <a:rPr lang="tr-TR" sz="2000" dirty="0" err="1">
                <a:latin typeface="Calibri" panose="020F0502020204030204" pitchFamily="34" charset="0"/>
                <a:cs typeface="Calibri" panose="020F0502020204030204" pitchFamily="34" charset="0"/>
              </a:rPr>
              <a:t>t</a:t>
            </a:r>
            <a:r>
              <a:rPr lang="tr-TR" sz="2000" dirty="0">
                <a:latin typeface="Calibri" panose="020F0502020204030204" pitchFamily="34" charset="0"/>
                <a:cs typeface="Calibri" panose="020F0502020204030204" pitchFamily="34" charset="0"/>
              </a:rPr>
              <a:t> adını alır. </a:t>
            </a:r>
            <a:r>
              <a:rPr lang="tr-TR" sz="2000" dirty="0" err="1">
                <a:latin typeface="Calibri" panose="020F0502020204030204" pitchFamily="34" charset="0"/>
                <a:cs typeface="Calibri" panose="020F0502020204030204" pitchFamily="34" charset="0"/>
              </a:rPr>
              <a:t>Şayet</a:t>
            </a:r>
            <a:r>
              <a:rPr lang="tr-TR" sz="2000" dirty="0">
                <a:latin typeface="Calibri" panose="020F0502020204030204" pitchFamily="34" charset="0"/>
                <a:cs typeface="Calibri" panose="020F0502020204030204" pitchFamily="34" charset="0"/>
              </a:rPr>
              <a:t> bu 3 </a:t>
            </a:r>
            <a:r>
              <a:rPr lang="tr-TR" sz="2000" dirty="0" err="1">
                <a:latin typeface="Calibri" panose="020F0502020204030204" pitchFamily="34" charset="0"/>
                <a:cs typeface="Calibri" panose="020F0502020204030204" pitchFamily="34" charset="0"/>
              </a:rPr>
              <a:t>molekül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yag</a:t>
            </a:r>
            <a:r>
              <a:rPr lang="tr-TR" sz="2000" dirty="0">
                <a:latin typeface="Calibri" panose="020F0502020204030204" pitchFamily="34" charset="0"/>
                <a:cs typeface="Calibri" panose="020F0502020204030204" pitchFamily="34" charset="0"/>
              </a:rPr>
              <a:t>̆ asidinin 3’üde aynı </a:t>
            </a:r>
            <a:r>
              <a:rPr lang="tr-TR" sz="2000" dirty="0" err="1">
                <a:latin typeface="Calibri" panose="020F0502020204030204" pitchFamily="34" charset="0"/>
                <a:cs typeface="Calibri" panose="020F0502020204030204" pitchFamily="34" charset="0"/>
              </a:rPr>
              <a:t>yag</a:t>
            </a:r>
            <a:r>
              <a:rPr lang="tr-TR" sz="2000" dirty="0">
                <a:latin typeface="Calibri" panose="020F0502020204030204" pitchFamily="34" charset="0"/>
                <a:cs typeface="Calibri" panose="020F0502020204030204" pitchFamily="34" charset="0"/>
              </a:rPr>
              <a:t>̆ asidi ise </a:t>
            </a:r>
            <a:r>
              <a:rPr lang="tr-TR" sz="2000" dirty="0">
                <a:solidFill>
                  <a:srgbClr val="7030A0"/>
                </a:solidFill>
                <a:latin typeface="Calibri" panose="020F0502020204030204" pitchFamily="34" charset="0"/>
                <a:cs typeface="Calibri" panose="020F0502020204030204" pitchFamily="34" charset="0"/>
              </a:rPr>
              <a:t>basit </a:t>
            </a:r>
            <a:r>
              <a:rPr lang="tr-TR" sz="2000" dirty="0" err="1">
                <a:solidFill>
                  <a:srgbClr val="7030A0"/>
                </a:solidFill>
                <a:latin typeface="Calibri" panose="020F0502020204030204" pitchFamily="34" charset="0"/>
                <a:cs typeface="Calibri" panose="020F0502020204030204" pitchFamily="34" charset="0"/>
              </a:rPr>
              <a:t>trigliserit</a:t>
            </a:r>
            <a:r>
              <a:rPr lang="tr-TR" sz="2000" dirty="0">
                <a:latin typeface="Calibri" panose="020F0502020204030204" pitchFamily="34" charset="0"/>
                <a:cs typeface="Calibri" panose="020F0502020204030204" pitchFamily="34" charset="0"/>
              </a:rPr>
              <a:t>, en az birinin farklı olması halinde ise </a:t>
            </a:r>
            <a:r>
              <a:rPr lang="tr-TR" sz="2000" dirty="0" err="1">
                <a:solidFill>
                  <a:srgbClr val="7030A0"/>
                </a:solidFill>
                <a:latin typeface="Calibri" panose="020F0502020204030204" pitchFamily="34" charset="0"/>
                <a:cs typeface="Calibri" panose="020F0502020204030204" pitchFamily="34" charset="0"/>
              </a:rPr>
              <a:t>karışık</a:t>
            </a:r>
            <a:r>
              <a:rPr lang="tr-TR" sz="2000" dirty="0">
                <a:solidFill>
                  <a:srgbClr val="7030A0"/>
                </a:solidFill>
                <a:latin typeface="Calibri" panose="020F0502020204030204" pitchFamily="34" charset="0"/>
                <a:cs typeface="Calibri" panose="020F0502020204030204" pitchFamily="34" charset="0"/>
              </a:rPr>
              <a:t> </a:t>
            </a:r>
            <a:r>
              <a:rPr lang="tr-TR" sz="2000" dirty="0" err="1">
                <a:solidFill>
                  <a:srgbClr val="7030A0"/>
                </a:solidFill>
                <a:latin typeface="Calibri" panose="020F0502020204030204" pitchFamily="34" charset="0"/>
                <a:cs typeface="Calibri" panose="020F0502020204030204" pitchFamily="34" charset="0"/>
              </a:rPr>
              <a:t>trigliserid</a:t>
            </a:r>
            <a:r>
              <a:rPr lang="tr-TR" sz="2000" dirty="0">
                <a:latin typeface="Calibri" panose="020F0502020204030204" pitchFamily="34" charset="0"/>
                <a:cs typeface="Calibri" panose="020F0502020204030204" pitchFamily="34" charset="0"/>
              </a:rPr>
              <a:t> adını alır. Ayrıca, </a:t>
            </a:r>
            <a:r>
              <a:rPr lang="tr-TR" sz="2000" dirty="0" err="1">
                <a:latin typeface="Calibri" panose="020F0502020204030204" pitchFamily="34" charset="0"/>
                <a:cs typeface="Calibri" panose="020F0502020204030204" pitchFamily="34" charset="0"/>
              </a:rPr>
              <a:t>gliserolün</a:t>
            </a:r>
            <a:r>
              <a:rPr lang="tr-TR" sz="2000" dirty="0">
                <a:latin typeface="Calibri" panose="020F0502020204030204" pitchFamily="34" charset="0"/>
                <a:cs typeface="Calibri" panose="020F0502020204030204" pitchFamily="34" charset="0"/>
              </a:rPr>
              <a:t> OH grubundan 2'si </a:t>
            </a:r>
            <a:r>
              <a:rPr lang="tr-TR" sz="2000" dirty="0" err="1">
                <a:latin typeface="Calibri" panose="020F0502020204030204" pitchFamily="34" charset="0"/>
                <a:cs typeface="Calibri" panose="020F0502020204030204" pitchFamily="34" charset="0"/>
              </a:rPr>
              <a:t>yag</a:t>
            </a:r>
            <a:r>
              <a:rPr lang="tr-TR" sz="2000" dirty="0">
                <a:latin typeface="Calibri" panose="020F0502020204030204" pitchFamily="34" charset="0"/>
                <a:cs typeface="Calibri" panose="020F0502020204030204" pitchFamily="34" charset="0"/>
              </a:rPr>
              <a:t>̆ asidi ile </a:t>
            </a:r>
            <a:r>
              <a:rPr lang="tr-TR" sz="2000" dirty="0" err="1">
                <a:latin typeface="Calibri" panose="020F0502020204030204" pitchFamily="34" charset="0"/>
                <a:cs typeface="Calibri" panose="020F0502020204030204" pitchFamily="34" charset="0"/>
              </a:rPr>
              <a:t>esterleştirilir</a:t>
            </a:r>
            <a:r>
              <a:rPr lang="tr-TR" sz="2000" dirty="0">
                <a:latin typeface="Calibri" panose="020F0502020204030204" pitchFamily="34" charset="0"/>
                <a:cs typeface="Calibri" panose="020F0502020204030204" pitchFamily="34" charset="0"/>
              </a:rPr>
              <a:t> ise </a:t>
            </a:r>
            <a:r>
              <a:rPr lang="tr-TR" sz="2000" dirty="0" err="1">
                <a:solidFill>
                  <a:srgbClr val="7030A0"/>
                </a:solidFill>
                <a:latin typeface="Calibri" panose="020F0502020204030204" pitchFamily="34" charset="0"/>
                <a:cs typeface="Calibri" panose="020F0502020204030204" pitchFamily="34" charset="0"/>
              </a:rPr>
              <a:t>digliserit</a:t>
            </a:r>
            <a:r>
              <a:rPr lang="tr-TR" sz="2000" dirty="0">
                <a:solidFill>
                  <a:srgbClr val="7030A0"/>
                </a:solidFill>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biri </a:t>
            </a:r>
            <a:r>
              <a:rPr lang="tr-TR" sz="2000" dirty="0" err="1">
                <a:latin typeface="Calibri" panose="020F0502020204030204" pitchFamily="34" charset="0"/>
                <a:cs typeface="Calibri" panose="020F0502020204030204" pitchFamily="34" charset="0"/>
              </a:rPr>
              <a:t>esterleştirilir</a:t>
            </a:r>
            <a:r>
              <a:rPr lang="tr-TR" sz="2000" dirty="0">
                <a:latin typeface="Calibri" panose="020F0502020204030204" pitchFamily="34" charset="0"/>
                <a:cs typeface="Calibri" panose="020F0502020204030204" pitchFamily="34" charset="0"/>
              </a:rPr>
              <a:t> ise </a:t>
            </a:r>
            <a:r>
              <a:rPr lang="tr-TR" sz="2000" dirty="0" err="1">
                <a:solidFill>
                  <a:srgbClr val="7030A0"/>
                </a:solidFill>
                <a:latin typeface="Calibri" panose="020F0502020204030204" pitchFamily="34" charset="0"/>
                <a:cs typeface="Calibri" panose="020F0502020204030204" pitchFamily="34" charset="0"/>
              </a:rPr>
              <a:t>monogliserit</a:t>
            </a:r>
            <a:r>
              <a:rPr lang="tr-TR" sz="2000" dirty="0">
                <a:latin typeface="Calibri" panose="020F0502020204030204" pitchFamily="34" charset="0"/>
                <a:cs typeface="Calibri" panose="020F0502020204030204" pitchFamily="34" charset="0"/>
              </a:rPr>
              <a:t> adını alır. </a:t>
            </a:r>
          </a:p>
        </p:txBody>
      </p:sp>
      <p:pic>
        <p:nvPicPr>
          <p:cNvPr id="11266" name="Picture 2" descr="PowerPoint Sunusu">
            <a:extLst>
              <a:ext uri="{FF2B5EF4-FFF2-40B4-BE49-F238E27FC236}">
                <a16:creationId xmlns:a16="http://schemas.microsoft.com/office/drawing/2014/main" id="{D06C4E0C-E176-7040-80F9-6AB7AFE23D6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4630" y="2848708"/>
            <a:ext cx="9880178" cy="3507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430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48DABCB4-EC1F-5D45-BDE6-5694816A998A}"/>
              </a:ext>
            </a:extLst>
          </p:cNvPr>
          <p:cNvSpPr/>
          <p:nvPr/>
        </p:nvSpPr>
        <p:spPr>
          <a:xfrm>
            <a:off x="5129111" y="120362"/>
            <a:ext cx="4483920" cy="584775"/>
          </a:xfrm>
          <a:prstGeom prst="rect">
            <a:avLst/>
          </a:prstGeom>
        </p:spPr>
        <p:txBody>
          <a:bodyPr wrap="none">
            <a:spAutoFit/>
          </a:bodyPr>
          <a:lstStyle/>
          <a:p>
            <a:r>
              <a:rPr lang="tr-TR" sz="3200" dirty="0">
                <a:solidFill>
                  <a:srgbClr val="FF0000"/>
                </a:solidFill>
              </a:rPr>
              <a:t>Lipitlerin Sınıflandırılması </a:t>
            </a:r>
          </a:p>
        </p:txBody>
      </p:sp>
      <p:pic>
        <p:nvPicPr>
          <p:cNvPr id="12290" name="Picture 2" descr="LPDLERI Lipidler Karbon ve hidrojen atomlarndan olumutur Az">
            <a:extLst>
              <a:ext uri="{FF2B5EF4-FFF2-40B4-BE49-F238E27FC236}">
                <a16:creationId xmlns:a16="http://schemas.microsoft.com/office/drawing/2014/main" id="{08AB5B7C-022D-A94E-9A2C-BE9E409660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20362"/>
            <a:ext cx="1183835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159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a:xfrm>
            <a:off x="779500" y="1427887"/>
            <a:ext cx="5562600" cy="792765"/>
          </a:xfrm>
        </p:spPr>
        <p:style>
          <a:lnRef idx="1">
            <a:schemeClr val="accent2"/>
          </a:lnRef>
          <a:fillRef idx="2">
            <a:schemeClr val="accent2"/>
          </a:fillRef>
          <a:effectRef idx="1">
            <a:schemeClr val="accent2"/>
          </a:effectRef>
          <a:fontRef idx="minor">
            <a:schemeClr val="dk1"/>
          </a:fontRef>
        </p:style>
        <p:txBody>
          <a:bodyPr>
            <a:normAutofit/>
          </a:bodyPr>
          <a:lstStyle/>
          <a:p>
            <a:pPr eaLnBrk="1" hangingPunct="1">
              <a:lnSpc>
                <a:spcPct val="90000"/>
              </a:lnSpc>
            </a:pPr>
            <a:r>
              <a:rPr lang="tr-TR" sz="2000" b="1" dirty="0">
                <a:latin typeface="Comic Sans MS" pitchFamily="66" charset="0"/>
              </a:rPr>
              <a:t>Bütün bitkisel ve hayvansal gıdalar az veya çok yağ bulunur.</a:t>
            </a:r>
          </a:p>
        </p:txBody>
      </p:sp>
      <p:sp>
        <p:nvSpPr>
          <p:cNvPr id="3" name="Başlık 2">
            <a:extLst>
              <a:ext uri="{FF2B5EF4-FFF2-40B4-BE49-F238E27FC236}">
                <a16:creationId xmlns:a16="http://schemas.microsoft.com/office/drawing/2014/main" id="{BE4069D1-28BB-5148-81A2-12133CA1D99B}"/>
              </a:ext>
            </a:extLst>
          </p:cNvPr>
          <p:cNvSpPr>
            <a:spLocks noGrp="1"/>
          </p:cNvSpPr>
          <p:nvPr>
            <p:ph type="title"/>
          </p:nvPr>
        </p:nvSpPr>
        <p:spPr>
          <a:xfrm>
            <a:off x="4705805" y="0"/>
            <a:ext cx="10515600" cy="792764"/>
          </a:xfrm>
        </p:spPr>
        <p:txBody>
          <a:bodyPr>
            <a:normAutofit/>
          </a:bodyPr>
          <a:lstStyle/>
          <a:p>
            <a:r>
              <a:rPr lang="tr-TR" sz="3200" dirty="0">
                <a:solidFill>
                  <a:srgbClr val="FF0000"/>
                </a:solidFill>
                <a:latin typeface="Comic Sans MS" panose="030F0902030302020204" pitchFamily="66" charset="0"/>
              </a:rPr>
              <a:t>Yağ kaynakları</a:t>
            </a:r>
          </a:p>
        </p:txBody>
      </p:sp>
      <p:sp>
        <p:nvSpPr>
          <p:cNvPr id="9" name="Metin kutusu 8">
            <a:extLst>
              <a:ext uri="{FF2B5EF4-FFF2-40B4-BE49-F238E27FC236}">
                <a16:creationId xmlns:a16="http://schemas.microsoft.com/office/drawing/2014/main" id="{DEA9D5DE-7FFE-4443-BC8A-3EC66B69AA9F}"/>
              </a:ext>
            </a:extLst>
          </p:cNvPr>
          <p:cNvSpPr txBox="1"/>
          <p:nvPr/>
        </p:nvSpPr>
        <p:spPr>
          <a:xfrm>
            <a:off x="698477" y="2967335"/>
            <a:ext cx="7615988" cy="923330"/>
          </a:xfrm>
          <a:prstGeom prst="rect">
            <a:avLst/>
          </a:prstGeom>
          <a:noFill/>
        </p:spPr>
        <p:txBody>
          <a:bodyPr wrap="square">
            <a:spAutoFit/>
          </a:bodyPr>
          <a:lstStyle/>
          <a:p>
            <a:r>
              <a:rPr lang="tr-TR" sz="1800" b="1" dirty="0">
                <a:solidFill>
                  <a:srgbClr val="B71621"/>
                </a:solidFill>
                <a:effectLst/>
                <a:latin typeface="Comic Sans MS" panose="030F0902030302020204" pitchFamily="66" charset="0"/>
              </a:rPr>
              <a:t>Bitkisel </a:t>
            </a:r>
            <a:r>
              <a:rPr lang="tr-TR" sz="1800" b="1" dirty="0" err="1">
                <a:solidFill>
                  <a:srgbClr val="B71621"/>
                </a:solidFill>
                <a:effectLst/>
                <a:latin typeface="Comic Sans MS" panose="030F0902030302020204" pitchFamily="66" charset="0"/>
              </a:rPr>
              <a:t>yag</a:t>
            </a:r>
            <a:r>
              <a:rPr lang="tr-TR" sz="1800" b="1" dirty="0">
                <a:solidFill>
                  <a:srgbClr val="B71621"/>
                </a:solidFill>
                <a:effectLst/>
                <a:latin typeface="Comic Sans MS" panose="030F0902030302020204" pitchFamily="66" charset="0"/>
              </a:rPr>
              <a:t>̆ kaynakları: </a:t>
            </a:r>
            <a:r>
              <a:rPr lang="tr-TR" sz="1800" b="0" dirty="0">
                <a:effectLst/>
                <a:latin typeface="Comic Sans MS" panose="030F0902030302020204" pitchFamily="66" charset="0"/>
              </a:rPr>
              <a:t>Bitkilerden elde edilen </a:t>
            </a:r>
            <a:r>
              <a:rPr lang="tr-TR" sz="1800" b="0" dirty="0" err="1">
                <a:effectLst/>
                <a:latin typeface="Comic Sans MS" panose="030F0902030302020204" pitchFamily="66" charset="0"/>
              </a:rPr>
              <a:t>yag</a:t>
            </a:r>
            <a:r>
              <a:rPr lang="tr-TR" sz="1800" b="0" dirty="0">
                <a:effectLst/>
                <a:latin typeface="Comic Sans MS" panose="030F0902030302020204" pitchFamily="66" charset="0"/>
              </a:rPr>
              <a:t>̆, bitkisel sıvı </a:t>
            </a:r>
            <a:r>
              <a:rPr lang="tr-TR" sz="1800" b="0" dirty="0" err="1">
                <a:effectLst/>
                <a:latin typeface="Comic Sans MS" panose="030F0902030302020204" pitchFamily="66" charset="0"/>
              </a:rPr>
              <a:t>yag</a:t>
            </a:r>
            <a:r>
              <a:rPr lang="tr-TR" sz="1800" b="0" dirty="0">
                <a:effectLst/>
                <a:latin typeface="Comic Sans MS" panose="030F0902030302020204" pitchFamily="66" charset="0"/>
              </a:rPr>
              <a:t>̆ olarak veya elde </a:t>
            </a:r>
            <a:r>
              <a:rPr lang="tr-TR" sz="1800" b="0" dirty="0" err="1">
                <a:effectLst/>
                <a:latin typeface="Comic Sans MS" panose="030F0902030302020204" pitchFamily="66" charset="0"/>
              </a:rPr>
              <a:t>edildiği</a:t>
            </a:r>
            <a:r>
              <a:rPr lang="tr-TR" sz="1800" b="0" dirty="0">
                <a:effectLst/>
                <a:latin typeface="Comic Sans MS" panose="030F0902030302020204" pitchFamily="66" charset="0"/>
              </a:rPr>
              <a:t> bitkinin adı ile anılır. </a:t>
            </a:r>
            <a:r>
              <a:rPr lang="tr-TR" sz="1800" b="0" dirty="0" err="1">
                <a:effectLst/>
                <a:latin typeface="Comic Sans MS" panose="030F0902030302020204" pitchFamily="66" charset="0"/>
              </a:rPr>
              <a:t>Örneğin</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zeytinyağı</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ayçiçek</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yağı</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mısırözu</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yağı</a:t>
            </a:r>
            <a:r>
              <a:rPr lang="tr-TR" sz="1800" b="0" dirty="0">
                <a:effectLst/>
                <a:latin typeface="Comic Sans MS" panose="030F0902030302020204" pitchFamily="66" charset="0"/>
              </a:rPr>
              <a:t> gibi. </a:t>
            </a:r>
            <a:endParaRPr lang="tr-TR" dirty="0">
              <a:latin typeface="Comic Sans MS" panose="030F0902030302020204" pitchFamily="66" charset="0"/>
            </a:endParaRPr>
          </a:p>
        </p:txBody>
      </p:sp>
      <p:sp>
        <p:nvSpPr>
          <p:cNvPr id="7" name="Metin kutusu 6">
            <a:extLst>
              <a:ext uri="{FF2B5EF4-FFF2-40B4-BE49-F238E27FC236}">
                <a16:creationId xmlns:a16="http://schemas.microsoft.com/office/drawing/2014/main" id="{84D450BE-38B6-334D-AF18-F0A010F65A67}"/>
              </a:ext>
            </a:extLst>
          </p:cNvPr>
          <p:cNvSpPr txBox="1"/>
          <p:nvPr/>
        </p:nvSpPr>
        <p:spPr>
          <a:xfrm>
            <a:off x="639016" y="4236338"/>
            <a:ext cx="6671259" cy="2031325"/>
          </a:xfrm>
          <a:prstGeom prst="rect">
            <a:avLst/>
          </a:prstGeom>
          <a:noFill/>
        </p:spPr>
        <p:txBody>
          <a:bodyPr wrap="square" rtlCol="0">
            <a:spAutoFit/>
          </a:bodyPr>
          <a:lstStyle/>
          <a:p>
            <a:pPr algn="just"/>
            <a:r>
              <a:rPr lang="tr-TR" dirty="0">
                <a:latin typeface="Comic Sans MS" panose="030F0902030302020204" pitchFamily="66" charset="0"/>
              </a:rPr>
              <a:t>Bitkisel sıvı </a:t>
            </a:r>
            <a:r>
              <a:rPr lang="tr-TR" dirty="0" err="1">
                <a:latin typeface="Comic Sans MS" panose="030F0902030302020204" pitchFamily="66" charset="0"/>
              </a:rPr>
              <a:t>yağlar</a:t>
            </a:r>
            <a:r>
              <a:rPr lang="tr-TR" dirty="0">
                <a:latin typeface="Comic Sans MS" panose="030F0902030302020204" pitchFamily="66" charset="0"/>
              </a:rPr>
              <a:t> </a:t>
            </a:r>
            <a:r>
              <a:rPr lang="tr-TR" dirty="0" err="1">
                <a:latin typeface="Comic Sans MS" panose="030F0902030302020204" pitchFamily="66" charset="0"/>
              </a:rPr>
              <a:t>doymamıs</a:t>
            </a:r>
            <a:r>
              <a:rPr lang="tr-TR" dirty="0">
                <a:latin typeface="Comic Sans MS" panose="030F0902030302020204" pitchFamily="66" charset="0"/>
              </a:rPr>
              <a:t>̧ </a:t>
            </a:r>
            <a:r>
              <a:rPr lang="tr-TR" dirty="0" err="1">
                <a:latin typeface="Comic Sans MS" panose="030F0902030302020204" pitchFamily="66" charset="0"/>
              </a:rPr>
              <a:t>yağlardır</a:t>
            </a:r>
            <a:r>
              <a:rPr lang="tr-TR" dirty="0">
                <a:latin typeface="Comic Sans MS" panose="030F0902030302020204" pitchFamily="66" charset="0"/>
              </a:rPr>
              <a:t>. Ceviz, fındık, fıstık gibi yiyecekler de </a:t>
            </a:r>
            <a:r>
              <a:rPr lang="tr-TR" dirty="0" err="1">
                <a:latin typeface="Comic Sans MS" panose="030F0902030302020204" pitchFamily="66" charset="0"/>
              </a:rPr>
              <a:t>yağca</a:t>
            </a:r>
            <a:r>
              <a:rPr lang="tr-TR" dirty="0">
                <a:latin typeface="Comic Sans MS" panose="030F0902030302020204" pitchFamily="66" charset="0"/>
              </a:rPr>
              <a:t> zengin olup </a:t>
            </a:r>
            <a:r>
              <a:rPr lang="tr-TR" dirty="0" err="1">
                <a:latin typeface="Comic Sans MS" panose="030F0902030302020204" pitchFamily="66" charset="0"/>
              </a:rPr>
              <a:t>doymamıs</a:t>
            </a:r>
            <a:r>
              <a:rPr lang="tr-TR" dirty="0">
                <a:latin typeface="Comic Sans MS" panose="030F0902030302020204" pitchFamily="66" charset="0"/>
              </a:rPr>
              <a:t>̧ </a:t>
            </a:r>
            <a:r>
              <a:rPr lang="tr-TR" dirty="0" err="1">
                <a:latin typeface="Comic Sans MS" panose="030F0902030302020204" pitchFamily="66" charset="0"/>
              </a:rPr>
              <a:t>yag</a:t>
            </a:r>
            <a:r>
              <a:rPr lang="tr-TR" dirty="0">
                <a:latin typeface="Comic Sans MS" panose="030F0902030302020204" pitchFamily="66" charset="0"/>
              </a:rPr>
              <a:t>̆ </a:t>
            </a:r>
            <a:r>
              <a:rPr lang="tr-TR" dirty="0" err="1">
                <a:latin typeface="Comic Sans MS" panose="030F0902030302020204" pitchFamily="66" charset="0"/>
              </a:rPr>
              <a:t>içerir</a:t>
            </a:r>
            <a:r>
              <a:rPr lang="tr-TR" dirty="0">
                <a:latin typeface="Comic Sans MS" panose="030F0902030302020204" pitchFamily="66" charset="0"/>
              </a:rPr>
              <a:t>. Bitkisel </a:t>
            </a:r>
            <a:r>
              <a:rPr lang="tr-TR" dirty="0" err="1">
                <a:latin typeface="Comic Sans MS" panose="030F0902030302020204" pitchFamily="66" charset="0"/>
              </a:rPr>
              <a:t>yağlar</a:t>
            </a:r>
            <a:r>
              <a:rPr lang="tr-TR" dirty="0">
                <a:latin typeface="Comic Sans MS" panose="030F0902030302020204" pitchFamily="66" charset="0"/>
              </a:rPr>
              <a:t> tekli ve </a:t>
            </a:r>
            <a:r>
              <a:rPr lang="tr-TR" dirty="0" err="1">
                <a:latin typeface="Comic Sans MS" panose="030F0902030302020204" pitchFamily="66" charset="0"/>
              </a:rPr>
              <a:t>çoklu</a:t>
            </a:r>
            <a:r>
              <a:rPr lang="tr-TR" dirty="0">
                <a:latin typeface="Comic Sans MS" panose="030F0902030302020204" pitchFamily="66" charset="0"/>
              </a:rPr>
              <a:t> </a:t>
            </a:r>
            <a:r>
              <a:rPr lang="tr-TR" dirty="0" err="1">
                <a:latin typeface="Comic Sans MS" panose="030F0902030302020204" pitchFamily="66" charset="0"/>
              </a:rPr>
              <a:t>doymamıs</a:t>
            </a:r>
            <a:r>
              <a:rPr lang="tr-TR" dirty="0">
                <a:latin typeface="Comic Sans MS" panose="030F0902030302020204" pitchFamily="66" charset="0"/>
              </a:rPr>
              <a:t>̧ </a:t>
            </a:r>
            <a:r>
              <a:rPr lang="tr-TR" dirty="0" err="1">
                <a:latin typeface="Comic Sans MS" panose="030F0902030302020204" pitchFamily="66" charset="0"/>
              </a:rPr>
              <a:t>yag</a:t>
            </a:r>
            <a:r>
              <a:rPr lang="tr-TR" dirty="0">
                <a:latin typeface="Comic Sans MS" panose="030F0902030302020204" pitchFamily="66" charset="0"/>
              </a:rPr>
              <a:t>̆ asitlerinden </a:t>
            </a:r>
            <a:r>
              <a:rPr lang="tr-TR" dirty="0" err="1">
                <a:latin typeface="Comic Sans MS" panose="030F0902030302020204" pitchFamily="66" charset="0"/>
              </a:rPr>
              <a:t>oluşur</a:t>
            </a:r>
            <a:r>
              <a:rPr lang="tr-TR" dirty="0">
                <a:latin typeface="Comic Sans MS" panose="030F0902030302020204" pitchFamily="66" charset="0"/>
              </a:rPr>
              <a:t>. </a:t>
            </a:r>
            <a:r>
              <a:rPr lang="tr-TR" dirty="0" err="1">
                <a:latin typeface="Comic Sans MS" panose="030F0902030302020204" pitchFamily="66" charset="0"/>
              </a:rPr>
              <a:t>Zeytinyağı</a:t>
            </a:r>
            <a:r>
              <a:rPr lang="tr-TR" dirty="0">
                <a:latin typeface="Comic Sans MS" panose="030F0902030302020204" pitchFamily="66" charset="0"/>
              </a:rPr>
              <a:t> ve fındık </a:t>
            </a:r>
            <a:r>
              <a:rPr lang="tr-TR" dirty="0" err="1">
                <a:latin typeface="Comic Sans MS" panose="030F0902030302020204" pitchFamily="66" charset="0"/>
              </a:rPr>
              <a:t>yağı</a:t>
            </a:r>
            <a:r>
              <a:rPr lang="tr-TR" dirty="0">
                <a:latin typeface="Comic Sans MS" panose="030F0902030302020204" pitchFamily="66" charset="0"/>
              </a:rPr>
              <a:t> tekli </a:t>
            </a:r>
            <a:r>
              <a:rPr lang="tr-TR" dirty="0" err="1">
                <a:latin typeface="Comic Sans MS" panose="030F0902030302020204" pitchFamily="66" charset="0"/>
              </a:rPr>
              <a:t>doymamıs</a:t>
            </a:r>
            <a:r>
              <a:rPr lang="tr-TR" dirty="0">
                <a:latin typeface="Comic Sans MS" panose="030F0902030302020204" pitchFamily="66" charset="0"/>
              </a:rPr>
              <a:t>̧ </a:t>
            </a:r>
            <a:r>
              <a:rPr lang="tr-TR" dirty="0" err="1">
                <a:latin typeface="Comic Sans MS" panose="030F0902030302020204" pitchFamily="66" charset="0"/>
              </a:rPr>
              <a:t>yag</a:t>
            </a:r>
            <a:r>
              <a:rPr lang="tr-TR" dirty="0">
                <a:latin typeface="Comic Sans MS" panose="030F0902030302020204" pitchFamily="66" charset="0"/>
              </a:rPr>
              <a:t>̆ asitleri, </a:t>
            </a:r>
            <a:r>
              <a:rPr lang="tr-TR" dirty="0" err="1">
                <a:latin typeface="Comic Sans MS" panose="030F0902030302020204" pitchFamily="66" charset="0"/>
              </a:rPr>
              <a:t>diğer</a:t>
            </a:r>
            <a:r>
              <a:rPr lang="tr-TR" dirty="0">
                <a:latin typeface="Comic Sans MS" panose="030F0902030302020204" pitchFamily="66" charset="0"/>
              </a:rPr>
              <a:t> bitki- sel sıvı </a:t>
            </a:r>
            <a:r>
              <a:rPr lang="tr-TR" dirty="0" err="1">
                <a:latin typeface="Comic Sans MS" panose="030F0902030302020204" pitchFamily="66" charset="0"/>
              </a:rPr>
              <a:t>yağlar</a:t>
            </a:r>
            <a:r>
              <a:rPr lang="tr-TR" dirty="0">
                <a:latin typeface="Comic Sans MS" panose="030F0902030302020204" pitchFamily="66" charset="0"/>
              </a:rPr>
              <a:t> (</a:t>
            </a:r>
            <a:r>
              <a:rPr lang="tr-TR" dirty="0" err="1">
                <a:latin typeface="Comic Sans MS" panose="030F0902030302020204" pitchFamily="66" charset="0"/>
              </a:rPr>
              <a:t>ayçiçeği</a:t>
            </a:r>
            <a:r>
              <a:rPr lang="tr-TR" dirty="0">
                <a:latin typeface="Comic Sans MS" panose="030F0902030302020204" pitchFamily="66" charset="0"/>
              </a:rPr>
              <a:t>, mısır </a:t>
            </a:r>
            <a:r>
              <a:rPr lang="tr-TR" dirty="0" err="1">
                <a:latin typeface="Comic Sans MS" panose="030F0902030302020204" pitchFamily="66" charset="0"/>
              </a:rPr>
              <a:t>özu</a:t>
            </a:r>
            <a:r>
              <a:rPr lang="tr-TR" dirty="0">
                <a:latin typeface="Comic Sans MS" panose="030F0902030302020204" pitchFamily="66" charset="0"/>
              </a:rPr>
              <a:t>̈, soya) ise </a:t>
            </a:r>
            <a:r>
              <a:rPr lang="tr-TR" dirty="0" err="1">
                <a:latin typeface="Comic Sans MS" panose="030F0902030302020204" pitchFamily="66" charset="0"/>
              </a:rPr>
              <a:t>çoklu</a:t>
            </a:r>
            <a:r>
              <a:rPr lang="tr-TR" dirty="0">
                <a:latin typeface="Comic Sans MS" panose="030F0902030302020204" pitchFamily="66" charset="0"/>
              </a:rPr>
              <a:t> </a:t>
            </a:r>
            <a:r>
              <a:rPr lang="tr-TR" dirty="0" err="1">
                <a:latin typeface="Comic Sans MS" panose="030F0902030302020204" pitchFamily="66" charset="0"/>
              </a:rPr>
              <a:t>doymamıs</a:t>
            </a:r>
            <a:r>
              <a:rPr lang="tr-TR" dirty="0">
                <a:latin typeface="Comic Sans MS" panose="030F0902030302020204" pitchFamily="66" charset="0"/>
              </a:rPr>
              <a:t>̧ </a:t>
            </a:r>
            <a:r>
              <a:rPr lang="tr-TR" dirty="0" err="1">
                <a:latin typeface="Comic Sans MS" panose="030F0902030302020204" pitchFamily="66" charset="0"/>
              </a:rPr>
              <a:t>yag</a:t>
            </a:r>
            <a:r>
              <a:rPr lang="tr-TR" dirty="0">
                <a:latin typeface="Comic Sans MS" panose="030F0902030302020204" pitchFamily="66" charset="0"/>
              </a:rPr>
              <a:t>̆ asitleri </a:t>
            </a:r>
            <a:r>
              <a:rPr lang="tr-TR" dirty="0" err="1">
                <a:latin typeface="Comic Sans MS" panose="030F0902030302020204" pitchFamily="66" charset="0"/>
              </a:rPr>
              <a:t>içerir</a:t>
            </a:r>
            <a:r>
              <a:rPr lang="tr-TR" dirty="0">
                <a:latin typeface="Comic Sans MS" panose="030F0902030302020204" pitchFamily="66" charset="0"/>
              </a:rPr>
              <a:t>. </a:t>
            </a:r>
          </a:p>
          <a:p>
            <a:endParaRPr lang="tr-TR" dirty="0"/>
          </a:p>
        </p:txBody>
      </p:sp>
      <p:pic>
        <p:nvPicPr>
          <p:cNvPr id="9218" name="Picture 2" descr="Sağlıklı Olan Yemek Yağları Hangileridir? » Bilgiustam">
            <a:extLst>
              <a:ext uri="{FF2B5EF4-FFF2-40B4-BE49-F238E27FC236}">
                <a16:creationId xmlns:a16="http://schemas.microsoft.com/office/drawing/2014/main" id="{967E0F41-01E2-2148-A974-62551D7400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7355" y="3753854"/>
            <a:ext cx="3492500" cy="2336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74CFAFDF-A9C6-5E4C-838A-3652C09EBD2C}"/>
              </a:ext>
            </a:extLst>
          </p:cNvPr>
          <p:cNvSpPr txBox="1"/>
          <p:nvPr/>
        </p:nvSpPr>
        <p:spPr>
          <a:xfrm>
            <a:off x="5582653" y="96253"/>
            <a:ext cx="2690160" cy="523220"/>
          </a:xfrm>
          <a:prstGeom prst="rect">
            <a:avLst/>
          </a:prstGeom>
          <a:noFill/>
        </p:spPr>
        <p:txBody>
          <a:bodyPr wrap="none" rtlCol="0">
            <a:spAutoFit/>
          </a:bodyPr>
          <a:lstStyle/>
          <a:p>
            <a:r>
              <a:rPr lang="tr-TR" sz="2800" dirty="0">
                <a:solidFill>
                  <a:srgbClr val="FF0000"/>
                </a:solidFill>
                <a:latin typeface="Comic Sans MS" panose="030F0902030302020204" pitchFamily="66" charset="0"/>
              </a:rPr>
              <a:t>Yağ kaynakları </a:t>
            </a:r>
          </a:p>
        </p:txBody>
      </p:sp>
      <p:sp>
        <p:nvSpPr>
          <p:cNvPr id="11" name="Metin kutusu 10">
            <a:extLst>
              <a:ext uri="{FF2B5EF4-FFF2-40B4-BE49-F238E27FC236}">
                <a16:creationId xmlns:a16="http://schemas.microsoft.com/office/drawing/2014/main" id="{E9DF04E7-2315-904F-8D9E-0B5DE04644BC}"/>
              </a:ext>
            </a:extLst>
          </p:cNvPr>
          <p:cNvSpPr txBox="1"/>
          <p:nvPr/>
        </p:nvSpPr>
        <p:spPr>
          <a:xfrm>
            <a:off x="598030" y="1030662"/>
            <a:ext cx="6184230" cy="1200329"/>
          </a:xfrm>
          <a:prstGeom prst="rect">
            <a:avLst/>
          </a:prstGeom>
          <a:noFill/>
        </p:spPr>
        <p:txBody>
          <a:bodyPr wrap="square">
            <a:spAutoFit/>
          </a:bodyPr>
          <a:lstStyle/>
          <a:p>
            <a:pPr algn="just"/>
            <a:r>
              <a:rPr lang="tr-TR" sz="1800" b="1" dirty="0">
                <a:solidFill>
                  <a:srgbClr val="B71621"/>
                </a:solidFill>
                <a:effectLst/>
                <a:latin typeface="AppleGaramond"/>
              </a:rPr>
              <a:t>• </a:t>
            </a:r>
            <a:r>
              <a:rPr lang="tr-TR" sz="1800" b="1" dirty="0">
                <a:solidFill>
                  <a:srgbClr val="B71621"/>
                </a:solidFill>
                <a:effectLst/>
                <a:latin typeface="Comic Sans MS" panose="030F0902030302020204" pitchFamily="66" charset="0"/>
              </a:rPr>
              <a:t>Hayvansal </a:t>
            </a:r>
            <a:r>
              <a:rPr lang="tr-TR" sz="1800" b="1" dirty="0" err="1">
                <a:solidFill>
                  <a:srgbClr val="B71621"/>
                </a:solidFill>
                <a:effectLst/>
                <a:latin typeface="Comic Sans MS" panose="030F0902030302020204" pitchFamily="66" charset="0"/>
              </a:rPr>
              <a:t>yag</a:t>
            </a:r>
            <a:r>
              <a:rPr lang="tr-TR" sz="1800" b="1" dirty="0">
                <a:solidFill>
                  <a:srgbClr val="B71621"/>
                </a:solidFill>
                <a:effectLst/>
                <a:latin typeface="Comic Sans MS" panose="030F0902030302020204" pitchFamily="66" charset="0"/>
              </a:rPr>
              <a:t>̆ kaynaklar: </a:t>
            </a:r>
            <a:r>
              <a:rPr lang="tr-TR" sz="1800" b="0" dirty="0" err="1">
                <a:effectLst/>
                <a:latin typeface="Comic Sans MS" panose="030F0902030302020204" pitchFamily="66" charset="0"/>
              </a:rPr>
              <a:t>Tereyağı</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içyağı</a:t>
            </a:r>
            <a:r>
              <a:rPr lang="tr-TR" sz="1800" b="0" dirty="0">
                <a:effectLst/>
                <a:latin typeface="Comic Sans MS" panose="030F0902030302020204" pitchFamily="66" charset="0"/>
              </a:rPr>
              <a:t>, kuyruk </a:t>
            </a:r>
            <a:r>
              <a:rPr lang="tr-TR" sz="1800" b="0" dirty="0" err="1">
                <a:effectLst/>
                <a:latin typeface="Comic Sans MS" panose="030F0902030302020204" pitchFamily="66" charset="0"/>
              </a:rPr>
              <a:t>yağı</a:t>
            </a:r>
            <a:r>
              <a:rPr lang="tr-TR" sz="1800" b="0" dirty="0">
                <a:effectLst/>
                <a:latin typeface="Comic Sans MS" panose="030F0902030302020204" pitchFamily="66" charset="0"/>
              </a:rPr>
              <a:t> gibi </a:t>
            </a:r>
            <a:r>
              <a:rPr lang="tr-TR" sz="1800" b="0" dirty="0" err="1">
                <a:effectLst/>
                <a:latin typeface="Comic Sans MS" panose="030F0902030302020204" pitchFamily="66" charset="0"/>
              </a:rPr>
              <a:t>görünen</a:t>
            </a:r>
            <a:r>
              <a:rPr lang="tr-TR" sz="1800" b="0" dirty="0">
                <a:effectLst/>
                <a:latin typeface="Comic Sans MS" panose="030F0902030302020204" pitchFamily="66" charset="0"/>
              </a:rPr>
              <a:t> </a:t>
            </a:r>
            <a:r>
              <a:rPr lang="tr-TR" sz="1800" b="0" dirty="0" err="1">
                <a:effectLst/>
                <a:latin typeface="Comic Sans MS" panose="030F0902030302020204" pitchFamily="66" charset="0"/>
              </a:rPr>
              <a:t>yağların</a:t>
            </a:r>
            <a:r>
              <a:rPr lang="tr-TR" sz="1800" b="0" dirty="0">
                <a:effectLst/>
                <a:latin typeface="Comic Sans MS" panose="030F0902030302020204" pitchFamily="66" charset="0"/>
              </a:rPr>
              <a:t> yanı sıra her </a:t>
            </a:r>
            <a:r>
              <a:rPr lang="tr-TR" sz="1800" b="0" dirty="0" err="1">
                <a:effectLst/>
                <a:latin typeface="Comic Sans MS" panose="030F0902030302020204" pitchFamily="66" charset="0"/>
              </a:rPr>
              <a:t>türlu</a:t>
            </a:r>
            <a:r>
              <a:rPr lang="tr-TR" sz="1800" b="0" dirty="0">
                <a:effectLst/>
                <a:latin typeface="Comic Sans MS" panose="030F0902030302020204" pitchFamily="66" charset="0"/>
              </a:rPr>
              <a:t>̈ et, tavuk, balık, </a:t>
            </a:r>
            <a:r>
              <a:rPr lang="tr-TR" sz="1800" b="0" dirty="0" err="1">
                <a:effectLst/>
                <a:latin typeface="Comic Sans MS" panose="030F0902030302020204" pitchFamily="66" charset="0"/>
              </a:rPr>
              <a:t>süt</a:t>
            </a:r>
            <a:r>
              <a:rPr lang="tr-TR" sz="1800" b="0" dirty="0">
                <a:effectLst/>
                <a:latin typeface="Comic Sans MS" panose="030F0902030302020204" pitchFamily="66" charset="0"/>
              </a:rPr>
              <a:t>, yumurta gibi hayvansal kaynaklı besinlerde de </a:t>
            </a:r>
            <a:r>
              <a:rPr lang="tr-TR" sz="1800" b="0" dirty="0" err="1">
                <a:effectLst/>
                <a:latin typeface="Comic Sans MS" panose="030F0902030302020204" pitchFamily="66" charset="0"/>
              </a:rPr>
              <a:t>yag</a:t>
            </a:r>
            <a:r>
              <a:rPr lang="tr-TR" sz="1800" b="0" dirty="0">
                <a:effectLst/>
                <a:latin typeface="Comic Sans MS" panose="030F0902030302020204" pitchFamily="66" charset="0"/>
              </a:rPr>
              <a:t>̆ vardır. </a:t>
            </a:r>
            <a:endParaRPr lang="tr-TR" dirty="0">
              <a:latin typeface="Comic Sans MS" panose="030F0902030302020204" pitchFamily="66" charset="0"/>
            </a:endParaRPr>
          </a:p>
        </p:txBody>
      </p:sp>
      <p:pic>
        <p:nvPicPr>
          <p:cNvPr id="10242" name="Picture 2" descr="Hayvansal Yağlar Kilo Aldırır Mı?">
            <a:extLst>
              <a:ext uri="{FF2B5EF4-FFF2-40B4-BE49-F238E27FC236}">
                <a16:creationId xmlns:a16="http://schemas.microsoft.com/office/drawing/2014/main" id="{65F906B3-344C-EE49-866A-0FEF8FC40C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4992" y="3054684"/>
            <a:ext cx="3492500" cy="23368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ayvansal yağ kaynaklar - Devis'So makes an energy">
            <a:extLst>
              <a:ext uri="{FF2B5EF4-FFF2-40B4-BE49-F238E27FC236}">
                <a16:creationId xmlns:a16="http://schemas.microsoft.com/office/drawing/2014/main" id="{AB4B56AA-6BC7-BE44-BD10-3043F27A7C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45108" y="2642179"/>
            <a:ext cx="3771900" cy="3397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9024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A1A68D-188A-9147-A1EC-C0DE5A5A04B7}"/>
              </a:ext>
            </a:extLst>
          </p:cNvPr>
          <p:cNvSpPr>
            <a:spLocks noGrp="1"/>
          </p:cNvSpPr>
          <p:nvPr>
            <p:ph type="title"/>
          </p:nvPr>
        </p:nvSpPr>
        <p:spPr>
          <a:xfrm>
            <a:off x="973282" y="627959"/>
            <a:ext cx="10515600" cy="792764"/>
          </a:xfrm>
        </p:spPr>
        <p:txBody>
          <a:bodyPr>
            <a:normAutofit fontScale="90000"/>
          </a:bodyPr>
          <a:lstStyle/>
          <a:p>
            <a:r>
              <a:rPr lang="tr-TR" dirty="0">
                <a:solidFill>
                  <a:srgbClr val="FF0000"/>
                </a:solidFill>
                <a:latin typeface="Comic Sans MS" panose="030F0902030302020204" pitchFamily="66" charset="0"/>
              </a:rPr>
              <a:t>Yağların </a:t>
            </a:r>
            <a:r>
              <a:rPr lang="tr-TR" dirty="0" err="1">
                <a:solidFill>
                  <a:srgbClr val="FF0000"/>
                </a:solidFill>
                <a:latin typeface="Comic Sans MS" panose="030F0902030302020204" pitchFamily="66" charset="0"/>
              </a:rPr>
              <a:t>Vücut</a:t>
            </a:r>
            <a:r>
              <a:rPr lang="tr-TR" dirty="0">
                <a:solidFill>
                  <a:srgbClr val="FF0000"/>
                </a:solidFill>
                <a:latin typeface="Comic Sans MS" panose="030F0902030302020204" pitchFamily="66" charset="0"/>
              </a:rPr>
              <a:t> </a:t>
            </a:r>
            <a:r>
              <a:rPr lang="tr-TR" dirty="0" err="1">
                <a:solidFill>
                  <a:srgbClr val="FF0000"/>
                </a:solidFill>
                <a:latin typeface="Comic Sans MS" panose="030F0902030302020204" pitchFamily="66" charset="0"/>
              </a:rPr>
              <a:t>Çalışmasındaki</a:t>
            </a:r>
            <a:r>
              <a:rPr lang="tr-TR" dirty="0">
                <a:solidFill>
                  <a:srgbClr val="FF0000"/>
                </a:solidFill>
                <a:latin typeface="Comic Sans MS" panose="030F0902030302020204" pitchFamily="66" charset="0"/>
              </a:rPr>
              <a:t> </a:t>
            </a:r>
            <a:r>
              <a:rPr lang="tr-TR" dirty="0" err="1">
                <a:solidFill>
                  <a:srgbClr val="FF0000"/>
                </a:solidFill>
                <a:latin typeface="Comic Sans MS" panose="030F0902030302020204" pitchFamily="66" charset="0"/>
              </a:rPr>
              <a:t>Görevleri</a:t>
            </a:r>
            <a:r>
              <a:rPr lang="tr-TR" dirty="0">
                <a:solidFill>
                  <a:srgbClr val="FF0000"/>
                </a:solidFill>
                <a:latin typeface="Comic Sans MS" panose="030F0902030302020204" pitchFamily="66" charset="0"/>
              </a:rPr>
              <a:t> </a:t>
            </a:r>
            <a:r>
              <a:rPr lang="tr-TR" dirty="0">
                <a:latin typeface="Comic Sans MS" panose="030F0902030302020204" pitchFamily="66" charset="0"/>
              </a:rPr>
              <a:t/>
            </a:r>
            <a:br>
              <a:rPr lang="tr-TR" dirty="0">
                <a:latin typeface="Comic Sans MS" panose="030F0902030302020204" pitchFamily="66" charset="0"/>
              </a:rPr>
            </a:br>
            <a:endParaRPr lang="tr-TR" dirty="0">
              <a:latin typeface="Comic Sans MS" panose="030F0902030302020204" pitchFamily="66" charset="0"/>
            </a:endParaRPr>
          </a:p>
        </p:txBody>
      </p:sp>
      <p:sp>
        <p:nvSpPr>
          <p:cNvPr id="7" name="Slayt Numarası Yer Tutucusu 6">
            <a:extLst>
              <a:ext uri="{FF2B5EF4-FFF2-40B4-BE49-F238E27FC236}">
                <a16:creationId xmlns:a16="http://schemas.microsoft.com/office/drawing/2014/main" id="{0AA6295E-7E8C-164C-BC07-D556040E06D9}"/>
              </a:ext>
            </a:extLst>
          </p:cNvPr>
          <p:cNvSpPr>
            <a:spLocks noGrp="1"/>
          </p:cNvSpPr>
          <p:nvPr>
            <p:ph type="sldNum" sz="quarter" idx="12"/>
          </p:nvPr>
        </p:nvSpPr>
        <p:spPr/>
        <p:txBody>
          <a:bodyPr/>
          <a:lstStyle/>
          <a:p>
            <a:fld id="{50F4E6BD-4CAD-3E44-B214-2CFB9D00E5E7}" type="slidenum">
              <a:rPr lang="tr-TR" smtClean="0"/>
              <a:t>3</a:t>
            </a:fld>
            <a:endParaRPr lang="tr-TR"/>
          </a:p>
        </p:txBody>
      </p:sp>
      <p:sp>
        <p:nvSpPr>
          <p:cNvPr id="8" name="Dikdörtgen 7">
            <a:extLst>
              <a:ext uri="{FF2B5EF4-FFF2-40B4-BE49-F238E27FC236}">
                <a16:creationId xmlns:a16="http://schemas.microsoft.com/office/drawing/2014/main" id="{B3DECAE2-7784-D84F-A505-B935BEFEA0EE}"/>
              </a:ext>
            </a:extLst>
          </p:cNvPr>
          <p:cNvSpPr/>
          <p:nvPr/>
        </p:nvSpPr>
        <p:spPr>
          <a:xfrm>
            <a:off x="250714" y="1100930"/>
            <a:ext cx="6096000" cy="5262979"/>
          </a:xfrm>
          <a:prstGeom prst="rect">
            <a:avLst/>
          </a:prstGeom>
        </p:spPr>
        <p:txBody>
          <a:bodyPr>
            <a:spAutoFit/>
          </a:bodyPr>
          <a:lstStyle/>
          <a:p>
            <a:pPr algn="just">
              <a:buFont typeface="Arial" panose="020B0604020202020204" pitchFamily="34" charset="0"/>
              <a:buChar char="•"/>
            </a:pPr>
            <a:r>
              <a:rPr lang="tr-TR" sz="2000" dirty="0">
                <a:latin typeface="Comic Sans MS" panose="030F0902030302020204" pitchFamily="66" charset="0"/>
              </a:rPr>
              <a:t>Enerji </a:t>
            </a:r>
            <a:r>
              <a:rPr lang="tr-TR" sz="2000" dirty="0" err="1">
                <a:latin typeface="Comic Sans MS" panose="030F0902030302020204" pitchFamily="66" charset="0"/>
              </a:rPr>
              <a:t>sağlarlar</a:t>
            </a:r>
            <a:r>
              <a:rPr lang="tr-TR" sz="2000" dirty="0">
                <a:latin typeface="Comic Sans MS" panose="030F0902030302020204" pitchFamily="66" charset="0"/>
              </a:rPr>
              <a:t>. </a:t>
            </a:r>
            <a:r>
              <a:rPr lang="tr-TR" sz="2000" dirty="0" err="1">
                <a:latin typeface="Comic Sans MS" panose="030F0902030302020204" pitchFamily="66" charset="0"/>
              </a:rPr>
              <a:t>Vücuda</a:t>
            </a:r>
            <a:r>
              <a:rPr lang="tr-TR" sz="2000" dirty="0">
                <a:latin typeface="Comic Sans MS" panose="030F0902030302020204" pitchFamily="66" charset="0"/>
              </a:rPr>
              <a:t> karbonhidrat ve proteinlerin iki    katından fazla enerji verirler. Başka bir deyişle </a:t>
            </a:r>
            <a:r>
              <a:rPr lang="tr-TR" sz="2000" dirty="0" err="1">
                <a:latin typeface="Comic Sans MS" panose="030F0902030302020204" pitchFamily="66" charset="0"/>
              </a:rPr>
              <a:t>y</a:t>
            </a:r>
            <a:r>
              <a:rPr lang="tr-TR" dirty="0" err="1">
                <a:latin typeface="Comic Sans MS" panose="030F0902030302020204" pitchFamily="66" charset="0"/>
              </a:rPr>
              <a:t>ağlar</a:t>
            </a:r>
            <a:r>
              <a:rPr lang="tr-TR" dirty="0">
                <a:latin typeface="Comic Sans MS" panose="030F0902030302020204" pitchFamily="66" charset="0"/>
              </a:rPr>
              <a:t>, gram </a:t>
            </a:r>
            <a:r>
              <a:rPr lang="tr-TR" dirty="0" err="1">
                <a:latin typeface="Comic Sans MS" panose="030F0902030302020204" pitchFamily="66" charset="0"/>
              </a:rPr>
              <a:t>başına</a:t>
            </a:r>
            <a:r>
              <a:rPr lang="tr-TR" dirty="0">
                <a:latin typeface="Comic Sans MS" panose="030F0902030302020204" pitchFamily="66" charset="0"/>
              </a:rPr>
              <a:t> </a:t>
            </a:r>
            <a:r>
              <a:rPr lang="tr-TR" dirty="0" err="1">
                <a:latin typeface="Comic Sans MS" panose="030F0902030302020204" pitchFamily="66" charset="0"/>
              </a:rPr>
              <a:t>yaklaşık</a:t>
            </a:r>
            <a:r>
              <a:rPr lang="tr-TR" dirty="0">
                <a:latin typeface="Comic Sans MS" panose="030F0902030302020204" pitchFamily="66" charset="0"/>
              </a:rPr>
              <a:t> 9 </a:t>
            </a:r>
            <a:r>
              <a:rPr lang="tr-TR" dirty="0" err="1">
                <a:latin typeface="Comic Sans MS" panose="030F0902030302020204" pitchFamily="66" charset="0"/>
              </a:rPr>
              <a:t>kcal</a:t>
            </a:r>
            <a:r>
              <a:rPr lang="tr-TR" dirty="0">
                <a:latin typeface="Comic Sans MS" panose="030F0902030302020204" pitchFamily="66" charset="0"/>
              </a:rPr>
              <a:t> verirken karbonhidratlar gram </a:t>
            </a:r>
            <a:r>
              <a:rPr lang="tr-TR" dirty="0" err="1">
                <a:latin typeface="Comic Sans MS" panose="030F0902030302020204" pitchFamily="66" charset="0"/>
              </a:rPr>
              <a:t>başına</a:t>
            </a:r>
            <a:r>
              <a:rPr lang="tr-TR" dirty="0">
                <a:latin typeface="Comic Sans MS" panose="030F0902030302020204" pitchFamily="66" charset="0"/>
              </a:rPr>
              <a:t> 4 </a:t>
            </a:r>
            <a:r>
              <a:rPr lang="tr-TR" dirty="0" err="1">
                <a:latin typeface="Comic Sans MS" panose="030F0902030302020204" pitchFamily="66" charset="0"/>
              </a:rPr>
              <a:t>kcal</a:t>
            </a:r>
            <a:r>
              <a:rPr lang="tr-TR" dirty="0">
                <a:latin typeface="Comic Sans MS" panose="030F0902030302020204" pitchFamily="66" charset="0"/>
              </a:rPr>
              <a:t> verirler. </a:t>
            </a:r>
            <a:endParaRPr lang="tr-TR" sz="2000" dirty="0">
              <a:latin typeface="Comic Sans MS" panose="030F0902030302020204" pitchFamily="66" charset="0"/>
            </a:endParaRPr>
          </a:p>
          <a:p>
            <a:pPr algn="just">
              <a:buFont typeface="Arial" panose="020B0604020202020204" pitchFamily="34" charset="0"/>
              <a:buChar char="•"/>
            </a:pPr>
            <a:r>
              <a:rPr lang="tr-TR" sz="2000" dirty="0">
                <a:latin typeface="Comic Sans MS" panose="030F0902030302020204" pitchFamily="66" charset="0"/>
              </a:rPr>
              <a:t>  </a:t>
            </a:r>
            <a:r>
              <a:rPr lang="tr-TR" sz="2000" dirty="0" err="1">
                <a:latin typeface="Comic Sans MS" panose="030F0902030302020204" pitchFamily="66" charset="0"/>
              </a:rPr>
              <a:t>Yağda</a:t>
            </a:r>
            <a:r>
              <a:rPr lang="tr-TR" sz="2000" dirty="0">
                <a:latin typeface="Comic Sans MS" panose="030F0902030302020204" pitchFamily="66" charset="0"/>
              </a:rPr>
              <a:t> eriyen A, D, E, K vitaminlerinin </a:t>
            </a:r>
            <a:r>
              <a:rPr lang="tr-TR" sz="2000" dirty="0" err="1">
                <a:latin typeface="Comic Sans MS" panose="030F0902030302020204" pitchFamily="66" charset="0"/>
              </a:rPr>
              <a:t>taşıyıcısıdırlar</a:t>
            </a:r>
            <a:r>
              <a:rPr lang="tr-TR" sz="2000" dirty="0">
                <a:latin typeface="Comic Sans MS" panose="030F0902030302020204" pitchFamily="66" charset="0"/>
              </a:rPr>
              <a:t>. </a:t>
            </a:r>
          </a:p>
          <a:p>
            <a:pPr algn="just">
              <a:buFont typeface="Arial" panose="020B0604020202020204" pitchFamily="34" charset="0"/>
              <a:buChar char="•"/>
            </a:pPr>
            <a:r>
              <a:rPr lang="tr-TR" sz="2000" dirty="0">
                <a:latin typeface="Comic Sans MS" panose="030F0902030302020204" pitchFamily="66" charset="0"/>
              </a:rPr>
              <a:t>   </a:t>
            </a:r>
            <a:r>
              <a:rPr lang="tr-TR" sz="2000" dirty="0" err="1">
                <a:latin typeface="Comic Sans MS" panose="030F0902030302020204" pitchFamily="66" charset="0"/>
              </a:rPr>
              <a:t>Büyüme</a:t>
            </a:r>
            <a:r>
              <a:rPr lang="tr-TR" sz="2000" dirty="0">
                <a:latin typeface="Comic Sans MS" panose="030F0902030302020204" pitchFamily="66" charset="0"/>
              </a:rPr>
              <a:t> ve normal </a:t>
            </a:r>
            <a:r>
              <a:rPr lang="tr-TR" sz="2000" dirty="0" err="1">
                <a:latin typeface="Comic Sans MS" panose="030F0902030302020204" pitchFamily="66" charset="0"/>
              </a:rPr>
              <a:t>metabolik</a:t>
            </a:r>
            <a:r>
              <a:rPr lang="tr-TR" sz="2000" dirty="0">
                <a:latin typeface="Comic Sans MS" panose="030F0902030302020204" pitchFamily="66" charset="0"/>
              </a:rPr>
              <a:t> olaylar </a:t>
            </a:r>
            <a:r>
              <a:rPr lang="tr-TR" sz="2000" dirty="0" err="1">
                <a:latin typeface="Comic Sans MS" panose="030F0902030302020204" pitchFamily="66" charset="0"/>
              </a:rPr>
              <a:t>için</a:t>
            </a:r>
            <a:r>
              <a:rPr lang="tr-TR" sz="2000" dirty="0">
                <a:latin typeface="Comic Sans MS" panose="030F0902030302020204" pitchFamily="66" charset="0"/>
              </a:rPr>
              <a:t> gerekli elzem </a:t>
            </a:r>
            <a:r>
              <a:rPr lang="tr-TR" sz="2000" dirty="0" err="1">
                <a:latin typeface="Comic Sans MS" panose="030F0902030302020204" pitchFamily="66" charset="0"/>
              </a:rPr>
              <a:t>yag</a:t>
            </a:r>
            <a:r>
              <a:rPr lang="tr-TR" sz="2000" dirty="0">
                <a:latin typeface="Comic Sans MS" panose="030F0902030302020204" pitchFamily="66" charset="0"/>
              </a:rPr>
              <a:t>̆ asitlerinin alınmasını </a:t>
            </a:r>
            <a:r>
              <a:rPr lang="tr-TR" sz="2000" dirty="0" err="1">
                <a:latin typeface="Comic Sans MS" panose="030F0902030302020204" pitchFamily="66" charset="0"/>
              </a:rPr>
              <a:t>sağlarlar</a:t>
            </a:r>
            <a:r>
              <a:rPr lang="tr-TR" sz="2000" dirty="0">
                <a:latin typeface="Comic Sans MS" panose="030F0902030302020204" pitchFamily="66" charset="0"/>
              </a:rPr>
              <a:t>. </a:t>
            </a:r>
          </a:p>
          <a:p>
            <a:pPr algn="just">
              <a:buFont typeface="Arial" panose="020B0604020202020204" pitchFamily="34" charset="0"/>
              <a:buChar char="•"/>
            </a:pPr>
            <a:r>
              <a:rPr lang="tr-TR" sz="2000" dirty="0">
                <a:latin typeface="Comic Sans MS" panose="030F0902030302020204" pitchFamily="66" charset="0"/>
              </a:rPr>
              <a:t> Mideyi </a:t>
            </a:r>
            <a:r>
              <a:rPr lang="tr-TR" sz="2000" dirty="0" err="1">
                <a:latin typeface="Comic Sans MS" panose="030F0902030302020204" pitchFamily="66" charset="0"/>
              </a:rPr>
              <a:t>gec</a:t>
            </a:r>
            <a:r>
              <a:rPr lang="tr-TR" sz="2000" dirty="0">
                <a:latin typeface="Comic Sans MS" panose="030F0902030302020204" pitchFamily="66" charset="0"/>
              </a:rPr>
              <a:t>̧ terk ederler. Dolayısıyla doyma duyusunun </a:t>
            </a:r>
            <a:r>
              <a:rPr lang="tr-TR" sz="2000" dirty="0" err="1">
                <a:latin typeface="Comic Sans MS" panose="030F0902030302020204" pitchFamily="66" charset="0"/>
              </a:rPr>
              <a:t>oluşmasına</a:t>
            </a:r>
            <a:r>
              <a:rPr lang="tr-TR" sz="2000" dirty="0">
                <a:latin typeface="Comic Sans MS" panose="030F0902030302020204" pitchFamily="66" charset="0"/>
              </a:rPr>
              <a:t> yardımcı olurlar. </a:t>
            </a:r>
          </a:p>
          <a:p>
            <a:pPr algn="just">
              <a:buFont typeface="Arial" panose="020B0604020202020204" pitchFamily="34" charset="0"/>
              <a:buChar char="•"/>
            </a:pPr>
            <a:r>
              <a:rPr lang="tr-TR" sz="2000" dirty="0">
                <a:latin typeface="Comic Sans MS" panose="030F0902030302020204" pitchFamily="66" charset="0"/>
              </a:rPr>
              <a:t> Organların </a:t>
            </a:r>
            <a:r>
              <a:rPr lang="tr-TR" sz="2000" dirty="0" err="1">
                <a:latin typeface="Comic Sans MS" panose="030F0902030302020204" pitchFamily="66" charset="0"/>
              </a:rPr>
              <a:t>çevresini</a:t>
            </a:r>
            <a:r>
              <a:rPr lang="tr-TR" sz="2000" dirty="0">
                <a:latin typeface="Comic Sans MS" panose="030F0902030302020204" pitchFamily="66" charset="0"/>
              </a:rPr>
              <a:t> sararak desteklik yapar ve </a:t>
            </a:r>
            <a:r>
              <a:rPr lang="tr-TR" sz="2000" dirty="0" err="1">
                <a:latin typeface="Comic Sans MS" panose="030F0902030302020204" pitchFamily="66" charset="0"/>
              </a:rPr>
              <a:t>dıs</a:t>
            </a:r>
            <a:r>
              <a:rPr lang="tr-TR" sz="2000" dirty="0">
                <a:latin typeface="Comic Sans MS" panose="030F0902030302020204" pitchFamily="66" charset="0"/>
              </a:rPr>
              <a:t>̧ etkenlere </a:t>
            </a:r>
            <a:r>
              <a:rPr lang="tr-TR" sz="2000" dirty="0" err="1">
                <a:latin typeface="Comic Sans MS" panose="030F0902030302020204" pitchFamily="66" charset="0"/>
              </a:rPr>
              <a:t>karşı</a:t>
            </a:r>
            <a:r>
              <a:rPr lang="tr-TR" sz="2000" dirty="0">
                <a:latin typeface="Comic Sans MS" panose="030F0902030302020204" pitchFamily="66" charset="0"/>
              </a:rPr>
              <a:t> korurlar. </a:t>
            </a:r>
          </a:p>
          <a:p>
            <a:pPr algn="just">
              <a:buFont typeface="Arial" panose="020B0604020202020204" pitchFamily="34" charset="0"/>
              <a:buChar char="•"/>
            </a:pPr>
            <a:r>
              <a:rPr lang="tr-TR" sz="2000" dirty="0">
                <a:latin typeface="Comic Sans MS" panose="030F0902030302020204" pitchFamily="66" charset="0"/>
              </a:rPr>
              <a:t> </a:t>
            </a:r>
            <a:r>
              <a:rPr lang="tr-TR" sz="2000" dirty="0" err="1">
                <a:latin typeface="Comic Sans MS" panose="030F0902030302020204" pitchFamily="66" charset="0"/>
              </a:rPr>
              <a:t>Vücuttan</a:t>
            </a:r>
            <a:r>
              <a:rPr lang="tr-TR" sz="2000" dirty="0">
                <a:latin typeface="Comic Sans MS" panose="030F0902030302020204" pitchFamily="66" charset="0"/>
              </a:rPr>
              <a:t> ısı kaybını </a:t>
            </a:r>
            <a:r>
              <a:rPr lang="tr-TR" sz="2000" dirty="0" err="1">
                <a:latin typeface="Comic Sans MS" panose="030F0902030302020204" pitchFamily="66" charset="0"/>
              </a:rPr>
              <a:t>önlerler</a:t>
            </a:r>
            <a:r>
              <a:rPr lang="tr-TR" sz="2000" dirty="0">
                <a:latin typeface="Comic Sans MS" panose="030F0902030302020204" pitchFamily="66" charset="0"/>
              </a:rPr>
              <a:t>. </a:t>
            </a:r>
          </a:p>
          <a:p>
            <a:pPr algn="just">
              <a:buFont typeface="Arial" panose="020B0604020202020204" pitchFamily="34" charset="0"/>
              <a:buChar char="•"/>
            </a:pPr>
            <a:r>
              <a:rPr lang="tr-TR" sz="2000" dirty="0">
                <a:latin typeface="Comic Sans MS" panose="030F0902030302020204" pitchFamily="66" charset="0"/>
              </a:rPr>
              <a:t> </a:t>
            </a:r>
            <a:r>
              <a:rPr lang="tr-TR" sz="2000" dirty="0" err="1">
                <a:latin typeface="Comic Sans MS" panose="030F0902030302020204" pitchFamily="66" charset="0"/>
              </a:rPr>
              <a:t>Hücrenin</a:t>
            </a:r>
            <a:r>
              <a:rPr lang="tr-TR" sz="2000" dirty="0">
                <a:latin typeface="Comic Sans MS" panose="030F0902030302020204" pitchFamily="66" charset="0"/>
              </a:rPr>
              <a:t> yapı maddelerindendirler. </a:t>
            </a:r>
          </a:p>
          <a:p>
            <a:pPr algn="just">
              <a:buFont typeface="Arial" panose="020B0604020202020204" pitchFamily="34" charset="0"/>
              <a:buChar char="•"/>
            </a:pPr>
            <a:r>
              <a:rPr lang="tr-TR" sz="2000" dirty="0" err="1">
                <a:latin typeface="Comic Sans MS" panose="030F0902030302020204" pitchFamily="66" charset="0"/>
              </a:rPr>
              <a:t>Vücutta</a:t>
            </a:r>
            <a:r>
              <a:rPr lang="tr-TR" sz="2000" dirty="0">
                <a:latin typeface="Comic Sans MS" panose="030F0902030302020204" pitchFamily="66" charset="0"/>
              </a:rPr>
              <a:t> sentezlenemeyen elzem </a:t>
            </a:r>
            <a:r>
              <a:rPr lang="tr-TR" sz="2000" dirty="0" err="1">
                <a:latin typeface="Comic Sans MS" panose="030F0902030302020204" pitchFamily="66" charset="0"/>
              </a:rPr>
              <a:t>yag</a:t>
            </a:r>
            <a:r>
              <a:rPr lang="tr-TR" sz="2000" dirty="0">
                <a:latin typeface="Comic Sans MS" panose="030F0902030302020204" pitchFamily="66" charset="0"/>
              </a:rPr>
              <a:t>̆ </a:t>
            </a:r>
            <a:r>
              <a:rPr lang="tr-TR" sz="2000" dirty="0" err="1">
                <a:latin typeface="Comic Sans MS" panose="030F0902030302020204" pitchFamily="66" charset="0"/>
              </a:rPr>
              <a:t>asitleri,besinlerin</a:t>
            </a:r>
            <a:r>
              <a:rPr lang="tr-TR" sz="2000" dirty="0">
                <a:latin typeface="Comic Sans MS" panose="030F0902030302020204" pitchFamily="66" charset="0"/>
              </a:rPr>
              <a:t> yapısında bulunan </a:t>
            </a:r>
            <a:r>
              <a:rPr lang="tr-TR" sz="2000" dirty="0" err="1">
                <a:latin typeface="Comic Sans MS" panose="030F0902030302020204" pitchFamily="66" charset="0"/>
              </a:rPr>
              <a:t>yağlarla</a:t>
            </a:r>
            <a:r>
              <a:rPr lang="tr-TR" sz="2000" dirty="0">
                <a:latin typeface="Comic Sans MS" panose="030F0902030302020204" pitchFamily="66" charset="0"/>
              </a:rPr>
              <a:t> alınır. </a:t>
            </a:r>
            <a:endParaRPr lang="tr-TR" sz="2000" dirty="0">
              <a:effectLst/>
              <a:latin typeface="Comic Sans MS" panose="030F0902030302020204" pitchFamily="66" charset="0"/>
            </a:endParaRPr>
          </a:p>
        </p:txBody>
      </p:sp>
      <p:pic>
        <p:nvPicPr>
          <p:cNvPr id="14338" name="Picture 2" descr="Hangi yağ ne için kullanılır? Yağlar ve faydaları (Beslenme)">
            <a:extLst>
              <a:ext uri="{FF2B5EF4-FFF2-40B4-BE49-F238E27FC236}">
                <a16:creationId xmlns:a16="http://schemas.microsoft.com/office/drawing/2014/main" id="{1E5AD32D-3FA9-7E40-9152-A62741C169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4908" y="1420724"/>
            <a:ext cx="4460142" cy="4865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902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E43BB565-C407-4397-8188-DDFF30489D81}"/>
              </a:ext>
            </a:extLst>
          </p:cNvPr>
          <p:cNvSpPr>
            <a:spLocks noGrp="1"/>
          </p:cNvSpPr>
          <p:nvPr>
            <p:ph type="sldNum" sz="quarter" idx="12"/>
          </p:nvPr>
        </p:nvSpPr>
        <p:spPr/>
        <p:txBody>
          <a:bodyPr/>
          <a:lstStyle/>
          <a:p>
            <a:fld id="{50F4E6BD-4CAD-3E44-B214-2CFB9D00E5E7}" type="slidenum">
              <a:rPr lang="tr-TR" smtClean="0"/>
              <a:t>30</a:t>
            </a:fld>
            <a:endParaRPr lang="tr-TR"/>
          </a:p>
        </p:txBody>
      </p:sp>
      <p:sp>
        <p:nvSpPr>
          <p:cNvPr id="2" name="Metin kutusu 1">
            <a:extLst>
              <a:ext uri="{FF2B5EF4-FFF2-40B4-BE49-F238E27FC236}">
                <a16:creationId xmlns:a16="http://schemas.microsoft.com/office/drawing/2014/main" id="{40FF4CB3-2979-904A-B573-90064E90046E}"/>
              </a:ext>
            </a:extLst>
          </p:cNvPr>
          <p:cNvSpPr txBox="1"/>
          <p:nvPr/>
        </p:nvSpPr>
        <p:spPr>
          <a:xfrm>
            <a:off x="4810706" y="149610"/>
            <a:ext cx="3284874" cy="584775"/>
          </a:xfrm>
          <a:prstGeom prst="rect">
            <a:avLst/>
          </a:prstGeom>
          <a:noFill/>
        </p:spPr>
        <p:txBody>
          <a:bodyPr wrap="none" rtlCol="0">
            <a:spAutoFit/>
          </a:bodyPr>
          <a:lstStyle/>
          <a:p>
            <a:r>
              <a:rPr lang="tr-TR" sz="3200" dirty="0">
                <a:solidFill>
                  <a:srgbClr val="FF0000"/>
                </a:solidFill>
                <a:latin typeface="Comic Sans MS" panose="030F0902030302020204" pitchFamily="66" charset="0"/>
              </a:rPr>
              <a:t>Yağ gereksinimi </a:t>
            </a:r>
          </a:p>
        </p:txBody>
      </p:sp>
      <p:sp>
        <p:nvSpPr>
          <p:cNvPr id="5" name="Metin kutusu 4">
            <a:extLst>
              <a:ext uri="{FF2B5EF4-FFF2-40B4-BE49-F238E27FC236}">
                <a16:creationId xmlns:a16="http://schemas.microsoft.com/office/drawing/2014/main" id="{37FF5649-648D-3D4C-B178-CDFC00BEF946}"/>
              </a:ext>
            </a:extLst>
          </p:cNvPr>
          <p:cNvSpPr txBox="1"/>
          <p:nvPr/>
        </p:nvSpPr>
        <p:spPr>
          <a:xfrm>
            <a:off x="350517" y="1120676"/>
            <a:ext cx="6102626" cy="3170099"/>
          </a:xfrm>
          <a:prstGeom prst="rect">
            <a:avLst/>
          </a:prstGeom>
          <a:noFill/>
        </p:spPr>
        <p:txBody>
          <a:bodyPr wrap="square">
            <a:spAutoFit/>
          </a:bodyPr>
          <a:lstStyle/>
          <a:p>
            <a:pPr algn="just"/>
            <a:r>
              <a:rPr lang="tr-TR" sz="2000" dirty="0">
                <a:effectLst/>
                <a:latin typeface="Comic Sans MS" panose="030F0902030302020204" pitchFamily="66" charset="0"/>
              </a:rPr>
              <a:t>İnsanın bir günde ne kadar yağ alması gerektiği hususunda kesin bir fikir yoktur. Yeme alışkanlıklarına, bulunabilen yiyeceklere göre çeşitli toplumlar ve bireyler çeşitli miktarlarda yağ tüketmektedirler. Vücudun enerji ihtiyacını diğer besin öğelerinden temin ettikten sonra elzem yağ asidini karşılayacak ve yağda eriyen vitaminlerin taşınmasını sağlayacak kadar yağ yenmesi halinde, herhangi bir yetersizlik belirtisi görülmemektedir.</a:t>
            </a:r>
          </a:p>
        </p:txBody>
      </p:sp>
      <p:sp>
        <p:nvSpPr>
          <p:cNvPr id="4" name="Metin kutusu 3">
            <a:extLst>
              <a:ext uri="{FF2B5EF4-FFF2-40B4-BE49-F238E27FC236}">
                <a16:creationId xmlns:a16="http://schemas.microsoft.com/office/drawing/2014/main" id="{FB106BBE-DE86-E942-B669-DFC46FF0FECA}"/>
              </a:ext>
            </a:extLst>
          </p:cNvPr>
          <p:cNvSpPr txBox="1"/>
          <p:nvPr/>
        </p:nvSpPr>
        <p:spPr>
          <a:xfrm>
            <a:off x="13442015" y="3061251"/>
            <a:ext cx="203984" cy="369332"/>
          </a:xfrm>
          <a:prstGeom prst="rect">
            <a:avLst/>
          </a:prstGeom>
          <a:noFill/>
        </p:spPr>
        <p:txBody>
          <a:bodyPr wrap="square" rtlCol="0">
            <a:spAutoFit/>
          </a:bodyPr>
          <a:lstStyle/>
          <a:p>
            <a:endParaRPr lang="tr-TR" dirty="0"/>
          </a:p>
        </p:txBody>
      </p:sp>
      <p:pic>
        <p:nvPicPr>
          <p:cNvPr id="9220" name="Picture 4" descr="Tereyağ Nasıl Yapılır? - Kahvaltılık Tarifler Haberleri">
            <a:extLst>
              <a:ext uri="{FF2B5EF4-FFF2-40B4-BE49-F238E27FC236}">
                <a16:creationId xmlns:a16="http://schemas.microsoft.com/office/drawing/2014/main" id="{E157C27C-D063-A84C-815A-C19386DE40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508" y="1532834"/>
            <a:ext cx="4333292" cy="439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30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E43BB565-C407-4397-8188-DDFF30489D81}"/>
              </a:ext>
            </a:extLst>
          </p:cNvPr>
          <p:cNvSpPr>
            <a:spLocks noGrp="1"/>
          </p:cNvSpPr>
          <p:nvPr>
            <p:ph type="sldNum" sz="quarter" idx="12"/>
          </p:nvPr>
        </p:nvSpPr>
        <p:spPr/>
        <p:txBody>
          <a:bodyPr/>
          <a:lstStyle/>
          <a:p>
            <a:fld id="{50F4E6BD-4CAD-3E44-B214-2CFB9D00E5E7}" type="slidenum">
              <a:rPr lang="tr-TR" smtClean="0"/>
              <a:t>31</a:t>
            </a:fld>
            <a:endParaRPr lang="tr-TR"/>
          </a:p>
        </p:txBody>
      </p:sp>
      <p:sp>
        <p:nvSpPr>
          <p:cNvPr id="7" name="Metin kutusu 6">
            <a:extLst>
              <a:ext uri="{FF2B5EF4-FFF2-40B4-BE49-F238E27FC236}">
                <a16:creationId xmlns:a16="http://schemas.microsoft.com/office/drawing/2014/main" id="{C276D2FE-A5B2-154C-B020-991CD35AA857}"/>
              </a:ext>
            </a:extLst>
          </p:cNvPr>
          <p:cNvSpPr txBox="1"/>
          <p:nvPr/>
        </p:nvSpPr>
        <p:spPr>
          <a:xfrm>
            <a:off x="407504" y="1302099"/>
            <a:ext cx="6102626" cy="4708981"/>
          </a:xfrm>
          <a:prstGeom prst="rect">
            <a:avLst/>
          </a:prstGeom>
          <a:noFill/>
        </p:spPr>
        <p:txBody>
          <a:bodyPr wrap="square">
            <a:spAutoFit/>
          </a:bodyPr>
          <a:lstStyle/>
          <a:p>
            <a:pPr algn="just"/>
            <a:r>
              <a:rPr lang="tr-TR" sz="2000" dirty="0">
                <a:effectLst/>
                <a:latin typeface="Comic Sans MS" panose="030F0902030302020204" pitchFamily="66" charset="0"/>
              </a:rPr>
              <a:t>Çok fazla yağ yemenin gerek şişmanlığa gerekse kanser ve kalp damar hastalıklarına karşı duyarlılığın artmasına neden olabileceği düşünülerek bu hususta itinalı olunmalıdır. </a:t>
            </a:r>
          </a:p>
          <a:p>
            <a:pPr algn="just"/>
            <a:endParaRPr lang="tr-TR" sz="2000" dirty="0">
              <a:latin typeface="Comic Sans MS" panose="030F0902030302020204" pitchFamily="66" charset="0"/>
            </a:endParaRPr>
          </a:p>
          <a:p>
            <a:pPr algn="just"/>
            <a:endParaRPr lang="tr-TR" sz="2000" dirty="0">
              <a:effectLst/>
              <a:latin typeface="Comic Sans MS" panose="030F0902030302020204" pitchFamily="66" charset="0"/>
            </a:endParaRPr>
          </a:p>
          <a:p>
            <a:pPr algn="just"/>
            <a:r>
              <a:rPr lang="tr-TR" sz="2000" dirty="0">
                <a:effectLst/>
                <a:latin typeface="Comic Sans MS" panose="030F0902030302020204" pitchFamily="66" charset="0"/>
              </a:rPr>
              <a:t>Günlük alınan enerjinin ortalama %25-30’unun yağlardan temin edilmesi uygundur. Günlük 2500 kilo kalori alan bir kimse için bu 83 gr yağ demektir. Bu 83 gr yağın ortalama yarısı çeşitli yiyeceklerin bileşimlerinden temin edilir. Kişinin günlük görünür yağ olarak yemesi gereken miktar 40-43 gr kadardır ve bunun üçte biri bitkisel sıvı yağlardan üçte biri zeytin yağından üçte biri katı yağlardan temin edilebilir.</a:t>
            </a:r>
          </a:p>
        </p:txBody>
      </p:sp>
      <p:pic>
        <p:nvPicPr>
          <p:cNvPr id="8194" name="Picture 2" descr="Günlük Yağ Gereksinimi | Devis'So makes an energy">
            <a:extLst>
              <a:ext uri="{FF2B5EF4-FFF2-40B4-BE49-F238E27FC236}">
                <a16:creationId xmlns:a16="http://schemas.microsoft.com/office/drawing/2014/main" id="{424D4D6F-ABFB-044B-9BFA-2FBE9BAE0A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3007" y="874643"/>
            <a:ext cx="4993584" cy="5011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101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8229600" cy="1354162"/>
          </a:xfrm>
        </p:spPr>
        <p:txBody>
          <a:bodyPr>
            <a:noAutofit/>
          </a:bodyPr>
          <a:lstStyle/>
          <a:p>
            <a:r>
              <a:rPr lang="tr-TR" sz="3600" b="1" dirty="0">
                <a:solidFill>
                  <a:srgbClr val="FF0000"/>
                </a:solidFill>
                <a:latin typeface="Comic Sans MS" pitchFamily="66" charset="0"/>
              </a:rPr>
              <a:t>BİLEŞİK LİPİTLER</a:t>
            </a:r>
            <a:br>
              <a:rPr lang="tr-TR" sz="3600" b="1" dirty="0">
                <a:solidFill>
                  <a:srgbClr val="FF0000"/>
                </a:solidFill>
                <a:latin typeface="Comic Sans MS" pitchFamily="66" charset="0"/>
              </a:rPr>
            </a:br>
            <a:r>
              <a:rPr lang="tr-TR" sz="3200" b="1" dirty="0">
                <a:solidFill>
                  <a:srgbClr val="FF0000"/>
                </a:solidFill>
                <a:latin typeface="Comic Sans MS" pitchFamily="66" charset="0"/>
              </a:rPr>
              <a:t>FOSFOLİPİTLER</a:t>
            </a:r>
          </a:p>
        </p:txBody>
      </p:sp>
      <p:sp>
        <p:nvSpPr>
          <p:cNvPr id="3" name="2 İçerik Yer Tutucusu"/>
          <p:cNvSpPr>
            <a:spLocks noGrp="1"/>
          </p:cNvSpPr>
          <p:nvPr>
            <p:ph idx="1"/>
          </p:nvPr>
        </p:nvSpPr>
        <p:spPr>
          <a:xfrm>
            <a:off x="1919536" y="1772817"/>
            <a:ext cx="8291264" cy="2189583"/>
          </a:xfrm>
        </p:spPr>
        <p:txBody>
          <a:bodyPr>
            <a:normAutofit/>
          </a:bodyPr>
          <a:lstStyle/>
          <a:p>
            <a:r>
              <a:rPr lang="tr-TR" b="1" dirty="0">
                <a:latin typeface="Comic Sans MS" pitchFamily="66" charset="0"/>
              </a:rPr>
              <a:t>Yapılarında fosfor bulunan lipitlerdir. </a:t>
            </a:r>
          </a:p>
          <a:p>
            <a:r>
              <a:rPr lang="tr-TR" b="1" dirty="0">
                <a:latin typeface="Comic Sans MS" pitchFamily="66" charset="0"/>
              </a:rPr>
              <a:t>En çok bulunduğu dokular, yumurta sarısı, beyin, karaciğer, böbrek, pankreas, akciğer, süt ve yürektir.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981200" y="1124746"/>
          <a:ext cx="8363272" cy="4089216"/>
        </p:xfrm>
        <a:graphic>
          <a:graphicData uri="http://schemas.openxmlformats.org/drawingml/2006/table">
            <a:tbl>
              <a:tblPr firstRow="1" bandRow="1">
                <a:tableStyleId>{7DF18680-E054-41AD-8BC1-D1AEF772440D}</a:tableStyleId>
              </a:tblPr>
              <a:tblGrid>
                <a:gridCol w="4181636">
                  <a:extLst>
                    <a:ext uri="{9D8B030D-6E8A-4147-A177-3AD203B41FA5}">
                      <a16:colId xmlns:a16="http://schemas.microsoft.com/office/drawing/2014/main" val="20000"/>
                    </a:ext>
                  </a:extLst>
                </a:gridCol>
                <a:gridCol w="4181636">
                  <a:extLst>
                    <a:ext uri="{9D8B030D-6E8A-4147-A177-3AD203B41FA5}">
                      <a16:colId xmlns:a16="http://schemas.microsoft.com/office/drawing/2014/main" val="20001"/>
                    </a:ext>
                  </a:extLst>
                </a:gridCol>
              </a:tblGrid>
              <a:tr h="438762">
                <a:tc gridSpan="2">
                  <a:txBody>
                    <a:bodyPr/>
                    <a:lstStyle/>
                    <a:p>
                      <a:pPr algn="ctr"/>
                      <a:r>
                        <a:rPr lang="tr-TR" sz="3200" dirty="0">
                          <a:latin typeface="Comic Sans MS" pitchFamily="66" charset="0"/>
                        </a:rPr>
                        <a:t>FOSFOLİPİTLER</a:t>
                      </a:r>
                    </a:p>
                  </a:txBody>
                  <a:tcPr/>
                </a:tc>
                <a:tc hMerge="1">
                  <a:txBody>
                    <a:bodyPr/>
                    <a:lstStyle/>
                    <a:p>
                      <a:endParaRPr lang="tr-TR" dirty="0"/>
                    </a:p>
                  </a:txBody>
                  <a:tcPr/>
                </a:tc>
                <a:extLst>
                  <a:ext uri="{0D108BD9-81ED-4DB2-BD59-A6C34878D82A}">
                    <a16:rowId xmlns:a16="http://schemas.microsoft.com/office/drawing/2014/main" val="10000"/>
                  </a:ext>
                </a:extLst>
              </a:tr>
              <a:tr h="438762">
                <a:tc>
                  <a:txBody>
                    <a:bodyPr/>
                    <a:lstStyle/>
                    <a:p>
                      <a:endParaRPr lang="tr-TR"/>
                    </a:p>
                  </a:txBody>
                  <a:tcPr/>
                </a:tc>
                <a:tc>
                  <a:txBody>
                    <a:bodyPr/>
                    <a:lstStyle/>
                    <a:p>
                      <a:endParaRPr lang="tr-TR" dirty="0"/>
                    </a:p>
                  </a:txBody>
                  <a:tcPr/>
                </a:tc>
                <a:extLst>
                  <a:ext uri="{0D108BD9-81ED-4DB2-BD59-A6C34878D82A}">
                    <a16:rowId xmlns:a16="http://schemas.microsoft.com/office/drawing/2014/main" val="10001"/>
                  </a:ext>
                </a:extLst>
              </a:tr>
              <a:tr h="438762">
                <a:tc>
                  <a:txBody>
                    <a:bodyPr/>
                    <a:lstStyle/>
                    <a:p>
                      <a:endParaRPr lang="tr-TR"/>
                    </a:p>
                  </a:txBody>
                  <a:tcPr/>
                </a:tc>
                <a:tc>
                  <a:txBody>
                    <a:bodyPr/>
                    <a:lstStyle/>
                    <a:p>
                      <a:endParaRPr lang="tr-TR" dirty="0"/>
                    </a:p>
                  </a:txBody>
                  <a:tcPr/>
                </a:tc>
                <a:extLst>
                  <a:ext uri="{0D108BD9-81ED-4DB2-BD59-A6C34878D82A}">
                    <a16:rowId xmlns:a16="http://schemas.microsoft.com/office/drawing/2014/main" val="10002"/>
                  </a:ext>
                </a:extLst>
              </a:tr>
              <a:tr h="438762">
                <a:tc>
                  <a:txBody>
                    <a:bodyPr/>
                    <a:lstStyle/>
                    <a:p>
                      <a:r>
                        <a:rPr lang="tr-TR" sz="2200" b="1" dirty="0">
                          <a:solidFill>
                            <a:srgbClr val="FF0000"/>
                          </a:solidFill>
                          <a:latin typeface="Comic Sans MS" pitchFamily="66" charset="0"/>
                        </a:rPr>
                        <a:t>GLİSEROFOSFOLİPİTLER</a:t>
                      </a:r>
                    </a:p>
                  </a:txBody>
                  <a:tcPr/>
                </a:tc>
                <a:tc>
                  <a:txBody>
                    <a:bodyPr/>
                    <a:lstStyle/>
                    <a:p>
                      <a:r>
                        <a:rPr lang="tr-TR" sz="2200" b="1" dirty="0">
                          <a:solidFill>
                            <a:srgbClr val="FF0000"/>
                          </a:solidFill>
                          <a:latin typeface="Comic Sans MS" pitchFamily="66" charset="0"/>
                        </a:rPr>
                        <a:t>   SFİNGOFOSFOLİPİTLER</a:t>
                      </a:r>
                    </a:p>
                  </a:txBody>
                  <a:tcPr/>
                </a:tc>
                <a:extLst>
                  <a:ext uri="{0D108BD9-81ED-4DB2-BD59-A6C34878D82A}">
                    <a16:rowId xmlns:a16="http://schemas.microsoft.com/office/drawing/2014/main" val="10003"/>
                  </a:ext>
                </a:extLst>
              </a:tr>
              <a:tr h="438762">
                <a:tc>
                  <a:txBody>
                    <a:bodyPr/>
                    <a:lstStyle/>
                    <a:p>
                      <a:pPr marL="342900" indent="-342900">
                        <a:buAutoNum type="arabicPeriod"/>
                      </a:pPr>
                      <a:r>
                        <a:rPr lang="tr-TR" b="1" dirty="0" err="1">
                          <a:latin typeface="Comic Sans MS" pitchFamily="66" charset="0"/>
                        </a:rPr>
                        <a:t>Fosfotidilkolin</a:t>
                      </a:r>
                      <a:r>
                        <a:rPr lang="tr-TR" b="1" dirty="0">
                          <a:latin typeface="Comic Sans MS" pitchFamily="66" charset="0"/>
                        </a:rPr>
                        <a:t> (</a:t>
                      </a:r>
                      <a:r>
                        <a:rPr lang="tr-TR" b="1" dirty="0" err="1">
                          <a:latin typeface="Comic Sans MS" pitchFamily="66" charset="0"/>
                        </a:rPr>
                        <a:t>Lesitin</a:t>
                      </a:r>
                      <a:r>
                        <a:rPr lang="tr-TR" b="1" dirty="0">
                          <a:latin typeface="Comic Sans MS" pitchFamily="66" charset="0"/>
                        </a:rPr>
                        <a:t>)*</a:t>
                      </a:r>
                    </a:p>
                  </a:txBody>
                  <a:tcPr/>
                </a:tc>
                <a:tc>
                  <a:txBody>
                    <a:bodyPr/>
                    <a:lstStyle/>
                    <a:p>
                      <a:r>
                        <a:rPr lang="tr-TR" b="1" dirty="0">
                          <a:latin typeface="Comic Sans MS" pitchFamily="66" charset="0"/>
                        </a:rPr>
                        <a:t>   1. </a:t>
                      </a:r>
                      <a:r>
                        <a:rPr lang="tr-TR" b="1" dirty="0" err="1">
                          <a:latin typeface="Comic Sans MS" pitchFamily="66" charset="0"/>
                        </a:rPr>
                        <a:t>Sfingomyelin</a:t>
                      </a:r>
                      <a:r>
                        <a:rPr lang="tr-TR" b="1" dirty="0">
                          <a:latin typeface="Comic Sans MS" pitchFamily="66" charset="0"/>
                        </a:rPr>
                        <a:t> </a:t>
                      </a:r>
                    </a:p>
                  </a:txBody>
                  <a:tcPr/>
                </a:tc>
                <a:extLst>
                  <a:ext uri="{0D108BD9-81ED-4DB2-BD59-A6C34878D82A}">
                    <a16:rowId xmlns:a16="http://schemas.microsoft.com/office/drawing/2014/main" val="10004"/>
                  </a:ext>
                </a:extLst>
              </a:tr>
              <a:tr h="438762">
                <a:tc>
                  <a:txBody>
                    <a:bodyPr/>
                    <a:lstStyle/>
                    <a:p>
                      <a:r>
                        <a:rPr lang="tr-TR" b="1" dirty="0">
                          <a:latin typeface="Comic Sans MS" pitchFamily="66" charset="0"/>
                        </a:rPr>
                        <a:t>2. </a:t>
                      </a:r>
                      <a:r>
                        <a:rPr lang="tr-TR" b="1" dirty="0" err="1">
                          <a:latin typeface="Comic Sans MS" pitchFamily="66" charset="0"/>
                        </a:rPr>
                        <a:t>Fosfotidilserin</a:t>
                      </a:r>
                      <a:endParaRPr lang="tr-TR" b="1" dirty="0">
                        <a:latin typeface="Comic Sans MS" pitchFamily="66" charset="0"/>
                      </a:endParaRPr>
                    </a:p>
                  </a:txBody>
                  <a:tcPr/>
                </a:tc>
                <a:tc>
                  <a:txBody>
                    <a:bodyPr/>
                    <a:lstStyle/>
                    <a:p>
                      <a:endParaRPr lang="tr-TR" dirty="0"/>
                    </a:p>
                  </a:txBody>
                  <a:tcPr/>
                </a:tc>
                <a:extLst>
                  <a:ext uri="{0D108BD9-81ED-4DB2-BD59-A6C34878D82A}">
                    <a16:rowId xmlns:a16="http://schemas.microsoft.com/office/drawing/2014/main" val="10005"/>
                  </a:ext>
                </a:extLst>
              </a:tr>
              <a:tr h="438762">
                <a:tc>
                  <a:txBody>
                    <a:bodyPr/>
                    <a:lstStyle/>
                    <a:p>
                      <a:r>
                        <a:rPr lang="tr-TR" b="1" dirty="0">
                          <a:latin typeface="Comic Sans MS" pitchFamily="66" charset="0"/>
                        </a:rPr>
                        <a:t>3.</a:t>
                      </a:r>
                      <a:r>
                        <a:rPr lang="tr-TR" b="1" baseline="0" dirty="0">
                          <a:latin typeface="Comic Sans MS" pitchFamily="66" charset="0"/>
                        </a:rPr>
                        <a:t> </a:t>
                      </a:r>
                      <a:r>
                        <a:rPr lang="tr-TR" b="1" dirty="0" err="1">
                          <a:latin typeface="Comic Sans MS" pitchFamily="66" charset="0"/>
                        </a:rPr>
                        <a:t>Fosfotidiletanolamin</a:t>
                      </a:r>
                      <a:r>
                        <a:rPr lang="tr-TR" b="1" dirty="0">
                          <a:latin typeface="Comic Sans MS" pitchFamily="66" charset="0"/>
                        </a:rPr>
                        <a:t> (</a:t>
                      </a:r>
                      <a:r>
                        <a:rPr lang="tr-TR" b="1" dirty="0" err="1">
                          <a:latin typeface="Comic Sans MS" pitchFamily="66" charset="0"/>
                        </a:rPr>
                        <a:t>Sefalin</a:t>
                      </a:r>
                      <a:r>
                        <a:rPr lang="tr-TR" b="1" dirty="0">
                          <a:latin typeface="Comic Sans MS" pitchFamily="66" charset="0"/>
                        </a:rPr>
                        <a:t>)</a:t>
                      </a:r>
                    </a:p>
                  </a:txBody>
                  <a:tcPr/>
                </a:tc>
                <a:tc>
                  <a:txBody>
                    <a:bodyPr/>
                    <a:lstStyle/>
                    <a:p>
                      <a:endParaRPr lang="tr-TR" dirty="0"/>
                    </a:p>
                  </a:txBody>
                  <a:tcPr/>
                </a:tc>
                <a:extLst>
                  <a:ext uri="{0D108BD9-81ED-4DB2-BD59-A6C34878D82A}">
                    <a16:rowId xmlns:a16="http://schemas.microsoft.com/office/drawing/2014/main" val="10006"/>
                  </a:ext>
                </a:extLst>
              </a:tr>
              <a:tr h="438762">
                <a:tc>
                  <a:txBody>
                    <a:bodyPr/>
                    <a:lstStyle/>
                    <a:p>
                      <a:r>
                        <a:rPr lang="tr-TR" b="1" dirty="0">
                          <a:latin typeface="Comic Sans MS" pitchFamily="66" charset="0"/>
                        </a:rPr>
                        <a:t>4. </a:t>
                      </a:r>
                      <a:r>
                        <a:rPr lang="tr-TR" b="1" dirty="0" err="1">
                          <a:latin typeface="Comic Sans MS" pitchFamily="66" charset="0"/>
                        </a:rPr>
                        <a:t>Fosfotidilinositol</a:t>
                      </a:r>
                      <a:r>
                        <a:rPr lang="tr-TR" b="1" dirty="0">
                          <a:latin typeface="Comic Sans MS" pitchFamily="66" charset="0"/>
                        </a:rPr>
                        <a:t> (</a:t>
                      </a:r>
                      <a:r>
                        <a:rPr lang="tr-TR" b="1" dirty="0" err="1">
                          <a:latin typeface="Comic Sans MS" pitchFamily="66" charset="0"/>
                        </a:rPr>
                        <a:t>Lipositol</a:t>
                      </a:r>
                      <a:r>
                        <a:rPr lang="tr-TR" b="1" dirty="0">
                          <a:latin typeface="Comic Sans MS" pitchFamily="66" charset="0"/>
                        </a:rPr>
                        <a:t>)</a:t>
                      </a:r>
                    </a:p>
                  </a:txBody>
                  <a:tcPr/>
                </a:tc>
                <a:tc>
                  <a:txBody>
                    <a:bodyPr/>
                    <a:lstStyle/>
                    <a:p>
                      <a:endParaRPr lang="tr-TR" dirty="0"/>
                    </a:p>
                  </a:txBody>
                  <a:tcPr/>
                </a:tc>
                <a:extLst>
                  <a:ext uri="{0D108BD9-81ED-4DB2-BD59-A6C34878D82A}">
                    <a16:rowId xmlns:a16="http://schemas.microsoft.com/office/drawing/2014/main" val="10007"/>
                  </a:ext>
                </a:extLst>
              </a:tr>
              <a:tr h="438762">
                <a:tc>
                  <a:txBody>
                    <a:bodyPr/>
                    <a:lstStyle/>
                    <a:p>
                      <a:r>
                        <a:rPr lang="tr-TR" b="1" dirty="0">
                          <a:latin typeface="Comic Sans MS" pitchFamily="66" charset="0"/>
                        </a:rPr>
                        <a:t>* Besinlerde en çok bulunan </a:t>
                      </a:r>
                      <a:r>
                        <a:rPr lang="tr-TR" b="1" dirty="0" err="1">
                          <a:latin typeface="Comic Sans MS" pitchFamily="66" charset="0"/>
                        </a:rPr>
                        <a:t>Lesitin</a:t>
                      </a:r>
                      <a:endParaRPr lang="tr-TR" b="1" dirty="0">
                        <a:latin typeface="Comic Sans MS" pitchFamily="66" charset="0"/>
                      </a:endParaRPr>
                    </a:p>
                  </a:txBody>
                  <a:tcPr/>
                </a:tc>
                <a:tc>
                  <a:txBody>
                    <a:bodyPr/>
                    <a:lstStyle/>
                    <a:p>
                      <a:endParaRPr lang="tr-TR" dirty="0"/>
                    </a:p>
                  </a:txBody>
                  <a:tcPr/>
                </a:tc>
                <a:extLst>
                  <a:ext uri="{0D108BD9-81ED-4DB2-BD59-A6C34878D82A}">
                    <a16:rowId xmlns:a16="http://schemas.microsoft.com/office/drawing/2014/main" val="10008"/>
                  </a:ext>
                </a:extLst>
              </a:tr>
            </a:tbl>
          </a:graphicData>
        </a:graphic>
      </p:graphicFrame>
      <p:sp>
        <p:nvSpPr>
          <p:cNvPr id="5" name="4 Aşağı Ok"/>
          <p:cNvSpPr/>
          <p:nvPr/>
        </p:nvSpPr>
        <p:spPr>
          <a:xfrm>
            <a:off x="4727848" y="1628800"/>
            <a:ext cx="576064"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Aşağı Ok"/>
          <p:cNvSpPr/>
          <p:nvPr/>
        </p:nvSpPr>
        <p:spPr>
          <a:xfrm>
            <a:off x="6384032" y="1628800"/>
            <a:ext cx="576064"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a:solidFill>
                  <a:srgbClr val="00B050"/>
                </a:solidFill>
                <a:latin typeface="Comic Sans MS" pitchFamily="66" charset="0"/>
              </a:rPr>
              <a:t>Fosfolipitlerin</a:t>
            </a:r>
            <a:r>
              <a:rPr lang="tr-TR" b="1" dirty="0">
                <a:solidFill>
                  <a:srgbClr val="00B050"/>
                </a:solidFill>
                <a:latin typeface="Comic Sans MS" pitchFamily="66" charset="0"/>
              </a:rPr>
              <a:t> Fonksiyonları </a:t>
            </a:r>
          </a:p>
        </p:txBody>
      </p:sp>
      <p:sp>
        <p:nvSpPr>
          <p:cNvPr id="3" name="2 İçerik Yer Tutucusu"/>
          <p:cNvSpPr>
            <a:spLocks noGrp="1"/>
          </p:cNvSpPr>
          <p:nvPr>
            <p:ph idx="1"/>
          </p:nvPr>
        </p:nvSpPr>
        <p:spPr>
          <a:xfrm>
            <a:off x="1981200" y="1600200"/>
            <a:ext cx="8435280" cy="4853136"/>
          </a:xfrm>
        </p:spPr>
        <p:style>
          <a:lnRef idx="1">
            <a:schemeClr val="accent3"/>
          </a:lnRef>
          <a:fillRef idx="2">
            <a:schemeClr val="accent3"/>
          </a:fillRef>
          <a:effectRef idx="1">
            <a:schemeClr val="accent3"/>
          </a:effectRef>
          <a:fontRef idx="minor">
            <a:schemeClr val="dk1"/>
          </a:fontRef>
        </p:style>
        <p:txBody>
          <a:bodyPr>
            <a:noAutofit/>
          </a:bodyPr>
          <a:lstStyle/>
          <a:p>
            <a:pPr>
              <a:buFont typeface="Wingdings" pitchFamily="2" charset="2"/>
              <a:buChar char="q"/>
            </a:pPr>
            <a:r>
              <a:rPr lang="tr-TR" b="1" dirty="0">
                <a:solidFill>
                  <a:srgbClr val="7030A0"/>
                </a:solidFill>
                <a:latin typeface="Comic Sans MS" pitchFamily="66" charset="0"/>
              </a:rPr>
              <a:t>Hücre zarlarının ana bileşenlerinden biridir. </a:t>
            </a:r>
          </a:p>
          <a:p>
            <a:pPr>
              <a:buFont typeface="Wingdings" pitchFamily="2" charset="2"/>
              <a:buChar char="q"/>
            </a:pPr>
            <a:r>
              <a:rPr lang="tr-TR" b="1" dirty="0">
                <a:solidFill>
                  <a:srgbClr val="FF0000"/>
                </a:solidFill>
                <a:latin typeface="Comic Sans MS" pitchFamily="66" charset="0"/>
              </a:rPr>
              <a:t>Kandaki lipitlerin taşınmasında etkilidir.</a:t>
            </a:r>
          </a:p>
          <a:p>
            <a:pPr>
              <a:buFont typeface="Wingdings" pitchFamily="2" charset="2"/>
              <a:buChar char="q"/>
            </a:pPr>
            <a:r>
              <a:rPr lang="tr-TR" b="1" dirty="0">
                <a:solidFill>
                  <a:srgbClr val="7030A0"/>
                </a:solidFill>
                <a:latin typeface="Comic Sans MS" pitchFamily="66" charset="0"/>
              </a:rPr>
              <a:t>Özellikle, </a:t>
            </a:r>
            <a:r>
              <a:rPr lang="tr-TR" b="1" dirty="0" err="1">
                <a:solidFill>
                  <a:srgbClr val="7030A0"/>
                </a:solidFill>
                <a:latin typeface="Comic Sans MS" pitchFamily="66" charset="0"/>
              </a:rPr>
              <a:t>lesitin</a:t>
            </a:r>
            <a:r>
              <a:rPr lang="tr-TR" b="1" dirty="0">
                <a:solidFill>
                  <a:srgbClr val="7030A0"/>
                </a:solidFill>
                <a:latin typeface="Comic Sans MS" pitchFamily="66" charset="0"/>
              </a:rPr>
              <a:t> yağ sindiriminde önemlidir (safranın yapısında bol miktarda </a:t>
            </a:r>
            <a:r>
              <a:rPr lang="tr-TR" b="1" dirty="0" err="1">
                <a:solidFill>
                  <a:srgbClr val="7030A0"/>
                </a:solidFill>
                <a:latin typeface="Comic Sans MS" pitchFamily="66" charset="0"/>
              </a:rPr>
              <a:t>lesitin</a:t>
            </a:r>
            <a:r>
              <a:rPr lang="tr-TR" b="1" dirty="0">
                <a:solidFill>
                  <a:srgbClr val="7030A0"/>
                </a:solidFill>
                <a:latin typeface="Comic Sans MS" pitchFamily="66" charset="0"/>
              </a:rPr>
              <a:t> var)</a:t>
            </a:r>
          </a:p>
          <a:p>
            <a:pPr>
              <a:buFont typeface="Wingdings" pitchFamily="2" charset="2"/>
              <a:buChar char="q"/>
            </a:pPr>
            <a:r>
              <a:rPr lang="tr-TR" b="1" dirty="0">
                <a:solidFill>
                  <a:srgbClr val="FF0000"/>
                </a:solidFill>
                <a:latin typeface="Comic Sans MS" pitchFamily="66" charset="0"/>
              </a:rPr>
              <a:t>Besin hazırlamada önemlidir – Mayonez yapımı</a:t>
            </a:r>
          </a:p>
          <a:p>
            <a:pPr>
              <a:buFont typeface="Wingdings" pitchFamily="2" charset="2"/>
              <a:buChar char="q"/>
            </a:pPr>
            <a:r>
              <a:rPr lang="tr-TR" b="1" dirty="0">
                <a:solidFill>
                  <a:srgbClr val="7030A0"/>
                </a:solidFill>
                <a:latin typeface="Comic Sans MS" pitchFamily="66" charset="0"/>
              </a:rPr>
              <a:t>En önemli özelliği, su ve yağda eriyen grupları bulundurur. Hücre zarında bulunarak, hem su, hem de yağda eriyen maddelerin geçişini sağlar.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lstStyle/>
          <a:p>
            <a:pPr eaLnBrk="1" hangingPunct="1"/>
            <a:r>
              <a:rPr lang="tr-TR" b="1" dirty="0" err="1">
                <a:solidFill>
                  <a:srgbClr val="FF0000"/>
                </a:solidFill>
                <a:latin typeface="Comic Sans MS" pitchFamily="66" charset="0"/>
              </a:rPr>
              <a:t>Lesitin</a:t>
            </a:r>
            <a:endParaRPr lang="tr-TR" b="1" dirty="0">
              <a:solidFill>
                <a:srgbClr val="FF0000"/>
              </a:solidFill>
              <a:latin typeface="Comic Sans MS" pitchFamily="66" charset="0"/>
            </a:endParaRPr>
          </a:p>
        </p:txBody>
      </p:sp>
      <p:sp>
        <p:nvSpPr>
          <p:cNvPr id="38915" name="Rectangle 3"/>
          <p:cNvSpPr>
            <a:spLocks noGrp="1" noChangeArrowheads="1"/>
          </p:cNvSpPr>
          <p:nvPr>
            <p:ph type="body" idx="1"/>
          </p:nvPr>
        </p:nvSpPr>
        <p:spPr>
          <a:xfrm>
            <a:off x="192505" y="2000597"/>
            <a:ext cx="4049295" cy="4857403"/>
          </a:xfrm>
        </p:spPr>
        <p:txBody>
          <a:bodyPr>
            <a:normAutofit fontScale="40000" lnSpcReduction="20000"/>
          </a:bodyPr>
          <a:lstStyle/>
          <a:p>
            <a:pPr>
              <a:lnSpc>
                <a:spcPct val="80000"/>
              </a:lnSpc>
            </a:pPr>
            <a:endParaRPr lang="tr-TR" sz="2600" b="1" dirty="0">
              <a:latin typeface="Comic Sans MS" pitchFamily="66" charset="0"/>
            </a:endParaRPr>
          </a:p>
          <a:p>
            <a:pPr>
              <a:lnSpc>
                <a:spcPct val="80000"/>
              </a:lnSpc>
            </a:pPr>
            <a:r>
              <a:rPr lang="tr-TR" sz="4500" dirty="0" err="1">
                <a:latin typeface="Comic Sans MS" panose="030F0902030302020204" pitchFamily="66" charset="0"/>
              </a:rPr>
              <a:t>Lesitin</a:t>
            </a:r>
            <a:r>
              <a:rPr lang="tr-TR" sz="4500" dirty="0">
                <a:latin typeface="Comic Sans MS" panose="030F0902030302020204" pitchFamily="66" charset="0"/>
              </a:rPr>
              <a:t> bir </a:t>
            </a:r>
            <a:r>
              <a:rPr lang="tr-TR" sz="4500" dirty="0" err="1">
                <a:latin typeface="Comic Sans MS" panose="030F0902030302020204" pitchFamily="66" charset="0"/>
              </a:rPr>
              <a:t>gliserol</a:t>
            </a:r>
            <a:r>
              <a:rPr lang="tr-TR" sz="4500" dirty="0">
                <a:latin typeface="Comic Sans MS" panose="030F0902030302020204" pitchFamily="66" charset="0"/>
              </a:rPr>
              <a:t> molekülüne iki molekül yağ asidi ve bir molekül </a:t>
            </a:r>
            <a:r>
              <a:rPr lang="tr-TR" sz="4500" dirty="0" err="1">
                <a:latin typeface="Comic Sans MS" panose="030F0902030302020204" pitchFamily="66" charset="0"/>
              </a:rPr>
              <a:t>fosfokolin</a:t>
            </a:r>
            <a:r>
              <a:rPr lang="tr-TR" sz="4500" dirty="0">
                <a:latin typeface="Comic Sans MS" panose="030F0902030302020204" pitchFamily="66" charset="0"/>
              </a:rPr>
              <a:t> grubu gelmesi ile oluşmuştur. </a:t>
            </a:r>
            <a:r>
              <a:rPr lang="tr-TR" sz="4500" dirty="0" err="1">
                <a:latin typeface="Comic Sans MS" panose="030F0902030302020204" pitchFamily="66" charset="0"/>
              </a:rPr>
              <a:t>Fosfokolin</a:t>
            </a:r>
            <a:r>
              <a:rPr lang="tr-TR" sz="4500" dirty="0">
                <a:latin typeface="Comic Sans MS" panose="030F0902030302020204" pitchFamily="66" charset="0"/>
              </a:rPr>
              <a:t> grubu polar özellikte olduğundan suya geçer, yağ asitleri grubu ise su yüzeyinde kalır. </a:t>
            </a:r>
          </a:p>
          <a:p>
            <a:pPr>
              <a:lnSpc>
                <a:spcPct val="80000"/>
              </a:lnSpc>
            </a:pPr>
            <a:r>
              <a:rPr lang="tr-TR" sz="4500" dirty="0">
                <a:latin typeface="Comic Sans MS" panose="030F0902030302020204" pitchFamily="66" charset="0"/>
              </a:rPr>
              <a:t>Bu nedenle </a:t>
            </a:r>
            <a:r>
              <a:rPr lang="tr-TR" sz="4500" dirty="0" err="1">
                <a:latin typeface="Comic Sans MS" panose="030F0902030302020204" pitchFamily="66" charset="0"/>
              </a:rPr>
              <a:t>lesitin</a:t>
            </a:r>
            <a:r>
              <a:rPr lang="tr-TR" sz="4500" dirty="0">
                <a:latin typeface="Comic Sans MS" panose="030F0902030302020204" pitchFamily="66" charset="0"/>
              </a:rPr>
              <a:t>, yağın su içine geçmesinde önemli bir etkendir. Bu özelliğinden dolayı </a:t>
            </a:r>
            <a:r>
              <a:rPr lang="tr-TR" sz="4500" dirty="0" err="1">
                <a:latin typeface="Comic Sans MS" panose="030F0902030302020204" pitchFamily="66" charset="0"/>
              </a:rPr>
              <a:t>lesitin</a:t>
            </a:r>
            <a:r>
              <a:rPr lang="tr-TR" sz="4500" dirty="0">
                <a:latin typeface="Comic Sans MS" panose="030F0902030302020204" pitchFamily="66" charset="0"/>
              </a:rPr>
              <a:t> yağların dokularda kullanılmasında yardımcıdır.  </a:t>
            </a:r>
          </a:p>
          <a:p>
            <a:pPr>
              <a:lnSpc>
                <a:spcPct val="80000"/>
              </a:lnSpc>
            </a:pPr>
            <a:r>
              <a:rPr lang="tr-TR" sz="4500" b="1" dirty="0" err="1">
                <a:latin typeface="Comic Sans MS" panose="030F0902030302020204" pitchFamily="66" charset="0"/>
              </a:rPr>
              <a:t>Lesitin</a:t>
            </a:r>
            <a:r>
              <a:rPr lang="tr-TR" sz="4500" b="1" dirty="0">
                <a:latin typeface="Comic Sans MS" panose="030F0902030302020204" pitchFamily="66" charset="0"/>
              </a:rPr>
              <a:t>, ismini yüksek miktarda </a:t>
            </a:r>
            <a:r>
              <a:rPr lang="tr-TR" sz="4500" b="1" dirty="0" err="1">
                <a:latin typeface="Comic Sans MS" panose="030F0902030302020204" pitchFamily="66" charset="0"/>
              </a:rPr>
              <a:t>lesitin</a:t>
            </a:r>
            <a:r>
              <a:rPr lang="tr-TR" sz="4500" b="1" dirty="0">
                <a:latin typeface="Comic Sans MS" panose="030F0902030302020204" pitchFamily="66" charset="0"/>
              </a:rPr>
              <a:t> içeren ve Yunancada yumurta sarısı anlamına gelen </a:t>
            </a:r>
            <a:r>
              <a:rPr lang="tr-TR" sz="4500" b="1" dirty="0" err="1">
                <a:latin typeface="Comic Sans MS" panose="030F0902030302020204" pitchFamily="66" charset="0"/>
              </a:rPr>
              <a:t>lekithos</a:t>
            </a:r>
            <a:r>
              <a:rPr lang="tr-TR" sz="4500" b="1" dirty="0">
                <a:latin typeface="Comic Sans MS" pitchFamily="66" charset="0"/>
              </a:rPr>
              <a:t> sözcükten almıştır.</a:t>
            </a:r>
          </a:p>
          <a:p>
            <a:pPr>
              <a:lnSpc>
                <a:spcPct val="80000"/>
              </a:lnSpc>
              <a:buNone/>
            </a:pPr>
            <a:r>
              <a:rPr lang="tr-TR" sz="4500" b="1" dirty="0">
                <a:latin typeface="Comic Sans MS" pitchFamily="66" charset="0"/>
              </a:rPr>
              <a:t>  </a:t>
            </a:r>
          </a:p>
          <a:p>
            <a:pPr>
              <a:lnSpc>
                <a:spcPct val="80000"/>
              </a:lnSpc>
            </a:pPr>
            <a:r>
              <a:rPr lang="tr-TR" sz="4500" b="1" dirty="0">
                <a:latin typeface="Comic Sans MS" pitchFamily="66" charset="0"/>
              </a:rPr>
              <a:t>Yumurta sarısı, organ etleri ve beyinde bulunur.</a:t>
            </a:r>
          </a:p>
          <a:p>
            <a:r>
              <a:rPr lang="tr-TR" sz="5000" dirty="0">
                <a:effectLst/>
                <a:latin typeface="Comic Sans MS" panose="030F0902030302020204" pitchFamily="66" charset="0"/>
              </a:rPr>
              <a:t>Yumurta sarısı, organ etleri ve beyinde </a:t>
            </a:r>
            <a:r>
              <a:rPr lang="tr-TR" sz="5000" dirty="0" err="1">
                <a:effectLst/>
                <a:latin typeface="Comic Sans MS" panose="030F0902030302020204" pitchFamily="66" charset="0"/>
              </a:rPr>
              <a:t>bulunur.Ticari</a:t>
            </a:r>
            <a:r>
              <a:rPr lang="tr-TR" sz="5000" dirty="0">
                <a:effectLst/>
                <a:latin typeface="Comic Sans MS" panose="030F0902030302020204" pitchFamily="66" charset="0"/>
              </a:rPr>
              <a:t> olarak soya </a:t>
            </a:r>
            <a:r>
              <a:rPr lang="tr-TR" sz="5000" dirty="0" err="1">
                <a:effectLst/>
                <a:latin typeface="Comic Sans MS" panose="030F0902030302020204" pitchFamily="66" charset="0"/>
              </a:rPr>
              <a:t>fasülyesinden</a:t>
            </a:r>
            <a:r>
              <a:rPr lang="tr-TR" sz="5000" dirty="0">
                <a:effectLst/>
                <a:latin typeface="Comic Sans MS" panose="030F0902030302020204" pitchFamily="66" charset="0"/>
              </a:rPr>
              <a:t> elde edilir. </a:t>
            </a:r>
          </a:p>
          <a:p>
            <a:pPr eaLnBrk="1" hangingPunct="1"/>
            <a:endParaRPr lang="tr-TR" dirty="0"/>
          </a:p>
        </p:txBody>
      </p:sp>
      <p:graphicFrame>
        <p:nvGraphicFramePr>
          <p:cNvPr id="4" name="Object 6">
            <a:extLst>
              <a:ext uri="{FF2B5EF4-FFF2-40B4-BE49-F238E27FC236}">
                <a16:creationId xmlns:a16="http://schemas.microsoft.com/office/drawing/2014/main" id="{5722DB64-DF99-1F08-F56A-8E9366E65CC8}"/>
              </a:ext>
            </a:extLst>
          </p:cNvPr>
          <p:cNvGraphicFramePr>
            <a:graphicFrameLocks noChangeAspect="1"/>
          </p:cNvGraphicFramePr>
          <p:nvPr>
            <p:extLst>
              <p:ext uri="{D42A27DB-BD31-4B8C-83A1-F6EECF244321}">
                <p14:modId xmlns:p14="http://schemas.microsoft.com/office/powerpoint/2010/main" val="3514369474"/>
              </p:ext>
            </p:extLst>
          </p:nvPr>
        </p:nvGraphicFramePr>
        <p:xfrm>
          <a:off x="4637834" y="1690688"/>
          <a:ext cx="6624736" cy="4568130"/>
        </p:xfrm>
        <a:graphic>
          <a:graphicData uri="http://schemas.openxmlformats.org/presentationml/2006/ole">
            <mc:AlternateContent xmlns:mc="http://schemas.openxmlformats.org/markup-compatibility/2006">
              <mc:Choice xmlns:v="urn:schemas-microsoft-com:vml" Requires="v">
                <p:oleObj spid="_x0000_s3075" name="Bit Eşlem Resmi" r:id="rId4" imgW="5257143" imgH="3543795" progId="PBrush">
                  <p:embed/>
                </p:oleObj>
              </mc:Choice>
              <mc:Fallback>
                <p:oleObj name="Bit Eşlem Resmi" r:id="rId4" imgW="5257143" imgH="3543795" progId="PBrush">
                  <p:embed/>
                  <p:pic>
                    <p:nvPicPr>
                      <p:cNvPr id="3076"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7834" y="1690688"/>
                        <a:ext cx="6624736" cy="4568130"/>
                      </a:xfrm>
                      <a:prstGeom prst="rect">
                        <a:avLst/>
                      </a:prstGeom>
                      <a:noFill/>
                      <a:ln>
                        <a:noFill/>
                      </a:ln>
                      <a:effectLst/>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8229600" cy="5890666"/>
          </a:xfrm>
        </p:spPr>
        <p:txBody>
          <a:bodyPr>
            <a:normAutofit/>
          </a:bodyPr>
          <a:lstStyle/>
          <a:p>
            <a:pPr algn="l"/>
            <a:r>
              <a:rPr lang="tr-TR" b="1" dirty="0">
                <a:solidFill>
                  <a:srgbClr val="FF0000"/>
                </a:solidFill>
                <a:latin typeface="Comic Sans MS" pitchFamily="66" charset="0"/>
              </a:rPr>
              <a:t/>
            </a:r>
            <a:br>
              <a:rPr lang="tr-TR" b="1" dirty="0">
                <a:solidFill>
                  <a:srgbClr val="FF0000"/>
                </a:solidFill>
                <a:latin typeface="Comic Sans MS" pitchFamily="66" charset="0"/>
              </a:rPr>
            </a:br>
            <a:r>
              <a:rPr lang="tr-TR" b="1" dirty="0">
                <a:solidFill>
                  <a:srgbClr val="FF0000"/>
                </a:solidFill>
                <a:latin typeface="Comic Sans MS" pitchFamily="66" charset="0"/>
              </a:rPr>
              <a:t>Türev Lipitler (</a:t>
            </a:r>
            <a:r>
              <a:rPr lang="tr-TR" b="1" dirty="0" err="1">
                <a:solidFill>
                  <a:srgbClr val="FF0000"/>
                </a:solidFill>
                <a:latin typeface="Comic Sans MS" pitchFamily="66" charset="0"/>
              </a:rPr>
              <a:t>Steroidler</a:t>
            </a:r>
            <a:r>
              <a:rPr lang="tr-TR" b="1" dirty="0">
                <a:solidFill>
                  <a:srgbClr val="FF0000"/>
                </a:solidFill>
                <a:latin typeface="Comic Sans MS" pitchFamily="66" charset="0"/>
              </a:rPr>
              <a:t>)</a:t>
            </a:r>
            <a:br>
              <a:rPr lang="tr-TR" b="1" dirty="0">
                <a:solidFill>
                  <a:srgbClr val="FF0000"/>
                </a:solidFill>
                <a:latin typeface="Comic Sans MS" pitchFamily="66" charset="0"/>
              </a:rPr>
            </a:br>
            <a:r>
              <a:rPr lang="tr-TR" b="1" dirty="0">
                <a:solidFill>
                  <a:srgbClr val="FF0000"/>
                </a:solidFill>
                <a:latin typeface="Comic Sans MS" pitchFamily="66" charset="0"/>
              </a:rPr>
              <a:t/>
            </a:r>
            <a:br>
              <a:rPr lang="tr-TR" b="1" dirty="0">
                <a:solidFill>
                  <a:srgbClr val="FF0000"/>
                </a:solidFill>
                <a:latin typeface="Comic Sans MS" pitchFamily="66" charset="0"/>
              </a:rPr>
            </a:br>
            <a:r>
              <a:rPr lang="tr-TR" sz="3200" b="1" dirty="0">
                <a:solidFill>
                  <a:srgbClr val="0070C0"/>
                </a:solidFill>
                <a:latin typeface="Comic Sans MS" pitchFamily="66" charset="0"/>
              </a:rPr>
              <a:t>Dokularda birkaç tür </a:t>
            </a:r>
            <a:r>
              <a:rPr lang="tr-TR" sz="3200" b="1" dirty="0" err="1">
                <a:solidFill>
                  <a:srgbClr val="0070C0"/>
                </a:solidFill>
                <a:latin typeface="Comic Sans MS" pitchFamily="66" charset="0"/>
              </a:rPr>
              <a:t>steroid</a:t>
            </a:r>
            <a:r>
              <a:rPr lang="tr-TR" sz="3200" b="1" dirty="0">
                <a:solidFill>
                  <a:srgbClr val="0070C0"/>
                </a:solidFill>
                <a:latin typeface="Comic Sans MS" pitchFamily="66" charset="0"/>
              </a:rPr>
              <a:t> bulunur.</a:t>
            </a:r>
            <a:br>
              <a:rPr lang="tr-TR" sz="3200" b="1" dirty="0">
                <a:solidFill>
                  <a:srgbClr val="0070C0"/>
                </a:solidFill>
                <a:latin typeface="Comic Sans MS" pitchFamily="66" charset="0"/>
              </a:rPr>
            </a:br>
            <a:r>
              <a:rPr lang="tr-TR" sz="3200" b="1" dirty="0">
                <a:solidFill>
                  <a:srgbClr val="0070C0"/>
                </a:solidFill>
                <a:latin typeface="Comic Sans MS" pitchFamily="66" charset="0"/>
              </a:rPr>
              <a:t/>
            </a:r>
            <a:br>
              <a:rPr lang="tr-TR" sz="3200" b="1" dirty="0">
                <a:solidFill>
                  <a:srgbClr val="0070C0"/>
                </a:solidFill>
                <a:latin typeface="Comic Sans MS" pitchFamily="66" charset="0"/>
              </a:rPr>
            </a:br>
            <a:r>
              <a:rPr lang="tr-TR" sz="3200" b="1" dirty="0">
                <a:solidFill>
                  <a:srgbClr val="FF0000"/>
                </a:solidFill>
                <a:latin typeface="Comic Sans MS" pitchFamily="66" charset="0"/>
              </a:rPr>
              <a:t>1. </a:t>
            </a:r>
            <a:r>
              <a:rPr lang="tr-TR" sz="3200" b="1" dirty="0">
                <a:solidFill>
                  <a:srgbClr val="0070C0"/>
                </a:solidFill>
                <a:latin typeface="Comic Sans MS" pitchFamily="66" charset="0"/>
              </a:rPr>
              <a:t>Kolesterol (Steroller-Sterinler)</a:t>
            </a:r>
            <a:br>
              <a:rPr lang="tr-TR" sz="3200" b="1" dirty="0">
                <a:solidFill>
                  <a:srgbClr val="0070C0"/>
                </a:solidFill>
                <a:latin typeface="Comic Sans MS" pitchFamily="66" charset="0"/>
              </a:rPr>
            </a:br>
            <a:r>
              <a:rPr lang="tr-TR" sz="3200" b="1" dirty="0">
                <a:solidFill>
                  <a:srgbClr val="FF0000"/>
                </a:solidFill>
                <a:latin typeface="Comic Sans MS" pitchFamily="66" charset="0"/>
              </a:rPr>
              <a:t>2. </a:t>
            </a:r>
            <a:r>
              <a:rPr lang="tr-TR" sz="3200" b="1" dirty="0" err="1">
                <a:solidFill>
                  <a:srgbClr val="0070C0"/>
                </a:solidFill>
                <a:latin typeface="Comic Sans MS" pitchFamily="66" charset="0"/>
              </a:rPr>
              <a:t>Ergesterol</a:t>
            </a:r>
            <a:r>
              <a:rPr lang="tr-TR" sz="3200" b="1" dirty="0">
                <a:solidFill>
                  <a:srgbClr val="0070C0"/>
                </a:solidFill>
                <a:latin typeface="Comic Sans MS" pitchFamily="66" charset="0"/>
              </a:rPr>
              <a:t/>
            </a:r>
            <a:br>
              <a:rPr lang="tr-TR" sz="3200" b="1" dirty="0">
                <a:solidFill>
                  <a:srgbClr val="0070C0"/>
                </a:solidFill>
                <a:latin typeface="Comic Sans MS" pitchFamily="66" charset="0"/>
              </a:rPr>
            </a:br>
            <a:r>
              <a:rPr lang="tr-TR" sz="3200" b="1" dirty="0">
                <a:solidFill>
                  <a:srgbClr val="FF0000"/>
                </a:solidFill>
                <a:latin typeface="Comic Sans MS" pitchFamily="66" charset="0"/>
              </a:rPr>
              <a:t>3. </a:t>
            </a:r>
            <a:r>
              <a:rPr lang="tr-TR" sz="3200" b="1" dirty="0">
                <a:solidFill>
                  <a:srgbClr val="0070C0"/>
                </a:solidFill>
                <a:latin typeface="Comic Sans MS" pitchFamily="66" charset="0"/>
              </a:rPr>
              <a:t>Safra asidi</a:t>
            </a:r>
            <a:br>
              <a:rPr lang="tr-TR" sz="3200" b="1" dirty="0">
                <a:solidFill>
                  <a:srgbClr val="0070C0"/>
                </a:solidFill>
                <a:latin typeface="Comic Sans MS" pitchFamily="66" charset="0"/>
              </a:rPr>
            </a:br>
            <a:r>
              <a:rPr lang="tr-TR" sz="3200" b="1" dirty="0">
                <a:solidFill>
                  <a:srgbClr val="FF0000"/>
                </a:solidFill>
                <a:latin typeface="Comic Sans MS" pitchFamily="66" charset="0"/>
              </a:rPr>
              <a:t>4. </a:t>
            </a:r>
            <a:r>
              <a:rPr lang="tr-TR" sz="3200" b="1" dirty="0" err="1">
                <a:solidFill>
                  <a:srgbClr val="0070C0"/>
                </a:solidFill>
                <a:latin typeface="Comic Sans MS" pitchFamily="66" charset="0"/>
              </a:rPr>
              <a:t>Adrenokortikal</a:t>
            </a:r>
            <a:r>
              <a:rPr lang="tr-TR" sz="3200" b="1" dirty="0">
                <a:solidFill>
                  <a:srgbClr val="0070C0"/>
                </a:solidFill>
                <a:latin typeface="Comic Sans MS" pitchFamily="66" charset="0"/>
              </a:rPr>
              <a:t> hormonlar</a:t>
            </a:r>
            <a:br>
              <a:rPr lang="tr-TR" sz="3200" b="1" dirty="0">
                <a:solidFill>
                  <a:srgbClr val="0070C0"/>
                </a:solidFill>
                <a:latin typeface="Comic Sans MS" pitchFamily="66" charset="0"/>
              </a:rPr>
            </a:br>
            <a:r>
              <a:rPr lang="tr-TR" sz="3200" b="1" dirty="0">
                <a:solidFill>
                  <a:srgbClr val="FF0000"/>
                </a:solidFill>
                <a:latin typeface="Comic Sans MS" pitchFamily="66" charset="0"/>
              </a:rPr>
              <a:t>5. </a:t>
            </a:r>
            <a:r>
              <a:rPr lang="tr-TR" sz="3200" b="1" dirty="0">
                <a:solidFill>
                  <a:srgbClr val="0070C0"/>
                </a:solidFill>
                <a:latin typeface="Comic Sans MS" pitchFamily="66" charset="0"/>
              </a:rPr>
              <a:t>Cinsiyet hormonları</a:t>
            </a:r>
            <a:r>
              <a:rPr lang="tr-TR" b="1" dirty="0">
                <a:solidFill>
                  <a:srgbClr val="FF0000"/>
                </a:solidFill>
                <a:latin typeface="Comic Sans MS" pitchFamily="66" charset="0"/>
              </a:rPr>
              <a:t/>
            </a:r>
            <a:br>
              <a:rPr lang="tr-TR" b="1" dirty="0">
                <a:solidFill>
                  <a:srgbClr val="FF0000"/>
                </a:solidFill>
                <a:latin typeface="Comic Sans MS" pitchFamily="66" charset="0"/>
              </a:rPr>
            </a:br>
            <a:endParaRPr lang="tr-TR" b="1" dirty="0">
              <a:solidFill>
                <a:srgbClr val="FF0000"/>
              </a:solidFill>
              <a:latin typeface="Comic Sans MS" pitchFamily="66"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209800" y="304800"/>
            <a:ext cx="7772400" cy="838200"/>
          </a:xfrm>
        </p:spPr>
        <p:style>
          <a:lnRef idx="1">
            <a:schemeClr val="accent1"/>
          </a:lnRef>
          <a:fillRef idx="2">
            <a:schemeClr val="accent1"/>
          </a:fillRef>
          <a:effectRef idx="1">
            <a:schemeClr val="accent1"/>
          </a:effectRef>
          <a:fontRef idx="minor">
            <a:schemeClr val="dk1"/>
          </a:fontRef>
        </p:style>
        <p:txBody>
          <a:bodyPr/>
          <a:lstStyle/>
          <a:p>
            <a:pPr eaLnBrk="1" hangingPunct="1"/>
            <a:r>
              <a:rPr lang="tr-TR" sz="3200" b="1" dirty="0">
                <a:latin typeface="Comic Sans MS" pitchFamily="66" charset="0"/>
                <a:cs typeface="Times New Roman" pitchFamily="18" charset="0"/>
              </a:rPr>
              <a:t>KOLESTEROL (KOLESTERİN)</a:t>
            </a:r>
            <a:r>
              <a:rPr lang="tr-TR" sz="3200" b="1" dirty="0">
                <a:latin typeface="Comic Sans MS" pitchFamily="66" charset="0"/>
              </a:rPr>
              <a:t> </a:t>
            </a:r>
          </a:p>
        </p:txBody>
      </p:sp>
      <p:pic>
        <p:nvPicPr>
          <p:cNvPr id="28676" name="Picture 4"/>
          <p:cNvPicPr>
            <a:picLocks noChangeAspect="1" noChangeArrowheads="1"/>
          </p:cNvPicPr>
          <p:nvPr/>
        </p:nvPicPr>
        <p:blipFill>
          <a:blip r:embed="rId3" cstate="print"/>
          <a:srcRect/>
          <a:stretch>
            <a:fillRect/>
          </a:stretch>
        </p:blipFill>
        <p:spPr bwMode="auto">
          <a:xfrm>
            <a:off x="2590800" y="2895601"/>
            <a:ext cx="6477000" cy="350202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590800" y="475996"/>
            <a:ext cx="10515600" cy="792764"/>
          </a:xfrm>
        </p:spPr>
        <p:txBody>
          <a:bodyPr/>
          <a:lstStyle/>
          <a:p>
            <a:pPr eaLnBrk="1" hangingPunct="1"/>
            <a:r>
              <a:rPr lang="tr-TR" b="1" dirty="0">
                <a:solidFill>
                  <a:srgbClr val="FF0000"/>
                </a:solidFill>
                <a:latin typeface="Comic Sans MS" pitchFamily="66" charset="0"/>
                <a:cs typeface="Times New Roman" pitchFamily="18" charset="0"/>
              </a:rPr>
              <a:t>Kolesterolün Görevleri</a:t>
            </a:r>
            <a:r>
              <a:rPr lang="tr-TR" b="1" dirty="0">
                <a:solidFill>
                  <a:srgbClr val="FF0000"/>
                </a:solidFill>
                <a:latin typeface="Comic Sans MS" pitchFamily="66" charset="0"/>
              </a:rPr>
              <a:t> </a:t>
            </a:r>
          </a:p>
        </p:txBody>
      </p:sp>
      <p:sp>
        <p:nvSpPr>
          <p:cNvPr id="21507" name="Rectangle 3"/>
          <p:cNvSpPr>
            <a:spLocks noGrp="1" noChangeArrowheads="1"/>
          </p:cNvSpPr>
          <p:nvPr>
            <p:ph type="body" idx="1"/>
          </p:nvPr>
        </p:nvSpPr>
        <p:spPr>
          <a:xfrm>
            <a:off x="553453" y="1268760"/>
            <a:ext cx="7676147" cy="5256584"/>
          </a:xfrm>
          <a:ln>
            <a:solidFill>
              <a:schemeClr val="accent2"/>
            </a:solidFill>
          </a:ln>
        </p:spPr>
        <p:txBody>
          <a:bodyPr>
            <a:normAutofit/>
          </a:bodyPr>
          <a:lstStyle/>
          <a:p>
            <a:pPr eaLnBrk="1" hangingPunct="1"/>
            <a:r>
              <a:rPr lang="tr-TR" b="1" dirty="0">
                <a:latin typeface="Comic Sans MS" pitchFamily="66" charset="0"/>
              </a:rPr>
              <a:t>Hücre ve hücre içi zarlarının temel ögesidir.</a:t>
            </a:r>
          </a:p>
          <a:p>
            <a:pPr eaLnBrk="1" hangingPunct="1"/>
            <a:r>
              <a:rPr lang="tr-TR" b="1" dirty="0">
                <a:latin typeface="Comic Sans MS" pitchFamily="66" charset="0"/>
              </a:rPr>
              <a:t>Özellikle beyinde ve sinir sinir sistemi ile ilgili dokularda, hücrelerin </a:t>
            </a:r>
            <a:r>
              <a:rPr lang="tr-TR" b="1" dirty="0" err="1">
                <a:latin typeface="Comic Sans MS" pitchFamily="66" charset="0"/>
              </a:rPr>
              <a:t>myelin</a:t>
            </a:r>
            <a:r>
              <a:rPr lang="tr-TR" b="1" dirty="0">
                <a:latin typeface="Comic Sans MS" pitchFamily="66" charset="0"/>
              </a:rPr>
              <a:t> zarlarında yoğun olarak bulunur. </a:t>
            </a:r>
          </a:p>
          <a:p>
            <a:r>
              <a:rPr lang="tr-TR" b="1" dirty="0" err="1">
                <a:latin typeface="Comic Sans MS" pitchFamily="66" charset="0"/>
                <a:cs typeface="Times New Roman" pitchFamily="18" charset="0"/>
              </a:rPr>
              <a:t>Steroid</a:t>
            </a:r>
            <a:r>
              <a:rPr lang="tr-TR" b="1" dirty="0">
                <a:latin typeface="Comic Sans MS" pitchFamily="66" charset="0"/>
                <a:cs typeface="Times New Roman" pitchFamily="18" charset="0"/>
              </a:rPr>
              <a:t> hormonlarının (</a:t>
            </a:r>
            <a:r>
              <a:rPr lang="tr-TR" b="1" dirty="0" err="1">
                <a:latin typeface="Comic Sans MS" pitchFamily="66" charset="0"/>
                <a:cs typeface="Times New Roman" pitchFamily="18" charset="0"/>
              </a:rPr>
              <a:t>progesteron</a:t>
            </a:r>
            <a:r>
              <a:rPr lang="tr-TR" b="1" dirty="0">
                <a:latin typeface="Comic Sans MS" pitchFamily="66" charset="0"/>
                <a:cs typeface="Times New Roman" pitchFamily="18" charset="0"/>
              </a:rPr>
              <a:t>, </a:t>
            </a:r>
            <a:r>
              <a:rPr lang="tr-TR" b="1" dirty="0" err="1">
                <a:latin typeface="Comic Sans MS" pitchFamily="66" charset="0"/>
                <a:cs typeface="Times New Roman" pitchFamily="18" charset="0"/>
              </a:rPr>
              <a:t>estrojen,testeron</a:t>
            </a:r>
            <a:r>
              <a:rPr lang="tr-TR" b="1" dirty="0">
                <a:latin typeface="Comic Sans MS" pitchFamily="66" charset="0"/>
                <a:cs typeface="Times New Roman" pitchFamily="18" charset="0"/>
              </a:rPr>
              <a:t> gibi cinsiyet hormonları** ve adrenal </a:t>
            </a:r>
            <a:r>
              <a:rPr lang="tr-TR" b="1" dirty="0" err="1">
                <a:latin typeface="Comic Sans MS" pitchFamily="66" charset="0"/>
                <a:cs typeface="Times New Roman" pitchFamily="18" charset="0"/>
              </a:rPr>
              <a:t>kortikal</a:t>
            </a:r>
            <a:r>
              <a:rPr lang="tr-TR" b="1" dirty="0">
                <a:latin typeface="Comic Sans MS" pitchFamily="66" charset="0"/>
                <a:cs typeface="Times New Roman" pitchFamily="18" charset="0"/>
              </a:rPr>
              <a:t> </a:t>
            </a:r>
            <a:r>
              <a:rPr lang="tr-TR" b="1" dirty="0" err="1">
                <a:latin typeface="Comic Sans MS" pitchFamily="66" charset="0"/>
                <a:cs typeface="Times New Roman" pitchFamily="18" charset="0"/>
              </a:rPr>
              <a:t>steroidler</a:t>
            </a:r>
            <a:r>
              <a:rPr lang="tr-TR" b="1" dirty="0">
                <a:latin typeface="Comic Sans MS" pitchFamily="66" charset="0"/>
                <a:cs typeface="Times New Roman" pitchFamily="18" charset="0"/>
              </a:rPr>
              <a:t>)  ön maddesidir. </a:t>
            </a:r>
          </a:p>
          <a:p>
            <a:pPr algn="ctr"/>
            <a:r>
              <a:rPr lang="tr-TR" sz="2800" b="1" dirty="0">
                <a:latin typeface="Comic Sans MS" pitchFamily="66" charset="0"/>
                <a:cs typeface="Times New Roman" pitchFamily="18" charset="0"/>
              </a:rPr>
              <a:t>Safra asitlerinin sentezinde etkilidir.</a:t>
            </a:r>
          </a:p>
          <a:p>
            <a:pPr algn="ctr"/>
            <a:r>
              <a:rPr lang="tr-TR" sz="2800" b="1" dirty="0">
                <a:latin typeface="Comic Sans MS" pitchFamily="66" charset="0"/>
                <a:cs typeface="Times New Roman" pitchFamily="18" charset="0"/>
              </a:rPr>
              <a:t>D vitamini öncüsüdür. </a:t>
            </a:r>
          </a:p>
          <a:p>
            <a:endParaRPr lang="tr-TR" b="1" dirty="0">
              <a:latin typeface="Comic Sans MS" pitchFamily="66" charset="0"/>
              <a:cs typeface="Times New Roman" pitchFamily="18" charset="0"/>
            </a:endParaRPr>
          </a:p>
          <a:p>
            <a:pPr eaLnBrk="1" hangingPunct="1"/>
            <a:endParaRPr lang="tr-TR" b="1" dirty="0">
              <a:latin typeface="Comic Sans MS" pitchFamily="66" charset="0"/>
            </a:endParaRPr>
          </a:p>
          <a:p>
            <a:pPr eaLnBrk="1" hangingPunct="1"/>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919536" y="404664"/>
          <a:ext cx="8219256" cy="6096000"/>
        </p:xfrm>
        <a:graphic>
          <a:graphicData uri="http://schemas.openxmlformats.org/drawingml/2006/table">
            <a:tbl>
              <a:tblPr firstRow="1" bandRow="1">
                <a:tableStyleId>{93296810-A885-4BE3-A3E7-6D5BEEA58F35}</a:tableStyleId>
              </a:tblPr>
              <a:tblGrid>
                <a:gridCol w="2520280">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gridCol w="1378496">
                  <a:extLst>
                    <a:ext uri="{9D8B030D-6E8A-4147-A177-3AD203B41FA5}">
                      <a16:colId xmlns:a16="http://schemas.microsoft.com/office/drawing/2014/main" val="20003"/>
                    </a:ext>
                  </a:extLst>
                </a:gridCol>
              </a:tblGrid>
              <a:tr h="648068">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3200" b="1" dirty="0">
                          <a:latin typeface="Comic Sans MS" pitchFamily="66" charset="0"/>
                        </a:rPr>
                        <a:t>Besinlerdeki kolesterol içerikleri (mg/100</a:t>
                      </a:r>
                      <a:r>
                        <a:rPr lang="tr-TR" sz="3200" b="1" baseline="0" dirty="0">
                          <a:latin typeface="Comic Sans MS" pitchFamily="66" charset="0"/>
                        </a:rPr>
                        <a:t> g)</a:t>
                      </a:r>
                      <a:endParaRPr lang="tr-TR" sz="3200" b="1" dirty="0">
                        <a:solidFill>
                          <a:srgbClr val="B61AB6"/>
                        </a:solidFill>
                        <a:latin typeface="Comic Sans MS" pitchFamily="66" charset="0"/>
                      </a:endParaRPr>
                    </a:p>
                  </a:txBody>
                  <a:tcPr/>
                </a:tc>
                <a:tc hMerge="1">
                  <a:txBody>
                    <a:bodyPr/>
                    <a:lstStyle/>
                    <a:p>
                      <a:endParaRPr lang="tr-TR" dirty="0"/>
                    </a:p>
                  </a:txBody>
                  <a:tcPr/>
                </a:tc>
                <a:tc hMerge="1">
                  <a:txBody>
                    <a:bodyPr/>
                    <a:lstStyle/>
                    <a:p>
                      <a:endParaRPr lang="tr-TR"/>
                    </a:p>
                  </a:txBody>
                  <a:tcPr/>
                </a:tc>
                <a:tc hMerge="1">
                  <a:txBody>
                    <a:bodyPr/>
                    <a:lstStyle/>
                    <a:p>
                      <a:endParaRPr lang="tr-TR" dirty="0"/>
                    </a:p>
                  </a:txBody>
                  <a:tcPr/>
                </a:tc>
                <a:extLst>
                  <a:ext uri="{0D108BD9-81ED-4DB2-BD59-A6C34878D82A}">
                    <a16:rowId xmlns:a16="http://schemas.microsoft.com/office/drawing/2014/main" val="10000"/>
                  </a:ext>
                </a:extLst>
              </a:tr>
              <a:tr h="439066">
                <a:tc>
                  <a:txBody>
                    <a:bodyPr/>
                    <a:lstStyle/>
                    <a:p>
                      <a:r>
                        <a:rPr lang="tr-TR" sz="2400" b="1" dirty="0">
                          <a:latin typeface="Comic Sans MS" pitchFamily="66" charset="0"/>
                        </a:rPr>
                        <a:t>Beyin</a:t>
                      </a:r>
                    </a:p>
                  </a:txBody>
                  <a:tcPr/>
                </a:tc>
                <a:tc>
                  <a:txBody>
                    <a:bodyPr/>
                    <a:lstStyle/>
                    <a:p>
                      <a:pPr algn="ctr"/>
                      <a:r>
                        <a:rPr lang="tr-TR" sz="2400" b="1" dirty="0">
                          <a:latin typeface="Comic Sans MS" pitchFamily="66" charset="0"/>
                        </a:rPr>
                        <a:t>2000</a:t>
                      </a:r>
                    </a:p>
                  </a:txBody>
                  <a:tcPr/>
                </a:tc>
                <a:tc>
                  <a:txBody>
                    <a:bodyPr/>
                    <a:lstStyle/>
                    <a:p>
                      <a:r>
                        <a:rPr lang="tr-TR" sz="2400" b="1" dirty="0">
                          <a:latin typeface="Comic Sans MS" pitchFamily="66" charset="0"/>
                        </a:rPr>
                        <a:t>İnek sütü (yağlı)</a:t>
                      </a:r>
                    </a:p>
                  </a:txBody>
                  <a:tcPr/>
                </a:tc>
                <a:tc>
                  <a:txBody>
                    <a:bodyPr/>
                    <a:lstStyle/>
                    <a:p>
                      <a:pPr algn="ctr"/>
                      <a:r>
                        <a:rPr lang="tr-TR" sz="2400" b="1" dirty="0">
                          <a:latin typeface="Comic Sans MS" pitchFamily="66" charset="0"/>
                        </a:rPr>
                        <a:t>14</a:t>
                      </a:r>
                    </a:p>
                  </a:txBody>
                  <a:tcPr/>
                </a:tc>
                <a:extLst>
                  <a:ext uri="{0D108BD9-81ED-4DB2-BD59-A6C34878D82A}">
                    <a16:rowId xmlns:a16="http://schemas.microsoft.com/office/drawing/2014/main" val="10001"/>
                  </a:ext>
                </a:extLst>
              </a:tr>
              <a:tr h="439066">
                <a:tc>
                  <a:txBody>
                    <a:bodyPr/>
                    <a:lstStyle/>
                    <a:p>
                      <a:r>
                        <a:rPr lang="tr-TR" sz="2400" b="1" dirty="0">
                          <a:latin typeface="Comic Sans MS" pitchFamily="66" charset="0"/>
                        </a:rPr>
                        <a:t>Yumurta sarısı</a:t>
                      </a:r>
                    </a:p>
                  </a:txBody>
                  <a:tcPr/>
                </a:tc>
                <a:tc>
                  <a:txBody>
                    <a:bodyPr/>
                    <a:lstStyle/>
                    <a:p>
                      <a:pPr algn="ctr"/>
                      <a:r>
                        <a:rPr lang="tr-TR" sz="2400" b="1" dirty="0">
                          <a:latin typeface="Comic Sans MS" pitchFamily="66" charset="0"/>
                        </a:rPr>
                        <a:t>1300</a:t>
                      </a:r>
                    </a:p>
                  </a:txBody>
                  <a:tcPr/>
                </a:tc>
                <a:tc>
                  <a:txBody>
                    <a:bodyPr/>
                    <a:lstStyle/>
                    <a:p>
                      <a:r>
                        <a:rPr lang="tr-TR" sz="2400" b="1" dirty="0">
                          <a:latin typeface="Comic Sans MS" pitchFamily="66" charset="0"/>
                        </a:rPr>
                        <a:t>Tereyağı</a:t>
                      </a:r>
                    </a:p>
                  </a:txBody>
                  <a:tcPr/>
                </a:tc>
                <a:tc>
                  <a:txBody>
                    <a:bodyPr/>
                    <a:lstStyle/>
                    <a:p>
                      <a:pPr algn="ctr"/>
                      <a:r>
                        <a:rPr lang="tr-TR" sz="2400" b="1" dirty="0">
                          <a:latin typeface="Comic Sans MS" pitchFamily="66" charset="0"/>
                        </a:rPr>
                        <a:t>250</a:t>
                      </a:r>
                    </a:p>
                  </a:txBody>
                  <a:tcPr/>
                </a:tc>
                <a:extLst>
                  <a:ext uri="{0D108BD9-81ED-4DB2-BD59-A6C34878D82A}">
                    <a16:rowId xmlns:a16="http://schemas.microsoft.com/office/drawing/2014/main" val="10002"/>
                  </a:ext>
                </a:extLst>
              </a:tr>
              <a:tr h="439066">
                <a:tc>
                  <a:txBody>
                    <a:bodyPr/>
                    <a:lstStyle/>
                    <a:p>
                      <a:r>
                        <a:rPr lang="tr-TR" sz="2400" b="1" dirty="0">
                          <a:latin typeface="Comic Sans MS" pitchFamily="66" charset="0"/>
                        </a:rPr>
                        <a:t>Yumurta akı</a:t>
                      </a:r>
                    </a:p>
                  </a:txBody>
                  <a:tcPr/>
                </a:tc>
                <a:tc>
                  <a:txBody>
                    <a:bodyPr/>
                    <a:lstStyle/>
                    <a:p>
                      <a:pPr algn="ctr"/>
                      <a:r>
                        <a:rPr lang="tr-TR" sz="2400" b="1" dirty="0">
                          <a:latin typeface="Comic Sans MS" pitchFamily="66" charset="0"/>
                        </a:rPr>
                        <a:t>0</a:t>
                      </a:r>
                    </a:p>
                  </a:txBody>
                  <a:tcPr/>
                </a:tc>
                <a:tc>
                  <a:txBody>
                    <a:bodyPr/>
                    <a:lstStyle/>
                    <a:p>
                      <a:r>
                        <a:rPr lang="tr-TR" sz="2400" b="1" dirty="0">
                          <a:latin typeface="Comic Sans MS" pitchFamily="66" charset="0"/>
                        </a:rPr>
                        <a:t>Yağlı peynir</a:t>
                      </a:r>
                    </a:p>
                  </a:txBody>
                  <a:tcPr/>
                </a:tc>
                <a:tc>
                  <a:txBody>
                    <a:bodyPr/>
                    <a:lstStyle/>
                    <a:p>
                      <a:pPr algn="ctr"/>
                      <a:r>
                        <a:rPr lang="tr-TR" sz="2400" b="1" dirty="0">
                          <a:latin typeface="Comic Sans MS" pitchFamily="66" charset="0"/>
                        </a:rPr>
                        <a:t>100</a:t>
                      </a:r>
                    </a:p>
                  </a:txBody>
                  <a:tcPr/>
                </a:tc>
                <a:extLst>
                  <a:ext uri="{0D108BD9-81ED-4DB2-BD59-A6C34878D82A}">
                    <a16:rowId xmlns:a16="http://schemas.microsoft.com/office/drawing/2014/main" val="10003"/>
                  </a:ext>
                </a:extLst>
              </a:tr>
              <a:tr h="439066">
                <a:tc>
                  <a:txBody>
                    <a:bodyPr/>
                    <a:lstStyle/>
                    <a:p>
                      <a:r>
                        <a:rPr lang="tr-TR" sz="2400" b="1" dirty="0">
                          <a:latin typeface="Comic Sans MS" pitchFamily="66" charset="0"/>
                        </a:rPr>
                        <a:t>Tam yumurta</a:t>
                      </a:r>
                    </a:p>
                  </a:txBody>
                  <a:tcPr/>
                </a:tc>
                <a:tc>
                  <a:txBody>
                    <a:bodyPr/>
                    <a:lstStyle/>
                    <a:p>
                      <a:pPr algn="ctr"/>
                      <a:r>
                        <a:rPr lang="tr-TR" sz="2400" b="1" dirty="0">
                          <a:latin typeface="Comic Sans MS" pitchFamily="66" charset="0"/>
                        </a:rPr>
                        <a:t>420</a:t>
                      </a:r>
                    </a:p>
                  </a:txBody>
                  <a:tcPr/>
                </a:tc>
                <a:tc>
                  <a:txBody>
                    <a:bodyPr/>
                    <a:lstStyle/>
                    <a:p>
                      <a:r>
                        <a:rPr lang="tr-TR" sz="2400" b="1" dirty="0">
                          <a:latin typeface="Comic Sans MS" pitchFamily="66" charset="0"/>
                        </a:rPr>
                        <a:t>Yağsız peynir</a:t>
                      </a:r>
                    </a:p>
                  </a:txBody>
                  <a:tcPr/>
                </a:tc>
                <a:tc>
                  <a:txBody>
                    <a:bodyPr/>
                    <a:lstStyle/>
                    <a:p>
                      <a:pPr algn="ctr"/>
                      <a:r>
                        <a:rPr lang="tr-TR" sz="2400" b="1" dirty="0">
                          <a:latin typeface="Comic Sans MS" pitchFamily="66" charset="0"/>
                        </a:rPr>
                        <a:t>Az</a:t>
                      </a:r>
                    </a:p>
                  </a:txBody>
                  <a:tcPr/>
                </a:tc>
                <a:extLst>
                  <a:ext uri="{0D108BD9-81ED-4DB2-BD59-A6C34878D82A}">
                    <a16:rowId xmlns:a16="http://schemas.microsoft.com/office/drawing/2014/main" val="10004"/>
                  </a:ext>
                </a:extLst>
              </a:tr>
              <a:tr h="439066">
                <a:tc>
                  <a:txBody>
                    <a:bodyPr/>
                    <a:lstStyle/>
                    <a:p>
                      <a:r>
                        <a:rPr lang="tr-TR" sz="2400" b="1" dirty="0">
                          <a:latin typeface="Comic Sans MS" pitchFamily="66" charset="0"/>
                        </a:rPr>
                        <a:t>Balık yumurtası</a:t>
                      </a:r>
                    </a:p>
                  </a:txBody>
                  <a:tcPr/>
                </a:tc>
                <a:tc>
                  <a:txBody>
                    <a:bodyPr/>
                    <a:lstStyle/>
                    <a:p>
                      <a:pPr algn="ctr"/>
                      <a:r>
                        <a:rPr lang="tr-TR" sz="2400" b="1" dirty="0">
                          <a:latin typeface="Comic Sans MS" pitchFamily="66" charset="0"/>
                        </a:rPr>
                        <a:t>300</a:t>
                      </a:r>
                    </a:p>
                  </a:txBody>
                  <a:tcPr/>
                </a:tc>
                <a:tc>
                  <a:txBody>
                    <a:bodyPr/>
                    <a:lstStyle/>
                    <a:p>
                      <a:r>
                        <a:rPr lang="tr-TR" sz="2400" b="1" dirty="0">
                          <a:latin typeface="Comic Sans MS" pitchFamily="66" charset="0"/>
                        </a:rPr>
                        <a:t>Tavuk </a:t>
                      </a:r>
                      <a:r>
                        <a:rPr lang="tr-TR" sz="2000" b="1" dirty="0">
                          <a:latin typeface="Comic Sans MS" pitchFamily="66" charset="0"/>
                        </a:rPr>
                        <a:t>(et ve deri)</a:t>
                      </a:r>
                    </a:p>
                  </a:txBody>
                  <a:tcPr/>
                </a:tc>
                <a:tc>
                  <a:txBody>
                    <a:bodyPr/>
                    <a:lstStyle/>
                    <a:p>
                      <a:pPr algn="ctr"/>
                      <a:r>
                        <a:rPr lang="tr-TR" sz="2400" b="1" dirty="0">
                          <a:latin typeface="Comic Sans MS" pitchFamily="66" charset="0"/>
                        </a:rPr>
                        <a:t>75</a:t>
                      </a:r>
                    </a:p>
                  </a:txBody>
                  <a:tcPr/>
                </a:tc>
                <a:extLst>
                  <a:ext uri="{0D108BD9-81ED-4DB2-BD59-A6C34878D82A}">
                    <a16:rowId xmlns:a16="http://schemas.microsoft.com/office/drawing/2014/main" val="10005"/>
                  </a:ext>
                </a:extLst>
              </a:tr>
              <a:tr h="439066">
                <a:tc>
                  <a:txBody>
                    <a:bodyPr/>
                    <a:lstStyle/>
                    <a:p>
                      <a:r>
                        <a:rPr lang="tr-TR" sz="2400" b="1" dirty="0">
                          <a:latin typeface="Comic Sans MS" pitchFamily="66" charset="0"/>
                        </a:rPr>
                        <a:t>Karaciğer</a:t>
                      </a:r>
                    </a:p>
                  </a:txBody>
                  <a:tcPr/>
                </a:tc>
                <a:tc>
                  <a:txBody>
                    <a:bodyPr/>
                    <a:lstStyle/>
                    <a:p>
                      <a:pPr algn="ctr"/>
                      <a:r>
                        <a:rPr lang="tr-TR" sz="2400" b="1" dirty="0">
                          <a:latin typeface="Comic Sans MS" pitchFamily="66" charset="0"/>
                        </a:rPr>
                        <a:t>300</a:t>
                      </a:r>
                    </a:p>
                  </a:txBody>
                  <a:tcPr/>
                </a:tc>
                <a:tc>
                  <a:txBody>
                    <a:bodyPr/>
                    <a:lstStyle/>
                    <a:p>
                      <a:r>
                        <a:rPr lang="tr-TR" sz="2400" b="1" dirty="0">
                          <a:latin typeface="Comic Sans MS" pitchFamily="66" charset="0"/>
                        </a:rPr>
                        <a:t>Beyaz et </a:t>
                      </a:r>
                      <a:r>
                        <a:rPr lang="tr-TR" sz="2200" b="1" dirty="0">
                          <a:latin typeface="Comic Sans MS" pitchFamily="66" charset="0"/>
                        </a:rPr>
                        <a:t>(derisiz)</a:t>
                      </a:r>
                    </a:p>
                  </a:txBody>
                  <a:tcPr/>
                </a:tc>
                <a:tc>
                  <a:txBody>
                    <a:bodyPr/>
                    <a:lstStyle/>
                    <a:p>
                      <a:pPr algn="ctr"/>
                      <a:r>
                        <a:rPr lang="tr-TR" sz="2400" b="1" dirty="0">
                          <a:latin typeface="Comic Sans MS" pitchFamily="66" charset="0"/>
                        </a:rPr>
                        <a:t>58</a:t>
                      </a:r>
                    </a:p>
                  </a:txBody>
                  <a:tcPr/>
                </a:tc>
                <a:extLst>
                  <a:ext uri="{0D108BD9-81ED-4DB2-BD59-A6C34878D82A}">
                    <a16:rowId xmlns:a16="http://schemas.microsoft.com/office/drawing/2014/main" val="10006"/>
                  </a:ext>
                </a:extLst>
              </a:tr>
              <a:tr h="439066">
                <a:tc>
                  <a:txBody>
                    <a:bodyPr/>
                    <a:lstStyle/>
                    <a:p>
                      <a:r>
                        <a:rPr lang="tr-TR" sz="2400" b="1" dirty="0">
                          <a:latin typeface="Comic Sans MS" pitchFamily="66" charset="0"/>
                        </a:rPr>
                        <a:t>Böbrek</a:t>
                      </a:r>
                    </a:p>
                  </a:txBody>
                  <a:tcPr/>
                </a:tc>
                <a:tc>
                  <a:txBody>
                    <a:bodyPr/>
                    <a:lstStyle/>
                    <a:p>
                      <a:pPr algn="ctr"/>
                      <a:r>
                        <a:rPr lang="tr-TR" sz="2400" b="1" dirty="0">
                          <a:latin typeface="Comic Sans MS" pitchFamily="66" charset="0"/>
                        </a:rPr>
                        <a:t>375</a:t>
                      </a:r>
                    </a:p>
                  </a:txBody>
                  <a:tcPr/>
                </a:tc>
                <a:tc>
                  <a:txBody>
                    <a:bodyPr/>
                    <a:lstStyle/>
                    <a:p>
                      <a:r>
                        <a:rPr lang="tr-TR" sz="2400" b="1" dirty="0">
                          <a:latin typeface="Comic Sans MS" pitchFamily="66" charset="0"/>
                        </a:rPr>
                        <a:t>Koyun eti</a:t>
                      </a:r>
                    </a:p>
                  </a:txBody>
                  <a:tcPr/>
                </a:tc>
                <a:tc>
                  <a:txBody>
                    <a:bodyPr/>
                    <a:lstStyle/>
                    <a:p>
                      <a:pPr algn="ctr"/>
                      <a:r>
                        <a:rPr lang="tr-TR" sz="2400" b="1" dirty="0">
                          <a:latin typeface="Comic Sans MS" pitchFamily="66" charset="0"/>
                        </a:rPr>
                        <a:t>65</a:t>
                      </a:r>
                    </a:p>
                  </a:txBody>
                  <a:tcPr/>
                </a:tc>
                <a:extLst>
                  <a:ext uri="{0D108BD9-81ED-4DB2-BD59-A6C34878D82A}">
                    <a16:rowId xmlns:a16="http://schemas.microsoft.com/office/drawing/2014/main" val="10007"/>
                  </a:ext>
                </a:extLst>
              </a:tr>
              <a:tr h="439066">
                <a:tc>
                  <a:txBody>
                    <a:bodyPr/>
                    <a:lstStyle/>
                    <a:p>
                      <a:r>
                        <a:rPr lang="tr-TR" sz="2400" b="1" dirty="0">
                          <a:latin typeface="Comic Sans MS" pitchFamily="66" charset="0"/>
                        </a:rPr>
                        <a:t>Yürek</a:t>
                      </a:r>
                    </a:p>
                  </a:txBody>
                  <a:tcPr/>
                </a:tc>
                <a:tc>
                  <a:txBody>
                    <a:bodyPr/>
                    <a:lstStyle/>
                    <a:p>
                      <a:pPr algn="ctr"/>
                      <a:r>
                        <a:rPr lang="tr-TR" sz="2400" b="1" dirty="0">
                          <a:latin typeface="Comic Sans MS" pitchFamily="66" charset="0"/>
                        </a:rPr>
                        <a:t>150</a:t>
                      </a:r>
                    </a:p>
                  </a:txBody>
                  <a:tcPr/>
                </a:tc>
                <a:tc>
                  <a:txBody>
                    <a:bodyPr/>
                    <a:lstStyle/>
                    <a:p>
                      <a:r>
                        <a:rPr lang="tr-TR" sz="2400" b="1" dirty="0">
                          <a:latin typeface="Comic Sans MS" pitchFamily="66" charset="0"/>
                        </a:rPr>
                        <a:t>Dana eti</a:t>
                      </a:r>
                    </a:p>
                  </a:txBody>
                  <a:tcPr/>
                </a:tc>
                <a:tc>
                  <a:txBody>
                    <a:bodyPr/>
                    <a:lstStyle/>
                    <a:p>
                      <a:pPr algn="ctr"/>
                      <a:r>
                        <a:rPr lang="tr-TR" sz="2400" b="1" dirty="0">
                          <a:latin typeface="Comic Sans MS" pitchFamily="66" charset="0"/>
                        </a:rPr>
                        <a:t>90</a:t>
                      </a:r>
                    </a:p>
                  </a:txBody>
                  <a:tcPr/>
                </a:tc>
                <a:extLst>
                  <a:ext uri="{0D108BD9-81ED-4DB2-BD59-A6C34878D82A}">
                    <a16:rowId xmlns:a16="http://schemas.microsoft.com/office/drawing/2014/main" val="10008"/>
                  </a:ext>
                </a:extLst>
              </a:tr>
              <a:tr h="439066">
                <a:tc>
                  <a:txBody>
                    <a:bodyPr/>
                    <a:lstStyle/>
                    <a:p>
                      <a:r>
                        <a:rPr lang="tr-TR" sz="2400" b="1" dirty="0" err="1">
                          <a:latin typeface="Comic Sans MS" pitchFamily="66" charset="0"/>
                        </a:rPr>
                        <a:t>İstakoz</a:t>
                      </a:r>
                      <a:endParaRPr lang="tr-TR" sz="2400" b="1" dirty="0">
                        <a:latin typeface="Comic Sans MS" pitchFamily="66" charset="0"/>
                      </a:endParaRPr>
                    </a:p>
                  </a:txBody>
                  <a:tcPr/>
                </a:tc>
                <a:tc>
                  <a:txBody>
                    <a:bodyPr/>
                    <a:lstStyle/>
                    <a:p>
                      <a:pPr algn="ctr"/>
                      <a:r>
                        <a:rPr lang="tr-TR" sz="2400" b="1" dirty="0">
                          <a:latin typeface="Comic Sans MS" pitchFamily="66" charset="0"/>
                        </a:rPr>
                        <a:t>125</a:t>
                      </a:r>
                    </a:p>
                  </a:txBody>
                  <a:tcPr/>
                </a:tc>
                <a:tc>
                  <a:txBody>
                    <a:bodyPr/>
                    <a:lstStyle/>
                    <a:p>
                      <a:r>
                        <a:rPr lang="tr-TR" sz="2400" b="1" dirty="0">
                          <a:latin typeface="Comic Sans MS" pitchFamily="66" charset="0"/>
                        </a:rPr>
                        <a:t>Sığır eti</a:t>
                      </a:r>
                    </a:p>
                  </a:txBody>
                  <a:tcPr/>
                </a:tc>
                <a:tc>
                  <a:txBody>
                    <a:bodyPr/>
                    <a:lstStyle/>
                    <a:p>
                      <a:pPr algn="ctr"/>
                      <a:r>
                        <a:rPr lang="tr-TR" sz="2400" b="1" dirty="0">
                          <a:latin typeface="Comic Sans MS" pitchFamily="66" charset="0"/>
                        </a:rPr>
                        <a:t>70</a:t>
                      </a:r>
                    </a:p>
                  </a:txBody>
                  <a:tcPr/>
                </a:tc>
                <a:extLst>
                  <a:ext uri="{0D108BD9-81ED-4DB2-BD59-A6C34878D82A}">
                    <a16:rowId xmlns:a16="http://schemas.microsoft.com/office/drawing/2014/main" val="10009"/>
                  </a:ext>
                </a:extLst>
              </a:tr>
              <a:tr h="439066">
                <a:tc>
                  <a:txBody>
                    <a:bodyPr/>
                    <a:lstStyle/>
                    <a:p>
                      <a:r>
                        <a:rPr lang="tr-TR" sz="2400" b="1" dirty="0">
                          <a:latin typeface="Comic Sans MS" pitchFamily="66" charset="0"/>
                        </a:rPr>
                        <a:t>Diğer balıklar</a:t>
                      </a:r>
                    </a:p>
                  </a:txBody>
                  <a:tcPr/>
                </a:tc>
                <a:tc>
                  <a:txBody>
                    <a:bodyPr/>
                    <a:lstStyle/>
                    <a:p>
                      <a:pPr algn="ctr"/>
                      <a:r>
                        <a:rPr lang="tr-TR" sz="2400" b="1" dirty="0">
                          <a:latin typeface="Comic Sans MS" pitchFamily="66" charset="0"/>
                        </a:rPr>
                        <a:t>70</a:t>
                      </a:r>
                    </a:p>
                  </a:txBody>
                  <a:tcPr/>
                </a:tc>
                <a:tc>
                  <a:txBody>
                    <a:bodyPr/>
                    <a:lstStyle/>
                    <a:p>
                      <a:r>
                        <a:rPr lang="tr-TR" sz="2400" b="1" dirty="0">
                          <a:latin typeface="Comic Sans MS" pitchFamily="66" charset="0"/>
                        </a:rPr>
                        <a:t>Margarin</a:t>
                      </a:r>
                    </a:p>
                  </a:txBody>
                  <a:tcPr/>
                </a:tc>
                <a:tc>
                  <a:txBody>
                    <a:bodyPr/>
                    <a:lstStyle/>
                    <a:p>
                      <a:pPr algn="ctr"/>
                      <a:r>
                        <a:rPr lang="tr-TR" sz="2400" b="1" dirty="0">
                          <a:latin typeface="Comic Sans MS" pitchFamily="66" charset="0"/>
                        </a:rPr>
                        <a:t>0</a:t>
                      </a:r>
                    </a:p>
                  </a:txBody>
                  <a:tcPr/>
                </a:tc>
                <a:extLst>
                  <a:ext uri="{0D108BD9-81ED-4DB2-BD59-A6C34878D82A}">
                    <a16:rowId xmlns:a16="http://schemas.microsoft.com/office/drawing/2014/main" val="10010"/>
                  </a:ext>
                </a:extLst>
              </a:tr>
              <a:tr h="439066">
                <a:tc>
                  <a:txBody>
                    <a:bodyPr/>
                    <a:lstStyle/>
                    <a:p>
                      <a:r>
                        <a:rPr lang="tr-TR" sz="2400" b="1" dirty="0">
                          <a:latin typeface="Comic Sans MS" pitchFamily="66" charset="0"/>
                        </a:rPr>
                        <a:t>Sebze-meyve</a:t>
                      </a:r>
                    </a:p>
                  </a:txBody>
                  <a:tcPr/>
                </a:tc>
                <a:tc>
                  <a:txBody>
                    <a:bodyPr/>
                    <a:lstStyle/>
                    <a:p>
                      <a:pPr algn="ctr"/>
                      <a:r>
                        <a:rPr lang="tr-TR" sz="2400" b="1" dirty="0">
                          <a:latin typeface="Comic Sans MS" pitchFamily="66" charset="0"/>
                        </a:rPr>
                        <a:t>0</a:t>
                      </a:r>
                    </a:p>
                  </a:txBody>
                  <a:tcPr/>
                </a:tc>
                <a:tc>
                  <a:txBody>
                    <a:bodyPr/>
                    <a:lstStyle/>
                    <a:p>
                      <a:r>
                        <a:rPr lang="tr-TR" sz="2400" b="1" dirty="0">
                          <a:latin typeface="Comic Sans MS" pitchFamily="66" charset="0"/>
                        </a:rPr>
                        <a:t>KB,tahıl, Y.tohu</a:t>
                      </a:r>
                      <a:r>
                        <a:rPr lang="tr-TR" sz="2200" b="1" dirty="0">
                          <a:latin typeface="Comic Sans MS" pitchFamily="66" charset="0"/>
                        </a:rPr>
                        <a:t>m</a:t>
                      </a:r>
                    </a:p>
                  </a:txBody>
                  <a:tcPr/>
                </a:tc>
                <a:tc>
                  <a:txBody>
                    <a:bodyPr/>
                    <a:lstStyle/>
                    <a:p>
                      <a:pPr algn="ctr"/>
                      <a:r>
                        <a:rPr lang="tr-TR" sz="2400" b="1" dirty="0">
                          <a:latin typeface="Comic Sans MS" pitchFamily="66" charset="0"/>
                        </a:rPr>
                        <a:t>0</a:t>
                      </a:r>
                    </a:p>
                  </a:txBody>
                  <a:tcPr/>
                </a:tc>
                <a:extLst>
                  <a:ext uri="{0D108BD9-81ED-4DB2-BD59-A6C34878D82A}">
                    <a16:rowId xmlns:a16="http://schemas.microsoft.com/office/drawing/2014/main" val="1001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123DD916-0145-8B41-87AC-AE8B7EA3B1D9}"/>
              </a:ext>
            </a:extLst>
          </p:cNvPr>
          <p:cNvSpPr/>
          <p:nvPr/>
        </p:nvSpPr>
        <p:spPr>
          <a:xfrm>
            <a:off x="5551266" y="0"/>
            <a:ext cx="4439036" cy="584775"/>
          </a:xfrm>
          <a:prstGeom prst="rect">
            <a:avLst/>
          </a:prstGeom>
        </p:spPr>
        <p:txBody>
          <a:bodyPr wrap="none">
            <a:spAutoFit/>
          </a:bodyPr>
          <a:lstStyle/>
          <a:p>
            <a:r>
              <a:rPr lang="tr-TR" sz="3200" dirty="0" err="1">
                <a:solidFill>
                  <a:srgbClr val="FF0000"/>
                </a:solidFill>
                <a:latin typeface="Comic Sans MS" panose="030F0902030302020204" pitchFamily="66" charset="0"/>
              </a:rPr>
              <a:t>Yağlar</a:t>
            </a:r>
            <a:r>
              <a:rPr lang="tr-TR" sz="3200" dirty="0">
                <a:solidFill>
                  <a:srgbClr val="FF0000"/>
                </a:solidFill>
                <a:latin typeface="Comic Sans MS" panose="030F0902030302020204" pitchFamily="66" charset="0"/>
              </a:rPr>
              <a:t> ve Yapı </a:t>
            </a:r>
            <a:r>
              <a:rPr lang="tr-TR" sz="3200" dirty="0" err="1">
                <a:solidFill>
                  <a:srgbClr val="FF0000"/>
                </a:solidFill>
                <a:latin typeface="Comic Sans MS" panose="030F0902030302020204" pitchFamily="66" charset="0"/>
              </a:rPr>
              <a:t>Taşları</a:t>
            </a:r>
            <a:r>
              <a:rPr lang="tr-TR" sz="3200" dirty="0">
                <a:solidFill>
                  <a:srgbClr val="FF0000"/>
                </a:solidFill>
                <a:latin typeface="Comic Sans MS" panose="030F0902030302020204" pitchFamily="66" charset="0"/>
              </a:rPr>
              <a:t> </a:t>
            </a:r>
            <a:endParaRPr lang="tr-TR" sz="3200" dirty="0">
              <a:solidFill>
                <a:srgbClr val="FF0000"/>
              </a:solidFill>
              <a:effectLst/>
              <a:latin typeface="Comic Sans MS" panose="030F0902030302020204" pitchFamily="66" charset="0"/>
            </a:endParaRPr>
          </a:p>
        </p:txBody>
      </p:sp>
      <p:sp>
        <p:nvSpPr>
          <p:cNvPr id="3" name="Dikdörtgen 2">
            <a:extLst>
              <a:ext uri="{FF2B5EF4-FFF2-40B4-BE49-F238E27FC236}">
                <a16:creationId xmlns:a16="http://schemas.microsoft.com/office/drawing/2014/main" id="{88725B43-B469-8C4A-A1C1-9C194E14CDF8}"/>
              </a:ext>
            </a:extLst>
          </p:cNvPr>
          <p:cNvSpPr/>
          <p:nvPr/>
        </p:nvSpPr>
        <p:spPr>
          <a:xfrm>
            <a:off x="855080" y="1212850"/>
            <a:ext cx="6096000" cy="1323439"/>
          </a:xfrm>
          <a:prstGeom prst="rect">
            <a:avLst/>
          </a:prstGeom>
        </p:spPr>
        <p:txBody>
          <a:bodyPr>
            <a:spAutoFit/>
          </a:bodyPr>
          <a:lstStyle/>
          <a:p>
            <a:pPr algn="just"/>
            <a:r>
              <a:rPr lang="tr-TR" sz="2000" dirty="0">
                <a:latin typeface="Comic Sans MS" panose="030F0902030302020204" pitchFamily="66" charset="0"/>
              </a:rPr>
              <a:t>Katı ve sıvı </a:t>
            </a:r>
            <a:r>
              <a:rPr lang="tr-TR" sz="2000" dirty="0" err="1">
                <a:latin typeface="Comic Sans MS" panose="030F0902030302020204" pitchFamily="66" charset="0"/>
              </a:rPr>
              <a:t>yağların</a:t>
            </a:r>
            <a:r>
              <a:rPr lang="tr-TR" sz="2000" dirty="0">
                <a:latin typeface="Comic Sans MS" panose="030F0902030302020204" pitchFamily="66" charset="0"/>
              </a:rPr>
              <a:t> tamamına yakın bir kısmı, </a:t>
            </a:r>
            <a:r>
              <a:rPr lang="tr-TR" sz="2000" dirty="0" err="1">
                <a:latin typeface="Comic Sans MS" panose="030F0902030302020204" pitchFamily="66" charset="0"/>
              </a:rPr>
              <a:t>yag</a:t>
            </a:r>
            <a:r>
              <a:rPr lang="tr-TR" sz="2000" dirty="0">
                <a:latin typeface="Comic Sans MS" panose="030F0902030302020204" pitchFamily="66" charset="0"/>
              </a:rPr>
              <a:t>̆ asitleri (R-COOH) ile </a:t>
            </a:r>
            <a:r>
              <a:rPr lang="tr-TR" sz="2000" dirty="0" err="1">
                <a:latin typeface="Comic Sans MS" panose="030F0902030302020204" pitchFamily="66" charset="0"/>
              </a:rPr>
              <a:t>üc</a:t>
            </a:r>
            <a:r>
              <a:rPr lang="tr-TR" sz="2000" dirty="0">
                <a:latin typeface="Comic Sans MS" panose="030F0902030302020204" pitchFamily="66" charset="0"/>
              </a:rPr>
              <a:t>̧ </a:t>
            </a:r>
            <a:r>
              <a:rPr lang="tr-TR" sz="2000" dirty="0" err="1">
                <a:latin typeface="Comic Sans MS" panose="030F0902030302020204" pitchFamily="66" charset="0"/>
              </a:rPr>
              <a:t>değerlikli</a:t>
            </a:r>
            <a:r>
              <a:rPr lang="tr-TR" sz="2000" dirty="0">
                <a:latin typeface="Comic Sans MS" panose="030F0902030302020204" pitchFamily="66" charset="0"/>
              </a:rPr>
              <a:t> bir alkol olan gliserinin [C</a:t>
            </a:r>
            <a:r>
              <a:rPr lang="tr-TR" sz="2000" baseline="-25000" dirty="0">
                <a:latin typeface="Comic Sans MS" panose="030F0902030302020204" pitchFamily="66" charset="0"/>
              </a:rPr>
              <a:t>3</a:t>
            </a:r>
            <a:r>
              <a:rPr lang="tr-TR" sz="2000" dirty="0">
                <a:latin typeface="Comic Sans MS" panose="030F0902030302020204" pitchFamily="66" charset="0"/>
              </a:rPr>
              <a:t>H</a:t>
            </a:r>
            <a:r>
              <a:rPr lang="tr-TR" sz="2000" baseline="-25000" dirty="0">
                <a:latin typeface="Comic Sans MS" panose="030F0902030302020204" pitchFamily="66" charset="0"/>
              </a:rPr>
              <a:t>5</a:t>
            </a:r>
            <a:r>
              <a:rPr lang="tr-TR" sz="2000" dirty="0">
                <a:latin typeface="Comic Sans MS" panose="030F0902030302020204" pitchFamily="66" charset="0"/>
              </a:rPr>
              <a:t>(OH)</a:t>
            </a:r>
            <a:r>
              <a:rPr lang="tr-TR" sz="2000" baseline="-25000" dirty="0">
                <a:latin typeface="Comic Sans MS" panose="030F0902030302020204" pitchFamily="66" charset="0"/>
              </a:rPr>
              <a:t>5</a:t>
            </a:r>
            <a:r>
              <a:rPr lang="tr-TR" sz="2000" dirty="0">
                <a:latin typeface="Comic Sans MS" panose="030F0902030302020204" pitchFamily="66" charset="0"/>
              </a:rPr>
              <a:t>] </a:t>
            </a:r>
            <a:r>
              <a:rPr lang="tr-TR" sz="2000" dirty="0" err="1">
                <a:latin typeface="Comic Sans MS" panose="030F0902030302020204" pitchFamily="66" charset="0"/>
              </a:rPr>
              <a:t>esterleşmesinden</a:t>
            </a:r>
            <a:r>
              <a:rPr lang="tr-TR" sz="2000" dirty="0">
                <a:latin typeface="Comic Sans MS" panose="030F0902030302020204" pitchFamily="66" charset="0"/>
              </a:rPr>
              <a:t> </a:t>
            </a:r>
            <a:r>
              <a:rPr lang="tr-TR" sz="2000" dirty="0" err="1">
                <a:latin typeface="Comic Sans MS" panose="030F0902030302020204" pitchFamily="66" charset="0"/>
              </a:rPr>
              <a:t>oluşan</a:t>
            </a:r>
            <a:r>
              <a:rPr lang="tr-TR" sz="2000" dirty="0">
                <a:latin typeface="Comic Sans MS" panose="030F0902030302020204" pitchFamily="66" charset="0"/>
              </a:rPr>
              <a:t> </a:t>
            </a:r>
            <a:r>
              <a:rPr lang="tr-TR" sz="2000" dirty="0" err="1">
                <a:solidFill>
                  <a:srgbClr val="7030A0"/>
                </a:solidFill>
                <a:latin typeface="Comic Sans MS" panose="030F0902030302020204" pitchFamily="66" charset="0"/>
              </a:rPr>
              <a:t>trigliseridlerdir</a:t>
            </a:r>
            <a:r>
              <a:rPr lang="tr-TR" sz="2000" dirty="0">
                <a:solidFill>
                  <a:srgbClr val="7030A0"/>
                </a:solidFill>
                <a:latin typeface="Comic Sans MS" panose="030F0902030302020204" pitchFamily="66" charset="0"/>
              </a:rPr>
              <a:t>. </a:t>
            </a:r>
            <a:endParaRPr lang="tr-TR" sz="2000" dirty="0">
              <a:solidFill>
                <a:srgbClr val="7030A0"/>
              </a:solidFill>
              <a:effectLst/>
              <a:latin typeface="Comic Sans MS" panose="030F0902030302020204" pitchFamily="66" charset="0"/>
            </a:endParaRPr>
          </a:p>
        </p:txBody>
      </p:sp>
      <p:sp>
        <p:nvSpPr>
          <p:cNvPr id="7" name="Dikdörtgen 6">
            <a:extLst>
              <a:ext uri="{FF2B5EF4-FFF2-40B4-BE49-F238E27FC236}">
                <a16:creationId xmlns:a16="http://schemas.microsoft.com/office/drawing/2014/main" id="{CFDD33BD-8EBE-2444-B2D1-0299F6D3591C}"/>
              </a:ext>
            </a:extLst>
          </p:cNvPr>
          <p:cNvSpPr/>
          <p:nvPr/>
        </p:nvSpPr>
        <p:spPr>
          <a:xfrm>
            <a:off x="855080" y="2647950"/>
            <a:ext cx="6096000" cy="2308324"/>
          </a:xfrm>
          <a:prstGeom prst="rect">
            <a:avLst/>
          </a:prstGeom>
        </p:spPr>
        <p:txBody>
          <a:bodyPr>
            <a:spAutoFit/>
          </a:bodyPr>
          <a:lstStyle/>
          <a:p>
            <a:r>
              <a:rPr lang="tr-TR" sz="2400" dirty="0" err="1">
                <a:solidFill>
                  <a:srgbClr val="FF0000"/>
                </a:solidFill>
                <a:latin typeface="Comic Sans MS" panose="030F0902030302020204" pitchFamily="66" charset="0"/>
              </a:rPr>
              <a:t>Gliserol</a:t>
            </a:r>
            <a:r>
              <a:rPr lang="tr-TR" sz="2400" dirty="0">
                <a:solidFill>
                  <a:srgbClr val="FF0000"/>
                </a:solidFill>
                <a:latin typeface="Comic Sans MS" panose="030F0902030302020204" pitchFamily="66" charset="0"/>
              </a:rPr>
              <a:t> (Gliserin) </a:t>
            </a:r>
          </a:p>
          <a:p>
            <a:endParaRPr lang="tr-TR" sz="2000" dirty="0">
              <a:latin typeface="Comic Sans MS" panose="030F0902030302020204" pitchFamily="66" charset="0"/>
            </a:endParaRPr>
          </a:p>
          <a:p>
            <a:pPr algn="just"/>
            <a:r>
              <a:rPr lang="tr-TR" sz="2000" dirty="0" err="1">
                <a:latin typeface="Comic Sans MS" panose="030F0902030302020204" pitchFamily="66" charset="0"/>
              </a:rPr>
              <a:t>Gliserol</a:t>
            </a:r>
            <a:r>
              <a:rPr lang="tr-TR" sz="2000" dirty="0">
                <a:latin typeface="Comic Sans MS" panose="030F0902030302020204" pitchFamily="66" charset="0"/>
              </a:rPr>
              <a:t> </a:t>
            </a:r>
            <a:r>
              <a:rPr lang="tr-TR" sz="2000" dirty="0" err="1">
                <a:latin typeface="Comic Sans MS" panose="030F0902030302020204" pitchFamily="66" charset="0"/>
              </a:rPr>
              <a:t>üc</a:t>
            </a:r>
            <a:r>
              <a:rPr lang="tr-TR" sz="2000" dirty="0">
                <a:latin typeface="Comic Sans MS" panose="030F0902030302020204" pitchFamily="66" charset="0"/>
              </a:rPr>
              <a:t>̧ OH grubu </a:t>
            </a:r>
            <a:r>
              <a:rPr lang="tr-TR" sz="2000" dirty="0" err="1">
                <a:latin typeface="Comic Sans MS" panose="030F0902030302020204" pitchFamily="66" charset="0"/>
              </a:rPr>
              <a:t>içeren</a:t>
            </a:r>
            <a:r>
              <a:rPr lang="tr-TR" sz="2000" dirty="0">
                <a:latin typeface="Comic Sans MS" panose="030F0902030302020204" pitchFamily="66" charset="0"/>
              </a:rPr>
              <a:t> bir </a:t>
            </a:r>
            <a:r>
              <a:rPr lang="tr-TR" sz="2000" dirty="0" err="1">
                <a:latin typeface="Comic Sans MS" panose="030F0902030302020204" pitchFamily="66" charset="0"/>
              </a:rPr>
              <a:t>tri</a:t>
            </a:r>
            <a:r>
              <a:rPr lang="tr-TR" sz="2000" dirty="0">
                <a:latin typeface="Comic Sans MS" panose="030F0902030302020204" pitchFamily="66" charset="0"/>
              </a:rPr>
              <a:t> </a:t>
            </a:r>
            <a:r>
              <a:rPr lang="tr-TR" sz="2000" dirty="0" err="1">
                <a:latin typeface="Comic Sans MS" panose="030F0902030302020204" pitchFamily="66" charset="0"/>
              </a:rPr>
              <a:t>alkoldür</a:t>
            </a:r>
            <a:r>
              <a:rPr lang="tr-TR" sz="2000" dirty="0">
                <a:latin typeface="Comic Sans MS" panose="030F0902030302020204" pitchFamily="66" charset="0"/>
              </a:rPr>
              <a:t>. Kapalı </a:t>
            </a:r>
            <a:r>
              <a:rPr lang="tr-TR" sz="2000" dirty="0" err="1">
                <a:latin typeface="Comic Sans MS" panose="030F0902030302020204" pitchFamily="66" charset="0"/>
              </a:rPr>
              <a:t>formülu</a:t>
            </a:r>
            <a:r>
              <a:rPr lang="tr-TR" sz="2000" dirty="0">
                <a:latin typeface="Comic Sans MS" panose="030F0902030302020204" pitchFamily="66" charset="0"/>
              </a:rPr>
              <a:t>̈ C</a:t>
            </a:r>
            <a:r>
              <a:rPr lang="tr-TR" sz="2000" baseline="-25000" dirty="0">
                <a:latin typeface="Comic Sans MS" panose="030F0902030302020204" pitchFamily="66" charset="0"/>
              </a:rPr>
              <a:t>3</a:t>
            </a:r>
            <a:r>
              <a:rPr lang="tr-TR" sz="2000" dirty="0">
                <a:latin typeface="Comic Sans MS" panose="030F0902030302020204" pitchFamily="66" charset="0"/>
              </a:rPr>
              <a:t>H</a:t>
            </a:r>
            <a:r>
              <a:rPr lang="tr-TR" sz="2000" baseline="-25000" dirty="0">
                <a:latin typeface="Comic Sans MS" panose="030F0902030302020204" pitchFamily="66" charset="0"/>
              </a:rPr>
              <a:t>8</a:t>
            </a:r>
            <a:r>
              <a:rPr lang="tr-TR" sz="2000" dirty="0">
                <a:latin typeface="Comic Sans MS" panose="030F0902030302020204" pitchFamily="66" charset="0"/>
              </a:rPr>
              <a:t>O</a:t>
            </a:r>
            <a:r>
              <a:rPr lang="tr-TR" sz="2000" baseline="-25000" dirty="0">
                <a:latin typeface="Comic Sans MS" panose="030F0902030302020204" pitchFamily="66" charset="0"/>
              </a:rPr>
              <a:t>3</a:t>
            </a:r>
            <a:r>
              <a:rPr lang="tr-TR" sz="2000" dirty="0">
                <a:latin typeface="Comic Sans MS" panose="030F0902030302020204" pitchFamily="66" charset="0"/>
              </a:rPr>
              <a:t>= C</a:t>
            </a:r>
            <a:r>
              <a:rPr lang="tr-TR" sz="2000" baseline="-25000" dirty="0">
                <a:latin typeface="Comic Sans MS" panose="030F0902030302020204" pitchFamily="66" charset="0"/>
              </a:rPr>
              <a:t>3</a:t>
            </a:r>
            <a:r>
              <a:rPr lang="tr-TR" sz="2000" dirty="0">
                <a:latin typeface="Comic Sans MS" panose="030F0902030302020204" pitchFamily="66" charset="0"/>
              </a:rPr>
              <a:t>H</a:t>
            </a:r>
            <a:r>
              <a:rPr lang="tr-TR" sz="2000" baseline="-25000" dirty="0">
                <a:latin typeface="Comic Sans MS" panose="030F0902030302020204" pitchFamily="66" charset="0"/>
              </a:rPr>
              <a:t>5</a:t>
            </a:r>
            <a:r>
              <a:rPr lang="tr-TR" sz="2000" dirty="0">
                <a:latin typeface="Comic Sans MS" panose="030F0902030302020204" pitchFamily="66" charset="0"/>
              </a:rPr>
              <a:t>(OH)</a:t>
            </a:r>
            <a:r>
              <a:rPr lang="tr-TR" sz="2000" baseline="-25000" dirty="0">
                <a:latin typeface="Comic Sans MS" panose="030F0902030302020204" pitchFamily="66" charset="0"/>
              </a:rPr>
              <a:t>3’</a:t>
            </a:r>
            <a:r>
              <a:rPr lang="tr-TR" sz="2000" dirty="0">
                <a:latin typeface="Comic Sans MS" panose="030F0902030302020204" pitchFamily="66" charset="0"/>
              </a:rPr>
              <a:t>tür. </a:t>
            </a:r>
            <a:r>
              <a:rPr lang="tr-TR" sz="2000" dirty="0" err="1">
                <a:latin typeface="Comic Sans MS" panose="030F0902030302020204" pitchFamily="66" charset="0"/>
              </a:rPr>
              <a:t>Yağın</a:t>
            </a:r>
            <a:r>
              <a:rPr lang="tr-TR" sz="2000" dirty="0">
                <a:latin typeface="Comic Sans MS" panose="030F0902030302020204" pitchFamily="66" charset="0"/>
              </a:rPr>
              <a:t> </a:t>
            </a:r>
            <a:r>
              <a:rPr lang="tr-TR" sz="2000" dirty="0" err="1">
                <a:latin typeface="Comic Sans MS" panose="030F0902030302020204" pitchFamily="66" charset="0"/>
              </a:rPr>
              <a:t>yaklaşık</a:t>
            </a:r>
            <a:r>
              <a:rPr lang="tr-TR" sz="2000" dirty="0">
                <a:latin typeface="Comic Sans MS" panose="030F0902030302020204" pitchFamily="66" charset="0"/>
              </a:rPr>
              <a:t> %10’unu </a:t>
            </a:r>
            <a:r>
              <a:rPr lang="tr-TR" sz="2000" dirty="0" err="1">
                <a:latin typeface="Comic Sans MS" panose="030F0902030302020204" pitchFamily="66" charset="0"/>
              </a:rPr>
              <a:t>oluşturur</a:t>
            </a:r>
            <a:r>
              <a:rPr lang="tr-TR" sz="2000" dirty="0">
                <a:latin typeface="Comic Sans MS" panose="030F0902030302020204" pitchFamily="66" charset="0"/>
              </a:rPr>
              <a:t>. Nem </a:t>
            </a:r>
            <a:r>
              <a:rPr lang="tr-TR" sz="2000" dirty="0" err="1">
                <a:latin typeface="Comic Sans MS" panose="030F0902030302020204" pitchFamily="66" charset="0"/>
              </a:rPr>
              <a:t>çekici</a:t>
            </a:r>
            <a:r>
              <a:rPr lang="tr-TR" sz="2000" dirty="0">
                <a:latin typeface="Comic Sans MS" panose="030F0902030302020204" pitchFamily="66" charset="0"/>
              </a:rPr>
              <a:t>, renksiz, kıvamlı bir sıvıdır. </a:t>
            </a:r>
          </a:p>
          <a:p>
            <a:endParaRPr lang="tr-TR" sz="2000" dirty="0">
              <a:effectLst/>
            </a:endParaRPr>
          </a:p>
        </p:txBody>
      </p:sp>
      <p:pic>
        <p:nvPicPr>
          <p:cNvPr id="15362" name="Picture 2" descr="Bitkisel Gliserin Kullanım Alanları (VG) | Virago Kimya Aroma Birimi">
            <a:extLst>
              <a:ext uri="{FF2B5EF4-FFF2-40B4-BE49-F238E27FC236}">
                <a16:creationId xmlns:a16="http://schemas.microsoft.com/office/drawing/2014/main" id="{7F8EB0CD-2C1B-7D4D-AEA7-E9FECEAAE2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83804" y="1477108"/>
            <a:ext cx="3874796" cy="3851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9675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Düz Bağlayıcı"/>
          <p:cNvCxnSpPr/>
          <p:nvPr/>
        </p:nvCxnSpPr>
        <p:spPr>
          <a:xfrm rot="10800000">
            <a:off x="6453190" y="357166"/>
            <a:ext cx="3500462" cy="1588"/>
          </a:xfrm>
          <a:prstGeom prst="line">
            <a:avLst/>
          </a:prstGeom>
        </p:spPr>
        <p:style>
          <a:lnRef idx="1">
            <a:schemeClr val="dk1"/>
          </a:lnRef>
          <a:fillRef idx="0">
            <a:schemeClr val="dk1"/>
          </a:fillRef>
          <a:effectRef idx="0">
            <a:schemeClr val="dk1"/>
          </a:effectRef>
          <a:fontRef idx="minor">
            <a:schemeClr val="tx1"/>
          </a:fontRef>
        </p:style>
      </p:cxnSp>
      <p:sp>
        <p:nvSpPr>
          <p:cNvPr id="4" name="Slayt Numarası Yer Tutucusu 3"/>
          <p:cNvSpPr>
            <a:spLocks noGrp="1"/>
          </p:cNvSpPr>
          <p:nvPr>
            <p:ph type="sldNum" sz="quarter" idx="12"/>
          </p:nvPr>
        </p:nvSpPr>
        <p:spPr/>
        <p:txBody>
          <a:bodyPr/>
          <a:lstStyle/>
          <a:p>
            <a:fld id="{28F2DA0C-9CD2-45B2-9D18-4B88EE599ECE}" type="slidenum">
              <a:rPr lang="tr-TR" smtClean="0"/>
              <a:t>40</a:t>
            </a:fld>
            <a:endParaRPr lang="tr-TR"/>
          </a:p>
        </p:txBody>
      </p:sp>
      <p:sp>
        <p:nvSpPr>
          <p:cNvPr id="15" name="Metin kutusu 14">
            <a:extLst>
              <a:ext uri="{FF2B5EF4-FFF2-40B4-BE49-F238E27FC236}">
                <a16:creationId xmlns:a16="http://schemas.microsoft.com/office/drawing/2014/main" id="{4A9B6D49-9D83-43EE-70D4-5D1CDA9B9526}"/>
              </a:ext>
            </a:extLst>
          </p:cNvPr>
          <p:cNvSpPr txBox="1"/>
          <p:nvPr/>
        </p:nvSpPr>
        <p:spPr>
          <a:xfrm>
            <a:off x="812800" y="960735"/>
            <a:ext cx="6096000" cy="1569660"/>
          </a:xfrm>
          <a:prstGeom prst="rect">
            <a:avLst/>
          </a:prstGeom>
          <a:noFill/>
        </p:spPr>
        <p:txBody>
          <a:bodyPr wrap="square">
            <a:spAutoFit/>
          </a:bodyPr>
          <a:lstStyle/>
          <a:p>
            <a:pPr marL="0" indent="0">
              <a:buNone/>
            </a:pPr>
            <a:r>
              <a:rPr lang="tr-TR" sz="1800" dirty="0"/>
              <a:t>. </a:t>
            </a:r>
            <a:r>
              <a:rPr lang="tr-TR" sz="2400" dirty="0">
                <a:latin typeface="Comic Sans MS" panose="030F0902030302020204" pitchFamily="66" charset="0"/>
              </a:rPr>
              <a:t>Vücutta kolesterol iki kaynaktan gelmektedir;</a:t>
            </a:r>
          </a:p>
          <a:p>
            <a:pPr marL="514350" indent="-514350">
              <a:buFont typeface="+mj-lt"/>
              <a:buAutoNum type="arabicPeriod"/>
            </a:pPr>
            <a:r>
              <a:rPr lang="tr-TR" sz="2400" dirty="0">
                <a:latin typeface="Comic Sans MS" panose="030F0902030302020204" pitchFamily="66" charset="0"/>
              </a:rPr>
              <a:t>Yiyeceklerle alınan kolesterol</a:t>
            </a:r>
          </a:p>
          <a:p>
            <a:pPr marL="514350" indent="-514350">
              <a:buFont typeface="+mj-lt"/>
              <a:buAutoNum type="arabicPeriod"/>
            </a:pPr>
            <a:r>
              <a:rPr lang="tr-TR" sz="2400" dirty="0">
                <a:latin typeface="Comic Sans MS" panose="030F0902030302020204" pitchFamily="66" charset="0"/>
              </a:rPr>
              <a:t>Vücutta sentez edilen kolesterol  </a:t>
            </a:r>
            <a:r>
              <a:rPr lang="tr-TR" sz="2400" b="1" dirty="0">
                <a:latin typeface="Comic Sans MS" panose="030F0902030302020204" pitchFamily="66" charset="0"/>
              </a:rPr>
              <a:t>    </a:t>
            </a:r>
          </a:p>
        </p:txBody>
      </p:sp>
      <p:sp>
        <p:nvSpPr>
          <p:cNvPr id="17" name="Metin kutusu 16">
            <a:extLst>
              <a:ext uri="{FF2B5EF4-FFF2-40B4-BE49-F238E27FC236}">
                <a16:creationId xmlns:a16="http://schemas.microsoft.com/office/drawing/2014/main" id="{9CF819A6-88C8-87D9-4FD7-2A01E6F9D5BF}"/>
              </a:ext>
            </a:extLst>
          </p:cNvPr>
          <p:cNvSpPr txBox="1"/>
          <p:nvPr/>
        </p:nvSpPr>
        <p:spPr>
          <a:xfrm>
            <a:off x="812800" y="3132375"/>
            <a:ext cx="6096000" cy="3046988"/>
          </a:xfrm>
          <a:prstGeom prst="rect">
            <a:avLst/>
          </a:prstGeom>
          <a:noFill/>
        </p:spPr>
        <p:txBody>
          <a:bodyPr wrap="square">
            <a:spAutoFit/>
          </a:bodyPr>
          <a:lstStyle/>
          <a:p>
            <a:r>
              <a:rPr lang="tr-TR" sz="2400" b="1" dirty="0">
                <a:latin typeface="Comic Sans MS" panose="030F0902030302020204" pitchFamily="66" charset="0"/>
              </a:rPr>
              <a:t>Karaciğer sentez bakımından en hızlı ve aktif rol oynayan bir organdır. Aynı zamanda vücutta kolesterol metabolizmasını da denetir. Bu mekanizma, diyetle alınan kolesterol miktarına göre ya sentezi azaltmak veya mevcut kolesterolü safra asitlerine çevirmekle olur.</a:t>
            </a:r>
          </a:p>
        </p:txBody>
      </p:sp>
      <p:pic>
        <p:nvPicPr>
          <p:cNvPr id="2050" name="Picture 2" descr="KOLESTEROL HAKKINDA HERŞEY | Dr. Ülkümen Rodoplu">
            <a:extLst>
              <a:ext uri="{FF2B5EF4-FFF2-40B4-BE49-F238E27FC236}">
                <a16:creationId xmlns:a16="http://schemas.microsoft.com/office/drawing/2014/main" id="{CBA14852-8876-92D7-7466-4789A43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8800" y="960735"/>
            <a:ext cx="5103810" cy="4936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0092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E43BB565-C407-4397-8188-DDFF30489D81}"/>
              </a:ext>
            </a:extLst>
          </p:cNvPr>
          <p:cNvSpPr>
            <a:spLocks noGrp="1"/>
          </p:cNvSpPr>
          <p:nvPr>
            <p:ph type="sldNum" sz="quarter" idx="12"/>
          </p:nvPr>
        </p:nvSpPr>
        <p:spPr/>
        <p:txBody>
          <a:bodyPr/>
          <a:lstStyle/>
          <a:p>
            <a:fld id="{50F4E6BD-4CAD-3E44-B214-2CFB9D00E5E7}" type="slidenum">
              <a:rPr lang="tr-TR" smtClean="0"/>
              <a:t>41</a:t>
            </a:fld>
            <a:endParaRPr lang="tr-TR"/>
          </a:p>
        </p:txBody>
      </p:sp>
      <p:sp>
        <p:nvSpPr>
          <p:cNvPr id="3" name="Metin kutusu 2">
            <a:extLst>
              <a:ext uri="{FF2B5EF4-FFF2-40B4-BE49-F238E27FC236}">
                <a16:creationId xmlns:a16="http://schemas.microsoft.com/office/drawing/2014/main" id="{7A4913B3-3907-F264-20E9-45DCEBF528DD}"/>
              </a:ext>
            </a:extLst>
          </p:cNvPr>
          <p:cNvSpPr txBox="1"/>
          <p:nvPr/>
        </p:nvSpPr>
        <p:spPr>
          <a:xfrm>
            <a:off x="4848808" y="845046"/>
            <a:ext cx="6885992" cy="3108543"/>
          </a:xfrm>
          <a:prstGeom prst="rect">
            <a:avLst/>
          </a:prstGeom>
          <a:noFill/>
        </p:spPr>
        <p:txBody>
          <a:bodyPr wrap="square">
            <a:spAutoFit/>
          </a:bodyPr>
          <a:lstStyle/>
          <a:p>
            <a:r>
              <a:rPr lang="tr-TR" sz="2800" b="1" dirty="0">
                <a:latin typeface="Comic Sans MS" panose="030F0902030302020204" pitchFamily="66" charset="0"/>
              </a:rPr>
              <a:t>Normalde diyetle alınan ve vücutta yapılan kolesterolle, kullanılan ve safra olarak </a:t>
            </a:r>
            <a:r>
              <a:rPr lang="tr-TR" sz="2800" b="1" dirty="0" err="1">
                <a:latin typeface="Comic Sans MS" panose="030F0902030302020204" pitchFamily="66" charset="0"/>
              </a:rPr>
              <a:t>barsaklara</a:t>
            </a:r>
            <a:r>
              <a:rPr lang="tr-TR" sz="2800" b="1" dirty="0">
                <a:latin typeface="Comic Sans MS" panose="030F0902030302020204" pitchFamily="66" charset="0"/>
              </a:rPr>
              <a:t> dökülen kolesterol arasında denge vardır ve kandaki miktarı durağandır. Kandaki toplam kolesterol miktarı normalde 180-200 mg/100ml civarındadır. </a:t>
            </a:r>
          </a:p>
        </p:txBody>
      </p:sp>
      <p:pic>
        <p:nvPicPr>
          <p:cNvPr id="3074" name="Picture 2" descr="Kolesterol - Vikipedi">
            <a:extLst>
              <a:ext uri="{FF2B5EF4-FFF2-40B4-BE49-F238E27FC236}">
                <a16:creationId xmlns:a16="http://schemas.microsoft.com/office/drawing/2014/main" id="{5D93BE17-E4E5-F3DA-643C-104C30088E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95400"/>
            <a:ext cx="4137660" cy="4625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9241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E43BB565-C407-4397-8188-DDFF30489D81}"/>
              </a:ext>
            </a:extLst>
          </p:cNvPr>
          <p:cNvSpPr>
            <a:spLocks noGrp="1"/>
          </p:cNvSpPr>
          <p:nvPr>
            <p:ph type="sldNum" sz="quarter" idx="12"/>
          </p:nvPr>
        </p:nvSpPr>
        <p:spPr/>
        <p:txBody>
          <a:bodyPr/>
          <a:lstStyle/>
          <a:p>
            <a:fld id="{50F4E6BD-4CAD-3E44-B214-2CFB9D00E5E7}" type="slidenum">
              <a:rPr lang="tr-TR" smtClean="0"/>
              <a:t>42</a:t>
            </a:fld>
            <a:endParaRPr lang="tr-TR"/>
          </a:p>
        </p:txBody>
      </p:sp>
      <p:sp>
        <p:nvSpPr>
          <p:cNvPr id="3" name="Metin kutusu 2">
            <a:extLst>
              <a:ext uri="{FF2B5EF4-FFF2-40B4-BE49-F238E27FC236}">
                <a16:creationId xmlns:a16="http://schemas.microsoft.com/office/drawing/2014/main" id="{DF55ADA6-8D36-4697-8517-37FE79192E9D}"/>
              </a:ext>
            </a:extLst>
          </p:cNvPr>
          <p:cNvSpPr txBox="1"/>
          <p:nvPr/>
        </p:nvSpPr>
        <p:spPr>
          <a:xfrm>
            <a:off x="558800" y="2551837"/>
            <a:ext cx="4978400" cy="1754326"/>
          </a:xfrm>
          <a:prstGeom prst="rect">
            <a:avLst/>
          </a:prstGeom>
          <a:noFill/>
        </p:spPr>
        <p:txBody>
          <a:bodyPr wrap="square">
            <a:spAutoFit/>
          </a:bodyPr>
          <a:lstStyle/>
          <a:p>
            <a:pPr>
              <a:buFont typeface="Wingdings" pitchFamily="2" charset="2"/>
              <a:buChar char="q"/>
            </a:pPr>
            <a:r>
              <a:rPr lang="tr-TR" b="1" i="1" dirty="0">
                <a:latin typeface="Comic Sans MS" pitchFamily="66" charset="0"/>
              </a:rPr>
              <a:t>VLDL (</a:t>
            </a:r>
            <a:r>
              <a:rPr lang="tr-TR" b="1" i="1" dirty="0" err="1">
                <a:latin typeface="Comic Sans MS" pitchFamily="66" charset="0"/>
              </a:rPr>
              <a:t>Very</a:t>
            </a:r>
            <a:r>
              <a:rPr lang="tr-TR" b="1" i="1" dirty="0">
                <a:latin typeface="Comic Sans MS" pitchFamily="66" charset="0"/>
              </a:rPr>
              <a:t> </a:t>
            </a:r>
            <a:r>
              <a:rPr lang="tr-TR" b="1" i="1" dirty="0" err="1">
                <a:latin typeface="Comic Sans MS" pitchFamily="66" charset="0"/>
              </a:rPr>
              <a:t>Low</a:t>
            </a:r>
            <a:r>
              <a:rPr lang="tr-TR" b="1" i="1" dirty="0">
                <a:latin typeface="Comic Sans MS" pitchFamily="66" charset="0"/>
              </a:rPr>
              <a:t> </a:t>
            </a:r>
            <a:r>
              <a:rPr lang="tr-TR" b="1" i="1" dirty="0" err="1">
                <a:latin typeface="Comic Sans MS" pitchFamily="66" charset="0"/>
              </a:rPr>
              <a:t>Density</a:t>
            </a:r>
            <a:r>
              <a:rPr lang="tr-TR" b="1" i="1" dirty="0">
                <a:latin typeface="Comic Sans MS" pitchFamily="66" charset="0"/>
              </a:rPr>
              <a:t> </a:t>
            </a:r>
            <a:r>
              <a:rPr lang="tr-TR" b="1" i="1" dirty="0" err="1">
                <a:latin typeface="Comic Sans MS" pitchFamily="66" charset="0"/>
              </a:rPr>
              <a:t>Lipoprotein</a:t>
            </a:r>
            <a:r>
              <a:rPr lang="tr-TR" b="1" i="1" dirty="0">
                <a:latin typeface="Comic Sans MS" pitchFamily="66" charset="0"/>
              </a:rPr>
              <a:t>)</a:t>
            </a:r>
          </a:p>
          <a:p>
            <a:pPr>
              <a:buNone/>
            </a:pPr>
            <a:r>
              <a:rPr lang="tr-TR" b="1" i="1" dirty="0">
                <a:latin typeface="Comic Sans MS" pitchFamily="66" charset="0"/>
              </a:rPr>
              <a:t>      (Çok Düşük </a:t>
            </a:r>
            <a:r>
              <a:rPr lang="tr-TR" b="1" i="1" dirty="0" err="1">
                <a:latin typeface="Comic Sans MS" pitchFamily="66" charset="0"/>
              </a:rPr>
              <a:t>Dansiteli</a:t>
            </a:r>
            <a:r>
              <a:rPr lang="tr-TR" b="1" i="1" dirty="0">
                <a:latin typeface="Comic Sans MS" pitchFamily="66" charset="0"/>
              </a:rPr>
              <a:t> </a:t>
            </a:r>
            <a:r>
              <a:rPr lang="tr-TR" b="1" i="1" dirty="0" err="1">
                <a:latin typeface="Comic Sans MS" pitchFamily="66" charset="0"/>
              </a:rPr>
              <a:t>Lipoprotein</a:t>
            </a:r>
            <a:r>
              <a:rPr lang="tr-TR" b="1" i="1" dirty="0">
                <a:latin typeface="Comic Sans MS" pitchFamily="66" charset="0"/>
              </a:rPr>
              <a:t>)</a:t>
            </a:r>
          </a:p>
          <a:p>
            <a:pPr>
              <a:buFont typeface="Wingdings" pitchFamily="2" charset="2"/>
              <a:buChar char="q"/>
            </a:pPr>
            <a:r>
              <a:rPr lang="tr-TR" b="1" i="1" dirty="0">
                <a:latin typeface="Comic Sans MS" pitchFamily="66" charset="0"/>
              </a:rPr>
              <a:t> LDL (</a:t>
            </a:r>
            <a:r>
              <a:rPr lang="tr-TR" b="1" i="1" dirty="0" err="1">
                <a:latin typeface="Comic Sans MS" pitchFamily="66" charset="0"/>
              </a:rPr>
              <a:t>Low</a:t>
            </a:r>
            <a:r>
              <a:rPr lang="tr-TR" b="1" i="1" dirty="0">
                <a:latin typeface="Comic Sans MS" pitchFamily="66" charset="0"/>
              </a:rPr>
              <a:t> </a:t>
            </a:r>
            <a:r>
              <a:rPr lang="tr-TR" b="1" i="1" dirty="0" err="1">
                <a:latin typeface="Comic Sans MS" pitchFamily="66" charset="0"/>
              </a:rPr>
              <a:t>Density</a:t>
            </a:r>
            <a:r>
              <a:rPr lang="tr-TR" b="1" i="1" dirty="0">
                <a:latin typeface="Comic Sans MS" pitchFamily="66" charset="0"/>
              </a:rPr>
              <a:t> </a:t>
            </a:r>
            <a:r>
              <a:rPr lang="tr-TR" b="1" i="1" dirty="0" err="1">
                <a:latin typeface="Comic Sans MS" pitchFamily="66" charset="0"/>
              </a:rPr>
              <a:t>Lipoprotein</a:t>
            </a:r>
            <a:r>
              <a:rPr lang="tr-TR" b="1" i="1" dirty="0">
                <a:latin typeface="Comic Sans MS" pitchFamily="66" charset="0"/>
              </a:rPr>
              <a:t>)</a:t>
            </a:r>
          </a:p>
          <a:p>
            <a:pPr>
              <a:buNone/>
            </a:pPr>
            <a:r>
              <a:rPr lang="tr-TR" b="1" i="1" dirty="0">
                <a:latin typeface="Comic Sans MS" pitchFamily="66" charset="0"/>
              </a:rPr>
              <a:t>      (Düşük </a:t>
            </a:r>
            <a:r>
              <a:rPr lang="tr-TR" b="1" i="1" dirty="0" err="1">
                <a:latin typeface="Comic Sans MS" pitchFamily="66" charset="0"/>
              </a:rPr>
              <a:t>Dansiteli</a:t>
            </a:r>
            <a:r>
              <a:rPr lang="tr-TR" b="1" i="1" dirty="0">
                <a:latin typeface="Comic Sans MS" pitchFamily="66" charset="0"/>
              </a:rPr>
              <a:t> </a:t>
            </a:r>
            <a:r>
              <a:rPr lang="tr-TR" b="1" i="1" dirty="0" err="1">
                <a:latin typeface="Comic Sans MS" pitchFamily="66" charset="0"/>
              </a:rPr>
              <a:t>Lipoprotein</a:t>
            </a:r>
            <a:r>
              <a:rPr lang="tr-TR" b="1" i="1" dirty="0">
                <a:latin typeface="Comic Sans MS" pitchFamily="66" charset="0"/>
              </a:rPr>
              <a:t>)</a:t>
            </a:r>
          </a:p>
          <a:p>
            <a:pPr>
              <a:buFont typeface="Wingdings" pitchFamily="2" charset="2"/>
              <a:buChar char="q"/>
            </a:pPr>
            <a:r>
              <a:rPr lang="tr-TR" b="1" i="1" dirty="0">
                <a:latin typeface="Comic Sans MS" pitchFamily="66" charset="0"/>
              </a:rPr>
              <a:t> HDL (High </a:t>
            </a:r>
            <a:r>
              <a:rPr lang="tr-TR" b="1" i="1" dirty="0" err="1">
                <a:latin typeface="Comic Sans MS" pitchFamily="66" charset="0"/>
              </a:rPr>
              <a:t>Density</a:t>
            </a:r>
            <a:r>
              <a:rPr lang="tr-TR" b="1" i="1" dirty="0">
                <a:latin typeface="Comic Sans MS" pitchFamily="66" charset="0"/>
              </a:rPr>
              <a:t> </a:t>
            </a:r>
            <a:r>
              <a:rPr lang="tr-TR" b="1" i="1" dirty="0" err="1">
                <a:latin typeface="Comic Sans MS" pitchFamily="66" charset="0"/>
              </a:rPr>
              <a:t>Lipoprotein</a:t>
            </a:r>
            <a:r>
              <a:rPr lang="tr-TR" b="1" i="1" dirty="0">
                <a:latin typeface="Comic Sans MS" pitchFamily="66" charset="0"/>
              </a:rPr>
              <a:t>)</a:t>
            </a:r>
          </a:p>
          <a:p>
            <a:pPr>
              <a:buNone/>
            </a:pPr>
            <a:r>
              <a:rPr lang="tr-TR" b="1" i="1" dirty="0">
                <a:latin typeface="Comic Sans MS" pitchFamily="66" charset="0"/>
              </a:rPr>
              <a:t>      (Yüksek </a:t>
            </a:r>
            <a:r>
              <a:rPr lang="tr-TR" b="1" i="1" dirty="0" err="1">
                <a:latin typeface="Comic Sans MS" pitchFamily="66" charset="0"/>
              </a:rPr>
              <a:t>Dansiteli</a:t>
            </a:r>
            <a:r>
              <a:rPr lang="tr-TR" b="1" i="1" dirty="0">
                <a:latin typeface="Comic Sans MS" pitchFamily="66" charset="0"/>
              </a:rPr>
              <a:t> </a:t>
            </a:r>
            <a:r>
              <a:rPr lang="tr-TR" b="1" i="1" dirty="0" err="1">
                <a:latin typeface="Comic Sans MS" pitchFamily="66" charset="0"/>
              </a:rPr>
              <a:t>Lipoprotein</a:t>
            </a:r>
            <a:r>
              <a:rPr lang="tr-TR" b="1" i="1" dirty="0">
                <a:latin typeface="Comic Sans MS" pitchFamily="66" charset="0"/>
              </a:rPr>
              <a:t>)</a:t>
            </a:r>
          </a:p>
        </p:txBody>
      </p:sp>
      <p:sp>
        <p:nvSpPr>
          <p:cNvPr id="5" name="Metin kutusu 4">
            <a:extLst>
              <a:ext uri="{FF2B5EF4-FFF2-40B4-BE49-F238E27FC236}">
                <a16:creationId xmlns:a16="http://schemas.microsoft.com/office/drawing/2014/main" id="{6B9C5DC5-C883-B6DE-2C35-6C8101DB4A6B}"/>
              </a:ext>
            </a:extLst>
          </p:cNvPr>
          <p:cNvSpPr txBox="1"/>
          <p:nvPr/>
        </p:nvSpPr>
        <p:spPr>
          <a:xfrm>
            <a:off x="0" y="1418327"/>
            <a:ext cx="6096000" cy="369332"/>
          </a:xfrm>
          <a:prstGeom prst="rect">
            <a:avLst/>
          </a:prstGeom>
          <a:noFill/>
        </p:spPr>
        <p:txBody>
          <a:bodyPr wrap="square">
            <a:spAutoFit/>
          </a:bodyPr>
          <a:lstStyle/>
          <a:p>
            <a:r>
              <a:rPr lang="tr-TR" sz="1800" b="1" dirty="0">
                <a:latin typeface="Comic Sans MS" panose="030F0902030302020204" pitchFamily="66" charset="0"/>
              </a:rPr>
              <a:t>Kandaki kolesterol </a:t>
            </a:r>
            <a:r>
              <a:rPr lang="tr-TR" sz="1800" b="1" dirty="0" err="1">
                <a:latin typeface="Comic Sans MS" panose="030F0902030302020204" pitchFamily="66" charset="0"/>
              </a:rPr>
              <a:t>lipo</a:t>
            </a:r>
            <a:r>
              <a:rPr lang="tr-TR" sz="1800" b="1" dirty="0">
                <a:latin typeface="Comic Sans MS" panose="030F0902030302020204" pitchFamily="66" charset="0"/>
              </a:rPr>
              <a:t>-proteinlerle </a:t>
            </a:r>
            <a:r>
              <a:rPr lang="tr-TR" sz="1800" b="1" dirty="0" err="1">
                <a:latin typeface="Comic Sans MS" panose="030F0902030302020204" pitchFamily="66" charset="0"/>
              </a:rPr>
              <a:t>taşınır.Bunlar</a:t>
            </a:r>
            <a:r>
              <a:rPr lang="tr-TR" sz="1800" b="1" dirty="0">
                <a:latin typeface="Comic Sans MS" panose="030F0902030302020204" pitchFamily="66" charset="0"/>
              </a:rPr>
              <a:t>  </a:t>
            </a:r>
            <a:endParaRPr lang="tr-TR" dirty="0"/>
          </a:p>
        </p:txBody>
      </p:sp>
      <p:pic>
        <p:nvPicPr>
          <p:cNvPr id="7" name="Picture 4">
            <a:extLst>
              <a:ext uri="{FF2B5EF4-FFF2-40B4-BE49-F238E27FC236}">
                <a16:creationId xmlns:a16="http://schemas.microsoft.com/office/drawing/2014/main" id="{18EA5786-9918-94A6-B692-258E7D65D419}"/>
              </a:ext>
            </a:extLst>
          </p:cNvPr>
          <p:cNvPicPr>
            <a:picLocks noChangeAspect="1" noChangeArrowheads="1"/>
          </p:cNvPicPr>
          <p:nvPr/>
        </p:nvPicPr>
        <p:blipFill>
          <a:blip r:embed="rId2" cstate="print"/>
          <a:srcRect/>
          <a:stretch>
            <a:fillRect/>
          </a:stretch>
        </p:blipFill>
        <p:spPr bwMode="auto">
          <a:xfrm>
            <a:off x="5537200" y="654149"/>
            <a:ext cx="6654800" cy="5884763"/>
          </a:xfrm>
          <a:prstGeom prst="rect">
            <a:avLst/>
          </a:prstGeom>
          <a:noFill/>
          <a:ln w="9525">
            <a:noFill/>
            <a:miter lim="800000"/>
            <a:headEnd/>
            <a:tailEnd/>
          </a:ln>
        </p:spPr>
      </p:pic>
    </p:spTree>
    <p:extLst>
      <p:ext uri="{BB962C8B-B14F-4D97-AF65-F5344CB8AC3E}">
        <p14:creationId xmlns:p14="http://schemas.microsoft.com/office/powerpoint/2010/main" val="35352448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E43BB565-C407-4397-8188-DDFF30489D81}"/>
              </a:ext>
            </a:extLst>
          </p:cNvPr>
          <p:cNvSpPr>
            <a:spLocks noGrp="1"/>
          </p:cNvSpPr>
          <p:nvPr>
            <p:ph type="sldNum" sz="quarter" idx="12"/>
          </p:nvPr>
        </p:nvSpPr>
        <p:spPr/>
        <p:txBody>
          <a:bodyPr/>
          <a:lstStyle/>
          <a:p>
            <a:fld id="{50F4E6BD-4CAD-3E44-B214-2CFB9D00E5E7}" type="slidenum">
              <a:rPr lang="tr-TR" smtClean="0"/>
              <a:t>43</a:t>
            </a:fld>
            <a:endParaRPr lang="tr-TR"/>
          </a:p>
        </p:txBody>
      </p:sp>
      <p:sp>
        <p:nvSpPr>
          <p:cNvPr id="3" name="Metin kutusu 2">
            <a:extLst>
              <a:ext uri="{FF2B5EF4-FFF2-40B4-BE49-F238E27FC236}">
                <a16:creationId xmlns:a16="http://schemas.microsoft.com/office/drawing/2014/main" id="{79A177F7-9E7D-D486-06CC-850113321087}"/>
              </a:ext>
            </a:extLst>
          </p:cNvPr>
          <p:cNvSpPr txBox="1"/>
          <p:nvPr/>
        </p:nvSpPr>
        <p:spPr>
          <a:xfrm>
            <a:off x="3394710" y="202615"/>
            <a:ext cx="8606790" cy="1200329"/>
          </a:xfrm>
          <a:prstGeom prst="rect">
            <a:avLst/>
          </a:prstGeom>
          <a:noFill/>
        </p:spPr>
        <p:txBody>
          <a:bodyPr wrap="square">
            <a:spAutoFit/>
          </a:bodyPr>
          <a:lstStyle/>
          <a:p>
            <a:r>
              <a:rPr lang="tr-TR" sz="3600" b="1" dirty="0">
                <a:solidFill>
                  <a:srgbClr val="1BC20E"/>
                </a:solidFill>
                <a:latin typeface="Comic Sans MS" pitchFamily="66" charset="0"/>
              </a:rPr>
              <a:t>YAĞLARIN SİNDİRİMİ, EMİLİMİ,METABOLİZMASI</a:t>
            </a:r>
            <a:endParaRPr lang="tr-TR" sz="3600" dirty="0"/>
          </a:p>
        </p:txBody>
      </p:sp>
      <p:sp>
        <p:nvSpPr>
          <p:cNvPr id="4" name="Metin kutusu 3">
            <a:extLst>
              <a:ext uri="{FF2B5EF4-FFF2-40B4-BE49-F238E27FC236}">
                <a16:creationId xmlns:a16="http://schemas.microsoft.com/office/drawing/2014/main" id="{8EEFE14D-2274-BB22-66C8-5E5719B0722F}"/>
              </a:ext>
            </a:extLst>
          </p:cNvPr>
          <p:cNvSpPr txBox="1"/>
          <p:nvPr/>
        </p:nvSpPr>
        <p:spPr>
          <a:xfrm>
            <a:off x="190500" y="1304837"/>
            <a:ext cx="6720840" cy="3785652"/>
          </a:xfrm>
          <a:prstGeom prst="rect">
            <a:avLst/>
          </a:prstGeom>
          <a:noFill/>
        </p:spPr>
        <p:txBody>
          <a:bodyPr wrap="square" rtlCol="0">
            <a:spAutoFit/>
          </a:bodyPr>
          <a:lstStyle/>
          <a:p>
            <a:pPr algn="just"/>
            <a:r>
              <a:rPr lang="tr-TR" sz="2400" dirty="0">
                <a:latin typeface="Comic Sans MS" panose="030F0902030302020204" pitchFamily="66" charset="0"/>
              </a:rPr>
              <a:t>Mideye yağın girmesi </a:t>
            </a:r>
            <a:r>
              <a:rPr lang="tr-TR" sz="2400" dirty="0" err="1">
                <a:latin typeface="Comic Sans MS" panose="030F0902030302020204" pitchFamily="66" charset="0"/>
              </a:rPr>
              <a:t>sinidirimin</a:t>
            </a:r>
            <a:r>
              <a:rPr lang="tr-TR" sz="2400" dirty="0">
                <a:latin typeface="Comic Sans MS" panose="030F0902030302020204" pitchFamily="66" charset="0"/>
              </a:rPr>
              <a:t> uzun sürmesini sağlar. Yemekle belirli bir miktar yağ vücuda girdiğinde ince </a:t>
            </a:r>
            <a:r>
              <a:rPr lang="tr-TR" sz="2400" dirty="0" err="1">
                <a:latin typeface="Comic Sans MS" panose="030F0902030302020204" pitchFamily="66" charset="0"/>
              </a:rPr>
              <a:t>barsaklara</a:t>
            </a:r>
            <a:r>
              <a:rPr lang="tr-TR" sz="2400" dirty="0">
                <a:latin typeface="Comic Sans MS" panose="030F0902030302020204" pitchFamily="66" charset="0"/>
              </a:rPr>
              <a:t> geçmeden önce midede kalır ve tokluk hissi verir. </a:t>
            </a:r>
            <a:r>
              <a:rPr lang="tr-TR" sz="2400" dirty="0" err="1">
                <a:latin typeface="Comic Sans MS" panose="030F0902030302020204" pitchFamily="66" charset="0"/>
              </a:rPr>
              <a:t>Gastrik</a:t>
            </a:r>
            <a:r>
              <a:rPr lang="tr-TR" sz="2400" dirty="0">
                <a:latin typeface="Comic Sans MS" panose="030F0902030302020204" pitchFamily="66" charset="0"/>
              </a:rPr>
              <a:t> </a:t>
            </a:r>
            <a:r>
              <a:rPr lang="tr-TR" sz="2400" dirty="0" err="1">
                <a:latin typeface="Comic Sans MS" panose="030F0902030302020204" pitchFamily="66" charset="0"/>
              </a:rPr>
              <a:t>lipaz</a:t>
            </a:r>
            <a:r>
              <a:rPr lang="tr-TR" sz="2400" dirty="0">
                <a:latin typeface="Comic Sans MS" panose="030F0902030302020204" pitchFamily="66" charset="0"/>
              </a:rPr>
              <a:t> fizyolojik olarak önemli değildir. Çünkü bu enzimin optimum </a:t>
            </a:r>
            <a:r>
              <a:rPr lang="tr-TR" sz="2400" dirty="0" err="1">
                <a:latin typeface="Comic Sans MS" panose="030F0902030302020204" pitchFamily="66" charset="0"/>
              </a:rPr>
              <a:t>pH’sı</a:t>
            </a:r>
            <a:r>
              <a:rPr lang="tr-TR" sz="2400" dirty="0">
                <a:latin typeface="Comic Sans MS" panose="030F0902030302020204" pitchFamily="66" charset="0"/>
              </a:rPr>
              <a:t> 5.5 ile 7.5 arasında olup midenin asit ortamında (</a:t>
            </a:r>
            <a:r>
              <a:rPr lang="tr-TR" sz="2400" dirty="0" err="1">
                <a:latin typeface="Comic Sans MS" panose="030F0902030302020204" pitchFamily="66" charset="0"/>
              </a:rPr>
              <a:t>pH</a:t>
            </a:r>
            <a:r>
              <a:rPr lang="tr-TR" sz="2400" dirty="0">
                <a:latin typeface="Comic Sans MS" panose="030F0902030302020204" pitchFamily="66" charset="0"/>
              </a:rPr>
              <a:t>=3) iş görmez. Bu enzim sindirim esnasında ince </a:t>
            </a:r>
            <a:r>
              <a:rPr lang="tr-TR" sz="2400" dirty="0" err="1">
                <a:latin typeface="Comic Sans MS" panose="030F0902030302020204" pitchFamily="66" charset="0"/>
              </a:rPr>
              <a:t>barsaklara</a:t>
            </a:r>
            <a:r>
              <a:rPr lang="tr-TR" sz="2400" dirty="0">
                <a:latin typeface="Comic Sans MS" panose="030F0902030302020204" pitchFamily="66" charset="0"/>
              </a:rPr>
              <a:t> geçince </a:t>
            </a:r>
            <a:r>
              <a:rPr lang="tr-TR" sz="2400" dirty="0" err="1">
                <a:latin typeface="Comic Sans MS" panose="030F0902030302020204" pitchFamily="66" charset="0"/>
              </a:rPr>
              <a:t>pH’sı</a:t>
            </a:r>
            <a:r>
              <a:rPr lang="tr-TR" sz="2400" dirty="0">
                <a:latin typeface="Comic Sans MS" panose="030F0902030302020204" pitchFamily="66" charset="0"/>
              </a:rPr>
              <a:t> uygun bir ortamda </a:t>
            </a:r>
            <a:r>
              <a:rPr lang="tr-TR" sz="2400" dirty="0" err="1">
                <a:latin typeface="Comic Sans MS" panose="030F0902030302020204" pitchFamily="66" charset="0"/>
              </a:rPr>
              <a:t>lipolitik</a:t>
            </a:r>
            <a:r>
              <a:rPr lang="tr-TR" sz="2400" dirty="0">
                <a:latin typeface="Comic Sans MS" panose="030F0902030302020204" pitchFamily="66" charset="0"/>
              </a:rPr>
              <a:t> etki gösterebilir.</a:t>
            </a:r>
          </a:p>
        </p:txBody>
      </p:sp>
      <p:sp>
        <p:nvSpPr>
          <p:cNvPr id="5" name="Metin kutusu 4">
            <a:extLst>
              <a:ext uri="{FF2B5EF4-FFF2-40B4-BE49-F238E27FC236}">
                <a16:creationId xmlns:a16="http://schemas.microsoft.com/office/drawing/2014/main" id="{73D62C76-830F-BBF3-689A-97EA966FA55C}"/>
              </a:ext>
            </a:extLst>
          </p:cNvPr>
          <p:cNvSpPr txBox="1"/>
          <p:nvPr/>
        </p:nvSpPr>
        <p:spPr>
          <a:xfrm>
            <a:off x="64770" y="5407881"/>
            <a:ext cx="9224010" cy="1569660"/>
          </a:xfrm>
          <a:prstGeom prst="rect">
            <a:avLst/>
          </a:prstGeom>
          <a:noFill/>
        </p:spPr>
        <p:txBody>
          <a:bodyPr wrap="square" rtlCol="0">
            <a:spAutoFit/>
          </a:bodyPr>
          <a:lstStyle/>
          <a:p>
            <a:r>
              <a:rPr lang="tr-TR" sz="2400" dirty="0">
                <a:latin typeface="Comic Sans MS" panose="030F0902030302020204" pitchFamily="66" charset="0"/>
              </a:rPr>
              <a:t>Yağ sindirimi genellikle ince </a:t>
            </a:r>
            <a:r>
              <a:rPr lang="tr-TR" sz="2400" dirty="0" err="1">
                <a:latin typeface="Comic Sans MS" panose="030F0902030302020204" pitchFamily="66" charset="0"/>
              </a:rPr>
              <a:t>barsaklarda</a:t>
            </a:r>
            <a:r>
              <a:rPr lang="tr-TR" sz="2400" dirty="0">
                <a:latin typeface="Comic Sans MS" panose="030F0902030302020204" pitchFamily="66" charset="0"/>
              </a:rPr>
              <a:t> olur. Diyetteki yağların büyük bir bölümü uzun zincirli yağ asitleri içeren </a:t>
            </a:r>
            <a:r>
              <a:rPr lang="tr-TR" sz="2400" dirty="0" err="1">
                <a:latin typeface="Comic Sans MS" panose="030F0902030302020204" pitchFamily="66" charset="0"/>
              </a:rPr>
              <a:t>trigliseritlerdir</a:t>
            </a:r>
            <a:r>
              <a:rPr lang="tr-TR" sz="2400" dirty="0">
                <a:latin typeface="Comic Sans MS" panose="030F0902030302020204" pitchFamily="66" charset="0"/>
              </a:rPr>
              <a:t>. Kısa zincirli yağ asitlerinden oluşan </a:t>
            </a:r>
            <a:r>
              <a:rPr lang="tr-TR" sz="2400" dirty="0" err="1">
                <a:latin typeface="Comic Sans MS" panose="030F0902030302020204" pitchFamily="66" charset="0"/>
              </a:rPr>
              <a:t>trigliserit</a:t>
            </a:r>
            <a:r>
              <a:rPr lang="tr-TR" sz="2400" dirty="0">
                <a:latin typeface="Comic Sans MS" panose="030F0902030302020204" pitchFamily="66" charset="0"/>
              </a:rPr>
              <a:t> azdır</a:t>
            </a:r>
          </a:p>
        </p:txBody>
      </p:sp>
      <p:pic>
        <p:nvPicPr>
          <p:cNvPr id="6146" name="Picture 2" descr="Gastrointestinal Kanalda Sindirim Ve Emilim Fizyoloji Ders Notu / Tıp  Fakültesi Dönem 2 | Dr. Hüseyin Esmer">
            <a:extLst>
              <a:ext uri="{FF2B5EF4-FFF2-40B4-BE49-F238E27FC236}">
                <a16:creationId xmlns:a16="http://schemas.microsoft.com/office/drawing/2014/main" id="{8E8DA9B4-2D3D-83D0-9E21-80C526E45F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340" y="1319213"/>
            <a:ext cx="5280660" cy="4217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9428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375660" y="0"/>
            <a:ext cx="10515600" cy="792764"/>
          </a:xfrm>
        </p:spPr>
        <p:txBody>
          <a:bodyPr>
            <a:noAutofit/>
          </a:bodyPr>
          <a:lstStyle/>
          <a:p>
            <a:r>
              <a:rPr lang="tr-TR" sz="3600" b="1" dirty="0">
                <a:solidFill>
                  <a:srgbClr val="1BC20E"/>
                </a:solidFill>
                <a:latin typeface="Comic Sans MS" pitchFamily="66" charset="0"/>
              </a:rPr>
              <a:t>YAĞLARIN SİNDİRİMİ, EMİLİMİ,METABOLİZMASI</a:t>
            </a:r>
          </a:p>
        </p:txBody>
      </p:sp>
      <p:sp>
        <p:nvSpPr>
          <p:cNvPr id="3" name="2 İçerik Yer Tutucusu"/>
          <p:cNvSpPr>
            <a:spLocks noGrp="1"/>
          </p:cNvSpPr>
          <p:nvPr>
            <p:ph idx="1"/>
          </p:nvPr>
        </p:nvSpPr>
        <p:spPr>
          <a:xfrm>
            <a:off x="266700" y="1253331"/>
            <a:ext cx="6225540" cy="4351338"/>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marL="0" indent="0">
              <a:buNone/>
            </a:pPr>
            <a:endParaRPr lang="tr-TR" sz="2600" b="1" dirty="0">
              <a:solidFill>
                <a:srgbClr val="B61AB6"/>
              </a:solidFill>
              <a:latin typeface="Comic Sans MS" pitchFamily="66" charset="0"/>
            </a:endParaRPr>
          </a:p>
          <a:p>
            <a:pPr>
              <a:buNone/>
            </a:pPr>
            <a:r>
              <a:rPr lang="tr-TR" sz="2800" dirty="0">
                <a:latin typeface="Comic Sans MS" panose="030F0902030302020204" pitchFamily="66" charset="0"/>
              </a:rPr>
              <a:t>İnce barsak lümeninde yağ, safra ile karışarak su içine girebilir (emülsiyon) durumuna gelir. Emülsiyon olmadan uzun zincirli yağ asitlerinden oluşan yağın sindirimi olanaksızdır. Sindirim, </a:t>
            </a:r>
            <a:r>
              <a:rPr lang="tr-TR" sz="2800" dirty="0" err="1">
                <a:latin typeface="Comic Sans MS" panose="030F0902030302020204" pitchFamily="66" charset="0"/>
              </a:rPr>
              <a:t>pankreatik</a:t>
            </a:r>
            <a:r>
              <a:rPr lang="tr-TR" sz="2800" dirty="0">
                <a:latin typeface="Comic Sans MS" panose="030F0902030302020204" pitchFamily="66" charset="0"/>
              </a:rPr>
              <a:t> </a:t>
            </a:r>
            <a:r>
              <a:rPr lang="tr-TR" sz="2800" dirty="0" err="1">
                <a:latin typeface="Comic Sans MS" panose="030F0902030302020204" pitchFamily="66" charset="0"/>
              </a:rPr>
              <a:t>lipaz</a:t>
            </a:r>
            <a:r>
              <a:rPr lang="tr-TR" sz="2800" dirty="0">
                <a:latin typeface="Comic Sans MS" panose="030F0902030302020204" pitchFamily="66" charset="0"/>
              </a:rPr>
              <a:t> (</a:t>
            </a:r>
            <a:r>
              <a:rPr lang="tr-TR" sz="2800" dirty="0" err="1">
                <a:latin typeface="Comic Sans MS" panose="030F0902030302020204" pitchFamily="66" charset="0"/>
              </a:rPr>
              <a:t>steapsin</a:t>
            </a:r>
            <a:r>
              <a:rPr lang="tr-TR" sz="2800" dirty="0">
                <a:latin typeface="Comic Sans MS" panose="030F0902030302020204" pitchFamily="66" charset="0"/>
              </a:rPr>
              <a:t>) yardımıyla sürdürülür. </a:t>
            </a:r>
            <a:r>
              <a:rPr lang="tr-TR" sz="2800" dirty="0" err="1">
                <a:latin typeface="Comic Sans MS" panose="030F0902030302020204" pitchFamily="66" charset="0"/>
              </a:rPr>
              <a:t>Enzimatik</a:t>
            </a:r>
            <a:r>
              <a:rPr lang="tr-TR" sz="2800" dirty="0">
                <a:latin typeface="Comic Sans MS" panose="030F0902030302020204" pitchFamily="66" charset="0"/>
              </a:rPr>
              <a:t> parçalanma sonucu yağ; mono, </a:t>
            </a:r>
            <a:r>
              <a:rPr lang="tr-TR" sz="2800" dirty="0" err="1">
                <a:latin typeface="Comic Sans MS" panose="030F0902030302020204" pitchFamily="66" charset="0"/>
              </a:rPr>
              <a:t>di</a:t>
            </a:r>
            <a:r>
              <a:rPr lang="tr-TR" sz="2800" dirty="0">
                <a:latin typeface="Comic Sans MS" panose="030F0902030302020204" pitchFamily="66" charset="0"/>
              </a:rPr>
              <a:t> ve </a:t>
            </a:r>
            <a:r>
              <a:rPr lang="tr-TR" sz="2800" dirty="0" err="1">
                <a:latin typeface="Comic Sans MS" panose="030F0902030302020204" pitchFamily="66" charset="0"/>
              </a:rPr>
              <a:t>trigliseridlere</a:t>
            </a:r>
            <a:r>
              <a:rPr lang="tr-TR" sz="2800" dirty="0">
                <a:latin typeface="Comic Sans MS" panose="030F0902030302020204" pitchFamily="66" charset="0"/>
              </a:rPr>
              <a:t>, yağ asitlerine ve </a:t>
            </a:r>
            <a:r>
              <a:rPr lang="tr-TR" sz="2800" dirty="0" err="1">
                <a:latin typeface="Comic Sans MS" panose="030F0902030302020204" pitchFamily="66" charset="0"/>
              </a:rPr>
              <a:t>gliserole</a:t>
            </a:r>
            <a:r>
              <a:rPr lang="tr-TR" sz="2800" dirty="0">
                <a:latin typeface="Comic Sans MS" panose="030F0902030302020204" pitchFamily="66" charset="0"/>
              </a:rPr>
              <a:t> çevrilir.</a:t>
            </a:r>
            <a:endParaRPr lang="tr-TR" sz="2600" dirty="0">
              <a:latin typeface="Comic Sans MS" panose="030F0902030302020204" pitchFamily="66" charset="0"/>
            </a:endParaRPr>
          </a:p>
        </p:txBody>
      </p:sp>
      <p:pic>
        <p:nvPicPr>
          <p:cNvPr id="5" name="Picture 2">
            <a:extLst>
              <a:ext uri="{FF2B5EF4-FFF2-40B4-BE49-F238E27FC236}">
                <a16:creationId xmlns:a16="http://schemas.microsoft.com/office/drawing/2014/main" id="{DFD8C570-61C3-8189-7987-B1E8647F95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2240" y="1253330"/>
            <a:ext cx="5504180" cy="48119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2053208" y="2492897"/>
            <a:ext cx="8229600" cy="4525963"/>
          </a:xfrm>
        </p:spPr>
        <p:txBody>
          <a:bodyPr/>
          <a:lstStyle/>
          <a:p>
            <a:pPr>
              <a:buNone/>
            </a:pPr>
            <a:endParaRPr lang="tr-TR" dirty="0">
              <a:solidFill>
                <a:srgbClr val="B61AB6"/>
              </a:solidFill>
            </a:endParaRPr>
          </a:p>
          <a:p>
            <a:pPr>
              <a:buNone/>
            </a:pPr>
            <a:r>
              <a:rPr lang="tr-TR" b="1" i="1" dirty="0">
                <a:solidFill>
                  <a:srgbClr val="B61AB6"/>
                </a:solidFill>
                <a:latin typeface="Comic Sans MS" pitchFamily="66" charset="0"/>
              </a:rPr>
              <a:t>           </a:t>
            </a:r>
            <a:r>
              <a:rPr lang="tr-TR" sz="2400" b="1" i="1" dirty="0" err="1">
                <a:solidFill>
                  <a:srgbClr val="FF0000"/>
                </a:solidFill>
                <a:latin typeface="Comic Sans MS" pitchFamily="66" charset="0"/>
              </a:rPr>
              <a:t>Pankreatik</a:t>
            </a:r>
            <a:r>
              <a:rPr lang="tr-TR" sz="2400" b="1" i="1" dirty="0">
                <a:solidFill>
                  <a:srgbClr val="FF0000"/>
                </a:solidFill>
                <a:latin typeface="Comic Sans MS" pitchFamily="66" charset="0"/>
              </a:rPr>
              <a:t>    </a:t>
            </a:r>
            <a:r>
              <a:rPr lang="tr-TR" sz="2400" b="1" i="1" dirty="0" err="1">
                <a:solidFill>
                  <a:srgbClr val="FF0000"/>
                </a:solidFill>
                <a:latin typeface="Comic Sans MS" pitchFamily="66" charset="0"/>
              </a:rPr>
              <a:t>Lipaz</a:t>
            </a:r>
            <a:r>
              <a:rPr lang="tr-TR" sz="2400" b="1" i="1" dirty="0">
                <a:solidFill>
                  <a:srgbClr val="FF0000"/>
                </a:solidFill>
                <a:latin typeface="Comic Sans MS" pitchFamily="66" charset="0"/>
              </a:rPr>
              <a:t> (</a:t>
            </a:r>
            <a:r>
              <a:rPr lang="tr-TR" sz="2400" b="1" i="1" dirty="0" err="1">
                <a:solidFill>
                  <a:srgbClr val="FF0000"/>
                </a:solidFill>
                <a:latin typeface="Comic Sans MS" pitchFamily="66" charset="0"/>
              </a:rPr>
              <a:t>Steapsin</a:t>
            </a:r>
            <a:r>
              <a:rPr lang="tr-TR" sz="2400" b="1" i="1" dirty="0">
                <a:solidFill>
                  <a:srgbClr val="FF0000"/>
                </a:solidFill>
                <a:latin typeface="Comic Sans MS" pitchFamily="66" charset="0"/>
              </a:rPr>
              <a:t>)</a:t>
            </a:r>
            <a:endParaRPr lang="tr-TR" sz="2400" b="1" i="1" dirty="0">
              <a:solidFill>
                <a:srgbClr val="1BC20E"/>
              </a:solidFill>
              <a:latin typeface="Comic Sans MS" pitchFamily="66" charset="0"/>
            </a:endParaRPr>
          </a:p>
          <a:p>
            <a:pPr>
              <a:buNone/>
            </a:pPr>
            <a:endParaRPr lang="tr-TR" sz="2400" b="1" i="1" dirty="0">
              <a:solidFill>
                <a:srgbClr val="1BC20E"/>
              </a:solidFill>
              <a:latin typeface="Comic Sans MS" pitchFamily="66" charset="0"/>
            </a:endParaRPr>
          </a:p>
          <a:p>
            <a:pPr>
              <a:buNone/>
            </a:pPr>
            <a:r>
              <a:rPr lang="tr-TR" sz="2400" b="1" i="1" dirty="0">
                <a:solidFill>
                  <a:srgbClr val="1BC20E"/>
                </a:solidFill>
                <a:latin typeface="Comic Sans MS" pitchFamily="66" charset="0"/>
              </a:rPr>
              <a:t>            </a:t>
            </a:r>
            <a:r>
              <a:rPr lang="tr-TR" sz="2400" b="1" i="1" dirty="0" err="1">
                <a:solidFill>
                  <a:srgbClr val="1BC20E"/>
                </a:solidFill>
                <a:latin typeface="Comic Sans MS" pitchFamily="66" charset="0"/>
              </a:rPr>
              <a:t>Trigliserit</a:t>
            </a:r>
            <a:r>
              <a:rPr lang="tr-TR" sz="2400" b="1" i="1" dirty="0">
                <a:solidFill>
                  <a:srgbClr val="1BC20E"/>
                </a:solidFill>
                <a:latin typeface="Comic Sans MS" pitchFamily="66" charset="0"/>
              </a:rPr>
              <a:t>.          </a:t>
            </a:r>
            <a:r>
              <a:rPr lang="tr-TR" sz="2400" b="1" i="1" dirty="0" err="1">
                <a:solidFill>
                  <a:srgbClr val="1BC20E"/>
                </a:solidFill>
                <a:latin typeface="Comic Sans MS" pitchFamily="66" charset="0"/>
              </a:rPr>
              <a:t>Digliserit</a:t>
            </a:r>
            <a:r>
              <a:rPr lang="tr-TR" sz="2400" b="1" i="1" dirty="0">
                <a:solidFill>
                  <a:srgbClr val="1BC20E"/>
                </a:solidFill>
                <a:latin typeface="Comic Sans MS" pitchFamily="66" charset="0"/>
              </a:rPr>
              <a:t> + 1 YA</a:t>
            </a:r>
          </a:p>
          <a:p>
            <a:pPr>
              <a:buNone/>
            </a:pPr>
            <a:r>
              <a:rPr lang="tr-TR" sz="2400" b="1" i="1" dirty="0">
                <a:solidFill>
                  <a:srgbClr val="1BC20E"/>
                </a:solidFill>
                <a:latin typeface="Comic Sans MS" pitchFamily="66" charset="0"/>
              </a:rPr>
              <a:t>            </a:t>
            </a:r>
            <a:r>
              <a:rPr lang="tr-TR" sz="2400" b="1" i="1" dirty="0" err="1">
                <a:solidFill>
                  <a:srgbClr val="1BC20E"/>
                </a:solidFill>
                <a:latin typeface="Comic Sans MS" pitchFamily="66" charset="0"/>
              </a:rPr>
              <a:t>Digliserit</a:t>
            </a:r>
            <a:r>
              <a:rPr lang="tr-TR" sz="2400" b="1" i="1" dirty="0">
                <a:solidFill>
                  <a:srgbClr val="1BC20E"/>
                </a:solidFill>
                <a:latin typeface="Comic Sans MS" pitchFamily="66" charset="0"/>
              </a:rPr>
              <a:t>            </a:t>
            </a:r>
            <a:r>
              <a:rPr lang="tr-TR" sz="2400" b="1" i="1" dirty="0" err="1">
                <a:solidFill>
                  <a:srgbClr val="1BC20E"/>
                </a:solidFill>
                <a:latin typeface="Comic Sans MS" pitchFamily="66" charset="0"/>
              </a:rPr>
              <a:t>Monogliserit</a:t>
            </a:r>
            <a:r>
              <a:rPr lang="tr-TR" sz="2400" b="1" i="1" dirty="0">
                <a:solidFill>
                  <a:srgbClr val="1BC20E"/>
                </a:solidFill>
                <a:latin typeface="Comic Sans MS" pitchFamily="66" charset="0"/>
              </a:rPr>
              <a:t> + 1 YA</a:t>
            </a:r>
          </a:p>
          <a:p>
            <a:pPr>
              <a:buNone/>
            </a:pPr>
            <a:r>
              <a:rPr lang="tr-TR" sz="2400" b="1" i="1" dirty="0">
                <a:solidFill>
                  <a:srgbClr val="1BC20E"/>
                </a:solidFill>
                <a:latin typeface="Comic Sans MS" pitchFamily="66" charset="0"/>
              </a:rPr>
              <a:t>            </a:t>
            </a:r>
            <a:r>
              <a:rPr lang="tr-TR" sz="2400" b="1" i="1" dirty="0" err="1">
                <a:solidFill>
                  <a:srgbClr val="1BC20E"/>
                </a:solidFill>
                <a:latin typeface="Comic Sans MS" pitchFamily="66" charset="0"/>
              </a:rPr>
              <a:t>Monogliserit</a:t>
            </a:r>
            <a:r>
              <a:rPr lang="tr-TR" sz="2400" b="1" i="1" dirty="0">
                <a:solidFill>
                  <a:srgbClr val="1BC20E"/>
                </a:solidFill>
                <a:latin typeface="Comic Sans MS" pitchFamily="66" charset="0"/>
              </a:rPr>
              <a:t>             </a:t>
            </a:r>
            <a:r>
              <a:rPr lang="tr-TR" sz="2400" b="1" i="1" dirty="0" err="1">
                <a:solidFill>
                  <a:srgbClr val="1BC20E"/>
                </a:solidFill>
                <a:latin typeface="Comic Sans MS" pitchFamily="66" charset="0"/>
              </a:rPr>
              <a:t>Gliserol</a:t>
            </a:r>
            <a:r>
              <a:rPr lang="tr-TR" sz="2400" b="1" i="1" dirty="0">
                <a:solidFill>
                  <a:srgbClr val="1BC20E"/>
                </a:solidFill>
                <a:latin typeface="Comic Sans MS" pitchFamily="66" charset="0"/>
              </a:rPr>
              <a:t> + 1 YA</a:t>
            </a:r>
          </a:p>
          <a:p>
            <a:pPr>
              <a:buNone/>
            </a:pPr>
            <a:endParaRPr lang="tr-TR" sz="2400" b="1" i="1" dirty="0">
              <a:solidFill>
                <a:srgbClr val="1BC20E"/>
              </a:solidFill>
              <a:latin typeface="Comic Sans MS" pitchFamily="66" charset="0"/>
            </a:endParaRPr>
          </a:p>
          <a:p>
            <a:pPr>
              <a:buNone/>
            </a:pPr>
            <a:r>
              <a:rPr lang="tr-TR" sz="2400" b="1" i="1" dirty="0">
                <a:solidFill>
                  <a:srgbClr val="1BC20E"/>
                </a:solidFill>
                <a:latin typeface="Comic Sans MS" pitchFamily="66" charset="0"/>
              </a:rPr>
              <a:t> </a:t>
            </a:r>
            <a:endParaRPr lang="tr-TR" sz="2400" b="1" i="1" dirty="0">
              <a:solidFill>
                <a:srgbClr val="FF0000"/>
              </a:solidFill>
              <a:latin typeface="Comic Sans MS" pitchFamily="66" charset="0"/>
            </a:endParaRPr>
          </a:p>
        </p:txBody>
      </p:sp>
      <p:sp>
        <p:nvSpPr>
          <p:cNvPr id="6" name="5 Oval"/>
          <p:cNvSpPr/>
          <p:nvPr/>
        </p:nvSpPr>
        <p:spPr>
          <a:xfrm>
            <a:off x="3359696" y="332656"/>
            <a:ext cx="4968552" cy="144016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2800" b="1" dirty="0">
                <a:solidFill>
                  <a:srgbClr val="B61AB6"/>
                </a:solidFill>
                <a:latin typeface="Comic Sans MS" pitchFamily="66" charset="0"/>
              </a:rPr>
              <a:t>İnce </a:t>
            </a:r>
            <a:r>
              <a:rPr lang="tr-TR" sz="2800" b="1" dirty="0" err="1">
                <a:solidFill>
                  <a:srgbClr val="B61AB6"/>
                </a:solidFill>
                <a:latin typeface="Comic Sans MS" pitchFamily="66" charset="0"/>
              </a:rPr>
              <a:t>Barsaklarda</a:t>
            </a:r>
            <a:endParaRPr lang="tr-TR" sz="2800" b="1" dirty="0">
              <a:solidFill>
                <a:srgbClr val="B61AB6"/>
              </a:solidFill>
              <a:latin typeface="Comic Sans MS" pitchFamily="66" charset="0"/>
            </a:endParaRPr>
          </a:p>
          <a:p>
            <a:pPr algn="ctr"/>
            <a:r>
              <a:rPr lang="tr-TR" sz="2800" b="1" dirty="0">
                <a:solidFill>
                  <a:srgbClr val="B61AB6"/>
                </a:solidFill>
                <a:latin typeface="Comic Sans MS" pitchFamily="66" charset="0"/>
              </a:rPr>
              <a:t>(</a:t>
            </a:r>
            <a:r>
              <a:rPr lang="tr-TR" sz="2800" b="1" dirty="0" err="1">
                <a:solidFill>
                  <a:srgbClr val="B61AB6"/>
                </a:solidFill>
                <a:latin typeface="Comic Sans MS" pitchFamily="66" charset="0"/>
              </a:rPr>
              <a:t>Duodenumda</a:t>
            </a:r>
            <a:r>
              <a:rPr lang="tr-TR" sz="2800" b="1" dirty="0">
                <a:solidFill>
                  <a:srgbClr val="B61AB6"/>
                </a:solidFill>
                <a:latin typeface="Comic Sans MS" pitchFamily="66" charset="0"/>
              </a:rPr>
              <a:t>)</a:t>
            </a:r>
          </a:p>
          <a:p>
            <a:pPr algn="ctr"/>
            <a:r>
              <a:rPr lang="tr-TR" sz="2800" b="1" dirty="0" err="1">
                <a:solidFill>
                  <a:srgbClr val="B61AB6"/>
                </a:solidFill>
                <a:latin typeface="Comic Sans MS" pitchFamily="66" charset="0"/>
              </a:rPr>
              <a:t>Emülsifiye</a:t>
            </a:r>
            <a:r>
              <a:rPr lang="tr-TR" sz="2800" b="1" dirty="0">
                <a:solidFill>
                  <a:srgbClr val="B61AB6"/>
                </a:solidFill>
                <a:latin typeface="Comic Sans MS" pitchFamily="66" charset="0"/>
              </a:rPr>
              <a:t> Yağlar</a:t>
            </a:r>
          </a:p>
        </p:txBody>
      </p:sp>
      <p:sp>
        <p:nvSpPr>
          <p:cNvPr id="7" name="6 Aşağı Ok"/>
          <p:cNvSpPr/>
          <p:nvPr/>
        </p:nvSpPr>
        <p:spPr>
          <a:xfrm>
            <a:off x="5519936" y="1700808"/>
            <a:ext cx="648072" cy="1584176"/>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8" name="7 Sağ Ok"/>
          <p:cNvSpPr/>
          <p:nvPr/>
        </p:nvSpPr>
        <p:spPr>
          <a:xfrm>
            <a:off x="4830958" y="4284712"/>
            <a:ext cx="864096"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Sağ Ok"/>
          <p:cNvSpPr/>
          <p:nvPr/>
        </p:nvSpPr>
        <p:spPr>
          <a:xfrm>
            <a:off x="4751377" y="4725144"/>
            <a:ext cx="864096" cy="135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Sağ Ok"/>
          <p:cNvSpPr/>
          <p:nvPr/>
        </p:nvSpPr>
        <p:spPr>
          <a:xfrm>
            <a:off x="5236975" y="5157192"/>
            <a:ext cx="864096"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tr-TR" b="1" dirty="0">
                <a:solidFill>
                  <a:srgbClr val="FF0000"/>
                </a:solidFill>
                <a:latin typeface="Comic Sans MS" pitchFamily="66" charset="0"/>
              </a:rPr>
              <a:t>Emilim</a:t>
            </a:r>
          </a:p>
        </p:txBody>
      </p:sp>
      <p:sp>
        <p:nvSpPr>
          <p:cNvPr id="56323" name="Rectangle 3"/>
          <p:cNvSpPr>
            <a:spLocks noGrp="1" noChangeArrowheads="1"/>
          </p:cNvSpPr>
          <p:nvPr>
            <p:ph type="body" idx="1"/>
          </p:nvPr>
        </p:nvSpPr>
        <p:spPr>
          <a:xfrm>
            <a:off x="838200" y="1825625"/>
            <a:ext cx="4419600" cy="4351338"/>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eaLnBrk="1" hangingPunct="1"/>
            <a:r>
              <a:rPr lang="tr-TR" b="1" dirty="0">
                <a:latin typeface="Comic Sans MS" pitchFamily="66" charset="0"/>
              </a:rPr>
              <a:t>İnce bağırsak </a:t>
            </a:r>
            <a:r>
              <a:rPr lang="tr-TR" b="1" dirty="0" err="1">
                <a:latin typeface="Comic Sans MS" pitchFamily="66" charset="0"/>
              </a:rPr>
              <a:t>epitelinde</a:t>
            </a:r>
            <a:r>
              <a:rPr lang="tr-TR" b="1" dirty="0">
                <a:latin typeface="Comic Sans MS" pitchFamily="66" charset="0"/>
              </a:rPr>
              <a:t> yağ karışımı emildikten sonra yağ asidi ve </a:t>
            </a:r>
            <a:r>
              <a:rPr lang="tr-TR" b="1" dirty="0" err="1">
                <a:latin typeface="Comic Sans MS" pitchFamily="66" charset="0"/>
              </a:rPr>
              <a:t>gliserol</a:t>
            </a:r>
            <a:r>
              <a:rPr lang="tr-TR" b="1" dirty="0">
                <a:latin typeface="Comic Sans MS" pitchFamily="66" charset="0"/>
              </a:rPr>
              <a:t> tekrar birleşerek TG sentezlenir.</a:t>
            </a:r>
          </a:p>
          <a:p>
            <a:pPr eaLnBrk="1" hangingPunct="1"/>
            <a:r>
              <a:rPr lang="tr-TR" b="1" dirty="0">
                <a:latin typeface="Comic Sans MS" pitchFamily="66" charset="0"/>
              </a:rPr>
              <a:t>TG, kolesterol, </a:t>
            </a:r>
            <a:r>
              <a:rPr lang="tr-TR" b="1" dirty="0" err="1">
                <a:latin typeface="Comic Sans MS" pitchFamily="66" charset="0"/>
              </a:rPr>
              <a:t>fosfolipid</a:t>
            </a:r>
            <a:r>
              <a:rPr lang="tr-TR" b="1" dirty="0">
                <a:latin typeface="Comic Sans MS" pitchFamily="66" charset="0"/>
              </a:rPr>
              <a:t> ve </a:t>
            </a:r>
            <a:r>
              <a:rPr lang="tr-TR" b="1" dirty="0" err="1">
                <a:latin typeface="Comic Sans MS" pitchFamily="66" charset="0"/>
              </a:rPr>
              <a:t>lipoproteinler</a:t>
            </a:r>
            <a:r>
              <a:rPr lang="tr-TR" b="1" dirty="0">
                <a:latin typeface="Comic Sans MS" pitchFamily="66" charset="0"/>
              </a:rPr>
              <a:t> </a:t>
            </a:r>
            <a:r>
              <a:rPr lang="tr-TR" b="1" dirty="0" err="1">
                <a:latin typeface="Comic Sans MS" pitchFamily="66" charset="0"/>
              </a:rPr>
              <a:t>şilomikronları</a:t>
            </a:r>
            <a:r>
              <a:rPr lang="tr-TR" b="1" dirty="0">
                <a:latin typeface="Comic Sans MS" pitchFamily="66" charset="0"/>
              </a:rPr>
              <a:t> oluşturur.</a:t>
            </a:r>
          </a:p>
        </p:txBody>
      </p:sp>
      <p:pic>
        <p:nvPicPr>
          <p:cNvPr id="3" name="Resim 2">
            <a:extLst>
              <a:ext uri="{FF2B5EF4-FFF2-40B4-BE49-F238E27FC236}">
                <a16:creationId xmlns:a16="http://schemas.microsoft.com/office/drawing/2014/main" id="{276CDCCB-07B8-3092-6A90-B09E864B048F}"/>
              </a:ext>
            </a:extLst>
          </p:cNvPr>
          <p:cNvPicPr>
            <a:picLocks noChangeAspect="1"/>
          </p:cNvPicPr>
          <p:nvPr/>
        </p:nvPicPr>
        <p:blipFill rotWithShape="1">
          <a:blip r:embed="rId3"/>
          <a:srcRect t="10008"/>
          <a:stretch/>
        </p:blipFill>
        <p:spPr>
          <a:xfrm>
            <a:off x="4950370" y="1588770"/>
            <a:ext cx="7772400" cy="52692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a:extLst>
              <a:ext uri="{FF2B5EF4-FFF2-40B4-BE49-F238E27FC236}">
                <a16:creationId xmlns:a16="http://schemas.microsoft.com/office/drawing/2014/main" id="{BBB19336-1447-DD49-AE53-E4E8BE48A7A8}"/>
              </a:ext>
            </a:extLst>
          </p:cNvPr>
          <p:cNvSpPr/>
          <p:nvPr/>
        </p:nvSpPr>
        <p:spPr>
          <a:xfrm>
            <a:off x="5152091" y="63790"/>
            <a:ext cx="2279791" cy="523220"/>
          </a:xfrm>
          <a:prstGeom prst="rect">
            <a:avLst/>
          </a:prstGeom>
        </p:spPr>
        <p:txBody>
          <a:bodyPr wrap="none">
            <a:spAutoFit/>
          </a:bodyPr>
          <a:lstStyle/>
          <a:p>
            <a:r>
              <a:rPr lang="tr-TR" sz="2800" dirty="0" err="1">
                <a:solidFill>
                  <a:srgbClr val="FF0000"/>
                </a:solidFill>
                <a:latin typeface="Comic Sans MS" panose="030F0902030302020204" pitchFamily="66" charset="0"/>
                <a:cs typeface="Calibri" panose="020F0502020204030204" pitchFamily="34" charset="0"/>
              </a:rPr>
              <a:t>Yag</a:t>
            </a:r>
            <a:r>
              <a:rPr lang="tr-TR" sz="2800" dirty="0">
                <a:solidFill>
                  <a:srgbClr val="FF0000"/>
                </a:solidFill>
                <a:latin typeface="Comic Sans MS" panose="030F0902030302020204" pitchFamily="66" charset="0"/>
                <a:cs typeface="Calibri" panose="020F0502020204030204" pitchFamily="34" charset="0"/>
              </a:rPr>
              <a:t>̆ Asitleri </a:t>
            </a:r>
          </a:p>
        </p:txBody>
      </p:sp>
      <p:sp>
        <p:nvSpPr>
          <p:cNvPr id="9" name="Dikdörtgen 8">
            <a:extLst>
              <a:ext uri="{FF2B5EF4-FFF2-40B4-BE49-F238E27FC236}">
                <a16:creationId xmlns:a16="http://schemas.microsoft.com/office/drawing/2014/main" id="{57D2975C-D1AA-9A46-819B-5E7BFF93A9F2}"/>
              </a:ext>
            </a:extLst>
          </p:cNvPr>
          <p:cNvSpPr/>
          <p:nvPr/>
        </p:nvSpPr>
        <p:spPr>
          <a:xfrm>
            <a:off x="340731" y="1828562"/>
            <a:ext cx="4480652" cy="1015663"/>
          </a:xfrm>
          <a:prstGeom prst="rect">
            <a:avLst/>
          </a:prstGeom>
        </p:spPr>
        <p:txBody>
          <a:bodyPr wrap="square">
            <a:spAutoFit/>
          </a:bodyPr>
          <a:lstStyle/>
          <a:p>
            <a:pPr algn="just"/>
            <a:r>
              <a:rPr lang="tr-TR" sz="2000" dirty="0">
                <a:latin typeface="Comic Sans MS" panose="030F0902030302020204" pitchFamily="66" charset="0"/>
              </a:rPr>
              <a:t>Yağ asitleri 4-24 karbon atomuna sahip uzun zincirli organik asitlerdir. </a:t>
            </a:r>
          </a:p>
          <a:p>
            <a:pPr algn="just"/>
            <a:r>
              <a:rPr lang="tr-TR" sz="2000" dirty="0" err="1">
                <a:latin typeface="Comic Sans MS" panose="030F0902030302020204" pitchFamily="66" charset="0"/>
              </a:rPr>
              <a:t>Başlıca</a:t>
            </a:r>
            <a:r>
              <a:rPr lang="tr-TR" sz="2000" dirty="0">
                <a:latin typeface="Comic Sans MS" panose="030F0902030302020204" pitchFamily="66" charset="0"/>
              </a:rPr>
              <a:t> iki gruba ayrılırlar. </a:t>
            </a:r>
          </a:p>
        </p:txBody>
      </p:sp>
      <p:sp>
        <p:nvSpPr>
          <p:cNvPr id="2" name="Dikdörtgen 1">
            <a:extLst>
              <a:ext uri="{FF2B5EF4-FFF2-40B4-BE49-F238E27FC236}">
                <a16:creationId xmlns:a16="http://schemas.microsoft.com/office/drawing/2014/main" id="{3F37BD95-F05A-8043-8164-F7191E84EA0F}"/>
              </a:ext>
            </a:extLst>
          </p:cNvPr>
          <p:cNvSpPr/>
          <p:nvPr/>
        </p:nvSpPr>
        <p:spPr>
          <a:xfrm>
            <a:off x="758281" y="3075057"/>
            <a:ext cx="3196709" cy="707886"/>
          </a:xfrm>
          <a:prstGeom prst="rect">
            <a:avLst/>
          </a:prstGeom>
        </p:spPr>
        <p:txBody>
          <a:bodyPr wrap="none">
            <a:spAutoFit/>
          </a:bodyPr>
          <a:lstStyle/>
          <a:p>
            <a:pPr marL="342900" indent="-342900">
              <a:buAutoNum type="arabicPeriod"/>
            </a:pPr>
            <a:r>
              <a:rPr lang="tr-TR" sz="2000" dirty="0" err="1">
                <a:latin typeface="Comic Sans MS" panose="030F0902030302020204" pitchFamily="66" charset="0"/>
              </a:rPr>
              <a:t>Doymus</a:t>
            </a:r>
            <a:r>
              <a:rPr lang="tr-TR" sz="2000" dirty="0">
                <a:latin typeface="Comic Sans MS" panose="030F0902030302020204" pitchFamily="66" charset="0"/>
              </a:rPr>
              <a:t>̧ yağ asitleri </a:t>
            </a:r>
          </a:p>
          <a:p>
            <a:pPr marL="342900" indent="-342900">
              <a:buAutoNum type="arabicPeriod"/>
            </a:pPr>
            <a:r>
              <a:rPr lang="tr-TR" sz="2000" dirty="0" err="1">
                <a:latin typeface="Comic Sans MS" panose="030F0902030302020204" pitchFamily="66" charset="0"/>
              </a:rPr>
              <a:t>Doymamıs</a:t>
            </a:r>
            <a:r>
              <a:rPr lang="tr-TR" sz="2000" dirty="0">
                <a:latin typeface="Comic Sans MS" panose="030F0902030302020204" pitchFamily="66" charset="0"/>
              </a:rPr>
              <a:t>̧ </a:t>
            </a:r>
            <a:r>
              <a:rPr lang="tr-TR" sz="2000" dirty="0" err="1">
                <a:latin typeface="Comic Sans MS" panose="030F0902030302020204" pitchFamily="66" charset="0"/>
              </a:rPr>
              <a:t>yag</a:t>
            </a:r>
            <a:r>
              <a:rPr lang="tr-TR" sz="2000" dirty="0">
                <a:latin typeface="Comic Sans MS" panose="030F0902030302020204" pitchFamily="66" charset="0"/>
              </a:rPr>
              <a:t>̆ asitleri </a:t>
            </a:r>
            <a:endParaRPr lang="tr-TR" sz="2000" dirty="0">
              <a:effectLst/>
              <a:latin typeface="Comic Sans MS" panose="030F0902030302020204" pitchFamily="66" charset="0"/>
            </a:endParaRPr>
          </a:p>
        </p:txBody>
      </p:sp>
      <p:pic>
        <p:nvPicPr>
          <p:cNvPr id="12" name="Picture 2" descr="Sihirli Fasulyeler">
            <a:extLst>
              <a:ext uri="{FF2B5EF4-FFF2-40B4-BE49-F238E27FC236}">
                <a16:creationId xmlns:a16="http://schemas.microsoft.com/office/drawing/2014/main" id="{003E2F0B-201E-EF43-95A5-BC3CBA51D5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64004" y="982017"/>
            <a:ext cx="6627996" cy="526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72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42561634-4FBF-3A4C-9DE0-9E3386E4E15B}"/>
              </a:ext>
            </a:extLst>
          </p:cNvPr>
          <p:cNvSpPr/>
          <p:nvPr/>
        </p:nvSpPr>
        <p:spPr>
          <a:xfrm>
            <a:off x="914400" y="751185"/>
            <a:ext cx="3342582" cy="461665"/>
          </a:xfrm>
          <a:prstGeom prst="rect">
            <a:avLst/>
          </a:prstGeom>
        </p:spPr>
        <p:txBody>
          <a:bodyPr wrap="none">
            <a:spAutoFit/>
          </a:bodyPr>
          <a:lstStyle/>
          <a:p>
            <a:r>
              <a:rPr lang="tr-TR" sz="2400" dirty="0" err="1">
                <a:solidFill>
                  <a:srgbClr val="FF0000"/>
                </a:solidFill>
                <a:latin typeface="Comic Sans MS" panose="030F0902030302020204" pitchFamily="66" charset="0"/>
              </a:rPr>
              <a:t>Doymus</a:t>
            </a:r>
            <a:r>
              <a:rPr lang="tr-TR" sz="2400" dirty="0">
                <a:solidFill>
                  <a:srgbClr val="FF0000"/>
                </a:solidFill>
                <a:latin typeface="Comic Sans MS" panose="030F0902030302020204" pitchFamily="66" charset="0"/>
              </a:rPr>
              <a:t>̧ </a:t>
            </a:r>
            <a:r>
              <a:rPr lang="tr-TR" sz="2400" dirty="0" err="1">
                <a:solidFill>
                  <a:srgbClr val="FF0000"/>
                </a:solidFill>
                <a:latin typeface="Comic Sans MS" panose="030F0902030302020204" pitchFamily="66" charset="0"/>
              </a:rPr>
              <a:t>Yag</a:t>
            </a:r>
            <a:r>
              <a:rPr lang="tr-TR" sz="2400" dirty="0">
                <a:solidFill>
                  <a:srgbClr val="FF0000"/>
                </a:solidFill>
                <a:latin typeface="Comic Sans MS" panose="030F0902030302020204" pitchFamily="66" charset="0"/>
              </a:rPr>
              <a:t>̆ Asitleri : </a:t>
            </a:r>
          </a:p>
        </p:txBody>
      </p:sp>
      <p:sp>
        <p:nvSpPr>
          <p:cNvPr id="3" name="Dikdörtgen 2">
            <a:extLst>
              <a:ext uri="{FF2B5EF4-FFF2-40B4-BE49-F238E27FC236}">
                <a16:creationId xmlns:a16="http://schemas.microsoft.com/office/drawing/2014/main" id="{3DC0C576-15FF-5840-8E85-86B2364D9C50}"/>
              </a:ext>
            </a:extLst>
          </p:cNvPr>
          <p:cNvSpPr/>
          <p:nvPr/>
        </p:nvSpPr>
        <p:spPr>
          <a:xfrm>
            <a:off x="320016" y="1797784"/>
            <a:ext cx="4603676" cy="1631216"/>
          </a:xfrm>
          <a:prstGeom prst="rect">
            <a:avLst/>
          </a:prstGeom>
        </p:spPr>
        <p:txBody>
          <a:bodyPr wrap="square">
            <a:spAutoFit/>
          </a:bodyPr>
          <a:lstStyle/>
          <a:p>
            <a:pPr algn="just"/>
            <a:r>
              <a:rPr lang="tr-TR" sz="2000" dirty="0">
                <a:latin typeface="Calibri" panose="020F0502020204030204" pitchFamily="34" charset="0"/>
                <a:cs typeface="Calibri" panose="020F0502020204030204" pitchFamily="34" charset="0"/>
              </a:rPr>
              <a:t>Yapısında </a:t>
            </a:r>
            <a:r>
              <a:rPr lang="tr-TR" sz="2000" dirty="0" err="1">
                <a:solidFill>
                  <a:srgbClr val="FF0000"/>
                </a:solidFill>
                <a:latin typeface="Calibri" panose="020F0502020204030204" pitchFamily="34" charset="0"/>
                <a:cs typeface="Calibri" panose="020F0502020204030204" pitchFamily="34" charset="0"/>
              </a:rPr>
              <a:t>çift</a:t>
            </a:r>
            <a:r>
              <a:rPr lang="tr-TR" sz="2000" dirty="0">
                <a:solidFill>
                  <a:srgbClr val="FF0000"/>
                </a:solidFill>
                <a:latin typeface="Calibri" panose="020F0502020204030204" pitchFamily="34" charset="0"/>
                <a:cs typeface="Calibri" panose="020F0502020204030204" pitchFamily="34" charset="0"/>
              </a:rPr>
              <a:t> </a:t>
            </a:r>
            <a:r>
              <a:rPr lang="tr-TR" sz="2000" dirty="0" err="1">
                <a:solidFill>
                  <a:srgbClr val="FF0000"/>
                </a:solidFill>
                <a:latin typeface="Calibri" panose="020F0502020204030204" pitchFamily="34" charset="0"/>
                <a:cs typeface="Calibri" panose="020F0502020204030204" pitchFamily="34" charset="0"/>
              </a:rPr>
              <a:t>bag</a:t>
            </a:r>
            <a:r>
              <a:rPr lang="tr-TR" sz="2000" dirty="0">
                <a:solidFill>
                  <a:srgbClr val="FF0000"/>
                </a:solidFill>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bulundurmayan </a:t>
            </a:r>
            <a:r>
              <a:rPr lang="tr-TR" sz="2000" dirty="0" err="1">
                <a:latin typeface="Calibri" panose="020F0502020204030204" pitchFamily="34" charset="0"/>
                <a:cs typeface="Calibri" panose="020F0502020204030204" pitchFamily="34" charset="0"/>
              </a:rPr>
              <a:t>yag</a:t>
            </a:r>
            <a:r>
              <a:rPr lang="tr-TR" sz="2000" dirty="0">
                <a:latin typeface="Calibri" panose="020F0502020204030204" pitchFamily="34" charset="0"/>
                <a:cs typeface="Calibri" panose="020F0502020204030204" pitchFamily="34" charset="0"/>
              </a:rPr>
              <a:t>̆ asitleridir. </a:t>
            </a:r>
          </a:p>
          <a:p>
            <a:pPr algn="just"/>
            <a:endParaRPr lang="tr-TR" sz="2000" dirty="0">
              <a:latin typeface="Calibri" panose="020F0502020204030204" pitchFamily="34" charset="0"/>
              <a:cs typeface="Calibri" panose="020F0502020204030204" pitchFamily="34" charset="0"/>
            </a:endParaRPr>
          </a:p>
          <a:p>
            <a:pPr algn="just"/>
            <a:r>
              <a:rPr lang="tr-TR" sz="2000" dirty="0">
                <a:latin typeface="Calibri" panose="020F0502020204030204" pitchFamily="34" charset="0"/>
                <a:cs typeface="Calibri" panose="020F0502020204030204" pitchFamily="34" charset="0"/>
              </a:rPr>
              <a:t>Doymuş yağ asitlerini fazla miktarda içeren yağlar genelde katıdırlar.</a:t>
            </a:r>
          </a:p>
        </p:txBody>
      </p:sp>
      <p:pic>
        <p:nvPicPr>
          <p:cNvPr id="3074" name="Picture 2" descr="Canlılardaki doymuş ve doymamış yağlar ve yağların görevleri BİYODOC">
            <a:extLst>
              <a:ext uri="{FF2B5EF4-FFF2-40B4-BE49-F238E27FC236}">
                <a16:creationId xmlns:a16="http://schemas.microsoft.com/office/drawing/2014/main" id="{D497B625-9A4D-3542-AB5D-44AA8DDBAFD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23692" y="825500"/>
            <a:ext cx="6430108" cy="19939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ipidler – Biyoloji, Lise Biyoloji,Botanik ,Zooloji,Sistematik">
            <a:extLst>
              <a:ext uri="{FF2B5EF4-FFF2-40B4-BE49-F238E27FC236}">
                <a16:creationId xmlns:a16="http://schemas.microsoft.com/office/drawing/2014/main" id="{A4B63A78-B10D-6148-BED5-C4C6DE9319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69876" y="2819400"/>
            <a:ext cx="7022123" cy="402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032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3674919" y="0"/>
            <a:ext cx="8229600" cy="762000"/>
          </a:xfrm>
        </p:spPr>
        <p:txBody>
          <a:bodyPr>
            <a:normAutofit/>
          </a:bodyPr>
          <a:lstStyle/>
          <a:p>
            <a:pPr eaLnBrk="1" hangingPunct="1"/>
            <a:r>
              <a:rPr lang="tr-TR" sz="2800" b="1" dirty="0">
                <a:solidFill>
                  <a:srgbClr val="FF0000"/>
                </a:solidFill>
                <a:latin typeface="Comic Sans MS" pitchFamily="66" charset="0"/>
                <a:cs typeface="Times New Roman" pitchFamily="18" charset="0"/>
              </a:rPr>
              <a:t>Doymuş yağ asitleri</a:t>
            </a:r>
          </a:p>
        </p:txBody>
      </p:sp>
      <p:graphicFrame>
        <p:nvGraphicFramePr>
          <p:cNvPr id="1026" name="Object 3"/>
          <p:cNvGraphicFramePr>
            <a:graphicFrameLocks noChangeAspect="1"/>
          </p:cNvGraphicFramePr>
          <p:nvPr/>
        </p:nvGraphicFramePr>
        <p:xfrm>
          <a:off x="1981201" y="1268760"/>
          <a:ext cx="8229599" cy="5184428"/>
        </p:xfrm>
        <a:graphic>
          <a:graphicData uri="http://schemas.openxmlformats.org/presentationml/2006/ole">
            <mc:AlternateContent xmlns:mc="http://schemas.openxmlformats.org/markup-compatibility/2006">
              <mc:Choice xmlns:v="urn:schemas-microsoft-com:vml" Requires="v">
                <p:oleObj spid="_x0000_s1027" name="Word Belgesi" r:id="rId4" imgW="6071400" imgH="2927160" progId="Word.Document.8">
                  <p:embed/>
                </p:oleObj>
              </mc:Choice>
              <mc:Fallback>
                <p:oleObj name="Word Belgesi" r:id="rId4" imgW="6071400" imgH="2927160" progId="Word.Document.8">
                  <p:embed/>
                  <p:pic>
                    <p:nvPicPr>
                      <p:cNvPr id="1026"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1" y="1268760"/>
                        <a:ext cx="8229599" cy="5184428"/>
                      </a:xfrm>
                      <a:prstGeom prst="rect">
                        <a:avLst/>
                      </a:prstGeom>
                      <a:noFill/>
                      <a:ln>
                        <a:noFill/>
                      </a:ln>
                      <a:effec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9193" y="1270668"/>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BC188112-C29C-FF49-AD31-5CA7EA5D798F}"/>
              </a:ext>
            </a:extLst>
          </p:cNvPr>
          <p:cNvSpPr/>
          <p:nvPr/>
        </p:nvSpPr>
        <p:spPr>
          <a:xfrm>
            <a:off x="5032005" y="83038"/>
            <a:ext cx="4567276" cy="584775"/>
          </a:xfrm>
          <a:prstGeom prst="rect">
            <a:avLst/>
          </a:prstGeom>
        </p:spPr>
        <p:txBody>
          <a:bodyPr wrap="none">
            <a:spAutoFit/>
          </a:bodyPr>
          <a:lstStyle/>
          <a:p>
            <a:r>
              <a:rPr lang="tr-TR" sz="3200" dirty="0">
                <a:solidFill>
                  <a:srgbClr val="FF0000"/>
                </a:solidFill>
                <a:latin typeface="Comic Sans MS" panose="030F0902030302020204" pitchFamily="66" charset="0"/>
              </a:rPr>
              <a:t>Doymamış̧ </a:t>
            </a:r>
            <a:r>
              <a:rPr lang="tr-TR" sz="3200" dirty="0" err="1">
                <a:solidFill>
                  <a:srgbClr val="FF0000"/>
                </a:solidFill>
                <a:latin typeface="Comic Sans MS" panose="030F0902030302020204" pitchFamily="66" charset="0"/>
              </a:rPr>
              <a:t>Yag</a:t>
            </a:r>
            <a:r>
              <a:rPr lang="tr-TR" sz="3200" dirty="0">
                <a:solidFill>
                  <a:srgbClr val="FF0000"/>
                </a:solidFill>
                <a:latin typeface="Comic Sans MS" panose="030F0902030302020204" pitchFamily="66" charset="0"/>
              </a:rPr>
              <a:t>̆ Asitleri </a:t>
            </a:r>
          </a:p>
        </p:txBody>
      </p:sp>
      <p:sp>
        <p:nvSpPr>
          <p:cNvPr id="3" name="Dikdörtgen 2">
            <a:extLst>
              <a:ext uri="{FF2B5EF4-FFF2-40B4-BE49-F238E27FC236}">
                <a16:creationId xmlns:a16="http://schemas.microsoft.com/office/drawing/2014/main" id="{7418E175-FF9D-D648-BE55-B78F1C8D8D9C}"/>
              </a:ext>
            </a:extLst>
          </p:cNvPr>
          <p:cNvSpPr/>
          <p:nvPr/>
        </p:nvSpPr>
        <p:spPr>
          <a:xfrm>
            <a:off x="323083" y="917912"/>
            <a:ext cx="5240920" cy="5262979"/>
          </a:xfrm>
          <a:prstGeom prst="rect">
            <a:avLst/>
          </a:prstGeom>
        </p:spPr>
        <p:txBody>
          <a:bodyPr wrap="square">
            <a:spAutoFit/>
          </a:bodyPr>
          <a:lstStyle/>
          <a:p>
            <a:pPr algn="just"/>
            <a:r>
              <a:rPr lang="tr-TR" sz="2000" dirty="0" err="1">
                <a:latin typeface="Comic Sans MS" panose="030F0902030302020204" pitchFamily="66" charset="0"/>
                <a:cs typeface="Calibri" panose="020F0502020204030204" pitchFamily="34" charset="0"/>
              </a:rPr>
              <a:t>Moleküldeki</a:t>
            </a:r>
            <a:r>
              <a:rPr lang="tr-TR" sz="2000" dirty="0">
                <a:latin typeface="Comic Sans MS" panose="030F0902030302020204" pitchFamily="66" charset="0"/>
                <a:cs typeface="Calibri" panose="020F0502020204030204" pitchFamily="34" charset="0"/>
              </a:rPr>
              <a:t> C atomları arasında </a:t>
            </a:r>
            <a:r>
              <a:rPr lang="tr-TR" sz="2000" dirty="0">
                <a:solidFill>
                  <a:srgbClr val="FF0000"/>
                </a:solidFill>
                <a:latin typeface="Comic Sans MS" panose="030F0902030302020204" pitchFamily="66" charset="0"/>
                <a:cs typeface="Calibri" panose="020F0502020204030204" pitchFamily="34" charset="0"/>
              </a:rPr>
              <a:t>bir, iki veya daha fazla </a:t>
            </a:r>
            <a:r>
              <a:rPr lang="tr-TR" sz="2000" dirty="0" err="1">
                <a:solidFill>
                  <a:srgbClr val="FF0000"/>
                </a:solidFill>
                <a:latin typeface="Comic Sans MS" panose="030F0902030302020204" pitchFamily="66" charset="0"/>
                <a:cs typeface="Calibri" panose="020F0502020204030204" pitchFamily="34" charset="0"/>
              </a:rPr>
              <a:t>çift</a:t>
            </a:r>
            <a:r>
              <a:rPr lang="tr-TR" sz="2000" dirty="0">
                <a:solidFill>
                  <a:srgbClr val="FF0000"/>
                </a:solidFill>
                <a:latin typeface="Comic Sans MS" panose="030F0902030302020204" pitchFamily="66" charset="0"/>
                <a:cs typeface="Calibri" panose="020F0502020204030204" pitchFamily="34" charset="0"/>
              </a:rPr>
              <a:t> </a:t>
            </a:r>
            <a:r>
              <a:rPr lang="tr-TR" sz="2000" dirty="0" err="1">
                <a:solidFill>
                  <a:srgbClr val="FF0000"/>
                </a:solidFill>
                <a:latin typeface="Comic Sans MS" panose="030F0902030302020204" pitchFamily="66" charset="0"/>
                <a:cs typeface="Calibri" panose="020F0502020204030204" pitchFamily="34" charset="0"/>
              </a:rPr>
              <a:t>bag</a:t>
            </a:r>
            <a:r>
              <a:rPr lang="tr-TR" sz="2000" dirty="0">
                <a:solidFill>
                  <a:srgbClr val="FF0000"/>
                </a:solidFill>
                <a:latin typeface="Comic Sans MS" panose="030F0902030302020204" pitchFamily="66" charset="0"/>
                <a:cs typeface="Calibri" panose="020F0502020204030204" pitchFamily="34" charset="0"/>
              </a:rPr>
              <a:t>̆ </a:t>
            </a:r>
            <a:r>
              <a:rPr lang="tr-TR" sz="2000" dirty="0" err="1">
                <a:latin typeface="Comic Sans MS" panose="030F0902030302020204" pitchFamily="66" charset="0"/>
                <a:cs typeface="Calibri" panose="020F0502020204030204" pitchFamily="34" charset="0"/>
              </a:rPr>
              <a:t>içerirler</a:t>
            </a:r>
            <a:r>
              <a:rPr lang="tr-TR" sz="2000" dirty="0">
                <a:latin typeface="Comic Sans MS" panose="030F0902030302020204" pitchFamily="66" charset="0"/>
                <a:cs typeface="Calibri" panose="020F0502020204030204" pitchFamily="34" charset="0"/>
              </a:rPr>
              <a:t>. </a:t>
            </a:r>
            <a:r>
              <a:rPr lang="tr-TR" sz="2000" dirty="0" err="1">
                <a:latin typeface="Comic Sans MS" panose="030F0902030302020204" pitchFamily="66" charset="0"/>
                <a:cs typeface="Calibri" panose="020F0502020204030204" pitchFamily="34" charset="0"/>
              </a:rPr>
              <a:t>Bütün</a:t>
            </a:r>
            <a:r>
              <a:rPr lang="tr-TR" sz="2000" dirty="0">
                <a:latin typeface="Comic Sans MS" panose="030F0902030302020204" pitchFamily="66" charset="0"/>
                <a:cs typeface="Calibri" panose="020F0502020204030204" pitchFamily="34" charset="0"/>
              </a:rPr>
              <a:t> </a:t>
            </a:r>
            <a:r>
              <a:rPr lang="tr-TR" sz="2000" dirty="0" err="1">
                <a:latin typeface="Comic Sans MS" panose="030F0902030302020204" pitchFamily="66" charset="0"/>
                <a:cs typeface="Calibri" panose="020F0502020204030204" pitchFamily="34" charset="0"/>
              </a:rPr>
              <a:t>doymamıs</a:t>
            </a:r>
            <a:r>
              <a:rPr lang="tr-TR" sz="2000" dirty="0">
                <a:latin typeface="Comic Sans MS" panose="030F0902030302020204" pitchFamily="66" charset="0"/>
                <a:cs typeface="Calibri" panose="020F0502020204030204" pitchFamily="34" charset="0"/>
              </a:rPr>
              <a:t>̧ </a:t>
            </a:r>
            <a:r>
              <a:rPr lang="tr-TR" sz="2000" dirty="0" err="1">
                <a:latin typeface="Comic Sans MS" panose="030F0902030302020204" pitchFamily="66" charset="0"/>
                <a:cs typeface="Calibri" panose="020F0502020204030204" pitchFamily="34" charset="0"/>
              </a:rPr>
              <a:t>yag</a:t>
            </a:r>
            <a:r>
              <a:rPr lang="tr-TR" sz="2000" dirty="0">
                <a:latin typeface="Comic Sans MS" panose="030F0902030302020204" pitchFamily="66" charset="0"/>
                <a:cs typeface="Calibri" panose="020F0502020204030204" pitchFamily="34" charset="0"/>
              </a:rPr>
              <a:t>̆ asitleri oda </a:t>
            </a:r>
            <a:r>
              <a:rPr lang="tr-TR" sz="2000" dirty="0" err="1">
                <a:latin typeface="Comic Sans MS" panose="030F0902030302020204" pitchFamily="66" charset="0"/>
                <a:cs typeface="Calibri" panose="020F0502020204030204" pitchFamily="34" charset="0"/>
              </a:rPr>
              <a:t>sıcaklığında</a:t>
            </a:r>
            <a:r>
              <a:rPr lang="tr-TR" sz="2000" dirty="0">
                <a:latin typeface="Comic Sans MS" panose="030F0902030302020204" pitchFamily="66" charset="0"/>
                <a:cs typeface="Calibri" panose="020F0502020204030204" pitchFamily="34" charset="0"/>
              </a:rPr>
              <a:t> sıvıdırlar, suda </a:t>
            </a:r>
            <a:r>
              <a:rPr lang="tr-TR" sz="2000" dirty="0" err="1">
                <a:latin typeface="Comic Sans MS" panose="030F0902030302020204" pitchFamily="66" charset="0"/>
                <a:cs typeface="Calibri" panose="020F0502020204030204" pitchFamily="34" charset="0"/>
              </a:rPr>
              <a:t>çözünmezler</a:t>
            </a:r>
            <a:r>
              <a:rPr lang="tr-TR" sz="2000" dirty="0">
                <a:latin typeface="Comic Sans MS" panose="030F0902030302020204" pitchFamily="66" charset="0"/>
                <a:cs typeface="Calibri" panose="020F0502020204030204" pitchFamily="34" charset="0"/>
              </a:rPr>
              <a:t> ve </a:t>
            </a:r>
            <a:r>
              <a:rPr lang="tr-TR" sz="2000" dirty="0" err="1">
                <a:latin typeface="Comic Sans MS" panose="030F0902030302020204" pitchFamily="66" charset="0"/>
                <a:cs typeface="Calibri" panose="020F0502020204030204" pitchFamily="34" charset="0"/>
              </a:rPr>
              <a:t>uçucu</a:t>
            </a:r>
            <a:r>
              <a:rPr lang="tr-TR" sz="2000" dirty="0">
                <a:latin typeface="Comic Sans MS" panose="030F0902030302020204" pitchFamily="66" charset="0"/>
                <a:cs typeface="Calibri" panose="020F0502020204030204" pitchFamily="34" charset="0"/>
              </a:rPr>
              <a:t> </a:t>
            </a:r>
            <a:r>
              <a:rPr lang="tr-TR" sz="2000" dirty="0" err="1">
                <a:latin typeface="Comic Sans MS" panose="030F0902030302020204" pitchFamily="66" charset="0"/>
                <a:cs typeface="Calibri" panose="020F0502020204030204" pitchFamily="34" charset="0"/>
              </a:rPr>
              <a:t>değillerdir</a:t>
            </a:r>
            <a:r>
              <a:rPr lang="tr-TR" sz="2000" dirty="0">
                <a:latin typeface="Comic Sans MS" panose="030F0902030302020204" pitchFamily="66" charset="0"/>
                <a:cs typeface="Calibri" panose="020F0502020204030204" pitchFamily="34" charset="0"/>
              </a:rPr>
              <a:t>. Doymamış yağ asitlerini fazla miktarda içeren yağlar genelde oda sıcaklığında sıvıdır. </a:t>
            </a:r>
            <a:r>
              <a:rPr lang="tr-TR" dirty="0" err="1">
                <a:latin typeface="Comic Sans MS" panose="030F0902030302020204" pitchFamily="66" charset="0"/>
              </a:rPr>
              <a:t>Doymamıs</a:t>
            </a:r>
            <a:r>
              <a:rPr lang="tr-TR" dirty="0">
                <a:latin typeface="Comic Sans MS" panose="030F0902030302020204" pitchFamily="66" charset="0"/>
              </a:rPr>
              <a:t>̧ </a:t>
            </a:r>
            <a:r>
              <a:rPr lang="tr-TR" dirty="0" err="1">
                <a:latin typeface="Comic Sans MS" panose="030F0902030302020204" pitchFamily="66" charset="0"/>
              </a:rPr>
              <a:t>yag</a:t>
            </a:r>
            <a:r>
              <a:rPr lang="tr-TR" dirty="0">
                <a:latin typeface="Comic Sans MS" panose="030F0902030302020204" pitchFamily="66" charset="0"/>
              </a:rPr>
              <a:t>̆ asitle- </a:t>
            </a:r>
            <a:r>
              <a:rPr lang="tr-TR" dirty="0" err="1">
                <a:latin typeface="Comic Sans MS" panose="030F0902030302020204" pitchFamily="66" charset="0"/>
              </a:rPr>
              <a:t>ri</a:t>
            </a:r>
            <a:r>
              <a:rPr lang="tr-TR" dirty="0">
                <a:latin typeface="Comic Sans MS" panose="030F0902030302020204" pitchFamily="66" charset="0"/>
              </a:rPr>
              <a:t> bitkisel </a:t>
            </a:r>
            <a:r>
              <a:rPr lang="tr-TR" dirty="0" err="1">
                <a:latin typeface="Comic Sans MS" panose="030F0902030302020204" pitchFamily="66" charset="0"/>
              </a:rPr>
              <a:t>yağlarda</a:t>
            </a:r>
            <a:r>
              <a:rPr lang="tr-TR" dirty="0">
                <a:latin typeface="Comic Sans MS" panose="030F0902030302020204" pitchFamily="66" charset="0"/>
              </a:rPr>
              <a:t> daha yaygındır. </a:t>
            </a:r>
          </a:p>
          <a:p>
            <a:pPr algn="just"/>
            <a:endParaRPr lang="tr-TR" dirty="0">
              <a:latin typeface="Comic Sans MS" panose="030F0902030302020204" pitchFamily="66" charset="0"/>
              <a:cs typeface="Calibri" panose="020F0502020204030204" pitchFamily="34" charset="0"/>
            </a:endParaRPr>
          </a:p>
          <a:p>
            <a:pPr algn="just"/>
            <a:endParaRPr lang="tr-TR" sz="2000" dirty="0">
              <a:latin typeface="Calibri" panose="020F0502020204030204" pitchFamily="34" charset="0"/>
              <a:cs typeface="Calibri" panose="020F0502020204030204" pitchFamily="34" charset="0"/>
            </a:endParaRPr>
          </a:p>
          <a:p>
            <a:pPr algn="just"/>
            <a:r>
              <a:rPr lang="tr-TR" dirty="0" err="1">
                <a:latin typeface="Comic Sans MS" panose="030F0902030302020204" pitchFamily="66" charset="0"/>
              </a:rPr>
              <a:t>C</a:t>
            </a:r>
            <a:r>
              <a:rPr lang="tr-TR" sz="2000" dirty="0" err="1">
                <a:latin typeface="Comic Sans MS" panose="030F0902030302020204" pitchFamily="66" charset="0"/>
              </a:rPr>
              <a:t>̧ift</a:t>
            </a:r>
            <a:r>
              <a:rPr lang="tr-TR" sz="2000" dirty="0">
                <a:latin typeface="Comic Sans MS" panose="030F0902030302020204" pitchFamily="66" charset="0"/>
              </a:rPr>
              <a:t> </a:t>
            </a:r>
            <a:r>
              <a:rPr lang="tr-TR" sz="2000" dirty="0" err="1">
                <a:latin typeface="Comic Sans MS" panose="030F0902030302020204" pitchFamily="66" charset="0"/>
              </a:rPr>
              <a:t>bag</a:t>
            </a:r>
            <a:r>
              <a:rPr lang="tr-TR" sz="2000" dirty="0">
                <a:latin typeface="Comic Sans MS" panose="030F0902030302020204" pitchFamily="66" charset="0"/>
              </a:rPr>
              <a:t>̆ </a:t>
            </a:r>
            <a:r>
              <a:rPr lang="tr-TR" sz="2000" dirty="0" err="1">
                <a:latin typeface="Comic Sans MS" panose="030F0902030302020204" pitchFamily="66" charset="0"/>
              </a:rPr>
              <a:t>içerdikleri</a:t>
            </a:r>
            <a:r>
              <a:rPr lang="tr-TR" sz="2000" dirty="0">
                <a:latin typeface="Comic Sans MS" panose="030F0902030302020204" pitchFamily="66" charset="0"/>
              </a:rPr>
              <a:t> </a:t>
            </a:r>
            <a:r>
              <a:rPr lang="tr-TR" sz="2000" dirty="0" err="1">
                <a:latin typeface="Comic Sans MS" panose="030F0902030302020204" pitchFamily="66" charset="0"/>
              </a:rPr>
              <a:t>için</a:t>
            </a:r>
            <a:r>
              <a:rPr lang="tr-TR" sz="2000" dirty="0">
                <a:latin typeface="Comic Sans MS" panose="030F0902030302020204" pitchFamily="66" charset="0"/>
              </a:rPr>
              <a:t> kolay </a:t>
            </a:r>
            <a:r>
              <a:rPr lang="tr-TR" sz="2000" dirty="0" err="1">
                <a:latin typeface="Comic Sans MS" panose="030F0902030302020204" pitchFamily="66" charset="0"/>
              </a:rPr>
              <a:t>oksidasyona</a:t>
            </a:r>
            <a:r>
              <a:rPr lang="tr-TR" sz="2000" dirty="0">
                <a:latin typeface="Comic Sans MS" panose="030F0902030302020204" pitchFamily="66" charset="0"/>
              </a:rPr>
              <a:t> </a:t>
            </a:r>
            <a:r>
              <a:rPr lang="tr-TR" sz="2000" dirty="0" err="1">
                <a:latin typeface="Comic Sans MS" panose="030F0902030302020204" pitchFamily="66" charset="0"/>
              </a:rPr>
              <a:t>uğrarlar</a:t>
            </a:r>
            <a:r>
              <a:rPr lang="tr-TR" sz="2000" dirty="0">
                <a:latin typeface="Comic Sans MS" panose="030F0902030302020204" pitchFamily="66" charset="0"/>
              </a:rPr>
              <a:t>. Bu sebeple </a:t>
            </a:r>
            <a:r>
              <a:rPr lang="tr-TR" sz="2000" dirty="0" err="1">
                <a:latin typeface="Comic Sans MS" panose="030F0902030302020204" pitchFamily="66" charset="0"/>
              </a:rPr>
              <a:t>yağın</a:t>
            </a:r>
            <a:r>
              <a:rPr lang="tr-TR" sz="2000" dirty="0">
                <a:latin typeface="Comic Sans MS" panose="030F0902030302020204" pitchFamily="66" charset="0"/>
              </a:rPr>
              <a:t> bozulması kolay olur. </a:t>
            </a:r>
            <a:r>
              <a:rPr lang="tr-TR" sz="2000" dirty="0" err="1">
                <a:latin typeface="Comic Sans MS" panose="030F0902030302020204" pitchFamily="66" charset="0"/>
              </a:rPr>
              <a:t>Eğer</a:t>
            </a:r>
            <a:r>
              <a:rPr lang="tr-TR" sz="2000" dirty="0">
                <a:latin typeface="Comic Sans MS" panose="030F0902030302020204" pitchFamily="66" charset="0"/>
              </a:rPr>
              <a:t> </a:t>
            </a:r>
            <a:r>
              <a:rPr lang="tr-TR" sz="2000" dirty="0" err="1">
                <a:latin typeface="Comic Sans MS" panose="030F0902030302020204" pitchFamily="66" charset="0"/>
              </a:rPr>
              <a:t>hidrojenlenirlerse</a:t>
            </a:r>
            <a:r>
              <a:rPr lang="tr-TR" sz="2000" dirty="0">
                <a:latin typeface="Comic Sans MS" panose="030F0902030302020204" pitchFamily="66" charset="0"/>
              </a:rPr>
              <a:t> </a:t>
            </a:r>
            <a:r>
              <a:rPr lang="tr-TR" sz="2000" dirty="0" err="1">
                <a:latin typeface="Comic Sans MS" panose="030F0902030302020204" pitchFamily="66" charset="0"/>
              </a:rPr>
              <a:t>çift</a:t>
            </a:r>
            <a:r>
              <a:rPr lang="tr-TR" sz="2000" dirty="0">
                <a:latin typeface="Comic Sans MS" panose="030F0902030302020204" pitchFamily="66" charset="0"/>
              </a:rPr>
              <a:t> </a:t>
            </a:r>
            <a:r>
              <a:rPr lang="tr-TR" sz="2000" dirty="0" err="1">
                <a:latin typeface="Comic Sans MS" panose="030F0902030302020204" pitchFamily="66" charset="0"/>
              </a:rPr>
              <a:t>bağlar</a:t>
            </a:r>
            <a:r>
              <a:rPr lang="tr-TR" sz="2000" dirty="0">
                <a:latin typeface="Comic Sans MS" panose="030F0902030302020204" pitchFamily="66" charset="0"/>
              </a:rPr>
              <a:t> </a:t>
            </a:r>
            <a:r>
              <a:rPr lang="tr-TR" sz="2000" dirty="0" err="1">
                <a:latin typeface="Comic Sans MS" panose="030F0902030302020204" pitchFamily="66" charset="0"/>
              </a:rPr>
              <a:t>açılır</a:t>
            </a:r>
            <a:r>
              <a:rPr lang="tr-TR" sz="2000" dirty="0">
                <a:latin typeface="Comic Sans MS" panose="030F0902030302020204" pitchFamily="66" charset="0"/>
              </a:rPr>
              <a:t> ve bunlara hidrojen katılarak </a:t>
            </a:r>
            <a:r>
              <a:rPr lang="tr-TR" sz="2000" dirty="0" err="1">
                <a:latin typeface="Comic Sans MS" panose="030F0902030302020204" pitchFamily="66" charset="0"/>
              </a:rPr>
              <a:t>doymus</a:t>
            </a:r>
            <a:r>
              <a:rPr lang="tr-TR" sz="2000" dirty="0">
                <a:latin typeface="Comic Sans MS" panose="030F0902030302020204" pitchFamily="66" charset="0"/>
              </a:rPr>
              <a:t>̧ </a:t>
            </a:r>
            <a:r>
              <a:rPr lang="tr-TR" sz="2000" dirty="0" err="1">
                <a:latin typeface="Comic Sans MS" panose="030F0902030302020204" pitchFamily="66" charset="0"/>
              </a:rPr>
              <a:t>yag</a:t>
            </a:r>
            <a:r>
              <a:rPr lang="tr-TR" sz="2000" dirty="0">
                <a:latin typeface="Comic Sans MS" panose="030F0902030302020204" pitchFamily="66" charset="0"/>
              </a:rPr>
              <a:t>̆ asitlerine </a:t>
            </a:r>
            <a:r>
              <a:rPr lang="tr-TR" sz="2000" dirty="0" err="1">
                <a:latin typeface="Comic Sans MS" panose="030F0902030302020204" pitchFamily="66" charset="0"/>
              </a:rPr>
              <a:t>dönüşürler</a:t>
            </a:r>
            <a:r>
              <a:rPr lang="tr-TR" sz="2000" dirty="0">
                <a:latin typeface="Comic Sans MS" panose="030F0902030302020204" pitchFamily="66" charset="0"/>
              </a:rPr>
              <a:t>. </a:t>
            </a:r>
          </a:p>
          <a:p>
            <a:pPr algn="just"/>
            <a:endParaRPr lang="tr-TR" sz="2000" dirty="0"/>
          </a:p>
          <a:p>
            <a:pPr algn="just"/>
            <a:endParaRPr lang="tr-TR" sz="2000" dirty="0">
              <a:latin typeface="Calibri" panose="020F0502020204030204" pitchFamily="34" charset="0"/>
              <a:cs typeface="Calibri" panose="020F0502020204030204" pitchFamily="34" charset="0"/>
            </a:endParaRPr>
          </a:p>
        </p:txBody>
      </p:sp>
      <p:pic>
        <p:nvPicPr>
          <p:cNvPr id="16386" name="Picture 2" descr="Sihirli Fasulyeler">
            <a:extLst>
              <a:ext uri="{FF2B5EF4-FFF2-40B4-BE49-F238E27FC236}">
                <a16:creationId xmlns:a16="http://schemas.microsoft.com/office/drawing/2014/main" id="{EAB7A930-7C60-B64D-9319-3EF9DBCFFF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64004" y="1212850"/>
            <a:ext cx="6627996" cy="526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505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2895600" y="304800"/>
            <a:ext cx="7543800" cy="1143000"/>
          </a:xfrm>
        </p:spPr>
        <p:txBody>
          <a:bodyPr>
            <a:normAutofit/>
          </a:bodyPr>
          <a:lstStyle/>
          <a:p>
            <a:pPr eaLnBrk="1" hangingPunct="1"/>
            <a:r>
              <a:rPr lang="tr-TR" sz="2800" b="1" dirty="0">
                <a:solidFill>
                  <a:srgbClr val="7030A0"/>
                </a:solidFill>
                <a:latin typeface="Comic Sans MS" pitchFamily="66" charset="0"/>
                <a:cs typeface="Times New Roman" pitchFamily="18" charset="0"/>
              </a:rPr>
              <a:t>Doymamış yağ asitleri</a:t>
            </a:r>
          </a:p>
        </p:txBody>
      </p:sp>
      <p:graphicFrame>
        <p:nvGraphicFramePr>
          <p:cNvPr id="2050" name="Object 3"/>
          <p:cNvGraphicFramePr>
            <a:graphicFrameLocks noChangeAspect="1"/>
          </p:cNvGraphicFramePr>
          <p:nvPr>
            <p:extLst>
              <p:ext uri="{D42A27DB-BD31-4B8C-83A1-F6EECF244321}">
                <p14:modId xmlns:p14="http://schemas.microsoft.com/office/powerpoint/2010/main" val="1616120735"/>
              </p:ext>
            </p:extLst>
          </p:nvPr>
        </p:nvGraphicFramePr>
        <p:xfrm>
          <a:off x="649704" y="1412777"/>
          <a:ext cx="10491537" cy="4592737"/>
        </p:xfrm>
        <a:graphic>
          <a:graphicData uri="http://schemas.openxmlformats.org/presentationml/2006/ole">
            <mc:AlternateContent xmlns:mc="http://schemas.openxmlformats.org/markup-compatibility/2006">
              <mc:Choice xmlns:v="urn:schemas-microsoft-com:vml" Requires="v">
                <p:oleObj spid="_x0000_s2051" name="Word Belgesi" r:id="rId4" imgW="6071074" imgH="2412575" progId="Word.Document.8">
                  <p:embed/>
                </p:oleObj>
              </mc:Choice>
              <mc:Fallback>
                <p:oleObj name="Word Belgesi" r:id="rId4" imgW="6071074" imgH="2412575" progId="Word.Document.8">
                  <p:embed/>
                  <p:pic>
                    <p:nvPicPr>
                      <p:cNvPr id="205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704" y="1412777"/>
                        <a:ext cx="10491537" cy="4592737"/>
                      </a:xfrm>
                      <a:prstGeom prst="rect">
                        <a:avLst/>
                      </a:prstGeom>
                      <a:noFill/>
                      <a:ln>
                        <a:noFill/>
                      </a:ln>
                      <a:effectLst/>
                    </p:spPr>
                  </p:pic>
                </p:oleObj>
              </mc:Fallback>
            </mc:AlternateContent>
          </a:graphicData>
        </a:graphic>
      </p:graphicFrame>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{2EA5E8D9-936A-F349-A6E8-51E687A37EEA}tf10001076</Template>
  <TotalTime>9005</TotalTime>
  <Words>2383</Words>
  <Application>Microsoft Office PowerPoint</Application>
  <PresentationFormat>Geniş ekran</PresentationFormat>
  <Paragraphs>308</Paragraphs>
  <Slides>46</Slides>
  <Notes>38</Notes>
  <HiddenSlides>0</HiddenSlides>
  <MMClips>0</MMClips>
  <ScaleCrop>false</ScaleCrop>
  <HeadingPairs>
    <vt:vector size="8" baseType="variant">
      <vt:variant>
        <vt:lpstr>Kullanılan Yazı Tipleri</vt:lpstr>
      </vt:variant>
      <vt:variant>
        <vt:i4>9</vt:i4>
      </vt:variant>
      <vt:variant>
        <vt:lpstr>Tema</vt:lpstr>
      </vt:variant>
      <vt:variant>
        <vt:i4>1</vt:i4>
      </vt:variant>
      <vt:variant>
        <vt:lpstr>Eklenmiş OLE Hizmet Programları</vt:lpstr>
      </vt:variant>
      <vt:variant>
        <vt:i4>2</vt:i4>
      </vt:variant>
      <vt:variant>
        <vt:lpstr>Slayt Başlıkları</vt:lpstr>
      </vt:variant>
      <vt:variant>
        <vt:i4>46</vt:i4>
      </vt:variant>
    </vt:vector>
  </HeadingPairs>
  <TitlesOfParts>
    <vt:vector size="58" baseType="lpstr">
      <vt:lpstr>AppleGaramond</vt:lpstr>
      <vt:lpstr>Arial</vt:lpstr>
      <vt:lpstr>Calibri</vt:lpstr>
      <vt:lpstr>Calibri Light</vt:lpstr>
      <vt:lpstr>Comic Sans MS</vt:lpstr>
      <vt:lpstr>Helvetica</vt:lpstr>
      <vt:lpstr>Symbol</vt:lpstr>
      <vt:lpstr>Times New Roman</vt:lpstr>
      <vt:lpstr>Wingdings</vt:lpstr>
      <vt:lpstr>Office Teması</vt:lpstr>
      <vt:lpstr>Word Belgesi</vt:lpstr>
      <vt:lpstr>Bit Eşlem Resmi</vt:lpstr>
      <vt:lpstr>HEM103-C-Beslenme İlkeleri   </vt:lpstr>
      <vt:lpstr>PowerPoint Sunusu</vt:lpstr>
      <vt:lpstr>Yağların Vücut Çalışmasındaki Görevleri  </vt:lpstr>
      <vt:lpstr>PowerPoint Sunusu</vt:lpstr>
      <vt:lpstr>PowerPoint Sunusu</vt:lpstr>
      <vt:lpstr>PowerPoint Sunusu</vt:lpstr>
      <vt:lpstr>Doymuş yağ asitleri</vt:lpstr>
      <vt:lpstr>PowerPoint Sunusu</vt:lpstr>
      <vt:lpstr>Doymamış yağ asitleri</vt:lpstr>
      <vt:lpstr> </vt:lpstr>
      <vt:lpstr>Tekli Doymamış Yağ Asitleri (MUFA) CnH(2n-2)O2</vt:lpstr>
      <vt:lpstr>Çoklu Doymamış Yağ Asitleri (PUFA) </vt:lpstr>
      <vt:lpstr>PowerPoint Sunusu</vt:lpstr>
      <vt:lpstr>PowerPoint Sunusu</vt:lpstr>
      <vt:lpstr>PowerPoint Sunusu</vt:lpstr>
      <vt:lpstr>PowerPoint Sunusu</vt:lpstr>
      <vt:lpstr>Yağ asitlerinin gösterilmesi</vt:lpstr>
      <vt:lpstr> Çeşitli özelliklerine göre sınıflandırılır</vt:lpstr>
      <vt:lpstr>C sayısına göre yağ asitlerinin sınıflandırılması </vt:lpstr>
      <vt:lpstr>PowerPoint Sunusu</vt:lpstr>
      <vt:lpstr>PowerPoint Sunusu</vt:lpstr>
      <vt:lpstr>Cis-Trans Yağ Asitleri</vt:lpstr>
      <vt:lpstr>Cis-Trans Yağ Asitleri</vt:lpstr>
      <vt:lpstr>PowerPoint Sunusu</vt:lpstr>
      <vt:lpstr>PowerPoint Sunusu</vt:lpstr>
      <vt:lpstr>PowerPoint Sunusu</vt:lpstr>
      <vt:lpstr>PowerPoint Sunusu</vt:lpstr>
      <vt:lpstr>Yağ kaynakları</vt:lpstr>
      <vt:lpstr>PowerPoint Sunusu</vt:lpstr>
      <vt:lpstr>PowerPoint Sunusu</vt:lpstr>
      <vt:lpstr>PowerPoint Sunusu</vt:lpstr>
      <vt:lpstr>BİLEŞİK LİPİTLER FOSFOLİPİTLER</vt:lpstr>
      <vt:lpstr>PowerPoint Sunusu</vt:lpstr>
      <vt:lpstr>Fosfolipitlerin Fonksiyonları </vt:lpstr>
      <vt:lpstr>Lesitin</vt:lpstr>
      <vt:lpstr> Türev Lipitler (Steroidler)  Dokularda birkaç tür steroid bulunur.  1. Kolesterol (Steroller-Sterinler) 2. Ergesterol 3. Safra asidi 4. Adrenokortikal hormonlar 5. Cinsiyet hormonları </vt:lpstr>
      <vt:lpstr>KOLESTEROL (KOLESTERİN) </vt:lpstr>
      <vt:lpstr>Kolesterolün Görevleri </vt:lpstr>
      <vt:lpstr>PowerPoint Sunusu</vt:lpstr>
      <vt:lpstr>PowerPoint Sunusu</vt:lpstr>
      <vt:lpstr>PowerPoint Sunusu</vt:lpstr>
      <vt:lpstr>PowerPoint Sunusu</vt:lpstr>
      <vt:lpstr>PowerPoint Sunusu</vt:lpstr>
      <vt:lpstr>YAĞLARIN SİNDİRİMİ, EMİLİMİ,METABOLİZMASI</vt:lpstr>
      <vt:lpstr>PowerPoint Sunusu</vt:lpstr>
      <vt:lpstr>Emilim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Ferid AYDIN</cp:lastModifiedBy>
  <cp:revision>76</cp:revision>
  <cp:lastPrinted>2023-10-24T08:10:12Z</cp:lastPrinted>
  <dcterms:created xsi:type="dcterms:W3CDTF">2020-09-28T06:36:33Z</dcterms:created>
  <dcterms:modified xsi:type="dcterms:W3CDTF">2023-10-24T08:32:11Z</dcterms:modified>
</cp:coreProperties>
</file>