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28"/>
  </p:notesMasterIdLst>
  <p:sldIdLst>
    <p:sldId id="258" r:id="rId3"/>
    <p:sldId id="347" r:id="rId4"/>
    <p:sldId id="348" r:id="rId5"/>
    <p:sldId id="349" r:id="rId6"/>
    <p:sldId id="368" r:id="rId7"/>
    <p:sldId id="369" r:id="rId8"/>
    <p:sldId id="370" r:id="rId9"/>
    <p:sldId id="350" r:id="rId10"/>
    <p:sldId id="351" r:id="rId11"/>
    <p:sldId id="352" r:id="rId12"/>
    <p:sldId id="365" r:id="rId13"/>
    <p:sldId id="366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7" r:id="rId25"/>
    <p:sldId id="363" r:id="rId26"/>
    <p:sldId id="364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7239D5ED-FCA6-48E2-BDCC-2F1226237447}">
          <p14:sldIdLst>
            <p14:sldId id="258"/>
            <p14:sldId id="347"/>
            <p14:sldId id="348"/>
            <p14:sldId id="349"/>
            <p14:sldId id="368"/>
            <p14:sldId id="369"/>
            <p14:sldId id="370"/>
            <p14:sldId id="350"/>
            <p14:sldId id="351"/>
            <p14:sldId id="352"/>
            <p14:sldId id="365"/>
            <p14:sldId id="366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7"/>
            <p14:sldId id="363"/>
            <p14:sldId id="3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162"/>
    <a:srgbClr val="110F50"/>
    <a:srgbClr val="100D50"/>
    <a:srgbClr val="0F0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6835"/>
  </p:normalViewPr>
  <p:slideViewPr>
    <p:cSldViewPr snapToGrid="0" snapToObjects="1">
      <p:cViewPr varScale="1">
        <p:scale>
          <a:sx n="89" d="100"/>
          <a:sy n="89" d="100"/>
        </p:scale>
        <p:origin x="39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C8D0D-7507-44B5-BF86-9B7EE280158D}" type="datetimeFigureOut">
              <a:rPr lang="tr-TR" smtClean="0"/>
              <a:t>09.12.2020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A8F55-591F-4C82-A106-4949E9E692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91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DB7758-A774-4344-BDB7-0A03F0B85784}" type="slidenum">
              <a:rPr lang="tr-TR" smtClean="0"/>
              <a:pPr/>
              <a:t>2</a:t>
            </a:fld>
            <a:endParaRPr lang="tr-TR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824429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E99218-EFA3-48A4-9B04-922292F08054}" type="slidenum">
              <a:rPr lang="tr-TR" smtClean="0"/>
              <a:pPr/>
              <a:t>11</a:t>
            </a:fld>
            <a:endParaRPr lang="tr-T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863960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E99218-EFA3-48A4-9B04-922292F08054}" type="slidenum">
              <a:rPr lang="tr-TR" smtClean="0"/>
              <a:pPr/>
              <a:t>12</a:t>
            </a:fld>
            <a:endParaRPr lang="tr-T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063118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829983-5F12-4496-9A59-9365CAE8AF41}" type="slidenum">
              <a:rPr lang="tr-TR" smtClean="0"/>
              <a:pPr/>
              <a:t>13</a:t>
            </a:fld>
            <a:endParaRPr lang="tr-T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971392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7FA12E-3F94-44E7-829C-6AD5461ADC82}" type="slidenum">
              <a:rPr lang="tr-TR" smtClean="0"/>
              <a:pPr/>
              <a:t>14</a:t>
            </a:fld>
            <a:endParaRPr lang="tr-T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266358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36AE7E-5F97-401D-9FFE-6EE9F2BECD1F}" type="slidenum">
              <a:rPr lang="tr-TR" smtClean="0"/>
              <a:pPr/>
              <a:t>15</a:t>
            </a:fld>
            <a:endParaRPr lang="tr-T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132074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67EE26-057D-469C-878B-B6782FED0768}" type="slidenum">
              <a:rPr lang="tr-TR" smtClean="0"/>
              <a:pPr/>
              <a:t>16</a:t>
            </a:fld>
            <a:endParaRPr lang="tr-T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840019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0EF425-2709-4380-8E3F-606CFECED144}" type="slidenum">
              <a:rPr lang="tr-TR" smtClean="0"/>
              <a:pPr/>
              <a:t>17</a:t>
            </a:fld>
            <a:endParaRPr lang="tr-T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724356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B48DCC-EFD2-40F3-BD03-F274923E226B}" type="slidenum">
              <a:rPr lang="tr-TR" smtClean="0"/>
              <a:pPr/>
              <a:t>18</a:t>
            </a:fld>
            <a:endParaRPr lang="tr-T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132190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93C974-4BCB-4E55-9919-F00E509D8D2F}" type="slidenum">
              <a:rPr lang="tr-TR" smtClean="0"/>
              <a:pPr/>
              <a:t>19</a:t>
            </a:fld>
            <a:endParaRPr lang="tr-T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831349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435656-FA34-46FF-AAC1-3508D1A8AAD1}" type="slidenum">
              <a:rPr lang="tr-TR" smtClean="0"/>
              <a:pPr/>
              <a:t>20</a:t>
            </a:fld>
            <a:endParaRPr lang="tr-T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09379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395424-7D4D-4C52-A758-84EEBD616AD8}" type="slidenum">
              <a:rPr lang="tr-TR" smtClean="0"/>
              <a:pPr/>
              <a:t>3</a:t>
            </a:fld>
            <a:endParaRPr lang="tr-TR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11185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D2639E-920E-4569-AD41-D4A08503595D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3821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E8AFD3-0763-4D7C-884D-941498234644}" type="slidenum">
              <a:rPr lang="tr-TR" smtClean="0"/>
              <a:pPr/>
              <a:t>22</a:t>
            </a:fld>
            <a:endParaRPr lang="tr-T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606834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E8AFD3-0763-4D7C-884D-941498234644}" type="slidenum">
              <a:rPr lang="tr-TR" smtClean="0"/>
              <a:pPr/>
              <a:t>23</a:t>
            </a:fld>
            <a:endParaRPr lang="tr-T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321621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DB6BFA-DD74-4F27-A80E-1FE6D8E8BEC5}" type="slidenum">
              <a:rPr lang="tr-TR" smtClean="0"/>
              <a:pPr/>
              <a:t>24</a:t>
            </a:fld>
            <a:endParaRPr lang="tr-T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618175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3EDC0F-DAF4-449F-AF6B-92D771DE3AD0}" type="slidenum">
              <a:rPr lang="tr-TR" smtClean="0"/>
              <a:pPr/>
              <a:t>25</a:t>
            </a:fld>
            <a:endParaRPr lang="tr-T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614434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897958-C806-4DC3-9576-9345AAB8BEF5}" type="slidenum">
              <a:rPr lang="tr-TR" smtClean="0"/>
              <a:pPr/>
              <a:t>4</a:t>
            </a:fld>
            <a:endParaRPr lang="tr-T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552375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897958-C806-4DC3-9576-9345AAB8BEF5}" type="slidenum">
              <a:rPr lang="tr-TR" smtClean="0"/>
              <a:pPr/>
              <a:t>5</a:t>
            </a:fld>
            <a:endParaRPr lang="tr-T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12580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897958-C806-4DC3-9576-9345AAB8BEF5}" type="slidenum">
              <a:rPr lang="tr-TR" smtClean="0"/>
              <a:pPr/>
              <a:t>6</a:t>
            </a:fld>
            <a:endParaRPr lang="tr-T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190186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897958-C806-4DC3-9576-9345AAB8BEF5}" type="slidenum">
              <a:rPr lang="tr-TR" smtClean="0"/>
              <a:pPr/>
              <a:t>7</a:t>
            </a:fld>
            <a:endParaRPr lang="tr-T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514316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09139E-FBCF-4D9C-A55A-EC3522D90942}" type="slidenum">
              <a:rPr lang="tr-TR" smtClean="0"/>
              <a:pPr/>
              <a:t>8</a:t>
            </a:fld>
            <a:endParaRPr lang="tr-T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442565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59E342-4CE4-4982-A62C-9CF9B5514520}" type="slidenum">
              <a:rPr lang="tr-TR" smtClean="0"/>
              <a:pPr/>
              <a:t>9</a:t>
            </a:fld>
            <a:endParaRPr lang="tr-T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777084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E99218-EFA3-48A4-9B04-922292F08054}" type="slidenum">
              <a:rPr lang="tr-TR" smtClean="0"/>
              <a:pPr/>
              <a:t>10</a:t>
            </a:fld>
            <a:endParaRPr lang="tr-T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46890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697C9482-0B13-8C46-B789-1676CF6812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5745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085F501C-3996-5742-AD09-2E4D7E46E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799" y="2042319"/>
            <a:ext cx="9500119" cy="2793292"/>
          </a:xfrm>
        </p:spPr>
        <p:txBody>
          <a:bodyPr anchor="t" anchorCtr="0"/>
          <a:lstStyle>
            <a:lvl1pPr algn="l">
              <a:defRPr sz="6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8758B05-720F-504C-B895-2D4C4FB992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267391"/>
            <a:ext cx="7968050" cy="983142"/>
          </a:xfrm>
        </p:spPr>
        <p:txBody>
          <a:bodyPr/>
          <a:lstStyle>
            <a:lvl1pPr marL="0" indent="0" algn="l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3FC8C9A-E818-6C46-A394-492DEB49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D90D-82A4-4500-B0EB-6C8458CE80ED}" type="datetime1">
              <a:rPr lang="tr-TR" smtClean="0"/>
              <a:t>09.12.2020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0CB75C-9A3B-BB4F-8295-0E26BF54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F744FFD-C81B-0748-92DB-102E565F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67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E02827-49F8-744F-8D60-66A2136C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258CFC4-467F-8B47-9AAE-020017735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8CD38A-87E6-B743-A9F0-C61399CE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A4307-894B-4596-8276-7624E55F993C}" type="datetime1">
              <a:rPr lang="tr-TR" smtClean="0"/>
              <a:t>09.12.2020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A2B3029-76D5-3A41-B3F0-737365D4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576CA4-ABA8-A54D-84C1-29C24ABE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46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B93D9AC-AB5A-A34F-9AE5-568EE8A99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74441"/>
            <a:ext cx="2628900" cy="5402522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85D3371-32E6-3B44-A511-2E0F8C70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74441"/>
            <a:ext cx="7734300" cy="5402522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6E6F39-B5F2-1B47-8A7A-E487764F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12AE-890F-4916-98E6-F204723D80A7}" type="datetime1">
              <a:rPr lang="tr-TR" smtClean="0"/>
              <a:t>09.12.2020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A9412F-E77A-6848-8DC0-3DF4509D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B3AFCA-2E11-3242-89B8-AED137E4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6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FB5E-46DC-4032-807C-A50D93C3D3B6}" type="datetime1">
              <a:rPr lang="tr-TR" smtClean="0"/>
              <a:t>09.12.2020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4472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FC8DE-89E1-4A29-9B95-B5DF5F8405E0}" type="datetime1">
              <a:rPr lang="tr-TR" smtClean="0"/>
              <a:t>09.12.2020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0019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A926C-69CF-4E3A-A1E2-CC1FD86FB204}" type="datetime1">
              <a:rPr lang="tr-TR" smtClean="0"/>
              <a:t>09.12.2020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0648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B55C7-3FD3-4E70-9CD5-EEC004E79E9C}" type="datetime1">
              <a:rPr lang="tr-TR" smtClean="0"/>
              <a:t>09.12.2020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90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B745-CE2A-4DC5-AF7C-9BDC090184FF}" type="datetime1">
              <a:rPr lang="tr-TR" smtClean="0"/>
              <a:t>09.12.2020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4109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3C7C-2396-42FA-823D-D3B5F944A50A}" type="datetime1">
              <a:rPr lang="tr-TR" smtClean="0"/>
              <a:t>09.12.2020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628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9868-9656-4700-A55A-A4EF623D2CCC}" type="datetime1">
              <a:rPr lang="tr-TR" smtClean="0"/>
              <a:t>09.12.2020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5775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C0DC-1A8E-4418-AA7C-7E73A651CA7E}" type="datetime1">
              <a:rPr lang="tr-TR" smtClean="0"/>
              <a:t>09.12.2020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81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4DD74B-8D67-7C4F-A40E-5ED92799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867767-1E79-FB4C-A90E-5AC880B7B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83BF5AD-5046-4846-A41E-4D51E1F3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5DBCB-808B-46F7-B82B-4A30B00234A6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756B946-9508-9F49-BCAF-051F718B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917803-1C07-744D-B98D-5A1C7AF3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883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7FD4E-F5FC-4B39-BC57-3266F89C31A1}" type="datetime1">
              <a:rPr lang="tr-TR" smtClean="0"/>
              <a:t>09.12.2020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511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D9ED-7F42-4F29-82E0-C0567F322AF7}" type="datetime1">
              <a:rPr lang="tr-TR" smtClean="0"/>
              <a:t>09.12.2020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184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A1CC-4A4A-436B-93F7-2A36A685043A}" type="datetime1">
              <a:rPr lang="tr-TR" smtClean="0"/>
              <a:t>09.12.2020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928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285C46-E310-B041-9351-A4067E74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FC4C8B-BC7A-5842-9D64-989165674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30E744-16D4-EA4F-BA60-F89AD6B7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8A39-489E-48C6-B5E5-7B0D0D9849C0}" type="datetime1">
              <a:rPr lang="tr-TR" smtClean="0"/>
              <a:t>09.12.2020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7E490B-2698-0648-A418-9124F623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AD227A-03E6-E044-B324-DB23AACE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177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138721-0BBA-1C4F-B418-B9086313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2AFAEB7-2ED2-CD4C-BDEF-BFD441CC5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44F9A3F-067D-8B40-9FE4-D84985DA8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B007CF7-8C49-6343-9BA9-C71126829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6F7C-6C0B-4170-97EF-4361CFF3EC45}" type="datetime1">
              <a:rPr lang="tr-TR" smtClean="0"/>
              <a:t>09.12.2020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8C2E6C-3E4A-504A-9DDD-F120780F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978699-6E10-6446-B6C8-982767F4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331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F91A78-C054-F44A-AA80-00DCE80D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86408"/>
            <a:ext cx="10515600" cy="804280"/>
          </a:xfrm>
        </p:spPr>
        <p:txBody>
          <a:bodyPr/>
          <a:lstStyle/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1040944-9F69-C949-983C-13DC0AE3B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3C15BA8-53C4-A64E-8E99-4E12AEF2E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E123063-C3CB-5644-9787-FEBEC6860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C1D3E4E-DC6A-E64C-BC2C-CF760678F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A7B3210-1D44-9D47-ABF4-668809F4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8D35-7371-4E4C-806E-86B9ABAACFA6}" type="datetime1">
              <a:rPr lang="tr-TR" smtClean="0"/>
              <a:t>09.12.2020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B836BB7-668C-CB46-AB21-54D34ECA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5D5FE17-9613-B74E-B3CE-60F34496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36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5C0A1A-C417-EB4C-8E27-59A64651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2406B69-354A-5B4D-AB17-EC89F841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4CA-1F07-4341-BDAE-49FC21B51CA5}" type="datetime1">
              <a:rPr lang="tr-TR" smtClean="0"/>
              <a:t>09.12.2020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81B7292-03D3-3B4B-8E6C-9415537E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ADEDC9C-D405-674A-8280-0DB01F6D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3CC840B-19DB-674C-BE64-AE981003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54C2EC-03CC-4FFD-BD83-847A4570EA17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12FACB4-87A7-CD4E-B7DB-939E86B9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0DA1D0C-2BF1-014F-8FAD-C39C9C3C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5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EC3BF4-047E-2D4B-857C-8CB32042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206EBE-8460-224F-8C36-0DA21F2EF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B5A6CD7-AE3C-F94B-8E89-813B0B80D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9B268A-FA27-C14A-BB53-421950C3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6C7D-D293-4F89-92BE-2A2131EFFF33}" type="datetime1">
              <a:rPr lang="tr-TR" smtClean="0"/>
              <a:t>09.12.2020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E3DA51E-270D-1840-A1A2-832499BB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5442466-B09E-CE49-BB01-D69CB250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212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F83C5E-7121-E748-91B9-3F83C277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ADB7585-15C5-6E4D-AB30-FE73B816B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B64E1E2-B6C8-D14D-8B52-5E934D62C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4217BD9-09D9-0847-9903-B5FC6D6D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C15A3-302D-4B32-B5BA-F0A723E92038}" type="datetime1">
              <a:rPr lang="tr-TR" smtClean="0"/>
              <a:t>09.12.2020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59A86B8-CF4D-9E46-A4CE-DE7C36AC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A56D009-5E25-4B4A-949C-9C5B2D8B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475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E96E16A-A0BE-F847-A472-BA783A4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7924"/>
            <a:ext cx="10515600" cy="792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AC28368-8F4B-A549-A46E-071E43FB6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4AAA90-01A4-CC4C-88BB-2C104D954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38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79CEC9-7C44-4736-93C7-F9A42DC88209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733454-1A69-8343-A6A6-DF8F8152E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0604" y="6356350"/>
            <a:ext cx="82575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6F0A88-6574-074D-9593-4D17EDD69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4808" y="6356350"/>
            <a:ext cx="40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0F4E6BD-4CAD-3E44-B214-2CFB9D00E5E7}" type="slidenum">
              <a:rPr lang="tr-TR" smtClean="0"/>
              <a:pPr/>
              <a:t>‹#›</a:t>
            </a:fld>
            <a:endParaRPr lang="tr-TR" dirty="0"/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84DA3CEB-A4D8-7948-9AB0-A7CC0CE19F4C}"/>
              </a:ext>
            </a:extLst>
          </p:cNvPr>
          <p:cNvCxnSpPr>
            <a:cxnSpLocks/>
          </p:cNvCxnSpPr>
          <p:nvPr userDrawn="1"/>
        </p:nvCxnSpPr>
        <p:spPr>
          <a:xfrm>
            <a:off x="4208106" y="586338"/>
            <a:ext cx="715909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>
            <a:extLst>
              <a:ext uri="{FF2B5EF4-FFF2-40B4-BE49-F238E27FC236}">
                <a16:creationId xmlns:a16="http://schemas.microsoft.com/office/drawing/2014/main" id="{C0E5A012-2939-D141-8D23-592AE5C7C12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26518" y="126419"/>
            <a:ext cx="610521" cy="610521"/>
          </a:xfrm>
          <a:prstGeom prst="rect">
            <a:avLst/>
          </a:prstGeom>
        </p:spPr>
      </p:pic>
      <p:sp>
        <p:nvSpPr>
          <p:cNvPr id="10" name="Dikdörtgen 9"/>
          <p:cNvSpPr/>
          <p:nvPr userDrawn="1"/>
        </p:nvSpPr>
        <p:spPr>
          <a:xfrm>
            <a:off x="1154644" y="21719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tr-TR" sz="1000" b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MÜHENDİSLİK FAKÜLTESİ</a:t>
            </a:r>
            <a:endParaRPr lang="tr-TR" sz="10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000" b="0" noProof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en-US" sz="1000" b="0" baseline="0" noProof="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Engineering</a:t>
            </a:r>
            <a:endParaRPr lang="en-US" sz="1000" b="0" noProof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 userDrawn="1"/>
        </p:nvSpPr>
        <p:spPr>
          <a:xfrm>
            <a:off x="10304107" y="247106"/>
            <a:ext cx="104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10. </a:t>
            </a:r>
            <a:r>
              <a:rPr lang="tr-TR" dirty="0" smtClean="0"/>
              <a:t>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631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DE105-C202-4482-93D9-EE3BE24121AE}" type="datetime1">
              <a:rPr lang="tr-TR" smtClean="0"/>
              <a:t>09.12.2020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MUH BİL– Bilgisayar Programlama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CD649-AD21-4D4E-B1CA-1D7560C658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41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Makine Mühendisliği Bölümü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tr-TR" dirty="0">
                <a:solidFill>
                  <a:srgbClr val="1E1162"/>
                </a:solidFill>
              </a:rPr>
              <a:t>Dersin Adı: </a:t>
            </a:r>
            <a:r>
              <a:rPr lang="tr-TR" dirty="0" smtClean="0">
                <a:solidFill>
                  <a:srgbClr val="1E1162"/>
                </a:solidFill>
              </a:rPr>
              <a:t>MUH BİL– Bilgisayar Programlama</a:t>
            </a:r>
            <a:endParaRPr lang="tr-TR" dirty="0">
              <a:solidFill>
                <a:srgbClr val="1E1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tr-TR" dirty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Dersin Hocası: </a:t>
            </a:r>
            <a:r>
              <a:rPr lang="tr-TR" dirty="0" smtClean="0">
                <a:solidFill>
                  <a:srgbClr val="1E1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Dr.Öğr.Üyesi İlhan Volkan ÖNER</a:t>
            </a:r>
            <a:endParaRPr lang="tr-TR" dirty="0">
              <a:solidFill>
                <a:srgbClr val="1E1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1C42A7E1-4275-024A-8631-43CFA2748EDF}"/>
              </a:ext>
            </a:extLst>
          </p:cNvPr>
          <p:cNvSpPr txBox="1">
            <a:spLocks/>
          </p:cNvSpPr>
          <p:nvPr/>
        </p:nvSpPr>
        <p:spPr>
          <a:xfrm>
            <a:off x="2209799" y="864973"/>
            <a:ext cx="8809653" cy="848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MÜHENDİSLİK FAKÜLTESİ</a:t>
            </a:r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Engineering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1369006" y="986244"/>
            <a:ext cx="8876325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800" b="1" dirty="0">
                <a:solidFill>
                  <a:srgbClr val="FF0000"/>
                </a:solidFill>
                <a:latin typeface="Calibri" pitchFamily="34" charset="0"/>
              </a:rPr>
              <a:t>Uygulama 1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 pitchFamily="34" charset="0"/>
              </a:rPr>
              <a:t>E</a:t>
            </a:r>
            <a:r>
              <a:rPr lang="tr-TR" sz="2200" dirty="0" err="1">
                <a:latin typeface="Calibri" pitchFamily="34" charset="0"/>
              </a:rPr>
              <a:t>lemanları</a:t>
            </a:r>
            <a:r>
              <a:rPr lang="tr-TR" sz="2200" dirty="0">
                <a:latin typeface="Calibri" pitchFamily="34" charset="0"/>
              </a:rPr>
              <a:t> dışardan gir</a:t>
            </a:r>
            <a:r>
              <a:rPr lang="en-US" sz="2200" dirty="0" err="1">
                <a:latin typeface="Calibri" pitchFamily="34" charset="0"/>
              </a:rPr>
              <a:t>ilen</a:t>
            </a:r>
            <a:r>
              <a:rPr lang="tr-TR" sz="2200" dirty="0">
                <a:latin typeface="Calibri" pitchFamily="34" charset="0"/>
              </a:rPr>
              <a:t> iki </a:t>
            </a:r>
            <a:r>
              <a:rPr lang="en-US" sz="2200" dirty="0" err="1">
                <a:latin typeface="Calibri" pitchFamily="34" charset="0"/>
              </a:rPr>
              <a:t>boyutlu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bir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dizinin</a:t>
            </a:r>
            <a:r>
              <a:rPr lang="tr-TR" sz="2200" dirty="0">
                <a:latin typeface="Calibri" pitchFamily="34" charset="0"/>
              </a:rPr>
              <a:t> program</a:t>
            </a:r>
            <a:r>
              <a:rPr lang="en-US" sz="2200" dirty="0" err="1">
                <a:latin typeface="Calibri" pitchFamily="34" charset="0"/>
              </a:rPr>
              <a:t>ını</a:t>
            </a:r>
            <a:r>
              <a:rPr lang="tr-TR" sz="2200" dirty="0">
                <a:latin typeface="Calibri" pitchFamily="34" charset="0"/>
              </a:rPr>
              <a:t> yazınız</a:t>
            </a:r>
            <a:r>
              <a:rPr lang="en-US" sz="2200" dirty="0">
                <a:latin typeface="Calibri" pitchFamily="34" charset="0"/>
              </a:rPr>
              <a:t> (</a:t>
            </a:r>
            <a:r>
              <a:rPr lang="en-US" sz="2200" dirty="0" err="1">
                <a:latin typeface="Calibri" pitchFamily="34" charset="0"/>
              </a:rPr>
              <a:t>değerler</a:t>
            </a:r>
            <a:r>
              <a:rPr lang="en-US" sz="2200" dirty="0">
                <a:latin typeface="Calibri" pitchFamily="34" charset="0"/>
              </a:rPr>
              <a:t> a</a:t>
            </a:r>
            <a:r>
              <a:rPr lang="tr-TR" sz="2200" dirty="0" err="1">
                <a:latin typeface="Calibri" pitchFamily="34" charset="0"/>
              </a:rPr>
              <a:t>şağıda</a:t>
            </a:r>
            <a:r>
              <a:rPr lang="tr-TR" sz="2200" dirty="0">
                <a:latin typeface="Calibri" pitchFamily="34" charset="0"/>
              </a:rPr>
              <a:t> veril</a:t>
            </a:r>
            <a:r>
              <a:rPr lang="en-US" sz="2200" dirty="0" err="1">
                <a:latin typeface="Calibri" pitchFamily="34" charset="0"/>
              </a:rPr>
              <a:t>miştir</a:t>
            </a:r>
            <a:r>
              <a:rPr lang="en-US" sz="2200" dirty="0">
                <a:latin typeface="Calibri" pitchFamily="34" charset="0"/>
              </a:rPr>
              <a:t>)</a:t>
            </a:r>
            <a:endParaRPr lang="tr-TR" sz="2200" dirty="0">
              <a:latin typeface="Calibri" pitchFamily="34" charset="0"/>
            </a:endParaRP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3540125" y="1989138"/>
            <a:ext cx="345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tr-TR"/>
          </a:p>
        </p:txBody>
      </p:sp>
      <p:graphicFrame>
        <p:nvGraphicFramePr>
          <p:cNvPr id="228392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04194"/>
              </p:ext>
            </p:extLst>
          </p:nvPr>
        </p:nvGraphicFramePr>
        <p:xfrm>
          <a:off x="4079876" y="2815446"/>
          <a:ext cx="1001713" cy="2017711"/>
        </p:xfrm>
        <a:graphic>
          <a:graphicData uri="http://schemas.openxmlformats.org/drawingml/2006/table">
            <a:tbl>
              <a:tblPr/>
              <a:tblGrid>
                <a:gridCol w="563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8393" name="Text Box 41"/>
          <p:cNvSpPr txBox="1">
            <a:spLocks noChangeArrowheads="1"/>
          </p:cNvSpPr>
          <p:nvPr/>
        </p:nvSpPr>
        <p:spPr bwMode="auto">
          <a:xfrm>
            <a:off x="1369006" y="4833157"/>
            <a:ext cx="7848413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800" b="1" dirty="0">
                <a:solidFill>
                  <a:srgbClr val="FF0000"/>
                </a:solidFill>
                <a:latin typeface="Calibri" pitchFamily="34" charset="0"/>
              </a:rPr>
              <a:t>Uygulama 2</a:t>
            </a:r>
          </a:p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0 ile 50 arasında 4 artımlı bir tek </a:t>
            </a:r>
            <a:r>
              <a:rPr lang="en-US" sz="2200" dirty="0" err="1">
                <a:latin typeface="Calibri" pitchFamily="34" charset="0"/>
              </a:rPr>
              <a:t>boyutlu</a:t>
            </a:r>
            <a:r>
              <a:rPr lang="tr-TR" sz="2200" dirty="0">
                <a:latin typeface="Calibri" pitchFamily="34" charset="0"/>
              </a:rPr>
              <a:t> A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dizisi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tr-TR" sz="2200" dirty="0">
                <a:latin typeface="Calibri" pitchFamily="34" charset="0"/>
              </a:rPr>
              <a:t>oluşturunuz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2F50-8570-4A68-B575-20BF3D9B4F65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779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1369006" y="767576"/>
            <a:ext cx="8876325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800" b="1" dirty="0">
                <a:solidFill>
                  <a:srgbClr val="FF0000"/>
                </a:solidFill>
                <a:latin typeface="Calibri" pitchFamily="34" charset="0"/>
              </a:rPr>
              <a:t>Uygulama 1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Calibri" pitchFamily="34" charset="0"/>
              </a:rPr>
              <a:t>E</a:t>
            </a:r>
            <a:r>
              <a:rPr lang="tr-TR" sz="2200" dirty="0" err="1">
                <a:latin typeface="Calibri" pitchFamily="34" charset="0"/>
              </a:rPr>
              <a:t>lemanları</a:t>
            </a:r>
            <a:r>
              <a:rPr lang="tr-TR" sz="2200" dirty="0">
                <a:latin typeface="Calibri" pitchFamily="34" charset="0"/>
              </a:rPr>
              <a:t> dışardan gir</a:t>
            </a:r>
            <a:r>
              <a:rPr lang="en-US" sz="2200" dirty="0" err="1">
                <a:latin typeface="Calibri" pitchFamily="34" charset="0"/>
              </a:rPr>
              <a:t>ilen</a:t>
            </a:r>
            <a:r>
              <a:rPr lang="tr-TR" sz="2200" dirty="0">
                <a:latin typeface="Calibri" pitchFamily="34" charset="0"/>
              </a:rPr>
              <a:t> iki </a:t>
            </a:r>
            <a:r>
              <a:rPr lang="en-US" sz="2200" dirty="0" err="1">
                <a:latin typeface="Calibri" pitchFamily="34" charset="0"/>
              </a:rPr>
              <a:t>boyutlu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bir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dizinin</a:t>
            </a:r>
            <a:r>
              <a:rPr lang="tr-TR" sz="2200" dirty="0">
                <a:latin typeface="Calibri" pitchFamily="34" charset="0"/>
              </a:rPr>
              <a:t> program</a:t>
            </a:r>
            <a:r>
              <a:rPr lang="en-US" sz="2200" dirty="0" err="1">
                <a:latin typeface="Calibri" pitchFamily="34" charset="0"/>
              </a:rPr>
              <a:t>ını</a:t>
            </a:r>
            <a:r>
              <a:rPr lang="tr-TR" sz="2200" dirty="0">
                <a:latin typeface="Calibri" pitchFamily="34" charset="0"/>
              </a:rPr>
              <a:t> yazınız</a:t>
            </a:r>
            <a:r>
              <a:rPr lang="en-US" sz="2200" dirty="0">
                <a:latin typeface="Calibri" pitchFamily="34" charset="0"/>
              </a:rPr>
              <a:t> (</a:t>
            </a:r>
            <a:r>
              <a:rPr lang="en-US" sz="2200" dirty="0" err="1">
                <a:latin typeface="Calibri" pitchFamily="34" charset="0"/>
              </a:rPr>
              <a:t>değerler</a:t>
            </a:r>
            <a:r>
              <a:rPr lang="en-US" sz="2200" dirty="0">
                <a:latin typeface="Calibri" pitchFamily="34" charset="0"/>
              </a:rPr>
              <a:t> a</a:t>
            </a:r>
            <a:r>
              <a:rPr lang="tr-TR" sz="2200" dirty="0" err="1">
                <a:latin typeface="Calibri" pitchFamily="34" charset="0"/>
              </a:rPr>
              <a:t>şağıda</a:t>
            </a:r>
            <a:r>
              <a:rPr lang="tr-TR" sz="2200" dirty="0">
                <a:latin typeface="Calibri" pitchFamily="34" charset="0"/>
              </a:rPr>
              <a:t> veril</a:t>
            </a:r>
            <a:r>
              <a:rPr lang="en-US" sz="2200" dirty="0" err="1">
                <a:latin typeface="Calibri" pitchFamily="34" charset="0"/>
              </a:rPr>
              <a:t>miştir</a:t>
            </a:r>
            <a:r>
              <a:rPr lang="en-US" sz="2200" dirty="0">
                <a:latin typeface="Calibri" pitchFamily="34" charset="0"/>
              </a:rPr>
              <a:t>)</a:t>
            </a:r>
            <a:endParaRPr lang="tr-TR" sz="2200" dirty="0">
              <a:latin typeface="Calibri" pitchFamily="34" charset="0"/>
            </a:endParaRPr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3540125" y="1989138"/>
            <a:ext cx="345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50000" t="20312" r="19253" b="47396"/>
          <a:stretch/>
        </p:blipFill>
        <p:spPr>
          <a:xfrm>
            <a:off x="996452" y="2565401"/>
            <a:ext cx="5087346" cy="300395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/>
          <a:srcRect l="49853" t="9375" r="37262" b="46354"/>
          <a:stretch/>
        </p:blipFill>
        <p:spPr>
          <a:xfrm>
            <a:off x="6943726" y="1779587"/>
            <a:ext cx="2452687" cy="4738145"/>
          </a:xfrm>
          <a:prstGeom prst="rect">
            <a:avLst/>
          </a:prstGeom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047B-328F-4073-B485-EFAE07BC47B0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4947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3540125" y="1989138"/>
            <a:ext cx="3455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tr-TR"/>
          </a:p>
        </p:txBody>
      </p:sp>
      <p:sp>
        <p:nvSpPr>
          <p:cNvPr id="228393" name="Text Box 41"/>
          <p:cNvSpPr txBox="1">
            <a:spLocks noChangeArrowheads="1"/>
          </p:cNvSpPr>
          <p:nvPr/>
        </p:nvSpPr>
        <p:spPr bwMode="auto">
          <a:xfrm>
            <a:off x="1343912" y="1116850"/>
            <a:ext cx="7848413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800" b="1" dirty="0">
                <a:solidFill>
                  <a:srgbClr val="FF0000"/>
                </a:solidFill>
                <a:latin typeface="Calibri" pitchFamily="34" charset="0"/>
              </a:rPr>
              <a:t>Uygulama 2</a:t>
            </a:r>
          </a:p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0 ile 50 arasında 4 artımlı bir tek </a:t>
            </a:r>
            <a:r>
              <a:rPr lang="en-US" sz="2200" dirty="0" err="1">
                <a:latin typeface="Calibri" pitchFamily="34" charset="0"/>
              </a:rPr>
              <a:t>boyutlu</a:t>
            </a:r>
            <a:r>
              <a:rPr lang="tr-TR" sz="2200" dirty="0">
                <a:latin typeface="Calibri" pitchFamily="34" charset="0"/>
              </a:rPr>
              <a:t> A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dizisi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tr-TR" sz="2200" dirty="0">
                <a:latin typeface="Calibri" pitchFamily="34" charset="0"/>
              </a:rPr>
              <a:t>oluşturunuz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540125" y="27664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clc</a:t>
            </a:r>
            <a:endParaRPr lang="tr-TR" dirty="0"/>
          </a:p>
          <a:p>
            <a:r>
              <a:rPr lang="tr-TR" dirty="0" err="1"/>
              <a:t>clear</a:t>
            </a:r>
            <a:r>
              <a:rPr lang="tr-TR" dirty="0"/>
              <a:t> </a:t>
            </a:r>
            <a:r>
              <a:rPr lang="tr-TR" dirty="0" err="1"/>
              <a:t>all</a:t>
            </a:r>
            <a:endParaRPr lang="tr-TR" dirty="0"/>
          </a:p>
          <a:p>
            <a:r>
              <a:rPr lang="tr-TR" dirty="0"/>
              <a:t>B=0:4:50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2278-D6C5-45E9-BB47-DAD965989FF4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83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2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2050" name="Object 20"/>
          <p:cNvGraphicFramePr>
            <a:graphicFrameLocks noChangeAspect="1"/>
          </p:cNvGraphicFramePr>
          <p:nvPr>
            <p:extLst/>
          </p:nvPr>
        </p:nvGraphicFramePr>
        <p:xfrm>
          <a:off x="3660619" y="2024064"/>
          <a:ext cx="3911756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2159000" imgH="939800" progId="Equation.3">
                  <p:embed/>
                </p:oleObj>
              </mc:Choice>
              <mc:Fallback>
                <p:oleObj name="Equation" r:id="rId4" imgW="2159000" imgH="939800" progId="Equation.3">
                  <p:embed/>
                  <p:pic>
                    <p:nvPicPr>
                      <p:cNvPr id="205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619" y="2024064"/>
                        <a:ext cx="3911756" cy="2016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110" name="Text Box 22"/>
          <p:cNvSpPr txBox="1">
            <a:spLocks noChangeArrowheads="1"/>
          </p:cNvSpPr>
          <p:nvPr/>
        </p:nvSpPr>
        <p:spPr bwMode="auto">
          <a:xfrm>
            <a:off x="1883533" y="4400550"/>
            <a:ext cx="8388932" cy="14465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Calibri" pitchFamily="34" charset="0"/>
              </a:rPr>
              <a:t>Böyle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dikdörtgen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bir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tabloya</a:t>
            </a:r>
            <a:r>
              <a:rPr lang="en-US" sz="2200" dirty="0">
                <a:latin typeface="Calibri" pitchFamily="34" charset="0"/>
              </a:rPr>
              <a:t>, </a:t>
            </a:r>
            <a:r>
              <a:rPr lang="en-US" sz="2200" i="1" dirty="0" err="1">
                <a:latin typeface="Calibri" pitchFamily="34" charset="0"/>
              </a:rPr>
              <a:t>mxn</a:t>
            </a:r>
            <a:r>
              <a:rPr lang="en-US" sz="2200" i="1" dirty="0">
                <a:latin typeface="Calibri" pitchFamily="34" charset="0"/>
              </a:rPr>
              <a:t> </a:t>
            </a:r>
            <a:r>
              <a:rPr lang="en-US" sz="2200" i="1" dirty="0" err="1">
                <a:latin typeface="Calibri" pitchFamily="34" charset="0"/>
              </a:rPr>
              <a:t>matrisi</a:t>
            </a:r>
            <a:r>
              <a:rPr lang="en-US" sz="2200" dirty="0" err="1">
                <a:latin typeface="Calibri" pitchFamily="34" charset="0"/>
              </a:rPr>
              <a:t>dir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denir</a:t>
            </a:r>
            <a:r>
              <a:rPr lang="en-US" sz="2200" dirty="0">
                <a:latin typeface="Calibri" pitchFamily="34" charset="0"/>
              </a:rPr>
              <a:t>. </a:t>
            </a:r>
            <a:r>
              <a:rPr lang="en-US" sz="2200" dirty="0" err="1">
                <a:latin typeface="Calibri" pitchFamily="34" charset="0"/>
              </a:rPr>
              <a:t>Burada</a:t>
            </a:r>
            <a:r>
              <a:rPr lang="en-US" sz="2200" dirty="0">
                <a:latin typeface="Calibri" pitchFamily="34" charset="0"/>
              </a:rPr>
              <a:t>, </a:t>
            </a:r>
            <a:r>
              <a:rPr lang="en-US" sz="2200" i="1" dirty="0">
                <a:latin typeface="Calibri" pitchFamily="34" charset="0"/>
              </a:rPr>
              <a:t>m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sayısına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matrisin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i="1" dirty="0" err="1">
                <a:latin typeface="Calibri" pitchFamily="34" charset="0"/>
              </a:rPr>
              <a:t>satır</a:t>
            </a:r>
            <a:r>
              <a:rPr lang="en-US" sz="2200" i="1" dirty="0">
                <a:latin typeface="Calibri" pitchFamily="34" charset="0"/>
              </a:rPr>
              <a:t> </a:t>
            </a:r>
            <a:r>
              <a:rPr lang="en-US" sz="2200" i="1" dirty="0" err="1">
                <a:latin typeface="Calibri" pitchFamily="34" charset="0"/>
              </a:rPr>
              <a:t>sayısı</a:t>
            </a:r>
            <a:r>
              <a:rPr lang="en-US" sz="2200" dirty="0">
                <a:latin typeface="Calibri" pitchFamily="34" charset="0"/>
              </a:rPr>
              <a:t>, </a:t>
            </a:r>
            <a:r>
              <a:rPr lang="en-US" sz="2200" i="1" dirty="0">
                <a:latin typeface="Calibri" pitchFamily="34" charset="0"/>
              </a:rPr>
              <a:t>n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sayısına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matrisin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i="1" dirty="0" err="1">
                <a:latin typeface="Calibri" pitchFamily="34" charset="0"/>
              </a:rPr>
              <a:t>sütun</a:t>
            </a:r>
            <a:r>
              <a:rPr lang="en-US" sz="2200" i="1" dirty="0">
                <a:latin typeface="Calibri" pitchFamily="34" charset="0"/>
              </a:rPr>
              <a:t> </a:t>
            </a:r>
            <a:r>
              <a:rPr lang="en-US" sz="2200" i="1" dirty="0" err="1">
                <a:latin typeface="Calibri" pitchFamily="34" charset="0"/>
              </a:rPr>
              <a:t>sayısı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denir</a:t>
            </a:r>
            <a:r>
              <a:rPr lang="en-US" sz="2200" dirty="0">
                <a:latin typeface="Calibri" pitchFamily="34" charset="0"/>
              </a:rPr>
              <a:t>. </a:t>
            </a:r>
            <a:r>
              <a:rPr lang="en-US" sz="2200" dirty="0" err="1">
                <a:latin typeface="Calibri" pitchFamily="34" charset="0"/>
              </a:rPr>
              <a:t>Eğer</a:t>
            </a:r>
            <a:r>
              <a:rPr lang="en-US" sz="2200" dirty="0">
                <a:latin typeface="Calibri" pitchFamily="34" charset="0"/>
              </a:rPr>
              <a:t>, </a:t>
            </a:r>
            <a:r>
              <a:rPr lang="en-US" sz="2200" i="1" dirty="0">
                <a:latin typeface="Calibri" pitchFamily="34" charset="0"/>
              </a:rPr>
              <a:t>m</a:t>
            </a:r>
            <a:r>
              <a:rPr lang="en-US" sz="2200" dirty="0">
                <a:latin typeface="Calibri" pitchFamily="34" charset="0"/>
              </a:rPr>
              <a:t>=</a:t>
            </a:r>
            <a:r>
              <a:rPr lang="en-US" sz="2200" i="1" dirty="0">
                <a:latin typeface="Calibri" pitchFamily="34" charset="0"/>
              </a:rPr>
              <a:t>n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ise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matris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i="1" dirty="0" err="1">
                <a:latin typeface="Calibri" pitchFamily="34" charset="0"/>
              </a:rPr>
              <a:t>kare</a:t>
            </a:r>
            <a:r>
              <a:rPr lang="en-US" sz="2200" i="1" dirty="0">
                <a:latin typeface="Calibri" pitchFamily="34" charset="0"/>
              </a:rPr>
              <a:t> </a:t>
            </a:r>
            <a:r>
              <a:rPr lang="en-US" sz="2200" i="1" dirty="0" err="1">
                <a:latin typeface="Calibri" pitchFamily="34" charset="0"/>
              </a:rPr>
              <a:t>matris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olarak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adlandırılır</a:t>
            </a:r>
            <a:r>
              <a:rPr lang="en-US" sz="2200" dirty="0">
                <a:latin typeface="Calibri" pitchFamily="34" charset="0"/>
              </a:rPr>
              <a:t>, </a:t>
            </a:r>
            <a:r>
              <a:rPr lang="en-US" sz="2200" dirty="0" err="1">
                <a:latin typeface="Calibri" pitchFamily="34" charset="0"/>
              </a:rPr>
              <a:t>ve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b="1" dirty="0">
                <a:latin typeface="Calibri" pitchFamily="34" charset="0"/>
              </a:rPr>
              <a:t>A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matrisi</a:t>
            </a:r>
            <a:r>
              <a:rPr lang="en-US" sz="2200" dirty="0">
                <a:latin typeface="Calibri" pitchFamily="34" charset="0"/>
              </a:rPr>
              <a:t>, </a:t>
            </a:r>
            <a:r>
              <a:rPr lang="en-US" sz="2200" i="1" dirty="0">
                <a:latin typeface="Calibri" pitchFamily="34" charset="0"/>
              </a:rPr>
              <a:t>n. </a:t>
            </a:r>
            <a:r>
              <a:rPr lang="en-US" sz="2200" i="1" dirty="0" err="1">
                <a:latin typeface="Calibri" pitchFamily="34" charset="0"/>
              </a:rPr>
              <a:t>mertebeden</a:t>
            </a:r>
            <a:r>
              <a:rPr lang="en-US" sz="2200" dirty="0" err="1">
                <a:latin typeface="Calibri" pitchFamily="34" charset="0"/>
              </a:rPr>
              <a:t>dir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denir</a:t>
            </a:r>
            <a:r>
              <a:rPr lang="en-US" sz="2200" dirty="0">
                <a:latin typeface="Calibri" pitchFamily="34" charset="0"/>
              </a:rPr>
              <a:t>.</a:t>
            </a:r>
            <a:endParaRPr lang="en-US" sz="2200" b="1" dirty="0">
              <a:latin typeface="Calibri" pitchFamily="34" charset="0"/>
            </a:endParaRPr>
          </a:p>
        </p:txBody>
      </p:sp>
      <p:sp>
        <p:nvSpPr>
          <p:cNvPr id="2061" name="Rectangle 2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2062" name="Rectangle 27"/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2063" name="Text Box 29"/>
          <p:cNvSpPr txBox="1">
            <a:spLocks noChangeArrowheads="1"/>
          </p:cNvSpPr>
          <p:nvPr/>
        </p:nvSpPr>
        <p:spPr bwMode="auto">
          <a:xfrm>
            <a:off x="1883532" y="1196976"/>
            <a:ext cx="8388932" cy="4308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>
                <a:latin typeface="Calibri" pitchFamily="34" charset="0"/>
              </a:rPr>
              <a:t>MATRİSLE, </a:t>
            </a:r>
            <a:r>
              <a:rPr lang="en-US" sz="2200" dirty="0" err="1">
                <a:latin typeface="Calibri" pitchFamily="34" charset="0"/>
              </a:rPr>
              <a:t>iki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boyutlu</a:t>
            </a:r>
            <a:r>
              <a:rPr lang="en-US" sz="2200" dirty="0">
                <a:latin typeface="Calibri" pitchFamily="34" charset="0"/>
              </a:rPr>
              <a:t> DİZİLER (VEKTÖRLER) </a:t>
            </a:r>
            <a:r>
              <a:rPr lang="en-US" sz="2200" dirty="0" err="1">
                <a:latin typeface="Calibri" pitchFamily="34" charset="0"/>
              </a:rPr>
              <a:t>olarak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düşünülebilirler</a:t>
            </a:r>
            <a:r>
              <a:rPr lang="en-US" sz="2200" dirty="0">
                <a:latin typeface="Calibri" pitchFamily="34" charset="0"/>
              </a:rPr>
              <a:t>:</a:t>
            </a:r>
            <a:endParaRPr lang="tr-TR" sz="2200" dirty="0">
              <a:latin typeface="Calibri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708732" y="539165"/>
            <a:ext cx="430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Dizi ve Matrisler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5BE7-295C-4E7B-A883-B917E85F6C1A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8062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1800910" y="1507188"/>
            <a:ext cx="7127875" cy="4308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sz="2200" dirty="0">
                <a:latin typeface="Calibri" pitchFamily="34" charset="0"/>
              </a:rPr>
              <a:t>Aşağıda verilen lineer denklem takımını çözünüz</a:t>
            </a:r>
            <a:r>
              <a:rPr lang="en-US" sz="2200" dirty="0">
                <a:latin typeface="Calibri" pitchFamily="34" charset="0"/>
              </a:rPr>
              <a:t>.</a:t>
            </a:r>
            <a:endParaRPr lang="tr-TR" sz="2200" dirty="0">
              <a:latin typeface="Calibri" pitchFamily="34" charset="0"/>
            </a:endParaRPr>
          </a:p>
        </p:txBody>
      </p:sp>
      <p:pic>
        <p:nvPicPr>
          <p:cNvPr id="1434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27" y="2437947"/>
            <a:ext cx="3649446" cy="162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1847529" y="850570"/>
            <a:ext cx="430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Örnek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l="49854" t="20573" r="21742" b="43490"/>
          <a:stretch/>
        </p:blipFill>
        <p:spPr>
          <a:xfrm>
            <a:off x="3998673" y="2071473"/>
            <a:ext cx="4184746" cy="297677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5"/>
          <a:srcRect l="49708" t="10157" r="39458" b="41145"/>
          <a:stretch/>
        </p:blipFill>
        <p:spPr>
          <a:xfrm>
            <a:off x="9227764" y="654526"/>
            <a:ext cx="2297486" cy="5805809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F6DF-035C-4D89-ACB8-D1DF1641177C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180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0"/>
          <p:cNvGraphicFramePr>
            <a:graphicFrameLocks noChangeAspect="1"/>
          </p:cNvGraphicFramePr>
          <p:nvPr>
            <p:extLst/>
          </p:nvPr>
        </p:nvGraphicFramePr>
        <p:xfrm>
          <a:off x="2917740" y="1772816"/>
          <a:ext cx="18351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1054100" imgH="457200" progId="Equation.3">
                  <p:embed/>
                </p:oleObj>
              </mc:Choice>
              <mc:Fallback>
                <p:oleObj name="Equation" r:id="rId4" imgW="1054100" imgH="457200" progId="Equation.3">
                  <p:embed/>
                  <p:pic>
                    <p:nvPicPr>
                      <p:cNvPr id="3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740" y="1772816"/>
                        <a:ext cx="1835150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1"/>
          <p:cNvGraphicFramePr>
            <a:graphicFrameLocks noChangeAspect="1"/>
          </p:cNvGraphicFramePr>
          <p:nvPr>
            <p:extLst/>
          </p:nvPr>
        </p:nvGraphicFramePr>
        <p:xfrm>
          <a:off x="5232401" y="1844825"/>
          <a:ext cx="118903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6" imgW="723586" imgH="457002" progId="Equation.3">
                  <p:embed/>
                </p:oleObj>
              </mc:Choice>
              <mc:Fallback>
                <p:oleObj name="Equation" r:id="rId6" imgW="723586" imgH="457002" progId="Equation.3">
                  <p:embed/>
                  <p:pic>
                    <p:nvPicPr>
                      <p:cNvPr id="30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1" y="1844825"/>
                        <a:ext cx="1189037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1732194" y="1248810"/>
            <a:ext cx="8648283" cy="4308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Calibri" pitchFamily="34" charset="0"/>
              </a:rPr>
              <a:t>Verilen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b="1" dirty="0">
                <a:latin typeface="Calibri" pitchFamily="34" charset="0"/>
              </a:rPr>
              <a:t>A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ve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b="1" dirty="0">
                <a:latin typeface="Calibri" pitchFamily="34" charset="0"/>
              </a:rPr>
              <a:t>B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matrislerini</a:t>
            </a:r>
            <a:r>
              <a:rPr lang="tr-TR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düşününüz</a:t>
            </a:r>
            <a:r>
              <a:rPr lang="en-US" sz="2200" dirty="0">
                <a:latin typeface="Calibri" pitchFamily="34" charset="0"/>
              </a:rPr>
              <a:t>.</a:t>
            </a:r>
            <a:endParaRPr lang="tr-TR" sz="2200" dirty="0">
              <a:latin typeface="Calibri" pitchFamily="34" charset="0"/>
            </a:endParaRP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1884363" y="2752804"/>
            <a:ext cx="8496113" cy="11079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b="1" dirty="0">
                <a:latin typeface="Calibri" pitchFamily="34" charset="0"/>
              </a:rPr>
              <a:t>A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matrisi</a:t>
            </a:r>
            <a:r>
              <a:rPr lang="en-US" sz="2200" dirty="0">
                <a:latin typeface="Calibri" pitchFamily="34" charset="0"/>
              </a:rPr>
              <a:t> 2x3 </a:t>
            </a:r>
            <a:r>
              <a:rPr lang="en-US" sz="2200" dirty="0" err="1">
                <a:latin typeface="Calibri" pitchFamily="34" charset="0"/>
              </a:rPr>
              <a:t>ve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b="1" dirty="0">
                <a:latin typeface="Calibri" pitchFamily="34" charset="0"/>
              </a:rPr>
              <a:t>B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matrisi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ise</a:t>
            </a:r>
            <a:r>
              <a:rPr lang="en-US" sz="2200" dirty="0">
                <a:latin typeface="Calibri" pitchFamily="34" charset="0"/>
              </a:rPr>
              <a:t> 2x2 </a:t>
            </a:r>
            <a:r>
              <a:rPr lang="en-US" sz="2200" dirty="0" err="1">
                <a:latin typeface="Calibri" pitchFamily="34" charset="0"/>
              </a:rPr>
              <a:t>matristir</a:t>
            </a:r>
            <a:r>
              <a:rPr lang="en-US" sz="2200" dirty="0">
                <a:latin typeface="Calibri" pitchFamily="34" charset="0"/>
              </a:rPr>
              <a:t>.</a:t>
            </a:r>
            <a:endParaRPr lang="tr-TR" sz="2200" dirty="0">
              <a:latin typeface="Calibri" pitchFamily="34" charset="0"/>
            </a:endParaRPr>
          </a:p>
          <a:p>
            <a:endParaRPr lang="tr-TR" sz="2200" dirty="0">
              <a:latin typeface="Calibri" pitchFamily="34" charset="0"/>
            </a:endParaRPr>
          </a:p>
          <a:p>
            <a:r>
              <a:rPr lang="en-US" altLang="ko-KR" sz="2200" dirty="0">
                <a:latin typeface="Calibri" pitchFamily="34" charset="0"/>
                <a:ea typeface="굴림" charset="-127"/>
              </a:rPr>
              <a:t>a</a:t>
            </a:r>
            <a:r>
              <a:rPr lang="en-US" altLang="ko-KR" sz="2200" baseline="-25000" dirty="0">
                <a:latin typeface="Calibri" pitchFamily="34" charset="0"/>
                <a:ea typeface="굴림" charset="-127"/>
              </a:rPr>
              <a:t>22</a:t>
            </a:r>
            <a:r>
              <a:rPr lang="en-US" altLang="ko-KR" sz="2200" dirty="0">
                <a:latin typeface="Calibri" pitchFamily="34" charset="0"/>
                <a:ea typeface="굴림" charset="-127"/>
              </a:rPr>
              <a:t>=5 </a:t>
            </a:r>
            <a:r>
              <a:rPr lang="en-US" altLang="ko-KR" sz="2200" dirty="0" err="1">
                <a:latin typeface="Calibri" pitchFamily="34" charset="0"/>
                <a:ea typeface="굴림" charset="-127"/>
              </a:rPr>
              <a:t>ve</a:t>
            </a:r>
            <a:r>
              <a:rPr lang="en-US" altLang="ko-KR" sz="2200" dirty="0">
                <a:latin typeface="Calibri" pitchFamily="34" charset="0"/>
                <a:ea typeface="굴림" charset="-127"/>
              </a:rPr>
              <a:t> b</a:t>
            </a:r>
            <a:r>
              <a:rPr lang="en-US" altLang="ko-KR" sz="2200" baseline="-25000" dirty="0">
                <a:latin typeface="Calibri" pitchFamily="34" charset="0"/>
                <a:ea typeface="굴림" charset="-127"/>
              </a:rPr>
              <a:t>12</a:t>
            </a:r>
            <a:r>
              <a:rPr lang="en-US" altLang="ko-KR" sz="2200" dirty="0">
                <a:latin typeface="Calibri" pitchFamily="34" charset="0"/>
                <a:ea typeface="굴림" charset="-127"/>
              </a:rPr>
              <a:t>=2</a:t>
            </a:r>
            <a:r>
              <a:rPr lang="tr-TR" altLang="ko-KR" sz="2200" dirty="0">
                <a:latin typeface="Calibri" pitchFamily="34" charset="0"/>
              </a:rPr>
              <a:t> </a:t>
            </a:r>
            <a:endParaRPr lang="tr-TR" sz="2200" dirty="0">
              <a:latin typeface="Calibri" pitchFamily="34" charset="0"/>
            </a:endParaRPr>
          </a:p>
        </p:txBody>
      </p:sp>
      <p:sp>
        <p:nvSpPr>
          <p:cNvPr id="225294" name="Text Box 14"/>
          <p:cNvSpPr txBox="1">
            <a:spLocks noChangeArrowheads="1"/>
          </p:cNvSpPr>
          <p:nvPr/>
        </p:nvSpPr>
        <p:spPr bwMode="auto">
          <a:xfrm>
            <a:off x="1868946" y="3971380"/>
            <a:ext cx="851153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Bir matrisin veya vektörün boyutlarını tespit etmek için aşağıdaki MATLAB komutu kullanılır: </a:t>
            </a:r>
          </a:p>
        </p:txBody>
      </p:sp>
      <p:sp>
        <p:nvSpPr>
          <p:cNvPr id="225295" name="Text Box 15"/>
          <p:cNvSpPr txBox="1">
            <a:spLocks noChangeArrowheads="1"/>
          </p:cNvSpPr>
          <p:nvPr/>
        </p:nvSpPr>
        <p:spPr bwMode="auto">
          <a:xfrm>
            <a:off x="2387588" y="4876888"/>
            <a:ext cx="216053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[</a:t>
            </a:r>
            <a:r>
              <a:rPr lang="tr-TR" sz="2200" dirty="0" err="1">
                <a:latin typeface="Calibri" pitchFamily="34" charset="0"/>
              </a:rPr>
              <a:t>m,n</a:t>
            </a:r>
            <a:r>
              <a:rPr lang="tr-TR" sz="2200" dirty="0">
                <a:latin typeface="Calibri" pitchFamily="34" charset="0"/>
              </a:rPr>
              <a:t>]=size(A)</a:t>
            </a:r>
          </a:p>
          <a:p>
            <a:r>
              <a:rPr lang="tr-TR" sz="2200" dirty="0">
                <a:latin typeface="Calibri" pitchFamily="34" charset="0"/>
              </a:rPr>
              <a:t>m =</a:t>
            </a:r>
          </a:p>
          <a:p>
            <a:r>
              <a:rPr lang="tr-TR" sz="2200" dirty="0">
                <a:latin typeface="Calibri" pitchFamily="34" charset="0"/>
              </a:rPr>
              <a:t>    </a:t>
            </a:r>
            <a:r>
              <a:rPr lang="tr-TR" sz="2200" dirty="0" smtClean="0">
                <a:latin typeface="Calibri" pitchFamily="34" charset="0"/>
              </a:rPr>
              <a:t>2</a:t>
            </a:r>
            <a:endParaRPr lang="tr-TR" sz="2200" dirty="0">
              <a:latin typeface="Calibri" pitchFamily="34" charset="0"/>
            </a:endParaRPr>
          </a:p>
          <a:p>
            <a:r>
              <a:rPr lang="tr-TR" sz="2200" dirty="0">
                <a:latin typeface="Calibri" pitchFamily="34" charset="0"/>
              </a:rPr>
              <a:t>n =</a:t>
            </a:r>
          </a:p>
          <a:p>
            <a:r>
              <a:rPr lang="tr-TR" sz="2200" dirty="0">
                <a:latin typeface="Calibri" pitchFamily="34" charset="0"/>
              </a:rPr>
              <a:t>     </a:t>
            </a:r>
            <a:r>
              <a:rPr lang="tr-TR" sz="2200" dirty="0" smtClean="0">
                <a:latin typeface="Calibri" pitchFamily="34" charset="0"/>
              </a:rPr>
              <a:t>3</a:t>
            </a:r>
            <a:endParaRPr lang="tr-TR" sz="2200" dirty="0">
              <a:latin typeface="Calibri" pitchFamily="34" charset="0"/>
            </a:endParaRPr>
          </a:p>
        </p:txBody>
      </p:sp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5218019" y="5193760"/>
            <a:ext cx="471646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Burada 	m: satır sayısını</a:t>
            </a:r>
          </a:p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	n: sütün sayısını göstermektedir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1684170" y="713043"/>
            <a:ext cx="430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Örnek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92C5-D288-412E-99FC-B6B4E0D16CCB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0591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4" grpId="0" animBg="1"/>
      <p:bldP spid="225295" grpId="0"/>
      <p:bldP spid="2252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1889827" y="5733257"/>
            <a:ext cx="8562657" cy="4308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İleri MATRİS işlemleri için MATLAB  hazır fonksiyonları kullanılacaktır</a:t>
            </a:r>
          </a:p>
        </p:txBody>
      </p:sp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1889827" y="1309833"/>
            <a:ext cx="8346633" cy="415498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 err="1">
                <a:latin typeface="Calibri" pitchFamily="34" charset="0"/>
              </a:rPr>
              <a:t>Matrislerin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kendilerine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ait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bir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cebirleri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vardır</a:t>
            </a:r>
            <a:r>
              <a:rPr lang="en-US" sz="2200" dirty="0">
                <a:latin typeface="Calibri" pitchFamily="34" charset="0"/>
              </a:rPr>
              <a:t>. </a:t>
            </a:r>
            <a:r>
              <a:rPr lang="en-US" sz="2200" dirty="0" err="1">
                <a:latin typeface="Calibri" pitchFamily="34" charset="0"/>
              </a:rPr>
              <a:t>Özellikle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tr-TR" sz="2200" dirty="0">
                <a:latin typeface="Calibri" pitchFamily="34" charset="0"/>
              </a:rPr>
              <a:t>matrislerin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aşağıda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sıralanan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dört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işlemleriyle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ilgileneceğiz</a:t>
            </a:r>
            <a:r>
              <a:rPr lang="en-US" sz="2200" dirty="0">
                <a:latin typeface="Calibri" pitchFamily="34" charset="0"/>
              </a:rPr>
              <a:t>.</a:t>
            </a:r>
            <a:endParaRPr lang="tr-TR" sz="2200" dirty="0">
              <a:latin typeface="Calibri" pitchFamily="34" charset="0"/>
            </a:endParaRPr>
          </a:p>
          <a:p>
            <a:endParaRPr lang="tr-TR" sz="2200" dirty="0">
              <a:latin typeface="Calibri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200" dirty="0" err="1">
                <a:latin typeface="Calibri" pitchFamily="34" charset="0"/>
              </a:rPr>
              <a:t>Bir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skalerle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çarpım</a:t>
            </a:r>
            <a:endParaRPr lang="tr-TR" sz="2200" dirty="0">
              <a:latin typeface="Calibri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Ø"/>
            </a:pPr>
            <a:endParaRPr lang="tr-TR" sz="2200" dirty="0">
              <a:latin typeface="Calibri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200" dirty="0" err="1">
                <a:latin typeface="Calibri" pitchFamily="34" charset="0"/>
              </a:rPr>
              <a:t>Matris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toplam</a:t>
            </a:r>
            <a:r>
              <a:rPr lang="tr-TR" sz="2200" dirty="0">
                <a:latin typeface="Calibri" pitchFamily="34" charset="0"/>
              </a:rPr>
              <a:t>a</a:t>
            </a:r>
          </a:p>
          <a:p>
            <a:pPr lvl="1">
              <a:buClr>
                <a:srgbClr val="FF3300"/>
              </a:buClr>
              <a:buFont typeface="Wingdings" pitchFamily="2" charset="2"/>
              <a:buChar char="Ø"/>
            </a:pPr>
            <a:endParaRPr lang="tr-TR" sz="2200" dirty="0">
              <a:latin typeface="Calibri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200" dirty="0" err="1">
                <a:latin typeface="Calibri" pitchFamily="34" charset="0"/>
              </a:rPr>
              <a:t>Matris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tr-TR" sz="2200" dirty="0">
                <a:latin typeface="Calibri" pitchFamily="34" charset="0"/>
              </a:rPr>
              <a:t>çıkarma</a:t>
            </a:r>
          </a:p>
          <a:p>
            <a:pPr lvl="1">
              <a:buClr>
                <a:srgbClr val="FF3300"/>
              </a:buClr>
              <a:buFont typeface="Wingdings" pitchFamily="2" charset="2"/>
              <a:buChar char="Ø"/>
            </a:pPr>
            <a:endParaRPr lang="tr-TR" sz="2200" dirty="0">
              <a:latin typeface="Calibri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Ø"/>
            </a:pPr>
            <a:r>
              <a:rPr lang="tr-TR" sz="2200" dirty="0">
                <a:latin typeface="Calibri" pitchFamily="34" charset="0"/>
              </a:rPr>
              <a:t>M</a:t>
            </a:r>
            <a:r>
              <a:rPr lang="en-US" sz="2200" dirty="0" err="1">
                <a:latin typeface="Calibri" pitchFamily="34" charset="0"/>
              </a:rPr>
              <a:t>atris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çarpımı</a:t>
            </a:r>
            <a:endParaRPr lang="en-US" sz="2200" dirty="0">
              <a:latin typeface="Calibri" pitchFamily="34" charset="0"/>
            </a:endParaRPr>
          </a:p>
          <a:p>
            <a:pPr lvl="1">
              <a:buClr>
                <a:srgbClr val="FF3300"/>
              </a:buClr>
              <a:buFont typeface="Wingdings" pitchFamily="2" charset="2"/>
              <a:buNone/>
            </a:pPr>
            <a:endParaRPr lang="en-US" altLang="ko-KR" sz="2200" dirty="0">
              <a:latin typeface="Calibri" pitchFamily="34" charset="0"/>
              <a:ea typeface="굴림" charset="-127"/>
            </a:endParaRPr>
          </a:p>
          <a:p>
            <a:pPr lvl="1"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ko-KR" sz="2200" dirty="0" err="1">
                <a:latin typeface="Calibri" pitchFamily="34" charset="0"/>
                <a:ea typeface="굴림" charset="-127"/>
              </a:rPr>
              <a:t>Matris</a:t>
            </a:r>
            <a:r>
              <a:rPr lang="en-US" altLang="ko-KR" sz="2200" dirty="0">
                <a:latin typeface="Calibri" pitchFamily="34" charset="0"/>
                <a:ea typeface="굴림" charset="-127"/>
              </a:rPr>
              <a:t> </a:t>
            </a:r>
            <a:r>
              <a:rPr lang="en-US" altLang="ko-KR" sz="2200" dirty="0" err="1">
                <a:latin typeface="Calibri" pitchFamily="34" charset="0"/>
                <a:ea typeface="굴림" charset="-127"/>
              </a:rPr>
              <a:t>transpozu</a:t>
            </a:r>
            <a:endParaRPr lang="tr-TR" altLang="ko-KR" sz="2200" dirty="0">
              <a:latin typeface="Calibri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684172" y="603848"/>
            <a:ext cx="430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Matrislerde İşlemler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21FA-1597-4E95-B2DB-9EE6956F075E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0191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1683380" y="1476341"/>
            <a:ext cx="8696304" cy="4308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latin typeface="Calibri" pitchFamily="34" charset="0"/>
              </a:rPr>
              <a:t>Her </a:t>
            </a:r>
            <a:r>
              <a:rPr lang="en-US" sz="2200" dirty="0" err="1">
                <a:latin typeface="Calibri" pitchFamily="34" charset="0"/>
              </a:rPr>
              <a:t>hangi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bir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matris</a:t>
            </a:r>
            <a:r>
              <a:rPr lang="en-US" sz="2200" dirty="0">
                <a:latin typeface="Calibri" pitchFamily="34" charset="0"/>
              </a:rPr>
              <a:t>, </a:t>
            </a:r>
            <a:r>
              <a:rPr lang="en-US" sz="2200" dirty="0" err="1">
                <a:latin typeface="Calibri" pitchFamily="34" charset="0"/>
              </a:rPr>
              <a:t>bir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i="1" dirty="0">
                <a:latin typeface="Calibri" pitchFamily="34" charset="0"/>
              </a:rPr>
              <a:t>c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skaleriyle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çapılabilir</a:t>
            </a:r>
            <a:r>
              <a:rPr lang="en-US" sz="2200" dirty="0">
                <a:latin typeface="Calibri" pitchFamily="34" charset="0"/>
              </a:rPr>
              <a:t>. </a:t>
            </a:r>
            <a:r>
              <a:rPr lang="en-US" sz="2200" dirty="0" err="1">
                <a:latin typeface="Calibri" pitchFamily="34" charset="0"/>
              </a:rPr>
              <a:t>Sonuçta</a:t>
            </a:r>
            <a:r>
              <a:rPr lang="en-US" sz="2200" dirty="0">
                <a:latin typeface="Calibri" pitchFamily="34" charset="0"/>
              </a:rPr>
              <a:t>, </a:t>
            </a:r>
            <a:r>
              <a:rPr lang="en-US" sz="2200" dirty="0" err="1">
                <a:latin typeface="Calibri" pitchFamily="34" charset="0"/>
              </a:rPr>
              <a:t>matris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c</a:t>
            </a:r>
            <a:r>
              <a:rPr lang="en-US" sz="2200" b="1" dirty="0" err="1">
                <a:latin typeface="Calibri" pitchFamily="34" charset="0"/>
              </a:rPr>
              <a:t>A</a:t>
            </a:r>
            <a:r>
              <a:rPr lang="en-US" sz="2200" dirty="0">
                <a:latin typeface="Calibri" pitchFamily="34" charset="0"/>
              </a:rPr>
              <a:t>,</a:t>
            </a:r>
            <a:endParaRPr lang="tr-TR" sz="2200" dirty="0">
              <a:latin typeface="Calibri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409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977723"/>
              </p:ext>
            </p:extLst>
          </p:nvPr>
        </p:nvGraphicFramePr>
        <p:xfrm>
          <a:off x="4689472" y="2198534"/>
          <a:ext cx="1296988" cy="449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711200" imgH="228600" progId="Equation.3">
                  <p:embed/>
                </p:oleObj>
              </mc:Choice>
              <mc:Fallback>
                <p:oleObj name="Equation" r:id="rId4" imgW="711200" imgH="228600" progId="Equation.3">
                  <p:embed/>
                  <p:pic>
                    <p:nvPicPr>
                      <p:cNvPr id="409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2" y="2198534"/>
                        <a:ext cx="1296988" cy="449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74" name="Text Box 14"/>
          <p:cNvSpPr txBox="1">
            <a:spLocks noChangeArrowheads="1"/>
          </p:cNvSpPr>
          <p:nvPr/>
        </p:nvSpPr>
        <p:spPr bwMode="auto">
          <a:xfrm>
            <a:off x="1631916" y="2423475"/>
            <a:ext cx="2520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800" b="1" dirty="0">
                <a:solidFill>
                  <a:srgbClr val="FF0000"/>
                </a:solidFill>
                <a:latin typeface="Calibri" pitchFamily="34" charset="0"/>
              </a:rPr>
              <a:t>Örnek:</a:t>
            </a:r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1708732" y="2939723"/>
            <a:ext cx="8605551" cy="43088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Aşağıda verilen Matrisin 2 ile çarpımı sonucunu veren MATLAB programı</a:t>
            </a:r>
          </a:p>
        </p:txBody>
      </p:sp>
      <p:graphicFrame>
        <p:nvGraphicFramePr>
          <p:cNvPr id="22017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254487"/>
              </p:ext>
            </p:extLst>
          </p:nvPr>
        </p:nvGraphicFramePr>
        <p:xfrm>
          <a:off x="1616366" y="4267236"/>
          <a:ext cx="14033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6" imgW="723600" imgH="457200" progId="Equation.3">
                  <p:embed/>
                </p:oleObj>
              </mc:Choice>
              <mc:Fallback>
                <p:oleObj name="Equation" r:id="rId6" imgW="723600" imgH="457200" progId="Equation.3">
                  <p:embed/>
                  <p:pic>
                    <p:nvPicPr>
                      <p:cNvPr id="22017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366" y="4267236"/>
                        <a:ext cx="14033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Metin kutusu 16"/>
          <p:cNvSpPr txBox="1"/>
          <p:nvPr/>
        </p:nvSpPr>
        <p:spPr>
          <a:xfrm>
            <a:off x="1616366" y="632674"/>
            <a:ext cx="430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Matrislerde </a:t>
            </a:r>
            <a:r>
              <a:rPr lang="tr-TR" sz="2800" b="1" dirty="0" err="1"/>
              <a:t>skaler</a:t>
            </a:r>
            <a:r>
              <a:rPr lang="tr-TR" sz="2800" b="1" dirty="0"/>
              <a:t> işlem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8"/>
          <a:srcRect l="50446" t="21577" r="25235" b="34177"/>
          <a:stretch/>
        </p:blipFill>
        <p:spPr>
          <a:xfrm>
            <a:off x="4152866" y="3499366"/>
            <a:ext cx="3164114" cy="323668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9"/>
          <a:srcRect l="49666" t="10069" r="41968" b="67510"/>
          <a:stretch/>
        </p:blipFill>
        <p:spPr>
          <a:xfrm>
            <a:off x="8246929" y="3583047"/>
            <a:ext cx="1864153" cy="2808655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FF0D-DD00-4D72-A699-4B2989E43BA8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266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74" grpId="0"/>
      <p:bldP spid="2201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1693163" y="1715083"/>
            <a:ext cx="8723317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Elemanları dışardan girilen 2x2’lik bir Matrisin 2. süt</a:t>
            </a:r>
            <a:r>
              <a:rPr lang="en-US" sz="2200" dirty="0">
                <a:latin typeface="Calibri" pitchFamily="34" charset="0"/>
              </a:rPr>
              <a:t>u</a:t>
            </a:r>
            <a:r>
              <a:rPr lang="tr-TR" sz="2200" dirty="0">
                <a:latin typeface="Calibri" pitchFamily="34" charset="0"/>
              </a:rPr>
              <a:t>n</a:t>
            </a:r>
            <a:r>
              <a:rPr lang="en-US" sz="2200" dirty="0">
                <a:latin typeface="Calibri" pitchFamily="34" charset="0"/>
              </a:rPr>
              <a:t>u</a:t>
            </a:r>
            <a:r>
              <a:rPr lang="tr-TR" sz="2200" dirty="0">
                <a:latin typeface="Calibri" pitchFamily="34" charset="0"/>
              </a:rPr>
              <a:t>n</a:t>
            </a:r>
            <a:r>
              <a:rPr lang="en-US" sz="2200" dirty="0">
                <a:latin typeface="Calibri" pitchFamily="34" charset="0"/>
              </a:rPr>
              <a:t>u</a:t>
            </a:r>
            <a:r>
              <a:rPr lang="tr-TR" sz="2200" dirty="0">
                <a:latin typeface="Calibri" pitchFamily="34" charset="0"/>
              </a:rPr>
              <a:t> 3 ile çarpıp yeni bir Matris elde eden bir MATLAB programı yazınız</a:t>
            </a:r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3700460" y="3248202"/>
            <a:ext cx="457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2400" b="1" dirty="0">
                <a:solidFill>
                  <a:srgbClr val="0066FF"/>
                </a:solidFill>
              </a:rPr>
              <a:t>A=[1 3; 4  2];</a:t>
            </a:r>
          </a:p>
          <a:p>
            <a:r>
              <a:rPr lang="tr-TR" sz="2400" b="1" dirty="0" err="1">
                <a:solidFill>
                  <a:srgbClr val="0066FF"/>
                </a:solidFill>
              </a:rPr>
              <a:t>for</a:t>
            </a:r>
            <a:r>
              <a:rPr lang="tr-TR" sz="2400" b="1" dirty="0">
                <a:solidFill>
                  <a:srgbClr val="0066FF"/>
                </a:solidFill>
              </a:rPr>
              <a:t> i=1:2</a:t>
            </a:r>
          </a:p>
          <a:p>
            <a:r>
              <a:rPr lang="tr-TR" sz="2400" b="1" dirty="0">
                <a:solidFill>
                  <a:srgbClr val="0066FF"/>
                </a:solidFill>
              </a:rPr>
              <a:t>    </a:t>
            </a:r>
            <a:r>
              <a:rPr lang="tr-TR" sz="2400" b="1" dirty="0" err="1">
                <a:solidFill>
                  <a:srgbClr val="0066FF"/>
                </a:solidFill>
              </a:rPr>
              <a:t>for</a:t>
            </a:r>
            <a:r>
              <a:rPr lang="tr-TR" sz="2400" b="1" dirty="0">
                <a:solidFill>
                  <a:srgbClr val="0066FF"/>
                </a:solidFill>
              </a:rPr>
              <a:t> j=2:2</a:t>
            </a:r>
          </a:p>
          <a:p>
            <a:r>
              <a:rPr lang="tr-TR" sz="2400" b="1" dirty="0">
                <a:solidFill>
                  <a:srgbClr val="0066FF"/>
                </a:solidFill>
              </a:rPr>
              <a:t>	A(</a:t>
            </a:r>
            <a:r>
              <a:rPr lang="tr-TR" sz="2400" b="1" dirty="0" err="1">
                <a:solidFill>
                  <a:srgbClr val="0066FF"/>
                </a:solidFill>
              </a:rPr>
              <a:t>i,j</a:t>
            </a:r>
            <a:r>
              <a:rPr lang="tr-TR" sz="2400" b="1" dirty="0">
                <a:solidFill>
                  <a:srgbClr val="0066FF"/>
                </a:solidFill>
              </a:rPr>
              <a:t>)=</a:t>
            </a:r>
            <a:r>
              <a:rPr lang="en-US" sz="2400" b="1" dirty="0">
                <a:solidFill>
                  <a:srgbClr val="0066FF"/>
                </a:solidFill>
              </a:rPr>
              <a:t>3</a:t>
            </a:r>
            <a:r>
              <a:rPr lang="tr-TR" sz="2400" b="1" dirty="0">
                <a:solidFill>
                  <a:srgbClr val="0066FF"/>
                </a:solidFill>
              </a:rPr>
              <a:t>*A(</a:t>
            </a:r>
            <a:r>
              <a:rPr lang="tr-TR" sz="2400" b="1" dirty="0" err="1">
                <a:solidFill>
                  <a:srgbClr val="0066FF"/>
                </a:solidFill>
              </a:rPr>
              <a:t>i,j</a:t>
            </a:r>
            <a:r>
              <a:rPr lang="tr-TR" sz="2400" b="1" dirty="0">
                <a:solidFill>
                  <a:srgbClr val="0066FF"/>
                </a:solidFill>
              </a:rPr>
              <a:t>);</a:t>
            </a:r>
          </a:p>
          <a:p>
            <a:r>
              <a:rPr lang="en-US" sz="2400" b="1" dirty="0">
                <a:solidFill>
                  <a:srgbClr val="0066FF"/>
                </a:solidFill>
              </a:rPr>
              <a:t>    </a:t>
            </a:r>
            <a:r>
              <a:rPr lang="tr-TR" sz="2400" b="1" dirty="0" err="1">
                <a:solidFill>
                  <a:srgbClr val="0066FF"/>
                </a:solidFill>
              </a:rPr>
              <a:t>end</a:t>
            </a:r>
            <a:endParaRPr lang="tr-TR" sz="2400" b="1" dirty="0">
              <a:solidFill>
                <a:srgbClr val="0066FF"/>
              </a:solidFill>
            </a:endParaRPr>
          </a:p>
          <a:p>
            <a:r>
              <a:rPr lang="tr-TR" sz="2400" b="1" dirty="0" err="1">
                <a:solidFill>
                  <a:srgbClr val="0066FF"/>
                </a:solidFill>
              </a:rPr>
              <a:t>end</a:t>
            </a:r>
            <a:endParaRPr lang="tr-TR" sz="2400" b="1" dirty="0">
              <a:solidFill>
                <a:srgbClr val="0066FF"/>
              </a:solidFill>
            </a:endParaRPr>
          </a:p>
          <a:p>
            <a:r>
              <a:rPr lang="tr-TR" sz="2400" b="1" dirty="0">
                <a:solidFill>
                  <a:srgbClr val="0066FF"/>
                </a:solidFill>
              </a:rPr>
              <a:t>A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684171" y="951405"/>
            <a:ext cx="430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Örnek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B12A5-8485-485E-8C89-431AC2C04268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245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Text Box 11"/>
          <p:cNvSpPr txBox="1">
            <a:spLocks noChangeArrowheads="1"/>
          </p:cNvSpPr>
          <p:nvPr/>
        </p:nvSpPr>
        <p:spPr bwMode="auto">
          <a:xfrm>
            <a:off x="1638308" y="1370486"/>
            <a:ext cx="8696305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İki matrisin toplanabilmesi veya çıkarabilmesi için boyutlarını yani satır ve sütün sayısını eşit olmalıdır.</a:t>
            </a: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019871"/>
              </p:ext>
            </p:extLst>
          </p:nvPr>
        </p:nvGraphicFramePr>
        <p:xfrm>
          <a:off x="1684172" y="2399612"/>
          <a:ext cx="14033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4" imgW="723600" imgH="457200" progId="Equation.3">
                  <p:embed/>
                </p:oleObj>
              </mc:Choice>
              <mc:Fallback>
                <p:oleObj name="Equation" r:id="rId4" imgW="723600" imgH="457200" progId="Equation.3">
                  <p:embed/>
                  <p:pic>
                    <p:nvPicPr>
                      <p:cNvPr id="51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172" y="2399612"/>
                        <a:ext cx="14033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687022"/>
              </p:ext>
            </p:extLst>
          </p:nvPr>
        </p:nvGraphicFramePr>
        <p:xfrm>
          <a:off x="3829050" y="2392196"/>
          <a:ext cx="14033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6" imgW="723600" imgH="457200" progId="Equation.3">
                  <p:embed/>
                </p:oleObj>
              </mc:Choice>
              <mc:Fallback>
                <p:oleObj name="Equation" r:id="rId6" imgW="723600" imgH="457200" progId="Equation.3">
                  <p:embed/>
                  <p:pic>
                    <p:nvPicPr>
                      <p:cNvPr id="51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2392196"/>
                        <a:ext cx="14033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107130" y="3879844"/>
            <a:ext cx="3456372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İki matrisin toplamı</a:t>
            </a:r>
          </a:p>
        </p:txBody>
      </p:sp>
      <p:graphicFrame>
        <p:nvGraphicFramePr>
          <p:cNvPr id="51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811527"/>
              </p:ext>
            </p:extLst>
          </p:nvPr>
        </p:nvGraphicFramePr>
        <p:xfrm>
          <a:off x="2140858" y="4652894"/>
          <a:ext cx="35941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8" imgW="1854000" imgH="457200" progId="Equation.3">
                  <p:embed/>
                </p:oleObj>
              </mc:Choice>
              <mc:Fallback>
                <p:oleObj name="Equation" r:id="rId8" imgW="1854000" imgH="457200" progId="Equation.3">
                  <p:embed/>
                  <p:pic>
                    <p:nvPicPr>
                      <p:cNvPr id="512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0858" y="4652894"/>
                        <a:ext cx="359410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72" name="Rectangle 16"/>
          <p:cNvSpPr>
            <a:spLocks noChangeArrowheads="1"/>
          </p:cNvSpPr>
          <p:nvPr/>
        </p:nvSpPr>
        <p:spPr bwMode="auto">
          <a:xfrm>
            <a:off x="6851650" y="4076701"/>
            <a:ext cx="4572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a-DK"/>
              <a:t>A=[2 3; 1 4];</a:t>
            </a:r>
          </a:p>
          <a:p>
            <a:r>
              <a:rPr lang="da-DK"/>
              <a:t>B=[3 6; 4 5];</a:t>
            </a:r>
          </a:p>
          <a:p>
            <a:r>
              <a:rPr lang="da-DK"/>
              <a:t>for i=1:2</a:t>
            </a:r>
          </a:p>
          <a:p>
            <a:r>
              <a:rPr lang="da-DK"/>
              <a:t>    for j=1:2</a:t>
            </a:r>
          </a:p>
          <a:p>
            <a:r>
              <a:rPr lang="da-DK"/>
              <a:t>        C(i,j)=A(i,j)+B(i,j);</a:t>
            </a:r>
          </a:p>
          <a:p>
            <a:r>
              <a:rPr lang="da-DK"/>
              <a:t>    end</a:t>
            </a:r>
          </a:p>
          <a:p>
            <a:r>
              <a:rPr lang="da-DK"/>
              <a:t>end</a:t>
            </a:r>
          </a:p>
          <a:p>
            <a:r>
              <a:rPr lang="da-DK"/>
              <a:t>C</a:t>
            </a:r>
          </a:p>
        </p:txBody>
      </p:sp>
      <p:sp>
        <p:nvSpPr>
          <p:cNvPr id="224273" name="Text Box 17"/>
          <p:cNvSpPr txBox="1">
            <a:spLocks noChangeArrowheads="1"/>
          </p:cNvSpPr>
          <p:nvPr/>
        </p:nvSpPr>
        <p:spPr bwMode="auto">
          <a:xfrm>
            <a:off x="6851651" y="3464383"/>
            <a:ext cx="2879725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MATLAB programı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638308" y="649136"/>
            <a:ext cx="43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Matrislerde toplama/çıkarma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EBB75-C672-4075-840B-1FA8FB67DED4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657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72" grpId="0"/>
      <p:bldP spid="2242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1811524" y="1408448"/>
            <a:ext cx="8532948" cy="161582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Bir değişken içerisinde birden çok veri numaralandırılarak tek bir isim altında saklanmasına DİZİ denir. </a:t>
            </a:r>
          </a:p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Dizi içinde aynı isim altında çok sayıda veri olduğu için bunları birbirinden ayırt etmek için İNDİS adı verilen bir bilgiye ihtiyaç vardır. </a:t>
            </a: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2753775" y="3241676"/>
            <a:ext cx="6300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tr-TR" dirty="0"/>
          </a:p>
        </p:txBody>
      </p:sp>
      <p:graphicFrame>
        <p:nvGraphicFramePr>
          <p:cNvPr id="221217" name="Group 33"/>
          <p:cNvGraphicFramePr>
            <a:graphicFrameLocks noGrp="1"/>
          </p:cNvGraphicFramePr>
          <p:nvPr>
            <p:extLst/>
          </p:nvPr>
        </p:nvGraphicFramePr>
        <p:xfrm>
          <a:off x="2680749" y="3709989"/>
          <a:ext cx="6096000" cy="468313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1216" name="Text Box 32"/>
          <p:cNvSpPr txBox="1">
            <a:spLocks noChangeArrowheads="1"/>
          </p:cNvSpPr>
          <p:nvPr/>
        </p:nvSpPr>
        <p:spPr bwMode="auto">
          <a:xfrm>
            <a:off x="2609312" y="3133726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dirty="0"/>
              <a:t>A Dizisi</a:t>
            </a:r>
          </a:p>
        </p:txBody>
      </p:sp>
      <p:graphicFrame>
        <p:nvGraphicFramePr>
          <p:cNvPr id="221243" name="Group 59"/>
          <p:cNvGraphicFramePr>
            <a:graphicFrameLocks noGrp="1"/>
          </p:cNvGraphicFramePr>
          <p:nvPr>
            <p:extLst/>
          </p:nvPr>
        </p:nvGraphicFramePr>
        <p:xfrm>
          <a:off x="2645824" y="4394201"/>
          <a:ext cx="6096000" cy="46831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A(1)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A(2)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A(3)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A(4)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A(5)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Metin kutusu 15"/>
          <p:cNvSpPr txBox="1"/>
          <p:nvPr/>
        </p:nvSpPr>
        <p:spPr>
          <a:xfrm>
            <a:off x="1391535" y="723234"/>
            <a:ext cx="430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Dizi </a:t>
            </a:r>
            <a:r>
              <a:rPr lang="tr-TR" sz="2800" b="1" dirty="0"/>
              <a:t>kavramı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00D9-0AEC-459E-8571-1A042DEFF34F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9680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ext Box 11"/>
          <p:cNvSpPr txBox="1">
            <a:spLocks noChangeArrowheads="1"/>
          </p:cNvSpPr>
          <p:nvPr/>
        </p:nvSpPr>
        <p:spPr bwMode="auto">
          <a:xfrm>
            <a:off x="1594823" y="1057268"/>
            <a:ext cx="8768313" cy="14465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A ve B gibi iki matrisin çarpılabilmesi için A matrisinin Süt</a:t>
            </a:r>
            <a:r>
              <a:rPr lang="en-US" sz="2200" dirty="0">
                <a:latin typeface="Calibri" pitchFamily="34" charset="0"/>
              </a:rPr>
              <a:t>u</a:t>
            </a:r>
            <a:r>
              <a:rPr lang="tr-TR" sz="2200" dirty="0">
                <a:latin typeface="Calibri" pitchFamily="34" charset="0"/>
              </a:rPr>
              <a:t>n sayısının B matrisinin satır sayısının eşit olması gerekmektedir. A matrisi </a:t>
            </a:r>
            <a:r>
              <a:rPr lang="tr-TR" sz="2200" dirty="0" err="1">
                <a:latin typeface="Calibri" pitchFamily="34" charset="0"/>
              </a:rPr>
              <a:t>mxn</a:t>
            </a:r>
            <a:r>
              <a:rPr lang="tr-TR" sz="2200" dirty="0">
                <a:latin typeface="Calibri" pitchFamily="34" charset="0"/>
              </a:rPr>
              <a:t> boyutunda, B matrisi </a:t>
            </a:r>
            <a:r>
              <a:rPr lang="tr-TR" sz="2200" dirty="0" err="1">
                <a:latin typeface="Calibri" pitchFamily="34" charset="0"/>
              </a:rPr>
              <a:t>nxk</a:t>
            </a:r>
            <a:r>
              <a:rPr lang="tr-TR" sz="2200" dirty="0">
                <a:latin typeface="Calibri" pitchFamily="34" charset="0"/>
              </a:rPr>
              <a:t> olmak üzere Bu çarpma işlemi sonucunda elde edilecek C matrisinin boyutu </a:t>
            </a:r>
            <a:r>
              <a:rPr lang="tr-TR" sz="2200" dirty="0" err="1">
                <a:latin typeface="Calibri" pitchFamily="34" charset="0"/>
              </a:rPr>
              <a:t>mxk</a:t>
            </a:r>
            <a:r>
              <a:rPr lang="tr-TR" sz="2200" dirty="0">
                <a:latin typeface="Calibri" pitchFamily="34" charset="0"/>
              </a:rPr>
              <a:t> olacaktır.</a:t>
            </a:r>
          </a:p>
        </p:txBody>
      </p:sp>
      <p:sp>
        <p:nvSpPr>
          <p:cNvPr id="6158" name="Rectangle 13"/>
          <p:cNvSpPr>
            <a:spLocks noChangeArrowheads="1"/>
          </p:cNvSpPr>
          <p:nvPr/>
        </p:nvSpPr>
        <p:spPr bwMode="auto">
          <a:xfrm>
            <a:off x="1524001" y="30157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242700" name="Object 12"/>
          <p:cNvGraphicFramePr>
            <a:graphicFrameLocks noChangeAspect="1"/>
          </p:cNvGraphicFramePr>
          <p:nvPr/>
        </p:nvGraphicFramePr>
        <p:xfrm>
          <a:off x="2927351" y="3357564"/>
          <a:ext cx="154781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4" imgW="1054100" imgH="457200" progId="Equation.3">
                  <p:embed/>
                </p:oleObj>
              </mc:Choice>
              <mc:Fallback>
                <p:oleObj name="Equation" r:id="rId4" imgW="1054100" imgH="457200" progId="Equation.3">
                  <p:embed/>
                  <p:pic>
                    <p:nvPicPr>
                      <p:cNvPr id="2427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3357564"/>
                        <a:ext cx="1547813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2" name="Text Box 14"/>
          <p:cNvSpPr txBox="1">
            <a:spLocks noChangeArrowheads="1"/>
          </p:cNvSpPr>
          <p:nvPr/>
        </p:nvSpPr>
        <p:spPr bwMode="auto">
          <a:xfrm>
            <a:off x="1684172" y="2629199"/>
            <a:ext cx="1512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</a:rPr>
              <a:t>Örnek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524001" y="28871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242703" name="Object 15"/>
          <p:cNvGraphicFramePr>
            <a:graphicFrameLocks noChangeAspect="1"/>
          </p:cNvGraphicFramePr>
          <p:nvPr/>
        </p:nvGraphicFramePr>
        <p:xfrm>
          <a:off x="5016501" y="3141664"/>
          <a:ext cx="111601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6" imgW="736600" imgH="711200" progId="Equation.3">
                  <p:embed/>
                </p:oleObj>
              </mc:Choice>
              <mc:Fallback>
                <p:oleObj name="Equation" r:id="rId6" imgW="736600" imgH="711200" progId="Equation.3">
                  <p:embed/>
                  <p:pic>
                    <p:nvPicPr>
                      <p:cNvPr id="2427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1" y="3141664"/>
                        <a:ext cx="1116013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705" name="Object 17"/>
          <p:cNvGraphicFramePr>
            <a:graphicFrameLocks noChangeAspect="1"/>
          </p:cNvGraphicFramePr>
          <p:nvPr/>
        </p:nvGraphicFramePr>
        <p:xfrm>
          <a:off x="2855913" y="4329113"/>
          <a:ext cx="24130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8" imgW="1257120" imgH="457200" progId="Equation.3">
                  <p:embed/>
                </p:oleObj>
              </mc:Choice>
              <mc:Fallback>
                <p:oleObj name="Equation" r:id="rId8" imgW="1257120" imgH="457200" progId="Equation.3">
                  <p:embed/>
                  <p:pic>
                    <p:nvPicPr>
                      <p:cNvPr id="24270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329113"/>
                        <a:ext cx="24130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709" name="Text Box 21"/>
          <p:cNvSpPr txBox="1">
            <a:spLocks noChangeArrowheads="1"/>
          </p:cNvSpPr>
          <p:nvPr/>
        </p:nvSpPr>
        <p:spPr bwMode="auto">
          <a:xfrm>
            <a:off x="7069138" y="2673351"/>
            <a:ext cx="3598862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dirty="0"/>
              <a:t>clear</a:t>
            </a:r>
          </a:p>
          <a:p>
            <a:r>
              <a:rPr lang="da-DK" dirty="0"/>
              <a:t>clc</a:t>
            </a:r>
          </a:p>
          <a:p>
            <a:r>
              <a:rPr lang="da-DK" dirty="0"/>
              <a:t>A=[1 2 1;0 3 -1];</a:t>
            </a:r>
          </a:p>
          <a:p>
            <a:r>
              <a:rPr lang="da-DK" dirty="0"/>
              <a:t>B=[1 2; 1 5;2 3];</a:t>
            </a:r>
          </a:p>
          <a:p>
            <a:r>
              <a:rPr lang="da-DK" dirty="0"/>
              <a:t>for k=1:2</a:t>
            </a:r>
          </a:p>
          <a:p>
            <a:r>
              <a:rPr lang="da-DK" dirty="0"/>
              <a:t>    for i=1:2</a:t>
            </a:r>
          </a:p>
          <a:p>
            <a:r>
              <a:rPr lang="da-DK" dirty="0"/>
              <a:t>        C(i,k)=0;</a:t>
            </a:r>
          </a:p>
          <a:p>
            <a:r>
              <a:rPr lang="da-DK" dirty="0"/>
              <a:t>        for j=1:3</a:t>
            </a:r>
          </a:p>
          <a:p>
            <a:r>
              <a:rPr lang="da-DK" dirty="0"/>
              <a:t>             C(i,k)=C(i,k)+A(i,j)*B(j,k);</a:t>
            </a:r>
          </a:p>
          <a:p>
            <a:r>
              <a:rPr lang="da-DK" dirty="0"/>
              <a:t>         end</a:t>
            </a:r>
          </a:p>
          <a:p>
            <a:r>
              <a:rPr lang="da-DK" dirty="0"/>
              <a:t>     end</a:t>
            </a:r>
          </a:p>
          <a:p>
            <a:r>
              <a:rPr lang="da-DK" dirty="0"/>
              <a:t>end</a:t>
            </a:r>
          </a:p>
          <a:p>
            <a:r>
              <a:rPr lang="da-DK" dirty="0"/>
              <a:t>C</a:t>
            </a:r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1550112" y="545597"/>
            <a:ext cx="43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Matrislerde çarpma işlem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64F8-0780-414B-BCF8-1EFCE73DFC78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354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2" grpId="0"/>
      <p:bldP spid="242702" grpId="1"/>
      <p:bldP spid="2427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677928" y="631386"/>
            <a:ext cx="4308533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 sz="2800" b="1" dirty="0">
                <a:latin typeface="Calibri" pitchFamily="34" charset="0"/>
              </a:rPr>
              <a:t>Bazı vektör komutları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675621" y="2708920"/>
            <a:ext cx="649505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 anchor="ctr"/>
          <a:lstStyle/>
          <a:p>
            <a:pPr eaLnBrk="1" hangingPunct="1">
              <a:defRPr/>
            </a:pPr>
            <a:endParaRPr lang="en-US" sz="2000" dirty="0">
              <a:solidFill>
                <a:schemeClr val="dk1"/>
              </a:solidFill>
              <a:cs typeface="Arial" charset="0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 bwMode="auto">
          <a:xfrm>
            <a:off x="1981200" y="1268761"/>
            <a:ext cx="28908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tr-TR" dirty="0"/>
              <a:t>max(A)</a:t>
            </a:r>
          </a:p>
          <a:p>
            <a:pPr algn="l"/>
            <a:r>
              <a:rPr lang="tr-TR" dirty="0"/>
              <a:t>min(A)</a:t>
            </a:r>
          </a:p>
          <a:p>
            <a:pPr algn="l"/>
            <a:r>
              <a:rPr lang="tr-TR" dirty="0"/>
              <a:t>sum(A)</a:t>
            </a:r>
          </a:p>
          <a:p>
            <a:pPr algn="l"/>
            <a:r>
              <a:rPr lang="tr-TR" dirty="0"/>
              <a:t>mean(A)</a:t>
            </a:r>
          </a:p>
          <a:p>
            <a:pPr algn="l"/>
            <a:r>
              <a:rPr lang="tr-TR" dirty="0"/>
              <a:t>length(A)</a:t>
            </a:r>
          </a:p>
          <a:p>
            <a:pPr algn="l"/>
            <a:r>
              <a:rPr lang="tr-TR" dirty="0"/>
              <a:t>size(A)</a:t>
            </a:r>
          </a:p>
          <a:p>
            <a:pPr algn="l"/>
            <a:r>
              <a:rPr lang="tr-TR" dirty="0"/>
              <a:t>A(:,1)</a:t>
            </a:r>
          </a:p>
          <a:p>
            <a:pPr algn="l"/>
            <a:r>
              <a:rPr lang="tr-TR" dirty="0"/>
              <a:t>A(1,:)</a:t>
            </a:r>
          </a:p>
        </p:txBody>
      </p:sp>
      <p:graphicFrame>
        <p:nvGraphicFramePr>
          <p:cNvPr id="11" name="Nesne 5"/>
          <p:cNvGraphicFramePr>
            <a:graphicFrameLocks noChangeAspect="1"/>
          </p:cNvGraphicFramePr>
          <p:nvPr>
            <p:extLst/>
          </p:nvPr>
        </p:nvGraphicFramePr>
        <p:xfrm>
          <a:off x="6096001" y="2023120"/>
          <a:ext cx="2092325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enklem" r:id="rId4" imgW="1079500" imgH="1600200" progId="Equation.3">
                  <p:embed/>
                </p:oleObj>
              </mc:Choice>
              <mc:Fallback>
                <p:oleObj name="Denklem" r:id="rId4" imgW="1079500" imgH="1600200" progId="Equation.3">
                  <p:embed/>
                  <p:pic>
                    <p:nvPicPr>
                      <p:cNvPr id="11" name="Nesn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2023120"/>
                        <a:ext cx="2092325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E219-55F1-4E3E-AEA5-451A05D06449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28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1799897" y="1620754"/>
            <a:ext cx="8624297" cy="7232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bIns="0" anchor="ctr">
            <a:spAutoFit/>
          </a:bodyPr>
          <a:lstStyle/>
          <a:p>
            <a:pPr eaLnBrk="1" hangingPunct="1"/>
            <a:r>
              <a:rPr lang="tr-TR" sz="2200" dirty="0">
                <a:latin typeface="Calibri" pitchFamily="34" charset="0"/>
                <a:cs typeface="Times New Roman" pitchFamily="18" charset="0"/>
              </a:rPr>
              <a:t>B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eş</a:t>
            </a:r>
            <a:r>
              <a:rPr lang="tr-TR" sz="2200" dirty="0">
                <a:latin typeface="Calibri" pitchFamily="34" charset="0"/>
                <a:cs typeface="Times New Roman" pitchFamily="18" charset="0"/>
              </a:rPr>
              <a:t> işçinin 1 ay boyunca çalışma cetveli verilmiştir. </a:t>
            </a:r>
          </a:p>
          <a:p>
            <a:pPr eaLnBrk="1" hangingPunct="1"/>
            <a:r>
              <a:rPr lang="tr-TR" sz="2200" dirty="0">
                <a:latin typeface="Calibri" pitchFamily="34" charset="0"/>
                <a:cs typeface="Times New Roman" pitchFamily="18" charset="0"/>
              </a:rPr>
              <a:t>Ücret değerleri Milyon TL göstermektedir. </a:t>
            </a:r>
            <a:r>
              <a:rPr lang="tr-TR" sz="2200" dirty="0">
                <a:latin typeface="Calibri" pitchFamily="34" charset="0"/>
              </a:rPr>
              <a:t> </a:t>
            </a:r>
          </a:p>
        </p:txBody>
      </p:sp>
      <p:graphicFrame>
        <p:nvGraphicFramePr>
          <p:cNvPr id="244935" name="Group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37749"/>
              </p:ext>
            </p:extLst>
          </p:nvPr>
        </p:nvGraphicFramePr>
        <p:xfrm>
          <a:off x="2099557" y="2410881"/>
          <a:ext cx="7380287" cy="2103436"/>
        </p:xfrm>
        <a:graphic>
          <a:graphicData uri="http://schemas.openxmlformats.org/drawingml/2006/table">
            <a:tbl>
              <a:tblPr/>
              <a:tblGrid>
                <a:gridCol w="123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0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 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İŞÇİLER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Times New Roman" pitchFamily="18" charset="0"/>
                          <a:cs typeface="Courier New" pitchFamily="49" charset="0"/>
                        </a:rPr>
                        <a:t> 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Saat Ücreti 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Çalışılan saat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Ürün Adeti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460" name="Rectangle 197"/>
          <p:cNvSpPr>
            <a:spLocks noChangeArrowheads="1"/>
          </p:cNvSpPr>
          <p:nvPr/>
        </p:nvSpPr>
        <p:spPr bwMode="auto">
          <a:xfrm>
            <a:off x="1799897" y="4885276"/>
            <a:ext cx="8373126" cy="140038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bIns="0" anchor="ctr">
            <a:spAutoFit/>
          </a:bodyPr>
          <a:lstStyle/>
          <a:p>
            <a:pPr eaLnBrk="1" hangingPunct="1"/>
            <a:r>
              <a:rPr lang="tr-TR" sz="2200" dirty="0">
                <a:latin typeface="Calibri" pitchFamily="34" charset="0"/>
                <a:cs typeface="Times New Roman" pitchFamily="18" charset="0"/>
              </a:rPr>
              <a:t>a) Her bir işçi bir ayda ne kadar para kazanmıştır?</a:t>
            </a:r>
          </a:p>
          <a:p>
            <a:pPr eaLnBrk="1" hangingPunct="1"/>
            <a:r>
              <a:rPr lang="tr-TR" sz="2200" dirty="0">
                <a:latin typeface="Calibri" pitchFamily="34" charset="0"/>
                <a:cs typeface="Times New Roman" pitchFamily="18" charset="0"/>
              </a:rPr>
              <a:t>b) İşverenin bu aya ait toplam maaş ödemesi kaç liradır?</a:t>
            </a:r>
          </a:p>
          <a:p>
            <a:pPr eaLnBrk="1" hangingPunct="1"/>
            <a:r>
              <a:rPr lang="tr-TR" sz="2200" dirty="0">
                <a:latin typeface="Calibri" pitchFamily="34" charset="0"/>
                <a:cs typeface="Times New Roman" pitchFamily="18" charset="0"/>
              </a:rPr>
              <a:t>c) Ne kadar ürün üretilmiştir?</a:t>
            </a:r>
          </a:p>
          <a:p>
            <a:pPr eaLnBrk="1" hangingPunct="1"/>
            <a:r>
              <a:rPr lang="tr-TR" sz="2200" dirty="0">
                <a:latin typeface="Calibri" pitchFamily="34" charset="0"/>
                <a:cs typeface="Times New Roman" pitchFamily="18" charset="0"/>
              </a:rPr>
              <a:t>d) Bu aya ait olmak üzere bir ürünü üretmenin ortalama maliyeti nedir?</a:t>
            </a:r>
            <a:r>
              <a:rPr lang="tr-TR" sz="2200" dirty="0">
                <a:latin typeface="Calibri" pitchFamily="34" charset="0"/>
              </a:rPr>
              <a:t> 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1799897" y="678592"/>
            <a:ext cx="43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uygulama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0C44B-C15E-4B35-91FA-0C8958546BAE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6934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etin kutusu 13"/>
          <p:cNvSpPr txBox="1"/>
          <p:nvPr/>
        </p:nvSpPr>
        <p:spPr>
          <a:xfrm>
            <a:off x="1799897" y="678592"/>
            <a:ext cx="43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uygulama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396343" y="139784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clc</a:t>
            </a:r>
            <a:endParaRPr lang="tr-TR" dirty="0"/>
          </a:p>
          <a:p>
            <a:r>
              <a:rPr lang="tr-TR" dirty="0" err="1"/>
              <a:t>clear</a:t>
            </a:r>
            <a:r>
              <a:rPr lang="tr-TR" dirty="0"/>
              <a:t> </a:t>
            </a:r>
            <a:r>
              <a:rPr lang="tr-TR" dirty="0" err="1"/>
              <a:t>all</a:t>
            </a:r>
            <a:endParaRPr lang="tr-TR" dirty="0"/>
          </a:p>
          <a:p>
            <a:endParaRPr lang="tr-TR" dirty="0"/>
          </a:p>
          <a:p>
            <a:r>
              <a:rPr lang="tr-TR" dirty="0"/>
              <a:t>SU=[1.2 2 2.5 3 4.5]*10^6</a:t>
            </a:r>
          </a:p>
          <a:p>
            <a:r>
              <a:rPr lang="tr-TR" dirty="0"/>
              <a:t>CS=[153 160 157 165 150]</a:t>
            </a:r>
          </a:p>
          <a:p>
            <a:r>
              <a:rPr lang="tr-TR" dirty="0"/>
              <a:t>UA=[1100 1250 1000 1200 1100]</a:t>
            </a:r>
          </a:p>
          <a:p>
            <a:r>
              <a:rPr lang="tr-TR" dirty="0"/>
              <a:t>toplam=0;</a:t>
            </a:r>
          </a:p>
          <a:p>
            <a:r>
              <a:rPr lang="tr-TR" dirty="0" err="1"/>
              <a:t>UAtoplam</a:t>
            </a:r>
            <a:r>
              <a:rPr lang="tr-TR" dirty="0"/>
              <a:t>=0;</a:t>
            </a:r>
          </a:p>
          <a:p>
            <a:r>
              <a:rPr lang="tr-TR" dirty="0" err="1"/>
              <a:t>for</a:t>
            </a:r>
            <a:r>
              <a:rPr lang="tr-TR" dirty="0"/>
              <a:t> i=1:length(SU)</a:t>
            </a:r>
          </a:p>
          <a:p>
            <a:r>
              <a:rPr lang="tr-TR" dirty="0"/>
              <a:t>  para(i)=SU(i)*CS(i);</a:t>
            </a:r>
          </a:p>
          <a:p>
            <a:r>
              <a:rPr lang="tr-TR" dirty="0"/>
              <a:t> toplam=</a:t>
            </a:r>
            <a:r>
              <a:rPr lang="tr-TR" dirty="0" err="1"/>
              <a:t>toplam+para</a:t>
            </a:r>
            <a:r>
              <a:rPr lang="tr-TR" dirty="0"/>
              <a:t>(i);</a:t>
            </a:r>
          </a:p>
          <a:p>
            <a:r>
              <a:rPr lang="tr-TR" dirty="0"/>
              <a:t> </a:t>
            </a:r>
            <a:r>
              <a:rPr lang="tr-TR" dirty="0" err="1"/>
              <a:t>UAtoplam</a:t>
            </a:r>
            <a:r>
              <a:rPr lang="tr-TR" dirty="0"/>
              <a:t>=UA(i)+</a:t>
            </a:r>
            <a:r>
              <a:rPr lang="tr-TR" dirty="0" err="1"/>
              <a:t>UAtoplam</a:t>
            </a:r>
            <a:r>
              <a:rPr lang="tr-TR" dirty="0"/>
              <a:t>;</a:t>
            </a:r>
          </a:p>
          <a:p>
            <a:r>
              <a:rPr lang="tr-TR" dirty="0"/>
              <a:t> ortalama=toplam/</a:t>
            </a:r>
            <a:r>
              <a:rPr lang="tr-TR" dirty="0" err="1"/>
              <a:t>UAtoplam</a:t>
            </a:r>
            <a:r>
              <a:rPr lang="tr-TR" dirty="0"/>
              <a:t>;</a:t>
            </a:r>
          </a:p>
          <a:p>
            <a:r>
              <a:rPr lang="tr-TR" dirty="0"/>
              <a:t>  </a:t>
            </a:r>
            <a:r>
              <a:rPr lang="tr-TR" dirty="0" err="1"/>
              <a:t>fprintf</a:t>
            </a:r>
            <a:r>
              <a:rPr lang="tr-TR" dirty="0"/>
              <a:t>('%d. </a:t>
            </a:r>
            <a:r>
              <a:rPr lang="tr-TR" dirty="0" err="1"/>
              <a:t>iscinin</a:t>
            </a:r>
            <a:r>
              <a:rPr lang="tr-TR" dirty="0"/>
              <a:t> </a:t>
            </a:r>
            <a:r>
              <a:rPr lang="tr-TR" dirty="0" err="1"/>
              <a:t>kazandigi</a:t>
            </a:r>
            <a:r>
              <a:rPr lang="tr-TR" dirty="0"/>
              <a:t> para=%d\n',</a:t>
            </a:r>
            <a:r>
              <a:rPr lang="tr-TR" dirty="0" err="1"/>
              <a:t>i,para</a:t>
            </a:r>
            <a:r>
              <a:rPr lang="tr-TR" dirty="0"/>
              <a:t>(i))</a:t>
            </a:r>
          </a:p>
          <a:p>
            <a:r>
              <a:rPr lang="tr-TR" dirty="0" err="1"/>
              <a:t>end</a:t>
            </a:r>
            <a:endParaRPr lang="tr-TR" dirty="0"/>
          </a:p>
          <a:p>
            <a:r>
              <a:rPr lang="tr-TR" dirty="0"/>
              <a:t>toplam</a:t>
            </a:r>
          </a:p>
          <a:p>
            <a:r>
              <a:rPr lang="tr-TR" dirty="0" err="1"/>
              <a:t>UAtoplam</a:t>
            </a:r>
            <a:endParaRPr lang="tr-TR" dirty="0"/>
          </a:p>
          <a:p>
            <a:r>
              <a:rPr lang="tr-TR" dirty="0"/>
              <a:t>ortalama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C118-44BF-46C8-8730-5A05598E2C3A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321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387601" y="1304926"/>
            <a:ext cx="518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tr-TR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684172" y="1289562"/>
            <a:ext cx="8568952" cy="10618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bIns="0" anchor="ctr">
            <a:spAutoFit/>
          </a:bodyPr>
          <a:lstStyle/>
          <a:p>
            <a:pPr eaLnBrk="1" hangingPunct="1"/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Transpoz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matrislerde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satır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ile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sütunun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yer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değiştirilmesi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işlemidir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Yani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A=3x2’lik </a:t>
            </a:r>
            <a:r>
              <a:rPr lang="en-US" sz="2200" dirty="0" err="1" smtClean="0">
                <a:latin typeface="Calibri" pitchFamily="34" charset="0"/>
                <a:cs typeface="Times New Roman" pitchFamily="18" charset="0"/>
              </a:rPr>
              <a:t>bir</a:t>
            </a:r>
            <a:r>
              <a:rPr lang="tr-TR" sz="2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Times New Roman" pitchFamily="18" charset="0"/>
              </a:rPr>
              <a:t>matrisin</a:t>
            </a:r>
            <a:r>
              <a:rPr lang="en-US" sz="22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transpozu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alındığı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zaman B=A</a:t>
            </a:r>
            <a:r>
              <a:rPr lang="en-US" sz="2200" baseline="30000" dirty="0">
                <a:latin typeface="Calibri" pitchFamily="34" charset="0"/>
                <a:cs typeface="Times New Roman" pitchFamily="18" charset="0"/>
              </a:rPr>
              <a:t>T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=2x3’lük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bir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matris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elde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edilir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.</a:t>
            </a:r>
            <a:endParaRPr lang="tr-TR" sz="2200" dirty="0">
              <a:latin typeface="Calibri" pitchFamily="34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3216276" y="2800351"/>
            <a:ext cx="4572000" cy="34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da-DK" sz="2400" b="1" dirty="0">
                <a:solidFill>
                  <a:srgbClr val="3333CC"/>
                </a:solidFill>
              </a:rPr>
              <a:t>A=[1 3 0; 4  2 -3];</a:t>
            </a:r>
          </a:p>
          <a:p>
            <a:pPr>
              <a:lnSpc>
                <a:spcPct val="130000"/>
              </a:lnSpc>
            </a:pPr>
            <a:r>
              <a:rPr lang="da-DK" sz="2400" b="1" dirty="0">
                <a:solidFill>
                  <a:srgbClr val="3333CC"/>
                </a:solidFill>
              </a:rPr>
              <a:t>for i=1:2</a:t>
            </a:r>
          </a:p>
          <a:p>
            <a:pPr>
              <a:lnSpc>
                <a:spcPct val="130000"/>
              </a:lnSpc>
            </a:pPr>
            <a:r>
              <a:rPr lang="da-DK" sz="2400" b="1" dirty="0">
                <a:solidFill>
                  <a:srgbClr val="3333CC"/>
                </a:solidFill>
              </a:rPr>
              <a:t>    for j=1:3</a:t>
            </a:r>
          </a:p>
          <a:p>
            <a:pPr>
              <a:lnSpc>
                <a:spcPct val="130000"/>
              </a:lnSpc>
            </a:pPr>
            <a:r>
              <a:rPr lang="da-DK" sz="2400" b="1" dirty="0">
                <a:solidFill>
                  <a:srgbClr val="3333CC"/>
                </a:solidFill>
              </a:rPr>
              <a:t>	B(j,i)=A(i,j);</a:t>
            </a:r>
          </a:p>
          <a:p>
            <a:pPr>
              <a:lnSpc>
                <a:spcPct val="130000"/>
              </a:lnSpc>
            </a:pPr>
            <a:r>
              <a:rPr lang="da-DK" sz="2400" b="1" dirty="0">
                <a:solidFill>
                  <a:srgbClr val="3333CC"/>
                </a:solidFill>
              </a:rPr>
              <a:t>end</a:t>
            </a:r>
          </a:p>
          <a:p>
            <a:pPr>
              <a:lnSpc>
                <a:spcPct val="130000"/>
              </a:lnSpc>
            </a:pPr>
            <a:r>
              <a:rPr lang="da-DK" sz="2400" b="1" dirty="0">
                <a:solidFill>
                  <a:srgbClr val="3333CC"/>
                </a:solidFill>
              </a:rPr>
              <a:t>end</a:t>
            </a:r>
          </a:p>
          <a:p>
            <a:pPr>
              <a:lnSpc>
                <a:spcPct val="130000"/>
              </a:lnSpc>
            </a:pPr>
            <a:r>
              <a:rPr lang="da-DK" sz="2400" b="1" dirty="0">
                <a:solidFill>
                  <a:srgbClr val="3333CC"/>
                </a:solidFill>
              </a:rPr>
              <a:t>B</a:t>
            </a:r>
            <a:endParaRPr lang="tr-TR" sz="2400" b="1" dirty="0">
              <a:solidFill>
                <a:srgbClr val="3333CC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788276" y="2964260"/>
            <a:ext cx="30591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dirty="0"/>
              <a:t>A =</a:t>
            </a:r>
          </a:p>
          <a:p>
            <a:endParaRPr lang="pt-BR" dirty="0"/>
          </a:p>
          <a:p>
            <a:r>
              <a:rPr lang="pt-BR" dirty="0"/>
              <a:t>     1     3     0</a:t>
            </a:r>
          </a:p>
          <a:p>
            <a:r>
              <a:rPr lang="pt-BR" dirty="0"/>
              <a:t>     4     2    -3</a:t>
            </a:r>
            <a:endParaRPr lang="tr-TR" dirty="0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824788" y="4437063"/>
            <a:ext cx="40322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/>
              <a:t>B =</a:t>
            </a:r>
            <a:r>
              <a:rPr lang="en-US"/>
              <a:t>A</a:t>
            </a:r>
            <a:r>
              <a:rPr lang="en-US" b="1" baseline="30000"/>
              <a:t>T</a:t>
            </a:r>
            <a:endParaRPr lang="tr-TR" b="1" baseline="30000"/>
          </a:p>
          <a:p>
            <a:endParaRPr lang="tr-TR"/>
          </a:p>
          <a:p>
            <a:r>
              <a:rPr lang="tr-TR"/>
              <a:t>     1     4</a:t>
            </a:r>
          </a:p>
          <a:p>
            <a:r>
              <a:rPr lang="tr-TR"/>
              <a:t>     3     2</a:t>
            </a:r>
          </a:p>
          <a:p>
            <a:r>
              <a:rPr lang="tr-TR"/>
              <a:t>     0    -3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666359" y="618781"/>
            <a:ext cx="43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Matrislerde </a:t>
            </a:r>
            <a:r>
              <a:rPr lang="tr-TR" sz="2400" b="1" dirty="0" err="1"/>
              <a:t>Transpoz</a:t>
            </a:r>
            <a:r>
              <a:rPr lang="tr-TR" sz="2400" b="1" dirty="0"/>
              <a:t> işlemi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EC92D-186B-4E3A-8B6E-BA07A50B1875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6017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387601" y="1304926"/>
            <a:ext cx="5184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tr-TR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844144" y="1769373"/>
            <a:ext cx="8464325" cy="10618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bIns="0" anchor="ctr">
            <a:spAutoFit/>
          </a:bodyPr>
          <a:lstStyle/>
          <a:p>
            <a:pPr eaLnBrk="1" hangingPunct="1"/>
            <a:r>
              <a:rPr lang="en-US" sz="2200" dirty="0">
                <a:latin typeface="Calibri" pitchFamily="34" charset="0"/>
                <a:cs typeface="Times New Roman" pitchFamily="18" charset="0"/>
              </a:rPr>
              <a:t>10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öğrencinin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1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dersten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aldıkları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vize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ve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final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notlarını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alarak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herbir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öğrencinin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ortalamalarını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hesaplayan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ve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aşağıdaki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formata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göre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yazdıran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programı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yazınız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.</a:t>
            </a:r>
            <a:endParaRPr lang="tr-TR" sz="2200" dirty="0">
              <a:latin typeface="Calibri" pitchFamily="34" charset="0"/>
            </a:endParaRPr>
          </a:p>
        </p:txBody>
      </p:sp>
      <p:sp>
        <p:nvSpPr>
          <p:cNvPr id="19468" name="Rectangle 15"/>
          <p:cNvSpPr>
            <a:spLocks noChangeArrowheads="1"/>
          </p:cNvSpPr>
          <p:nvPr/>
        </p:nvSpPr>
        <p:spPr bwMode="auto">
          <a:xfrm>
            <a:off x="2770808" y="3638182"/>
            <a:ext cx="5871864" cy="180664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bIns="0"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2200" u="sng" dirty="0" err="1">
                <a:latin typeface="Calibri" pitchFamily="34" charset="0"/>
                <a:cs typeface="Times New Roman" pitchFamily="18" charset="0"/>
              </a:rPr>
              <a:t>İsim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			</a:t>
            </a:r>
            <a:r>
              <a:rPr lang="en-US" sz="2200" u="sng" dirty="0" err="1">
                <a:latin typeface="Calibri" pitchFamily="34" charset="0"/>
                <a:cs typeface="Times New Roman" pitchFamily="18" charset="0"/>
              </a:rPr>
              <a:t>Vize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200" u="sng" dirty="0">
                <a:latin typeface="Calibri" pitchFamily="34" charset="0"/>
                <a:cs typeface="Times New Roman" pitchFamily="18" charset="0"/>
              </a:rPr>
              <a:t>Final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en-US" sz="2200" u="sng" dirty="0" err="1">
                <a:latin typeface="Calibri" pitchFamily="34" charset="0"/>
                <a:cs typeface="Times New Roman" pitchFamily="18" charset="0"/>
              </a:rPr>
              <a:t>Ortalama</a:t>
            </a:r>
            <a:endParaRPr lang="en-US" sz="2200" u="sng" dirty="0">
              <a:latin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Ahmet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Selim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		 35	  40	     37.5</a:t>
            </a:r>
          </a:p>
          <a:p>
            <a:pPr eaLnBrk="1" hangingPunct="1">
              <a:lnSpc>
                <a:spcPct val="130000"/>
              </a:lnSpc>
            </a:pP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Çetin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Calibri" pitchFamily="34" charset="0"/>
                <a:cs typeface="Times New Roman" pitchFamily="18" charset="0"/>
              </a:rPr>
              <a:t>Ulak</a:t>
            </a:r>
            <a:r>
              <a:rPr lang="en-US" sz="2200" dirty="0">
                <a:latin typeface="Calibri" pitchFamily="34" charset="0"/>
                <a:cs typeface="Times New Roman" pitchFamily="18" charset="0"/>
              </a:rPr>
              <a:t>		 22	  95	     58.5</a:t>
            </a:r>
          </a:p>
          <a:p>
            <a:pPr eaLnBrk="1" hangingPunct="1">
              <a:lnSpc>
                <a:spcPct val="130000"/>
              </a:lnSpc>
            </a:pPr>
            <a:r>
              <a:rPr lang="en-US" sz="2200" dirty="0">
                <a:latin typeface="Calibri" pitchFamily="34" charset="0"/>
                <a:cs typeface="Times New Roman" pitchFamily="18" charset="0"/>
              </a:rPr>
              <a:t>      :			  :	    :	       :</a:t>
            </a:r>
            <a:endParaRPr lang="tr-TR" sz="22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946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19" y="842169"/>
            <a:ext cx="439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2B57-482D-422D-B2D2-F4F5D8619D13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4430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248" name="Group 40"/>
          <p:cNvGraphicFramePr>
            <a:graphicFrameLocks noGrp="1"/>
          </p:cNvGraphicFramePr>
          <p:nvPr/>
        </p:nvGraphicFramePr>
        <p:xfrm>
          <a:off x="3827463" y="2312989"/>
          <a:ext cx="4608512" cy="1439863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48" name="Text Box 55"/>
          <p:cNvSpPr txBox="1">
            <a:spLocks noChangeArrowheads="1"/>
          </p:cNvSpPr>
          <p:nvPr/>
        </p:nvSpPr>
        <p:spPr bwMode="auto">
          <a:xfrm>
            <a:off x="4187826" y="191611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i="1" dirty="0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9249" name="Text Box 56"/>
          <p:cNvSpPr txBox="1">
            <a:spLocks noChangeArrowheads="1"/>
          </p:cNvSpPr>
          <p:nvPr/>
        </p:nvSpPr>
        <p:spPr bwMode="auto">
          <a:xfrm>
            <a:off x="3395663" y="242093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i="1" dirty="0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9250" name="Text Box 57"/>
          <p:cNvSpPr txBox="1">
            <a:spLocks noChangeArrowheads="1"/>
          </p:cNvSpPr>
          <p:nvPr/>
        </p:nvSpPr>
        <p:spPr bwMode="auto">
          <a:xfrm>
            <a:off x="5340351" y="191611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i="1" dirty="0">
                <a:solidFill>
                  <a:srgbClr val="0066FF"/>
                </a:solidFill>
              </a:rPr>
              <a:t>2</a:t>
            </a:r>
          </a:p>
        </p:txBody>
      </p:sp>
      <p:sp>
        <p:nvSpPr>
          <p:cNvPr id="9251" name="Text Box 58"/>
          <p:cNvSpPr txBox="1">
            <a:spLocks noChangeArrowheads="1"/>
          </p:cNvSpPr>
          <p:nvPr/>
        </p:nvSpPr>
        <p:spPr bwMode="auto">
          <a:xfrm>
            <a:off x="6456363" y="1916113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i="1" dirty="0">
                <a:solidFill>
                  <a:srgbClr val="0066FF"/>
                </a:solidFill>
              </a:rPr>
              <a:t>3</a:t>
            </a:r>
          </a:p>
        </p:txBody>
      </p:sp>
      <p:sp>
        <p:nvSpPr>
          <p:cNvPr id="9252" name="Text Box 59"/>
          <p:cNvSpPr txBox="1">
            <a:spLocks noChangeArrowheads="1"/>
          </p:cNvSpPr>
          <p:nvPr/>
        </p:nvSpPr>
        <p:spPr bwMode="auto">
          <a:xfrm>
            <a:off x="7535863" y="1881188"/>
            <a:ext cx="576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i="1" dirty="0">
                <a:solidFill>
                  <a:srgbClr val="0066FF"/>
                </a:solidFill>
              </a:rPr>
              <a:t>4</a:t>
            </a:r>
          </a:p>
        </p:txBody>
      </p:sp>
      <p:sp>
        <p:nvSpPr>
          <p:cNvPr id="9253" name="Text Box 60"/>
          <p:cNvSpPr txBox="1">
            <a:spLocks noChangeArrowheads="1"/>
          </p:cNvSpPr>
          <p:nvPr/>
        </p:nvSpPr>
        <p:spPr bwMode="auto">
          <a:xfrm>
            <a:off x="3359151" y="3357563"/>
            <a:ext cx="576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i="1" dirty="0">
                <a:solidFill>
                  <a:srgbClr val="0066FF"/>
                </a:solidFill>
              </a:rPr>
              <a:t>3</a:t>
            </a:r>
          </a:p>
        </p:txBody>
      </p:sp>
      <p:sp>
        <p:nvSpPr>
          <p:cNvPr id="9254" name="Text Box 61"/>
          <p:cNvSpPr txBox="1">
            <a:spLocks noChangeArrowheads="1"/>
          </p:cNvSpPr>
          <p:nvPr/>
        </p:nvSpPr>
        <p:spPr bwMode="auto">
          <a:xfrm>
            <a:off x="3395663" y="2924176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i="1" dirty="0">
                <a:solidFill>
                  <a:srgbClr val="0066FF"/>
                </a:solidFill>
              </a:rPr>
              <a:t>2</a:t>
            </a:r>
          </a:p>
        </p:txBody>
      </p:sp>
      <p:sp>
        <p:nvSpPr>
          <p:cNvPr id="9255" name="Text Box 62"/>
          <p:cNvSpPr txBox="1">
            <a:spLocks noChangeArrowheads="1"/>
          </p:cNvSpPr>
          <p:nvPr/>
        </p:nvSpPr>
        <p:spPr bwMode="auto">
          <a:xfrm>
            <a:off x="2747963" y="1557338"/>
            <a:ext cx="176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400" b="1" dirty="0"/>
              <a:t>B DİZİSİ</a:t>
            </a:r>
          </a:p>
        </p:txBody>
      </p:sp>
      <p:sp>
        <p:nvSpPr>
          <p:cNvPr id="222271" name="Text Box 63"/>
          <p:cNvSpPr txBox="1">
            <a:spLocks noChangeArrowheads="1"/>
          </p:cNvSpPr>
          <p:nvPr/>
        </p:nvSpPr>
        <p:spPr bwMode="auto">
          <a:xfrm>
            <a:off x="3719514" y="4221163"/>
            <a:ext cx="496887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dirty="0"/>
              <a:t>B(</a:t>
            </a:r>
            <a:r>
              <a:rPr lang="tr-TR" dirty="0">
                <a:solidFill>
                  <a:srgbClr val="0066FF"/>
                </a:solidFill>
              </a:rPr>
              <a:t>1,1</a:t>
            </a:r>
            <a:r>
              <a:rPr lang="tr-TR" dirty="0"/>
              <a:t>)=23, B(</a:t>
            </a:r>
            <a:r>
              <a:rPr lang="tr-TR" dirty="0">
                <a:solidFill>
                  <a:srgbClr val="0066FF"/>
                </a:solidFill>
              </a:rPr>
              <a:t>1,2</a:t>
            </a:r>
            <a:r>
              <a:rPr lang="tr-TR" dirty="0"/>
              <a:t>)=12, B(</a:t>
            </a:r>
            <a:r>
              <a:rPr lang="tr-TR" dirty="0">
                <a:solidFill>
                  <a:srgbClr val="0066FF"/>
                </a:solidFill>
              </a:rPr>
              <a:t>1,3</a:t>
            </a:r>
            <a:r>
              <a:rPr lang="tr-TR" dirty="0"/>
              <a:t>)=75, B(</a:t>
            </a:r>
            <a:r>
              <a:rPr lang="tr-TR" dirty="0">
                <a:solidFill>
                  <a:srgbClr val="0066FF"/>
                </a:solidFill>
              </a:rPr>
              <a:t>1,4</a:t>
            </a:r>
            <a:r>
              <a:rPr lang="tr-TR" dirty="0"/>
              <a:t>)=48</a:t>
            </a:r>
          </a:p>
          <a:p>
            <a:pPr>
              <a:spcBef>
                <a:spcPct val="50000"/>
              </a:spcBef>
            </a:pPr>
            <a:r>
              <a:rPr lang="tr-TR" dirty="0"/>
              <a:t>B(</a:t>
            </a:r>
            <a:r>
              <a:rPr lang="tr-TR" dirty="0">
                <a:solidFill>
                  <a:srgbClr val="0066FF"/>
                </a:solidFill>
              </a:rPr>
              <a:t>2,1</a:t>
            </a:r>
            <a:r>
              <a:rPr lang="tr-TR" dirty="0"/>
              <a:t>)=3,   B(</a:t>
            </a:r>
            <a:r>
              <a:rPr lang="tr-TR" dirty="0">
                <a:solidFill>
                  <a:srgbClr val="0066FF"/>
                </a:solidFill>
              </a:rPr>
              <a:t>2,2</a:t>
            </a:r>
            <a:r>
              <a:rPr lang="tr-TR" dirty="0"/>
              <a:t>)=36, B(</a:t>
            </a:r>
            <a:r>
              <a:rPr lang="tr-TR" dirty="0">
                <a:solidFill>
                  <a:srgbClr val="0066FF"/>
                </a:solidFill>
              </a:rPr>
              <a:t>2,3</a:t>
            </a:r>
            <a:r>
              <a:rPr lang="tr-TR" dirty="0"/>
              <a:t>)=15, B(</a:t>
            </a:r>
            <a:r>
              <a:rPr lang="tr-TR" dirty="0">
                <a:solidFill>
                  <a:srgbClr val="0066FF"/>
                </a:solidFill>
              </a:rPr>
              <a:t>2,4</a:t>
            </a:r>
            <a:r>
              <a:rPr lang="tr-TR" dirty="0"/>
              <a:t>)=12</a:t>
            </a:r>
          </a:p>
          <a:p>
            <a:pPr>
              <a:spcBef>
                <a:spcPct val="50000"/>
              </a:spcBef>
            </a:pPr>
            <a:r>
              <a:rPr lang="tr-TR" dirty="0"/>
              <a:t>B(</a:t>
            </a:r>
            <a:r>
              <a:rPr lang="tr-TR" dirty="0">
                <a:solidFill>
                  <a:srgbClr val="0066FF"/>
                </a:solidFill>
              </a:rPr>
              <a:t>3,1</a:t>
            </a:r>
            <a:r>
              <a:rPr lang="tr-TR" dirty="0"/>
              <a:t>)=45,  B(</a:t>
            </a:r>
            <a:r>
              <a:rPr lang="tr-TR" dirty="0">
                <a:solidFill>
                  <a:srgbClr val="0066FF"/>
                </a:solidFill>
              </a:rPr>
              <a:t>3,2</a:t>
            </a:r>
            <a:r>
              <a:rPr lang="tr-TR" dirty="0"/>
              <a:t>)=4,  B(</a:t>
            </a:r>
            <a:r>
              <a:rPr lang="tr-TR" dirty="0">
                <a:solidFill>
                  <a:srgbClr val="0066FF"/>
                </a:solidFill>
              </a:rPr>
              <a:t>3,3</a:t>
            </a:r>
            <a:r>
              <a:rPr lang="tr-TR" dirty="0"/>
              <a:t>)=55, B(</a:t>
            </a:r>
            <a:r>
              <a:rPr lang="tr-TR" dirty="0">
                <a:solidFill>
                  <a:srgbClr val="0066FF"/>
                </a:solidFill>
              </a:rPr>
              <a:t>3,4</a:t>
            </a:r>
            <a:r>
              <a:rPr lang="tr-TR" dirty="0"/>
              <a:t>)=13</a:t>
            </a:r>
          </a:p>
          <a:p>
            <a:pPr>
              <a:spcBef>
                <a:spcPct val="50000"/>
              </a:spcBef>
            </a:pPr>
            <a:endParaRPr lang="tr-TR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1208006" y="965855"/>
            <a:ext cx="430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İki boyutlu dizi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A0A0-E9EF-43E9-856B-E77FAB31F0C2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7738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1701985" y="1801042"/>
            <a:ext cx="8568952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Aşağıda 1x5 boyutunda </a:t>
            </a:r>
            <a:r>
              <a:rPr lang="en-US" sz="2200" dirty="0">
                <a:latin typeface="Calibri" pitchFamily="34" charset="0"/>
              </a:rPr>
              <a:t>(1 </a:t>
            </a:r>
            <a:r>
              <a:rPr lang="en-US" sz="2200" dirty="0" err="1">
                <a:latin typeface="Calibri" pitchFamily="34" charset="0"/>
              </a:rPr>
              <a:t>satır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ve</a:t>
            </a:r>
            <a:r>
              <a:rPr lang="en-US" sz="2200" dirty="0">
                <a:latin typeface="Calibri" pitchFamily="34" charset="0"/>
              </a:rPr>
              <a:t> 5 </a:t>
            </a:r>
            <a:r>
              <a:rPr lang="en-US" sz="2200" dirty="0" err="1">
                <a:latin typeface="Calibri" pitchFamily="34" charset="0"/>
              </a:rPr>
              <a:t>sütun</a:t>
            </a:r>
            <a:r>
              <a:rPr lang="en-US" sz="2200" dirty="0">
                <a:latin typeface="Calibri" pitchFamily="34" charset="0"/>
              </a:rPr>
              <a:t>) </a:t>
            </a:r>
            <a:r>
              <a:rPr lang="tr-TR" sz="2200" dirty="0">
                <a:latin typeface="Calibri" pitchFamily="34" charset="0"/>
              </a:rPr>
              <a:t>bir dizinin elemanlarını giren MATLAB programı aşağıda verilmiştir: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524514" y="769815"/>
            <a:ext cx="430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Dizi değerinin girilmesi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798813" y="2816933"/>
            <a:ext cx="2987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dirty="0">
                <a:solidFill>
                  <a:srgbClr val="008000"/>
                </a:solidFill>
              </a:rPr>
              <a:t>Dışarıdan girilmesi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995530" y="2853446"/>
            <a:ext cx="31686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dirty="0">
                <a:solidFill>
                  <a:srgbClr val="008000"/>
                </a:solidFill>
              </a:rPr>
              <a:t>Direkt tanımlanması</a:t>
            </a:r>
          </a:p>
          <a:p>
            <a:pPr>
              <a:spcBef>
                <a:spcPct val="50000"/>
              </a:spcBef>
            </a:pPr>
            <a:r>
              <a:rPr lang="tr-TR" sz="2200" b="1" dirty="0">
                <a:solidFill>
                  <a:srgbClr val="3333CC"/>
                </a:solidFill>
              </a:rPr>
              <a:t>A = [1  3  -34   0    5]</a:t>
            </a:r>
          </a:p>
          <a:p>
            <a:pPr>
              <a:spcBef>
                <a:spcPct val="50000"/>
              </a:spcBef>
            </a:pPr>
            <a:r>
              <a:rPr lang="tr-TR" sz="2200" b="1" dirty="0">
                <a:solidFill>
                  <a:srgbClr val="FF3300"/>
                </a:solidFill>
              </a:rPr>
              <a:t>veya</a:t>
            </a:r>
          </a:p>
          <a:p>
            <a:pPr>
              <a:spcBef>
                <a:spcPct val="50000"/>
              </a:spcBef>
            </a:pPr>
            <a:r>
              <a:rPr lang="tr-TR" sz="2200" b="1" dirty="0">
                <a:solidFill>
                  <a:srgbClr val="3333CC"/>
                </a:solidFill>
              </a:rPr>
              <a:t>A=[1, 3, -34, 0, 5]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/>
          <a:srcRect l="51274" t="21379" r="20407" b="45288"/>
          <a:stretch/>
        </p:blipFill>
        <p:spPr>
          <a:xfrm>
            <a:off x="2401432" y="3430096"/>
            <a:ext cx="3585029" cy="2438400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75A1-CE46-4B54-9767-782795A23D4A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561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/>
          <p:cNvSpPr txBox="1"/>
          <p:nvPr/>
        </p:nvSpPr>
        <p:spPr>
          <a:xfrm>
            <a:off x="1524514" y="769815"/>
            <a:ext cx="430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Dizi değerinin girilmesi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034058" y="1293035"/>
            <a:ext cx="528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d1=14;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d2=</a:t>
            </a:r>
            <a:r>
              <a:rPr lang="tr-TR" dirty="0">
                <a:solidFill>
                  <a:srgbClr val="A020F0"/>
                </a:solidFill>
                <a:latin typeface="Arial" panose="020B0604020202020204" pitchFamily="34" charset="0"/>
              </a:rPr>
              <a:t>"gazete"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d3=</a:t>
            </a:r>
            <a:r>
              <a:rPr lang="tr-TR" dirty="0">
                <a:solidFill>
                  <a:srgbClr val="A020F0"/>
                </a:solidFill>
                <a:latin typeface="Arial" panose="020B0604020202020204" pitchFamily="34" charset="0"/>
              </a:rPr>
              <a:t>'internet'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degerler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=[-10, 29, -14, 1, 12;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              2, 11, -17, 25, 14;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              4, 9, -1, 4, 0;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              -15, 21, 100, 54, 38];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          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% 1. 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satır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3. sütunda bulunan 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değer</a:t>
            </a:r>
            <a:endParaRPr lang="tr-TR" dirty="0">
              <a:solidFill>
                <a:srgbClr val="228B22"/>
              </a:solidFill>
              <a:latin typeface="Arial" panose="020B0604020202020204" pitchFamily="34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degerler13=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degerler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(1,3);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% 3. 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satır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4. sütunda bulunan 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değer</a:t>
            </a:r>
            <a:endParaRPr lang="tr-TR" dirty="0">
              <a:solidFill>
                <a:srgbClr val="228B22"/>
              </a:solidFill>
              <a:latin typeface="Arial" panose="020B0604020202020204" pitchFamily="34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degerler34=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degerler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(3,4);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deger6=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degerler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(6);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% 11 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değerini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verecektir.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deger10=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degerler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(10);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% -17 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değerini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verecektir.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sayilar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degerler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([2,7</a:t>
            </a: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</a:rPr>
              <a:t>]);</a:t>
            </a:r>
            <a:endParaRPr lang="tr-T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8E8A-449A-44B7-9F32-22F9A338F0F5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5298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/>
          <p:cNvSpPr txBox="1"/>
          <p:nvPr/>
        </p:nvSpPr>
        <p:spPr>
          <a:xfrm>
            <a:off x="1524514" y="769815"/>
            <a:ext cx="430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Dizi değerinin girilmesi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205199" y="1422400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sayilar1620=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degerler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([16,20])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% 54 ve 38 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değerini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verir.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nn-NO" dirty="0">
                <a:solidFill>
                  <a:srgbClr val="000000"/>
                </a:solidFill>
                <a:latin typeface="Arial" panose="020B0604020202020204" pitchFamily="34" charset="0"/>
              </a:rPr>
              <a:t> sayilar243=degerler([2,4],3); </a:t>
            </a:r>
            <a:r>
              <a:rPr lang="nn-NO" dirty="0">
                <a:solidFill>
                  <a:srgbClr val="228B22"/>
                </a:solidFill>
                <a:latin typeface="Arial" panose="020B0604020202020204" pitchFamily="34" charset="0"/>
              </a:rPr>
              <a:t>%-17 ve 100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matris1(1)=4;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matris1(2)=10;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matris2(4)=9;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matris2(2,3)=11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%2. 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satırdaki değerlerin tamamı</a:t>
            </a:r>
            <a:endParaRPr lang="tr-TR" dirty="0">
              <a:solidFill>
                <a:srgbClr val="228B22"/>
              </a:solidFill>
              <a:latin typeface="Arial" panose="020B0604020202020204" pitchFamily="34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satir2=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degerler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(2,:);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%3. 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satırdaki değerlerin tamamı</a:t>
            </a:r>
            <a:endParaRPr lang="tr-TR" dirty="0">
              <a:solidFill>
                <a:srgbClr val="228B22"/>
              </a:solidFill>
              <a:latin typeface="Arial" panose="020B0604020202020204" pitchFamily="34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satir3=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degerler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(3,:);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%4. sütundaki 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değerlerin tamamı</a:t>
            </a:r>
            <a:endParaRPr lang="tr-TR" dirty="0">
              <a:solidFill>
                <a:srgbClr val="228B22"/>
              </a:solidFill>
              <a:latin typeface="Arial" panose="020B0604020202020204" pitchFamily="34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sutun4=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degerler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(:,4);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ECE1-BCB7-4B26-930D-B9DCC71E355A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8474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/>
          <p:cNvSpPr txBox="1"/>
          <p:nvPr/>
        </p:nvSpPr>
        <p:spPr>
          <a:xfrm>
            <a:off x="1524514" y="769815"/>
            <a:ext cx="430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Dizi değerinin girilmesi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205199" y="1225689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%5. sütundaki 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değerlerin tamamı</a:t>
            </a:r>
            <a:endParaRPr lang="tr-TR" dirty="0">
              <a:solidFill>
                <a:srgbClr val="228B22"/>
              </a:solidFill>
              <a:latin typeface="Arial" panose="020B0604020202020204" pitchFamily="34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sutun5=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degerler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(:,5);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degerlerkopya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degerler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(:,:);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sv-S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v-SE" dirty="0">
                <a:solidFill>
                  <a:srgbClr val="228B22"/>
                </a:solidFill>
                <a:latin typeface="Arial" panose="020B0604020202020204" pitchFamily="34" charset="0"/>
              </a:rPr>
              <a:t>%1'den </a:t>
            </a:r>
            <a:r>
              <a:rPr lang="sv-SE" dirty="0" smtClean="0">
                <a:solidFill>
                  <a:srgbClr val="228B22"/>
                </a:solidFill>
                <a:latin typeface="Arial" panose="020B0604020202020204" pitchFamily="34" charset="0"/>
              </a:rPr>
              <a:t>ba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ş</a:t>
            </a:r>
            <a:r>
              <a:rPr lang="sv-SE" dirty="0" smtClean="0">
                <a:solidFill>
                  <a:srgbClr val="228B22"/>
                </a:solidFill>
                <a:latin typeface="Arial" panose="020B0604020202020204" pitchFamily="34" charset="0"/>
              </a:rPr>
              <a:t>la </a:t>
            </a:r>
            <a:r>
              <a:rPr lang="sv-SE" dirty="0">
                <a:solidFill>
                  <a:srgbClr val="228B22"/>
                </a:solidFill>
                <a:latin typeface="Arial" panose="020B0604020202020204" pitchFamily="34" charset="0"/>
              </a:rPr>
              <a:t>5 e kadar birer artacak 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ş</a:t>
            </a:r>
            <a:r>
              <a:rPr lang="sv-SE" dirty="0" smtClean="0">
                <a:solidFill>
                  <a:srgbClr val="228B22"/>
                </a:solidFill>
                <a:latin typeface="Arial" panose="020B0604020202020204" pitchFamily="34" charset="0"/>
              </a:rPr>
              <a:t>ekilde</a:t>
            </a:r>
            <a:endParaRPr lang="sv-SE" dirty="0">
              <a:solidFill>
                <a:srgbClr val="228B22"/>
              </a:solidFill>
              <a:latin typeface="Arial" panose="020B0604020202020204" pitchFamily="34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degerler2=1:5;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%10 dan 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başla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20 ye kadar birer artacak 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şekilde</a:t>
            </a:r>
            <a:endParaRPr lang="tr-TR" dirty="0">
              <a:solidFill>
                <a:srgbClr val="228B22"/>
              </a:solidFill>
              <a:latin typeface="Arial" panose="020B0604020202020204" pitchFamily="34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degerler2=10:20;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%0 dan 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başla ikişer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artacak 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şekilde </a:t>
            </a:r>
            <a:r>
              <a:rPr lang="tr-TR" dirty="0">
                <a:solidFill>
                  <a:srgbClr val="228B22"/>
                </a:solidFill>
                <a:latin typeface="Arial" panose="020B0604020202020204" pitchFamily="34" charset="0"/>
              </a:rPr>
              <a:t>10 a kadar git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degerler3=0:2:9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dirty="0">
                <a:solidFill>
                  <a:srgbClr val="228B22"/>
                </a:solidFill>
                <a:latin typeface="Arial" panose="020B0604020202020204" pitchFamily="34" charset="0"/>
              </a:rPr>
              <a:t>%2. ve 4. </a:t>
            </a:r>
            <a:r>
              <a:rPr lang="es-ES" dirty="0" smtClean="0">
                <a:solidFill>
                  <a:srgbClr val="228B22"/>
                </a:solidFill>
                <a:latin typeface="Arial" panose="020B0604020202020204" pitchFamily="34" charset="0"/>
              </a:rPr>
              <a:t>sat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ı</a:t>
            </a:r>
            <a:r>
              <a:rPr lang="es-ES" dirty="0" smtClean="0">
                <a:solidFill>
                  <a:srgbClr val="228B22"/>
                </a:solidFill>
                <a:latin typeface="Arial" panose="020B0604020202020204" pitchFamily="34" charset="0"/>
              </a:rPr>
              <a:t>rlar aras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ı</a:t>
            </a:r>
            <a:r>
              <a:rPr lang="es-ES" dirty="0" smtClean="0">
                <a:solidFill>
                  <a:srgbClr val="228B22"/>
                </a:solidFill>
                <a:latin typeface="Arial" panose="020B0604020202020204" pitchFamily="34" charset="0"/>
              </a:rPr>
              <a:t>, </a:t>
            </a:r>
            <a:r>
              <a:rPr lang="es-ES" dirty="0">
                <a:solidFill>
                  <a:srgbClr val="228B22"/>
                </a:solidFill>
                <a:latin typeface="Arial" panose="020B0604020202020204" pitchFamily="34" charset="0"/>
              </a:rPr>
              <a:t>3. ve 5. sütunlar </a:t>
            </a:r>
            <a:r>
              <a:rPr lang="es-ES" dirty="0" smtClean="0">
                <a:solidFill>
                  <a:srgbClr val="228B22"/>
                </a:solidFill>
                <a:latin typeface="Arial" panose="020B0604020202020204" pitchFamily="34" charset="0"/>
              </a:rPr>
              <a:t>aras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ı</a:t>
            </a:r>
            <a:endParaRPr lang="es-ES" dirty="0">
              <a:solidFill>
                <a:srgbClr val="228B22"/>
              </a:solidFill>
              <a:latin typeface="Arial" panose="020B0604020202020204" pitchFamily="34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degerler2435=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degerler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(2:4,3:5);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satirlar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=2:4;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sutunlar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=3:5;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degerler2435=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degerler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satirlar,sutunlar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);</a:t>
            </a: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dirty="0">
                <a:solidFill>
                  <a:srgbClr val="228B22"/>
                </a:solidFill>
                <a:latin typeface="Arial" panose="020B0604020202020204" pitchFamily="34" charset="0"/>
              </a:rPr>
              <a:t>%1. ve 3. </a:t>
            </a:r>
            <a:r>
              <a:rPr lang="es-ES" dirty="0" smtClean="0">
                <a:solidFill>
                  <a:srgbClr val="228B22"/>
                </a:solidFill>
                <a:latin typeface="Arial" panose="020B0604020202020204" pitchFamily="34" charset="0"/>
              </a:rPr>
              <a:t>sat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ı</a:t>
            </a:r>
            <a:r>
              <a:rPr lang="es-ES" dirty="0" smtClean="0">
                <a:solidFill>
                  <a:srgbClr val="228B22"/>
                </a:solidFill>
                <a:latin typeface="Arial" panose="020B0604020202020204" pitchFamily="34" charset="0"/>
              </a:rPr>
              <a:t>rlar aras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ı</a:t>
            </a:r>
            <a:r>
              <a:rPr lang="es-ES" dirty="0" smtClean="0">
                <a:solidFill>
                  <a:srgbClr val="228B22"/>
                </a:solidFill>
                <a:latin typeface="Arial" panose="020B0604020202020204" pitchFamily="34" charset="0"/>
              </a:rPr>
              <a:t>, </a:t>
            </a:r>
            <a:r>
              <a:rPr lang="es-ES" dirty="0">
                <a:solidFill>
                  <a:srgbClr val="228B22"/>
                </a:solidFill>
                <a:latin typeface="Arial" panose="020B0604020202020204" pitchFamily="34" charset="0"/>
              </a:rPr>
              <a:t>2. ve 4. sütunlar </a:t>
            </a:r>
            <a:r>
              <a:rPr lang="es-ES" dirty="0" smtClean="0">
                <a:solidFill>
                  <a:srgbClr val="228B22"/>
                </a:solidFill>
                <a:latin typeface="Arial" panose="020B0604020202020204" pitchFamily="34" charset="0"/>
              </a:rPr>
              <a:t>aras</a:t>
            </a:r>
            <a:r>
              <a:rPr lang="tr-TR" dirty="0" smtClean="0">
                <a:solidFill>
                  <a:srgbClr val="228B22"/>
                </a:solidFill>
                <a:latin typeface="Arial" panose="020B0604020202020204" pitchFamily="34" charset="0"/>
              </a:rPr>
              <a:t>ı</a:t>
            </a:r>
            <a:endParaRPr lang="es-ES" dirty="0">
              <a:solidFill>
                <a:srgbClr val="228B22"/>
              </a:solidFill>
              <a:latin typeface="Arial" panose="020B0604020202020204" pitchFamily="34" charset="0"/>
            </a:endParaRPr>
          </a:p>
          <a:p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 degerler1324=</a:t>
            </a: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</a:rPr>
              <a:t>degerler</a:t>
            </a: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</a:rPr>
              <a:t>(1:3,2:4);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87767-047B-4790-9EB7-196DCD793DD2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678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5" name="Text Box 9"/>
          <p:cNvSpPr txBox="1">
            <a:spLocks noChangeArrowheads="1"/>
          </p:cNvSpPr>
          <p:nvPr/>
        </p:nvSpPr>
        <p:spPr bwMode="auto">
          <a:xfrm>
            <a:off x="1701298" y="1283088"/>
            <a:ext cx="8787190" cy="11079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latin typeface="Calibri" pitchFamily="34" charset="0"/>
              </a:rPr>
              <a:t>N e</a:t>
            </a:r>
            <a:r>
              <a:rPr lang="tr-TR" sz="2200" dirty="0" err="1">
                <a:latin typeface="Calibri" pitchFamily="34" charset="0"/>
              </a:rPr>
              <a:t>lemanlı</a:t>
            </a:r>
            <a:r>
              <a:rPr lang="tr-TR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bir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dizinin</a:t>
            </a:r>
            <a:r>
              <a:rPr lang="en-US" sz="2200" dirty="0">
                <a:latin typeface="Calibri" pitchFamily="34" charset="0"/>
              </a:rPr>
              <a:t> N </a:t>
            </a:r>
            <a:r>
              <a:rPr lang="en-US" sz="2200" dirty="0" err="1">
                <a:latin typeface="Calibri" pitchFamily="34" charset="0"/>
              </a:rPr>
              <a:t>değeri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ve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elemanları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okutulacak</a:t>
            </a:r>
            <a:r>
              <a:rPr lang="en-US" sz="2200" dirty="0">
                <a:latin typeface="Calibri" pitchFamily="34" charset="0"/>
              </a:rPr>
              <a:t> (</a:t>
            </a:r>
            <a:r>
              <a:rPr lang="tr-TR" sz="2200" dirty="0">
                <a:latin typeface="Calibri" pitchFamily="34" charset="0"/>
              </a:rPr>
              <a:t>dışardan gir</a:t>
            </a:r>
            <a:r>
              <a:rPr lang="en-US" sz="2200" dirty="0" err="1">
                <a:latin typeface="Calibri" pitchFamily="34" charset="0"/>
              </a:rPr>
              <a:t>ilecek</a:t>
            </a:r>
            <a:r>
              <a:rPr lang="en-US" sz="2200" dirty="0">
                <a:latin typeface="Calibri" pitchFamily="34" charset="0"/>
              </a:rPr>
              <a:t>) </a:t>
            </a:r>
            <a:r>
              <a:rPr lang="en-US" sz="2200" dirty="0" err="1">
                <a:latin typeface="Calibri" pitchFamily="34" charset="0"/>
              </a:rPr>
              <a:t>ve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bu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vektörün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normunun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karesi</a:t>
            </a:r>
            <a:r>
              <a:rPr lang="en-US" sz="2200" dirty="0">
                <a:latin typeface="Calibri" pitchFamily="34" charset="0"/>
              </a:rPr>
              <a:t> (</a:t>
            </a:r>
            <a:r>
              <a:rPr lang="en-US" sz="2200" dirty="0" err="1">
                <a:latin typeface="Calibri" pitchFamily="34" charset="0"/>
              </a:rPr>
              <a:t>elemanlarının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karelerinin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toplamı</a:t>
            </a:r>
            <a:r>
              <a:rPr lang="en-US" sz="2200" dirty="0">
                <a:latin typeface="Calibri" pitchFamily="34" charset="0"/>
              </a:rPr>
              <a:t>) </a:t>
            </a:r>
            <a:r>
              <a:rPr lang="en-US" sz="2200" dirty="0" err="1">
                <a:latin typeface="Calibri" pitchFamily="34" charset="0"/>
              </a:rPr>
              <a:t>bulunacaktır</a:t>
            </a:r>
            <a:endParaRPr lang="tr-TR" sz="2200" dirty="0">
              <a:latin typeface="Calibri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684172" y="687750"/>
            <a:ext cx="430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Örnek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49777" t="21514" r="4375" b="44494"/>
          <a:stretch/>
        </p:blipFill>
        <p:spPr>
          <a:xfrm>
            <a:off x="1894028" y="2680915"/>
            <a:ext cx="8401730" cy="3502169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A620F-6CCF-4B49-97CF-546D47D2B40F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219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798812" y="1437457"/>
            <a:ext cx="8581665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2200" dirty="0">
                <a:latin typeface="Calibri" pitchFamily="34" charset="0"/>
              </a:rPr>
              <a:t>Aşağıda 2x</a:t>
            </a:r>
            <a:r>
              <a:rPr lang="en-US" sz="2200" dirty="0">
                <a:latin typeface="Calibri" pitchFamily="34" charset="0"/>
              </a:rPr>
              <a:t>3</a:t>
            </a:r>
            <a:r>
              <a:rPr lang="tr-TR" sz="2200" dirty="0">
                <a:latin typeface="Calibri" pitchFamily="34" charset="0"/>
              </a:rPr>
              <a:t> boyutunda </a:t>
            </a:r>
            <a:r>
              <a:rPr lang="en-US" sz="2200" dirty="0">
                <a:latin typeface="Calibri" pitchFamily="34" charset="0"/>
              </a:rPr>
              <a:t>(2 </a:t>
            </a:r>
            <a:r>
              <a:rPr lang="en-US" sz="2200" dirty="0" err="1">
                <a:latin typeface="Calibri" pitchFamily="34" charset="0"/>
              </a:rPr>
              <a:t>satır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ve</a:t>
            </a:r>
            <a:r>
              <a:rPr lang="en-US" sz="2200" dirty="0">
                <a:latin typeface="Calibri" pitchFamily="34" charset="0"/>
              </a:rPr>
              <a:t> 3 </a:t>
            </a:r>
            <a:r>
              <a:rPr lang="en-US" sz="2200" dirty="0" err="1">
                <a:latin typeface="Calibri" pitchFamily="34" charset="0"/>
              </a:rPr>
              <a:t>sütun</a:t>
            </a:r>
            <a:r>
              <a:rPr lang="en-US" sz="2200" dirty="0">
                <a:latin typeface="Calibri" pitchFamily="34" charset="0"/>
              </a:rPr>
              <a:t>) </a:t>
            </a:r>
            <a:r>
              <a:rPr lang="tr-TR" sz="2200" dirty="0">
                <a:latin typeface="Calibri" pitchFamily="34" charset="0"/>
              </a:rPr>
              <a:t>bir dizinin elemanlarını giren MATLAB </a:t>
            </a:r>
            <a:r>
              <a:rPr lang="tr-TR" sz="2200" dirty="0" err="1">
                <a:latin typeface="Calibri" pitchFamily="34" charset="0"/>
              </a:rPr>
              <a:t>pr</a:t>
            </a:r>
            <a:r>
              <a:rPr lang="en-US" sz="2200" dirty="0">
                <a:latin typeface="Calibri" pitchFamily="34" charset="0"/>
              </a:rPr>
              <a:t>o</a:t>
            </a:r>
            <a:r>
              <a:rPr lang="tr-TR" sz="2200" dirty="0">
                <a:latin typeface="Calibri" pitchFamily="34" charset="0"/>
              </a:rPr>
              <a:t>gramı aşağıda verilmiştir</a:t>
            </a:r>
            <a:r>
              <a:rPr lang="en-US" sz="2200" dirty="0">
                <a:latin typeface="Calibri" pitchFamily="34" charset="0"/>
              </a:rPr>
              <a:t>:</a:t>
            </a:r>
            <a:endParaRPr lang="tr-TR" sz="2200" dirty="0">
              <a:latin typeface="Calibri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684172" y="785865"/>
            <a:ext cx="430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Dizi değerinin girilmesi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798812" y="2433465"/>
            <a:ext cx="2987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dirty="0">
                <a:solidFill>
                  <a:srgbClr val="008000"/>
                </a:solidFill>
              </a:rPr>
              <a:t>Dışarıdan girilmesi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613452" y="2453482"/>
            <a:ext cx="38512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dirty="0">
                <a:solidFill>
                  <a:srgbClr val="008000"/>
                </a:solidFill>
              </a:rPr>
              <a:t>Doğrudan girilmesi</a:t>
            </a:r>
          </a:p>
          <a:p>
            <a:pPr>
              <a:spcBef>
                <a:spcPct val="50000"/>
              </a:spcBef>
            </a:pPr>
            <a:r>
              <a:rPr lang="tr-TR" sz="2000" dirty="0">
                <a:solidFill>
                  <a:srgbClr val="3333CC"/>
                </a:solidFill>
              </a:rPr>
              <a:t>B = [1  3  -34 ;  0  5  4 ; -5  9  7]</a:t>
            </a:r>
          </a:p>
          <a:p>
            <a:pPr>
              <a:spcBef>
                <a:spcPct val="50000"/>
              </a:spcBef>
            </a:pPr>
            <a:r>
              <a:rPr lang="tr-TR" sz="2000" dirty="0" err="1">
                <a:solidFill>
                  <a:srgbClr val="FF6600"/>
                </a:solidFill>
              </a:rPr>
              <a:t>or</a:t>
            </a:r>
            <a:endParaRPr lang="tr-TR" sz="2000" dirty="0">
              <a:solidFill>
                <a:srgbClr val="FF6600"/>
              </a:solidFill>
            </a:endParaRPr>
          </a:p>
          <a:p>
            <a:pPr>
              <a:spcBef>
                <a:spcPct val="50000"/>
              </a:spcBef>
            </a:pPr>
            <a:r>
              <a:rPr lang="tr-TR" sz="2000" dirty="0">
                <a:solidFill>
                  <a:srgbClr val="3333CC"/>
                </a:solidFill>
              </a:rPr>
              <a:t>B=[1, 3, -34 ; 0,  5,  4 ; -5,  9,   7]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49777" t="22173" r="14638" b="46478"/>
          <a:stretch/>
        </p:blipFill>
        <p:spPr>
          <a:xfrm>
            <a:off x="435428" y="3026745"/>
            <a:ext cx="5982403" cy="2963073"/>
          </a:xfrm>
          <a:prstGeom prst="rect">
            <a:avLst/>
          </a:prstGeom>
        </p:spPr>
      </p:pic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0EAF-4E38-4241-9B68-3A51CBC7A903}" type="datetime1">
              <a:rPr lang="tr-TR" smtClean="0"/>
              <a:t>09.12.2020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MUH BİL– Bilgisayar Programlama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E6BD-4CAD-3E44-B214-2CFB9D00E5E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302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</TotalTime>
  <Words>1536</Words>
  <Application>Microsoft Office PowerPoint</Application>
  <PresentationFormat>Geniş ekran</PresentationFormat>
  <Paragraphs>398</Paragraphs>
  <Slides>25</Slides>
  <Notes>24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25</vt:i4>
      </vt:variant>
    </vt:vector>
  </HeadingPairs>
  <TitlesOfParts>
    <vt:vector size="38" baseType="lpstr">
      <vt:lpstr>Arial Unicode MS</vt:lpstr>
      <vt:lpstr>굴림</vt:lpstr>
      <vt:lpstr>맑은 고딕</vt:lpstr>
      <vt:lpstr>Arial</vt:lpstr>
      <vt:lpstr>Calibri</vt:lpstr>
      <vt:lpstr>Calibri Light</vt:lpstr>
      <vt:lpstr>Courier New</vt:lpstr>
      <vt:lpstr>Times New Roman</vt:lpstr>
      <vt:lpstr>Wingdings</vt:lpstr>
      <vt:lpstr>Office Teması</vt:lpstr>
      <vt:lpstr>Özel Tasarım</vt:lpstr>
      <vt:lpstr>Equation</vt:lpstr>
      <vt:lpstr>Denklem</vt:lpstr>
      <vt:lpstr>Makine Mühendisliği Bölümü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gulsah</cp:lastModifiedBy>
  <cp:revision>156</cp:revision>
  <dcterms:created xsi:type="dcterms:W3CDTF">2020-09-28T06:36:33Z</dcterms:created>
  <dcterms:modified xsi:type="dcterms:W3CDTF">2020-12-09T17:03:18Z</dcterms:modified>
</cp:coreProperties>
</file>