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2"/>
  </p:notesMasterIdLst>
  <p:sldIdLst>
    <p:sldId id="258" r:id="rId2"/>
    <p:sldId id="525" r:id="rId3"/>
    <p:sldId id="527" r:id="rId4"/>
    <p:sldId id="530" r:id="rId5"/>
    <p:sldId id="528" r:id="rId6"/>
    <p:sldId id="534" r:id="rId7"/>
    <p:sldId id="536" r:id="rId8"/>
    <p:sldId id="532" r:id="rId9"/>
    <p:sldId id="538" r:id="rId10"/>
    <p:sldId id="544" r:id="rId11"/>
    <p:sldId id="545" r:id="rId12"/>
    <p:sldId id="547" r:id="rId13"/>
    <p:sldId id="548" r:id="rId14"/>
    <p:sldId id="550" r:id="rId15"/>
    <p:sldId id="552" r:id="rId16"/>
    <p:sldId id="541" r:id="rId17"/>
    <p:sldId id="555" r:id="rId18"/>
    <p:sldId id="557" r:id="rId19"/>
    <p:sldId id="559" r:id="rId20"/>
    <p:sldId id="561"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D50"/>
    <a:srgbClr val="1E1162"/>
    <a:srgbClr val="110F50"/>
    <a:srgbClr val="0F0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91"/>
    <p:restoredTop sz="95732"/>
  </p:normalViewPr>
  <p:slideViewPr>
    <p:cSldViewPr snapToGrid="0" snapToObjects="1">
      <p:cViewPr varScale="1">
        <p:scale>
          <a:sx n="87" d="100"/>
          <a:sy n="87" d="100"/>
        </p:scale>
        <p:origin x="354"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8.12.2023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10</a:t>
            </a:fld>
            <a:endParaRPr lang="tr-TR"/>
          </a:p>
        </p:txBody>
      </p:sp>
    </p:spTree>
    <p:extLst>
      <p:ext uri="{BB962C8B-B14F-4D97-AF65-F5344CB8AC3E}">
        <p14:creationId xmlns:p14="http://schemas.microsoft.com/office/powerpoint/2010/main" val="2228699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11</a:t>
            </a:fld>
            <a:endParaRPr lang="tr-TR"/>
          </a:p>
        </p:txBody>
      </p:sp>
    </p:spTree>
    <p:extLst>
      <p:ext uri="{BB962C8B-B14F-4D97-AF65-F5344CB8AC3E}">
        <p14:creationId xmlns:p14="http://schemas.microsoft.com/office/powerpoint/2010/main" val="3977606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12</a:t>
            </a:fld>
            <a:endParaRPr lang="tr-TR"/>
          </a:p>
        </p:txBody>
      </p:sp>
    </p:spTree>
    <p:extLst>
      <p:ext uri="{BB962C8B-B14F-4D97-AF65-F5344CB8AC3E}">
        <p14:creationId xmlns:p14="http://schemas.microsoft.com/office/powerpoint/2010/main" val="3202684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3690081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3659212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123008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286356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226682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3790221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19</a:t>
            </a:fld>
            <a:endParaRPr lang="tr-TR"/>
          </a:p>
        </p:txBody>
      </p:sp>
    </p:spTree>
    <p:extLst>
      <p:ext uri="{BB962C8B-B14F-4D97-AF65-F5344CB8AC3E}">
        <p14:creationId xmlns:p14="http://schemas.microsoft.com/office/powerpoint/2010/main" val="4128440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1776018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2790220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3</a:t>
            </a:fld>
            <a:endParaRPr lang="tr-TR"/>
          </a:p>
        </p:txBody>
      </p:sp>
    </p:spTree>
    <p:extLst>
      <p:ext uri="{BB962C8B-B14F-4D97-AF65-F5344CB8AC3E}">
        <p14:creationId xmlns:p14="http://schemas.microsoft.com/office/powerpoint/2010/main" val="363302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1784390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3072393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1274366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7</a:t>
            </a:fld>
            <a:endParaRPr lang="tr-TR"/>
          </a:p>
        </p:txBody>
      </p:sp>
    </p:spTree>
    <p:extLst>
      <p:ext uri="{BB962C8B-B14F-4D97-AF65-F5344CB8AC3E}">
        <p14:creationId xmlns:p14="http://schemas.microsoft.com/office/powerpoint/2010/main" val="2323129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1921676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3808564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7"/>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3" r:id="rId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png"/><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3">
            <a:extLst>
              <a:ext uri="{FF2B5EF4-FFF2-40B4-BE49-F238E27FC236}">
                <a16:creationId xmlns:a16="http://schemas.microsoft.com/office/drawing/2014/main" id="{E3D1DF77-D181-4F1B-97EC-2A0FB96FCFA1}"/>
              </a:ext>
            </a:extLst>
          </p:cNvPr>
          <p:cNvSpPr>
            <a:spLocks noGrp="1"/>
          </p:cNvSpPr>
          <p:nvPr>
            <p:ph type="ctrTitle"/>
          </p:nvPr>
        </p:nvSpPr>
        <p:spPr>
          <a:xfrm>
            <a:off x="2126970" y="935758"/>
            <a:ext cx="9737124" cy="861519"/>
          </a:xfrm>
        </p:spPr>
        <p:txBody>
          <a:bodyPr>
            <a:normAutofit fontScale="90000"/>
          </a:bodyPr>
          <a:lstStyle/>
          <a:p>
            <a:r>
              <a:rPr lang="tr-TR" sz="6000" b="0" i="0" u="none" strike="noStrike" dirty="0">
                <a:effectLst/>
              </a:rPr>
              <a:t>HME103</a:t>
            </a:r>
            <a:r>
              <a:rPr lang="tr-TR" sz="6000" dirty="0"/>
              <a:t>-Principles of </a:t>
            </a:r>
            <a:r>
              <a:rPr lang="tr-TR" sz="6000" dirty="0" err="1"/>
              <a:t>Nutrition</a:t>
            </a:r>
            <a:r>
              <a:rPr lang="tr-TR" dirty="0"/>
              <a:t/>
            </a:r>
            <a:br>
              <a:rPr lang="tr-TR" dirty="0"/>
            </a:br>
            <a:r>
              <a:rPr lang="tr-TR" dirty="0"/>
              <a:t/>
            </a:r>
            <a:br>
              <a:rPr lang="tr-TR" dirty="0"/>
            </a:br>
            <a:r>
              <a:rPr lang="tr-TR" dirty="0"/>
              <a:t/>
            </a:r>
            <a:br>
              <a:rPr lang="tr-TR" dirty="0"/>
            </a:br>
            <a:endParaRPr lang="tr-TR" dirty="0"/>
          </a:p>
        </p:txBody>
      </p:sp>
      <p:sp>
        <p:nvSpPr>
          <p:cNvPr id="11" name="Metin kutusu 10">
            <a:extLst>
              <a:ext uri="{FF2B5EF4-FFF2-40B4-BE49-F238E27FC236}">
                <a16:creationId xmlns:a16="http://schemas.microsoft.com/office/drawing/2014/main" id="{250D80F6-3A22-4F54-9839-BECD5955855D}"/>
              </a:ext>
            </a:extLst>
          </p:cNvPr>
          <p:cNvSpPr txBox="1"/>
          <p:nvPr/>
        </p:nvSpPr>
        <p:spPr>
          <a:xfrm>
            <a:off x="850335" y="2536663"/>
            <a:ext cx="9737124" cy="584775"/>
          </a:xfrm>
          <a:prstGeom prst="rect">
            <a:avLst/>
          </a:prstGeom>
          <a:noFill/>
        </p:spPr>
        <p:txBody>
          <a:bodyPr wrap="square">
            <a:spAutoFit/>
          </a:bodyPr>
          <a:lstStyle/>
          <a:p>
            <a:pPr algn="just"/>
            <a:r>
              <a:rPr lang="en-US" sz="3200" b="0" i="0" dirty="0">
                <a:solidFill>
                  <a:schemeClr val="bg1"/>
                </a:solidFill>
                <a:effectLst/>
                <a:latin typeface="Open Sans" panose="020B0606030504020204" pitchFamily="34" charset="0"/>
              </a:rPr>
              <a:t>Nutrition by developmental stages (</a:t>
            </a:r>
            <a:r>
              <a:rPr lang="tr-TR" sz="3200" b="0" i="0" dirty="0" err="1">
                <a:solidFill>
                  <a:schemeClr val="bg1"/>
                </a:solidFill>
                <a:effectLst/>
                <a:latin typeface="Open Sans" panose="020B0606030504020204" pitchFamily="34" charset="0"/>
              </a:rPr>
              <a:t>elderly</a:t>
            </a:r>
            <a:r>
              <a:rPr lang="en-US" sz="3200" b="0" i="0" dirty="0">
                <a:solidFill>
                  <a:schemeClr val="bg1"/>
                </a:solidFill>
                <a:effectLst/>
                <a:latin typeface="Open Sans" panose="020B0606030504020204" pitchFamily="34" charset="0"/>
              </a:rPr>
              <a:t>)</a:t>
            </a:r>
            <a:endParaRPr lang="tr-TR" sz="3200" b="1" dirty="0">
              <a:solidFill>
                <a:schemeClr val="bg1"/>
              </a:solidFill>
              <a:latin typeface="Times New Roman" panose="02020603050405020304" pitchFamily="18" charset="0"/>
              <a:cs typeface="Times New Roman" panose="02020603050405020304" pitchFamily="18" charset="0"/>
            </a:endParaRPr>
          </a:p>
        </p:txBody>
      </p:sp>
      <p:sp>
        <p:nvSpPr>
          <p:cNvPr id="4" name="Alt Başlık 4">
            <a:extLst>
              <a:ext uri="{FF2B5EF4-FFF2-40B4-BE49-F238E27FC236}">
                <a16:creationId xmlns:a16="http://schemas.microsoft.com/office/drawing/2014/main" id="{EE8827CC-038C-462E-AC95-BE3197E833DA}"/>
              </a:ext>
            </a:extLst>
          </p:cNvPr>
          <p:cNvSpPr>
            <a:spLocks noGrp="1"/>
          </p:cNvSpPr>
          <p:nvPr>
            <p:ph type="subTitle" idx="1"/>
          </p:nvPr>
        </p:nvSpPr>
        <p:spPr>
          <a:xfrm>
            <a:off x="838200" y="5267391"/>
            <a:ext cx="7968050" cy="983142"/>
          </a:xfrm>
        </p:spPr>
        <p:txBody>
          <a:bodyPr>
            <a:normAutofit fontScale="92500" lnSpcReduction="10000"/>
          </a:bodyPr>
          <a:lstStyle/>
          <a:p>
            <a:pPr>
              <a:lnSpc>
                <a:spcPct val="120000"/>
              </a:lnSpc>
            </a:pPr>
            <a:r>
              <a:rPr lang="tr-TR" dirty="0" err="1">
                <a:solidFill>
                  <a:srgbClr val="0F0F4F"/>
                </a:solidFill>
              </a:rPr>
              <a:t>Lesson</a:t>
            </a:r>
            <a:r>
              <a:rPr lang="tr-TR" dirty="0">
                <a:solidFill>
                  <a:srgbClr val="0F0F4F"/>
                </a:solidFill>
              </a:rPr>
              <a:t> </a:t>
            </a:r>
            <a:r>
              <a:rPr lang="tr-TR" dirty="0" err="1">
                <a:solidFill>
                  <a:srgbClr val="0F0F4F"/>
                </a:solidFill>
              </a:rPr>
              <a:t>Code</a:t>
            </a:r>
            <a:r>
              <a:rPr lang="tr-TR" dirty="0">
                <a:solidFill>
                  <a:srgbClr val="0F0F4F"/>
                </a:solidFill>
              </a:rPr>
              <a:t>: HME103-Principles of </a:t>
            </a:r>
            <a:r>
              <a:rPr lang="tr-TR" dirty="0" err="1">
                <a:solidFill>
                  <a:srgbClr val="0F0F4F"/>
                </a:solidFill>
              </a:rPr>
              <a:t>Nutrition</a:t>
            </a:r>
            <a:endParaRPr lang="tr-TR" dirty="0"/>
          </a:p>
          <a:p>
            <a:pPr>
              <a:lnSpc>
                <a:spcPct val="120000"/>
              </a:lnSpc>
            </a:pPr>
            <a:r>
              <a:rPr lang="tr-TR" dirty="0" err="1">
                <a:solidFill>
                  <a:srgbClr val="0F0F4F"/>
                </a:solidFill>
                <a:latin typeface="Times New Roman" panose="02020603050405020304" pitchFamily="18" charset="0"/>
                <a:cs typeface="Times New Roman" panose="02020603050405020304" pitchFamily="18" charset="0"/>
              </a:rPr>
              <a:t>Instructure</a:t>
            </a:r>
            <a:r>
              <a:rPr lang="tr-TR" dirty="0">
                <a:solidFill>
                  <a:srgbClr val="0F0F4F"/>
                </a:solidFill>
                <a:latin typeface="Times New Roman" panose="02020603050405020304" pitchFamily="18" charset="0"/>
                <a:cs typeface="Times New Roman" panose="02020603050405020304" pitchFamily="18" charset="0"/>
              </a:rPr>
              <a:t>: </a:t>
            </a:r>
            <a:r>
              <a:rPr lang="tr-TR" dirty="0" smtClean="0">
                <a:solidFill>
                  <a:srgbClr val="0F0F4F"/>
                </a:solidFill>
                <a:latin typeface="Times New Roman" panose="02020603050405020304" pitchFamily="18" charset="0"/>
                <a:cs typeface="Times New Roman" panose="02020603050405020304" pitchFamily="18" charset="0"/>
              </a:rPr>
              <a:t>Dr</a:t>
            </a:r>
            <a:r>
              <a:rPr lang="tr-TR" dirty="0">
                <a:solidFill>
                  <a:srgbClr val="0F0F4F"/>
                </a:solidFill>
                <a:latin typeface="Times New Roman" panose="02020603050405020304" pitchFamily="18" charset="0"/>
                <a:cs typeface="Times New Roman" panose="02020603050405020304" pitchFamily="18" charset="0"/>
              </a:rPr>
              <a:t>. </a:t>
            </a:r>
            <a:r>
              <a:rPr lang="tr-TR" dirty="0" err="1" smtClean="0">
                <a:solidFill>
                  <a:srgbClr val="0F0F4F"/>
                </a:solidFill>
                <a:latin typeface="Times New Roman" panose="02020603050405020304" pitchFamily="18" charset="0"/>
                <a:cs typeface="Times New Roman" panose="02020603050405020304" pitchFamily="18" charset="0"/>
              </a:rPr>
              <a:t>Öğr</a:t>
            </a:r>
            <a:r>
              <a:rPr lang="tr-TR" dirty="0" smtClean="0">
                <a:solidFill>
                  <a:srgbClr val="0F0F4F"/>
                </a:solidFill>
                <a:latin typeface="Times New Roman" panose="02020603050405020304" pitchFamily="18" charset="0"/>
                <a:cs typeface="Times New Roman" panose="02020603050405020304" pitchFamily="18" charset="0"/>
              </a:rPr>
              <a:t>. Üyesi Ferid AYDIN</a:t>
            </a:r>
            <a:endParaRPr lang="tr-TR" dirty="0">
              <a:solidFill>
                <a:srgbClr val="0F0F4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55079" y="959172"/>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Gıda Çeşitliliği</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4567313" y="1922264"/>
            <a:ext cx="6443146" cy="2554545"/>
          </a:xfrm>
          <a:prstGeom prst="rect">
            <a:avLst/>
          </a:prstGeom>
          <a:noFill/>
        </p:spPr>
        <p:txBody>
          <a:bodyPr wrap="square" rtlCol="0">
            <a:spAutoFit/>
          </a:bodyPr>
          <a:lstStyle/>
          <a:p>
            <a:pPr algn="just"/>
            <a:r>
              <a:rPr lang="tr-TR" sz="2000" dirty="0">
                <a:latin typeface="Comic Sans MS" panose="030F0702030302020204" pitchFamily="66" charset="0"/>
              </a:rPr>
              <a:t>Gıda çeşitliliği biyolojik olarak veya besin değeri birbirinden farklı besinlerin tüketilmesi olarak tanımlanabilir.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İnsan yaşamı için elzem olan besin öğeleri farklı besinlerde değişik miktarlarda bulunur. Bu besin ögeleri </a:t>
            </a:r>
            <a:r>
              <a:rPr lang="tr-TR" sz="2000" dirty="0" err="1">
                <a:highlight>
                  <a:srgbClr val="FFFF00"/>
                </a:highlight>
                <a:latin typeface="Comic Sans MS" panose="030F0702030302020204" pitchFamily="66" charset="0"/>
              </a:rPr>
              <a:t>karbohidrat</a:t>
            </a:r>
            <a:r>
              <a:rPr lang="tr-TR" sz="2000" dirty="0">
                <a:highlight>
                  <a:srgbClr val="FFFF00"/>
                </a:highlight>
                <a:latin typeface="Comic Sans MS" panose="030F0702030302020204" pitchFamily="66" charset="0"/>
              </a:rPr>
              <a:t>, protein, yağlar, vitaminler, mineraller, lif ve sudur. </a:t>
            </a:r>
          </a:p>
        </p:txBody>
      </p:sp>
      <p:sp>
        <p:nvSpPr>
          <p:cNvPr id="5" name="Metin kutusu 4">
            <a:extLst>
              <a:ext uri="{FF2B5EF4-FFF2-40B4-BE49-F238E27FC236}">
                <a16:creationId xmlns:a16="http://schemas.microsoft.com/office/drawing/2014/main" id="{312CBD1E-6D05-40D8-8C24-59A0EE80C4E9}"/>
              </a:ext>
            </a:extLst>
          </p:cNvPr>
          <p:cNvSpPr txBox="1"/>
          <p:nvPr/>
        </p:nvSpPr>
        <p:spPr>
          <a:xfrm>
            <a:off x="1294228" y="4879022"/>
            <a:ext cx="9270608" cy="1200329"/>
          </a:xfrm>
          <a:prstGeom prst="rect">
            <a:avLst/>
          </a:prstGeom>
          <a:noFill/>
        </p:spPr>
        <p:txBody>
          <a:bodyPr wrap="square" rtlCol="0">
            <a:spAutoFit/>
          </a:bodyPr>
          <a:lstStyle/>
          <a:p>
            <a:pPr algn="just"/>
            <a:endParaRPr lang="tr-TR" sz="1800" dirty="0">
              <a:solidFill>
                <a:srgbClr val="C00000"/>
              </a:solidFill>
              <a:latin typeface="Comic Sans MS" panose="030F0702030302020204" pitchFamily="66" charset="0"/>
            </a:endParaRPr>
          </a:p>
          <a:p>
            <a:pPr algn="just"/>
            <a:r>
              <a:rPr lang="tr-TR" sz="1800" b="1" dirty="0">
                <a:solidFill>
                  <a:srgbClr val="C00000"/>
                </a:solidFill>
                <a:latin typeface="Comic Sans MS" panose="030F0702030302020204" pitchFamily="66" charset="0"/>
              </a:rPr>
              <a:t>Vücudun gereksinme duyduğu tüm bu besin ögelerini tek başına sağlayan mucize bir gıda yoktur!</a:t>
            </a:r>
          </a:p>
          <a:p>
            <a:endParaRPr lang="tr-TR" dirty="0"/>
          </a:p>
        </p:txBody>
      </p:sp>
      <p:pic>
        <p:nvPicPr>
          <p:cNvPr id="11" name="Resim 10">
            <a:extLst>
              <a:ext uri="{FF2B5EF4-FFF2-40B4-BE49-F238E27FC236}">
                <a16:creationId xmlns:a16="http://schemas.microsoft.com/office/drawing/2014/main" id="{3130DF26-813C-4C7B-836D-1921D4A57B64}"/>
              </a:ext>
            </a:extLst>
          </p:cNvPr>
          <p:cNvPicPr>
            <a:picLocks noChangeAspect="1"/>
          </p:cNvPicPr>
          <p:nvPr/>
        </p:nvPicPr>
        <p:blipFill>
          <a:blip r:embed="rId7"/>
          <a:stretch>
            <a:fillRect/>
          </a:stretch>
        </p:blipFill>
        <p:spPr>
          <a:xfrm>
            <a:off x="340730" y="2005786"/>
            <a:ext cx="3499750" cy="2328924"/>
          </a:xfrm>
          <a:prstGeom prst="rect">
            <a:avLst/>
          </a:prstGeom>
        </p:spPr>
      </p:pic>
    </p:spTree>
    <p:extLst>
      <p:ext uri="{BB962C8B-B14F-4D97-AF65-F5344CB8AC3E}">
        <p14:creationId xmlns:p14="http://schemas.microsoft.com/office/powerpoint/2010/main" val="1927865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55079" y="959172"/>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Gıda Çeşitliliği</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705168" y="1522154"/>
            <a:ext cx="6933590" cy="4401205"/>
          </a:xfrm>
          <a:prstGeom prst="rect">
            <a:avLst/>
          </a:prstGeom>
          <a:noFill/>
        </p:spPr>
        <p:txBody>
          <a:bodyPr wrap="square" rtlCol="0">
            <a:spAutoFit/>
          </a:bodyPr>
          <a:lstStyle/>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Gıdaları içerdikleri besin ögelerine göre dört grupta sınıflandırmamız mümkündür.</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Bunlar; </a:t>
            </a:r>
          </a:p>
          <a:p>
            <a:pPr marL="342900" indent="-342900" algn="just">
              <a:buFont typeface="Wingdings" panose="05000000000000000000" pitchFamily="2" charset="2"/>
              <a:buChar char="ü"/>
            </a:pPr>
            <a:r>
              <a:rPr lang="tr-TR" sz="2000" dirty="0">
                <a:latin typeface="Comic Sans MS" panose="030F0702030302020204" pitchFamily="66" charset="0"/>
              </a:rPr>
              <a:t>süt ve süt ürünleri, </a:t>
            </a:r>
          </a:p>
          <a:p>
            <a:pPr marL="342900" indent="-342900" algn="just">
              <a:buFont typeface="Wingdings" panose="05000000000000000000" pitchFamily="2" charset="2"/>
              <a:buChar char="ü"/>
            </a:pPr>
            <a:r>
              <a:rPr lang="tr-TR" sz="2000" dirty="0">
                <a:latin typeface="Comic Sans MS" panose="030F0702030302020204" pitchFamily="66" charset="0"/>
              </a:rPr>
              <a:t>et ve benzeri besinler (et, yumurta, kuru baklagiller, yağlı tohumlar), </a:t>
            </a:r>
          </a:p>
          <a:p>
            <a:pPr marL="342900" indent="-342900" algn="just">
              <a:buFont typeface="Wingdings" panose="05000000000000000000" pitchFamily="2" charset="2"/>
              <a:buChar char="ü"/>
            </a:pPr>
            <a:r>
              <a:rPr lang="tr-TR" sz="2000" dirty="0">
                <a:latin typeface="Comic Sans MS" panose="030F0702030302020204" pitchFamily="66" charset="0"/>
              </a:rPr>
              <a:t>taze sebze ve meyveler,</a:t>
            </a:r>
          </a:p>
          <a:p>
            <a:pPr marL="342900" indent="-342900" algn="just">
              <a:buFont typeface="Wingdings" panose="05000000000000000000" pitchFamily="2" charset="2"/>
              <a:buChar char="ü"/>
            </a:pPr>
            <a:r>
              <a:rPr lang="tr-TR" sz="2000" dirty="0">
                <a:latin typeface="Comic Sans MS" panose="030F0702030302020204" pitchFamily="66" charset="0"/>
              </a:rPr>
              <a:t>ekmek ve tahıl grubu (pirinç, bulgur vb.) gıdalardır. </a:t>
            </a:r>
          </a:p>
          <a:p>
            <a:pPr algn="just"/>
            <a:endParaRPr lang="tr-TR" sz="2000" dirty="0">
              <a:latin typeface="Comic Sans MS" panose="030F0702030302020204" pitchFamily="66" charset="0"/>
            </a:endParaRPr>
          </a:p>
          <a:p>
            <a:pPr algn="just"/>
            <a:r>
              <a:rPr lang="tr-TR" sz="2000" b="1" dirty="0">
                <a:solidFill>
                  <a:srgbClr val="7030A0"/>
                </a:solidFill>
                <a:latin typeface="Comic Sans MS" panose="030F0702030302020204" pitchFamily="66" charset="0"/>
              </a:rPr>
              <a:t>Besin çeşitliliğini sağlamada her öğünde, bu dört besin grubundaki besinler birlikte yaşlı bireyin gereksinmesine uygun miktarlarda tüketilmelidir.</a:t>
            </a:r>
          </a:p>
        </p:txBody>
      </p:sp>
      <p:pic>
        <p:nvPicPr>
          <p:cNvPr id="11" name="Picture 2" descr="THE BASIC OF NUTRITION">
            <a:extLst>
              <a:ext uri="{FF2B5EF4-FFF2-40B4-BE49-F238E27FC236}">
                <a16:creationId xmlns:a16="http://schemas.microsoft.com/office/drawing/2014/main" id="{BE5945C0-D3E8-4AF9-AD27-8744D191A3B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1679" r="28973"/>
          <a:stretch/>
        </p:blipFill>
        <p:spPr bwMode="auto">
          <a:xfrm>
            <a:off x="8237291" y="1669751"/>
            <a:ext cx="2912013" cy="4106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79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55079" y="959172"/>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Beslenme sıklığı</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705168" y="3099726"/>
            <a:ext cx="6933590" cy="1015663"/>
          </a:xfrm>
          <a:prstGeom prst="rect">
            <a:avLst/>
          </a:prstGeom>
          <a:noFill/>
        </p:spPr>
        <p:txBody>
          <a:bodyPr wrap="square" rtlCol="0">
            <a:spAutoFit/>
          </a:bodyPr>
          <a:lstStyle/>
          <a:p>
            <a:pPr algn="just"/>
            <a:r>
              <a:rPr lang="tr-TR" sz="2000" dirty="0"/>
              <a:t>Her gün üç ana öğünde besin çeşitliliği sağlanarak, gereksinme duyulan miktarlarda besin tüketilmelidir. Yaşlılarda öğün atlanması yetersiz beslenmenin bir göstergesidir</a:t>
            </a:r>
            <a:endParaRPr lang="tr-TR" sz="2000" b="1" dirty="0">
              <a:solidFill>
                <a:srgbClr val="7030A0"/>
              </a:solidFill>
              <a:latin typeface="Comic Sans MS" panose="030F0702030302020204" pitchFamily="66" charset="0"/>
            </a:endParaRPr>
          </a:p>
        </p:txBody>
      </p:sp>
      <p:pic>
        <p:nvPicPr>
          <p:cNvPr id="6146" name="Picture 2" descr="Healthy Eating">
            <a:extLst>
              <a:ext uri="{FF2B5EF4-FFF2-40B4-BE49-F238E27FC236}">
                <a16:creationId xmlns:a16="http://schemas.microsoft.com/office/drawing/2014/main" id="{77A2FD15-50C8-4CF8-899A-34E419E8DB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09708" y="441227"/>
            <a:ext cx="7135099" cy="2048755"/>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EF232888-8A5C-4324-B7D5-7F81685B1749}"/>
              </a:ext>
            </a:extLst>
          </p:cNvPr>
          <p:cNvSpPr txBox="1"/>
          <p:nvPr/>
        </p:nvSpPr>
        <p:spPr>
          <a:xfrm>
            <a:off x="4318782" y="4895557"/>
            <a:ext cx="5781821" cy="646331"/>
          </a:xfrm>
          <a:prstGeom prst="rect">
            <a:avLst/>
          </a:prstGeom>
          <a:noFill/>
        </p:spPr>
        <p:txBody>
          <a:bodyPr wrap="square" rtlCol="0">
            <a:spAutoFit/>
          </a:bodyPr>
          <a:lstStyle/>
          <a:p>
            <a:r>
              <a:rPr lang="tr-TR" dirty="0"/>
              <a:t>Sindirimi kolaylaştırmak için az miktarlarda sık beslenilmesi ve yemeklerin iyi çiğnenmesi yararlı olacaktır.</a:t>
            </a:r>
          </a:p>
        </p:txBody>
      </p:sp>
      <p:pic>
        <p:nvPicPr>
          <p:cNvPr id="7" name="Resim 6">
            <a:extLst>
              <a:ext uri="{FF2B5EF4-FFF2-40B4-BE49-F238E27FC236}">
                <a16:creationId xmlns:a16="http://schemas.microsoft.com/office/drawing/2014/main" id="{9A383DF8-F679-4631-B536-2396CB82026B}"/>
              </a:ext>
            </a:extLst>
          </p:cNvPr>
          <p:cNvPicPr>
            <a:picLocks noChangeAspect="1"/>
          </p:cNvPicPr>
          <p:nvPr/>
        </p:nvPicPr>
        <p:blipFill>
          <a:blip r:embed="rId8"/>
          <a:stretch>
            <a:fillRect/>
          </a:stretch>
        </p:blipFill>
        <p:spPr>
          <a:xfrm>
            <a:off x="705168" y="4670350"/>
            <a:ext cx="2619375" cy="1743075"/>
          </a:xfrm>
          <a:prstGeom prst="rect">
            <a:avLst/>
          </a:prstGeom>
        </p:spPr>
      </p:pic>
    </p:spTree>
    <p:extLst>
      <p:ext uri="{BB962C8B-B14F-4D97-AF65-F5344CB8AC3E}">
        <p14:creationId xmlns:p14="http://schemas.microsoft.com/office/powerpoint/2010/main" val="1365946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2239938" y="612781"/>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İdeal Vücut Ağırlığı ve Kas Gücünün Sağlanması</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2907030" y="1176528"/>
            <a:ext cx="7814709" cy="3170099"/>
          </a:xfrm>
          <a:prstGeom prst="rect">
            <a:avLst/>
          </a:prstGeom>
          <a:noFill/>
        </p:spPr>
        <p:txBody>
          <a:bodyPr wrap="square" rtlCol="0">
            <a:spAutoFit/>
          </a:bodyPr>
          <a:lstStyle/>
          <a:p>
            <a:pPr algn="just"/>
            <a:r>
              <a:rPr lang="tr-TR" sz="2000" dirty="0">
                <a:latin typeface="Comic Sans MS" panose="030F0702030302020204" pitchFamily="66" charset="0"/>
              </a:rPr>
              <a:t>İnsanlar yaşlandıkça, gençlik yıllarına göre </a:t>
            </a:r>
            <a:r>
              <a:rPr lang="tr-TR" sz="2000" dirty="0">
                <a:solidFill>
                  <a:srgbClr val="C00000"/>
                </a:solidFill>
                <a:latin typeface="Comic Sans MS" panose="030F0702030302020204" pitchFamily="66" charset="0"/>
              </a:rPr>
              <a:t>harcadıkları enerji azalır</a:t>
            </a:r>
            <a:r>
              <a:rPr lang="tr-TR" sz="2000" dirty="0">
                <a:latin typeface="Comic Sans MS" panose="030F0702030302020204" pitchFamily="66" charset="0"/>
              </a:rPr>
              <a:t>. Kas kütlesi ve gücünün azalması, fiziksel aktivitenin de sınırlanmasına neden olur. Sonuçta </a:t>
            </a:r>
            <a:r>
              <a:rPr lang="tr-TR" sz="2000" dirty="0" err="1">
                <a:latin typeface="Comic Sans MS" panose="030F0702030302020204" pitchFamily="66" charset="0"/>
              </a:rPr>
              <a:t>metabolik</a:t>
            </a:r>
            <a:r>
              <a:rPr lang="tr-TR" sz="2000" dirty="0">
                <a:latin typeface="Comic Sans MS" panose="030F0702030302020204" pitchFamily="66" charset="0"/>
              </a:rPr>
              <a:t> hız ve kemik mineral yoğunluğu azalır.</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Bu dönemde; </a:t>
            </a:r>
          </a:p>
          <a:p>
            <a:pPr marL="342900" indent="-342900" algn="just">
              <a:buFont typeface="Wingdings" panose="05000000000000000000" pitchFamily="2" charset="2"/>
              <a:buChar char="ü"/>
            </a:pPr>
            <a:r>
              <a:rPr lang="tr-TR" sz="2000" dirty="0">
                <a:latin typeface="Comic Sans MS" panose="030F0702030302020204" pitchFamily="66" charset="0"/>
              </a:rPr>
              <a:t>Enerji harcamasındaki azalma, enerji tüketimindeki azalma ile dengelenmeli, </a:t>
            </a:r>
          </a:p>
          <a:p>
            <a:pPr marL="342900" indent="-342900" algn="just">
              <a:buFont typeface="Wingdings" panose="05000000000000000000" pitchFamily="2" charset="2"/>
              <a:buChar char="ü"/>
            </a:pPr>
            <a:r>
              <a:rPr lang="tr-TR" sz="2000" dirty="0">
                <a:latin typeface="Comic Sans MS" panose="030F0702030302020204" pitchFamily="66" charset="0"/>
              </a:rPr>
              <a:t>ideal vücut ağırlığı sürdürülmeli ve </a:t>
            </a:r>
          </a:p>
          <a:p>
            <a:pPr marL="342900" indent="-342900" algn="just">
              <a:buFont typeface="Wingdings" panose="05000000000000000000" pitchFamily="2" charset="2"/>
              <a:buChar char="ü"/>
            </a:pPr>
            <a:r>
              <a:rPr lang="tr-TR" sz="2000" dirty="0">
                <a:latin typeface="Comic Sans MS" panose="030F0702030302020204" pitchFamily="66" charset="0"/>
              </a:rPr>
              <a:t>vücut yağ oranının artması önlenmelidir. </a:t>
            </a:r>
          </a:p>
        </p:txBody>
      </p:sp>
      <p:pic>
        <p:nvPicPr>
          <p:cNvPr id="8" name="Resim 7">
            <a:extLst>
              <a:ext uri="{FF2B5EF4-FFF2-40B4-BE49-F238E27FC236}">
                <a16:creationId xmlns:a16="http://schemas.microsoft.com/office/drawing/2014/main" id="{9B08808B-40D0-4339-B254-7E43A1322AB7}"/>
              </a:ext>
            </a:extLst>
          </p:cNvPr>
          <p:cNvPicPr>
            <a:picLocks noChangeAspect="1"/>
          </p:cNvPicPr>
          <p:nvPr/>
        </p:nvPicPr>
        <p:blipFill>
          <a:blip r:embed="rId7"/>
          <a:stretch>
            <a:fillRect/>
          </a:stretch>
        </p:blipFill>
        <p:spPr>
          <a:xfrm>
            <a:off x="855080" y="1923386"/>
            <a:ext cx="1809750" cy="3627850"/>
          </a:xfrm>
          <a:prstGeom prst="rect">
            <a:avLst/>
          </a:prstGeom>
        </p:spPr>
      </p:pic>
      <p:sp>
        <p:nvSpPr>
          <p:cNvPr id="9" name="Metin kutusu 8">
            <a:extLst>
              <a:ext uri="{FF2B5EF4-FFF2-40B4-BE49-F238E27FC236}">
                <a16:creationId xmlns:a16="http://schemas.microsoft.com/office/drawing/2014/main" id="{CA50360F-EDDE-49D7-82B2-145DBB9ADDDE}"/>
              </a:ext>
            </a:extLst>
          </p:cNvPr>
          <p:cNvSpPr txBox="1"/>
          <p:nvPr/>
        </p:nvSpPr>
        <p:spPr>
          <a:xfrm>
            <a:off x="4318781" y="4014764"/>
            <a:ext cx="7146388" cy="1292662"/>
          </a:xfrm>
          <a:prstGeom prst="rect">
            <a:avLst/>
          </a:prstGeom>
          <a:noFill/>
        </p:spPr>
        <p:txBody>
          <a:bodyPr wrap="square" rtlCol="0">
            <a:spAutoFit/>
          </a:bodyPr>
          <a:lstStyle/>
          <a:p>
            <a:pPr algn="just"/>
            <a:endParaRPr lang="tr-TR" sz="2000" dirty="0"/>
          </a:p>
          <a:p>
            <a:pPr algn="just"/>
            <a:r>
              <a:rPr lang="tr-TR" sz="2000" b="1" dirty="0">
                <a:solidFill>
                  <a:srgbClr val="7030A0"/>
                </a:solidFill>
                <a:latin typeface="Comic Sans MS" panose="030F0702030302020204" pitchFamily="66" charset="0"/>
              </a:rPr>
              <a:t>Şişmanlık beraberinde kalp-damar hastalıkları, şeker hastalığı, kanser gibi hastalıklara da zemin hazırlar. </a:t>
            </a:r>
          </a:p>
          <a:p>
            <a:endParaRPr lang="tr-TR" dirty="0"/>
          </a:p>
        </p:txBody>
      </p:sp>
      <p:sp>
        <p:nvSpPr>
          <p:cNvPr id="10" name="Metin kutusu 9">
            <a:extLst>
              <a:ext uri="{FF2B5EF4-FFF2-40B4-BE49-F238E27FC236}">
                <a16:creationId xmlns:a16="http://schemas.microsoft.com/office/drawing/2014/main" id="{C7AB65A2-BB8E-40EC-A079-7BBFBBF23BE1}"/>
              </a:ext>
            </a:extLst>
          </p:cNvPr>
          <p:cNvSpPr txBox="1"/>
          <p:nvPr/>
        </p:nvSpPr>
        <p:spPr>
          <a:xfrm>
            <a:off x="2612575" y="5151814"/>
            <a:ext cx="7994465" cy="1323439"/>
          </a:xfrm>
          <a:prstGeom prst="rect">
            <a:avLst/>
          </a:prstGeom>
          <a:noFill/>
        </p:spPr>
        <p:txBody>
          <a:bodyPr wrap="square" rtlCol="0">
            <a:spAutoFit/>
          </a:bodyPr>
          <a:lstStyle/>
          <a:p>
            <a:pPr algn="just"/>
            <a:r>
              <a:rPr lang="tr-TR" sz="2000" u="sng" dirty="0">
                <a:solidFill>
                  <a:srgbClr val="C00000"/>
                </a:solidFill>
                <a:latin typeface="Comic Sans MS" panose="030F0702030302020204" pitchFamily="66" charset="0"/>
              </a:rPr>
              <a:t>Yaşlılarda ağırlık kazanımı kadar kaybı da önemlidir</a:t>
            </a:r>
            <a:r>
              <a:rPr lang="tr-TR" sz="2000" dirty="0">
                <a:latin typeface="Comic Sans MS" panose="030F0702030302020204" pitchFamily="66" charset="0"/>
              </a:rPr>
              <a:t>. Haftalık olarak vücut ağırlığı izlenmelidir. Son altı aylık zaman diliminde </a:t>
            </a:r>
            <a:r>
              <a:rPr lang="tr-TR" sz="2000" dirty="0">
                <a:highlight>
                  <a:srgbClr val="FFFF00"/>
                </a:highlight>
                <a:latin typeface="Comic Sans MS" panose="030F0702030302020204" pitchFamily="66" charset="0"/>
              </a:rPr>
              <a:t>4.5-5 kg istem dışı ağırlık kaybı veya kazanımı </a:t>
            </a:r>
            <a:r>
              <a:rPr lang="tr-TR" sz="2000" dirty="0">
                <a:latin typeface="Comic Sans MS" panose="030F0702030302020204" pitchFamily="66" charset="0"/>
              </a:rPr>
              <a:t>kötü beslenmenin bir göstergesi olarak kabul edilir.</a:t>
            </a:r>
            <a:endParaRPr lang="tr-TR" sz="2000" b="1" dirty="0">
              <a:solidFill>
                <a:srgbClr val="7030A0"/>
              </a:solidFill>
              <a:latin typeface="Comic Sans MS" panose="030F0702030302020204" pitchFamily="66" charset="0"/>
            </a:endParaRPr>
          </a:p>
        </p:txBody>
      </p:sp>
    </p:spTree>
    <p:extLst>
      <p:ext uri="{BB962C8B-B14F-4D97-AF65-F5344CB8AC3E}">
        <p14:creationId xmlns:p14="http://schemas.microsoft.com/office/powerpoint/2010/main" val="899452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2239938" y="612781"/>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Sebze, Meyve, Ekmek ve Diğer Tahılların Tüketimi </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501454" y="1584491"/>
            <a:ext cx="8741019" cy="3477875"/>
          </a:xfrm>
          <a:prstGeom prst="rect">
            <a:avLst/>
          </a:prstGeom>
          <a:noFill/>
        </p:spPr>
        <p:txBody>
          <a:bodyPr wrap="square" rtlCol="0">
            <a:spAutoFit/>
          </a:bodyPr>
          <a:lstStyle/>
          <a:p>
            <a:pPr algn="just"/>
            <a:r>
              <a:rPr lang="tr-TR" sz="2000" dirty="0">
                <a:latin typeface="Comic Sans MS" panose="030F0702030302020204" pitchFamily="66" charset="0"/>
              </a:rPr>
              <a:t>Vitaminler, mineraller ve antioksidan bileşiklerce zengin olan, sebze ve meyvelerin bol ve çeşitli tüketilmesinin </a:t>
            </a:r>
            <a:r>
              <a:rPr lang="tr-TR" sz="2000" dirty="0">
                <a:solidFill>
                  <a:srgbClr val="C00000"/>
                </a:solidFill>
                <a:latin typeface="Comic Sans MS" panose="030F0702030302020204" pitchFamily="66" charset="0"/>
              </a:rPr>
              <a:t>kalp hastalıkları, bazı kanser türleri ve insüline bağlı olmayan diyabet, </a:t>
            </a:r>
            <a:r>
              <a:rPr lang="tr-TR" sz="2000" dirty="0" err="1">
                <a:solidFill>
                  <a:srgbClr val="C00000"/>
                </a:solidFill>
                <a:latin typeface="Comic Sans MS" panose="030F0702030302020204" pitchFamily="66" charset="0"/>
              </a:rPr>
              <a:t>hipetansiyon</a:t>
            </a:r>
            <a:r>
              <a:rPr lang="tr-TR" sz="2000" dirty="0">
                <a:solidFill>
                  <a:srgbClr val="C00000"/>
                </a:solidFill>
                <a:latin typeface="Comic Sans MS" panose="030F0702030302020204" pitchFamily="66" charset="0"/>
              </a:rPr>
              <a:t>, katarakt ve diğer bazı göz hastalıklarından korunmada etkili olduğu bilinmektedir</a:t>
            </a:r>
            <a:r>
              <a:rPr lang="tr-TR" sz="2000" dirty="0">
                <a:latin typeface="Comic Sans MS" panose="030F0702030302020204" pitchFamily="66" charset="0"/>
              </a:rPr>
              <a:t>.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Sebze ve meyveler </a:t>
            </a:r>
            <a:r>
              <a:rPr lang="tr-TR" sz="2000" u="sng" dirty="0">
                <a:latin typeface="Comic Sans MS" panose="030F0702030302020204" pitchFamily="66" charset="0"/>
              </a:rPr>
              <a:t>pişirilerek veya çiğ olarak tüketilebilir</a:t>
            </a:r>
            <a:r>
              <a:rPr lang="tr-TR" sz="2000" dirty="0">
                <a:latin typeface="Comic Sans MS" panose="030F0702030302020204" pitchFamily="66" charset="0"/>
              </a:rPr>
              <a:t>. </a:t>
            </a:r>
            <a:r>
              <a:rPr lang="tr-TR" sz="2000" dirty="0">
                <a:highlight>
                  <a:srgbClr val="FFFF00"/>
                </a:highlight>
                <a:latin typeface="Comic Sans MS" panose="030F0702030302020204" pitchFamily="66" charset="0"/>
              </a:rPr>
              <a:t>Pişirme, birçok sebzenin aromasını arttırır ve sindirimini kolaylaştırır</a:t>
            </a:r>
            <a:r>
              <a:rPr lang="tr-TR" sz="2000" dirty="0">
                <a:latin typeface="Comic Sans MS" panose="030F0702030302020204" pitchFamily="66" charset="0"/>
              </a:rPr>
              <a:t>. Çiğneme ve yutma güçlüğü olan yaşlılar sebze ve meyveleri pişirerek tüketebilir. </a:t>
            </a:r>
            <a:r>
              <a:rPr lang="tr-TR" sz="2000" dirty="0">
                <a:highlight>
                  <a:srgbClr val="00FF00"/>
                </a:highlight>
                <a:latin typeface="Comic Sans MS" panose="030F0702030302020204" pitchFamily="66" charset="0"/>
              </a:rPr>
              <a:t>Ancak, aşırı pişirilmiş sebzelerde besin ögelerinde kayıplar oluşur. </a:t>
            </a:r>
          </a:p>
          <a:p>
            <a:pPr algn="just"/>
            <a:endParaRPr lang="tr-TR" sz="2000" dirty="0">
              <a:latin typeface="Comic Sans MS" panose="030F0702030302020204" pitchFamily="66" charset="0"/>
            </a:endParaRPr>
          </a:p>
          <a:p>
            <a:pPr algn="just"/>
            <a:r>
              <a:rPr lang="tr-TR" sz="2000" b="1" dirty="0">
                <a:solidFill>
                  <a:srgbClr val="C00000"/>
                </a:solidFill>
                <a:latin typeface="Comic Sans MS" panose="030F0702030302020204" pitchFamily="66" charset="0"/>
              </a:rPr>
              <a:t>Günde 400 gramın üzerinde sebze ve meyve tüketilmelidir. </a:t>
            </a:r>
          </a:p>
        </p:txBody>
      </p:sp>
      <p:pic>
        <p:nvPicPr>
          <p:cNvPr id="5" name="Resim 4">
            <a:extLst>
              <a:ext uri="{FF2B5EF4-FFF2-40B4-BE49-F238E27FC236}">
                <a16:creationId xmlns:a16="http://schemas.microsoft.com/office/drawing/2014/main" id="{ABFA6105-0955-4F82-A605-1D5F63D7D650}"/>
              </a:ext>
            </a:extLst>
          </p:cNvPr>
          <p:cNvPicPr>
            <a:picLocks noChangeAspect="1"/>
          </p:cNvPicPr>
          <p:nvPr/>
        </p:nvPicPr>
        <p:blipFill>
          <a:blip r:embed="rId7"/>
          <a:stretch>
            <a:fillRect/>
          </a:stretch>
        </p:blipFill>
        <p:spPr>
          <a:xfrm>
            <a:off x="9280335" y="1543348"/>
            <a:ext cx="2410211" cy="3959527"/>
          </a:xfrm>
          <a:prstGeom prst="rect">
            <a:avLst/>
          </a:prstGeom>
        </p:spPr>
      </p:pic>
    </p:spTree>
    <p:extLst>
      <p:ext uri="{BB962C8B-B14F-4D97-AF65-F5344CB8AC3E}">
        <p14:creationId xmlns:p14="http://schemas.microsoft.com/office/powerpoint/2010/main" val="4073898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2239938" y="612781"/>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Sebze, Meyve, Ekmek ve Diğer Tahılların Tüketimi </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9" name="Metin kutusu 8">
            <a:extLst>
              <a:ext uri="{FF2B5EF4-FFF2-40B4-BE49-F238E27FC236}">
                <a16:creationId xmlns:a16="http://schemas.microsoft.com/office/drawing/2014/main" id="{CA50360F-EDDE-49D7-82B2-145DBB9ADDDE}"/>
              </a:ext>
            </a:extLst>
          </p:cNvPr>
          <p:cNvSpPr txBox="1"/>
          <p:nvPr/>
        </p:nvSpPr>
        <p:spPr>
          <a:xfrm>
            <a:off x="4002916" y="2062261"/>
            <a:ext cx="7146388" cy="3477875"/>
          </a:xfrm>
          <a:prstGeom prst="rect">
            <a:avLst/>
          </a:prstGeom>
          <a:noFill/>
        </p:spPr>
        <p:txBody>
          <a:bodyPr wrap="square" rtlCol="0">
            <a:spAutoFit/>
          </a:bodyPr>
          <a:lstStyle/>
          <a:p>
            <a:pPr algn="just"/>
            <a:r>
              <a:rPr lang="tr-TR" sz="2000" dirty="0">
                <a:latin typeface="Comic Sans MS" panose="030F0702030302020204" pitchFamily="66" charset="0"/>
              </a:rPr>
              <a:t>Ekmek, pirinç, makarna, bulgur ve unla yapılan besinler </a:t>
            </a:r>
            <a:r>
              <a:rPr lang="tr-TR" sz="2000" dirty="0">
                <a:solidFill>
                  <a:srgbClr val="C00000"/>
                </a:solidFill>
                <a:latin typeface="Comic Sans MS" panose="030F0702030302020204" pitchFamily="66" charset="0"/>
              </a:rPr>
              <a:t>zengin </a:t>
            </a:r>
            <a:r>
              <a:rPr lang="tr-TR" sz="2000" dirty="0" err="1">
                <a:solidFill>
                  <a:srgbClr val="C00000"/>
                </a:solidFill>
                <a:latin typeface="Comic Sans MS" panose="030F0702030302020204" pitchFamily="66" charset="0"/>
              </a:rPr>
              <a:t>karbohidrat</a:t>
            </a:r>
            <a:r>
              <a:rPr lang="tr-TR" sz="2000" dirty="0">
                <a:solidFill>
                  <a:srgbClr val="C00000"/>
                </a:solidFill>
                <a:latin typeface="Comic Sans MS" panose="030F0702030302020204" pitchFamily="66" charset="0"/>
              </a:rPr>
              <a:t> kaynaklarıdır</a:t>
            </a:r>
            <a:r>
              <a:rPr lang="tr-TR" sz="2000" dirty="0">
                <a:latin typeface="Comic Sans MS" panose="030F0702030302020204" pitchFamily="66" charset="0"/>
              </a:rPr>
              <a:t>.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Tahılların </a:t>
            </a:r>
            <a:r>
              <a:rPr lang="tr-TR" sz="2000" dirty="0">
                <a:highlight>
                  <a:srgbClr val="00FF00"/>
                </a:highlight>
                <a:latin typeface="Comic Sans MS" panose="030F0702030302020204" pitchFamily="66" charset="0"/>
              </a:rPr>
              <a:t>yağ oranı genellikle düşüktür ve kolesterol içermezler</a:t>
            </a:r>
            <a:r>
              <a:rPr lang="tr-TR" sz="2000" dirty="0">
                <a:latin typeface="Comic Sans MS" panose="030F0702030302020204" pitchFamily="66" charset="0"/>
              </a:rPr>
              <a:t>. </a:t>
            </a:r>
            <a:r>
              <a:rPr lang="tr-TR" sz="2000" u="sng" dirty="0">
                <a:highlight>
                  <a:srgbClr val="FF00FF"/>
                </a:highlight>
                <a:latin typeface="Comic Sans MS" panose="030F0702030302020204" pitchFamily="66" charset="0"/>
              </a:rPr>
              <a:t>Kepekli tüketildiklerinde B grubu vitaminler, E vitamini, özellikle demir, çinko, magnezyum ve fosfor olmak üzere bir çok minerali içerirler</a:t>
            </a:r>
            <a:r>
              <a:rPr lang="tr-TR" sz="2000" dirty="0">
                <a:latin typeface="Comic Sans MS" panose="030F0702030302020204" pitchFamily="66" charset="0"/>
              </a:rPr>
              <a:t>. </a:t>
            </a:r>
            <a:r>
              <a:rPr lang="tr-TR" sz="2000" dirty="0">
                <a:highlight>
                  <a:srgbClr val="FFFF00"/>
                </a:highlight>
                <a:latin typeface="Comic Sans MS" panose="030F0702030302020204" pitchFamily="66" charset="0"/>
              </a:rPr>
              <a:t>Ayrıca lif içerirler</a:t>
            </a:r>
            <a:r>
              <a:rPr lang="tr-TR" sz="2000" dirty="0">
                <a:latin typeface="Comic Sans MS" panose="030F0702030302020204" pitchFamily="66" charset="0"/>
              </a:rPr>
              <a:t>. </a:t>
            </a:r>
          </a:p>
          <a:p>
            <a:pPr algn="just"/>
            <a:endParaRPr lang="tr-TR" sz="2000" i="1" dirty="0">
              <a:latin typeface="Comic Sans MS" panose="030F0702030302020204" pitchFamily="66" charset="0"/>
            </a:endParaRPr>
          </a:p>
          <a:p>
            <a:pPr algn="just"/>
            <a:r>
              <a:rPr lang="tr-TR" sz="2000" i="1" dirty="0">
                <a:latin typeface="Comic Sans MS" panose="030F0702030302020204" pitchFamily="66" charset="0"/>
              </a:rPr>
              <a:t>Bahsedilen nedenler sayesinde kepekli tahılların şişmanlık, şeker hastalığı, kalp-damar hastalıkları, bazı kanser türleri ve </a:t>
            </a:r>
            <a:r>
              <a:rPr lang="tr-TR" sz="2000" i="1" dirty="0" err="1">
                <a:latin typeface="Comic Sans MS" panose="030F0702030302020204" pitchFamily="66" charset="0"/>
              </a:rPr>
              <a:t>konstipasyonun</a:t>
            </a:r>
            <a:r>
              <a:rPr lang="tr-TR" sz="2000" i="1" dirty="0">
                <a:latin typeface="Comic Sans MS" panose="030F0702030302020204" pitchFamily="66" charset="0"/>
              </a:rPr>
              <a:t> önlenmesinde rolü vardır.</a:t>
            </a:r>
            <a:endParaRPr lang="tr-TR" i="1" dirty="0">
              <a:latin typeface="Comic Sans MS" panose="030F0702030302020204" pitchFamily="66" charset="0"/>
            </a:endParaRPr>
          </a:p>
        </p:txBody>
      </p:sp>
      <p:pic>
        <p:nvPicPr>
          <p:cNvPr id="8194" name="Picture 2" descr="Günde üç porsiyon kepekli tahıl tüketmek kalp hastalıklarına karşı koruyor,  bel ölçüsünü küçültüyor - Sağlık Haberleri">
            <a:extLst>
              <a:ext uri="{FF2B5EF4-FFF2-40B4-BE49-F238E27FC236}">
                <a16:creationId xmlns:a16="http://schemas.microsoft.com/office/drawing/2014/main" id="{534A69B6-051F-4C83-85A1-C6DBC3E8C6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730" y="1499248"/>
            <a:ext cx="3330280" cy="221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762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55079" y="959172"/>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Su ve Diğer Sıvıların Tüketimi</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3719732" y="1647369"/>
            <a:ext cx="7634068" cy="4708981"/>
          </a:xfrm>
          <a:prstGeom prst="rect">
            <a:avLst/>
          </a:prstGeom>
          <a:noFill/>
        </p:spPr>
        <p:txBody>
          <a:bodyPr wrap="square" rtlCol="0">
            <a:spAutoFit/>
          </a:bodyPr>
          <a:lstStyle/>
          <a:p>
            <a:pPr algn="just"/>
            <a:r>
              <a:rPr lang="en-US" sz="2000" dirty="0" err="1">
                <a:solidFill>
                  <a:srgbClr val="C00000"/>
                </a:solidFill>
                <a:latin typeface="Comic Sans MS" panose="030F0702030302020204" pitchFamily="66" charset="0"/>
              </a:rPr>
              <a:t>Yaşlılar</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için</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sıvı</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alımı</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çok</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önemlidir</a:t>
            </a:r>
            <a:r>
              <a:rPr lang="tr-TR" sz="2000" dirty="0">
                <a:solidFill>
                  <a:srgbClr val="C00000"/>
                </a:solidFill>
                <a:latin typeface="Comic Sans MS" panose="030F0702030302020204" pitchFamily="66" charset="0"/>
              </a:rPr>
              <a:t>!</a:t>
            </a:r>
          </a:p>
          <a:p>
            <a:pPr algn="just"/>
            <a:endParaRPr lang="tr-TR" sz="2000" dirty="0">
              <a:solidFill>
                <a:srgbClr val="C00000"/>
              </a:solidFill>
              <a:latin typeface="Comic Sans MS" panose="030F0702030302020204" pitchFamily="66" charset="0"/>
            </a:endParaRPr>
          </a:p>
          <a:p>
            <a:pPr marL="342900" indent="-342900" algn="just">
              <a:buFont typeface="Arial" panose="020B0604020202020204" pitchFamily="34" charset="0"/>
              <a:buChar char="•"/>
            </a:pPr>
            <a:r>
              <a:rPr lang="en-US" sz="2000" dirty="0" err="1">
                <a:latin typeface="Comic Sans MS" panose="030F0702030302020204" pitchFamily="66" charset="0"/>
              </a:rPr>
              <a:t>Yaşla</a:t>
            </a:r>
            <a:r>
              <a:rPr lang="en-US" sz="2000" dirty="0">
                <a:latin typeface="Comic Sans MS" panose="030F0702030302020204" pitchFamily="66" charset="0"/>
              </a:rPr>
              <a:t> </a:t>
            </a:r>
            <a:r>
              <a:rPr lang="en-US" sz="2000" dirty="0" err="1">
                <a:latin typeface="Comic Sans MS" panose="030F0702030302020204" pitchFamily="66" charset="0"/>
              </a:rPr>
              <a:t>birlikte</a:t>
            </a:r>
            <a:r>
              <a:rPr lang="en-US" sz="2000" dirty="0">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derinin</a:t>
            </a:r>
            <a:r>
              <a:rPr lang="en-US" sz="2000" dirty="0">
                <a:solidFill>
                  <a:schemeClr val="accent6">
                    <a:lumMod val="50000"/>
                  </a:schemeClr>
                </a:solidFill>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incelmesine</a:t>
            </a:r>
            <a:r>
              <a:rPr lang="en-US" sz="2000" dirty="0">
                <a:solidFill>
                  <a:schemeClr val="accent6">
                    <a:lumMod val="50000"/>
                  </a:schemeClr>
                </a:solidFill>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bağlı</a:t>
            </a:r>
            <a:r>
              <a:rPr lang="en-US" sz="2000" dirty="0">
                <a:solidFill>
                  <a:schemeClr val="accent6">
                    <a:lumMod val="50000"/>
                  </a:schemeClr>
                </a:solidFill>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olarak</a:t>
            </a:r>
            <a:r>
              <a:rPr lang="en-US" sz="2000" dirty="0">
                <a:solidFill>
                  <a:schemeClr val="accent6">
                    <a:lumMod val="50000"/>
                  </a:schemeClr>
                </a:solidFill>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vücuttan</a:t>
            </a:r>
            <a:r>
              <a:rPr lang="en-US" sz="2000" dirty="0">
                <a:solidFill>
                  <a:schemeClr val="accent6">
                    <a:lumMod val="50000"/>
                  </a:schemeClr>
                </a:solidFill>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sıvı</a:t>
            </a:r>
            <a:r>
              <a:rPr lang="en-US" sz="2000" dirty="0">
                <a:solidFill>
                  <a:schemeClr val="accent6">
                    <a:lumMod val="50000"/>
                  </a:schemeClr>
                </a:solidFill>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kaybı</a:t>
            </a:r>
            <a:r>
              <a:rPr lang="en-US" sz="2000" dirty="0">
                <a:solidFill>
                  <a:schemeClr val="accent6">
                    <a:lumMod val="50000"/>
                  </a:schemeClr>
                </a:solidFill>
                <a:latin typeface="Comic Sans MS" panose="030F0702030302020204" pitchFamily="66" charset="0"/>
              </a:rPr>
              <a:t> </a:t>
            </a:r>
            <a:r>
              <a:rPr lang="en-US" sz="2000" dirty="0" err="1">
                <a:solidFill>
                  <a:schemeClr val="accent6">
                    <a:lumMod val="50000"/>
                  </a:schemeClr>
                </a:solidFill>
                <a:latin typeface="Comic Sans MS" panose="030F0702030302020204" pitchFamily="66" charset="0"/>
              </a:rPr>
              <a:t>artar</a:t>
            </a:r>
            <a:r>
              <a:rPr lang="en-US" sz="2000" dirty="0">
                <a:latin typeface="Comic Sans MS" panose="030F0702030302020204" pitchFamily="66" charset="0"/>
              </a:rPr>
              <a:t>, </a:t>
            </a:r>
            <a:r>
              <a:rPr lang="en-US" sz="2000" dirty="0" err="1">
                <a:solidFill>
                  <a:srgbClr val="C00000"/>
                </a:solidFill>
                <a:latin typeface="Comic Sans MS" panose="030F0702030302020204" pitchFamily="66" charset="0"/>
              </a:rPr>
              <a:t>böbreklerin</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idrarı</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konsantre</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etme</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yeteneğinin</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azalması</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ve</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susama</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merkezinin</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hassasiyeti</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nedeniyle</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dehidrasyon</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riski</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artar</a:t>
            </a:r>
            <a:r>
              <a:rPr lang="en-US" sz="2000" dirty="0">
                <a:latin typeface="Comic Sans MS" panose="030F0702030302020204" pitchFamily="66" charset="0"/>
              </a:rPr>
              <a:t>. </a:t>
            </a:r>
            <a:endParaRPr lang="tr-TR" sz="2000" dirty="0">
              <a:latin typeface="Comic Sans MS" panose="030F0702030302020204" pitchFamily="66" charset="0"/>
            </a:endParaRPr>
          </a:p>
          <a:p>
            <a:pPr marL="342900" indent="-342900" algn="just">
              <a:buFont typeface="Arial" panose="020B0604020202020204" pitchFamily="34" charset="0"/>
              <a:buChar char="•"/>
            </a:pPr>
            <a:endParaRPr lang="tr-TR" sz="2000" dirty="0">
              <a:latin typeface="Comic Sans MS" panose="030F0702030302020204" pitchFamily="66" charset="0"/>
            </a:endParaRPr>
          </a:p>
          <a:p>
            <a:pPr marL="342900" indent="-342900" algn="just">
              <a:buFont typeface="Arial" panose="020B0604020202020204" pitchFamily="34" charset="0"/>
              <a:buChar char="•"/>
            </a:pPr>
            <a:r>
              <a:rPr lang="en-US" sz="2000" dirty="0" err="1">
                <a:latin typeface="Comic Sans MS" panose="030F0702030302020204" pitchFamily="66" charset="0"/>
              </a:rPr>
              <a:t>Yaşla</a:t>
            </a:r>
            <a:r>
              <a:rPr lang="en-US" sz="2000" dirty="0">
                <a:latin typeface="Comic Sans MS" panose="030F0702030302020204" pitchFamily="66" charset="0"/>
              </a:rPr>
              <a:t> </a:t>
            </a:r>
            <a:r>
              <a:rPr lang="en-US" sz="2000" dirty="0" err="1">
                <a:latin typeface="Comic Sans MS" panose="030F0702030302020204" pitchFamily="66" charset="0"/>
              </a:rPr>
              <a:t>birlikte</a:t>
            </a:r>
            <a:r>
              <a:rPr lang="en-US" sz="2000" dirty="0">
                <a:latin typeface="Comic Sans MS" panose="030F0702030302020204" pitchFamily="66" charset="0"/>
              </a:rPr>
              <a:t> </a:t>
            </a:r>
            <a:r>
              <a:rPr lang="en-US" sz="2000" dirty="0" err="1">
                <a:latin typeface="Comic Sans MS" panose="030F0702030302020204" pitchFamily="66" charset="0"/>
              </a:rPr>
              <a:t>antidiüretik</a:t>
            </a:r>
            <a:r>
              <a:rPr lang="en-US" sz="2000" dirty="0">
                <a:latin typeface="Comic Sans MS" panose="030F0702030302020204" pitchFamily="66" charset="0"/>
              </a:rPr>
              <a:t> </a:t>
            </a:r>
            <a:r>
              <a:rPr lang="en-US" sz="2000" dirty="0" err="1">
                <a:latin typeface="Comic Sans MS" panose="030F0702030302020204" pitchFamily="66" charset="0"/>
              </a:rPr>
              <a:t>hormon</a:t>
            </a:r>
            <a:r>
              <a:rPr lang="en-US" sz="2000" dirty="0">
                <a:latin typeface="Comic Sans MS" panose="030F0702030302020204" pitchFamily="66" charset="0"/>
              </a:rPr>
              <a:t> (ADH) </a:t>
            </a:r>
            <a:r>
              <a:rPr lang="en-US" sz="2000" dirty="0" err="1">
                <a:latin typeface="Comic Sans MS" panose="030F0702030302020204" pitchFamily="66" charset="0"/>
              </a:rPr>
              <a:t>seviyesinin</a:t>
            </a:r>
            <a:r>
              <a:rPr lang="en-US" sz="2000" dirty="0">
                <a:latin typeface="Comic Sans MS" panose="030F0702030302020204" pitchFamily="66" charset="0"/>
              </a:rPr>
              <a:t> </a:t>
            </a:r>
            <a:r>
              <a:rPr lang="en-US" sz="2000" dirty="0" err="1">
                <a:latin typeface="Comic Sans MS" panose="030F0702030302020204" pitchFamily="66" charset="0"/>
              </a:rPr>
              <a:t>azalması</a:t>
            </a:r>
            <a:r>
              <a:rPr lang="en-US" sz="2000" dirty="0">
                <a:latin typeface="Comic Sans MS" panose="030F0702030302020204" pitchFamily="66" charset="0"/>
              </a:rPr>
              <a:t> </a:t>
            </a:r>
            <a:r>
              <a:rPr lang="en-US" sz="2000" dirty="0" err="1">
                <a:latin typeface="Comic Sans MS" panose="030F0702030302020204" pitchFamily="66" charset="0"/>
              </a:rPr>
              <a:t>sonucu</a:t>
            </a:r>
            <a:r>
              <a:rPr lang="en-US" sz="2000" dirty="0">
                <a:latin typeface="Comic Sans MS" panose="030F0702030302020204" pitchFamily="66" charset="0"/>
              </a:rPr>
              <a:t> </a:t>
            </a:r>
            <a:r>
              <a:rPr lang="en-US" sz="2000" dirty="0" err="1">
                <a:latin typeface="Comic Sans MS" panose="030F0702030302020204" pitchFamily="66" charset="0"/>
              </a:rPr>
              <a:t>vücutta</a:t>
            </a:r>
            <a:r>
              <a:rPr lang="en-US" sz="2000" dirty="0">
                <a:latin typeface="Comic Sans MS" panose="030F0702030302020204" pitchFamily="66" charset="0"/>
              </a:rPr>
              <a:t> </a:t>
            </a:r>
            <a:r>
              <a:rPr lang="en-US" sz="2000" dirty="0" err="1">
                <a:latin typeface="Comic Sans MS" panose="030F0702030302020204" pitchFamily="66" charset="0"/>
              </a:rPr>
              <a:t>su</a:t>
            </a:r>
            <a:r>
              <a:rPr lang="en-US" sz="2000" dirty="0">
                <a:latin typeface="Comic Sans MS" panose="030F0702030302020204" pitchFamily="66" charset="0"/>
              </a:rPr>
              <a:t> </a:t>
            </a:r>
            <a:r>
              <a:rPr lang="en-US" sz="2000" dirty="0" err="1">
                <a:latin typeface="Comic Sans MS" panose="030F0702030302020204" pitchFamily="66" charset="0"/>
              </a:rPr>
              <a:t>ile</a:t>
            </a:r>
            <a:r>
              <a:rPr lang="en-US" sz="2000" dirty="0">
                <a:latin typeface="Comic Sans MS" panose="030F0702030302020204" pitchFamily="66" charset="0"/>
              </a:rPr>
              <a:t> </a:t>
            </a:r>
            <a:r>
              <a:rPr lang="en-US" sz="2000" dirty="0" err="1">
                <a:latin typeface="Comic Sans MS" panose="030F0702030302020204" pitchFamily="66" charset="0"/>
              </a:rPr>
              <a:t>sodyum</a:t>
            </a:r>
            <a:r>
              <a:rPr lang="en-US" sz="2000" dirty="0">
                <a:latin typeface="Comic Sans MS" panose="030F0702030302020204" pitchFamily="66" charset="0"/>
              </a:rPr>
              <a:t> </a:t>
            </a:r>
            <a:r>
              <a:rPr lang="en-US" sz="2000" dirty="0" err="1">
                <a:latin typeface="Comic Sans MS" panose="030F0702030302020204" pitchFamily="66" charset="0"/>
              </a:rPr>
              <a:t>tutulmasına</a:t>
            </a:r>
            <a:r>
              <a:rPr lang="en-US" sz="2000" dirty="0">
                <a:latin typeface="Comic Sans MS" panose="030F0702030302020204" pitchFamily="66" charset="0"/>
              </a:rPr>
              <a:t> </a:t>
            </a:r>
            <a:r>
              <a:rPr lang="en-US" sz="2000" dirty="0" err="1">
                <a:latin typeface="Comic Sans MS" panose="030F0702030302020204" pitchFamily="66" charset="0"/>
              </a:rPr>
              <a:t>bağlı</a:t>
            </a:r>
            <a:r>
              <a:rPr lang="en-US" sz="2000" dirty="0">
                <a:latin typeface="Comic Sans MS" panose="030F0702030302020204" pitchFamily="66" charset="0"/>
              </a:rPr>
              <a:t> </a:t>
            </a:r>
            <a:r>
              <a:rPr lang="en-US" sz="2000" dirty="0" err="1">
                <a:latin typeface="Comic Sans MS" panose="030F0702030302020204" pitchFamily="66" charset="0"/>
              </a:rPr>
              <a:t>olarak</a:t>
            </a:r>
            <a:r>
              <a:rPr lang="en-US" sz="2000" dirty="0">
                <a:latin typeface="Comic Sans MS" panose="030F0702030302020204" pitchFamily="66" charset="0"/>
              </a:rPr>
              <a:t> </a:t>
            </a:r>
            <a:r>
              <a:rPr lang="en-US" sz="2000" dirty="0" err="1">
                <a:latin typeface="Comic Sans MS" panose="030F0702030302020204" pitchFamily="66" charset="0"/>
              </a:rPr>
              <a:t>ödem</a:t>
            </a:r>
            <a:r>
              <a:rPr lang="en-US" sz="2000" dirty="0">
                <a:latin typeface="Comic Sans MS" panose="030F0702030302020204" pitchFamily="66" charset="0"/>
              </a:rPr>
              <a:t> </a:t>
            </a:r>
            <a:r>
              <a:rPr lang="en-US" sz="2000" dirty="0" err="1">
                <a:latin typeface="Comic Sans MS" panose="030F0702030302020204" pitchFamily="66" charset="0"/>
              </a:rPr>
              <a:t>gelişir</a:t>
            </a:r>
            <a:r>
              <a:rPr lang="en-US" sz="2000" dirty="0">
                <a:latin typeface="Comic Sans MS" panose="030F0702030302020204" pitchFamily="66" charset="0"/>
              </a:rPr>
              <a:t>. </a:t>
            </a:r>
            <a:endParaRPr lang="tr-TR" sz="2000" dirty="0">
              <a:latin typeface="Comic Sans MS" panose="030F0702030302020204" pitchFamily="66" charset="0"/>
            </a:endParaRPr>
          </a:p>
          <a:p>
            <a:pPr marL="342900" indent="-342900" algn="just">
              <a:buFont typeface="Arial" panose="020B0604020202020204" pitchFamily="34" charset="0"/>
              <a:buChar char="•"/>
            </a:pPr>
            <a:endParaRPr lang="tr-TR" sz="2000" dirty="0">
              <a:latin typeface="Comic Sans MS" panose="030F0702030302020204" pitchFamily="66" charset="0"/>
            </a:endParaRPr>
          </a:p>
          <a:p>
            <a:pPr marL="342900" indent="-342900" algn="just">
              <a:buFont typeface="Arial" panose="020B0604020202020204" pitchFamily="34" charset="0"/>
              <a:buChar char="•"/>
            </a:pPr>
            <a:r>
              <a:rPr lang="en-US" sz="2000" dirty="0" err="1">
                <a:solidFill>
                  <a:srgbClr val="002060"/>
                </a:solidFill>
                <a:latin typeface="Comic Sans MS" panose="030F0702030302020204" pitchFamily="66" charset="0"/>
              </a:rPr>
              <a:t>Ayrıca</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hareketsizlik</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demans</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yüksek</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tansiyon</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kalp</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ve</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böbrek</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gibi</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kronik</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hastalıklar</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dehidrasyon</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ve</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elektrolit</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dengesizliklerinin</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gelişimini</a:t>
            </a:r>
            <a:r>
              <a:rPr lang="en-US" sz="2000" dirty="0">
                <a:solidFill>
                  <a:srgbClr val="002060"/>
                </a:solidFill>
                <a:latin typeface="Comic Sans MS" panose="030F0702030302020204" pitchFamily="66" charset="0"/>
              </a:rPr>
              <a:t> </a:t>
            </a:r>
            <a:r>
              <a:rPr lang="en-US" sz="2000" dirty="0" err="1">
                <a:solidFill>
                  <a:srgbClr val="002060"/>
                </a:solidFill>
                <a:latin typeface="Comic Sans MS" panose="030F0702030302020204" pitchFamily="66" charset="0"/>
              </a:rPr>
              <a:t>hızlandırır</a:t>
            </a:r>
            <a:r>
              <a:rPr lang="en-US" sz="2000" dirty="0">
                <a:latin typeface="Comic Sans MS" panose="030F0702030302020204" pitchFamily="66" charset="0"/>
              </a:rPr>
              <a:t> (</a:t>
            </a:r>
            <a:r>
              <a:rPr lang="en-US" sz="2000" dirty="0" err="1">
                <a:latin typeface="Comic Sans MS" panose="030F0702030302020204" pitchFamily="66" charset="0"/>
              </a:rPr>
              <a:t>Saraç</a:t>
            </a:r>
            <a:r>
              <a:rPr lang="en-US" sz="2000" dirty="0">
                <a:latin typeface="Comic Sans MS" panose="030F0702030302020204" pitchFamily="66" charset="0"/>
              </a:rPr>
              <a:t> </a:t>
            </a:r>
            <a:r>
              <a:rPr lang="en-US" sz="2000" dirty="0" err="1">
                <a:latin typeface="Comic Sans MS" panose="030F0702030302020204" pitchFamily="66" charset="0"/>
              </a:rPr>
              <a:t>ve</a:t>
            </a:r>
            <a:r>
              <a:rPr lang="en-US" sz="2000" dirty="0">
                <a:latin typeface="Comic Sans MS" panose="030F0702030302020204" pitchFamily="66" charset="0"/>
              </a:rPr>
              <a:t> </a:t>
            </a:r>
            <a:r>
              <a:rPr lang="en-US" sz="2000" dirty="0" err="1">
                <a:latin typeface="Comic Sans MS" panose="030F0702030302020204" pitchFamily="66" charset="0"/>
              </a:rPr>
              <a:t>Yılmaz</a:t>
            </a:r>
            <a:r>
              <a:rPr lang="en-US" sz="2000" dirty="0">
                <a:latin typeface="Comic Sans MS" panose="030F0702030302020204" pitchFamily="66" charset="0"/>
              </a:rPr>
              <a:t>, 2015).</a:t>
            </a:r>
            <a:endParaRPr lang="tr-TR" sz="2000" dirty="0">
              <a:latin typeface="Comic Sans MS" panose="030F0702030302020204" pitchFamily="66" charset="0"/>
            </a:endParaRPr>
          </a:p>
        </p:txBody>
      </p:sp>
      <p:pic>
        <p:nvPicPr>
          <p:cNvPr id="10" name="Resim 9">
            <a:extLst>
              <a:ext uri="{FF2B5EF4-FFF2-40B4-BE49-F238E27FC236}">
                <a16:creationId xmlns:a16="http://schemas.microsoft.com/office/drawing/2014/main" id="{A08DA374-872B-4B6A-8856-2525D66AA6FD}"/>
              </a:ext>
            </a:extLst>
          </p:cNvPr>
          <p:cNvPicPr>
            <a:picLocks noChangeAspect="1"/>
          </p:cNvPicPr>
          <p:nvPr/>
        </p:nvPicPr>
        <p:blipFill>
          <a:blip r:embed="rId7"/>
          <a:stretch>
            <a:fillRect/>
          </a:stretch>
        </p:blipFill>
        <p:spPr>
          <a:xfrm>
            <a:off x="708779" y="1483130"/>
            <a:ext cx="2133600" cy="2143125"/>
          </a:xfrm>
          <a:prstGeom prst="rect">
            <a:avLst/>
          </a:prstGeom>
        </p:spPr>
      </p:pic>
      <p:pic>
        <p:nvPicPr>
          <p:cNvPr id="11" name="Resim 10">
            <a:extLst>
              <a:ext uri="{FF2B5EF4-FFF2-40B4-BE49-F238E27FC236}">
                <a16:creationId xmlns:a16="http://schemas.microsoft.com/office/drawing/2014/main" id="{BB3094B3-E9EC-425A-B98F-A75E785E0ED7}"/>
              </a:ext>
            </a:extLst>
          </p:cNvPr>
          <p:cNvPicPr>
            <a:picLocks noChangeAspect="1"/>
          </p:cNvPicPr>
          <p:nvPr/>
        </p:nvPicPr>
        <p:blipFill>
          <a:blip r:embed="rId8"/>
          <a:stretch>
            <a:fillRect/>
          </a:stretch>
        </p:blipFill>
        <p:spPr>
          <a:xfrm>
            <a:off x="465891" y="4503332"/>
            <a:ext cx="2619375" cy="1743075"/>
          </a:xfrm>
          <a:prstGeom prst="rect">
            <a:avLst/>
          </a:prstGeom>
        </p:spPr>
      </p:pic>
    </p:spTree>
    <p:extLst>
      <p:ext uri="{BB962C8B-B14F-4D97-AF65-F5344CB8AC3E}">
        <p14:creationId xmlns:p14="http://schemas.microsoft.com/office/powerpoint/2010/main" val="3816797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55079" y="959172"/>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Doymuş Yağ Tüketimi</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470095" y="1551739"/>
            <a:ext cx="7634068" cy="4524315"/>
          </a:xfrm>
          <a:prstGeom prst="rect">
            <a:avLst/>
          </a:prstGeom>
          <a:noFill/>
        </p:spPr>
        <p:txBody>
          <a:bodyPr wrap="square" rtlCol="0">
            <a:spAutoFit/>
          </a:bodyPr>
          <a:lstStyle/>
          <a:p>
            <a:pPr algn="just"/>
            <a:r>
              <a:rPr lang="tr-TR" u="sng" dirty="0">
                <a:solidFill>
                  <a:srgbClr val="C00000"/>
                </a:solidFill>
                <a:latin typeface="Comic Sans MS" panose="030F0702030302020204" pitchFamily="66" charset="0"/>
              </a:rPr>
              <a:t>Yaşlıların beslenmesinde doymuş ve trans yağların tüketimi azaltılmalıdır. </a:t>
            </a:r>
            <a:r>
              <a:rPr lang="tr-TR" dirty="0">
                <a:latin typeface="Comic Sans MS" panose="030F0702030302020204" pitchFamily="66" charset="0"/>
              </a:rPr>
              <a:t>Diyetle doymuş hayvansal yağların ve katı margarinlerin tüketiminin artması, </a:t>
            </a:r>
            <a:r>
              <a:rPr lang="tr-TR" dirty="0">
                <a:highlight>
                  <a:srgbClr val="FFFF00"/>
                </a:highlight>
                <a:latin typeface="Comic Sans MS" panose="030F0702030302020204" pitchFamily="66" charset="0"/>
              </a:rPr>
              <a:t>kan kolesterol düzeyinin artmasına neden olur</a:t>
            </a:r>
            <a:r>
              <a:rPr lang="tr-TR" dirty="0">
                <a:latin typeface="Comic Sans MS" panose="030F0702030302020204" pitchFamily="66" charset="0"/>
              </a:rPr>
              <a:t>. Yüksek kan kolesterolü, kalp-damar hastalıkları için risk faktörüdür.</a:t>
            </a:r>
          </a:p>
          <a:p>
            <a:pPr algn="just"/>
            <a:endParaRPr lang="tr-TR" dirty="0">
              <a:latin typeface="Comic Sans MS" panose="030F0702030302020204" pitchFamily="66" charset="0"/>
            </a:endParaRPr>
          </a:p>
          <a:p>
            <a:pPr algn="just"/>
            <a:r>
              <a:rPr lang="tr-TR" b="1" dirty="0">
                <a:solidFill>
                  <a:srgbClr val="00B050"/>
                </a:solidFill>
                <a:latin typeface="Comic Sans MS" panose="030F0702030302020204" pitchFamily="66" charset="0"/>
              </a:rPr>
              <a:t>Yemek ve salatalarda bitkisel sıvı yağlar (zeytinyağı ve </a:t>
            </a:r>
            <a:r>
              <a:rPr lang="tr-TR" b="1" dirty="0" err="1">
                <a:solidFill>
                  <a:srgbClr val="00B050"/>
                </a:solidFill>
                <a:latin typeface="Comic Sans MS" panose="030F0702030302020204" pitchFamily="66" charset="0"/>
              </a:rPr>
              <a:t>ayçiçek</a:t>
            </a:r>
            <a:r>
              <a:rPr lang="tr-TR" b="1" dirty="0">
                <a:solidFill>
                  <a:srgbClr val="00B050"/>
                </a:solidFill>
                <a:latin typeface="Comic Sans MS" panose="030F0702030302020204" pitchFamily="66" charset="0"/>
              </a:rPr>
              <a:t>, mısırözü yağı vb.) tercih edilmelidir.</a:t>
            </a:r>
          </a:p>
          <a:p>
            <a:pPr algn="just"/>
            <a:endParaRPr lang="tr-TR" dirty="0">
              <a:latin typeface="Comic Sans MS" panose="030F0702030302020204" pitchFamily="66" charset="0"/>
            </a:endParaRPr>
          </a:p>
          <a:p>
            <a:pPr algn="just"/>
            <a:r>
              <a:rPr lang="tr-TR" dirty="0">
                <a:highlight>
                  <a:srgbClr val="00FFFF"/>
                </a:highlight>
                <a:latin typeface="Comic Sans MS" panose="030F0702030302020204" pitchFamily="66" charset="0"/>
              </a:rPr>
              <a:t>Yağ içeriği yüksek </a:t>
            </a:r>
            <a:r>
              <a:rPr lang="tr-TR" dirty="0">
                <a:latin typeface="Comic Sans MS" panose="030F0702030302020204" pitchFamily="66" charset="0"/>
              </a:rPr>
              <a:t>(özellikle margarin içeren) bisküvi, kraker ve kekler </a:t>
            </a:r>
            <a:r>
              <a:rPr lang="tr-TR" dirty="0">
                <a:solidFill>
                  <a:srgbClr val="C00000"/>
                </a:solidFill>
                <a:latin typeface="Comic Sans MS" panose="030F0702030302020204" pitchFamily="66" charset="0"/>
              </a:rPr>
              <a:t>fazla tüketilmemeli</a:t>
            </a:r>
            <a:r>
              <a:rPr lang="tr-TR" dirty="0">
                <a:latin typeface="Comic Sans MS" panose="030F0702030302020204" pitchFamily="66" charset="0"/>
              </a:rPr>
              <a:t>, </a:t>
            </a:r>
            <a:r>
              <a:rPr lang="tr-TR" dirty="0">
                <a:solidFill>
                  <a:srgbClr val="002060"/>
                </a:solidFill>
                <a:latin typeface="Comic Sans MS" panose="030F0702030302020204" pitchFamily="66" charset="0"/>
              </a:rPr>
              <a:t>yemekler hazırlanırken yağda kızartma yerine ızgara, fırında pişirme ve haşlama yöntemleri uygulanmalıdır</a:t>
            </a:r>
          </a:p>
          <a:p>
            <a:pPr algn="just"/>
            <a:endParaRPr lang="tr-TR" dirty="0">
              <a:latin typeface="Comic Sans MS" panose="030F0702030302020204" pitchFamily="66" charset="0"/>
            </a:endParaRPr>
          </a:p>
          <a:p>
            <a:pPr algn="just"/>
            <a:r>
              <a:rPr lang="tr-TR" dirty="0">
                <a:highlight>
                  <a:srgbClr val="00FF00"/>
                </a:highlight>
                <a:latin typeface="Comic Sans MS" panose="030F0702030302020204" pitchFamily="66" charset="0"/>
              </a:rPr>
              <a:t>Balık çoklu doymamış yağ asitleri (özellikle omega-3 yağ asitleri) içeriği nedeniyle</a:t>
            </a:r>
            <a:r>
              <a:rPr lang="tr-TR" dirty="0">
                <a:latin typeface="Comic Sans MS" panose="030F0702030302020204" pitchFamily="66" charset="0"/>
              </a:rPr>
              <a:t>, yaşlılarda </a:t>
            </a:r>
            <a:r>
              <a:rPr lang="tr-TR" u="sng" dirty="0">
                <a:latin typeface="Comic Sans MS" panose="030F0702030302020204" pitchFamily="66" charset="0"/>
              </a:rPr>
              <a:t>haftada en az iki kez yenilmelidir</a:t>
            </a:r>
            <a:r>
              <a:rPr lang="tr-TR" dirty="0">
                <a:latin typeface="Comic Sans MS" panose="030F0702030302020204" pitchFamily="66" charset="0"/>
              </a:rPr>
              <a:t>. Bu yağ asitlerinin görme, bilişsel fonksiyon, kemik-eklem hastalıkları, kan </a:t>
            </a:r>
            <a:r>
              <a:rPr lang="tr-TR" dirty="0" err="1">
                <a:latin typeface="Comic Sans MS" panose="030F0702030302020204" pitchFamily="66" charset="0"/>
              </a:rPr>
              <a:t>lipileri</a:t>
            </a:r>
            <a:r>
              <a:rPr lang="tr-TR" dirty="0">
                <a:latin typeface="Comic Sans MS" panose="030F0702030302020204" pitchFamily="66" charset="0"/>
              </a:rPr>
              <a:t> üzerine olumlu etkilerinin olduğu bilinmektedir.</a:t>
            </a:r>
          </a:p>
        </p:txBody>
      </p:sp>
      <p:pic>
        <p:nvPicPr>
          <p:cNvPr id="5" name="Resim 4">
            <a:extLst>
              <a:ext uri="{FF2B5EF4-FFF2-40B4-BE49-F238E27FC236}">
                <a16:creationId xmlns:a16="http://schemas.microsoft.com/office/drawing/2014/main" id="{616A20F4-40DA-456F-9947-B5977B6F034E}"/>
              </a:ext>
            </a:extLst>
          </p:cNvPr>
          <p:cNvPicPr>
            <a:picLocks noChangeAspect="1"/>
          </p:cNvPicPr>
          <p:nvPr/>
        </p:nvPicPr>
        <p:blipFill>
          <a:blip r:embed="rId7"/>
          <a:stretch>
            <a:fillRect/>
          </a:stretch>
        </p:blipFill>
        <p:spPr>
          <a:xfrm>
            <a:off x="8366535" y="3749997"/>
            <a:ext cx="3613840" cy="2030519"/>
          </a:xfrm>
          <a:prstGeom prst="rect">
            <a:avLst/>
          </a:prstGeom>
        </p:spPr>
      </p:pic>
      <p:pic>
        <p:nvPicPr>
          <p:cNvPr id="7" name="Resim 6">
            <a:extLst>
              <a:ext uri="{FF2B5EF4-FFF2-40B4-BE49-F238E27FC236}">
                <a16:creationId xmlns:a16="http://schemas.microsoft.com/office/drawing/2014/main" id="{89D7CD0E-5489-48C5-A8C8-B933858CC8AF}"/>
              </a:ext>
            </a:extLst>
          </p:cNvPr>
          <p:cNvPicPr>
            <a:picLocks noChangeAspect="1"/>
          </p:cNvPicPr>
          <p:nvPr/>
        </p:nvPicPr>
        <p:blipFill>
          <a:blip r:embed="rId8"/>
          <a:stretch>
            <a:fillRect/>
          </a:stretch>
        </p:blipFill>
        <p:spPr>
          <a:xfrm>
            <a:off x="8366535" y="825500"/>
            <a:ext cx="2628900" cy="1743075"/>
          </a:xfrm>
          <a:prstGeom prst="rect">
            <a:avLst/>
          </a:prstGeom>
        </p:spPr>
      </p:pic>
    </p:spTree>
    <p:extLst>
      <p:ext uri="{BB962C8B-B14F-4D97-AF65-F5344CB8AC3E}">
        <p14:creationId xmlns:p14="http://schemas.microsoft.com/office/powerpoint/2010/main" val="2075749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55079" y="959172"/>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Lifli Gıda Tüketimi</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3515236" y="1397675"/>
            <a:ext cx="7634068" cy="2308324"/>
          </a:xfrm>
          <a:prstGeom prst="rect">
            <a:avLst/>
          </a:prstGeom>
          <a:noFill/>
        </p:spPr>
        <p:txBody>
          <a:bodyPr wrap="square" rtlCol="0">
            <a:spAutoFit/>
          </a:bodyPr>
          <a:lstStyle/>
          <a:p>
            <a:pPr algn="just"/>
            <a:r>
              <a:rPr lang="tr-TR" dirty="0">
                <a:solidFill>
                  <a:srgbClr val="C00000"/>
                </a:solidFill>
                <a:latin typeface="Comic Sans MS" panose="030F0702030302020204" pitchFamily="66" charset="0"/>
              </a:rPr>
              <a:t>Gıda lifi içeriği yüksek gıdalar sırasıyla kuru baklagiller, tahıllar ve sebze meyvelerdir.</a:t>
            </a:r>
          </a:p>
          <a:p>
            <a:pPr marL="285750" indent="-285750" algn="just">
              <a:buFont typeface="Wingdings" panose="05000000000000000000" pitchFamily="2" charset="2"/>
              <a:buChar char="q"/>
            </a:pPr>
            <a:r>
              <a:rPr lang="tr-TR" dirty="0">
                <a:latin typeface="Comic Sans MS" panose="030F0702030302020204" pitchFamily="66" charset="0"/>
              </a:rPr>
              <a:t>Yeterli lif alımı için haftada 2-3 kez kuru </a:t>
            </a:r>
            <a:r>
              <a:rPr lang="tr-TR" dirty="0" err="1">
                <a:latin typeface="Comic Sans MS" panose="030F0702030302020204" pitchFamily="66" charset="0"/>
              </a:rPr>
              <a:t>baklagil</a:t>
            </a:r>
            <a:r>
              <a:rPr lang="tr-TR" dirty="0">
                <a:latin typeface="Comic Sans MS" panose="030F0702030302020204" pitchFamily="66" charset="0"/>
              </a:rPr>
              <a:t> yemekleri tüketilmeli, sebze ve meyve tüketimi arttırılmalı ve kepekli ekmek tercih edilmelidir</a:t>
            </a:r>
          </a:p>
          <a:p>
            <a:pPr algn="just"/>
            <a:r>
              <a:rPr lang="tr-TR" dirty="0">
                <a:highlight>
                  <a:srgbClr val="FFFF00"/>
                </a:highlight>
                <a:latin typeface="Comic Sans MS" panose="030F0702030302020204" pitchFamily="66" charset="0"/>
              </a:rPr>
              <a:t>Gıda lifi kabızlığı önler, bağırsak faaliyetlerinin düzenlenmesi açısından önem taşır. Ayrıca kalın barsak kanseri oluşum riskini azaltır</a:t>
            </a:r>
            <a:r>
              <a:rPr lang="tr-TR" dirty="0">
                <a:latin typeface="Comic Sans MS" panose="030F0702030302020204" pitchFamily="66" charset="0"/>
              </a:rPr>
              <a:t>.</a:t>
            </a:r>
          </a:p>
        </p:txBody>
      </p:sp>
      <p:sp>
        <p:nvSpPr>
          <p:cNvPr id="12" name="Metin kutusu 11">
            <a:extLst>
              <a:ext uri="{FF2B5EF4-FFF2-40B4-BE49-F238E27FC236}">
                <a16:creationId xmlns:a16="http://schemas.microsoft.com/office/drawing/2014/main" id="{DEE1C8F1-08A5-46C9-AE14-9507ACA3991F}"/>
              </a:ext>
            </a:extLst>
          </p:cNvPr>
          <p:cNvSpPr txBox="1"/>
          <p:nvPr/>
        </p:nvSpPr>
        <p:spPr>
          <a:xfrm>
            <a:off x="1439547" y="3705999"/>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Şeker Tüketimi</a:t>
            </a:r>
            <a:endParaRPr lang="tr-TR" sz="2400" u="sng" dirty="0">
              <a:solidFill>
                <a:srgbClr val="0070C0"/>
              </a:solidFill>
              <a:highlight>
                <a:srgbClr val="FFFF00"/>
              </a:highlight>
              <a:latin typeface="Comic Sans MS" panose="030F0702030302020204" pitchFamily="66" charset="0"/>
            </a:endParaRPr>
          </a:p>
        </p:txBody>
      </p:sp>
      <p:sp>
        <p:nvSpPr>
          <p:cNvPr id="8" name="Metin kutusu 7">
            <a:extLst>
              <a:ext uri="{FF2B5EF4-FFF2-40B4-BE49-F238E27FC236}">
                <a16:creationId xmlns:a16="http://schemas.microsoft.com/office/drawing/2014/main" id="{496F7373-A3A8-4B84-BC5C-0EF6DAA4A275}"/>
              </a:ext>
            </a:extLst>
          </p:cNvPr>
          <p:cNvSpPr txBox="1"/>
          <p:nvPr/>
        </p:nvSpPr>
        <p:spPr>
          <a:xfrm>
            <a:off x="709246" y="4239812"/>
            <a:ext cx="6999849" cy="2031325"/>
          </a:xfrm>
          <a:prstGeom prst="rect">
            <a:avLst/>
          </a:prstGeom>
          <a:noFill/>
        </p:spPr>
        <p:txBody>
          <a:bodyPr wrap="square" rtlCol="0">
            <a:spAutoFit/>
          </a:bodyPr>
          <a:lstStyle/>
          <a:p>
            <a:pPr algn="just"/>
            <a:r>
              <a:rPr lang="tr-TR" dirty="0">
                <a:latin typeface="Comic Sans MS" panose="030F0702030302020204" pitchFamily="66" charset="0"/>
              </a:rPr>
              <a:t>Yaşlı beslenmesinde </a:t>
            </a:r>
            <a:r>
              <a:rPr lang="tr-TR" dirty="0">
                <a:solidFill>
                  <a:srgbClr val="C00000"/>
                </a:solidFill>
                <a:latin typeface="Comic Sans MS" panose="030F0702030302020204" pitchFamily="66" charset="0"/>
              </a:rPr>
              <a:t>basit şeker </a:t>
            </a:r>
            <a:r>
              <a:rPr lang="tr-TR" dirty="0">
                <a:latin typeface="Comic Sans MS" panose="030F0702030302020204" pitchFamily="66" charset="0"/>
              </a:rPr>
              <a:t>(çay şekeri, reçel, bal vb.) tüketimi yerine </a:t>
            </a:r>
            <a:r>
              <a:rPr lang="tr-TR" dirty="0">
                <a:solidFill>
                  <a:srgbClr val="C00000"/>
                </a:solidFill>
                <a:latin typeface="Comic Sans MS" panose="030F0702030302020204" pitchFamily="66" charset="0"/>
              </a:rPr>
              <a:t>kompleks karbonhidratlarca </a:t>
            </a:r>
            <a:r>
              <a:rPr lang="tr-TR" dirty="0">
                <a:latin typeface="Comic Sans MS" panose="030F0702030302020204" pitchFamily="66" charset="0"/>
              </a:rPr>
              <a:t>(tahıllar, </a:t>
            </a:r>
            <a:r>
              <a:rPr lang="tr-TR" dirty="0" err="1">
                <a:latin typeface="Comic Sans MS" panose="030F0702030302020204" pitchFamily="66" charset="0"/>
              </a:rPr>
              <a:t>kurubaklagiller</a:t>
            </a:r>
            <a:r>
              <a:rPr lang="tr-TR" dirty="0">
                <a:latin typeface="Comic Sans MS" panose="030F0702030302020204" pitchFamily="66" charset="0"/>
              </a:rPr>
              <a:t>, patates vb.) zengin besinler tüketilmelidir. </a:t>
            </a:r>
          </a:p>
          <a:p>
            <a:pPr algn="just"/>
            <a:endParaRPr lang="tr-TR" dirty="0">
              <a:latin typeface="Comic Sans MS" panose="030F0702030302020204" pitchFamily="66" charset="0"/>
            </a:endParaRPr>
          </a:p>
          <a:p>
            <a:pPr algn="just"/>
            <a:r>
              <a:rPr lang="tr-TR" dirty="0">
                <a:latin typeface="Comic Sans MS" panose="030F0702030302020204" pitchFamily="66" charset="0"/>
              </a:rPr>
              <a:t>Basit şekerler </a:t>
            </a:r>
            <a:r>
              <a:rPr lang="tr-TR" dirty="0">
                <a:highlight>
                  <a:srgbClr val="00FF00"/>
                </a:highlight>
                <a:latin typeface="Comic Sans MS" panose="030F0702030302020204" pitchFamily="66" charset="0"/>
              </a:rPr>
              <a:t>sadece enerji sağlar</a:t>
            </a:r>
            <a:r>
              <a:rPr lang="tr-TR" dirty="0">
                <a:latin typeface="Comic Sans MS" panose="030F0702030302020204" pitchFamily="66" charset="0"/>
              </a:rPr>
              <a:t>, kompleks karbonhidratları içeren gıdalar ise </a:t>
            </a:r>
            <a:r>
              <a:rPr lang="tr-TR" dirty="0">
                <a:highlight>
                  <a:srgbClr val="FF00FF"/>
                </a:highlight>
                <a:latin typeface="Comic Sans MS" panose="030F0702030302020204" pitchFamily="66" charset="0"/>
              </a:rPr>
              <a:t>enerjiye ilave olarak protein, vitamin, mineraller ve lif sağlanmış olur</a:t>
            </a:r>
            <a:r>
              <a:rPr lang="tr-TR" dirty="0">
                <a:latin typeface="Comic Sans MS" panose="030F0702030302020204" pitchFamily="66" charset="0"/>
              </a:rPr>
              <a:t>. </a:t>
            </a:r>
          </a:p>
        </p:txBody>
      </p:sp>
      <p:pic>
        <p:nvPicPr>
          <p:cNvPr id="9218" name="Picture 2" descr="Hiding in plain sight: added sugar – Safe &amp; Healthy Food for Your Family">
            <a:extLst>
              <a:ext uri="{FF2B5EF4-FFF2-40B4-BE49-F238E27FC236}">
                <a16:creationId xmlns:a16="http://schemas.microsoft.com/office/drawing/2014/main" id="{0C28CB72-8C24-4E2B-9BEB-4A12E9143D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5637" y="4302397"/>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iber Rich Foods And Their Health Benefits · HealthKart">
            <a:extLst>
              <a:ext uri="{FF2B5EF4-FFF2-40B4-BE49-F238E27FC236}">
                <a16:creationId xmlns:a16="http://schemas.microsoft.com/office/drawing/2014/main" id="{1E6BEFBC-888D-4061-8DB7-DE104CFE75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730" y="1627529"/>
            <a:ext cx="2867025" cy="1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505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38200" y="795507"/>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Kalsiyum Tüketimi</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547552" y="1343601"/>
            <a:ext cx="5376908" cy="2246769"/>
          </a:xfrm>
          <a:prstGeom prst="rect">
            <a:avLst/>
          </a:prstGeom>
          <a:noFill/>
        </p:spPr>
        <p:txBody>
          <a:bodyPr wrap="square" rtlCol="0">
            <a:spAutoFit/>
          </a:bodyPr>
          <a:lstStyle/>
          <a:p>
            <a:pPr algn="just"/>
            <a:r>
              <a:rPr lang="tr-TR" sz="2000" dirty="0">
                <a:solidFill>
                  <a:srgbClr val="7030A0"/>
                </a:solidFill>
                <a:latin typeface="Comic Sans MS" panose="030F0702030302020204" pitchFamily="66" charset="0"/>
              </a:rPr>
              <a:t>Kalsiyumca yeterli beslenme kemiğin mineral kaybını azaltır ve sağlığının korunmasında önemli rol oynar</a:t>
            </a:r>
            <a:r>
              <a:rPr lang="tr-TR" sz="2000" dirty="0">
                <a:latin typeface="Comic Sans MS" panose="030F0702030302020204" pitchFamily="66" charset="0"/>
              </a:rPr>
              <a:t>. Bu nedenle yaşlılıkta kalsiyum içeriği yüksek besinler tüketilmelidir. Kalsiyumun en iyi kaynağı süt ve süt türevleridir (yoğurt, peynir, çökelek vb.).</a:t>
            </a:r>
          </a:p>
        </p:txBody>
      </p:sp>
      <p:sp>
        <p:nvSpPr>
          <p:cNvPr id="12" name="Metin kutusu 11">
            <a:extLst>
              <a:ext uri="{FF2B5EF4-FFF2-40B4-BE49-F238E27FC236}">
                <a16:creationId xmlns:a16="http://schemas.microsoft.com/office/drawing/2014/main" id="{DEE1C8F1-08A5-46C9-AE14-9507ACA3991F}"/>
              </a:ext>
            </a:extLst>
          </p:cNvPr>
          <p:cNvSpPr txBox="1"/>
          <p:nvPr/>
        </p:nvSpPr>
        <p:spPr>
          <a:xfrm>
            <a:off x="3037096" y="3438639"/>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Tuz Tüketimi</a:t>
            </a:r>
            <a:endParaRPr lang="tr-TR" sz="2400" u="sng" dirty="0">
              <a:solidFill>
                <a:srgbClr val="0070C0"/>
              </a:solidFill>
              <a:highlight>
                <a:srgbClr val="FFFF00"/>
              </a:highlight>
              <a:latin typeface="Comic Sans MS" panose="030F0702030302020204" pitchFamily="66" charset="0"/>
            </a:endParaRPr>
          </a:p>
        </p:txBody>
      </p:sp>
      <p:sp>
        <p:nvSpPr>
          <p:cNvPr id="8" name="Metin kutusu 7">
            <a:extLst>
              <a:ext uri="{FF2B5EF4-FFF2-40B4-BE49-F238E27FC236}">
                <a16:creationId xmlns:a16="http://schemas.microsoft.com/office/drawing/2014/main" id="{496F7373-A3A8-4B84-BC5C-0EF6DAA4A275}"/>
              </a:ext>
            </a:extLst>
          </p:cNvPr>
          <p:cNvSpPr txBox="1"/>
          <p:nvPr/>
        </p:nvSpPr>
        <p:spPr>
          <a:xfrm>
            <a:off x="3944959" y="4371487"/>
            <a:ext cx="7408841" cy="1938992"/>
          </a:xfrm>
          <a:prstGeom prst="rect">
            <a:avLst/>
          </a:prstGeom>
          <a:noFill/>
        </p:spPr>
        <p:txBody>
          <a:bodyPr wrap="square" rtlCol="0">
            <a:spAutoFit/>
          </a:bodyPr>
          <a:lstStyle/>
          <a:p>
            <a:pPr marL="342900" indent="-342900" algn="just">
              <a:buFont typeface="Wingdings" panose="05000000000000000000" pitchFamily="2" charset="2"/>
              <a:buChar char="v"/>
            </a:pPr>
            <a:r>
              <a:rPr lang="tr-TR" sz="2000" dirty="0">
                <a:latin typeface="Comic Sans MS" panose="030F0702030302020204" pitchFamily="66" charset="0"/>
              </a:rPr>
              <a:t>Yaşlılık döneminde </a:t>
            </a:r>
            <a:r>
              <a:rPr lang="tr-TR" sz="2000" u="sng" dirty="0">
                <a:latin typeface="Comic Sans MS" panose="030F0702030302020204" pitchFamily="66" charset="0"/>
              </a:rPr>
              <a:t>az tuzlu gıdalar tercih edilmelidir</a:t>
            </a:r>
            <a:r>
              <a:rPr lang="tr-TR" sz="2000" dirty="0">
                <a:latin typeface="Comic Sans MS" panose="030F0702030302020204" pitchFamily="66" charset="0"/>
              </a:rPr>
              <a:t>. </a:t>
            </a:r>
          </a:p>
          <a:p>
            <a:pPr marL="342900" indent="-342900" algn="just">
              <a:buFont typeface="Wingdings" panose="05000000000000000000" pitchFamily="2" charset="2"/>
              <a:buChar char="v"/>
            </a:pPr>
            <a:r>
              <a:rPr lang="tr-TR" sz="2000" dirty="0">
                <a:latin typeface="Comic Sans MS" panose="030F0702030302020204" pitchFamily="66" charset="0"/>
              </a:rPr>
              <a:t>Sofrada yemeklere tuz eklemesi yapılmamalıdır. </a:t>
            </a:r>
          </a:p>
          <a:p>
            <a:pPr algn="just"/>
            <a:endParaRPr lang="tr-TR" sz="2000" dirty="0">
              <a:latin typeface="Comic Sans MS" panose="030F0702030302020204" pitchFamily="66" charset="0"/>
            </a:endParaRPr>
          </a:p>
          <a:p>
            <a:pPr algn="just"/>
            <a:r>
              <a:rPr lang="tr-TR" sz="2000" u="sng" dirty="0">
                <a:latin typeface="Comic Sans MS" panose="030F0702030302020204" pitchFamily="66" charset="0"/>
              </a:rPr>
              <a:t>Aşırı tuz tüketimi </a:t>
            </a:r>
            <a:r>
              <a:rPr lang="tr-TR" sz="2000" dirty="0">
                <a:solidFill>
                  <a:srgbClr val="C00000"/>
                </a:solidFill>
                <a:latin typeface="Comic Sans MS" panose="030F0702030302020204" pitchFamily="66" charset="0"/>
              </a:rPr>
              <a:t>hipertansiyon, kalp-damar hastalıkları ve idrarda kalsiyum atımında artış nedeniyle osteoporoza neden olabilmektedir.</a:t>
            </a:r>
          </a:p>
        </p:txBody>
      </p:sp>
      <p:pic>
        <p:nvPicPr>
          <p:cNvPr id="5" name="Resim 4">
            <a:extLst>
              <a:ext uri="{FF2B5EF4-FFF2-40B4-BE49-F238E27FC236}">
                <a16:creationId xmlns:a16="http://schemas.microsoft.com/office/drawing/2014/main" id="{C7D76A25-A600-4746-8A62-D2765519F6A6}"/>
              </a:ext>
            </a:extLst>
          </p:cNvPr>
          <p:cNvPicPr>
            <a:picLocks noChangeAspect="1"/>
          </p:cNvPicPr>
          <p:nvPr/>
        </p:nvPicPr>
        <p:blipFill rotWithShape="1">
          <a:blip r:embed="rId7"/>
          <a:srcRect r="13916" b="26974"/>
          <a:stretch/>
        </p:blipFill>
        <p:spPr>
          <a:xfrm>
            <a:off x="6741361" y="-54648"/>
            <a:ext cx="5450639" cy="3483647"/>
          </a:xfrm>
          <a:prstGeom prst="rect">
            <a:avLst/>
          </a:prstGeom>
        </p:spPr>
      </p:pic>
      <p:pic>
        <p:nvPicPr>
          <p:cNvPr id="7" name="Resim 6">
            <a:extLst>
              <a:ext uri="{FF2B5EF4-FFF2-40B4-BE49-F238E27FC236}">
                <a16:creationId xmlns:a16="http://schemas.microsoft.com/office/drawing/2014/main" id="{97CD558D-3D72-4BF9-9C78-61E0AD865EFA}"/>
              </a:ext>
            </a:extLst>
          </p:cNvPr>
          <p:cNvPicPr>
            <a:picLocks noChangeAspect="1"/>
          </p:cNvPicPr>
          <p:nvPr/>
        </p:nvPicPr>
        <p:blipFill>
          <a:blip r:embed="rId8"/>
          <a:stretch>
            <a:fillRect/>
          </a:stretch>
        </p:blipFill>
        <p:spPr>
          <a:xfrm>
            <a:off x="547552" y="3882629"/>
            <a:ext cx="2899033" cy="2899033"/>
          </a:xfrm>
          <a:prstGeom prst="rect">
            <a:avLst/>
          </a:prstGeom>
        </p:spPr>
      </p:pic>
    </p:spTree>
    <p:extLst>
      <p:ext uri="{BB962C8B-B14F-4D97-AF65-F5344CB8AC3E}">
        <p14:creationId xmlns:p14="http://schemas.microsoft.com/office/powerpoint/2010/main" val="1627219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a:solidFill>
                  <a:srgbClr val="FF0000"/>
                </a:solidFill>
                <a:highlight>
                  <a:srgbClr val="FFFF00"/>
                </a:highlight>
                <a:latin typeface="Comic Sans MS" panose="030F0902030302020204" pitchFamily="66" charset="0"/>
              </a:rPr>
              <a:t>Yaşlılık Döneminde Beslenme</a:t>
            </a:r>
          </a:p>
        </p:txBody>
      </p:sp>
      <p:sp>
        <p:nvSpPr>
          <p:cNvPr id="3" name="Metin kutusu 2">
            <a:extLst>
              <a:ext uri="{FF2B5EF4-FFF2-40B4-BE49-F238E27FC236}">
                <a16:creationId xmlns:a16="http://schemas.microsoft.com/office/drawing/2014/main" id="{49164C03-9E8E-45DD-ADF5-CC248EC22CDC}"/>
              </a:ext>
            </a:extLst>
          </p:cNvPr>
          <p:cNvSpPr txBox="1"/>
          <p:nvPr/>
        </p:nvSpPr>
        <p:spPr>
          <a:xfrm>
            <a:off x="2982818" y="1905506"/>
            <a:ext cx="7402655" cy="3046988"/>
          </a:xfrm>
          <a:prstGeom prst="rect">
            <a:avLst/>
          </a:prstGeom>
          <a:noFill/>
        </p:spPr>
        <p:txBody>
          <a:bodyPr wrap="square" rtlCol="0">
            <a:spAutoFit/>
          </a:bodyPr>
          <a:lstStyle/>
          <a:p>
            <a:pPr algn="just">
              <a:buFont typeface="Wingdings" pitchFamily="2" charset="2"/>
              <a:buNone/>
            </a:pPr>
            <a:r>
              <a:rPr lang="tr-TR" sz="2400" dirty="0">
                <a:latin typeface="Comic Sans MS" panose="030F0702030302020204" pitchFamily="66" charset="0"/>
              </a:rPr>
              <a:t>Yaşlanma, anne karnından başlayarak yaşamın sonlanmasına kadar devam eden bir süreçtir.</a:t>
            </a:r>
          </a:p>
          <a:p>
            <a:pPr algn="just">
              <a:buFont typeface="Wingdings" pitchFamily="2" charset="2"/>
              <a:buNone/>
            </a:pPr>
            <a:endParaRPr lang="tr-TR" sz="2400" dirty="0">
              <a:latin typeface="Comic Sans MS" panose="030F0702030302020204" pitchFamily="66" charset="0"/>
            </a:endParaRPr>
          </a:p>
          <a:p>
            <a:pPr algn="just">
              <a:buFont typeface="Wingdings" pitchFamily="2" charset="2"/>
              <a:buNone/>
            </a:pPr>
            <a:r>
              <a:rPr lang="tr-TR" sz="2400" dirty="0">
                <a:latin typeface="Comic Sans MS" panose="030F0702030302020204" pitchFamily="66" charset="0"/>
              </a:rPr>
              <a:t>Yaşlanma zamanın akışına bağlı olarak, canlı bir organizmada meydana gelen değişmelerin tümüdür.</a:t>
            </a:r>
          </a:p>
          <a:p>
            <a:pPr algn="just">
              <a:buFont typeface="Wingdings" pitchFamily="2" charset="2"/>
              <a:buNone/>
            </a:pPr>
            <a:endParaRPr lang="tr-TR" sz="2400" dirty="0">
              <a:latin typeface="Comic Sans MS" panose="030F0702030302020204" pitchFamily="66" charset="0"/>
            </a:endParaRPr>
          </a:p>
          <a:p>
            <a:pPr algn="just">
              <a:buFont typeface="Wingdings" pitchFamily="2" charset="2"/>
              <a:buNone/>
            </a:pPr>
            <a:r>
              <a:rPr lang="tr-TR" sz="2400" dirty="0">
                <a:latin typeface="Comic Sans MS" panose="030F0702030302020204" pitchFamily="66" charset="0"/>
              </a:rPr>
              <a:t>Zamanla meydana gelen, fonksiyonel yetmezliğe ve ölüme yol açan değişmelerin tümüdür</a:t>
            </a:r>
          </a:p>
        </p:txBody>
      </p:sp>
      <p:sp>
        <p:nvSpPr>
          <p:cNvPr id="2" name="Metin kutusu 1">
            <a:extLst>
              <a:ext uri="{FF2B5EF4-FFF2-40B4-BE49-F238E27FC236}">
                <a16:creationId xmlns:a16="http://schemas.microsoft.com/office/drawing/2014/main" id="{9226A5D8-80C5-4D95-AC8D-35F0A0F139C0}"/>
              </a:ext>
            </a:extLst>
          </p:cNvPr>
          <p:cNvSpPr txBox="1"/>
          <p:nvPr/>
        </p:nvSpPr>
        <p:spPr>
          <a:xfrm>
            <a:off x="340730" y="2902074"/>
            <a:ext cx="4338711" cy="646331"/>
          </a:xfrm>
          <a:prstGeom prst="rect">
            <a:avLst/>
          </a:prstGeom>
          <a:noFill/>
        </p:spPr>
        <p:txBody>
          <a:bodyPr wrap="square" rtlCol="0">
            <a:spAutoFit/>
          </a:bodyPr>
          <a:lstStyle/>
          <a:p>
            <a:r>
              <a:rPr lang="tr-TR" sz="3600" b="1" dirty="0">
                <a:solidFill>
                  <a:srgbClr val="FF0000"/>
                </a:solidFill>
                <a:latin typeface="Comic Sans MS" panose="030F0702030302020204" pitchFamily="66" charset="0"/>
              </a:rPr>
              <a:t>Yaşlanma</a:t>
            </a:r>
            <a:endParaRPr lang="tr-TR" sz="3600" dirty="0">
              <a:latin typeface="Comic Sans MS" panose="030F0702030302020204" pitchFamily="66" charset="0"/>
            </a:endParaRPr>
          </a:p>
        </p:txBody>
      </p:sp>
      <p:pic>
        <p:nvPicPr>
          <p:cNvPr id="11" name="Resim 10">
            <a:extLst>
              <a:ext uri="{FF2B5EF4-FFF2-40B4-BE49-F238E27FC236}">
                <a16:creationId xmlns:a16="http://schemas.microsoft.com/office/drawing/2014/main" id="{EAD4D179-3A4A-476F-940A-6205B999D9E0}"/>
              </a:ext>
            </a:extLst>
          </p:cNvPr>
          <p:cNvPicPr>
            <a:picLocks noChangeAspect="1"/>
          </p:cNvPicPr>
          <p:nvPr/>
        </p:nvPicPr>
        <p:blipFill>
          <a:blip r:embed="rId7"/>
          <a:stretch>
            <a:fillRect/>
          </a:stretch>
        </p:blipFill>
        <p:spPr>
          <a:xfrm>
            <a:off x="913228" y="5234343"/>
            <a:ext cx="10089728" cy="1623657"/>
          </a:xfrm>
          <a:prstGeom prst="rect">
            <a:avLst/>
          </a:prstGeom>
        </p:spPr>
      </p:pic>
    </p:spTree>
    <p:extLst>
      <p:ext uri="{BB962C8B-B14F-4D97-AF65-F5344CB8AC3E}">
        <p14:creationId xmlns:p14="http://schemas.microsoft.com/office/powerpoint/2010/main" val="3295561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38200" y="795507"/>
            <a:ext cx="9709757" cy="461665"/>
          </a:xfrm>
          <a:prstGeom prst="rect">
            <a:avLst/>
          </a:prstGeom>
          <a:noFill/>
        </p:spPr>
        <p:txBody>
          <a:bodyPr wrap="square" rtlCol="0">
            <a:spAutoFit/>
          </a:bodyPr>
          <a:lstStyle/>
          <a:p>
            <a:pPr marL="0" indent="0" algn="just">
              <a:buNone/>
            </a:pPr>
            <a:r>
              <a:rPr lang="tr-TR" sz="2400" b="1" dirty="0">
                <a:solidFill>
                  <a:srgbClr val="0070C0"/>
                </a:solidFill>
                <a:latin typeface="Comic Sans MS" panose="030F0702030302020204" pitchFamily="66" charset="0"/>
              </a:rPr>
              <a:t>Alkol-Sigara</a:t>
            </a:r>
            <a:endParaRPr lang="tr-TR" sz="2400" u="sng" dirty="0">
              <a:solidFill>
                <a:srgbClr val="0070C0"/>
              </a:solidFill>
              <a:highlight>
                <a:srgbClr val="FFFF00"/>
              </a:highlight>
              <a:latin typeface="Comic Sans MS" panose="030F0702030302020204" pitchFamily="66" charset="0"/>
            </a:endParaRP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00110"/>
          </a:xfrm>
          <a:prstGeom prst="rect">
            <a:avLst/>
          </a:prstGeom>
          <a:noFill/>
        </p:spPr>
        <p:txBody>
          <a:bodyPr wrap="square" rtlCol="0">
            <a:spAutoFit/>
          </a:bodyPr>
          <a:lstStyle/>
          <a:p>
            <a:endParaRPr lang="tr-TR" sz="2000" dirty="0">
              <a:latin typeface="Comic Sans MS" panose="030F0702030302020204" pitchFamily="66" charset="0"/>
            </a:endParaRPr>
          </a:p>
        </p:txBody>
      </p:sp>
      <p:sp>
        <p:nvSpPr>
          <p:cNvPr id="3" name="Metin kutusu 2">
            <a:extLst>
              <a:ext uri="{FF2B5EF4-FFF2-40B4-BE49-F238E27FC236}">
                <a16:creationId xmlns:a16="http://schemas.microsoft.com/office/drawing/2014/main" id="{61EEA0B8-B98A-4247-9CEB-4954726D4FFE}"/>
              </a:ext>
            </a:extLst>
          </p:cNvPr>
          <p:cNvSpPr txBox="1"/>
          <p:nvPr/>
        </p:nvSpPr>
        <p:spPr>
          <a:xfrm>
            <a:off x="547551" y="1343601"/>
            <a:ext cx="10000405" cy="2862322"/>
          </a:xfrm>
          <a:prstGeom prst="rect">
            <a:avLst/>
          </a:prstGeom>
          <a:noFill/>
        </p:spPr>
        <p:txBody>
          <a:bodyPr wrap="square" rtlCol="0">
            <a:spAutoFit/>
          </a:bodyPr>
          <a:lstStyle/>
          <a:p>
            <a:pPr algn="just"/>
            <a:r>
              <a:rPr lang="tr-TR" sz="2000" dirty="0">
                <a:latin typeface="Comic Sans MS" panose="030F0702030302020204" pitchFamily="66" charset="0"/>
              </a:rPr>
              <a:t>Aşırı alkol tüketiminin karaciğer, beyin, kalp kası hasarına, ülser, pankreas iltihabı, sindirim sistemi kanserleri, hipertansiyon ve depresyonu neden olduğu bilinmektedir. </a:t>
            </a:r>
          </a:p>
          <a:p>
            <a:pPr algn="just"/>
            <a:endParaRPr lang="tr-TR" sz="2000" dirty="0">
              <a:latin typeface="Comic Sans MS" panose="030F0702030302020204" pitchFamily="66" charset="0"/>
            </a:endParaRPr>
          </a:p>
          <a:p>
            <a:pPr algn="just"/>
            <a:r>
              <a:rPr lang="tr-TR" sz="2000" dirty="0">
                <a:latin typeface="Comic Sans MS" panose="030F0702030302020204" pitchFamily="66" charset="0"/>
              </a:rPr>
              <a:t>Sigara bazı kanser türlerine, vücuttan besin ögeleri kaybı nedeniyle yetersiz beslenmeye neden olmakta, vücudun antioksidan vitamin gereksinmesini arttırmaktadır. Osteoporoz oluşumundaki risk faktörlerinden biridir. </a:t>
            </a:r>
          </a:p>
          <a:p>
            <a:pPr algn="just"/>
            <a:endParaRPr lang="tr-TR" sz="2000" dirty="0">
              <a:latin typeface="Comic Sans MS" panose="030F0702030302020204" pitchFamily="66" charset="0"/>
            </a:endParaRPr>
          </a:p>
          <a:p>
            <a:pPr algn="just"/>
            <a:r>
              <a:rPr lang="tr-TR" sz="2000" b="1" dirty="0">
                <a:solidFill>
                  <a:srgbClr val="C00000"/>
                </a:solidFill>
                <a:latin typeface="Comic Sans MS" panose="030F0702030302020204" pitchFamily="66" charset="0"/>
              </a:rPr>
              <a:t>Yaşlının yeterli ve dengeli beslenmesinde alkol ve sigara kesinlikle içilmemelidir!</a:t>
            </a:r>
            <a:endParaRPr lang="tr-TR" sz="2000" dirty="0">
              <a:latin typeface="Comic Sans MS" panose="030F0702030302020204" pitchFamily="66" charset="0"/>
            </a:endParaRPr>
          </a:p>
        </p:txBody>
      </p:sp>
      <p:pic>
        <p:nvPicPr>
          <p:cNvPr id="9" name="Resim 8">
            <a:extLst>
              <a:ext uri="{FF2B5EF4-FFF2-40B4-BE49-F238E27FC236}">
                <a16:creationId xmlns:a16="http://schemas.microsoft.com/office/drawing/2014/main" id="{3E1F374B-49BC-4AF4-A2CB-C5B3BC96CFA5}"/>
              </a:ext>
            </a:extLst>
          </p:cNvPr>
          <p:cNvPicPr>
            <a:picLocks noChangeAspect="1"/>
          </p:cNvPicPr>
          <p:nvPr/>
        </p:nvPicPr>
        <p:blipFill>
          <a:blip r:embed="rId7"/>
          <a:stretch>
            <a:fillRect/>
          </a:stretch>
        </p:blipFill>
        <p:spPr>
          <a:xfrm rot="469895">
            <a:off x="4009204" y="4333175"/>
            <a:ext cx="3367747" cy="2362449"/>
          </a:xfrm>
          <a:prstGeom prst="rect">
            <a:avLst/>
          </a:prstGeom>
        </p:spPr>
      </p:pic>
    </p:spTree>
    <p:extLst>
      <p:ext uri="{BB962C8B-B14F-4D97-AF65-F5344CB8AC3E}">
        <p14:creationId xmlns:p14="http://schemas.microsoft.com/office/powerpoint/2010/main" val="2626576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F26B2F31-0B44-4750-BEB0-783BBDC6F384}"/>
              </a:ext>
            </a:extLst>
          </p:cNvPr>
          <p:cNvSpPr txBox="1"/>
          <p:nvPr/>
        </p:nvSpPr>
        <p:spPr>
          <a:xfrm>
            <a:off x="4202723" y="228084"/>
            <a:ext cx="6182750" cy="523220"/>
          </a:xfrm>
          <a:prstGeom prst="rect">
            <a:avLst/>
          </a:prstGeom>
          <a:noFill/>
        </p:spPr>
        <p:txBody>
          <a:bodyPr wrap="square">
            <a:spAutoFit/>
          </a:bodyPr>
          <a:lstStyle/>
          <a:p>
            <a:r>
              <a:rPr lang="tr-TR" sz="2800" dirty="0">
                <a:solidFill>
                  <a:srgbClr val="FF0000"/>
                </a:solidFill>
                <a:highlight>
                  <a:srgbClr val="FFFF00"/>
                </a:highlight>
                <a:latin typeface="Comic Sans MS" panose="030F0902030302020204" pitchFamily="66" charset="0"/>
              </a:rPr>
              <a:t>Yaşlılık Döneminde Beslenme</a:t>
            </a:r>
          </a:p>
        </p:txBody>
      </p:sp>
      <p:sp>
        <p:nvSpPr>
          <p:cNvPr id="3" name="Metin kutusu 2">
            <a:extLst>
              <a:ext uri="{FF2B5EF4-FFF2-40B4-BE49-F238E27FC236}">
                <a16:creationId xmlns:a16="http://schemas.microsoft.com/office/drawing/2014/main" id="{49164C03-9E8E-45DD-ADF5-CC248EC22CDC}"/>
              </a:ext>
            </a:extLst>
          </p:cNvPr>
          <p:cNvSpPr txBox="1"/>
          <p:nvPr/>
        </p:nvSpPr>
        <p:spPr>
          <a:xfrm>
            <a:off x="1341470" y="1536174"/>
            <a:ext cx="5246899" cy="3785652"/>
          </a:xfrm>
          <a:prstGeom prst="rect">
            <a:avLst/>
          </a:prstGeom>
          <a:noFill/>
        </p:spPr>
        <p:txBody>
          <a:bodyPr wrap="square" rtlCol="0">
            <a:spAutoFit/>
          </a:bodyPr>
          <a:lstStyle/>
          <a:p>
            <a:pPr marL="0" indent="0" algn="just">
              <a:buNone/>
            </a:pPr>
            <a:r>
              <a:rPr lang="tr-TR" sz="2400" dirty="0">
                <a:solidFill>
                  <a:srgbClr val="00B050"/>
                </a:solidFill>
                <a:latin typeface="Comic Sans MS" panose="030F0702030302020204" pitchFamily="66" charset="0"/>
              </a:rPr>
              <a:t>Dünya Sağlık Örgütü (WHO)</a:t>
            </a:r>
            <a:r>
              <a:rPr lang="tr-TR" sz="2400" dirty="0">
                <a:latin typeface="Comic Sans MS" panose="030F0702030302020204" pitchFamily="66" charset="0"/>
              </a:rPr>
              <a:t>'ne göre biyolojik düzeyde yaşlanma, yaşam boyunca çok çeşitli moleküler ve hücresel hasarın birikmesinin etkisinden kaynaklanmaktadır. Bu, fiziksel ve zihinsel kapasitede kademeli bir azalmaya, artan hastalık riskine ve sonunda ölüme yol açmaktadır (WHO, 2018).</a:t>
            </a:r>
          </a:p>
        </p:txBody>
      </p:sp>
      <p:pic>
        <p:nvPicPr>
          <p:cNvPr id="9" name="Resim 8">
            <a:extLst>
              <a:ext uri="{FF2B5EF4-FFF2-40B4-BE49-F238E27FC236}">
                <a16:creationId xmlns:a16="http://schemas.microsoft.com/office/drawing/2014/main" id="{7892234F-07D7-4CCA-B623-EC3CCA886E89}"/>
              </a:ext>
            </a:extLst>
          </p:cNvPr>
          <p:cNvPicPr>
            <a:picLocks noChangeAspect="1"/>
          </p:cNvPicPr>
          <p:nvPr/>
        </p:nvPicPr>
        <p:blipFill>
          <a:blip r:embed="rId7"/>
          <a:stretch>
            <a:fillRect/>
          </a:stretch>
        </p:blipFill>
        <p:spPr>
          <a:xfrm>
            <a:off x="7930341" y="956214"/>
            <a:ext cx="3550068" cy="1988038"/>
          </a:xfrm>
          <a:prstGeom prst="rect">
            <a:avLst/>
          </a:prstGeom>
        </p:spPr>
      </p:pic>
      <p:pic>
        <p:nvPicPr>
          <p:cNvPr id="5" name="Resim 4">
            <a:extLst>
              <a:ext uri="{FF2B5EF4-FFF2-40B4-BE49-F238E27FC236}">
                <a16:creationId xmlns:a16="http://schemas.microsoft.com/office/drawing/2014/main" id="{55AA708B-8F44-49FF-8925-E507BF443447}"/>
              </a:ext>
            </a:extLst>
          </p:cNvPr>
          <p:cNvPicPr>
            <a:picLocks noChangeAspect="1"/>
          </p:cNvPicPr>
          <p:nvPr/>
        </p:nvPicPr>
        <p:blipFill>
          <a:blip r:embed="rId8"/>
          <a:stretch>
            <a:fillRect/>
          </a:stretch>
        </p:blipFill>
        <p:spPr>
          <a:xfrm>
            <a:off x="7176523" y="3484318"/>
            <a:ext cx="4551812" cy="3029024"/>
          </a:xfrm>
          <a:prstGeom prst="rect">
            <a:avLst/>
          </a:prstGeom>
        </p:spPr>
      </p:pic>
    </p:spTree>
    <p:extLst>
      <p:ext uri="{BB962C8B-B14F-4D97-AF65-F5344CB8AC3E}">
        <p14:creationId xmlns:p14="http://schemas.microsoft.com/office/powerpoint/2010/main" val="1952382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27A17A44-A3A4-4B78-93E0-3367FBD573A1}"/>
              </a:ext>
            </a:extLst>
          </p:cNvPr>
          <p:cNvSpPr txBox="1"/>
          <p:nvPr/>
        </p:nvSpPr>
        <p:spPr>
          <a:xfrm>
            <a:off x="855080" y="1674056"/>
            <a:ext cx="5697416" cy="3785652"/>
          </a:xfrm>
          <a:prstGeom prst="rect">
            <a:avLst/>
          </a:prstGeom>
          <a:noFill/>
        </p:spPr>
        <p:txBody>
          <a:bodyPr wrap="square" rtlCol="0">
            <a:spAutoFit/>
          </a:bodyPr>
          <a:lstStyle/>
          <a:p>
            <a:pPr algn="just"/>
            <a:r>
              <a:rPr lang="en-US" sz="2000" dirty="0" err="1">
                <a:solidFill>
                  <a:srgbClr val="C00000"/>
                </a:solidFill>
                <a:latin typeface="Comic Sans MS" panose="030F0702030302020204" pitchFamily="66" charset="0"/>
              </a:rPr>
              <a:t>Çalışma</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koşulları</a:t>
            </a:r>
            <a:r>
              <a:rPr lang="en-US" sz="2000" dirty="0">
                <a:solidFill>
                  <a:srgbClr val="C00000"/>
                </a:solidFill>
                <a:latin typeface="Comic Sans MS" panose="030F0702030302020204" pitchFamily="66" charset="0"/>
              </a:rPr>
              <a:t> </a:t>
            </a:r>
            <a:r>
              <a:rPr lang="en-US" sz="2000" dirty="0" err="1">
                <a:latin typeface="Comic Sans MS" panose="030F0702030302020204" pitchFamily="66" charset="0"/>
              </a:rPr>
              <a:t>ve</a:t>
            </a:r>
            <a:r>
              <a:rPr lang="en-US" sz="2000" dirty="0">
                <a:latin typeface="Comic Sans MS" panose="030F0702030302020204" pitchFamily="66" charset="0"/>
              </a:rPr>
              <a:t> </a:t>
            </a:r>
            <a:r>
              <a:rPr lang="en-US" sz="2000" dirty="0" err="1">
                <a:solidFill>
                  <a:srgbClr val="C00000"/>
                </a:solidFill>
                <a:latin typeface="Comic Sans MS" panose="030F0702030302020204" pitchFamily="66" charset="0"/>
              </a:rPr>
              <a:t>sosyal</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sınıf</a:t>
            </a:r>
            <a:r>
              <a:rPr lang="en-US" sz="2000" dirty="0">
                <a:solidFill>
                  <a:srgbClr val="C00000"/>
                </a:solidFill>
                <a:latin typeface="Comic Sans MS" panose="030F0702030302020204" pitchFamily="66" charset="0"/>
              </a:rPr>
              <a:t> </a:t>
            </a:r>
            <a:r>
              <a:rPr lang="en-US" sz="2000" dirty="0" err="1">
                <a:solidFill>
                  <a:srgbClr val="C00000"/>
                </a:solidFill>
                <a:latin typeface="Comic Sans MS" panose="030F0702030302020204" pitchFamily="66" charset="0"/>
              </a:rPr>
              <a:t>farklılıkları</a:t>
            </a:r>
            <a:r>
              <a:rPr lang="en-US" sz="2000" dirty="0">
                <a:solidFill>
                  <a:srgbClr val="C00000"/>
                </a:solidFill>
                <a:latin typeface="Comic Sans MS" panose="030F0702030302020204" pitchFamily="66" charset="0"/>
              </a:rPr>
              <a:t> </a:t>
            </a:r>
            <a:r>
              <a:rPr lang="en-US" sz="2000" dirty="0" err="1">
                <a:latin typeface="Comic Sans MS" panose="030F0702030302020204" pitchFamily="66" charset="0"/>
              </a:rPr>
              <a:t>gibi</a:t>
            </a:r>
            <a:r>
              <a:rPr lang="en-US" sz="2000" dirty="0">
                <a:latin typeface="Comic Sans MS" panose="030F0702030302020204" pitchFamily="66" charset="0"/>
              </a:rPr>
              <a:t> </a:t>
            </a:r>
            <a:r>
              <a:rPr lang="en-US" sz="2000" dirty="0" err="1">
                <a:latin typeface="Comic Sans MS" panose="030F0702030302020204" pitchFamily="66" charset="0"/>
              </a:rPr>
              <a:t>bazı</a:t>
            </a:r>
            <a:r>
              <a:rPr lang="en-US" sz="2000" dirty="0">
                <a:latin typeface="Comic Sans MS" panose="030F0702030302020204" pitchFamily="66" charset="0"/>
              </a:rPr>
              <a:t> </a:t>
            </a:r>
            <a:r>
              <a:rPr lang="en-US" sz="2000" dirty="0" err="1">
                <a:latin typeface="Comic Sans MS" panose="030F0702030302020204" pitchFamily="66" charset="0"/>
              </a:rPr>
              <a:t>nedenlerden</a:t>
            </a:r>
            <a:r>
              <a:rPr lang="en-US" sz="2000" dirty="0">
                <a:latin typeface="Comic Sans MS" panose="030F0702030302020204" pitchFamily="66" charset="0"/>
              </a:rPr>
              <a:t> </a:t>
            </a:r>
            <a:r>
              <a:rPr lang="en-US" sz="2000" dirty="0" err="1">
                <a:latin typeface="Comic Sans MS" panose="030F0702030302020204" pitchFamily="66" charset="0"/>
              </a:rPr>
              <a:t>dolayı</a:t>
            </a:r>
            <a:r>
              <a:rPr lang="en-US" sz="2000" dirty="0">
                <a:latin typeface="Comic Sans MS" panose="030F0702030302020204" pitchFamily="66" charset="0"/>
              </a:rPr>
              <a:t> </a:t>
            </a:r>
            <a:r>
              <a:rPr lang="en-US" sz="2000" u="sng" dirty="0" err="1">
                <a:latin typeface="Comic Sans MS" panose="030F0702030302020204" pitchFamily="66" charset="0"/>
              </a:rPr>
              <a:t>yaşlılık</a:t>
            </a:r>
            <a:r>
              <a:rPr lang="en-US" sz="2000" u="sng" dirty="0">
                <a:latin typeface="Comic Sans MS" panose="030F0702030302020204" pitchFamily="66" charset="0"/>
              </a:rPr>
              <a:t> </a:t>
            </a:r>
            <a:r>
              <a:rPr lang="en-US" sz="2000" u="sng" dirty="0" err="1">
                <a:latin typeface="Comic Sans MS" panose="030F0702030302020204" pitchFamily="66" charset="0"/>
              </a:rPr>
              <a:t>sınırı</a:t>
            </a:r>
            <a:r>
              <a:rPr lang="en-US" sz="2000" u="sng" dirty="0">
                <a:latin typeface="Comic Sans MS" panose="030F0702030302020204" pitchFamily="66" charset="0"/>
              </a:rPr>
              <a:t> </a:t>
            </a:r>
            <a:r>
              <a:rPr lang="en-US" sz="2000" u="sng" dirty="0" err="1">
                <a:latin typeface="Comic Sans MS" panose="030F0702030302020204" pitchFamily="66" charset="0"/>
              </a:rPr>
              <a:t>ülkeden</a:t>
            </a:r>
            <a:r>
              <a:rPr lang="en-US" sz="2000" u="sng" dirty="0">
                <a:latin typeface="Comic Sans MS" panose="030F0702030302020204" pitchFamily="66" charset="0"/>
              </a:rPr>
              <a:t> </a:t>
            </a:r>
            <a:r>
              <a:rPr lang="en-US" sz="2000" u="sng" dirty="0" err="1">
                <a:latin typeface="Comic Sans MS" panose="030F0702030302020204" pitchFamily="66" charset="0"/>
              </a:rPr>
              <a:t>ülkeye</a:t>
            </a:r>
            <a:r>
              <a:rPr lang="en-US" sz="2000" u="sng" dirty="0">
                <a:latin typeface="Comic Sans MS" panose="030F0702030302020204" pitchFamily="66" charset="0"/>
              </a:rPr>
              <a:t> </a:t>
            </a:r>
            <a:r>
              <a:rPr lang="en-US" sz="2000" u="sng" dirty="0" err="1">
                <a:latin typeface="Comic Sans MS" panose="030F0702030302020204" pitchFamily="66" charset="0"/>
              </a:rPr>
              <a:t>değişiklik</a:t>
            </a:r>
            <a:r>
              <a:rPr lang="en-US" sz="2000" u="sng" dirty="0">
                <a:latin typeface="Comic Sans MS" panose="030F0702030302020204" pitchFamily="66" charset="0"/>
              </a:rPr>
              <a:t> </a:t>
            </a:r>
            <a:r>
              <a:rPr lang="en-US" sz="2000" u="sng" dirty="0" err="1">
                <a:latin typeface="Comic Sans MS" panose="030F0702030302020204" pitchFamily="66" charset="0"/>
              </a:rPr>
              <a:t>gösterebilmekte</a:t>
            </a:r>
            <a:r>
              <a:rPr lang="en-US" sz="2000" u="sng" dirty="0">
                <a:latin typeface="Comic Sans MS" panose="030F0702030302020204" pitchFamily="66" charset="0"/>
              </a:rPr>
              <a:t> </a:t>
            </a:r>
            <a:r>
              <a:rPr lang="en-US" sz="2000" dirty="0" err="1">
                <a:latin typeface="Comic Sans MS" panose="030F0702030302020204" pitchFamily="66" charset="0"/>
              </a:rPr>
              <a:t>ve</a:t>
            </a:r>
            <a:r>
              <a:rPr lang="en-US" sz="2000" dirty="0">
                <a:latin typeface="Comic Sans MS" panose="030F0702030302020204" pitchFamily="66" charset="0"/>
              </a:rPr>
              <a:t> </a:t>
            </a:r>
            <a:r>
              <a:rPr lang="en-US" sz="2000" dirty="0" err="1">
                <a:latin typeface="Comic Sans MS" panose="030F0702030302020204" pitchFamily="66" charset="0"/>
              </a:rPr>
              <a:t>birçok</a:t>
            </a:r>
            <a:r>
              <a:rPr lang="en-US" sz="2000" dirty="0">
                <a:latin typeface="Comic Sans MS" panose="030F0702030302020204" pitchFamily="66" charset="0"/>
              </a:rPr>
              <a:t> </a:t>
            </a:r>
            <a:r>
              <a:rPr lang="en-US" sz="2000" dirty="0" err="1">
                <a:latin typeface="Comic Sans MS" panose="030F0702030302020204" pitchFamily="66" charset="0"/>
              </a:rPr>
              <a:t>ülkede</a:t>
            </a:r>
            <a:r>
              <a:rPr lang="en-US" sz="2000" dirty="0">
                <a:latin typeface="Comic Sans MS" panose="030F0702030302020204" pitchFamily="66" charset="0"/>
              </a:rPr>
              <a:t> </a:t>
            </a:r>
            <a:r>
              <a:rPr lang="en-US" sz="2000" dirty="0" err="1">
                <a:latin typeface="Comic Sans MS" panose="030F0702030302020204" pitchFamily="66" charset="0"/>
              </a:rPr>
              <a:t>yaşlılık</a:t>
            </a:r>
            <a:r>
              <a:rPr lang="en-US" sz="2000" dirty="0">
                <a:latin typeface="Comic Sans MS" panose="030F0702030302020204" pitchFamily="66" charset="0"/>
              </a:rPr>
              <a:t> </a:t>
            </a:r>
            <a:r>
              <a:rPr lang="en-US" sz="2000" dirty="0" err="1">
                <a:latin typeface="Comic Sans MS" panose="030F0702030302020204" pitchFamily="66" charset="0"/>
              </a:rPr>
              <a:t>sınırı</a:t>
            </a:r>
            <a:r>
              <a:rPr lang="en-US" sz="2000" dirty="0">
                <a:latin typeface="Comic Sans MS" panose="030F0702030302020204" pitchFamily="66" charset="0"/>
              </a:rPr>
              <a:t> </a:t>
            </a:r>
            <a:r>
              <a:rPr lang="en-US" sz="2000" dirty="0" err="1">
                <a:latin typeface="Comic Sans MS" panose="030F0702030302020204" pitchFamily="66" charset="0"/>
              </a:rPr>
              <a:t>emeklilik</a:t>
            </a:r>
            <a:r>
              <a:rPr lang="en-US" sz="2000" dirty="0">
                <a:latin typeface="Comic Sans MS" panose="030F0702030302020204" pitchFamily="66" charset="0"/>
              </a:rPr>
              <a:t> </a:t>
            </a:r>
            <a:r>
              <a:rPr lang="en-US" sz="2000" dirty="0" err="1">
                <a:latin typeface="Comic Sans MS" panose="030F0702030302020204" pitchFamily="66" charset="0"/>
              </a:rPr>
              <a:t>yaşına</a:t>
            </a:r>
            <a:r>
              <a:rPr lang="en-US" sz="2000" dirty="0">
                <a:latin typeface="Comic Sans MS" panose="030F0702030302020204" pitchFamily="66" charset="0"/>
              </a:rPr>
              <a:t> </a:t>
            </a:r>
            <a:r>
              <a:rPr lang="en-US" sz="2000" dirty="0" err="1">
                <a:latin typeface="Comic Sans MS" panose="030F0702030302020204" pitchFamily="66" charset="0"/>
              </a:rPr>
              <a:t>göre</a:t>
            </a:r>
            <a:r>
              <a:rPr lang="en-US" sz="2000" dirty="0">
                <a:latin typeface="Comic Sans MS" panose="030F0702030302020204" pitchFamily="66" charset="0"/>
              </a:rPr>
              <a:t> </a:t>
            </a:r>
            <a:r>
              <a:rPr lang="en-US" sz="2000" dirty="0" err="1">
                <a:latin typeface="Comic Sans MS" panose="030F0702030302020204" pitchFamily="66" charset="0"/>
              </a:rPr>
              <a:t>belirlenmektedir</a:t>
            </a:r>
            <a:r>
              <a:rPr lang="en-US" sz="2000" dirty="0">
                <a:latin typeface="Comic Sans MS" panose="030F0702030302020204" pitchFamily="66" charset="0"/>
              </a:rPr>
              <a:t>.</a:t>
            </a:r>
            <a:endParaRPr lang="tr-TR" sz="2000" dirty="0">
              <a:latin typeface="Comic Sans MS" panose="030F0702030302020204" pitchFamily="66" charset="0"/>
            </a:endParaRPr>
          </a:p>
          <a:p>
            <a:pPr algn="just"/>
            <a:endParaRPr lang="tr-TR" sz="2000" dirty="0">
              <a:latin typeface="Comic Sans MS" panose="030F0702030302020204" pitchFamily="66" charset="0"/>
            </a:endParaRPr>
          </a:p>
          <a:p>
            <a:pPr algn="just"/>
            <a:endParaRPr lang="tr-TR" sz="2000" dirty="0">
              <a:latin typeface="Comic Sans MS" panose="030F0702030302020204" pitchFamily="66" charset="0"/>
            </a:endParaRPr>
          </a:p>
          <a:p>
            <a:pPr algn="just"/>
            <a:endParaRPr lang="tr-TR" sz="2000" dirty="0">
              <a:latin typeface="Comic Sans MS" panose="030F0702030302020204" pitchFamily="66" charset="0"/>
            </a:endParaRPr>
          </a:p>
          <a:p>
            <a:pPr algn="just"/>
            <a:endParaRPr lang="tr-TR" sz="2000" dirty="0">
              <a:latin typeface="Comic Sans MS" panose="030F0702030302020204" pitchFamily="66" charset="0"/>
            </a:endParaRPr>
          </a:p>
          <a:p>
            <a:pPr algn="just"/>
            <a:r>
              <a:rPr lang="en-US" sz="2000" b="1" dirty="0" err="1">
                <a:solidFill>
                  <a:schemeClr val="accent6">
                    <a:lumMod val="50000"/>
                  </a:schemeClr>
                </a:solidFill>
                <a:latin typeface="Comic Sans MS" panose="030F0702030302020204" pitchFamily="66" charset="0"/>
              </a:rPr>
              <a:t>Türkiye</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İstatistik</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Kurumu'nun</a:t>
            </a:r>
            <a:r>
              <a:rPr lang="en-US" sz="2000" b="1" dirty="0">
                <a:solidFill>
                  <a:schemeClr val="accent6">
                    <a:lumMod val="50000"/>
                  </a:schemeClr>
                </a:solidFill>
                <a:latin typeface="Comic Sans MS" panose="030F0702030302020204" pitchFamily="66" charset="0"/>
              </a:rPr>
              <a:t> (TÜİK) </a:t>
            </a:r>
            <a:r>
              <a:rPr lang="en-US" sz="2000" b="1" dirty="0" err="1">
                <a:solidFill>
                  <a:schemeClr val="accent6">
                    <a:lumMod val="50000"/>
                  </a:schemeClr>
                </a:solidFill>
                <a:latin typeface="Comic Sans MS" panose="030F0702030302020204" pitchFamily="66" charset="0"/>
              </a:rPr>
              <a:t>verilerine</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göre</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Türkiye'de</a:t>
            </a:r>
            <a:r>
              <a:rPr lang="en-US" sz="2000" b="1" dirty="0">
                <a:solidFill>
                  <a:schemeClr val="accent6">
                    <a:lumMod val="50000"/>
                  </a:schemeClr>
                </a:solidFill>
                <a:latin typeface="Comic Sans MS" panose="030F0702030302020204" pitchFamily="66" charset="0"/>
              </a:rPr>
              <a:t> </a:t>
            </a:r>
            <a:r>
              <a:rPr lang="en-US" sz="2000" b="1" dirty="0">
                <a:solidFill>
                  <a:srgbClr val="C00000"/>
                </a:solidFill>
                <a:latin typeface="Comic Sans MS" panose="030F0702030302020204" pitchFamily="66" charset="0"/>
              </a:rPr>
              <a:t>65 </a:t>
            </a:r>
            <a:r>
              <a:rPr lang="en-US" sz="2000" b="1" dirty="0" err="1">
                <a:solidFill>
                  <a:srgbClr val="C00000"/>
                </a:solidFill>
                <a:latin typeface="Comic Sans MS" panose="030F0702030302020204" pitchFamily="66" charset="0"/>
              </a:rPr>
              <a:t>yaş</a:t>
            </a:r>
            <a:r>
              <a:rPr lang="en-US" sz="2000" b="1" dirty="0">
                <a:solidFill>
                  <a:srgbClr val="C00000"/>
                </a:solidFill>
                <a:latin typeface="Comic Sans MS" panose="030F0702030302020204" pitchFamily="66" charset="0"/>
              </a:rPr>
              <a:t> </a:t>
            </a:r>
            <a:r>
              <a:rPr lang="en-US" sz="2000" b="1" dirty="0" err="1">
                <a:solidFill>
                  <a:srgbClr val="C00000"/>
                </a:solidFill>
                <a:latin typeface="Comic Sans MS" panose="030F0702030302020204" pitchFamily="66" charset="0"/>
              </a:rPr>
              <a:t>ve</a:t>
            </a:r>
            <a:r>
              <a:rPr lang="en-US" sz="2000" b="1" dirty="0">
                <a:solidFill>
                  <a:srgbClr val="C00000"/>
                </a:solidFill>
                <a:latin typeface="Comic Sans MS" panose="030F0702030302020204" pitchFamily="66" charset="0"/>
              </a:rPr>
              <a:t> </a:t>
            </a:r>
            <a:r>
              <a:rPr lang="en-US" sz="2000" b="1" dirty="0" err="1">
                <a:solidFill>
                  <a:srgbClr val="C00000"/>
                </a:solidFill>
                <a:latin typeface="Comic Sans MS" panose="030F0702030302020204" pitchFamily="66" charset="0"/>
              </a:rPr>
              <a:t>üzeri</a:t>
            </a:r>
            <a:r>
              <a:rPr lang="en-US" sz="2000" b="1" dirty="0">
                <a:solidFill>
                  <a:srgbClr val="C00000"/>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nüfus</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yaşlı</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nüfus</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olarak</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kabul</a:t>
            </a:r>
            <a:r>
              <a:rPr lang="en-US" sz="2000" b="1" dirty="0">
                <a:solidFill>
                  <a:schemeClr val="accent6">
                    <a:lumMod val="50000"/>
                  </a:schemeClr>
                </a:solidFill>
                <a:latin typeface="Comic Sans MS" panose="030F0702030302020204" pitchFamily="66" charset="0"/>
              </a:rPr>
              <a:t> </a:t>
            </a:r>
            <a:r>
              <a:rPr lang="en-US" sz="2000" b="1" dirty="0" err="1">
                <a:solidFill>
                  <a:schemeClr val="accent6">
                    <a:lumMod val="50000"/>
                  </a:schemeClr>
                </a:solidFill>
                <a:latin typeface="Comic Sans MS" panose="030F0702030302020204" pitchFamily="66" charset="0"/>
              </a:rPr>
              <a:t>ediliyor</a:t>
            </a:r>
            <a:r>
              <a:rPr lang="en-US" sz="2000" b="1" dirty="0">
                <a:solidFill>
                  <a:schemeClr val="accent6">
                    <a:lumMod val="50000"/>
                  </a:schemeClr>
                </a:solidFill>
                <a:latin typeface="Comic Sans MS" panose="030F0702030302020204" pitchFamily="66" charset="0"/>
              </a:rPr>
              <a:t>.</a:t>
            </a:r>
            <a:endParaRPr lang="tr-TR" sz="2000" b="1" dirty="0">
              <a:solidFill>
                <a:schemeClr val="accent6">
                  <a:lumMod val="50000"/>
                </a:schemeClr>
              </a:solidFill>
              <a:latin typeface="Comic Sans MS" panose="030F0702030302020204" pitchFamily="66" charset="0"/>
            </a:endParaRPr>
          </a:p>
        </p:txBody>
      </p:sp>
      <p:pic>
        <p:nvPicPr>
          <p:cNvPr id="1028" name="Picture 4" descr="65 yaş üzeri vatandaşlarımıza sokağa... - Sumak Mizah Dergisi | Facebook">
            <a:extLst>
              <a:ext uri="{FF2B5EF4-FFF2-40B4-BE49-F238E27FC236}">
                <a16:creationId xmlns:a16="http://schemas.microsoft.com/office/drawing/2014/main" id="{211B684E-6522-4051-9202-BCF4EE4046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6388" y="3391177"/>
            <a:ext cx="3299531" cy="3072954"/>
          </a:xfrm>
          <a:prstGeom prst="rect">
            <a:avLst/>
          </a:prstGeom>
          <a:noFill/>
          <a:extLst>
            <a:ext uri="{909E8E84-426E-40DD-AFC4-6F175D3DCCD1}">
              <a14:hiddenFill xmlns:a14="http://schemas.microsoft.com/office/drawing/2010/main">
                <a:solidFill>
                  <a:srgbClr val="FFFFFF"/>
                </a:solidFill>
              </a14:hiddenFill>
            </a:ext>
          </a:extLst>
        </p:spPr>
      </p:pic>
      <p:pic>
        <p:nvPicPr>
          <p:cNvPr id="13" name="Resim 12">
            <a:extLst>
              <a:ext uri="{FF2B5EF4-FFF2-40B4-BE49-F238E27FC236}">
                <a16:creationId xmlns:a16="http://schemas.microsoft.com/office/drawing/2014/main" id="{21449005-B221-4414-9950-1CAFED5149F3}"/>
              </a:ext>
            </a:extLst>
          </p:cNvPr>
          <p:cNvPicPr>
            <a:picLocks noChangeAspect="1"/>
          </p:cNvPicPr>
          <p:nvPr/>
        </p:nvPicPr>
        <p:blipFill rotWithShape="1">
          <a:blip r:embed="rId8"/>
          <a:srcRect b="13211"/>
          <a:stretch/>
        </p:blipFill>
        <p:spPr>
          <a:xfrm>
            <a:off x="9149862" y="136525"/>
            <a:ext cx="2203938" cy="2874384"/>
          </a:xfrm>
          <a:prstGeom prst="rect">
            <a:avLst/>
          </a:prstGeom>
        </p:spPr>
      </p:pic>
    </p:spTree>
    <p:extLst>
      <p:ext uri="{BB962C8B-B14F-4D97-AF65-F5344CB8AC3E}">
        <p14:creationId xmlns:p14="http://schemas.microsoft.com/office/powerpoint/2010/main" val="3748170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8855F31C-1B45-4A44-90EC-BFBD0730F741}"/>
              </a:ext>
            </a:extLst>
          </p:cNvPr>
          <p:cNvPicPr>
            <a:picLocks noChangeAspect="1"/>
          </p:cNvPicPr>
          <p:nvPr/>
        </p:nvPicPr>
        <p:blipFill>
          <a:blip r:embed="rId7"/>
          <a:stretch>
            <a:fillRect/>
          </a:stretch>
        </p:blipFill>
        <p:spPr>
          <a:xfrm>
            <a:off x="3289495" y="634968"/>
            <a:ext cx="5613009" cy="5588063"/>
          </a:xfrm>
          <a:prstGeom prst="rect">
            <a:avLst/>
          </a:prstGeom>
        </p:spPr>
      </p:pic>
    </p:spTree>
    <p:extLst>
      <p:ext uri="{BB962C8B-B14F-4D97-AF65-F5344CB8AC3E}">
        <p14:creationId xmlns:p14="http://schemas.microsoft.com/office/powerpoint/2010/main" val="1459714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4183CDEF-8D87-4F72-A27D-8C7B403E9D7F}"/>
              </a:ext>
            </a:extLst>
          </p:cNvPr>
          <p:cNvSpPr txBox="1"/>
          <p:nvPr/>
        </p:nvSpPr>
        <p:spPr>
          <a:xfrm>
            <a:off x="5598942" y="1983545"/>
            <a:ext cx="4981721" cy="3046988"/>
          </a:xfrm>
          <a:prstGeom prst="rect">
            <a:avLst/>
          </a:prstGeom>
          <a:noFill/>
        </p:spPr>
        <p:txBody>
          <a:bodyPr wrap="square" rtlCol="0">
            <a:spAutoFit/>
          </a:bodyPr>
          <a:lstStyle/>
          <a:p>
            <a:pPr algn="just"/>
            <a:r>
              <a:rPr lang="tr-TR" sz="2400" dirty="0">
                <a:latin typeface="Comic Sans MS" panose="030F0702030302020204" pitchFamily="66" charset="0"/>
              </a:rPr>
              <a:t>Yaşlı nüfus olarak değerlendirilen </a:t>
            </a:r>
            <a:r>
              <a:rPr lang="tr-TR" sz="2400" dirty="0">
                <a:highlight>
                  <a:srgbClr val="FFFF00"/>
                </a:highlight>
                <a:latin typeface="Comic Sans MS" panose="030F0702030302020204" pitchFamily="66" charset="0"/>
              </a:rPr>
              <a:t>65 yaş ve üzeri dünya nüfusu 2019 yılında 703 milyon kişidir</a:t>
            </a:r>
            <a:r>
              <a:rPr lang="tr-TR" sz="2400" dirty="0">
                <a:latin typeface="Comic Sans MS" panose="030F0702030302020204" pitchFamily="66" charset="0"/>
              </a:rPr>
              <a:t>. Yaşlı nüfusun toplam nüfus içindeki oranının </a:t>
            </a:r>
            <a:r>
              <a:rPr lang="tr-TR" sz="2400" dirty="0">
                <a:highlight>
                  <a:srgbClr val="00FFFF"/>
                </a:highlight>
                <a:latin typeface="Comic Sans MS" panose="030F0702030302020204" pitchFamily="66" charset="0"/>
              </a:rPr>
              <a:t>2050 yılında iki katına çıkarak 1,5 milyara </a:t>
            </a:r>
            <a:r>
              <a:rPr lang="tr-TR" sz="2400" dirty="0">
                <a:latin typeface="Comic Sans MS" panose="030F0702030302020204" pitchFamily="66" charset="0"/>
              </a:rPr>
              <a:t>ulaşacağı tahmin edilmektedir (Birleşmiş Milletler, 2020).</a:t>
            </a:r>
          </a:p>
        </p:txBody>
      </p:sp>
      <p:pic>
        <p:nvPicPr>
          <p:cNvPr id="2050" name="Picture 2" descr="U.S. Population Aging Slower than Other Countries">
            <a:extLst>
              <a:ext uri="{FF2B5EF4-FFF2-40B4-BE49-F238E27FC236}">
                <a16:creationId xmlns:a16="http://schemas.microsoft.com/office/drawing/2014/main" id="{C8178185-E4ED-4220-9362-2855FB22B0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5080" y="1613554"/>
            <a:ext cx="3682219" cy="3893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803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8" name="İçerik Yer Tutucusu 6" descr="https://population.un.org/wpp/Graphs/1_Demographic%20Profiles/World/Line%20Charts/2-Population%20by%20broad%20age%20groups.png">
            <a:extLst>
              <a:ext uri="{FF2B5EF4-FFF2-40B4-BE49-F238E27FC236}">
                <a16:creationId xmlns:a16="http://schemas.microsoft.com/office/drawing/2014/main" id="{D1FD703A-9EB0-42BA-B23D-FF2C8E825B95}"/>
              </a:ext>
            </a:extLst>
          </p:cNvPr>
          <p:cNvPicPr>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5205046" y="0"/>
            <a:ext cx="6791956" cy="4772520"/>
          </a:xfrm>
          <a:prstGeom prst="rect">
            <a:avLst/>
          </a:prstGeom>
          <a:noFill/>
          <a:ln>
            <a:noFill/>
          </a:ln>
        </p:spPr>
      </p:pic>
      <p:sp>
        <p:nvSpPr>
          <p:cNvPr id="2" name="Metin kutusu 1">
            <a:extLst>
              <a:ext uri="{FF2B5EF4-FFF2-40B4-BE49-F238E27FC236}">
                <a16:creationId xmlns:a16="http://schemas.microsoft.com/office/drawing/2014/main" id="{5AECC6AD-9787-49B3-8C3E-127674B5F97F}"/>
              </a:ext>
            </a:extLst>
          </p:cNvPr>
          <p:cNvSpPr txBox="1"/>
          <p:nvPr/>
        </p:nvSpPr>
        <p:spPr>
          <a:xfrm>
            <a:off x="5094653" y="4772520"/>
            <a:ext cx="7425002" cy="369332"/>
          </a:xfrm>
          <a:prstGeom prst="rect">
            <a:avLst/>
          </a:prstGeom>
          <a:noFill/>
        </p:spPr>
        <p:txBody>
          <a:bodyPr wrap="square" rtlCol="0">
            <a:spAutoFit/>
          </a:bodyPr>
          <a:lstStyle/>
          <a:p>
            <a:pPr algn="ctr"/>
            <a:r>
              <a:rPr lang="tr-TR" dirty="0">
                <a:latin typeface="Comic Sans MS" panose="030F0702030302020204" pitchFamily="66" charset="0"/>
              </a:rPr>
              <a:t>Yaş gruplarına göre nüfus oranları</a:t>
            </a:r>
            <a:r>
              <a:rPr lang="en-US" dirty="0">
                <a:latin typeface="Comic Sans MS" panose="030F0702030302020204" pitchFamily="66" charset="0"/>
              </a:rPr>
              <a:t>, 1950-2100</a:t>
            </a:r>
            <a:endParaRPr lang="tr-TR" dirty="0">
              <a:latin typeface="Comic Sans MS" panose="030F0702030302020204" pitchFamily="66" charset="0"/>
            </a:endParaRPr>
          </a:p>
        </p:txBody>
      </p:sp>
      <p:sp>
        <p:nvSpPr>
          <p:cNvPr id="3" name="Metin kutusu 2">
            <a:extLst>
              <a:ext uri="{FF2B5EF4-FFF2-40B4-BE49-F238E27FC236}">
                <a16:creationId xmlns:a16="http://schemas.microsoft.com/office/drawing/2014/main" id="{FADBEA54-73F1-4898-9408-30D0C507D516}"/>
              </a:ext>
            </a:extLst>
          </p:cNvPr>
          <p:cNvSpPr txBox="1"/>
          <p:nvPr/>
        </p:nvSpPr>
        <p:spPr>
          <a:xfrm>
            <a:off x="241300" y="1913755"/>
            <a:ext cx="4853353" cy="3139321"/>
          </a:xfrm>
          <a:prstGeom prst="rect">
            <a:avLst/>
          </a:prstGeom>
          <a:noFill/>
        </p:spPr>
        <p:txBody>
          <a:bodyPr wrap="square" rtlCol="0">
            <a:spAutoFit/>
          </a:bodyPr>
          <a:lstStyle/>
          <a:p>
            <a:pPr algn="just"/>
            <a:r>
              <a:rPr lang="tr-TR" dirty="0">
                <a:latin typeface="Comic Sans MS" panose="030F0702030302020204" pitchFamily="66" charset="0"/>
              </a:rPr>
              <a:t>Şekilde farklı yaş gruplarının nüfus oranları gösterilmektedir.</a:t>
            </a:r>
          </a:p>
          <a:p>
            <a:pPr algn="just"/>
            <a:endParaRPr lang="tr-TR" dirty="0">
              <a:latin typeface="Comic Sans MS" panose="030F0702030302020204" pitchFamily="66" charset="0"/>
            </a:endParaRPr>
          </a:p>
          <a:p>
            <a:pPr algn="just"/>
            <a:r>
              <a:rPr lang="tr-TR" dirty="0">
                <a:latin typeface="Comic Sans MS" panose="030F0702030302020204" pitchFamily="66" charset="0"/>
              </a:rPr>
              <a:t>Grafiğe göre 0-14 yaş grubunun oranı 2100 yılına kadar </a:t>
            </a:r>
            <a:r>
              <a:rPr lang="tr-TR" dirty="0">
                <a:solidFill>
                  <a:srgbClr val="00B050"/>
                </a:solidFill>
                <a:latin typeface="Comic Sans MS" panose="030F0702030302020204" pitchFamily="66" charset="0"/>
              </a:rPr>
              <a:t>istikrarlı bir şekilde azalmıştır</a:t>
            </a:r>
            <a:r>
              <a:rPr lang="tr-TR" dirty="0">
                <a:latin typeface="Comic Sans MS" panose="030F0702030302020204" pitchFamily="66" charset="0"/>
              </a:rPr>
              <a:t>. Ayrıca 15-24 ve 25-64 yaş grubu için biraz artan ve sabit bir çizgi gözlenmektedir.</a:t>
            </a:r>
          </a:p>
          <a:p>
            <a:pPr algn="just"/>
            <a:endParaRPr lang="tr-TR" dirty="0">
              <a:latin typeface="Comic Sans MS" panose="030F0702030302020204" pitchFamily="66" charset="0"/>
            </a:endParaRPr>
          </a:p>
          <a:p>
            <a:pPr algn="just"/>
            <a:r>
              <a:rPr lang="tr-TR" dirty="0">
                <a:latin typeface="Comic Sans MS" panose="030F0702030302020204" pitchFamily="66" charset="0"/>
              </a:rPr>
              <a:t>Ancak </a:t>
            </a:r>
            <a:r>
              <a:rPr lang="tr-TR" dirty="0">
                <a:solidFill>
                  <a:srgbClr val="C00000"/>
                </a:solidFill>
                <a:latin typeface="Comic Sans MS" panose="030F0702030302020204" pitchFamily="66" charset="0"/>
              </a:rPr>
              <a:t>65 yaş ve üzeri yaş grubunda nüfus oranında artış görülmektedir </a:t>
            </a:r>
            <a:r>
              <a:rPr lang="tr-TR" dirty="0">
                <a:latin typeface="Comic Sans MS" panose="030F0702030302020204" pitchFamily="66" charset="0"/>
              </a:rPr>
              <a:t>(Birleşmiş Milletler, 2019).</a:t>
            </a:r>
          </a:p>
        </p:txBody>
      </p:sp>
    </p:spTree>
    <p:extLst>
      <p:ext uri="{BB962C8B-B14F-4D97-AF65-F5344CB8AC3E}">
        <p14:creationId xmlns:p14="http://schemas.microsoft.com/office/powerpoint/2010/main" val="4277919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5974080" y="1420837"/>
            <a:ext cx="5379720" cy="3046988"/>
          </a:xfrm>
          <a:prstGeom prst="rect">
            <a:avLst/>
          </a:prstGeom>
          <a:noFill/>
        </p:spPr>
        <p:txBody>
          <a:bodyPr wrap="square" rtlCol="0">
            <a:spAutoFit/>
          </a:bodyPr>
          <a:lstStyle/>
          <a:p>
            <a:pPr marL="0" indent="0" algn="just">
              <a:buNone/>
            </a:pPr>
            <a:r>
              <a:rPr lang="tr-TR" sz="2400" dirty="0">
                <a:latin typeface="Comic Sans MS" panose="030F0702030302020204" pitchFamily="66" charset="0"/>
              </a:rPr>
              <a:t>Yaşlılık döneminde yeterli ve dengeli beslenmenin sağlanması;</a:t>
            </a:r>
          </a:p>
          <a:p>
            <a:pPr marL="0" indent="0" algn="just">
              <a:buNone/>
            </a:pPr>
            <a:r>
              <a:rPr lang="tr-TR" sz="2400" dirty="0">
                <a:latin typeface="Comic Sans MS" panose="030F0702030302020204" pitchFamily="66" charset="0"/>
              </a:rPr>
              <a:t> </a:t>
            </a:r>
          </a:p>
          <a:p>
            <a:pPr marL="342900" indent="-342900" algn="just">
              <a:buFont typeface="Wingdings" panose="05000000000000000000" pitchFamily="2" charset="2"/>
              <a:buChar char="q"/>
            </a:pPr>
            <a:r>
              <a:rPr lang="tr-TR" sz="2400" dirty="0">
                <a:latin typeface="Comic Sans MS" panose="030F0702030302020204" pitchFamily="66" charset="0"/>
              </a:rPr>
              <a:t>sağlığın korunması, iyileştirilmesi ve geliştirilmesi, </a:t>
            </a:r>
          </a:p>
          <a:p>
            <a:pPr marL="342900" indent="-342900" algn="just">
              <a:buFont typeface="Wingdings" panose="05000000000000000000" pitchFamily="2" charset="2"/>
              <a:buChar char="q"/>
            </a:pPr>
            <a:r>
              <a:rPr lang="tr-TR" sz="2400" dirty="0">
                <a:latin typeface="Comic Sans MS" panose="030F0702030302020204" pitchFamily="66" charset="0"/>
              </a:rPr>
              <a:t>yaşam süresinin ve kalitesinin arttırılmasında önem taşımaktadır.</a:t>
            </a:r>
          </a:p>
        </p:txBody>
      </p:sp>
      <p:pic>
        <p:nvPicPr>
          <p:cNvPr id="4" name="Resim 3">
            <a:extLst>
              <a:ext uri="{FF2B5EF4-FFF2-40B4-BE49-F238E27FC236}">
                <a16:creationId xmlns:a16="http://schemas.microsoft.com/office/drawing/2014/main" id="{A28ABB48-F9AA-40E4-A764-E0B3E87A5365}"/>
              </a:ext>
            </a:extLst>
          </p:cNvPr>
          <p:cNvPicPr>
            <a:picLocks noChangeAspect="1"/>
          </p:cNvPicPr>
          <p:nvPr/>
        </p:nvPicPr>
        <p:blipFill>
          <a:blip r:embed="rId7"/>
          <a:stretch>
            <a:fillRect/>
          </a:stretch>
        </p:blipFill>
        <p:spPr>
          <a:xfrm>
            <a:off x="838200" y="2988211"/>
            <a:ext cx="3933708" cy="1991751"/>
          </a:xfrm>
          <a:prstGeom prst="rect">
            <a:avLst/>
          </a:prstGeom>
        </p:spPr>
      </p:pic>
    </p:spTree>
    <p:extLst>
      <p:ext uri="{BB962C8B-B14F-4D97-AF65-F5344CB8AC3E}">
        <p14:creationId xmlns:p14="http://schemas.microsoft.com/office/powerpoint/2010/main" val="3816237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9B445D6-0F78-4749-8586-D3C2AE9926FB}"/>
              </a:ext>
            </a:extLst>
          </p:cNvPr>
          <p:cNvSpPr txBox="1"/>
          <p:nvPr/>
        </p:nvSpPr>
        <p:spPr>
          <a:xfrm>
            <a:off x="855079" y="959172"/>
            <a:ext cx="9709757" cy="461665"/>
          </a:xfrm>
          <a:prstGeom prst="rect">
            <a:avLst/>
          </a:prstGeom>
          <a:noFill/>
        </p:spPr>
        <p:txBody>
          <a:bodyPr wrap="square" rtlCol="0">
            <a:spAutoFit/>
          </a:bodyPr>
          <a:lstStyle/>
          <a:p>
            <a:pPr marL="0" indent="0" algn="just">
              <a:buNone/>
            </a:pPr>
            <a:r>
              <a:rPr lang="en-US" sz="2400" u="sng" dirty="0" err="1">
                <a:solidFill>
                  <a:srgbClr val="C00000"/>
                </a:solidFill>
                <a:highlight>
                  <a:srgbClr val="FFFF00"/>
                </a:highlight>
                <a:latin typeface="Comic Sans MS" panose="030F0702030302020204" pitchFamily="66" charset="0"/>
              </a:rPr>
              <a:t>Yaşlılıkta</a:t>
            </a:r>
            <a:r>
              <a:rPr lang="en-US" sz="2400" u="sng" dirty="0">
                <a:solidFill>
                  <a:srgbClr val="C00000"/>
                </a:solidFill>
                <a:highlight>
                  <a:srgbClr val="FFFF00"/>
                </a:highlight>
                <a:latin typeface="Comic Sans MS" panose="030F0702030302020204" pitchFamily="66" charset="0"/>
              </a:rPr>
              <a:t> </a:t>
            </a:r>
            <a:r>
              <a:rPr lang="en-US" sz="2400" u="sng" dirty="0" err="1">
                <a:solidFill>
                  <a:srgbClr val="C00000"/>
                </a:solidFill>
                <a:highlight>
                  <a:srgbClr val="FFFF00"/>
                </a:highlight>
                <a:latin typeface="Comic Sans MS" panose="030F0702030302020204" pitchFamily="66" charset="0"/>
              </a:rPr>
              <a:t>beslenmede</a:t>
            </a:r>
            <a:r>
              <a:rPr lang="en-US" sz="2400" u="sng" dirty="0">
                <a:solidFill>
                  <a:srgbClr val="C00000"/>
                </a:solidFill>
                <a:highlight>
                  <a:srgbClr val="FFFF00"/>
                </a:highlight>
                <a:latin typeface="Comic Sans MS" panose="030F0702030302020204" pitchFamily="66" charset="0"/>
              </a:rPr>
              <a:t> </a:t>
            </a:r>
            <a:r>
              <a:rPr lang="en-US" sz="2400" u="sng" dirty="0" err="1">
                <a:solidFill>
                  <a:srgbClr val="C00000"/>
                </a:solidFill>
                <a:highlight>
                  <a:srgbClr val="FFFF00"/>
                </a:highlight>
                <a:latin typeface="Comic Sans MS" panose="030F0702030302020204" pitchFamily="66" charset="0"/>
              </a:rPr>
              <a:t>dikkat</a:t>
            </a:r>
            <a:r>
              <a:rPr lang="en-US" sz="2400" u="sng" dirty="0">
                <a:solidFill>
                  <a:srgbClr val="C00000"/>
                </a:solidFill>
                <a:highlight>
                  <a:srgbClr val="FFFF00"/>
                </a:highlight>
                <a:latin typeface="Comic Sans MS" panose="030F0702030302020204" pitchFamily="66" charset="0"/>
              </a:rPr>
              <a:t> </a:t>
            </a:r>
            <a:r>
              <a:rPr lang="en-US" sz="2400" u="sng" dirty="0" err="1">
                <a:solidFill>
                  <a:srgbClr val="C00000"/>
                </a:solidFill>
                <a:highlight>
                  <a:srgbClr val="FFFF00"/>
                </a:highlight>
                <a:latin typeface="Comic Sans MS" panose="030F0702030302020204" pitchFamily="66" charset="0"/>
              </a:rPr>
              <a:t>edilmesi</a:t>
            </a:r>
            <a:r>
              <a:rPr lang="en-US" sz="2400" u="sng" dirty="0">
                <a:solidFill>
                  <a:srgbClr val="C00000"/>
                </a:solidFill>
                <a:highlight>
                  <a:srgbClr val="FFFF00"/>
                </a:highlight>
                <a:latin typeface="Comic Sans MS" panose="030F0702030302020204" pitchFamily="66" charset="0"/>
              </a:rPr>
              <a:t> </a:t>
            </a:r>
            <a:r>
              <a:rPr lang="en-US" sz="2400" u="sng" dirty="0" err="1">
                <a:solidFill>
                  <a:srgbClr val="C00000"/>
                </a:solidFill>
                <a:highlight>
                  <a:srgbClr val="FFFF00"/>
                </a:highlight>
                <a:latin typeface="Comic Sans MS" panose="030F0702030302020204" pitchFamily="66" charset="0"/>
              </a:rPr>
              <a:t>gereken</a:t>
            </a:r>
            <a:r>
              <a:rPr lang="en-US" sz="2400" u="sng" dirty="0">
                <a:solidFill>
                  <a:srgbClr val="C00000"/>
                </a:solidFill>
                <a:highlight>
                  <a:srgbClr val="FFFF00"/>
                </a:highlight>
                <a:latin typeface="Comic Sans MS" panose="030F0702030302020204" pitchFamily="66" charset="0"/>
              </a:rPr>
              <a:t> </a:t>
            </a:r>
            <a:r>
              <a:rPr lang="en-US" sz="2400" u="sng" dirty="0" err="1">
                <a:solidFill>
                  <a:srgbClr val="C00000"/>
                </a:solidFill>
                <a:highlight>
                  <a:srgbClr val="FFFF00"/>
                </a:highlight>
                <a:latin typeface="Comic Sans MS" panose="030F0702030302020204" pitchFamily="66" charset="0"/>
              </a:rPr>
              <a:t>faktörler</a:t>
            </a:r>
            <a:r>
              <a:rPr lang="tr-TR" sz="2400" u="sng" dirty="0">
                <a:solidFill>
                  <a:srgbClr val="C00000"/>
                </a:solidFill>
                <a:highlight>
                  <a:srgbClr val="FFFF00"/>
                </a:highlight>
                <a:latin typeface="Comic Sans MS" panose="030F0702030302020204" pitchFamily="66" charset="0"/>
              </a:rPr>
              <a:t>;</a:t>
            </a:r>
          </a:p>
        </p:txBody>
      </p:sp>
      <p:sp>
        <p:nvSpPr>
          <p:cNvPr id="4" name="Metin kutusu 3">
            <a:extLst>
              <a:ext uri="{FF2B5EF4-FFF2-40B4-BE49-F238E27FC236}">
                <a16:creationId xmlns:a16="http://schemas.microsoft.com/office/drawing/2014/main" id="{52903CC1-D109-4489-800F-E26CB6841E58}"/>
              </a:ext>
            </a:extLst>
          </p:cNvPr>
          <p:cNvSpPr txBox="1"/>
          <p:nvPr/>
        </p:nvSpPr>
        <p:spPr>
          <a:xfrm>
            <a:off x="1097280" y="1842868"/>
            <a:ext cx="6794695" cy="4708981"/>
          </a:xfrm>
          <a:prstGeom prst="rect">
            <a:avLst/>
          </a:prstGeom>
          <a:noFill/>
        </p:spPr>
        <p:txBody>
          <a:bodyPr wrap="square" rtlCol="0">
            <a:spAutoFit/>
          </a:bodyPr>
          <a:lstStyle/>
          <a:p>
            <a:pPr marL="342900" indent="-342900">
              <a:buAutoNum type="arabicPeriod"/>
            </a:pPr>
            <a:r>
              <a:rPr lang="tr-TR" sz="2000" dirty="0">
                <a:latin typeface="Comic Sans MS" panose="030F0702030302020204" pitchFamily="66" charset="0"/>
              </a:rPr>
              <a:t>Gıda çeşitliliği sağlanmalıdır </a:t>
            </a:r>
          </a:p>
          <a:p>
            <a:pPr marL="342900" indent="-342900">
              <a:buAutoNum type="arabicPeriod"/>
            </a:pPr>
            <a:r>
              <a:rPr lang="tr-TR" sz="2000" dirty="0">
                <a:latin typeface="Comic Sans MS" panose="030F0702030302020204" pitchFamily="66" charset="0"/>
              </a:rPr>
              <a:t>Günde en az üç öğün beslenilmelidir </a:t>
            </a:r>
          </a:p>
          <a:p>
            <a:pPr marL="342900" indent="-342900">
              <a:buAutoNum type="arabicPeriod"/>
            </a:pPr>
            <a:r>
              <a:rPr lang="tr-TR" sz="2000" dirty="0">
                <a:latin typeface="Comic Sans MS" panose="030F0702030302020204" pitchFamily="66" charset="0"/>
              </a:rPr>
              <a:t>İdeal vücut ağırlığı ve kas gücü korunmalıdır </a:t>
            </a:r>
          </a:p>
          <a:p>
            <a:pPr marL="342900" indent="-342900">
              <a:buAutoNum type="arabicPeriod"/>
            </a:pPr>
            <a:r>
              <a:rPr lang="tr-TR" sz="2000" dirty="0">
                <a:latin typeface="Comic Sans MS" panose="030F0702030302020204" pitchFamily="66" charset="0"/>
              </a:rPr>
              <a:t>Besinler doğru hazırlanmalı, doğru pişirilmeli ve doğru saklanmalıdır </a:t>
            </a:r>
          </a:p>
          <a:p>
            <a:pPr marL="342900" indent="-342900">
              <a:buAutoNum type="arabicPeriod"/>
            </a:pPr>
            <a:r>
              <a:rPr lang="tr-TR" sz="2000" dirty="0">
                <a:latin typeface="Comic Sans MS" panose="030F0702030302020204" pitchFamily="66" charset="0"/>
              </a:rPr>
              <a:t>Sebze ve meyve tüketimi arttırılmalıdır</a:t>
            </a:r>
          </a:p>
          <a:p>
            <a:pPr marL="342900" indent="-342900">
              <a:buAutoNum type="arabicPeriod"/>
            </a:pPr>
            <a:r>
              <a:rPr lang="tr-TR" sz="2000" dirty="0">
                <a:latin typeface="Comic Sans MS" panose="030F0702030302020204" pitchFamily="66" charset="0"/>
              </a:rPr>
              <a:t>Ekmek ve diğer tahıllar yeterli miktarda tüketilmelidir</a:t>
            </a:r>
          </a:p>
          <a:p>
            <a:pPr marL="342900" indent="-342900">
              <a:buAutoNum type="arabicPeriod"/>
            </a:pPr>
            <a:r>
              <a:rPr lang="tr-TR" sz="2000" dirty="0">
                <a:latin typeface="Comic Sans MS" panose="030F0702030302020204" pitchFamily="66" charset="0"/>
              </a:rPr>
              <a:t>Doymuş yağ tüketimi azaltılmalıdır </a:t>
            </a:r>
          </a:p>
          <a:p>
            <a:pPr marL="342900" indent="-342900">
              <a:buAutoNum type="arabicPeriod"/>
            </a:pPr>
            <a:r>
              <a:rPr lang="tr-TR" sz="2000" dirty="0">
                <a:latin typeface="Comic Sans MS" panose="030F0702030302020204" pitchFamily="66" charset="0"/>
              </a:rPr>
              <a:t>Su ve diğer sıvılar yeterli miktarda tüketilmelidir </a:t>
            </a:r>
          </a:p>
          <a:p>
            <a:pPr marL="342900" indent="-342900">
              <a:buAutoNum type="arabicPeriod"/>
            </a:pPr>
            <a:r>
              <a:rPr lang="tr-TR" sz="2000" dirty="0">
                <a:latin typeface="Comic Sans MS" panose="030F0702030302020204" pitchFamily="66" charset="0"/>
              </a:rPr>
              <a:t>Posa tüketimi arttırılmalıdır </a:t>
            </a:r>
          </a:p>
          <a:p>
            <a:pPr marL="342900" indent="-342900">
              <a:buAutoNum type="arabicPeriod"/>
            </a:pPr>
            <a:r>
              <a:rPr lang="tr-TR" sz="2000" dirty="0">
                <a:latin typeface="Comic Sans MS" panose="030F0702030302020204" pitchFamily="66" charset="0"/>
              </a:rPr>
              <a:t>Kalsiyum içeriği yüksek besinler tüketilmelidir</a:t>
            </a:r>
          </a:p>
          <a:p>
            <a:pPr marL="342900" indent="-342900">
              <a:buAutoNum type="arabicPeriod"/>
            </a:pPr>
            <a:r>
              <a:rPr lang="tr-TR" sz="2000" dirty="0">
                <a:latin typeface="Comic Sans MS" panose="030F0702030302020204" pitchFamily="66" charset="0"/>
              </a:rPr>
              <a:t>Tuz ve sodyum tüketimi azaltılmalıdır</a:t>
            </a:r>
          </a:p>
          <a:p>
            <a:pPr marL="342900" indent="-342900">
              <a:buAutoNum type="arabicPeriod"/>
            </a:pPr>
            <a:r>
              <a:rPr lang="tr-TR" sz="2000" dirty="0">
                <a:latin typeface="Comic Sans MS" panose="030F0702030302020204" pitchFamily="66" charset="0"/>
              </a:rPr>
              <a:t>Şeker tüketimi azaltılmalıdır </a:t>
            </a:r>
          </a:p>
          <a:p>
            <a:pPr marL="342900" indent="-342900">
              <a:buAutoNum type="arabicPeriod"/>
            </a:pPr>
            <a:r>
              <a:rPr lang="tr-TR" sz="2000" dirty="0">
                <a:latin typeface="Comic Sans MS" panose="030F0702030302020204" pitchFamily="66" charset="0"/>
              </a:rPr>
              <a:t>Alkol ve sigara içilmemelidir </a:t>
            </a:r>
          </a:p>
        </p:txBody>
      </p:sp>
      <p:pic>
        <p:nvPicPr>
          <p:cNvPr id="5" name="Resim 4">
            <a:extLst>
              <a:ext uri="{FF2B5EF4-FFF2-40B4-BE49-F238E27FC236}">
                <a16:creationId xmlns:a16="http://schemas.microsoft.com/office/drawing/2014/main" id="{D8336202-657E-4F01-8844-CE6023DD8E4A}"/>
              </a:ext>
            </a:extLst>
          </p:cNvPr>
          <p:cNvPicPr>
            <a:picLocks noChangeAspect="1"/>
          </p:cNvPicPr>
          <p:nvPr/>
        </p:nvPicPr>
        <p:blipFill>
          <a:blip r:embed="rId7"/>
          <a:stretch>
            <a:fillRect/>
          </a:stretch>
        </p:blipFill>
        <p:spPr>
          <a:xfrm>
            <a:off x="8510306" y="1842868"/>
            <a:ext cx="2054530" cy="3913971"/>
          </a:xfrm>
          <a:prstGeom prst="rect">
            <a:avLst/>
          </a:prstGeom>
        </p:spPr>
      </p:pic>
    </p:spTree>
    <p:extLst>
      <p:ext uri="{BB962C8B-B14F-4D97-AF65-F5344CB8AC3E}">
        <p14:creationId xmlns:p14="http://schemas.microsoft.com/office/powerpoint/2010/main" val="31842424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16654</TotalTime>
  <Words>1332</Words>
  <Application>Microsoft Office PowerPoint</Application>
  <PresentationFormat>Geniş ekran</PresentationFormat>
  <Paragraphs>162</Paragraphs>
  <Slides>20</Slides>
  <Notes>20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20</vt:i4>
      </vt:variant>
    </vt:vector>
  </HeadingPairs>
  <TitlesOfParts>
    <vt:vector size="28" baseType="lpstr">
      <vt:lpstr>Arial</vt:lpstr>
      <vt:lpstr>Calibri</vt:lpstr>
      <vt:lpstr>Calibri Light</vt:lpstr>
      <vt:lpstr>Comic Sans MS</vt:lpstr>
      <vt:lpstr>Open Sans</vt:lpstr>
      <vt:lpstr>Times New Roman</vt:lpstr>
      <vt:lpstr>Wingdings</vt:lpstr>
      <vt:lpstr>Office Teması</vt:lpstr>
      <vt:lpstr>HME103-Principles of Nutrition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Ferid AYDIN</cp:lastModifiedBy>
  <cp:revision>297</cp:revision>
  <dcterms:created xsi:type="dcterms:W3CDTF">2020-09-28T06:36:33Z</dcterms:created>
  <dcterms:modified xsi:type="dcterms:W3CDTF">2023-12-08T13:38:42Z</dcterms:modified>
</cp:coreProperties>
</file>