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4C8E-3DCA-4702-A6E9-611D60AE02DA}" type="datetimeFigureOut">
              <a:rPr lang="tr-TR" smtClean="0"/>
              <a:t>25.1.2020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11C7-6B73-4F80-A227-4DBA214A49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248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4C8E-3DCA-4702-A6E9-611D60AE02DA}" type="datetimeFigureOut">
              <a:rPr lang="tr-TR" smtClean="0"/>
              <a:t>25.1.2020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11C7-6B73-4F80-A227-4DBA214A49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56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4C8E-3DCA-4702-A6E9-611D60AE02DA}" type="datetimeFigureOut">
              <a:rPr lang="tr-TR" smtClean="0"/>
              <a:t>25.1.2020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11C7-6B73-4F80-A227-4DBA214A49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365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4C8E-3DCA-4702-A6E9-611D60AE02DA}" type="datetimeFigureOut">
              <a:rPr lang="tr-TR" smtClean="0"/>
              <a:t>25.1.2020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11C7-6B73-4F80-A227-4DBA214A49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6956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4C8E-3DCA-4702-A6E9-611D60AE02DA}" type="datetimeFigureOut">
              <a:rPr lang="tr-TR" smtClean="0"/>
              <a:t>25.1.2020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11C7-6B73-4F80-A227-4DBA214A49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353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4C8E-3DCA-4702-A6E9-611D60AE02DA}" type="datetimeFigureOut">
              <a:rPr lang="tr-TR" smtClean="0"/>
              <a:t>25.1.2020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11C7-6B73-4F80-A227-4DBA214A49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44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4C8E-3DCA-4702-A6E9-611D60AE02DA}" type="datetimeFigureOut">
              <a:rPr lang="tr-TR" smtClean="0"/>
              <a:t>25.1.2020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11C7-6B73-4F80-A227-4DBA214A49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794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4C8E-3DCA-4702-A6E9-611D60AE02DA}" type="datetimeFigureOut">
              <a:rPr lang="tr-TR" smtClean="0"/>
              <a:t>25.1.2020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11C7-6B73-4F80-A227-4DBA214A49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645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4C8E-3DCA-4702-A6E9-611D60AE02DA}" type="datetimeFigureOut">
              <a:rPr lang="tr-TR" smtClean="0"/>
              <a:t>25.1.2020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11C7-6B73-4F80-A227-4DBA214A49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29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4C8E-3DCA-4702-A6E9-611D60AE02DA}" type="datetimeFigureOut">
              <a:rPr lang="tr-TR" smtClean="0"/>
              <a:t>25.1.2020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11C7-6B73-4F80-A227-4DBA214A49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0137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24C8E-3DCA-4702-A6E9-611D60AE02DA}" type="datetimeFigureOut">
              <a:rPr lang="tr-TR" smtClean="0"/>
              <a:t>25.1.2020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711C7-6B73-4F80-A227-4DBA214A49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544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24C8E-3DCA-4702-A6E9-611D60AE02DA}" type="datetimeFigureOut">
              <a:rPr lang="tr-TR" smtClean="0"/>
              <a:t>25.1.2020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711C7-6B73-4F80-A227-4DBA214A49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08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pldar001.wordpress.com/author/slothboyza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pldar001.wordpress.com/author/slothboyz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Balıklarda Stres Fizyolojisi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Balıklarda Stres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8414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Stres Mekanizması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Balıklarındaki stres yanıtı, </a:t>
            </a:r>
          </a:p>
          <a:p>
            <a:r>
              <a:rPr lang="tr-TR" dirty="0" smtClean="0"/>
              <a:t>beyin-sempatik-</a:t>
            </a:r>
            <a:r>
              <a:rPr lang="tr-TR" dirty="0" err="1" smtClean="0"/>
              <a:t>chromaffin</a:t>
            </a:r>
            <a:r>
              <a:rPr lang="tr-TR" dirty="0" smtClean="0"/>
              <a:t> hücre ekseninin (beyin-sempatik-adrenal </a:t>
            </a:r>
            <a:r>
              <a:rPr lang="tr-TR" dirty="0" err="1" smtClean="0"/>
              <a:t>medulla</a:t>
            </a:r>
            <a:r>
              <a:rPr lang="tr-TR" dirty="0" smtClean="0"/>
              <a:t> ekseninin eşdeğeri) ve beyin-hipofiz-</a:t>
            </a:r>
            <a:r>
              <a:rPr lang="tr-TR" dirty="0" err="1" smtClean="0"/>
              <a:t>interrenal</a:t>
            </a:r>
            <a:r>
              <a:rPr lang="tr-TR" dirty="0" smtClean="0"/>
              <a:t> ekseninin (beyin-hipofiz-adrenal ekseninin eşdeğeri) temel habercileriyle ilgilidir. </a:t>
            </a:r>
          </a:p>
          <a:p>
            <a:r>
              <a:rPr lang="tr-TR" dirty="0" smtClean="0"/>
              <a:t>oksijen alımının ve transferinin uyarılmasını, enerji </a:t>
            </a:r>
            <a:r>
              <a:rPr lang="tr-TR" dirty="0" err="1" smtClean="0"/>
              <a:t>substratlarının</a:t>
            </a:r>
            <a:r>
              <a:rPr lang="tr-TR" dirty="0" smtClean="0"/>
              <a:t> </a:t>
            </a:r>
            <a:r>
              <a:rPr lang="tr-TR" dirty="0" err="1" smtClean="0"/>
              <a:t>mobilizasyonunu</a:t>
            </a:r>
            <a:r>
              <a:rPr lang="tr-TR" dirty="0" smtClean="0"/>
              <a:t>, büyüme ve üreme için kullanılan enerjiyi ve esas olarak bağışıklık fonksiyonları üzerindeki baskıcı etkileri içerir.</a:t>
            </a:r>
          </a:p>
          <a:p>
            <a:r>
              <a:rPr lang="tr-TR" dirty="0" smtClean="0"/>
              <a:t>stres </a:t>
            </a:r>
            <a:r>
              <a:rPr lang="tr-TR" dirty="0"/>
              <a:t>etmenleri solungaçlar dahil olmak üzere yüzey </a:t>
            </a:r>
            <a:r>
              <a:rPr lang="tr-TR" dirty="0" err="1"/>
              <a:t>epitelinin</a:t>
            </a:r>
            <a:r>
              <a:rPr lang="tr-TR" dirty="0"/>
              <a:t> suya ve iyonlara geçirgenliğini arttırır ve böylelikle sistemik </a:t>
            </a:r>
            <a:r>
              <a:rPr lang="tr-TR" dirty="0" err="1"/>
              <a:t>hidromineral</a:t>
            </a:r>
            <a:r>
              <a:rPr lang="tr-TR" dirty="0"/>
              <a:t> bozuklukları </a:t>
            </a:r>
            <a:r>
              <a:rPr lang="tr-TR" dirty="0" smtClean="0"/>
              <a:t>tetikler (Wendelaar 1997).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9592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Stres faktörüne tepki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Dış </a:t>
            </a:r>
            <a:r>
              <a:rPr lang="tr-TR" dirty="0" smtClean="0"/>
              <a:t>faktörler </a:t>
            </a:r>
            <a:r>
              <a:rPr lang="tr-TR" dirty="0" smtClean="0"/>
              <a:t>arasında</a:t>
            </a:r>
          </a:p>
          <a:p>
            <a:pPr lvl="1"/>
            <a:r>
              <a:rPr lang="tr-TR" dirty="0" smtClean="0"/>
              <a:t>Sıcaklık</a:t>
            </a:r>
          </a:p>
          <a:p>
            <a:pPr lvl="1"/>
            <a:r>
              <a:rPr lang="tr-TR" dirty="0" smtClean="0"/>
              <a:t>günün </a:t>
            </a:r>
            <a:r>
              <a:rPr lang="tr-TR" dirty="0" smtClean="0"/>
              <a:t>zamanı </a:t>
            </a:r>
            <a:endParaRPr lang="tr-TR" dirty="0" smtClean="0"/>
          </a:p>
          <a:p>
            <a:pPr lvl="1"/>
            <a:r>
              <a:rPr lang="tr-TR" dirty="0" smtClean="0"/>
              <a:t>ışığın </a:t>
            </a:r>
            <a:r>
              <a:rPr lang="tr-TR" dirty="0" smtClean="0"/>
              <a:t>dalga boyu </a:t>
            </a:r>
            <a:endParaRPr lang="tr-TR" dirty="0" smtClean="0"/>
          </a:p>
          <a:p>
            <a:pPr lvl="1"/>
            <a:r>
              <a:rPr lang="tr-TR" dirty="0" smtClean="0"/>
              <a:t>hatta </a:t>
            </a:r>
            <a:r>
              <a:rPr lang="tr-TR" dirty="0" smtClean="0"/>
              <a:t>tankların arka plan </a:t>
            </a:r>
            <a:r>
              <a:rPr lang="tr-TR" dirty="0" smtClean="0"/>
              <a:t>rengi</a:t>
            </a:r>
          </a:p>
          <a:p>
            <a:r>
              <a:rPr lang="tr-TR" dirty="0" smtClean="0"/>
              <a:t> </a:t>
            </a:r>
            <a:r>
              <a:rPr lang="tr-TR" dirty="0"/>
              <a:t>iç çevresel faktörler </a:t>
            </a:r>
            <a:endParaRPr lang="tr-TR" dirty="0" smtClean="0"/>
          </a:p>
          <a:p>
            <a:pPr lvl="1"/>
            <a:r>
              <a:rPr lang="tr-TR" dirty="0" smtClean="0"/>
              <a:t>Balıkların </a:t>
            </a:r>
            <a:r>
              <a:rPr lang="tr-TR" dirty="0" smtClean="0"/>
              <a:t>beslenme durumu </a:t>
            </a:r>
            <a:endParaRPr lang="tr-TR" dirty="0" smtClean="0"/>
          </a:p>
          <a:p>
            <a:pPr lvl="1"/>
            <a:r>
              <a:rPr lang="tr-TR" dirty="0" smtClean="0"/>
              <a:t>hastalık varlığı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442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877" y="802888"/>
            <a:ext cx="9790771" cy="5027206"/>
          </a:xfrm>
        </p:spPr>
      </p:pic>
      <p:sp>
        <p:nvSpPr>
          <p:cNvPr id="3" name="Metin kutusu 2"/>
          <p:cNvSpPr txBox="1"/>
          <p:nvPr/>
        </p:nvSpPr>
        <p:spPr>
          <a:xfrm>
            <a:off x="1471961" y="6155473"/>
            <a:ext cx="77612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 </a:t>
            </a:r>
            <a:r>
              <a:rPr lang="en-US" i="1" dirty="0"/>
              <a:t>Physical, chemical and other perceived stressors can affect fish and cause primary, secondary, and/or whole-body </a:t>
            </a:r>
            <a:r>
              <a:rPr lang="en-US" i="1" dirty="0" smtClean="0"/>
              <a:t>responses</a:t>
            </a:r>
            <a:endParaRPr lang="tr-TR" i="1" dirty="0" smtClean="0"/>
          </a:p>
          <a:p>
            <a:r>
              <a:rPr lang="tr-TR" dirty="0">
                <a:hlinkClick r:id="rId3"/>
              </a:rPr>
              <a:t>https://dpldar001.wordpress.com/author/slothboyza/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416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sh stress mechanism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624" y="946143"/>
            <a:ext cx="9099396" cy="6175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6304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adaptasyon sendromu (GAS),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fizyolojik </a:t>
            </a:r>
            <a:r>
              <a:rPr lang="tr-TR" dirty="0"/>
              <a:t>veya psikolojik olsun, vücudun strese cevap verdiğinde maruz kaldığı süreçtir. İşlem üç aşamadan oluşur: </a:t>
            </a:r>
            <a:endParaRPr lang="tr-TR" dirty="0" smtClean="0"/>
          </a:p>
          <a:p>
            <a:r>
              <a:rPr lang="tr-TR" dirty="0" smtClean="0"/>
              <a:t>Alarm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direnç </a:t>
            </a:r>
            <a:r>
              <a:rPr lang="tr-TR" dirty="0"/>
              <a:t>ve </a:t>
            </a:r>
            <a:endParaRPr lang="tr-TR" dirty="0" smtClean="0"/>
          </a:p>
          <a:p>
            <a:r>
              <a:rPr lang="tr-TR" dirty="0" smtClean="0"/>
              <a:t>tükenme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10265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kronik stresin strese vücutta yaşlanma ve hastalığa neden olduğuna inanan endokrinolog </a:t>
            </a:r>
            <a:r>
              <a:rPr lang="tr-TR" dirty="0" err="1"/>
              <a:t>Hans</a:t>
            </a:r>
            <a:r>
              <a:rPr lang="tr-TR" dirty="0"/>
              <a:t> </a:t>
            </a:r>
            <a:r>
              <a:rPr lang="tr-TR" dirty="0" err="1"/>
              <a:t>Selye</a:t>
            </a:r>
            <a:r>
              <a:rPr lang="tr-TR" dirty="0"/>
              <a:t> tarafından tanımlanmıştır (</a:t>
            </a:r>
            <a:r>
              <a:rPr lang="tr-TR" dirty="0" err="1"/>
              <a:t>Selye</a:t>
            </a:r>
            <a:r>
              <a:rPr lang="tr-TR" dirty="0"/>
              <a:t> 1950). Direnç aşamasında canlılar stresörün tamamen üstesinden gelebilir ve </a:t>
            </a:r>
            <a:r>
              <a:rPr lang="tr-TR" dirty="0" err="1"/>
              <a:t>homeostatik</a:t>
            </a:r>
            <a:r>
              <a:rPr lang="tr-TR" dirty="0"/>
              <a:t> normların yeniden oluşturulmasına, ya da stresöre karşı direnç oluşturur veya (3) ölüme yol açan bir yörüngeye girer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1354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3815"/>
          <p:cNvGrpSpPr/>
          <p:nvPr/>
        </p:nvGrpSpPr>
        <p:grpSpPr>
          <a:xfrm>
            <a:off x="2490440" y="289932"/>
            <a:ext cx="7155365" cy="5386039"/>
            <a:chOff x="-4271" y="31725"/>
            <a:chExt cx="2838460" cy="3829052"/>
          </a:xfrm>
        </p:grpSpPr>
        <p:sp>
          <p:nvSpPr>
            <p:cNvPr id="5" name="Shape 29224"/>
            <p:cNvSpPr/>
            <p:nvPr/>
          </p:nvSpPr>
          <p:spPr>
            <a:xfrm>
              <a:off x="-4271" y="31725"/>
              <a:ext cx="2838460" cy="3829052"/>
            </a:xfrm>
            <a:custGeom>
              <a:avLst/>
              <a:gdLst/>
              <a:ahLst/>
              <a:cxnLst/>
              <a:rect l="0" t="0" r="0" b="0"/>
              <a:pathLst>
                <a:path w="2838460" h="3829052">
                  <a:moveTo>
                    <a:pt x="0" y="0"/>
                  </a:moveTo>
                  <a:lnTo>
                    <a:pt x="2838460" y="0"/>
                  </a:lnTo>
                  <a:lnTo>
                    <a:pt x="2838460" y="3829052"/>
                  </a:lnTo>
                  <a:lnTo>
                    <a:pt x="0" y="3829052"/>
                  </a:lnTo>
                  <a:lnTo>
                    <a:pt x="0" y="0"/>
                  </a:lnTo>
                </a:path>
              </a:pathLst>
            </a:custGeom>
            <a:ln w="0" cap="flat">
              <a:miter lim="291155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758FC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tr-TR"/>
            </a:p>
          </p:txBody>
        </p:sp>
        <p:pic>
          <p:nvPicPr>
            <p:cNvPr id="6" name="Picture 1448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7300" y="42211"/>
              <a:ext cx="2749906" cy="3510687"/>
            </a:xfrm>
            <a:prstGeom prst="rect">
              <a:avLst/>
            </a:prstGeom>
          </p:spPr>
        </p:pic>
        <p:sp>
          <p:nvSpPr>
            <p:cNvPr id="7" name="Shape 1449"/>
            <p:cNvSpPr/>
            <p:nvPr/>
          </p:nvSpPr>
          <p:spPr>
            <a:xfrm>
              <a:off x="34319" y="31725"/>
              <a:ext cx="2752905" cy="3504144"/>
            </a:xfrm>
            <a:custGeom>
              <a:avLst/>
              <a:gdLst/>
              <a:ahLst/>
              <a:cxnLst/>
              <a:rect l="0" t="0" r="0" b="0"/>
              <a:pathLst>
                <a:path w="2752905" h="3504144">
                  <a:moveTo>
                    <a:pt x="0" y="3504144"/>
                  </a:moveTo>
                  <a:lnTo>
                    <a:pt x="2752905" y="3504144"/>
                  </a:lnTo>
                  <a:lnTo>
                    <a:pt x="2752905" y="0"/>
                  </a:lnTo>
                  <a:lnTo>
                    <a:pt x="0" y="0"/>
                  </a:lnTo>
                  <a:close/>
                </a:path>
              </a:pathLst>
            </a:custGeom>
            <a:ln w="54000" cap="flat">
              <a:miter lim="291155"/>
            </a:ln>
          </p:spPr>
          <p:style>
            <a:lnRef idx="1">
              <a:srgbClr val="758FC8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tr-TR"/>
            </a:p>
          </p:txBody>
        </p:sp>
        <p:sp>
          <p:nvSpPr>
            <p:cNvPr id="8" name="Rectangle 1450"/>
            <p:cNvSpPr/>
            <p:nvPr/>
          </p:nvSpPr>
          <p:spPr>
            <a:xfrm>
              <a:off x="84841" y="3570793"/>
              <a:ext cx="540387" cy="15083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5715" marR="35560" indent="176530" algn="l">
                <a:lnSpc>
                  <a:spcPct val="107000"/>
                </a:lnSpc>
                <a:spcAft>
                  <a:spcPts val="800"/>
                </a:spcAft>
              </a:pPr>
              <a:r>
                <a:rPr lang="tr-TR" sz="1000" b="1">
                  <a:solidFill>
                    <a:srgbClr val="FEFEFE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Şek l 6. </a:t>
              </a:r>
              <a:endParaRPr lang="tr-TR" sz="1100">
                <a:solidFill>
                  <a:srgbClr val="2A29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Rectangle 1451"/>
            <p:cNvSpPr/>
            <p:nvPr/>
          </p:nvSpPr>
          <p:spPr>
            <a:xfrm>
              <a:off x="84754" y="3568761"/>
              <a:ext cx="2297064" cy="15353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5715" marR="35560" indent="176530" algn="l">
                <a:lnSpc>
                  <a:spcPct val="107000"/>
                </a:lnSpc>
                <a:spcAft>
                  <a:spcPts val="800"/>
                </a:spcAft>
              </a:pPr>
              <a:r>
                <a:rPr lang="tr-TR" sz="1000" dirty="0">
                  <a:solidFill>
                    <a:srgbClr val="FEFEFE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Balıklarda stres n farklı </a:t>
              </a:r>
              <a:r>
                <a:rPr lang="tr-TR" sz="1000" dirty="0" err="1">
                  <a:solidFill>
                    <a:srgbClr val="FEFEFE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aşamalarındak</a:t>
              </a:r>
              <a:r>
                <a:rPr lang="tr-TR" sz="1000" dirty="0">
                  <a:solidFill>
                    <a:srgbClr val="FEFEFE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bel </a:t>
              </a:r>
              <a:r>
                <a:rPr lang="tr-TR" sz="1000" dirty="0" err="1">
                  <a:solidFill>
                    <a:srgbClr val="FEFEFE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rt</a:t>
              </a:r>
              <a:r>
                <a:rPr lang="tr-TR" sz="1000" dirty="0">
                  <a:solidFill>
                    <a:srgbClr val="FEFEFE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tr-TR" sz="1000" dirty="0" err="1">
                  <a:solidFill>
                    <a:srgbClr val="FEFEFE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ler</a:t>
              </a:r>
              <a:endParaRPr lang="tr-TR" sz="1100" dirty="0">
                <a:solidFill>
                  <a:srgbClr val="2A29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Rectangle 23710"/>
            <p:cNvSpPr/>
            <p:nvPr/>
          </p:nvSpPr>
          <p:spPr>
            <a:xfrm>
              <a:off x="84753" y="3695344"/>
              <a:ext cx="56247" cy="15353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5715" marR="35560" indent="176530" algn="l">
                <a:lnSpc>
                  <a:spcPct val="107000"/>
                </a:lnSpc>
                <a:spcAft>
                  <a:spcPts val="800"/>
                </a:spcAft>
              </a:pPr>
              <a:r>
                <a:rPr lang="tr-TR" sz="1000">
                  <a:solidFill>
                    <a:srgbClr val="FEFEFE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</a:t>
              </a:r>
              <a:endParaRPr lang="tr-TR" sz="1100">
                <a:solidFill>
                  <a:srgbClr val="2A29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Rectangle 23712"/>
            <p:cNvSpPr/>
            <p:nvPr/>
          </p:nvSpPr>
          <p:spPr>
            <a:xfrm>
              <a:off x="122916" y="3695344"/>
              <a:ext cx="605169" cy="15353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5715" marR="35560" indent="176530" algn="l">
                <a:lnSpc>
                  <a:spcPct val="107000"/>
                </a:lnSpc>
                <a:spcAft>
                  <a:spcPts val="800"/>
                </a:spcAft>
              </a:pPr>
              <a:r>
                <a:rPr lang="tr-TR" sz="1000">
                  <a:solidFill>
                    <a:srgbClr val="FEFEFE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Anon m, </a:t>
              </a:r>
              <a:endParaRPr lang="tr-TR" sz="1100">
                <a:solidFill>
                  <a:srgbClr val="2A29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Rectangle 23711"/>
            <p:cNvSpPr/>
            <p:nvPr/>
          </p:nvSpPr>
          <p:spPr>
            <a:xfrm>
              <a:off x="577930" y="3695344"/>
              <a:ext cx="365820" cy="15353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5715" marR="35560" indent="176530" algn="l">
                <a:lnSpc>
                  <a:spcPct val="107000"/>
                </a:lnSpc>
                <a:spcAft>
                  <a:spcPts val="800"/>
                </a:spcAft>
              </a:pPr>
              <a:r>
                <a:rPr lang="tr-TR" sz="1000" dirty="0">
                  <a:solidFill>
                    <a:srgbClr val="FEFEFE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2011)</a:t>
              </a:r>
              <a:endParaRPr lang="tr-TR" sz="1100" dirty="0">
                <a:solidFill>
                  <a:srgbClr val="2A29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" name="Metin kutusu 1"/>
          <p:cNvSpPr txBox="1"/>
          <p:nvPr/>
        </p:nvSpPr>
        <p:spPr>
          <a:xfrm>
            <a:off x="1483112" y="6177776"/>
            <a:ext cx="8207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Çam A., Öztürk T., 2015. Balıklarda stres mekanizması ve stresin balıklar üzerindeki etkisi. 58-60</a:t>
            </a:r>
          </a:p>
        </p:txBody>
      </p:sp>
    </p:spTree>
    <p:extLst>
      <p:ext uri="{BB962C8B-B14F-4D97-AF65-F5344CB8AC3E}">
        <p14:creationId xmlns:p14="http://schemas.microsoft.com/office/powerpoint/2010/main" val="4212092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/>
              <a:t>Wendelaar </a:t>
            </a:r>
            <a:r>
              <a:rPr lang="en-US" dirty="0" err="1" smtClean="0"/>
              <a:t>Bonga</a:t>
            </a:r>
            <a:r>
              <a:rPr lang="tr-TR" dirty="0" smtClean="0"/>
              <a:t> </a:t>
            </a:r>
            <a:r>
              <a:rPr lang="en-US" dirty="0" smtClean="0"/>
              <a:t>,</a:t>
            </a:r>
            <a:r>
              <a:rPr lang="en-US" dirty="0"/>
              <a:t> S. E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/>
              <a:t> </a:t>
            </a:r>
            <a:r>
              <a:rPr lang="en-US" dirty="0" smtClean="0"/>
              <a:t>1997</a:t>
            </a:r>
            <a:r>
              <a:rPr lang="tr-TR" dirty="0" smtClean="0"/>
              <a:t>. </a:t>
            </a:r>
            <a:r>
              <a:rPr lang="en-US" dirty="0" smtClean="0"/>
              <a:t>. </a:t>
            </a:r>
            <a:r>
              <a:rPr lang="en-US" dirty="0"/>
              <a:t>The stress response in fish. </a:t>
            </a:r>
            <a:r>
              <a:rPr lang="en-US" i="1" dirty="0"/>
              <a:t>Physiol. </a:t>
            </a:r>
            <a:r>
              <a:rPr lang="en-US" i="1" dirty="0" smtClean="0"/>
              <a:t>Rev</a:t>
            </a:r>
            <a:r>
              <a:rPr lang="tr-TR" i="1" dirty="0" smtClean="0"/>
              <a:t> </a:t>
            </a:r>
            <a:r>
              <a:rPr lang="en-US" dirty="0" smtClean="0"/>
              <a:t>,</a:t>
            </a:r>
            <a:r>
              <a:rPr lang="en-US" dirty="0"/>
              <a:t> </a:t>
            </a:r>
            <a:r>
              <a:rPr lang="en-US" dirty="0" smtClean="0"/>
              <a:t>77</a:t>
            </a:r>
            <a:r>
              <a:rPr lang="tr-TR" dirty="0" smtClean="0"/>
              <a:t> </a:t>
            </a:r>
            <a:r>
              <a:rPr lang="en-US" dirty="0" smtClean="0"/>
              <a:t>591</a:t>
            </a:r>
            <a:r>
              <a:rPr lang="tr-TR" dirty="0" smtClean="0"/>
              <a:t> </a:t>
            </a:r>
            <a:r>
              <a:rPr lang="en-US" dirty="0" smtClean="0"/>
              <a:t>-</a:t>
            </a:r>
            <a:r>
              <a:rPr lang="en-US" dirty="0"/>
              <a:t>625</a:t>
            </a:r>
            <a:r>
              <a:rPr lang="en-US" dirty="0" smtClean="0"/>
              <a:t>.</a:t>
            </a:r>
            <a:endParaRPr lang="tr-TR" dirty="0" smtClean="0"/>
          </a:p>
          <a:p>
            <a:pPr fontAlgn="base"/>
            <a:r>
              <a:rPr lang="tr-TR" dirty="0">
                <a:hlinkClick r:id="rId2"/>
              </a:rPr>
              <a:t>https://dpldar001.wordpress.com/author/slothboyza</a:t>
            </a:r>
            <a:r>
              <a:rPr lang="tr-TR" dirty="0" smtClean="0">
                <a:hlinkClick r:id="rId2"/>
              </a:rPr>
              <a:t>/</a:t>
            </a:r>
            <a:endParaRPr lang="tr-TR" dirty="0" smtClean="0"/>
          </a:p>
          <a:p>
            <a:pPr fontAlgn="base"/>
            <a:r>
              <a:rPr lang="tr-TR" dirty="0"/>
              <a:t>Çam A., Öztürk T., 2015. Balıklarda stres mekanizması ve stresin balıklar üzerindeki etkisi. </a:t>
            </a:r>
            <a:r>
              <a:rPr lang="tr-TR" dirty="0" smtClean="0"/>
              <a:t>58-60</a:t>
            </a:r>
          </a:p>
          <a:p>
            <a:pPr fontAlgn="base"/>
            <a:r>
              <a:rPr lang="tr-TR" dirty="0" err="1"/>
              <a:t>Selye</a:t>
            </a:r>
            <a:r>
              <a:rPr lang="tr-TR" dirty="0"/>
              <a:t>, H. 1950.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pathology</a:t>
            </a:r>
            <a:r>
              <a:rPr lang="tr-TR" dirty="0"/>
              <a:t> of </a:t>
            </a:r>
            <a:r>
              <a:rPr lang="tr-TR" dirty="0" err="1"/>
              <a:t>exposure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stress</a:t>
            </a:r>
            <a:r>
              <a:rPr lang="tr-TR" dirty="0"/>
              <a:t>.</a:t>
            </a:r>
          </a:p>
          <a:p>
            <a:pPr fontAlgn="base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8234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250</Words>
  <Application>Microsoft Office PowerPoint</Application>
  <PresentationFormat>Geniş ekran</PresentationFormat>
  <Paragraphs>36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Teması</vt:lpstr>
      <vt:lpstr>Balıklarda Stres Fizyolojisi</vt:lpstr>
      <vt:lpstr>Stres Mekanizması</vt:lpstr>
      <vt:lpstr>Stres faktörüne tepki</vt:lpstr>
      <vt:lpstr>PowerPoint Sunusu</vt:lpstr>
      <vt:lpstr>PowerPoint Sunusu</vt:lpstr>
      <vt:lpstr>Genel adaptasyon sendromu (GAS), </vt:lpstr>
      <vt:lpstr>GAS</vt:lpstr>
      <vt:lpstr>PowerPoint Sunusu</vt:lpstr>
      <vt:lpstr>References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ArzuUÇAR</dc:creator>
  <cp:lastModifiedBy>ArzuUÇAR</cp:lastModifiedBy>
  <cp:revision>8</cp:revision>
  <dcterms:created xsi:type="dcterms:W3CDTF">2020-01-09T11:54:21Z</dcterms:created>
  <dcterms:modified xsi:type="dcterms:W3CDTF">2020-01-25T11:56:36Z</dcterms:modified>
</cp:coreProperties>
</file>