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0" r:id="rId13"/>
    <p:sldId id="271" r:id="rId14"/>
    <p:sldId id="273" r:id="rId15"/>
    <p:sldId id="275" r:id="rId16"/>
    <p:sldId id="277" r:id="rId17"/>
    <p:sldId id="278" r:id="rId18"/>
    <p:sldId id="279" r:id="rId19"/>
    <p:sldId id="281" r:id="rId20"/>
    <p:sldId id="282" r:id="rId21"/>
    <p:sldId id="284" r:id="rId22"/>
    <p:sldId id="285" r:id="rId23"/>
    <p:sldId id="286" r:id="rId24"/>
    <p:sldId id="288" r:id="rId25"/>
    <p:sldId id="290" r:id="rId26"/>
    <p:sldId id="291" r:id="rId27"/>
    <p:sldId id="292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003D1-EE19-4427-A48F-22370BF9EA61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9D3C2-49BD-44AF-8AA0-9E8BE44BA7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604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410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3D2BA3-4395-4C5F-AF7B-0C82B3A1E125}" type="slidenum">
              <a:rPr lang="tr-TR" altLang="tr-TR" smtClean="0"/>
              <a:pPr/>
              <a:t>18</a:t>
            </a:fld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60978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691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619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249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59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155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604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544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10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728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542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901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1B9AA-2C42-4C4D-B9F2-E46E3C47F4EE}" type="datetimeFigureOut">
              <a:rPr lang="tr-TR" smtClean="0"/>
              <a:t>2.01.2021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8240F-C091-4D29-A330-988CE9FD7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65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5400" b="1" dirty="0" err="1">
                <a:solidFill>
                  <a:srgbClr val="FF0000"/>
                </a:solidFill>
              </a:rPr>
              <a:t>Laboratuvar</a:t>
            </a:r>
            <a:r>
              <a:rPr lang="tr-TR" sz="5400" b="1" dirty="0">
                <a:solidFill>
                  <a:srgbClr val="FF0000"/>
                </a:solidFill>
              </a:rPr>
              <a:t> Teknikleri</a:t>
            </a:r>
            <a:endParaRPr lang="tr-TR" sz="5400" b="1" dirty="0">
              <a:solidFill>
                <a:srgbClr val="FF00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Yrd. Doç. Dr. Mehmet BEKTAŞ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59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Ultra </a:t>
            </a:r>
            <a:r>
              <a:rPr lang="tr-TR" dirty="0" err="1" smtClean="0"/>
              <a:t>safsu</a:t>
            </a:r>
            <a:r>
              <a:rPr lang="tr-TR" dirty="0" smtClean="0"/>
              <a:t> cihazı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475" y="1853406"/>
            <a:ext cx="45910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 </a:t>
            </a:r>
            <a:r>
              <a:rPr lang="tr-TR" sz="2200" b="1" dirty="0"/>
              <a:t>LABORATUARDA </a:t>
            </a:r>
            <a:r>
              <a:rPr lang="tr-TR" sz="2200" b="1" dirty="0"/>
              <a:t>KULLANILAN CAM MALZEMELER VE BAZI ARAÇ VE GEREÇLER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47528" y="1556793"/>
            <a:ext cx="8363272" cy="4569371"/>
          </a:xfrm>
        </p:spPr>
        <p:txBody>
          <a:bodyPr numCol="3">
            <a:normAutofit fontScale="40000" lnSpcReduction="20000"/>
          </a:bodyPr>
          <a:lstStyle/>
          <a:p>
            <a:pPr marL="0" indent="0">
              <a:buNone/>
            </a:pPr>
            <a:r>
              <a:rPr lang="tr-TR" dirty="0" smtClean="0"/>
              <a:t>	</a:t>
            </a:r>
          </a:p>
          <a:p>
            <a:r>
              <a:rPr lang="tr-TR" dirty="0"/>
              <a:t>Deney tüpleri</a:t>
            </a:r>
          </a:p>
          <a:p>
            <a:r>
              <a:rPr lang="tr-TR" dirty="0" smtClean="0"/>
              <a:t>Santrifüj </a:t>
            </a:r>
            <a:r>
              <a:rPr lang="tr-TR" dirty="0"/>
              <a:t>tüpleri</a:t>
            </a:r>
          </a:p>
          <a:p>
            <a:r>
              <a:rPr lang="tr-TR" dirty="0" err="1"/>
              <a:t>Folin-Wu</a:t>
            </a:r>
            <a:r>
              <a:rPr lang="tr-TR" dirty="0"/>
              <a:t> tüpü</a:t>
            </a:r>
          </a:p>
          <a:p>
            <a:r>
              <a:rPr lang="tr-TR" dirty="0"/>
              <a:t>Tüp sepeti </a:t>
            </a:r>
          </a:p>
          <a:p>
            <a:r>
              <a:rPr lang="tr-TR" dirty="0" smtClean="0"/>
              <a:t>Beher</a:t>
            </a:r>
            <a:endParaRPr lang="tr-TR" dirty="0"/>
          </a:p>
          <a:p>
            <a:r>
              <a:rPr lang="tr-TR" dirty="0" err="1"/>
              <a:t>Erlen</a:t>
            </a:r>
            <a:endParaRPr lang="tr-TR" dirty="0"/>
          </a:p>
          <a:p>
            <a:r>
              <a:rPr lang="tr-TR" dirty="0"/>
              <a:t>Mezür</a:t>
            </a:r>
          </a:p>
          <a:p>
            <a:r>
              <a:rPr lang="tr-TR" dirty="0"/>
              <a:t>Huniler</a:t>
            </a:r>
          </a:p>
          <a:p>
            <a:r>
              <a:rPr lang="tr-TR" dirty="0"/>
              <a:t>Baget</a:t>
            </a:r>
          </a:p>
          <a:p>
            <a:r>
              <a:rPr lang="tr-TR" dirty="0"/>
              <a:t>Balon</a:t>
            </a:r>
          </a:p>
          <a:p>
            <a:r>
              <a:rPr lang="tr-TR" dirty="0"/>
              <a:t>Balon </a:t>
            </a:r>
            <a:r>
              <a:rPr lang="tr-TR" dirty="0" err="1"/>
              <a:t>joje</a:t>
            </a:r>
            <a:endParaRPr lang="tr-TR" dirty="0"/>
          </a:p>
          <a:p>
            <a:r>
              <a:rPr lang="tr-TR" dirty="0" err="1"/>
              <a:t>Piset</a:t>
            </a:r>
            <a:endParaRPr lang="tr-TR" dirty="0"/>
          </a:p>
          <a:p>
            <a:r>
              <a:rPr lang="tr-TR" dirty="0" err="1"/>
              <a:t>Damlalıklı</a:t>
            </a:r>
            <a:r>
              <a:rPr lang="tr-TR" dirty="0"/>
              <a:t> şişeler</a:t>
            </a:r>
          </a:p>
          <a:p>
            <a:r>
              <a:rPr lang="tr-TR" dirty="0"/>
              <a:t>Pipetler</a:t>
            </a:r>
          </a:p>
          <a:p>
            <a:r>
              <a:rPr lang="tr-TR" dirty="0"/>
              <a:t>Dereceli pipetler</a:t>
            </a:r>
          </a:p>
          <a:p>
            <a:r>
              <a:rPr lang="tr-TR" dirty="0"/>
              <a:t>Volümetrik pipetler</a:t>
            </a:r>
          </a:p>
          <a:p>
            <a:r>
              <a:rPr lang="tr-TR" dirty="0"/>
              <a:t>Mikropipetler</a:t>
            </a:r>
          </a:p>
          <a:p>
            <a:r>
              <a:rPr lang="tr-TR" dirty="0"/>
              <a:t>Otomatik pipetler</a:t>
            </a:r>
          </a:p>
          <a:p>
            <a:r>
              <a:rPr lang="tr-TR" dirty="0" err="1"/>
              <a:t>Pipetörler</a:t>
            </a:r>
            <a:endParaRPr lang="tr-TR" dirty="0"/>
          </a:p>
          <a:p>
            <a:r>
              <a:rPr lang="tr-TR" dirty="0" err="1"/>
              <a:t>Dispensör</a:t>
            </a:r>
            <a:endParaRPr lang="tr-TR" dirty="0"/>
          </a:p>
          <a:p>
            <a:r>
              <a:rPr lang="tr-TR" dirty="0" err="1"/>
              <a:t>Puar</a:t>
            </a:r>
            <a:endParaRPr lang="tr-TR" dirty="0"/>
          </a:p>
          <a:p>
            <a:r>
              <a:rPr lang="tr-TR" dirty="0" err="1"/>
              <a:t>Büretler</a:t>
            </a:r>
            <a:endParaRPr lang="tr-TR" dirty="0"/>
          </a:p>
          <a:p>
            <a:r>
              <a:rPr lang="tr-TR" dirty="0" smtClean="0"/>
              <a:t>Bek</a:t>
            </a:r>
          </a:p>
          <a:p>
            <a:r>
              <a:rPr lang="tr-TR" dirty="0"/>
              <a:t>Üçgen tel </a:t>
            </a:r>
          </a:p>
          <a:p>
            <a:r>
              <a:rPr lang="tr-TR" dirty="0"/>
              <a:t>Üçlü saç ayağı </a:t>
            </a:r>
          </a:p>
          <a:p>
            <a:r>
              <a:rPr lang="tr-TR" dirty="0" err="1"/>
              <a:t>Amyantlı</a:t>
            </a:r>
            <a:r>
              <a:rPr lang="tr-TR" dirty="0"/>
              <a:t> tel </a:t>
            </a:r>
          </a:p>
          <a:p>
            <a:r>
              <a:rPr lang="tr-TR" dirty="0"/>
              <a:t>Laboratuar saati</a:t>
            </a:r>
          </a:p>
          <a:p>
            <a:r>
              <a:rPr lang="tr-TR" dirty="0"/>
              <a:t>Tahta maşa </a:t>
            </a:r>
          </a:p>
          <a:p>
            <a:r>
              <a:rPr lang="tr-TR" dirty="0" err="1"/>
              <a:t>Flaster</a:t>
            </a:r>
            <a:endParaRPr lang="tr-TR" dirty="0"/>
          </a:p>
          <a:p>
            <a:r>
              <a:rPr lang="tr-TR" dirty="0" err="1"/>
              <a:t>Parafilim</a:t>
            </a:r>
            <a:endParaRPr lang="tr-TR" dirty="0"/>
          </a:p>
          <a:p>
            <a:r>
              <a:rPr lang="tr-TR" dirty="0" err="1"/>
              <a:t>Spatül</a:t>
            </a:r>
            <a:endParaRPr lang="tr-TR" dirty="0"/>
          </a:p>
          <a:p>
            <a:r>
              <a:rPr lang="tr-TR" dirty="0"/>
              <a:t>Tel fırça</a:t>
            </a:r>
          </a:p>
          <a:p>
            <a:r>
              <a:rPr lang="tr-TR" dirty="0"/>
              <a:t>Cam malzeme kapakları</a:t>
            </a:r>
          </a:p>
          <a:p>
            <a:r>
              <a:rPr lang="tr-TR" dirty="0"/>
              <a:t>Havan</a:t>
            </a:r>
          </a:p>
          <a:p>
            <a:r>
              <a:rPr lang="tr-TR" dirty="0"/>
              <a:t>Su </a:t>
            </a:r>
            <a:r>
              <a:rPr lang="tr-TR" dirty="0" err="1"/>
              <a:t>trombu</a:t>
            </a:r>
            <a:endParaRPr lang="tr-TR" dirty="0"/>
          </a:p>
          <a:p>
            <a:r>
              <a:rPr lang="tr-TR" dirty="0"/>
              <a:t>Geri soğutucu</a:t>
            </a:r>
          </a:p>
          <a:p>
            <a:r>
              <a:rPr lang="tr-TR" dirty="0"/>
              <a:t>İdrar </a:t>
            </a:r>
            <a:r>
              <a:rPr lang="tr-TR" dirty="0" err="1"/>
              <a:t>dansitometresi</a:t>
            </a:r>
            <a:endParaRPr lang="tr-TR" dirty="0"/>
          </a:p>
          <a:p>
            <a:r>
              <a:rPr lang="tr-TR" dirty="0"/>
              <a:t>Desikatör</a:t>
            </a:r>
          </a:p>
          <a:p>
            <a:r>
              <a:rPr lang="tr-TR" dirty="0"/>
              <a:t>Manyetik bar</a:t>
            </a:r>
          </a:p>
          <a:p>
            <a:r>
              <a:rPr lang="tr-TR" dirty="0"/>
              <a:t>Manyetik karıştırıcı</a:t>
            </a:r>
          </a:p>
          <a:p>
            <a:r>
              <a:rPr lang="tr-TR" dirty="0"/>
              <a:t>Benmari</a:t>
            </a:r>
          </a:p>
          <a:p>
            <a:r>
              <a:rPr lang="tr-TR" dirty="0"/>
              <a:t>Derin dondurucu</a:t>
            </a:r>
          </a:p>
          <a:p>
            <a:r>
              <a:rPr lang="tr-TR" dirty="0" err="1"/>
              <a:t>Vortex</a:t>
            </a:r>
            <a:endParaRPr lang="tr-TR" dirty="0"/>
          </a:p>
          <a:p>
            <a:r>
              <a:rPr lang="tr-TR" dirty="0" err="1"/>
              <a:t>Shaker</a:t>
            </a:r>
            <a:r>
              <a:rPr lang="tr-TR" dirty="0"/>
              <a:t> (Çalkalayıcı)</a:t>
            </a:r>
          </a:p>
          <a:p>
            <a:r>
              <a:rPr lang="tr-TR" dirty="0"/>
              <a:t>Su </a:t>
            </a:r>
            <a:r>
              <a:rPr lang="tr-TR" dirty="0" err="1"/>
              <a:t>trombu</a:t>
            </a:r>
            <a:endParaRPr lang="tr-TR" dirty="0"/>
          </a:p>
          <a:p>
            <a:r>
              <a:rPr lang="tr-TR" dirty="0"/>
              <a:t>Geri soğutucu</a:t>
            </a:r>
          </a:p>
          <a:p>
            <a:r>
              <a:rPr lang="tr-TR" dirty="0"/>
              <a:t>Santrifüj</a:t>
            </a:r>
          </a:p>
          <a:p>
            <a:r>
              <a:rPr lang="tr-TR" dirty="0"/>
              <a:t>Teraziler</a:t>
            </a:r>
          </a:p>
          <a:p>
            <a:r>
              <a:rPr lang="tr-TR" dirty="0" err="1"/>
              <a:t>pH</a:t>
            </a:r>
            <a:r>
              <a:rPr lang="tr-TR" dirty="0"/>
              <a:t>-metre</a:t>
            </a:r>
          </a:p>
          <a:p>
            <a:r>
              <a:rPr lang="tr-TR" dirty="0" err="1"/>
              <a:t>Spektrofotometre</a:t>
            </a:r>
            <a:endParaRPr lang="tr-TR" dirty="0"/>
          </a:p>
          <a:p>
            <a:r>
              <a:rPr lang="tr-TR" dirty="0" err="1"/>
              <a:t>Elektroforez</a:t>
            </a:r>
            <a:endParaRPr lang="tr-TR" dirty="0"/>
          </a:p>
          <a:p>
            <a:r>
              <a:rPr lang="tr-TR" dirty="0" err="1" smtClean="0"/>
              <a:t>Otoanalizörler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94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274639"/>
            <a:ext cx="2602062" cy="32475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396" y="242341"/>
            <a:ext cx="4015639" cy="193949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200" y="2457329"/>
            <a:ext cx="3144719" cy="419628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738" y="3816910"/>
            <a:ext cx="2568677" cy="28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0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/>
              <a:t>LABORATUARDA </a:t>
            </a:r>
            <a:r>
              <a:rPr lang="tr-TR" sz="2800" b="1" dirty="0"/>
              <a:t>KULLANILAN CİHAZLAR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562" y="1124746"/>
            <a:ext cx="4536503" cy="278798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4005064"/>
            <a:ext cx="4255470" cy="232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Tehlike sembolleri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2446" y="1871134"/>
            <a:ext cx="601635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209800" y="1122363"/>
            <a:ext cx="7772400" cy="896008"/>
          </a:xfrm>
        </p:spPr>
        <p:txBody>
          <a:bodyPr>
            <a:normAutofit fontScale="90000"/>
          </a:bodyPr>
          <a:lstStyle/>
          <a:p>
            <a:r>
              <a:rPr lang="tr-TR" sz="3600" b="1" dirty="0"/>
              <a:t>KLİNİK LABORATUVARDA OTOMASYON VE SİSTEMLERİ</a:t>
            </a:r>
            <a:endParaRPr lang="tr-TR" sz="3600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338" y="2424101"/>
            <a:ext cx="5313555" cy="3541104"/>
          </a:xfrm>
          <a:prstGeom prst="rect">
            <a:avLst/>
          </a:prstGeom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940205" y="2286000"/>
            <a:ext cx="6807820" cy="2514600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22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ayt Numarası Yer Tutucus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D52E6-1219-406C-892D-A7F065BB911F}" type="slidenum">
              <a:rPr lang="tr-TR" altLang="tr-TR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tr-TR" altLang="tr-TR" sz="140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62000"/>
          </a:xfrm>
        </p:spPr>
        <p:txBody>
          <a:bodyPr/>
          <a:lstStyle/>
          <a:p>
            <a:pPr eaLnBrk="1" hangingPunct="1"/>
            <a:r>
              <a:rPr lang="tr-TR" altLang="tr-TR" smtClean="0"/>
              <a:t>Kalite kontrol yöntemleri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905000" y="1752600"/>
            <a:ext cx="84582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tr-TR" altLang="tr-TR" sz="2800" b="1"/>
              <a:t>Kalite kontrol yöntemleri,</a:t>
            </a:r>
            <a:r>
              <a:rPr lang="tr-TR" altLang="tr-TR" sz="2800"/>
              <a:t> verilen hizmetin önceden saptanmış özellikleri taşıyıp taşımadığının ve ne ölçüde güvenilir olduğunun incelenmesi için kullanılan yöntemlerdir.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tr-TR" altLang="tr-TR" sz="2800"/>
              <a:t>-Laboratuvarda yapılan analiz metodlarının, araç ve gereçlerin, çıkan sonuçların kontrolünün yapılması.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tr-TR" altLang="tr-TR" sz="2800"/>
              <a:t>-Yöntemlerin standartlaştırılması amacıyla laboratuvarlar arası kalite denetiminin yapılması.</a:t>
            </a:r>
          </a:p>
        </p:txBody>
      </p:sp>
    </p:spTree>
    <p:extLst>
      <p:ext uri="{BB962C8B-B14F-4D97-AF65-F5344CB8AC3E}">
        <p14:creationId xmlns:p14="http://schemas.microsoft.com/office/powerpoint/2010/main" val="31322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16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20714"/>
            <a:ext cx="7772400" cy="2979737"/>
          </a:xfrm>
        </p:spPr>
        <p:txBody>
          <a:bodyPr/>
          <a:lstStyle/>
          <a:p>
            <a:pPr eaLnBrk="1" hangingPunct="1"/>
            <a:r>
              <a:rPr lang="tr-TR" altLang="tr-TR" b="1" dirty="0" smtClean="0"/>
              <a:t>Laboratuvarda temel ve ileri analiz yöntemleri </a:t>
            </a:r>
          </a:p>
        </p:txBody>
      </p:sp>
    </p:spTree>
    <p:extLst>
      <p:ext uri="{BB962C8B-B14F-4D97-AF65-F5344CB8AC3E}">
        <p14:creationId xmlns:p14="http://schemas.microsoft.com/office/powerpoint/2010/main" val="39263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Biyolojik Örnekleri Alma ve Saklama Koşulları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059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3 Resim" descr="_CEF0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5601" y="890587"/>
            <a:ext cx="7410399" cy="493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Biyolojik Analiz Örnekleri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Kan</a:t>
            </a:r>
          </a:p>
          <a:p>
            <a:r>
              <a:rPr lang="tr-TR" dirty="0" smtClean="0"/>
              <a:t> İdrar</a:t>
            </a:r>
          </a:p>
          <a:p>
            <a:r>
              <a:rPr lang="tr-TR" dirty="0" smtClean="0"/>
              <a:t>Beyin – omurilik sıvısı (BOS)</a:t>
            </a:r>
          </a:p>
          <a:p>
            <a:r>
              <a:rPr lang="tr-TR" dirty="0" smtClean="0"/>
              <a:t>Balgam</a:t>
            </a:r>
          </a:p>
          <a:p>
            <a:r>
              <a:rPr lang="tr-TR" dirty="0" smtClean="0"/>
              <a:t> Gaita</a:t>
            </a:r>
          </a:p>
          <a:p>
            <a:r>
              <a:rPr lang="tr-TR" dirty="0" smtClean="0"/>
              <a:t> Doku parçaları</a:t>
            </a:r>
          </a:p>
          <a:p>
            <a:pPr marL="0" indent="0">
              <a:buNone/>
            </a:pPr>
            <a:r>
              <a:rPr lang="tr-TR" dirty="0" smtClean="0"/>
              <a:t> Akciğer zarları arası (</a:t>
            </a:r>
            <a:r>
              <a:rPr lang="tr-TR" dirty="0" err="1" smtClean="0"/>
              <a:t>plevral</a:t>
            </a:r>
            <a:r>
              <a:rPr lang="tr-TR" dirty="0" smtClean="0"/>
              <a:t>) sıvı</a:t>
            </a:r>
          </a:p>
          <a:p>
            <a:r>
              <a:rPr lang="tr-TR" dirty="0" smtClean="0"/>
              <a:t> Göğüs (</a:t>
            </a:r>
            <a:r>
              <a:rPr lang="tr-TR" dirty="0" err="1" smtClean="0"/>
              <a:t>torasik</a:t>
            </a:r>
            <a:r>
              <a:rPr lang="tr-TR" dirty="0" smtClean="0"/>
              <a:t>) ve karın (</a:t>
            </a:r>
            <a:r>
              <a:rPr lang="tr-TR" dirty="0" err="1" smtClean="0"/>
              <a:t>abdominal</a:t>
            </a:r>
            <a:r>
              <a:rPr lang="tr-TR" dirty="0" smtClean="0"/>
              <a:t>) boşluğu sıvıları</a:t>
            </a:r>
          </a:p>
          <a:p>
            <a:r>
              <a:rPr lang="tr-TR" dirty="0" smtClean="0"/>
              <a:t> Eklem sıvısı</a:t>
            </a:r>
          </a:p>
          <a:p>
            <a:r>
              <a:rPr lang="tr-TR" dirty="0" smtClean="0"/>
              <a:t> Karın içi zarlardan kaynaklanan </a:t>
            </a:r>
            <a:r>
              <a:rPr lang="tr-TR" dirty="0" err="1" smtClean="0"/>
              <a:t>peritoneal</a:t>
            </a:r>
            <a:r>
              <a:rPr lang="tr-TR" dirty="0" smtClean="0"/>
              <a:t> sıvılar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385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Laboratuvarlarda Numune Alma Kapları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40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22212"/>
          </a:xfrm>
        </p:spPr>
        <p:txBody>
          <a:bodyPr>
            <a:normAutofit/>
          </a:bodyPr>
          <a:lstStyle/>
          <a:p>
            <a:r>
              <a:rPr lang="tr-TR" sz="3200" dirty="0"/>
              <a:t>Cam şişe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/>
              <a:t>Büyük boy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/>
              <a:t>500 ml ila 1000 ml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b="1" dirty="0"/>
              <a:t>Sızdırmaz kapak</a:t>
            </a:r>
            <a:endParaRPr lang="tr-TR" sz="3200" dirty="0"/>
          </a:p>
        </p:txBody>
      </p:sp>
      <p:pic>
        <p:nvPicPr>
          <p:cNvPr id="3074" name="Picture 2" descr="https://uygulamalar.gtb.gov.tr/samancta/GeneralProcedures/Graphics/G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8" y="926760"/>
            <a:ext cx="3954160" cy="59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21321"/>
          </a:xfrm>
        </p:spPr>
        <p:txBody>
          <a:bodyPr>
            <a:normAutofit/>
          </a:bodyPr>
          <a:lstStyle/>
          <a:p>
            <a:r>
              <a:rPr lang="tr-TR" sz="3200" dirty="0"/>
              <a:t>Metal kutu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/>
              <a:t>Büyük boy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/>
              <a:t>500 ml ila 1000 ml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b="1" dirty="0"/>
              <a:t>Sızdırmaz kapak</a:t>
            </a:r>
            <a:endParaRPr lang="tr-TR" sz="3200" dirty="0"/>
          </a:p>
        </p:txBody>
      </p:sp>
      <p:pic>
        <p:nvPicPr>
          <p:cNvPr id="4098" name="Picture 2" descr="https://uygulamalar.gtb.gov.tr/samancta/GeneralProcedures/Graphics/M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84" y="1027906"/>
            <a:ext cx="3914992" cy="521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37" t="20470" r="21564" b="11235"/>
          <a:stretch/>
        </p:blipFill>
        <p:spPr>
          <a:xfrm>
            <a:off x="1429101" y="277985"/>
            <a:ext cx="9866428" cy="64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37949" y="582328"/>
            <a:ext cx="8689976" cy="2509213"/>
          </a:xfrm>
        </p:spPr>
        <p:txBody>
          <a:bodyPr/>
          <a:lstStyle/>
          <a:p>
            <a:r>
              <a:rPr lang="tr-TR" dirty="0" smtClean="0"/>
              <a:t>Laboratuvar teknikleri </a:t>
            </a:r>
            <a:br>
              <a:rPr lang="tr-TR" dirty="0" smtClean="0"/>
            </a:br>
            <a:r>
              <a:rPr lang="tr-TR" sz="3200" dirty="0" smtClean="0"/>
              <a:t>13. HAFTA DERS SUNUMU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195148" y="3644538"/>
            <a:ext cx="9038908" cy="1038496"/>
          </a:xfrm>
        </p:spPr>
        <p:txBody>
          <a:bodyPr/>
          <a:lstStyle/>
          <a:p>
            <a:pPr algn="r"/>
            <a:endParaRPr lang="tr-TR" dirty="0" smtClean="0"/>
          </a:p>
          <a:p>
            <a:pPr algn="r"/>
            <a:r>
              <a:rPr lang="tr-TR" dirty="0" smtClean="0"/>
              <a:t>Hınıs meslek yüksekokulu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50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345475" y="1241993"/>
            <a:ext cx="9422674" cy="294458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567544" y="5626967"/>
            <a:ext cx="9810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600" i="1" dirty="0" smtClean="0"/>
              <a:t>Kaynak: http</a:t>
            </a:r>
            <a:r>
              <a:rPr lang="tr-TR" sz="1600" i="1" dirty="0"/>
              <a:t>://www.tmgdkizmir.com/tehlikeli-madde-guvenlik-danismanligi</a:t>
            </a:r>
            <a:r>
              <a:rPr lang="tr-T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167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Final / Bütünleme sınavlarınızda başarılar dilerim.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37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Laboratuvar Kuralları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Laboratuvar çalışanları (hekim, veteriner, laboratuvar teknikerleri ve diğer sağlık personelleri), </a:t>
            </a:r>
            <a:r>
              <a:rPr lang="tr-TR" dirty="0"/>
              <a:t>yapılacak işten çabuk sonuç almak ve kendilerini çeşitli tehlikelerden korumak için </a:t>
            </a:r>
            <a:r>
              <a:rPr lang="tr-TR" dirty="0" smtClean="0"/>
              <a:t>belirli kurallara </a:t>
            </a:r>
            <a:r>
              <a:rPr lang="tr-TR" dirty="0"/>
              <a:t>uymak mecburiyetindedir. </a:t>
            </a:r>
          </a:p>
        </p:txBody>
      </p:sp>
    </p:spTree>
    <p:extLst>
      <p:ext uri="{BB962C8B-B14F-4D97-AF65-F5344CB8AC3E}">
        <p14:creationId xmlns:p14="http://schemas.microsoft.com/office/powerpoint/2010/main" val="13403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laboratuvar prosedÃ¼r ve talimatlar ile ilgili gÃ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26" y="620689"/>
            <a:ext cx="7010549" cy="547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laboratuvar Ã§alÄ±ÅanlarÄ±  koruyucu ekipmanlar ile ilgili gÃ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864167"/>
            <a:ext cx="6860580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 descr="Ä°lgili res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95" y="1600201"/>
            <a:ext cx="60500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61112"/>
            <a:ext cx="7200800" cy="5400600"/>
          </a:xfrm>
        </p:spPr>
      </p:pic>
    </p:spTree>
    <p:extLst>
      <p:ext uri="{BB962C8B-B14F-4D97-AF65-F5344CB8AC3E}">
        <p14:creationId xmlns:p14="http://schemas.microsoft.com/office/powerpoint/2010/main" val="39293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Çalışma düzenleri</a:t>
            </a:r>
            <a:endParaRPr lang="tr-TR" dirty="0"/>
          </a:p>
        </p:txBody>
      </p:sp>
      <p:pic>
        <p:nvPicPr>
          <p:cNvPr id="5122" name="Picture 2" descr="Ä°lgili res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57" y="2584713"/>
            <a:ext cx="6413939" cy="42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634950"/>
            <a:ext cx="8229600" cy="44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205</Words>
  <Application>Microsoft Office PowerPoint</Application>
  <PresentationFormat>Geniş ekran</PresentationFormat>
  <Paragraphs>91</Paragraphs>
  <Slides>27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Teması</vt:lpstr>
      <vt:lpstr>Laboratuvar Teknikleri</vt:lpstr>
      <vt:lpstr>PowerPoint Sunusu</vt:lpstr>
      <vt:lpstr>Laboratuvar Kuralları</vt:lpstr>
      <vt:lpstr>PowerPoint Sunusu</vt:lpstr>
      <vt:lpstr>PowerPoint Sunusu</vt:lpstr>
      <vt:lpstr>PowerPoint Sunusu</vt:lpstr>
      <vt:lpstr>PowerPoint Sunusu</vt:lpstr>
      <vt:lpstr>Çalışma düzenleri</vt:lpstr>
      <vt:lpstr>PowerPoint Sunusu</vt:lpstr>
      <vt:lpstr>Ultra safsu cihazı</vt:lpstr>
      <vt:lpstr> LABORATUARDA KULLANILAN CAM MALZEMELER VE BAZI ARAÇ VE GEREÇLER</vt:lpstr>
      <vt:lpstr>PowerPoint Sunusu</vt:lpstr>
      <vt:lpstr>LABORATUARDA KULLANILAN CİHAZLAR</vt:lpstr>
      <vt:lpstr>Tehlike sembolleri</vt:lpstr>
      <vt:lpstr>KLİNİK LABORATUVARDA OTOMASYON VE SİSTEMLERİ</vt:lpstr>
      <vt:lpstr>Kalite kontrol yöntemleri</vt:lpstr>
      <vt:lpstr>PowerPoint Sunusu</vt:lpstr>
      <vt:lpstr>Laboratuvarda temel ve ileri analiz yöntemleri </vt:lpstr>
      <vt:lpstr>Biyolojik Örnekleri Alma ve Saklama Koşulları</vt:lpstr>
      <vt:lpstr>Biyolojik Analiz Örnekleri </vt:lpstr>
      <vt:lpstr>Laboratuvarlarda Numune Alma Kapları</vt:lpstr>
      <vt:lpstr>Cam şişe Büyük boy 500 ml ila 1000 ml Sızdırmaz kapak</vt:lpstr>
      <vt:lpstr>Metal kutu Büyük boy 500 ml ila 1000 ml Sızdırmaz kapak</vt:lpstr>
      <vt:lpstr>PowerPoint Sunusu</vt:lpstr>
      <vt:lpstr>Laboratuvar teknikleri  13. HAFTA DERS SUNUMU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</dc:creator>
  <cp:lastModifiedBy>mehmet</cp:lastModifiedBy>
  <cp:revision>11</cp:revision>
  <dcterms:created xsi:type="dcterms:W3CDTF">2021-01-02T15:01:11Z</dcterms:created>
  <dcterms:modified xsi:type="dcterms:W3CDTF">2021-01-02T15:10:57Z</dcterms:modified>
</cp:coreProperties>
</file>