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Lst>
  <p:notesMasterIdLst>
    <p:notesMasterId r:id="rId46"/>
  </p:notesMasterIdLst>
  <p:handoutMasterIdLst>
    <p:handoutMasterId r:id="rId47"/>
  </p:handoutMasterIdLst>
  <p:sldIdLst>
    <p:sldId id="606" r:id="rId2"/>
    <p:sldId id="616" r:id="rId3"/>
    <p:sldId id="605" r:id="rId4"/>
    <p:sldId id="627" r:id="rId5"/>
    <p:sldId id="607" r:id="rId6"/>
    <p:sldId id="608" r:id="rId7"/>
    <p:sldId id="640" r:id="rId8"/>
    <p:sldId id="644" r:id="rId9"/>
    <p:sldId id="645" r:id="rId10"/>
    <p:sldId id="683" r:id="rId11"/>
    <p:sldId id="646" r:id="rId12"/>
    <p:sldId id="647" r:id="rId13"/>
    <p:sldId id="648" r:id="rId14"/>
    <p:sldId id="649" r:id="rId15"/>
    <p:sldId id="641" r:id="rId16"/>
    <p:sldId id="642" r:id="rId17"/>
    <p:sldId id="650" r:id="rId18"/>
    <p:sldId id="651" r:id="rId19"/>
    <p:sldId id="652" r:id="rId20"/>
    <p:sldId id="653" r:id="rId21"/>
    <p:sldId id="654" r:id="rId22"/>
    <p:sldId id="655" r:id="rId23"/>
    <p:sldId id="678" r:id="rId24"/>
    <p:sldId id="679" r:id="rId25"/>
    <p:sldId id="680" r:id="rId26"/>
    <p:sldId id="681" r:id="rId27"/>
    <p:sldId id="682" r:id="rId28"/>
    <p:sldId id="656" r:id="rId29"/>
    <p:sldId id="677" r:id="rId30"/>
    <p:sldId id="660" r:id="rId31"/>
    <p:sldId id="661" r:id="rId32"/>
    <p:sldId id="676" r:id="rId33"/>
    <p:sldId id="662" r:id="rId34"/>
    <p:sldId id="663" r:id="rId35"/>
    <p:sldId id="675" r:id="rId36"/>
    <p:sldId id="664" r:id="rId37"/>
    <p:sldId id="665" r:id="rId38"/>
    <p:sldId id="666" r:id="rId39"/>
    <p:sldId id="667" r:id="rId40"/>
    <p:sldId id="668" r:id="rId41"/>
    <p:sldId id="671" r:id="rId42"/>
    <p:sldId id="672" r:id="rId43"/>
    <p:sldId id="673" r:id="rId44"/>
    <p:sldId id="674" r:id="rId45"/>
  </p:sldIdLst>
  <p:sldSz cx="9144000" cy="6858000" type="screen4x3"/>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5613" indent="1588" algn="l" rtl="0" fontAlgn="base">
      <a:spcBef>
        <a:spcPct val="0"/>
      </a:spcBef>
      <a:spcAft>
        <a:spcPct val="0"/>
      </a:spcAft>
      <a:defRPr sz="1600" b="1" kern="1200">
        <a:solidFill>
          <a:schemeClr val="tx1"/>
        </a:solidFill>
        <a:latin typeface="Arial" charset="0"/>
        <a:ea typeface="+mn-ea"/>
        <a:cs typeface="+mn-cs"/>
      </a:defRPr>
    </a:lvl2pPr>
    <a:lvl3pPr marL="912813" indent="1588" algn="l" rtl="0" fontAlgn="base">
      <a:spcBef>
        <a:spcPct val="0"/>
      </a:spcBef>
      <a:spcAft>
        <a:spcPct val="0"/>
      </a:spcAft>
      <a:defRPr sz="1600" b="1" kern="1200">
        <a:solidFill>
          <a:schemeClr val="tx1"/>
        </a:solidFill>
        <a:latin typeface="Arial" charset="0"/>
        <a:ea typeface="+mn-ea"/>
        <a:cs typeface="+mn-cs"/>
      </a:defRPr>
    </a:lvl3pPr>
    <a:lvl4pPr marL="1370013" indent="1588" algn="l" rtl="0" fontAlgn="base">
      <a:spcBef>
        <a:spcPct val="0"/>
      </a:spcBef>
      <a:spcAft>
        <a:spcPct val="0"/>
      </a:spcAft>
      <a:defRPr sz="1600" b="1" kern="1200">
        <a:solidFill>
          <a:schemeClr val="tx1"/>
        </a:solidFill>
        <a:latin typeface="Arial" charset="0"/>
        <a:ea typeface="+mn-ea"/>
        <a:cs typeface="+mn-cs"/>
      </a:defRPr>
    </a:lvl4pPr>
    <a:lvl5pPr marL="1827213" indent="1588"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FFFF66"/>
    <a:srgbClr val="7CBCE3"/>
    <a:srgbClr val="77A9D9"/>
    <a:srgbClr val="7CB0DC"/>
    <a:srgbClr val="E9E1D4"/>
    <a:srgbClr val="006666"/>
    <a:srgbClr val="33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361" autoAdjust="0"/>
    <p:restoredTop sz="96552" autoAdjust="0"/>
  </p:normalViewPr>
  <p:slideViewPr>
    <p:cSldViewPr snapToGrid="0">
      <p:cViewPr varScale="1">
        <p:scale>
          <a:sx n="112" d="100"/>
          <a:sy n="112" d="100"/>
        </p:scale>
        <p:origin x="-1788" y="-90"/>
      </p:cViewPr>
      <p:guideLst>
        <p:guide orient="horz" pos="4209"/>
        <p:guide pos="5470"/>
      </p:guideLst>
    </p:cSldViewPr>
  </p:slideViewPr>
  <p:outlineViewPr>
    <p:cViewPr>
      <p:scale>
        <a:sx n="33" d="100"/>
        <a:sy n="33" d="100"/>
      </p:scale>
      <p:origin x="0" y="28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68"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98211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r" defTabSz="963465" eaLnBrk="0" hangingPunct="0">
              <a:defRPr sz="1200" b="0">
                <a:latin typeface="Times New Roman" pitchFamily="18"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60475" y="719138"/>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74725" y="4562475"/>
            <a:ext cx="5365750" cy="4319588"/>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r" defTabSz="963465" eaLnBrk="0" hangingPunct="0">
              <a:defRPr sz="1200" b="0">
                <a:latin typeface="Times New Roman" pitchFamily="18" charset="0"/>
              </a:defRPr>
            </a:lvl1pPr>
          </a:lstStyle>
          <a:p>
            <a:pPr>
              <a:defRPr/>
            </a:pPr>
            <a:fld id="{9548441F-D37E-473E-B7D9-419AC6F850C3}" type="slidenum">
              <a:rPr lang="en-US"/>
              <a:pPr>
                <a:defRPr/>
              </a:pPr>
              <a:t>‹#›</a:t>
            </a:fld>
            <a:endParaRPr lang="en-US"/>
          </a:p>
        </p:txBody>
      </p:sp>
    </p:spTree>
    <p:extLst>
      <p:ext uri="{BB962C8B-B14F-4D97-AF65-F5344CB8AC3E}">
        <p14:creationId xmlns:p14="http://schemas.microsoft.com/office/powerpoint/2010/main" xmlns="" val="686720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_Title">
    <p:spTree>
      <p:nvGrpSpPr>
        <p:cNvPr id="1" name=""/>
        <p:cNvGrpSpPr/>
        <p:nvPr/>
      </p:nvGrpSpPr>
      <p:grpSpPr>
        <a:xfrm>
          <a:off x="0" y="0"/>
          <a:ext cx="0" cy="0"/>
          <a:chOff x="0" y="0"/>
          <a:chExt cx="0" cy="0"/>
        </a:xfrm>
      </p:grpSpPr>
      <p:pic>
        <p:nvPicPr>
          <p:cNvPr id="6" name="Picture 5" descr="Title slide bkg.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Box 6"/>
          <p:cNvSpPr txBox="1"/>
          <p:nvPr userDrawn="1"/>
        </p:nvSpPr>
        <p:spPr bwMode="auto">
          <a:xfrm>
            <a:off x="6478623" y="2033080"/>
            <a:ext cx="2276272" cy="400110"/>
          </a:xfrm>
          <a:prstGeom prst="rect">
            <a:avLst/>
          </a:prstGeom>
          <a:noFill/>
          <a:ln w="12700" cap="sq" algn="ctr">
            <a:noFill/>
            <a:miter lim="800000"/>
            <a:headEnd/>
            <a:tailEnd/>
          </a:ln>
          <a:effectLst/>
        </p:spPr>
        <p:txBody>
          <a:bodyPr wrap="square" rtlCol="0">
            <a:spAutoFit/>
          </a:bodyPr>
          <a:lstStyle/>
          <a:p>
            <a:pPr algn="r"/>
            <a:r>
              <a:rPr lang="en-US" sz="2000" b="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rPr>
              <a:t>14. 5</a:t>
            </a:r>
            <a:r>
              <a:rPr lang="en-US" sz="2000" b="0" baseline="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rPr>
              <a:t> Release</a:t>
            </a:r>
            <a:endParaRPr lang="en-US" sz="2000" b="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endParaRPr>
          </a:p>
        </p:txBody>
      </p:sp>
      <p:sp>
        <p:nvSpPr>
          <p:cNvPr id="9" name="TextBox 8"/>
          <p:cNvSpPr txBox="1"/>
          <p:nvPr userDrawn="1"/>
        </p:nvSpPr>
        <p:spPr bwMode="auto">
          <a:xfrm>
            <a:off x="3657600" y="5212080"/>
            <a:ext cx="3961918" cy="1077218"/>
          </a:xfrm>
          <a:prstGeom prst="rect">
            <a:avLst/>
          </a:prstGeom>
          <a:noFill/>
          <a:ln w="12700" cap="sq" algn="ctr">
            <a:noFill/>
            <a:miter lim="800000"/>
            <a:headEnd/>
            <a:tailEnd/>
          </a:ln>
          <a:effectLst/>
        </p:spPr>
        <p:txBody>
          <a:bodyPr wrap="none" rtlCol="0">
            <a:spAutoFit/>
          </a:bodyPr>
          <a:lstStyle/>
          <a:p>
            <a:r>
              <a:rPr lang="en-US" sz="3200" b="1" dirty="0" smtClean="0">
                <a:latin typeface="Calibri" pitchFamily="34" charset="0"/>
                <a:cs typeface="Calibri" pitchFamily="34" charset="0"/>
              </a:rPr>
              <a:t>Introduction to ANSYS</a:t>
            </a:r>
          </a:p>
          <a:p>
            <a:r>
              <a:rPr lang="en-US" sz="3200" b="1" dirty="0" smtClean="0">
                <a:latin typeface="Calibri" pitchFamily="34" charset="0"/>
                <a:cs typeface="Calibri" pitchFamily="34" charset="0"/>
              </a:rPr>
              <a:t>Meshing</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447800" y="1752600"/>
            <a:ext cx="6096000" cy="3733800"/>
          </a:xfrm>
        </p:spPr>
        <p:txBody>
          <a:bodyPr/>
          <a:lstStyle>
            <a:lvl1pPr>
              <a:defRPr sz="2000" b="1">
                <a:latin typeface="Calibri" pitchFamily="34" charset="0"/>
                <a:cs typeface="Calibri" pitchFamily="34" charset="0"/>
              </a:defRPr>
            </a:lvl1pPr>
            <a:lvl2pPr marL="228600" indent="-228600">
              <a:buClrTx/>
              <a:buFont typeface="Arial" pitchFamily="34" charset="0"/>
              <a:buChar char="•"/>
              <a:defRPr b="1">
                <a:latin typeface="Calibri" pitchFamily="34" charset="0"/>
                <a:cs typeface="Calibri" pitchFamily="34" charset="0"/>
              </a:defRPr>
            </a:lvl2pPr>
            <a:lvl3pPr marL="457200" indent="-228600">
              <a:buFont typeface="Arial Narrow" pitchFamily="34" charset="0"/>
              <a:buChar char="–"/>
              <a:tabLst/>
              <a:defRPr b="1">
                <a:latin typeface="Calibri" pitchFamily="34" charset="0"/>
                <a:cs typeface="Calibri" pitchFamily="34" charset="0"/>
              </a:defRPr>
            </a:lvl3pPr>
            <a:lvl4pPr marL="685800" indent="-228600">
              <a:buClrTx/>
              <a:buFont typeface="Arial" pitchFamily="34" charset="0"/>
              <a:buChar char="•"/>
              <a:defRPr b="1">
                <a:latin typeface="Calibri" pitchFamily="34" charset="0"/>
                <a:cs typeface="Calibri" pitchFamily="34" charset="0"/>
              </a:defRPr>
            </a:lvl4pPr>
            <a:lvl5pPr marL="914400" indent="-228600">
              <a:buClrTx/>
              <a:buFont typeface="Arial Narrow" pitchFamily="34" charset="0"/>
              <a:buChar char="–"/>
              <a:defRPr b="1">
                <a:solidFill>
                  <a:schemeClr val="tx1"/>
                </a:solidFill>
                <a:latin typeface="Calibri" pitchFamily="34" charset="0"/>
                <a:cs typeface="Calibri" pitchFamily="34" charset="0"/>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Rectangle 5"/>
          <p:cNvSpPr/>
          <p:nvPr/>
        </p:nvSpPr>
        <p:spPr bwMode="auto">
          <a:xfrm>
            <a:off x="3638550" y="2937932"/>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61932"/>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43" name="Content Placeholder 2"/>
          <p:cNvSpPr>
            <a:spLocks noGrp="1"/>
          </p:cNvSpPr>
          <p:nvPr>
            <p:ph idx="10"/>
          </p:nvPr>
        </p:nvSpPr>
        <p:spPr>
          <a:xfrm>
            <a:off x="3638550" y="2937932"/>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smtClean="0">
                <a:latin typeface="Calibri" pitchFamily="34" charset="0"/>
                <a:cs typeface="Calibri" pitchFamily="34" charset="0"/>
              </a:defRPr>
            </a:lvl1pPr>
            <a:lvl2pPr marL="228600" indent="-228600">
              <a:buClrTx/>
              <a:buFont typeface="Arial" pitchFamily="34" charset="0"/>
              <a:buChar char="•"/>
              <a:defRPr lang="en-US" sz="1800" smtClean="0">
                <a:latin typeface="Calibri" pitchFamily="34" charset="0"/>
                <a:cs typeface="Calibri" pitchFamily="34" charset="0"/>
              </a:defRPr>
            </a:lvl2pPr>
            <a:lvl3pPr>
              <a:defRPr/>
            </a:lvl3pPr>
            <a:lvl5pPr>
              <a:defRPr/>
            </a:lvl5pPr>
            <a:lvl6pPr>
              <a:defRPr/>
            </a:lvl6pPr>
          </a:lstStyle>
          <a:p>
            <a:pPr lvl="0"/>
            <a:r>
              <a:rPr lang="en-US" smtClean="0"/>
              <a:t>Click to edit Master text styles</a:t>
            </a:r>
          </a:p>
          <a:p>
            <a:pPr lvl="1"/>
            <a:r>
              <a:rPr lang="en-US" smtClean="0"/>
              <a:t>Second level</a:t>
            </a:r>
          </a:p>
        </p:txBody>
      </p:sp>
      <p:sp>
        <p:nvSpPr>
          <p:cNvPr id="9" name="Content Placeholder 2"/>
          <p:cNvSpPr>
            <a:spLocks noGrp="1"/>
          </p:cNvSpPr>
          <p:nvPr>
            <p:ph idx="11"/>
          </p:nvPr>
        </p:nvSpPr>
        <p:spPr>
          <a:xfrm>
            <a:off x="6076950" y="4461932"/>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0"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5"/>
          <p:cNvSpPr/>
          <p:nvPr/>
        </p:nvSpPr>
        <p:spPr bwMode="auto">
          <a:xfrm>
            <a:off x="3638550" y="2937932"/>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61932"/>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10" name="Rectangle 9"/>
          <p:cNvSpPr/>
          <p:nvPr/>
        </p:nvSpPr>
        <p:spPr bwMode="auto">
          <a:xfrm>
            <a:off x="1109663" y="2937932"/>
            <a:ext cx="2528887" cy="1862138"/>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a:lnSpc>
                <a:spcPct val="90000"/>
              </a:lnSpc>
              <a:spcBef>
                <a:spcPct val="50000"/>
              </a:spcBef>
              <a:defRPr/>
            </a:pPr>
            <a:r>
              <a:rPr lang="en-US" dirty="0">
                <a:solidFill>
                  <a:schemeClr val="accent5">
                    <a:lumMod val="75000"/>
                  </a:schemeClr>
                </a:solidFill>
                <a:cs typeface="+mn-cs"/>
              </a:rPr>
              <a:t>Insert</a:t>
            </a:r>
            <a:br>
              <a:rPr lang="en-US" dirty="0">
                <a:solidFill>
                  <a:schemeClr val="accent5">
                    <a:lumMod val="75000"/>
                  </a:schemeClr>
                </a:solidFill>
                <a:cs typeface="+mn-cs"/>
              </a:rPr>
            </a:br>
            <a:r>
              <a:rPr lang="en-US" dirty="0">
                <a:solidFill>
                  <a:schemeClr val="accent5">
                    <a:lumMod val="75000"/>
                  </a:schemeClr>
                </a:solidFill>
                <a:cs typeface="+mn-cs"/>
              </a:rPr>
              <a:t>image</a:t>
            </a:r>
            <a:br>
              <a:rPr lang="en-US" dirty="0">
                <a:solidFill>
                  <a:schemeClr val="accent5">
                    <a:lumMod val="75000"/>
                  </a:schemeClr>
                </a:solidFill>
                <a:cs typeface="+mn-cs"/>
              </a:rPr>
            </a:br>
            <a:r>
              <a:rPr lang="en-US" dirty="0">
                <a:solidFill>
                  <a:schemeClr val="accent5">
                    <a:lumMod val="75000"/>
                  </a:schemeClr>
                </a:solidFill>
                <a:cs typeface="+mn-cs"/>
              </a:rPr>
              <a:t>here</a:t>
            </a:r>
          </a:p>
        </p:txBody>
      </p:sp>
      <p:sp>
        <p:nvSpPr>
          <p:cNvPr id="43" name="Content Placeholder 2"/>
          <p:cNvSpPr>
            <a:spLocks noGrp="1"/>
          </p:cNvSpPr>
          <p:nvPr>
            <p:ph idx="10"/>
          </p:nvPr>
        </p:nvSpPr>
        <p:spPr>
          <a:xfrm>
            <a:off x="3638550" y="2937932"/>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dirty="0" smtClean="0">
                <a:latin typeface="Calibri" pitchFamily="34" charset="0"/>
                <a:cs typeface="Calibri" pitchFamily="34" charset="0"/>
              </a:defRPr>
            </a:lvl1pPr>
            <a:lvl2pPr marL="228600" indent="-228600">
              <a:buClrTx/>
              <a:buFont typeface="Arial" pitchFamily="34" charset="0"/>
              <a:buChar char="•"/>
              <a:defRPr lang="en-US" sz="1800" b="1" dirty="0" smtClean="0">
                <a:latin typeface="Calibri" pitchFamily="34" charset="0"/>
                <a:cs typeface="Calibri" pitchFamily="34" charset="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idx="11"/>
          </p:nvPr>
        </p:nvSpPr>
        <p:spPr>
          <a:xfrm>
            <a:off x="6076950" y="4461932"/>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3" name="Title 1"/>
          <p:cNvSpPr>
            <a:spLocks noGrp="1"/>
          </p:cNvSpPr>
          <p:nvPr>
            <p:ph type="title"/>
          </p:nvPr>
        </p:nvSpPr>
        <p:spPr>
          <a:xfrm>
            <a:off x="1447800" y="457201"/>
            <a:ext cx="7126287" cy="5334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Rectangle 5"/>
          <p:cNvSpPr/>
          <p:nvPr/>
        </p:nvSpPr>
        <p:spPr bwMode="auto">
          <a:xfrm>
            <a:off x="3638550" y="2974975"/>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98975"/>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9" name="Rectangle 8"/>
          <p:cNvSpPr/>
          <p:nvPr/>
        </p:nvSpPr>
        <p:spPr bwMode="auto">
          <a:xfrm>
            <a:off x="0" y="2989263"/>
            <a:ext cx="3638550" cy="2533650"/>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0" name="Rectangle 9"/>
          <p:cNvSpPr/>
          <p:nvPr/>
        </p:nvSpPr>
        <p:spPr bwMode="auto">
          <a:xfrm>
            <a:off x="3638550" y="4498975"/>
            <a:ext cx="2438400" cy="1825625"/>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3" name="Content Placeholder 2"/>
          <p:cNvSpPr>
            <a:spLocks noGrp="1"/>
          </p:cNvSpPr>
          <p:nvPr>
            <p:ph idx="10"/>
          </p:nvPr>
        </p:nvSpPr>
        <p:spPr>
          <a:xfrm>
            <a:off x="3638550" y="2974975"/>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4" name="Content Placeholder 2"/>
          <p:cNvSpPr>
            <a:spLocks noGrp="1"/>
          </p:cNvSpPr>
          <p:nvPr>
            <p:ph idx="11"/>
          </p:nvPr>
        </p:nvSpPr>
        <p:spPr>
          <a:xfrm>
            <a:off x="6076950" y="4498975"/>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2" name="Title 1"/>
          <p:cNvSpPr>
            <a:spLocks noGrp="1"/>
          </p:cNvSpPr>
          <p:nvPr>
            <p:ph type="title"/>
          </p:nvPr>
        </p:nvSpPr>
        <p:spPr>
          <a:xfrm>
            <a:off x="1447800" y="457201"/>
            <a:ext cx="7126287" cy="609599"/>
          </a:xfr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smtClean="0">
                <a:latin typeface="Calibri" pitchFamily="34" charset="0"/>
                <a:cs typeface="Calibri" pitchFamily="34" charset="0"/>
              </a:defRPr>
            </a:lvl1pPr>
            <a:lvl2pPr marL="228600" indent="-228600">
              <a:buClrTx/>
              <a:buFont typeface="Arial" pitchFamily="34" charset="0"/>
              <a:buChar char="•"/>
              <a:defRPr lang="en-US" sz="1800" b="1" smtClean="0">
                <a:latin typeface="Calibri" pitchFamily="34" charset="0"/>
                <a:cs typeface="Calibri" pitchFamily="34" charset="0"/>
              </a:defRPr>
            </a:lvl2pPr>
          </a:lstStyle>
          <a:p>
            <a:pPr lvl="0"/>
            <a:r>
              <a:rPr lang="en-US" smtClean="0"/>
              <a:t>Click to edit Master text styles</a:t>
            </a:r>
          </a:p>
          <a:p>
            <a:pPr lvl="1"/>
            <a:r>
              <a:rPr lang="en-US" smtClean="0"/>
              <a:t>Second level</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bwMode="auto">
          <a:xfrm>
            <a:off x="1922463" y="4800600"/>
            <a:ext cx="7221537" cy="14303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4" name="Rectangle 3"/>
          <p:cNvSpPr/>
          <p:nvPr/>
        </p:nvSpPr>
        <p:spPr bwMode="auto">
          <a:xfrm>
            <a:off x="6172200" y="5888038"/>
            <a:ext cx="2971800" cy="968375"/>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2" t="-5" r="86995" b="88000"/>
          <a:stretch>
            <a:fillRect/>
          </a:stretch>
        </p:blipFill>
        <p:spPr bwMode="auto">
          <a:xfrm>
            <a:off x="0" y="476250"/>
            <a:ext cx="1189038" cy="381000"/>
          </a:xfrm>
          <a:prstGeom prst="rect">
            <a:avLst/>
          </a:prstGeom>
          <a:noFill/>
          <a:ln w="9525">
            <a:noFill/>
            <a:miter lim="800000"/>
            <a:headEnd/>
            <a:tailEnd/>
          </a:ln>
        </p:spPr>
      </p:pic>
      <p:pic>
        <p:nvPicPr>
          <p:cNvPr id="4"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3"/>
          <p:cNvPicPr>
            <a:picLocks noChangeAspect="1" noChangeArrowheads="1"/>
          </p:cNvPicPr>
          <p:nvPr/>
        </p:nvPicPr>
        <p:blipFill>
          <a:blip r:embed="rId4" cstate="print"/>
          <a:srcRect/>
          <a:stretch>
            <a:fillRect/>
          </a:stretch>
        </p:blipFill>
        <p:spPr bwMode="auto">
          <a:xfrm>
            <a:off x="1809750" y="0"/>
            <a:ext cx="7334250" cy="58738"/>
          </a:xfrm>
          <a:prstGeom prst="rect">
            <a:avLst/>
          </a:prstGeom>
          <a:noFill/>
          <a:ln w="9525">
            <a:noFill/>
            <a:miter lim="800000"/>
            <a:headEnd/>
            <a:tailEnd/>
          </a:ln>
        </p:spPr>
      </p:pic>
      <p:sp>
        <p:nvSpPr>
          <p:cNvPr id="2" name="Title 1"/>
          <p:cNvSpPr>
            <a:spLocks noGrp="1"/>
          </p:cNvSpPr>
          <p:nvPr>
            <p:ph type="title"/>
          </p:nvPr>
        </p:nvSpPr>
        <p:spPr>
          <a:xfrm>
            <a:off x="0" y="2209800"/>
            <a:ext cx="9144000" cy="685800"/>
          </a:xfrm>
        </p:spPr>
        <p:txBody>
          <a:bodyPr/>
          <a:lstStyle>
            <a:lvl1pPr algn="ctr">
              <a:defRPr sz="3600" b="1" cap="none">
                <a:solidFill>
                  <a:schemeClr val="tx1"/>
                </a:solidFill>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7" name="Content Placeholder 2"/>
          <p:cNvSpPr>
            <a:spLocks noGrp="1"/>
          </p:cNvSpPr>
          <p:nvPr>
            <p:ph idx="1"/>
          </p:nvPr>
        </p:nvSpPr>
        <p:spPr>
          <a:xfrm>
            <a:off x="1600199" y="5390002"/>
            <a:ext cx="7554915" cy="1071758"/>
          </a:xfrm>
        </p:spPr>
        <p:txBody>
          <a:bodyPr/>
          <a:lstStyle>
            <a:lvl1pPr marL="457200" indent="-457200">
              <a:buFontTx/>
              <a:buBlip>
                <a:blip r:embed="rId3"/>
              </a:buBlip>
              <a:defRPr sz="1600" b="1">
                <a:solidFill>
                  <a:schemeClr val="tx1"/>
                </a:solidFill>
              </a:defRPr>
            </a:lvl1pPr>
            <a:lvl2pPr marL="457200" indent="0">
              <a:spcBef>
                <a:spcPts val="0"/>
              </a:spcBef>
              <a:buFont typeface="Arial" pitchFamily="34" charset="0"/>
              <a:buNone/>
              <a:defRPr sz="1600">
                <a:solidFill>
                  <a:schemeClr val="tx1"/>
                </a:solidFill>
              </a:defRPr>
            </a:lvl2pPr>
          </a:lstStyle>
          <a:p>
            <a:pPr lvl="0"/>
            <a:r>
              <a:rPr lang="en-US" smtClean="0"/>
              <a:t>Click to edit Master text styles</a:t>
            </a:r>
          </a:p>
          <a:p>
            <a:pPr lvl="1"/>
            <a:r>
              <a:rPr lang="en-US" smtClean="0"/>
              <a:t>Second level</a:t>
            </a:r>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Content Placeholder 2"/>
          <p:cNvSpPr>
            <a:spLocks noGrp="1"/>
          </p:cNvSpPr>
          <p:nvPr>
            <p:ph sz="half" idx="1"/>
          </p:nvPr>
        </p:nvSpPr>
        <p:spPr>
          <a:xfrm>
            <a:off x="590550" y="1751012"/>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0090" y="1751012"/>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accent6">
                  <a:lumMod val="60000"/>
                  <a:lumOff val="40000"/>
                </a:schemeClr>
              </a:gs>
              <a:gs pos="53000">
                <a:schemeClr val="accent6">
                  <a:lumMod val="60000"/>
                  <a:lumOff val="40000"/>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buFont typeface="Arial" pitchFamily="34" charset="0"/>
              <a:buNone/>
              <a:defRPr/>
            </a:pPr>
            <a:endParaRPr lang="en-US" dirty="0"/>
          </a:p>
        </p:txBody>
      </p:sp>
      <p:sp>
        <p:nvSpPr>
          <p:cNvPr id="1027" name="Rectangle 2"/>
          <p:cNvSpPr>
            <a:spLocks noGrp="1" noChangeArrowheads="1"/>
          </p:cNvSpPr>
          <p:nvPr>
            <p:ph type="title"/>
          </p:nvPr>
        </p:nvSpPr>
        <p:spPr bwMode="auto">
          <a:xfrm>
            <a:off x="1447800" y="457200"/>
            <a:ext cx="7126288" cy="484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447800" y="1752600"/>
            <a:ext cx="7162800" cy="3124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3996" name="Text Box 12"/>
          <p:cNvSpPr txBox="1">
            <a:spLocks noChangeArrowheads="1"/>
          </p:cNvSpPr>
          <p:nvPr/>
        </p:nvSpPr>
        <p:spPr bwMode="auto">
          <a:xfrm>
            <a:off x="590550" y="6557963"/>
            <a:ext cx="1479550" cy="153987"/>
          </a:xfrm>
          <a:prstGeom prst="rect">
            <a:avLst/>
          </a:prstGeom>
          <a:noFill/>
          <a:ln w="9525" algn="ctr">
            <a:noFill/>
            <a:miter lim="800000"/>
            <a:headEnd/>
            <a:tailEnd/>
          </a:ln>
          <a:effectLst/>
        </p:spPr>
        <p:txBody>
          <a:bodyPr lIns="0" tIns="0" rIns="0" bIns="0">
            <a:spAutoFit/>
          </a:bodyPr>
          <a:lstStyle/>
          <a:p>
            <a:pPr eaLnBrk="0" fontAlgn="auto" hangingPunct="0">
              <a:spcAft>
                <a:spcPts val="0"/>
              </a:spcAft>
              <a:defRPr/>
            </a:pPr>
            <a:r>
              <a:rPr lang="en-US" sz="1000" dirty="0">
                <a:latin typeface="+mn-lt"/>
              </a:rPr>
              <a:t>© </a:t>
            </a:r>
            <a:r>
              <a:rPr lang="en-US" sz="1000" dirty="0" smtClean="0">
                <a:latin typeface="+mn-lt"/>
              </a:rPr>
              <a:t>2012 </a:t>
            </a:r>
            <a:r>
              <a:rPr lang="en-US" sz="1000" dirty="0">
                <a:latin typeface="+mn-lt"/>
              </a:rPr>
              <a:t>ANSYS, Inc.</a:t>
            </a:r>
            <a:endParaRPr lang="en-US" sz="1000" dirty="0">
              <a:latin typeface="+mn-lt"/>
              <a:cs typeface="+mn-cs"/>
            </a:endParaRPr>
          </a:p>
        </p:txBody>
      </p:sp>
      <p:sp>
        <p:nvSpPr>
          <p:cNvPr id="553997" name="Text Box 13"/>
          <p:cNvSpPr txBox="1">
            <a:spLocks noChangeArrowheads="1"/>
          </p:cNvSpPr>
          <p:nvPr/>
        </p:nvSpPr>
        <p:spPr bwMode="auto">
          <a:xfrm>
            <a:off x="2070100" y="6557963"/>
            <a:ext cx="1587500" cy="153888"/>
          </a:xfrm>
          <a:prstGeom prst="rect">
            <a:avLst/>
          </a:prstGeom>
          <a:noFill/>
          <a:ln w="9525" algn="ctr">
            <a:noFill/>
            <a:miter lim="800000"/>
            <a:headEnd/>
            <a:tailEnd/>
          </a:ln>
          <a:effectLst/>
        </p:spPr>
        <p:txBody>
          <a:bodyPr wrap="square" lIns="0" tIns="0" rIns="0" bIns="0">
            <a:spAutoFit/>
          </a:bodyPr>
          <a:lstStyle/>
          <a:p>
            <a:pPr eaLnBrk="0" fontAlgn="auto" hangingPunct="0">
              <a:spcAft>
                <a:spcPts val="0"/>
              </a:spcAft>
              <a:defRPr/>
            </a:pPr>
            <a:fld id="{F4674F3A-4F60-4857-91A6-E62E4CF56F4B}" type="datetime4">
              <a:rPr lang="en-US" sz="1000">
                <a:latin typeface="+mn-lt"/>
                <a:cs typeface="+mn-cs"/>
              </a:rPr>
              <a:pPr eaLnBrk="0" fontAlgn="auto" hangingPunct="0">
                <a:spcAft>
                  <a:spcPts val="0"/>
                </a:spcAft>
                <a:defRPr/>
              </a:pPr>
              <a:t>November 20, 2012</a:t>
            </a:fld>
            <a:endParaRPr lang="en-US" sz="1000" dirty="0">
              <a:latin typeface="+mn-lt"/>
              <a:cs typeface="+mn-cs"/>
            </a:endParaRPr>
          </a:p>
        </p:txBody>
      </p:sp>
      <p:sp>
        <p:nvSpPr>
          <p:cNvPr id="7" name="Rectangle 5"/>
          <p:cNvSpPr txBox="1">
            <a:spLocks noChangeArrowheads="1"/>
          </p:cNvSpPr>
          <p:nvPr/>
        </p:nvSpPr>
        <p:spPr bwMode="auto">
          <a:xfrm>
            <a:off x="4749800" y="6557963"/>
            <a:ext cx="279400" cy="153987"/>
          </a:xfrm>
          <a:prstGeom prst="rect">
            <a:avLst/>
          </a:prstGeom>
          <a:noFill/>
          <a:ln w="9525">
            <a:noFill/>
            <a:miter lim="800000"/>
            <a:headEnd/>
            <a:tailEnd/>
          </a:ln>
          <a:effectLst/>
        </p:spPr>
        <p:txBody>
          <a:bodyPr lIns="0" tIns="0" rIns="0" bIns="0">
            <a:spAutoFit/>
          </a:bodyPr>
          <a:lstStyle>
            <a:lvl1pPr algn="r" eaLnBrk="0" hangingPunct="0">
              <a:lnSpc>
                <a:spcPct val="100000"/>
              </a:lnSpc>
              <a:spcBef>
                <a:spcPct val="0"/>
              </a:spcBef>
              <a:defRPr sz="1000">
                <a:solidFill>
                  <a:schemeClr val="tx2"/>
                </a:solidFill>
              </a:defRPr>
            </a:lvl1pPr>
          </a:lstStyle>
          <a:p>
            <a:pPr algn="l">
              <a:defRPr/>
            </a:pPr>
            <a:fld id="{0EB639C4-AAB0-4043-B0CD-42F410298AB6}" type="slidenum">
              <a:rPr lang="en-US" smtClean="0">
                <a:solidFill>
                  <a:schemeClr val="tx1"/>
                </a:solidFill>
                <a:cs typeface="+mn-cs"/>
              </a:rPr>
              <a:pPr algn="l">
                <a:defRPr/>
              </a:pPr>
              <a:t>‹#›</a:t>
            </a:fld>
            <a:endParaRPr lang="en-US" dirty="0">
              <a:solidFill>
                <a:schemeClr val="tx1"/>
              </a:solidFill>
              <a:cs typeface="+mn-cs"/>
            </a:endParaRPr>
          </a:p>
        </p:txBody>
      </p:sp>
      <p:pic>
        <p:nvPicPr>
          <p:cNvPr id="8" name="Picture 29"/>
          <p:cNvPicPr>
            <a:picLocks noChangeAspect="1" noChangeArrowheads="1"/>
          </p:cNvPicPr>
          <p:nvPr/>
        </p:nvPicPr>
        <p:blipFill>
          <a:blip r:embed="rId1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13"/>
          <p:cNvPicPr>
            <a:picLocks noChangeAspect="1" noChangeArrowheads="1"/>
          </p:cNvPicPr>
          <p:nvPr/>
        </p:nvPicPr>
        <p:blipFill>
          <a:blip r:embed="rId14" cstate="print"/>
          <a:srcRect/>
          <a:stretch>
            <a:fillRect/>
          </a:stretch>
        </p:blipFill>
        <p:spPr bwMode="auto">
          <a:xfrm>
            <a:off x="1809750" y="0"/>
            <a:ext cx="7334250" cy="58738"/>
          </a:xfrm>
          <a:prstGeom prst="rect">
            <a:avLst/>
          </a:prstGeom>
          <a:noFill/>
          <a:ln w="9525">
            <a:noFill/>
            <a:miter lim="800000"/>
            <a:headEnd/>
            <a:tailEnd/>
          </a:ln>
        </p:spPr>
      </p:pic>
      <p:sp>
        <p:nvSpPr>
          <p:cNvPr id="10" name="TextBox 9"/>
          <p:cNvSpPr txBox="1"/>
          <p:nvPr userDrawn="1"/>
        </p:nvSpPr>
        <p:spPr bwMode="auto">
          <a:xfrm>
            <a:off x="8015063" y="6556248"/>
            <a:ext cx="658835" cy="153888"/>
          </a:xfrm>
          <a:prstGeom prst="rect">
            <a:avLst/>
          </a:prstGeom>
          <a:noFill/>
          <a:ln w="12700" cap="sq" algn="ctr">
            <a:noFill/>
            <a:miter lim="800000"/>
            <a:headEnd/>
            <a:tailEnd/>
          </a:ln>
          <a:effectLst/>
        </p:spPr>
        <p:txBody>
          <a:bodyPr wrap="none" lIns="0" tIns="0" rIns="0" bIns="0" rtlCol="0">
            <a:spAutoFit/>
          </a:bodyPr>
          <a:lstStyle/>
          <a:p>
            <a:pPr algn="r"/>
            <a:r>
              <a:rPr lang="en-US" sz="1000" b="0" dirty="0" smtClean="0">
                <a:latin typeface="Calibri" pitchFamily="34" charset="0"/>
                <a:cs typeface="Calibri" pitchFamily="34" charset="0"/>
              </a:rPr>
              <a:t>Release 14.5</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1" r:id="rId11"/>
  </p:sldLayoutIdLst>
  <p:transition>
    <p:wipe dir="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200" b="1">
          <a:solidFill>
            <a:schemeClr val="tx1"/>
          </a:solidFill>
          <a:latin typeface="Calibri" pitchFamily="34" charset="0"/>
          <a:ea typeface="+mj-ea"/>
          <a:cs typeface="Calibri" pitchFamily="34" charset="0"/>
        </a:defRPr>
      </a:lvl1pPr>
      <a:lvl2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2pPr>
      <a:lvl3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3pPr>
      <a:lvl4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4pPr>
      <a:lvl5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457200" indent="-457200" algn="l" rtl="0" eaLnBrk="1" fontAlgn="base" hangingPunct="1">
        <a:lnSpc>
          <a:spcPct val="95000"/>
        </a:lnSpc>
        <a:spcBef>
          <a:spcPts val="1200"/>
        </a:spcBef>
        <a:spcAft>
          <a:spcPct val="0"/>
        </a:spcAft>
        <a:buClr>
          <a:schemeClr val="tx1"/>
        </a:buClr>
        <a:defRPr sz="2000" b="1">
          <a:solidFill>
            <a:schemeClr val="tx1"/>
          </a:solidFill>
          <a:latin typeface="Calibri" pitchFamily="34" charset="0"/>
          <a:ea typeface="+mn-ea"/>
          <a:cs typeface="Calibri" pitchFamily="34" charset="0"/>
        </a:defRPr>
      </a:lvl1pPr>
      <a:lvl2pPr marL="228600" indent="-228600" algn="l" rtl="0" eaLnBrk="1" fontAlgn="base" hangingPunct="1">
        <a:lnSpc>
          <a:spcPct val="95000"/>
        </a:lnSpc>
        <a:spcBef>
          <a:spcPct val="25000"/>
        </a:spcBef>
        <a:spcAft>
          <a:spcPct val="0"/>
        </a:spcAft>
        <a:buClrTx/>
        <a:buSzPct val="120000"/>
        <a:buFont typeface="Arial" charset="0"/>
        <a:buChar char="•"/>
        <a:defRPr b="1">
          <a:solidFill>
            <a:schemeClr val="tx1"/>
          </a:solidFill>
          <a:latin typeface="Calibri" pitchFamily="34" charset="0"/>
          <a:cs typeface="Calibri" pitchFamily="34" charset="0"/>
        </a:defRPr>
      </a:lvl2pPr>
      <a:lvl3pPr marL="457200" indent="-228600" algn="l" rtl="0" eaLnBrk="1" fontAlgn="base" hangingPunct="1">
        <a:lnSpc>
          <a:spcPct val="95000"/>
        </a:lnSpc>
        <a:spcBef>
          <a:spcPct val="25000"/>
        </a:spcBef>
        <a:spcAft>
          <a:spcPct val="0"/>
        </a:spcAft>
        <a:buClrTx/>
        <a:buFont typeface="Calibri" pitchFamily="34" charset="0"/>
        <a:buChar char="–"/>
        <a:defRPr b="1">
          <a:solidFill>
            <a:schemeClr val="tx1"/>
          </a:solidFill>
          <a:latin typeface="Calibri" pitchFamily="34" charset="0"/>
          <a:cs typeface="Calibri" pitchFamily="34" charset="0"/>
        </a:defRPr>
      </a:lvl3pPr>
      <a:lvl4pPr marL="687388" indent="-225425" algn="l" rtl="0" eaLnBrk="1" fontAlgn="base" hangingPunct="1">
        <a:lnSpc>
          <a:spcPct val="95000"/>
        </a:lnSpc>
        <a:spcBef>
          <a:spcPct val="25000"/>
        </a:spcBef>
        <a:spcAft>
          <a:spcPct val="0"/>
        </a:spcAft>
        <a:buClrTx/>
        <a:buFont typeface="Arial" pitchFamily="34" charset="0"/>
        <a:buChar char="•"/>
        <a:defRPr b="1">
          <a:solidFill>
            <a:schemeClr val="tx1"/>
          </a:solidFill>
          <a:latin typeface="Calibri" pitchFamily="34" charset="0"/>
          <a:cs typeface="Calibri" pitchFamily="34" charset="0"/>
        </a:defRPr>
      </a:lvl4pPr>
      <a:lvl5pPr marL="914400" indent="-227013" algn="l" rtl="0" eaLnBrk="1" fontAlgn="base" hangingPunct="1">
        <a:lnSpc>
          <a:spcPct val="95000"/>
        </a:lnSpc>
        <a:spcBef>
          <a:spcPct val="25000"/>
        </a:spcBef>
        <a:spcAft>
          <a:spcPct val="0"/>
        </a:spcAft>
        <a:buClr>
          <a:schemeClr val="accent1"/>
        </a:buClr>
        <a:buFont typeface="Calibri" pitchFamily="34" charset="0"/>
        <a:buChar char="–"/>
        <a:defRPr sz="1600" b="1">
          <a:solidFill>
            <a:schemeClr val="tx1"/>
          </a:solidFill>
          <a:latin typeface="Calibri" pitchFamily="34" charset="0"/>
          <a:cs typeface="Calibri" pitchFamily="34"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png"/><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9.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9.xml"/><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9.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9.xml"/><Relationship Id="rId4" Type="http://schemas.openxmlformats.org/officeDocument/2006/relationships/image" Target="../media/image87.png"/></Relationships>
</file>

<file path=ppt/slides/_rels/slide3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9.xml"/><Relationship Id="rId4" Type="http://schemas.openxmlformats.org/officeDocument/2006/relationships/image" Target="../media/image9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94.png"/></Relationships>
</file>

<file path=ppt/slides/_rels/slide4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96.png"/></Relationships>
</file>

<file path=ppt/slides/_rels/slide4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9.xml"/><Relationship Id="rId4" Type="http://schemas.openxmlformats.org/officeDocument/2006/relationships/image" Target="../media/image99.png"/></Relationships>
</file>

<file path=ppt/slides/_rels/slide4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idx="4294967295"/>
          </p:nvPr>
        </p:nvSpPr>
        <p:spPr>
          <a:xfrm>
            <a:off x="3657600" y="1090530"/>
            <a:ext cx="5486400" cy="1163395"/>
          </a:xfrm>
        </p:spPr>
        <p:txBody>
          <a:bodyPr/>
          <a:lstStyle/>
          <a:p>
            <a:r>
              <a:rPr lang="en-US" sz="2800" dirty="0" smtClean="0">
                <a:solidFill>
                  <a:schemeClr val="tx1">
                    <a:lumMod val="95000"/>
                    <a:lumOff val="5000"/>
                  </a:schemeClr>
                </a:solidFill>
              </a:rPr>
              <a:t>Workshop 2 </a:t>
            </a:r>
            <a:br>
              <a:rPr lang="en-US" sz="2800" dirty="0" smtClean="0">
                <a:solidFill>
                  <a:schemeClr val="tx1">
                    <a:lumMod val="95000"/>
                    <a:lumOff val="5000"/>
                  </a:schemeClr>
                </a:solidFill>
              </a:rPr>
            </a:br>
            <a:r>
              <a:rPr lang="en-US" sz="2800" dirty="0" smtClean="0">
                <a:solidFill>
                  <a:schemeClr val="tx1">
                    <a:lumMod val="95000"/>
                    <a:lumOff val="5000"/>
                  </a:schemeClr>
                </a:solidFill>
              </a:rPr>
              <a:t>Meshing Methods</a:t>
            </a:r>
            <a:r>
              <a:rPr lang="en-US" sz="2800" dirty="0" smtClean="0">
                <a:solidFill>
                  <a:schemeClr val="bg1"/>
                </a:solidFill>
              </a:rPr>
              <a:t/>
            </a:r>
            <a:br>
              <a:rPr lang="en-US" sz="2800" dirty="0" smtClean="0">
                <a:solidFill>
                  <a:schemeClr val="bg1"/>
                </a:solidFill>
              </a:rPr>
            </a:br>
            <a:endParaRPr lang="en-US" sz="2800" dirty="0">
              <a:solidFill>
                <a:schemeClr val="tx1">
                  <a:lumMod val="95000"/>
                  <a:lumOff val="5000"/>
                </a:schemeClr>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1" y="1066800"/>
            <a:ext cx="7154333" cy="4055533"/>
          </a:xfrm>
        </p:spPr>
        <p:txBody>
          <a:bodyPr/>
          <a:lstStyle/>
          <a:p>
            <a:pPr>
              <a:buFont typeface="Arial" pitchFamily="34" charset="0"/>
              <a:buChar char="•"/>
            </a:pPr>
            <a:r>
              <a:rPr lang="en-US" dirty="0" smtClean="0"/>
              <a:t>In Meshing, go to Tools </a:t>
            </a:r>
            <a:r>
              <a:rPr lang="en-US" dirty="0" smtClean="0">
                <a:sym typeface="Wingdings" pitchFamily="2" charset="2"/>
              </a:rPr>
              <a:t> Options</a:t>
            </a:r>
          </a:p>
          <a:p>
            <a:pPr lvl="2"/>
            <a:r>
              <a:rPr lang="en-US" dirty="0" smtClean="0">
                <a:sym typeface="Wingdings" pitchFamily="2" charset="2"/>
              </a:rPr>
              <a:t>This will open Options window</a:t>
            </a:r>
            <a:endParaRPr lang="en-US" dirty="0" smtClean="0">
              <a:sym typeface="Wingdings" pitchFamily="2" charset="2"/>
            </a:endParaRPr>
          </a:p>
          <a:p>
            <a:pPr lvl="1"/>
            <a:r>
              <a:rPr lang="en-US" dirty="0" smtClean="0">
                <a:sym typeface="Wingdings" pitchFamily="2" charset="2"/>
              </a:rPr>
              <a:t>In Options window, under Mechanical  Graphics, set “Mesh Visibility” to </a:t>
            </a:r>
            <a:r>
              <a:rPr lang="en-US" i="1" dirty="0" smtClean="0">
                <a:sym typeface="Wingdings" pitchFamily="2" charset="2"/>
              </a:rPr>
              <a:t>Manual</a:t>
            </a:r>
          </a:p>
          <a:p>
            <a:pPr lvl="1"/>
            <a:r>
              <a:rPr lang="en-US" dirty="0" smtClean="0">
                <a:sym typeface="Wingdings" pitchFamily="2" charset="2"/>
              </a:rPr>
              <a:t>This setting will activate functioning of Show Mesh                    button in toolbar</a:t>
            </a:r>
          </a:p>
          <a:p>
            <a:pPr lvl="2"/>
            <a:r>
              <a:rPr lang="en-US" dirty="0" smtClean="0">
                <a:sym typeface="Wingdings" pitchFamily="2" charset="2"/>
              </a:rPr>
              <a:t>Pressing this button will hide/show display of mesh in meshed bodies</a:t>
            </a:r>
          </a:p>
        </p:txBody>
      </p:sp>
      <p:sp>
        <p:nvSpPr>
          <p:cNvPr id="3" name="Title 2"/>
          <p:cNvSpPr>
            <a:spLocks noGrp="1"/>
          </p:cNvSpPr>
          <p:nvPr>
            <p:ph type="title"/>
          </p:nvPr>
        </p:nvSpPr>
        <p:spPr/>
        <p:txBody>
          <a:bodyPr/>
          <a:lstStyle/>
          <a:p>
            <a:r>
              <a:rPr lang="en-US" dirty="0" smtClean="0"/>
              <a:t>Activating “Show Mesh” Toggle button</a:t>
            </a:r>
            <a:endParaRPr lang="en-US" dirty="0"/>
          </a:p>
        </p:txBody>
      </p:sp>
      <p:pic>
        <p:nvPicPr>
          <p:cNvPr id="4" name="Picture 3" descr="am_ws2-1.png"/>
          <p:cNvPicPr>
            <a:picLocks noChangeAspect="1"/>
          </p:cNvPicPr>
          <p:nvPr/>
        </p:nvPicPr>
        <p:blipFill>
          <a:blip r:embed="rId2"/>
          <a:stretch>
            <a:fillRect/>
          </a:stretch>
        </p:blipFill>
        <p:spPr>
          <a:xfrm>
            <a:off x="1253068" y="3184103"/>
            <a:ext cx="5943600" cy="3369098"/>
          </a:xfrm>
          <a:prstGeom prst="rect">
            <a:avLst/>
          </a:prstGeom>
          <a:ln>
            <a:solidFill>
              <a:schemeClr val="tx1"/>
            </a:solidFill>
          </a:ln>
        </p:spPr>
      </p:pic>
      <p:pic>
        <p:nvPicPr>
          <p:cNvPr id="5" name="Picture 4" descr="am_ws2-2.png"/>
          <p:cNvPicPr>
            <a:picLocks noChangeAspect="1"/>
          </p:cNvPicPr>
          <p:nvPr/>
        </p:nvPicPr>
        <p:blipFill>
          <a:blip r:embed="rId3"/>
          <a:srcRect t="10889"/>
          <a:stretch>
            <a:fillRect/>
          </a:stretch>
        </p:blipFill>
        <p:spPr>
          <a:xfrm>
            <a:off x="5456237" y="2370667"/>
            <a:ext cx="923925" cy="212196"/>
          </a:xfrm>
          <a:prstGeom prst="rect">
            <a:avLst/>
          </a:prstGeom>
          <a:ln>
            <a:solidFill>
              <a:schemeClr val="tx1"/>
            </a:solidFill>
          </a:ln>
        </p:spPr>
      </p:pic>
      <p:sp>
        <p:nvSpPr>
          <p:cNvPr id="6" name="Rectangle 5"/>
          <p:cNvSpPr/>
          <p:nvPr/>
        </p:nvSpPr>
        <p:spPr bwMode="auto">
          <a:xfrm>
            <a:off x="1413928" y="4859865"/>
            <a:ext cx="1251688" cy="183115"/>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7" name="Rectangle 6"/>
          <p:cNvSpPr/>
          <p:nvPr/>
        </p:nvSpPr>
        <p:spPr bwMode="auto">
          <a:xfrm>
            <a:off x="4876795" y="5046133"/>
            <a:ext cx="2243672" cy="118534"/>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Setup Global Inflation</a:t>
            </a:r>
          </a:p>
          <a:p>
            <a:pPr lvl="1"/>
            <a:r>
              <a:rPr lang="en-GB" dirty="0" smtClean="0"/>
              <a:t>In Details of “Mesh” set the following under Inflation.</a:t>
            </a:r>
          </a:p>
          <a:p>
            <a:pPr lvl="2"/>
            <a:r>
              <a:rPr lang="en-GB" dirty="0" smtClean="0"/>
              <a:t>Use automatic Inflation: Program Controlled.</a:t>
            </a:r>
          </a:p>
          <a:p>
            <a:pPr lvl="2"/>
            <a:r>
              <a:rPr lang="en-GB" dirty="0" smtClean="0"/>
              <a:t>Inflation option: Total Thickness.</a:t>
            </a:r>
          </a:p>
          <a:p>
            <a:pPr lvl="2"/>
            <a:r>
              <a:rPr lang="en-GB" dirty="0" smtClean="0"/>
              <a:t>Number of Layers 4.</a:t>
            </a:r>
          </a:p>
          <a:p>
            <a:pPr lvl="2"/>
            <a:r>
              <a:rPr lang="en-GB" dirty="0" smtClean="0"/>
              <a:t>Maximum Thickness 0.003m.</a:t>
            </a:r>
          </a:p>
          <a:p>
            <a:pPr lvl="2"/>
            <a:endParaRPr lang="en-GB" dirty="0"/>
          </a:p>
          <a:p>
            <a:pPr lvl="1"/>
            <a:r>
              <a:rPr lang="en-GB" dirty="0" smtClean="0"/>
              <a:t>This will generate inflation layers on all faces excluding those we have created Named Selections for.</a:t>
            </a:r>
          </a:p>
          <a:p>
            <a:pPr lvl="1"/>
            <a:r>
              <a:rPr lang="en-GB" dirty="0" smtClean="0"/>
              <a:t>Generate the mesh.</a:t>
            </a:r>
          </a:p>
          <a:p>
            <a:pPr lvl="1"/>
            <a:endParaRPr lang="en-GB" dirty="0" smtClean="0"/>
          </a:p>
          <a:p>
            <a:pPr lvl="1"/>
            <a:endParaRPr lang="en-GB" dirty="0"/>
          </a:p>
          <a:p>
            <a:pPr lvl="1"/>
            <a:endParaRPr lang="en-GB" dirty="0"/>
          </a:p>
        </p:txBody>
      </p:sp>
      <p:sp>
        <p:nvSpPr>
          <p:cNvPr id="2" name="Title 1"/>
          <p:cNvSpPr>
            <a:spLocks noGrp="1"/>
          </p:cNvSpPr>
          <p:nvPr>
            <p:ph type="title"/>
          </p:nvPr>
        </p:nvSpPr>
        <p:spPr/>
        <p:txBody>
          <a:bodyPr/>
          <a:lstStyle/>
          <a:p>
            <a:r>
              <a:rPr lang="en-GB" dirty="0" smtClean="0"/>
              <a:t>Global Inflation &amp; Automatic Method</a:t>
            </a:r>
            <a:endParaRPr lang="en-GB" dirty="0"/>
          </a:p>
        </p:txBody>
      </p:sp>
      <p:pic>
        <p:nvPicPr>
          <p:cNvPr id="10242" name="Picture 2"/>
          <p:cNvPicPr>
            <a:picLocks noChangeAspect="1" noChangeArrowheads="1"/>
          </p:cNvPicPr>
          <p:nvPr/>
        </p:nvPicPr>
        <p:blipFill>
          <a:blip r:embed="rId2" cstate="print"/>
          <a:srcRect b="10278"/>
          <a:stretch>
            <a:fillRect/>
          </a:stretch>
        </p:blipFill>
        <p:spPr bwMode="auto">
          <a:xfrm>
            <a:off x="4852122" y="2101997"/>
            <a:ext cx="3559524" cy="3535490"/>
          </a:xfrm>
          <a:prstGeom prst="rect">
            <a:avLst/>
          </a:prstGeom>
          <a:noFill/>
          <a:ln w="9525">
            <a:solidFill>
              <a:schemeClr val="tx1"/>
            </a:solid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818942" y="5748217"/>
            <a:ext cx="1485714" cy="314286"/>
          </a:xfrm>
          <a:prstGeom prst="rect">
            <a:avLst/>
          </a:prstGeom>
          <a:noFill/>
          <a:ln w="9525">
            <a:solidFill>
              <a:schemeClr val="tx1"/>
            </a:solidFill>
            <a:miter lim="800000"/>
            <a:headEnd/>
            <a:tailEnd/>
          </a:ln>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View the Mesh</a:t>
            </a:r>
          </a:p>
          <a:p>
            <a:pPr lvl="1"/>
            <a:r>
              <a:rPr lang="en-GB" dirty="0" smtClean="0"/>
              <a:t>Right click in the Graphics Window and select Isometric View from the Context Menu.</a:t>
            </a:r>
          </a:p>
          <a:p>
            <a:pPr lvl="1"/>
            <a:endParaRPr lang="en-GB" dirty="0" smtClean="0"/>
          </a:p>
          <a:p>
            <a:pPr lvl="1"/>
            <a:r>
              <a:rPr lang="en-GB" dirty="0" smtClean="0"/>
              <a:t>Use Show Mesh button                    to display mesh </a:t>
            </a:r>
            <a:endParaRPr lang="en-GB" dirty="0"/>
          </a:p>
          <a:p>
            <a:pPr lvl="1"/>
            <a:r>
              <a:rPr lang="en-GB" dirty="0" smtClean="0"/>
              <a:t>The Automatic Method has selected the Tetrahedrons Method using the Patch Conforming Algorithm.</a:t>
            </a:r>
          </a:p>
          <a:p>
            <a:pPr lvl="1"/>
            <a:r>
              <a:rPr lang="en-GB" dirty="0" smtClean="0"/>
              <a:t>The mesh has conformed to all geometric details.</a:t>
            </a:r>
          </a:p>
          <a:p>
            <a:pPr lvl="1"/>
            <a:r>
              <a:rPr lang="en-GB" dirty="0" smtClean="0"/>
              <a:t>All surfaces except the inlet and outlet Named Selections have been inflated.</a:t>
            </a:r>
          </a:p>
          <a:p>
            <a:pPr lvl="1"/>
            <a:endParaRPr lang="en-GB" dirty="0" smtClean="0"/>
          </a:p>
          <a:p>
            <a:pPr lvl="1"/>
            <a:endParaRPr lang="en-GB" dirty="0"/>
          </a:p>
          <a:p>
            <a:pPr lvl="1"/>
            <a:endParaRPr lang="en-GB" dirty="0"/>
          </a:p>
        </p:txBody>
      </p:sp>
      <p:sp>
        <p:nvSpPr>
          <p:cNvPr id="2" name="Title 1"/>
          <p:cNvSpPr>
            <a:spLocks noGrp="1"/>
          </p:cNvSpPr>
          <p:nvPr>
            <p:ph type="title"/>
          </p:nvPr>
        </p:nvSpPr>
        <p:spPr/>
        <p:txBody>
          <a:bodyPr/>
          <a:lstStyle/>
          <a:p>
            <a:r>
              <a:rPr lang="en-GB" dirty="0" smtClean="0"/>
              <a:t>Automatic Method</a:t>
            </a:r>
            <a:endParaRPr lang="en-GB" dirty="0"/>
          </a:p>
        </p:txBody>
      </p:sp>
      <p:pic>
        <p:nvPicPr>
          <p:cNvPr id="10243" name="Picture 3"/>
          <p:cNvPicPr>
            <a:picLocks noChangeAspect="1" noChangeArrowheads="1"/>
          </p:cNvPicPr>
          <p:nvPr/>
        </p:nvPicPr>
        <p:blipFill>
          <a:blip r:embed="rId2" cstate="print"/>
          <a:srcRect b="6750"/>
          <a:stretch>
            <a:fillRect/>
          </a:stretch>
        </p:blipFill>
        <p:spPr bwMode="auto">
          <a:xfrm>
            <a:off x="829975" y="2900795"/>
            <a:ext cx="1821429" cy="310834"/>
          </a:xfrm>
          <a:prstGeom prst="rect">
            <a:avLst/>
          </a:prstGeom>
          <a:noFill/>
          <a:ln w="9525">
            <a:solidFill>
              <a:schemeClr val="tx1"/>
            </a:solid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4779820" y="2283731"/>
            <a:ext cx="4183352" cy="4164837"/>
          </a:xfrm>
          <a:prstGeom prst="rect">
            <a:avLst/>
          </a:prstGeom>
          <a:noFill/>
          <a:ln w="9525">
            <a:solidFill>
              <a:schemeClr val="tx1"/>
            </a:solidFill>
            <a:miter lim="800000"/>
            <a:headEnd/>
            <a:tailEnd/>
          </a:ln>
        </p:spPr>
      </p:pic>
      <p:pic>
        <p:nvPicPr>
          <p:cNvPr id="11267" name="Picture 3"/>
          <p:cNvPicPr>
            <a:picLocks noChangeAspect="1" noChangeArrowheads="1"/>
          </p:cNvPicPr>
          <p:nvPr/>
        </p:nvPicPr>
        <p:blipFill>
          <a:blip r:embed="rId4" cstate="print">
            <a:lum bright="10000" contrast="20000"/>
          </a:blip>
          <a:srcRect/>
          <a:stretch>
            <a:fillRect/>
          </a:stretch>
        </p:blipFill>
        <p:spPr bwMode="auto">
          <a:xfrm>
            <a:off x="4405522" y="1762989"/>
            <a:ext cx="1684850" cy="1894610"/>
          </a:xfrm>
          <a:prstGeom prst="rect">
            <a:avLst/>
          </a:prstGeom>
          <a:noFill/>
          <a:ln w="25400">
            <a:solidFill>
              <a:srgbClr val="FF0000"/>
            </a:solidFill>
            <a:miter lim="800000"/>
            <a:headEnd/>
            <a:tailEnd/>
          </a:ln>
        </p:spPr>
      </p:pic>
      <p:pic>
        <p:nvPicPr>
          <p:cNvPr id="11268" name="Picture 4"/>
          <p:cNvPicPr>
            <a:picLocks noChangeAspect="1" noChangeArrowheads="1"/>
          </p:cNvPicPr>
          <p:nvPr/>
        </p:nvPicPr>
        <p:blipFill>
          <a:blip r:embed="rId5" cstate="print"/>
          <a:srcRect/>
          <a:stretch>
            <a:fillRect/>
          </a:stretch>
        </p:blipFill>
        <p:spPr bwMode="auto">
          <a:xfrm>
            <a:off x="6899231" y="1319645"/>
            <a:ext cx="2078513" cy="1361209"/>
          </a:xfrm>
          <a:prstGeom prst="rect">
            <a:avLst/>
          </a:prstGeom>
          <a:noFill/>
          <a:ln w="25400">
            <a:solidFill>
              <a:srgbClr val="FF0000"/>
            </a:solidFill>
            <a:miter lim="800000"/>
            <a:headEnd/>
            <a:tailEnd/>
          </a:ln>
        </p:spPr>
      </p:pic>
      <p:sp>
        <p:nvSpPr>
          <p:cNvPr id="10" name="Rectangle 9"/>
          <p:cNvSpPr/>
          <p:nvPr/>
        </p:nvSpPr>
        <p:spPr bwMode="auto">
          <a:xfrm>
            <a:off x="6443329" y="2744170"/>
            <a:ext cx="861237" cy="561109"/>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1" name="Rectangle 10"/>
          <p:cNvSpPr/>
          <p:nvPr/>
        </p:nvSpPr>
        <p:spPr bwMode="auto">
          <a:xfrm>
            <a:off x="6117265" y="4087416"/>
            <a:ext cx="432392" cy="505849"/>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12" name="Picture 11" descr="am_ws2-2.png"/>
          <p:cNvPicPr>
            <a:picLocks noChangeAspect="1"/>
          </p:cNvPicPr>
          <p:nvPr/>
        </p:nvPicPr>
        <p:blipFill>
          <a:blip r:embed="rId6"/>
          <a:srcRect t="10889"/>
          <a:stretch>
            <a:fillRect/>
          </a:stretch>
        </p:blipFill>
        <p:spPr>
          <a:xfrm>
            <a:off x="3077104" y="3310467"/>
            <a:ext cx="923925" cy="212196"/>
          </a:xfrm>
          <a:prstGeom prst="rect">
            <a:avLst/>
          </a:prstGeom>
          <a:ln>
            <a:solidFill>
              <a:schemeClr val="tx1"/>
            </a:solidFill>
          </a:ln>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l="31779" t="3360" r="31779" b="10080"/>
          <a:stretch>
            <a:fillRect/>
          </a:stretch>
        </p:blipFill>
        <p:spPr bwMode="auto">
          <a:xfrm>
            <a:off x="6595188" y="1517072"/>
            <a:ext cx="2025059" cy="4788844"/>
          </a:xfrm>
          <a:prstGeom prst="rect">
            <a:avLst/>
          </a:prstGeom>
          <a:noFill/>
          <a:ln w="9525">
            <a:solidFill>
              <a:schemeClr val="tx1"/>
            </a:solidFill>
            <a:miter lim="800000"/>
            <a:headEnd/>
            <a:tailEnd/>
          </a:ln>
        </p:spPr>
      </p:pic>
      <p:sp>
        <p:nvSpPr>
          <p:cNvPr id="3" name="Content Placeholder 2"/>
          <p:cNvSpPr>
            <a:spLocks noGrp="1"/>
          </p:cNvSpPr>
          <p:nvPr>
            <p:ph sz="half" idx="1"/>
          </p:nvPr>
        </p:nvSpPr>
        <p:spPr/>
        <p:txBody>
          <a:bodyPr/>
          <a:lstStyle/>
          <a:p>
            <a:r>
              <a:rPr lang="en-GB" dirty="0" smtClean="0"/>
              <a:t>Create a Section Plane</a:t>
            </a:r>
          </a:p>
          <a:p>
            <a:pPr lvl="1"/>
            <a:r>
              <a:rPr lang="en-GB" dirty="0" smtClean="0"/>
              <a:t>Snap to the +Z view using the Axis Triad.</a:t>
            </a:r>
          </a:p>
          <a:p>
            <a:pPr lvl="1"/>
            <a:endParaRPr lang="en-GB" dirty="0" smtClean="0"/>
          </a:p>
          <a:p>
            <a:pPr lvl="1"/>
            <a:endParaRPr lang="en-GB" dirty="0" smtClean="0"/>
          </a:p>
          <a:p>
            <a:pPr lvl="1"/>
            <a:endParaRPr lang="en-GB" dirty="0" smtClean="0"/>
          </a:p>
          <a:p>
            <a:pPr lvl="1"/>
            <a:endParaRPr lang="en-GB" dirty="0" smtClean="0"/>
          </a:p>
          <a:p>
            <a:pPr lvl="1"/>
            <a:r>
              <a:rPr lang="en-GB" dirty="0" smtClean="0"/>
              <a:t>Select the Section Plane button.</a:t>
            </a:r>
          </a:p>
          <a:p>
            <a:pPr lvl="1"/>
            <a:endParaRPr lang="en-GB" dirty="0" smtClean="0"/>
          </a:p>
          <a:p>
            <a:pPr lvl="1"/>
            <a:r>
              <a:rPr lang="en-GB" dirty="0" smtClean="0"/>
              <a:t>Create a Section Plane by clicking, dragging and releasing as shown vertically down through the mesh.</a:t>
            </a:r>
          </a:p>
          <a:p>
            <a:pPr lvl="1"/>
            <a:r>
              <a:rPr lang="en-GB" dirty="0" smtClean="0"/>
              <a:t>Restore the Isometric View using the right click Context Menu or the Axis Triad.</a:t>
            </a:r>
          </a:p>
          <a:p>
            <a:pPr lvl="1"/>
            <a:endParaRPr lang="en-GB" dirty="0"/>
          </a:p>
        </p:txBody>
      </p:sp>
      <p:sp>
        <p:nvSpPr>
          <p:cNvPr id="2" name="Title 1"/>
          <p:cNvSpPr>
            <a:spLocks noGrp="1"/>
          </p:cNvSpPr>
          <p:nvPr>
            <p:ph type="title"/>
          </p:nvPr>
        </p:nvSpPr>
        <p:spPr/>
        <p:txBody>
          <a:bodyPr/>
          <a:lstStyle/>
          <a:p>
            <a:r>
              <a:rPr lang="en-GB" dirty="0" smtClean="0"/>
              <a:t>Automatic Method</a:t>
            </a:r>
            <a:endParaRPr lang="en-GB" dirty="0"/>
          </a:p>
        </p:txBody>
      </p:sp>
      <p:sp>
        <p:nvSpPr>
          <p:cNvPr id="10" name="Rectangle 9"/>
          <p:cNvSpPr/>
          <p:nvPr/>
        </p:nvSpPr>
        <p:spPr bwMode="auto">
          <a:xfrm>
            <a:off x="7191474" y="1518043"/>
            <a:ext cx="861237" cy="561109"/>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12" name="Picture 6"/>
          <p:cNvPicPr>
            <a:picLocks noChangeAspect="1" noChangeArrowheads="1"/>
          </p:cNvPicPr>
          <p:nvPr/>
        </p:nvPicPr>
        <p:blipFill>
          <a:blip r:embed="rId3" cstate="print"/>
          <a:srcRect/>
          <a:stretch>
            <a:fillRect/>
          </a:stretch>
        </p:blipFill>
        <p:spPr bwMode="auto">
          <a:xfrm>
            <a:off x="829299" y="2637671"/>
            <a:ext cx="1104900" cy="1152525"/>
          </a:xfrm>
          <a:prstGeom prst="rect">
            <a:avLst/>
          </a:prstGeom>
          <a:noFill/>
          <a:ln w="9525">
            <a:solidFill>
              <a:schemeClr val="tx1"/>
            </a:solid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837733" y="4309283"/>
            <a:ext cx="357143" cy="314286"/>
          </a:xfrm>
          <a:prstGeom prst="rect">
            <a:avLst/>
          </a:prstGeom>
          <a:noFill/>
          <a:ln w="9525">
            <a:solidFill>
              <a:schemeClr val="tx1"/>
            </a:solidFill>
            <a:miter lim="800000"/>
            <a:headEnd/>
            <a:tailEnd/>
          </a:ln>
        </p:spPr>
      </p:pic>
      <p:pic>
        <p:nvPicPr>
          <p:cNvPr id="12291" name="Picture 3"/>
          <p:cNvPicPr>
            <a:picLocks noChangeAspect="1" noChangeArrowheads="1"/>
          </p:cNvPicPr>
          <p:nvPr/>
        </p:nvPicPr>
        <p:blipFill>
          <a:blip r:embed="rId5" cstate="print"/>
          <a:srcRect/>
          <a:stretch>
            <a:fillRect/>
          </a:stretch>
        </p:blipFill>
        <p:spPr bwMode="auto">
          <a:xfrm>
            <a:off x="4559445" y="2351377"/>
            <a:ext cx="2477827" cy="1493260"/>
          </a:xfrm>
          <a:prstGeom prst="rect">
            <a:avLst/>
          </a:prstGeom>
          <a:noFill/>
          <a:ln w="25400">
            <a:solidFill>
              <a:srgbClr val="FF0000"/>
            </a:solidFill>
            <a:miter lim="800000"/>
            <a:headEnd/>
            <a:tailEnd/>
          </a:ln>
        </p:spPr>
      </p:pic>
      <p:cxnSp>
        <p:nvCxnSpPr>
          <p:cNvPr id="18" name="Straight Arrow Connector 17"/>
          <p:cNvCxnSpPr/>
          <p:nvPr/>
        </p:nvCxnSpPr>
        <p:spPr bwMode="auto">
          <a:xfrm rot="5400000">
            <a:off x="5115422" y="2890829"/>
            <a:ext cx="864639" cy="2976"/>
          </a:xfrm>
          <a:prstGeom prst="straightConnector1">
            <a:avLst/>
          </a:prstGeom>
          <a:solidFill>
            <a:schemeClr val="accent2"/>
          </a:solidFill>
          <a:ln w="25400" cap="sq" cmpd="sng" algn="ctr">
            <a:solidFill>
              <a:srgbClr val="FF0000"/>
            </a:solidFill>
            <a:prstDash val="solid"/>
            <a:round/>
            <a:headEnd type="none" w="med" len="med"/>
            <a:tailEnd type="arrow"/>
          </a:ln>
          <a:effectLst/>
        </p:spPr>
      </p:cxnSp>
      <p:pic>
        <p:nvPicPr>
          <p:cNvPr id="19" name="Picture 4"/>
          <p:cNvPicPr>
            <a:picLocks noChangeAspect="1" noChangeArrowheads="1"/>
          </p:cNvPicPr>
          <p:nvPr/>
        </p:nvPicPr>
        <p:blipFill>
          <a:blip r:embed="rId6" cstate="print"/>
          <a:srcRect/>
          <a:stretch>
            <a:fillRect/>
          </a:stretch>
        </p:blipFill>
        <p:spPr bwMode="auto">
          <a:xfrm>
            <a:off x="4465615" y="5752044"/>
            <a:ext cx="809625" cy="828675"/>
          </a:xfrm>
          <a:prstGeom prst="rect">
            <a:avLst/>
          </a:prstGeom>
          <a:noFill/>
          <a:ln w="9525">
            <a:solidFill>
              <a:schemeClr val="tx1"/>
            </a:solidFill>
            <a:miter lim="800000"/>
            <a:headEnd/>
            <a:tailEnd/>
          </a:ln>
        </p:spPr>
      </p:pic>
      <p:pic>
        <p:nvPicPr>
          <p:cNvPr id="20" name="Picture 3"/>
          <p:cNvPicPr>
            <a:picLocks noChangeAspect="1" noChangeArrowheads="1"/>
          </p:cNvPicPr>
          <p:nvPr/>
        </p:nvPicPr>
        <p:blipFill>
          <a:blip r:embed="rId7" cstate="print"/>
          <a:srcRect b="6750"/>
          <a:stretch>
            <a:fillRect/>
          </a:stretch>
        </p:blipFill>
        <p:spPr bwMode="auto">
          <a:xfrm>
            <a:off x="2450957" y="6101195"/>
            <a:ext cx="1821429" cy="310834"/>
          </a:xfrm>
          <a:prstGeom prst="rect">
            <a:avLst/>
          </a:prstGeom>
          <a:noFill/>
          <a:ln w="9525">
            <a:solidFill>
              <a:schemeClr val="tx1"/>
            </a:solidFill>
            <a:miter lim="800000"/>
            <a:headEnd/>
            <a:tailEnd/>
          </a:ln>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4780800" y="2282400"/>
            <a:ext cx="4197143" cy="4178572"/>
          </a:xfrm>
          <a:prstGeom prst="rect">
            <a:avLst/>
          </a:prstGeom>
          <a:noFill/>
          <a:ln w="9525">
            <a:solidFill>
              <a:schemeClr val="tx1"/>
            </a:solidFill>
            <a:miter lim="800000"/>
            <a:headEnd/>
            <a:tailEnd/>
          </a:ln>
        </p:spPr>
      </p:pic>
      <p:sp>
        <p:nvSpPr>
          <p:cNvPr id="3" name="Content Placeholder 2"/>
          <p:cNvSpPr>
            <a:spLocks noGrp="1"/>
          </p:cNvSpPr>
          <p:nvPr>
            <p:ph sz="half" idx="1"/>
          </p:nvPr>
        </p:nvSpPr>
        <p:spPr>
          <a:xfrm>
            <a:off x="590549" y="1751012"/>
            <a:ext cx="4126924" cy="4573588"/>
          </a:xfrm>
        </p:spPr>
        <p:txBody>
          <a:bodyPr/>
          <a:lstStyle/>
          <a:p>
            <a:r>
              <a:rPr lang="en-GB" dirty="0" smtClean="0"/>
              <a:t>View the Mesh Interior</a:t>
            </a:r>
          </a:p>
          <a:p>
            <a:pPr lvl="1"/>
            <a:r>
              <a:rPr lang="en-GB" dirty="0" smtClean="0"/>
              <a:t>Zoom in using the Box Zoom button to inspect the mesh. Use the Zoom to Fit button to restore the view extents. </a:t>
            </a:r>
          </a:p>
          <a:p>
            <a:pPr lvl="1"/>
            <a:r>
              <a:rPr lang="en-GB" dirty="0" smtClean="0"/>
              <a:t>The default Automatic Method always uses Patch Conforming Tetrahedrons  and/or Sweep depending on the Geometry – in this non-</a:t>
            </a:r>
            <a:r>
              <a:rPr lang="en-GB" dirty="0" err="1" smtClean="0"/>
              <a:t>sweepable</a:t>
            </a:r>
            <a:r>
              <a:rPr lang="en-GB" dirty="0" smtClean="0"/>
              <a:t> case just Patch Conforming Tetrahedrons were used.  We’ll now look at how other methods can be accessed. </a:t>
            </a:r>
          </a:p>
          <a:p>
            <a:pPr lvl="1"/>
            <a:r>
              <a:rPr lang="en-GB" dirty="0" smtClean="0"/>
              <a:t>Switch off the Section Plane by </a:t>
            </a:r>
            <a:r>
              <a:rPr lang="en-GB" dirty="0" err="1" smtClean="0"/>
              <a:t>unchecking</a:t>
            </a:r>
            <a:r>
              <a:rPr lang="en-GB" dirty="0" smtClean="0"/>
              <a:t> the box in the Panel.</a:t>
            </a:r>
          </a:p>
          <a:p>
            <a:pPr lvl="1"/>
            <a:endParaRPr lang="en-GB" dirty="0" smtClean="0"/>
          </a:p>
          <a:p>
            <a:pPr lvl="1"/>
            <a:endParaRPr lang="en-GB" dirty="0"/>
          </a:p>
        </p:txBody>
      </p:sp>
      <p:sp>
        <p:nvSpPr>
          <p:cNvPr id="2" name="Title 1"/>
          <p:cNvSpPr>
            <a:spLocks noGrp="1"/>
          </p:cNvSpPr>
          <p:nvPr>
            <p:ph type="title"/>
          </p:nvPr>
        </p:nvSpPr>
        <p:spPr/>
        <p:txBody>
          <a:bodyPr/>
          <a:lstStyle/>
          <a:p>
            <a:r>
              <a:rPr lang="en-GB" dirty="0" smtClean="0"/>
              <a:t>Automatic Method</a:t>
            </a:r>
            <a:endParaRPr lang="en-GB" dirty="0"/>
          </a:p>
        </p:txBody>
      </p:sp>
      <p:sp>
        <p:nvSpPr>
          <p:cNvPr id="10" name="Rectangle 9"/>
          <p:cNvSpPr/>
          <p:nvPr/>
        </p:nvSpPr>
        <p:spPr bwMode="auto">
          <a:xfrm>
            <a:off x="6380017" y="3491345"/>
            <a:ext cx="581891" cy="623455"/>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13316" name="Picture 4"/>
          <p:cNvPicPr>
            <a:picLocks noChangeAspect="1" noChangeArrowheads="1"/>
          </p:cNvPicPr>
          <p:nvPr/>
        </p:nvPicPr>
        <p:blipFill>
          <a:blip r:embed="rId3" cstate="print"/>
          <a:srcRect t="4316" r="40123" b="56731"/>
          <a:stretch>
            <a:fillRect/>
          </a:stretch>
        </p:blipFill>
        <p:spPr bwMode="auto">
          <a:xfrm>
            <a:off x="7385307" y="1229984"/>
            <a:ext cx="1675565" cy="1866507"/>
          </a:xfrm>
          <a:prstGeom prst="rect">
            <a:avLst/>
          </a:prstGeom>
          <a:noFill/>
          <a:ln w="25400">
            <a:solidFill>
              <a:srgbClr val="FF0000"/>
            </a:solid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3429866" y="1765591"/>
            <a:ext cx="371429" cy="314286"/>
          </a:xfrm>
          <a:prstGeom prst="rect">
            <a:avLst/>
          </a:prstGeom>
          <a:noFill/>
          <a:ln w="9525">
            <a:solidFill>
              <a:schemeClr val="tx1"/>
            </a:solidFill>
            <a:miter lim="800000"/>
            <a:headEnd/>
            <a:tailEnd/>
          </a:ln>
        </p:spPr>
      </p:pic>
      <p:pic>
        <p:nvPicPr>
          <p:cNvPr id="13318" name="Picture 6"/>
          <p:cNvPicPr>
            <a:picLocks noChangeAspect="1" noChangeArrowheads="1"/>
          </p:cNvPicPr>
          <p:nvPr/>
        </p:nvPicPr>
        <p:blipFill>
          <a:blip r:embed="rId5" cstate="print"/>
          <a:srcRect/>
          <a:stretch>
            <a:fillRect/>
          </a:stretch>
        </p:blipFill>
        <p:spPr bwMode="auto">
          <a:xfrm>
            <a:off x="3901353" y="1765587"/>
            <a:ext cx="328572" cy="314286"/>
          </a:xfrm>
          <a:prstGeom prst="rect">
            <a:avLst/>
          </a:prstGeom>
          <a:noFill/>
          <a:ln w="9525">
            <a:solidFill>
              <a:schemeClr val="tx1"/>
            </a:solidFill>
            <a:miter lim="800000"/>
            <a:headEnd/>
            <a:tailEnd/>
          </a:ln>
        </p:spPr>
      </p:pic>
      <p:pic>
        <p:nvPicPr>
          <p:cNvPr id="11" name="Picture 10" descr="section_plane4.png"/>
          <p:cNvPicPr>
            <a:picLocks noChangeAspect="1"/>
          </p:cNvPicPr>
          <p:nvPr/>
        </p:nvPicPr>
        <p:blipFill>
          <a:blip r:embed="rId6"/>
          <a:srcRect r="15305"/>
          <a:stretch>
            <a:fillRect/>
          </a:stretch>
        </p:blipFill>
        <p:spPr>
          <a:xfrm>
            <a:off x="775759" y="5435070"/>
            <a:ext cx="3138426" cy="872597"/>
          </a:xfrm>
          <a:prstGeom prst="rect">
            <a:avLst/>
          </a:prstGeom>
          <a:ln>
            <a:solidFill>
              <a:schemeClr val="tx1"/>
            </a:solidFill>
          </a:ln>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Insert a Method</a:t>
            </a:r>
          </a:p>
          <a:p>
            <a:pPr lvl="1"/>
            <a:r>
              <a:rPr lang="en-GB" dirty="0" smtClean="0"/>
              <a:t>Right click on the Mesh object in the Outline and select Clear Generated Data from the Context Menu selecting Yes when prompted to confirm.</a:t>
            </a:r>
          </a:p>
          <a:p>
            <a:pPr lvl="1"/>
            <a:endParaRPr lang="en-GB" dirty="0" smtClean="0"/>
          </a:p>
          <a:p>
            <a:pPr lvl="1"/>
            <a:r>
              <a:rPr lang="en-GB" dirty="0" smtClean="0"/>
              <a:t>Select the Body Selection Filter.</a:t>
            </a:r>
          </a:p>
          <a:p>
            <a:pPr lvl="1"/>
            <a:endParaRPr lang="en-GB" dirty="0"/>
          </a:p>
          <a:p>
            <a:pPr lvl="1"/>
            <a:r>
              <a:rPr lang="en-GB" dirty="0" smtClean="0"/>
              <a:t>In the Graphics Window, select the body, right click and select Insert &gt; Method from the Context Menu as shown.</a:t>
            </a:r>
          </a:p>
          <a:p>
            <a:pPr lvl="1"/>
            <a:endParaRPr lang="en-GB" dirty="0"/>
          </a:p>
        </p:txBody>
      </p:sp>
      <p:sp>
        <p:nvSpPr>
          <p:cNvPr id="2" name="Title 1"/>
          <p:cNvSpPr>
            <a:spLocks noGrp="1"/>
          </p:cNvSpPr>
          <p:nvPr>
            <p:ph type="title"/>
          </p:nvPr>
        </p:nvSpPr>
        <p:spPr/>
        <p:txBody>
          <a:bodyPr/>
          <a:lstStyle/>
          <a:p>
            <a:r>
              <a:rPr lang="en-GB" dirty="0" smtClean="0"/>
              <a:t>Inserting Methods Manually</a:t>
            </a:r>
            <a:endParaRPr lang="en-GB" dirty="0"/>
          </a:p>
        </p:txBody>
      </p:sp>
      <p:grpSp>
        <p:nvGrpSpPr>
          <p:cNvPr id="6" name="Group 5"/>
          <p:cNvGrpSpPr/>
          <p:nvPr/>
        </p:nvGrpSpPr>
        <p:grpSpPr>
          <a:xfrm>
            <a:off x="812326" y="4068524"/>
            <a:ext cx="1338837" cy="360614"/>
            <a:chOff x="822475" y="2417092"/>
            <a:chExt cx="1338837" cy="360614"/>
          </a:xfrm>
        </p:grpSpPr>
        <p:pic>
          <p:nvPicPr>
            <p:cNvPr id="7" name="Picture 2"/>
            <p:cNvPicPr>
              <a:picLocks noChangeAspect="1" noChangeArrowheads="1"/>
            </p:cNvPicPr>
            <p:nvPr/>
          </p:nvPicPr>
          <p:blipFill>
            <a:blip r:embed="rId2" cstate="print"/>
            <a:srcRect/>
            <a:stretch>
              <a:fillRect/>
            </a:stretch>
          </p:blipFill>
          <p:spPr bwMode="auto">
            <a:xfrm>
              <a:off x="822475" y="2444330"/>
              <a:ext cx="1320000" cy="293334"/>
            </a:xfrm>
            <a:prstGeom prst="rect">
              <a:avLst/>
            </a:prstGeom>
            <a:noFill/>
            <a:ln w="9525">
              <a:solidFill>
                <a:schemeClr val="tx1"/>
              </a:solidFill>
              <a:miter lim="800000"/>
              <a:headEnd/>
              <a:tailEnd/>
            </a:ln>
          </p:spPr>
        </p:pic>
        <p:sp>
          <p:nvSpPr>
            <p:cNvPr id="8" name="Oval 7"/>
            <p:cNvSpPr/>
            <p:nvPr/>
          </p:nvSpPr>
          <p:spPr bwMode="auto">
            <a:xfrm>
              <a:off x="1778534" y="2417092"/>
              <a:ext cx="382778" cy="360614"/>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pic>
        <p:nvPicPr>
          <p:cNvPr id="5122" name="Picture 2"/>
          <p:cNvPicPr>
            <a:picLocks noChangeAspect="1" noChangeArrowheads="1"/>
          </p:cNvPicPr>
          <p:nvPr/>
        </p:nvPicPr>
        <p:blipFill>
          <a:blip r:embed="rId3" cstate="print"/>
          <a:srcRect/>
          <a:stretch>
            <a:fillRect/>
          </a:stretch>
        </p:blipFill>
        <p:spPr bwMode="auto">
          <a:xfrm>
            <a:off x="5112327" y="2230159"/>
            <a:ext cx="3719944" cy="3687161"/>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7117341" y="3349334"/>
            <a:ext cx="1845239" cy="1238095"/>
          </a:xfrm>
          <a:prstGeom prst="rect">
            <a:avLst/>
          </a:prstGeom>
          <a:noFill/>
          <a:ln w="25400">
            <a:solidFill>
              <a:srgbClr val="FF0000"/>
            </a:solidFill>
            <a:miter lim="800000"/>
            <a:headEnd/>
            <a:tailEnd/>
          </a:ln>
        </p:spPr>
      </p:pic>
      <p:sp>
        <p:nvSpPr>
          <p:cNvPr id="12" name="Rectangle 11"/>
          <p:cNvSpPr/>
          <p:nvPr/>
        </p:nvSpPr>
        <p:spPr bwMode="auto">
          <a:xfrm>
            <a:off x="6772939" y="2297603"/>
            <a:ext cx="861237" cy="561109"/>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5127" name="Picture 7"/>
          <p:cNvPicPr>
            <a:picLocks noChangeAspect="1" noChangeArrowheads="1"/>
          </p:cNvPicPr>
          <p:nvPr/>
        </p:nvPicPr>
        <p:blipFill>
          <a:blip r:embed="rId5" cstate="print"/>
          <a:srcRect/>
          <a:stretch>
            <a:fillRect/>
          </a:stretch>
        </p:blipFill>
        <p:spPr bwMode="auto">
          <a:xfrm>
            <a:off x="800966" y="3425104"/>
            <a:ext cx="2309524" cy="321429"/>
          </a:xfrm>
          <a:prstGeom prst="rect">
            <a:avLst/>
          </a:prstGeom>
          <a:noFill/>
          <a:ln w="9525">
            <a:solidFill>
              <a:schemeClr val="tx1"/>
            </a:solidFill>
            <a:miter lim="800000"/>
            <a:headEnd/>
            <a:tailEnd/>
          </a:ln>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08577" y="2789713"/>
            <a:ext cx="4033418" cy="2718173"/>
          </a:xfrm>
          <a:prstGeom prst="rect">
            <a:avLst/>
          </a:prstGeom>
          <a:noFill/>
          <a:ln w="9525">
            <a:noFill/>
            <a:miter lim="800000"/>
            <a:headEnd/>
            <a:tailEnd/>
          </a:ln>
        </p:spPr>
      </p:pic>
      <p:sp>
        <p:nvSpPr>
          <p:cNvPr id="3" name="Content Placeholder 2"/>
          <p:cNvSpPr>
            <a:spLocks noGrp="1"/>
          </p:cNvSpPr>
          <p:nvPr>
            <p:ph sz="half" idx="1"/>
          </p:nvPr>
        </p:nvSpPr>
        <p:spPr/>
        <p:txBody>
          <a:bodyPr/>
          <a:lstStyle/>
          <a:p>
            <a:r>
              <a:rPr lang="en-GB" dirty="0" smtClean="0"/>
              <a:t>Set Method Details</a:t>
            </a:r>
          </a:p>
          <a:p>
            <a:pPr lvl="1"/>
            <a:r>
              <a:rPr lang="en-GB" dirty="0"/>
              <a:t>A Method Object, defaulting to Automatic, is inserted in the Outline.</a:t>
            </a:r>
          </a:p>
          <a:p>
            <a:pPr lvl="1"/>
            <a:endParaRPr lang="en-GB" dirty="0" smtClean="0"/>
          </a:p>
          <a:p>
            <a:pPr lvl="1"/>
            <a:endParaRPr lang="en-GB" dirty="0"/>
          </a:p>
          <a:p>
            <a:pPr lvl="1"/>
            <a:endParaRPr lang="en-GB" dirty="0" smtClean="0"/>
          </a:p>
          <a:p>
            <a:pPr lvl="1"/>
            <a:endParaRPr lang="en-GB" dirty="0"/>
          </a:p>
          <a:p>
            <a:pPr lvl="1"/>
            <a:endParaRPr lang="en-GB" dirty="0" smtClean="0"/>
          </a:p>
          <a:p>
            <a:pPr lvl="1"/>
            <a:r>
              <a:rPr lang="en-GB" dirty="0" smtClean="0"/>
              <a:t>In the Method Details the Method Type is accessed via a drop down box exposing the available mesh methods.</a:t>
            </a:r>
          </a:p>
          <a:p>
            <a:pPr lvl="1"/>
            <a:r>
              <a:rPr lang="en-GB" dirty="0" smtClean="0"/>
              <a:t>The Method set here is applied to the body initially selected.</a:t>
            </a:r>
          </a:p>
          <a:p>
            <a:pPr lvl="1"/>
            <a:endParaRPr lang="en-GB" dirty="0"/>
          </a:p>
        </p:txBody>
      </p:sp>
      <p:sp>
        <p:nvSpPr>
          <p:cNvPr id="2" name="Title 1"/>
          <p:cNvSpPr>
            <a:spLocks noGrp="1"/>
          </p:cNvSpPr>
          <p:nvPr>
            <p:ph type="title"/>
          </p:nvPr>
        </p:nvSpPr>
        <p:spPr/>
        <p:txBody>
          <a:bodyPr/>
          <a:lstStyle/>
          <a:p>
            <a:r>
              <a:rPr lang="en-GB" dirty="0" smtClean="0"/>
              <a:t>Setting Method Details</a:t>
            </a:r>
            <a:endParaRPr lang="en-GB" dirty="0"/>
          </a:p>
        </p:txBody>
      </p:sp>
      <p:pic>
        <p:nvPicPr>
          <p:cNvPr id="14" name="Picture 5"/>
          <p:cNvPicPr>
            <a:picLocks noChangeAspect="1" noChangeArrowheads="1"/>
          </p:cNvPicPr>
          <p:nvPr/>
        </p:nvPicPr>
        <p:blipFill>
          <a:blip r:embed="rId3" cstate="print"/>
          <a:srcRect b="64831"/>
          <a:stretch>
            <a:fillRect/>
          </a:stretch>
        </p:blipFill>
        <p:spPr bwMode="auto">
          <a:xfrm>
            <a:off x="808327" y="2757673"/>
            <a:ext cx="2654763" cy="1440255"/>
          </a:xfrm>
          <a:prstGeom prst="rect">
            <a:avLst/>
          </a:prstGeom>
          <a:noFill/>
          <a:ln w="9525">
            <a:solidFill>
              <a:schemeClr val="accent1"/>
            </a:solidFill>
            <a:miter lim="800000"/>
            <a:headEnd/>
            <a:tailEnd/>
          </a:ln>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Set Method Details</a:t>
            </a:r>
          </a:p>
          <a:p>
            <a:pPr lvl="1"/>
            <a:r>
              <a:rPr lang="en-GB" dirty="0" smtClean="0"/>
              <a:t>The Automatic Method is the same as the default we have just demonstrated.</a:t>
            </a:r>
          </a:p>
          <a:p>
            <a:pPr lvl="1"/>
            <a:r>
              <a:rPr lang="en-GB" dirty="0" smtClean="0"/>
              <a:t>Set Method to Tetrahedrons.</a:t>
            </a:r>
          </a:p>
          <a:p>
            <a:pPr lvl="1"/>
            <a:r>
              <a:rPr lang="en-GB" dirty="0" smtClean="0"/>
              <a:t>Set Algorithm to Patch Independent.</a:t>
            </a:r>
          </a:p>
          <a:p>
            <a:pPr lvl="2"/>
            <a:r>
              <a:rPr lang="en-GB" dirty="0" smtClean="0"/>
              <a:t>We have already seen Patch conforming used with the Automatic Method.</a:t>
            </a:r>
          </a:p>
          <a:p>
            <a:pPr lvl="2"/>
            <a:r>
              <a:rPr lang="en-GB" dirty="0" smtClean="0"/>
              <a:t>When Patch Independent is selected a number of Patch Independent specific settings appear controlling sizing and defeaturing. These can be left to the defaults.</a:t>
            </a:r>
          </a:p>
          <a:p>
            <a:pPr lvl="1"/>
            <a:r>
              <a:rPr lang="en-GB" dirty="0" smtClean="0"/>
              <a:t>Generate the mesh.</a:t>
            </a:r>
          </a:p>
          <a:p>
            <a:pPr lvl="2"/>
            <a:endParaRPr lang="en-GB" dirty="0"/>
          </a:p>
        </p:txBody>
      </p:sp>
      <p:sp>
        <p:nvSpPr>
          <p:cNvPr id="2" name="Title 1"/>
          <p:cNvSpPr>
            <a:spLocks noGrp="1"/>
          </p:cNvSpPr>
          <p:nvPr>
            <p:ph type="title"/>
          </p:nvPr>
        </p:nvSpPr>
        <p:spPr/>
        <p:txBody>
          <a:bodyPr/>
          <a:lstStyle/>
          <a:p>
            <a:r>
              <a:rPr lang="en-GB" dirty="0" smtClean="0"/>
              <a:t>Tetrahedrons Patch Independent</a:t>
            </a:r>
            <a:endParaRPr lang="en-GB" dirty="0"/>
          </a:p>
        </p:txBody>
      </p:sp>
      <p:pic>
        <p:nvPicPr>
          <p:cNvPr id="15362" name="Picture 2"/>
          <p:cNvPicPr>
            <a:picLocks noChangeAspect="1" noChangeArrowheads="1"/>
          </p:cNvPicPr>
          <p:nvPr/>
        </p:nvPicPr>
        <p:blipFill>
          <a:blip r:embed="rId2" cstate="print"/>
          <a:srcRect/>
          <a:stretch>
            <a:fillRect/>
          </a:stretch>
        </p:blipFill>
        <p:spPr bwMode="auto">
          <a:xfrm>
            <a:off x="4795838" y="1318344"/>
            <a:ext cx="4011905" cy="4964286"/>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2876342" y="6059945"/>
            <a:ext cx="1485714" cy="314286"/>
          </a:xfrm>
          <a:prstGeom prst="rect">
            <a:avLst/>
          </a:prstGeom>
          <a:noFill/>
          <a:ln w="9525">
            <a:solidFill>
              <a:schemeClr val="tx1"/>
            </a:solidFill>
            <a:miter lim="800000"/>
            <a:headEnd/>
            <a:tailEnd/>
          </a:ln>
        </p:spPr>
      </p:pic>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4780800" y="2282400"/>
            <a:ext cx="4197143" cy="4178572"/>
          </a:xfrm>
          <a:prstGeom prst="rect">
            <a:avLst/>
          </a:prstGeom>
          <a:noFill/>
          <a:ln w="9525">
            <a:solidFill>
              <a:schemeClr val="tx1"/>
            </a:solidFill>
            <a:miter lim="800000"/>
            <a:headEnd/>
            <a:tailEnd/>
          </a:ln>
        </p:spPr>
      </p:pic>
      <p:sp>
        <p:nvSpPr>
          <p:cNvPr id="3" name="Content Placeholder 2"/>
          <p:cNvSpPr>
            <a:spLocks noGrp="1"/>
          </p:cNvSpPr>
          <p:nvPr>
            <p:ph sz="half" idx="1"/>
          </p:nvPr>
        </p:nvSpPr>
        <p:spPr/>
        <p:txBody>
          <a:bodyPr/>
          <a:lstStyle/>
          <a:p>
            <a:r>
              <a:rPr lang="en-GB" dirty="0" smtClean="0"/>
              <a:t>View the Mesh</a:t>
            </a:r>
          </a:p>
          <a:p>
            <a:pPr lvl="1"/>
            <a:r>
              <a:rPr lang="en-GB" dirty="0" smtClean="0"/>
              <a:t>The Patch Independent Method uses a different and specific type of inflation algorithm (Post), the message box may indicate this along with a warning regarding mesh resolution. You may have also noticed it has taken more time to generate the mesh.</a:t>
            </a:r>
          </a:p>
          <a:p>
            <a:pPr lvl="1"/>
            <a:r>
              <a:rPr lang="en-GB" dirty="0" smtClean="0"/>
              <a:t>Note the automatic defeaturing of the small imprinted faces present on the geometry.</a:t>
            </a:r>
          </a:p>
          <a:p>
            <a:pPr lvl="1"/>
            <a:r>
              <a:rPr lang="en-GB" dirty="0" smtClean="0"/>
              <a:t>This behaviour can be useful for defeaturing large CAD models.</a:t>
            </a:r>
          </a:p>
          <a:p>
            <a:pPr lvl="1"/>
            <a:r>
              <a:rPr lang="en-GB" dirty="0" smtClean="0"/>
              <a:t>Switch on the Section Plane to view the mesh interior.</a:t>
            </a:r>
          </a:p>
          <a:p>
            <a:pPr lvl="1"/>
            <a:endParaRPr lang="en-GB" dirty="0"/>
          </a:p>
          <a:p>
            <a:pPr lvl="1"/>
            <a:endParaRPr lang="en-GB" dirty="0"/>
          </a:p>
        </p:txBody>
      </p:sp>
      <p:sp>
        <p:nvSpPr>
          <p:cNvPr id="2" name="Title 1"/>
          <p:cNvSpPr>
            <a:spLocks noGrp="1"/>
          </p:cNvSpPr>
          <p:nvPr>
            <p:ph type="title"/>
          </p:nvPr>
        </p:nvSpPr>
        <p:spPr/>
        <p:txBody>
          <a:bodyPr/>
          <a:lstStyle/>
          <a:p>
            <a:r>
              <a:rPr lang="en-GB" dirty="0" smtClean="0"/>
              <a:t>Tetrahedrons Patch Independent</a:t>
            </a:r>
            <a:endParaRPr lang="en-GB" dirty="0"/>
          </a:p>
        </p:txBody>
      </p:sp>
      <p:sp>
        <p:nvSpPr>
          <p:cNvPr id="10" name="Rectangle 9"/>
          <p:cNvSpPr/>
          <p:nvPr/>
        </p:nvSpPr>
        <p:spPr bwMode="auto">
          <a:xfrm>
            <a:off x="6443329" y="2744170"/>
            <a:ext cx="861237" cy="561109"/>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1" name="Rectangle 10"/>
          <p:cNvSpPr/>
          <p:nvPr/>
        </p:nvSpPr>
        <p:spPr bwMode="auto">
          <a:xfrm>
            <a:off x="5951010" y="3838034"/>
            <a:ext cx="1156371" cy="1461330"/>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16387" name="Picture 3"/>
          <p:cNvPicPr>
            <a:picLocks noChangeAspect="1" noChangeArrowheads="1"/>
          </p:cNvPicPr>
          <p:nvPr/>
        </p:nvPicPr>
        <p:blipFill>
          <a:blip r:embed="rId3" cstate="print"/>
          <a:srcRect b="10023"/>
          <a:stretch>
            <a:fillRect/>
          </a:stretch>
        </p:blipFill>
        <p:spPr bwMode="auto">
          <a:xfrm>
            <a:off x="4472853" y="1236518"/>
            <a:ext cx="1819275" cy="2262566"/>
          </a:xfrm>
          <a:prstGeom prst="rect">
            <a:avLst/>
          </a:prstGeom>
          <a:noFill/>
          <a:ln w="25400">
            <a:solidFill>
              <a:srgbClr val="FF0000"/>
            </a:solid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6988752" y="1378961"/>
            <a:ext cx="2048639" cy="1177203"/>
          </a:xfrm>
          <a:prstGeom prst="rect">
            <a:avLst/>
          </a:prstGeom>
          <a:noFill/>
          <a:ln w="25400">
            <a:solidFill>
              <a:srgbClr val="FF0000"/>
            </a:solidFill>
            <a:miter lim="800000"/>
            <a:headEnd/>
            <a:tailEnd/>
          </a:ln>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View the Mesh Interior</a:t>
            </a:r>
          </a:p>
          <a:p>
            <a:pPr lvl="1"/>
            <a:r>
              <a:rPr lang="en-GB" dirty="0" smtClean="0"/>
              <a:t>Note the inflation and internal structure of the mesh.</a:t>
            </a:r>
          </a:p>
          <a:p>
            <a:pPr lvl="1"/>
            <a:r>
              <a:rPr lang="en-GB" dirty="0" smtClean="0"/>
              <a:t>When ready to proceed, switch off the Section Plane and clear the mesh as before. By right clicking on the Mesh Object in the Outline and Selecting Clear Generated Data from the Context Menu.</a:t>
            </a:r>
          </a:p>
          <a:p>
            <a:pPr lvl="1"/>
            <a:endParaRPr lang="en-GB" dirty="0" smtClean="0"/>
          </a:p>
          <a:p>
            <a:pPr lvl="1"/>
            <a:endParaRPr lang="en-GB" dirty="0"/>
          </a:p>
          <a:p>
            <a:pPr lvl="1"/>
            <a:endParaRPr lang="en-GB" dirty="0"/>
          </a:p>
        </p:txBody>
      </p:sp>
      <p:sp>
        <p:nvSpPr>
          <p:cNvPr id="2" name="Title 1"/>
          <p:cNvSpPr>
            <a:spLocks noGrp="1"/>
          </p:cNvSpPr>
          <p:nvPr>
            <p:ph type="title"/>
          </p:nvPr>
        </p:nvSpPr>
        <p:spPr/>
        <p:txBody>
          <a:bodyPr/>
          <a:lstStyle/>
          <a:p>
            <a:r>
              <a:rPr lang="en-GB" dirty="0" smtClean="0"/>
              <a:t>Tetrahedrons Patch Independent</a:t>
            </a:r>
            <a:endParaRPr lang="en-GB" dirty="0"/>
          </a:p>
        </p:txBody>
      </p:sp>
      <p:pic>
        <p:nvPicPr>
          <p:cNvPr id="17410" name="Picture 2"/>
          <p:cNvPicPr>
            <a:picLocks noChangeAspect="1" noChangeArrowheads="1"/>
          </p:cNvPicPr>
          <p:nvPr/>
        </p:nvPicPr>
        <p:blipFill>
          <a:blip r:embed="rId2" cstate="print"/>
          <a:srcRect/>
          <a:stretch>
            <a:fillRect/>
          </a:stretch>
        </p:blipFill>
        <p:spPr bwMode="auto">
          <a:xfrm>
            <a:off x="4780800" y="2282400"/>
            <a:ext cx="4197143" cy="4178572"/>
          </a:xfrm>
          <a:prstGeom prst="rect">
            <a:avLst/>
          </a:prstGeom>
          <a:noFill/>
          <a:ln w="9525">
            <a:solidFill>
              <a:schemeClr val="tx1"/>
            </a:solid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3283529" y="4190146"/>
            <a:ext cx="2452254" cy="2178259"/>
          </a:xfrm>
          <a:prstGeom prst="rect">
            <a:avLst/>
          </a:prstGeom>
          <a:noFill/>
          <a:ln w="25400">
            <a:solidFill>
              <a:srgbClr val="FF0000"/>
            </a:solidFill>
            <a:miter lim="800000"/>
            <a:headEnd/>
            <a:tailEnd/>
          </a:ln>
        </p:spPr>
      </p:pic>
      <p:sp>
        <p:nvSpPr>
          <p:cNvPr id="12" name="Rectangle 11"/>
          <p:cNvSpPr/>
          <p:nvPr/>
        </p:nvSpPr>
        <p:spPr bwMode="auto">
          <a:xfrm>
            <a:off x="5840657" y="3492315"/>
            <a:ext cx="1100470" cy="1038121"/>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13" name="Picture 7"/>
          <p:cNvPicPr>
            <a:picLocks noChangeAspect="1" noChangeArrowheads="1"/>
          </p:cNvPicPr>
          <p:nvPr/>
        </p:nvPicPr>
        <p:blipFill>
          <a:blip r:embed="rId4" cstate="print"/>
          <a:srcRect/>
          <a:stretch>
            <a:fillRect/>
          </a:stretch>
        </p:blipFill>
        <p:spPr bwMode="auto">
          <a:xfrm>
            <a:off x="821749" y="4277158"/>
            <a:ext cx="2309524" cy="321429"/>
          </a:xfrm>
          <a:prstGeom prst="rect">
            <a:avLst/>
          </a:prstGeom>
          <a:noFill/>
          <a:ln w="9525">
            <a:solidFill>
              <a:schemeClr val="tx1"/>
            </a:solidFill>
            <a:miter lim="800000"/>
            <a:headEnd/>
            <a:tailEnd/>
          </a:ln>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Introduction</a:t>
            </a:r>
            <a:endParaRPr lang="en-GB" dirty="0"/>
          </a:p>
        </p:txBody>
      </p:sp>
      <p:sp>
        <p:nvSpPr>
          <p:cNvPr id="8" name="Content Placeholder 7"/>
          <p:cNvSpPr>
            <a:spLocks noGrp="1"/>
          </p:cNvSpPr>
          <p:nvPr>
            <p:ph sz="half" idx="1"/>
          </p:nvPr>
        </p:nvSpPr>
        <p:spPr>
          <a:xfrm>
            <a:off x="590550" y="1454667"/>
            <a:ext cx="4105436" cy="4573588"/>
          </a:xfrm>
        </p:spPr>
        <p:txBody>
          <a:bodyPr/>
          <a:lstStyle/>
          <a:p>
            <a:r>
              <a:rPr lang="en-GB" dirty="0" smtClean="0"/>
              <a:t>Background</a:t>
            </a:r>
          </a:p>
          <a:p>
            <a:pPr lvl="1"/>
            <a:r>
              <a:rPr lang="en-GB" dirty="0" smtClean="0"/>
              <a:t>This workshop will introduce different meshing methods available in ANSYS Meshing</a:t>
            </a:r>
            <a:r>
              <a:rPr lang="en-GB" dirty="0"/>
              <a:t>. </a:t>
            </a:r>
            <a:r>
              <a:rPr lang="en-GB" dirty="0" smtClean="0"/>
              <a:t>A </a:t>
            </a:r>
            <a:r>
              <a:rPr lang="en-GB" dirty="0"/>
              <a:t>CAD file </a:t>
            </a:r>
            <a:r>
              <a:rPr lang="en-GB" dirty="0" smtClean="0"/>
              <a:t>will be imported </a:t>
            </a:r>
            <a:r>
              <a:rPr lang="en-GB" dirty="0"/>
              <a:t>directly into the Meshing Application.  </a:t>
            </a:r>
            <a:r>
              <a:rPr lang="en-GB" dirty="0" smtClean="0"/>
              <a:t>Access to </a:t>
            </a:r>
            <a:r>
              <a:rPr lang="en-GB" dirty="0" err="1" smtClean="0"/>
              <a:t>DesignModeler</a:t>
            </a:r>
            <a:r>
              <a:rPr lang="en-GB" dirty="0" smtClean="0"/>
              <a:t> is required for the final stage of the workshop which demonstrates how decomposition can influence mesh methods.</a:t>
            </a:r>
          </a:p>
          <a:p>
            <a:r>
              <a:rPr lang="en-GB" dirty="0" smtClean="0"/>
              <a:t>Objectives</a:t>
            </a:r>
          </a:p>
          <a:p>
            <a:pPr lvl="1"/>
            <a:r>
              <a:rPr lang="en-GB" dirty="0" smtClean="0"/>
              <a:t>Automatic (</a:t>
            </a:r>
            <a:r>
              <a:rPr lang="en-GB" dirty="0" err="1" smtClean="0"/>
              <a:t>Tet</a:t>
            </a:r>
            <a:r>
              <a:rPr lang="en-GB" dirty="0" smtClean="0"/>
              <a:t> Patch Conforming)</a:t>
            </a:r>
          </a:p>
          <a:p>
            <a:pPr lvl="1"/>
            <a:r>
              <a:rPr lang="en-GB" dirty="0" err="1" smtClean="0"/>
              <a:t>Tet</a:t>
            </a:r>
            <a:r>
              <a:rPr lang="en-GB" dirty="0" smtClean="0"/>
              <a:t> Patch Independent</a:t>
            </a:r>
          </a:p>
          <a:p>
            <a:pPr lvl="1"/>
            <a:r>
              <a:rPr lang="en-GB" dirty="0" smtClean="0"/>
              <a:t>Multizone</a:t>
            </a:r>
          </a:p>
          <a:p>
            <a:pPr lvl="1"/>
            <a:r>
              <a:rPr lang="en-GB" dirty="0" smtClean="0"/>
              <a:t>Assembly </a:t>
            </a:r>
            <a:r>
              <a:rPr lang="en-GB" dirty="0"/>
              <a:t>Meshing (</a:t>
            </a:r>
            <a:r>
              <a:rPr lang="en-GB" dirty="0" err="1"/>
              <a:t>CutCell</a:t>
            </a:r>
            <a:r>
              <a:rPr lang="en-GB" dirty="0"/>
              <a:t>)</a:t>
            </a:r>
          </a:p>
          <a:p>
            <a:pPr lvl="1"/>
            <a:r>
              <a:rPr lang="en-GB" dirty="0" smtClean="0"/>
              <a:t>Decomposition for Sweep Meshes</a:t>
            </a:r>
          </a:p>
          <a:p>
            <a:pPr lvl="1"/>
            <a:r>
              <a:rPr lang="en-GB" dirty="0" smtClean="0"/>
              <a:t>Automatic (</a:t>
            </a:r>
            <a:r>
              <a:rPr lang="en-GB" dirty="0" err="1" smtClean="0"/>
              <a:t>Tet</a:t>
            </a:r>
            <a:r>
              <a:rPr lang="en-GB" dirty="0" smtClean="0"/>
              <a:t> &amp; Sweep)</a:t>
            </a:r>
            <a:endParaRPr lang="en-GB" dirty="0"/>
          </a:p>
          <a:p>
            <a:pPr lvl="1">
              <a:buNone/>
            </a:pPr>
            <a:r>
              <a:rPr lang="en-GB" dirty="0"/>
              <a:t>	</a:t>
            </a:r>
          </a:p>
        </p:txBody>
      </p:sp>
      <p:pic>
        <p:nvPicPr>
          <p:cNvPr id="10" name="Picture 2"/>
          <p:cNvPicPr>
            <a:picLocks noChangeAspect="1" noChangeArrowheads="1"/>
          </p:cNvPicPr>
          <p:nvPr/>
        </p:nvPicPr>
        <p:blipFill>
          <a:blip r:embed="rId2" cstate="print"/>
          <a:srcRect l="28434" t="12880" r="28434" b="12880"/>
          <a:stretch>
            <a:fillRect/>
          </a:stretch>
        </p:blipFill>
        <p:spPr bwMode="auto">
          <a:xfrm>
            <a:off x="4731488" y="178813"/>
            <a:ext cx="1277983" cy="2189967"/>
          </a:xfrm>
          <a:prstGeom prst="rect">
            <a:avLst/>
          </a:prstGeom>
          <a:noFill/>
          <a:ln w="9525">
            <a:solidFill>
              <a:schemeClr val="tx1"/>
            </a:solidFill>
            <a:miter lim="800000"/>
            <a:headEnd/>
            <a:tailEnd/>
          </a:ln>
        </p:spPr>
      </p:pic>
      <p:pic>
        <p:nvPicPr>
          <p:cNvPr id="11" name="Picture 2"/>
          <p:cNvPicPr>
            <a:picLocks noChangeAspect="1" noChangeArrowheads="1"/>
          </p:cNvPicPr>
          <p:nvPr/>
        </p:nvPicPr>
        <p:blipFill>
          <a:blip r:embed="rId3" cstate="print"/>
          <a:srcRect l="28434" t="12880" r="28434" b="12880"/>
          <a:stretch>
            <a:fillRect/>
          </a:stretch>
        </p:blipFill>
        <p:spPr bwMode="auto">
          <a:xfrm>
            <a:off x="5470035" y="1199980"/>
            <a:ext cx="1277983" cy="2189967"/>
          </a:xfrm>
          <a:prstGeom prst="rect">
            <a:avLst/>
          </a:prstGeom>
          <a:noFill/>
          <a:ln w="9525">
            <a:solidFill>
              <a:schemeClr val="tx1"/>
            </a:solidFill>
            <a:miter lim="800000"/>
            <a:headEnd/>
            <a:tailEnd/>
          </a:ln>
        </p:spPr>
      </p:pic>
      <p:pic>
        <p:nvPicPr>
          <p:cNvPr id="12" name="Picture 2"/>
          <p:cNvPicPr>
            <a:picLocks noChangeAspect="1" noChangeArrowheads="1"/>
          </p:cNvPicPr>
          <p:nvPr/>
        </p:nvPicPr>
        <p:blipFill>
          <a:blip r:embed="rId4" cstate="print"/>
          <a:srcRect l="28434" t="12880" r="28434" b="12880"/>
          <a:stretch>
            <a:fillRect/>
          </a:stretch>
        </p:blipFill>
        <p:spPr bwMode="auto">
          <a:xfrm>
            <a:off x="6150519" y="2231337"/>
            <a:ext cx="1277983" cy="2189967"/>
          </a:xfrm>
          <a:prstGeom prst="rect">
            <a:avLst/>
          </a:prstGeom>
          <a:noFill/>
          <a:ln w="9525">
            <a:solidFill>
              <a:schemeClr val="tx1"/>
            </a:solidFill>
            <a:miter lim="800000"/>
            <a:headEnd/>
            <a:tailEnd/>
          </a:ln>
        </p:spPr>
      </p:pic>
      <p:pic>
        <p:nvPicPr>
          <p:cNvPr id="13" name="Picture 2"/>
          <p:cNvPicPr>
            <a:picLocks noChangeAspect="1" noChangeArrowheads="1"/>
          </p:cNvPicPr>
          <p:nvPr/>
        </p:nvPicPr>
        <p:blipFill>
          <a:blip r:embed="rId5" cstate="print"/>
          <a:srcRect l="28434" t="12880" r="28434" b="12880"/>
          <a:stretch>
            <a:fillRect/>
          </a:stretch>
        </p:blipFill>
        <p:spPr bwMode="auto">
          <a:xfrm>
            <a:off x="6841636" y="3220167"/>
            <a:ext cx="1277983" cy="2189967"/>
          </a:xfrm>
          <a:prstGeom prst="rect">
            <a:avLst/>
          </a:prstGeom>
          <a:noFill/>
          <a:ln w="9525">
            <a:solidFill>
              <a:schemeClr val="tx1"/>
            </a:solidFill>
            <a:miter lim="800000"/>
            <a:headEnd/>
            <a:tailEnd/>
          </a:ln>
        </p:spPr>
      </p:pic>
      <p:pic>
        <p:nvPicPr>
          <p:cNvPr id="14" name="Picture 2"/>
          <p:cNvPicPr>
            <a:picLocks noChangeAspect="1" noChangeArrowheads="1"/>
          </p:cNvPicPr>
          <p:nvPr/>
        </p:nvPicPr>
        <p:blipFill>
          <a:blip r:embed="rId6" cstate="print"/>
          <a:srcRect l="28434" t="12880" r="28434" b="12880"/>
          <a:stretch>
            <a:fillRect/>
          </a:stretch>
        </p:blipFill>
        <p:spPr bwMode="auto">
          <a:xfrm>
            <a:off x="7576329" y="4297446"/>
            <a:ext cx="1277983" cy="2189967"/>
          </a:xfrm>
          <a:prstGeom prst="rect">
            <a:avLst/>
          </a:prstGeom>
          <a:noFill/>
          <a:ln w="9525">
            <a:solidFill>
              <a:schemeClr val="tx1"/>
            </a:solidFill>
            <a:miter lim="800000"/>
            <a:headEnd/>
            <a:tailEnd/>
          </a:ln>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Set Method Details</a:t>
            </a:r>
          </a:p>
          <a:p>
            <a:pPr lvl="1"/>
            <a:r>
              <a:rPr lang="en-GB" dirty="0" smtClean="0"/>
              <a:t>Select the Method Object in the Outline (it assumes the name of the current set Method).</a:t>
            </a:r>
          </a:p>
          <a:p>
            <a:pPr lvl="1"/>
            <a:endParaRPr lang="en-GB" dirty="0"/>
          </a:p>
          <a:p>
            <a:pPr lvl="1"/>
            <a:endParaRPr lang="en-GB" dirty="0" smtClean="0"/>
          </a:p>
          <a:p>
            <a:pPr lvl="1"/>
            <a:r>
              <a:rPr lang="en-GB" dirty="0" smtClean="0"/>
              <a:t>In the Details change the Method to MultiZone.</a:t>
            </a:r>
          </a:p>
          <a:p>
            <a:pPr lvl="2"/>
            <a:r>
              <a:rPr lang="en-GB" dirty="0" smtClean="0"/>
              <a:t>The details will change to those specific to the MultiZone Method</a:t>
            </a:r>
          </a:p>
          <a:p>
            <a:pPr lvl="2"/>
            <a:r>
              <a:rPr lang="en-GB" dirty="0" smtClean="0"/>
              <a:t>Set Surface Mesh method to “Uniform”</a:t>
            </a:r>
          </a:p>
          <a:p>
            <a:pPr lvl="2"/>
            <a:r>
              <a:rPr lang="en-GB" dirty="0" smtClean="0"/>
              <a:t>Set Free Mesh Type to “Tetra”</a:t>
            </a:r>
          </a:p>
          <a:p>
            <a:pPr lvl="1"/>
            <a:r>
              <a:rPr lang="en-GB" dirty="0" smtClean="0"/>
              <a:t>Generate the mesh.</a:t>
            </a:r>
            <a:endParaRPr lang="en-GB" dirty="0"/>
          </a:p>
        </p:txBody>
      </p:sp>
      <p:sp>
        <p:nvSpPr>
          <p:cNvPr id="2" name="Title 1"/>
          <p:cNvSpPr>
            <a:spLocks noGrp="1"/>
          </p:cNvSpPr>
          <p:nvPr>
            <p:ph type="title"/>
          </p:nvPr>
        </p:nvSpPr>
        <p:spPr/>
        <p:txBody>
          <a:bodyPr/>
          <a:lstStyle/>
          <a:p>
            <a:r>
              <a:rPr lang="en-GB" dirty="0" smtClean="0"/>
              <a:t>MultiZone</a:t>
            </a:r>
            <a:endParaRPr lang="en-GB" dirty="0"/>
          </a:p>
        </p:txBody>
      </p:sp>
      <p:pic>
        <p:nvPicPr>
          <p:cNvPr id="7" name="Picture 2"/>
          <p:cNvPicPr>
            <a:picLocks noChangeAspect="1" noChangeArrowheads="1"/>
          </p:cNvPicPr>
          <p:nvPr/>
        </p:nvPicPr>
        <p:blipFill>
          <a:blip r:embed="rId2" cstate="print"/>
          <a:srcRect/>
          <a:stretch>
            <a:fillRect/>
          </a:stretch>
        </p:blipFill>
        <p:spPr bwMode="auto">
          <a:xfrm>
            <a:off x="831258" y="6012996"/>
            <a:ext cx="1485714" cy="314286"/>
          </a:xfrm>
          <a:prstGeom prst="rect">
            <a:avLst/>
          </a:prstGeom>
          <a:noFill/>
          <a:ln w="9525">
            <a:solidFill>
              <a:schemeClr val="tx1"/>
            </a:solidFill>
            <a:miter lim="800000"/>
            <a:headEnd/>
            <a:tailEnd/>
          </a:ln>
        </p:spPr>
      </p:pic>
      <p:pic>
        <p:nvPicPr>
          <p:cNvPr id="18434" name="Picture 2"/>
          <p:cNvPicPr>
            <a:picLocks noChangeAspect="1" noChangeArrowheads="1"/>
          </p:cNvPicPr>
          <p:nvPr/>
        </p:nvPicPr>
        <p:blipFill>
          <a:blip r:embed="rId3" cstate="print"/>
          <a:srcRect l="10114" t="44529" r="27813" b="29686"/>
          <a:stretch>
            <a:fillRect/>
          </a:stretch>
        </p:blipFill>
        <p:spPr bwMode="auto">
          <a:xfrm>
            <a:off x="808040" y="2926038"/>
            <a:ext cx="2474596" cy="656629"/>
          </a:xfrm>
          <a:prstGeom prst="rect">
            <a:avLst/>
          </a:prstGeom>
          <a:noFill/>
          <a:ln w="9525">
            <a:solidFill>
              <a:schemeClr val="tx1"/>
            </a:solidFill>
            <a:miter lim="800000"/>
            <a:headEnd/>
            <a:tailEnd/>
          </a:ln>
        </p:spPr>
      </p:pic>
      <p:pic>
        <p:nvPicPr>
          <p:cNvPr id="10" name="Picture 9" descr="am-ws2-3.png"/>
          <p:cNvPicPr>
            <a:picLocks noChangeAspect="1"/>
          </p:cNvPicPr>
          <p:nvPr/>
        </p:nvPicPr>
        <p:blipFill>
          <a:blip r:embed="rId4"/>
          <a:stretch>
            <a:fillRect/>
          </a:stretch>
        </p:blipFill>
        <p:spPr>
          <a:xfrm>
            <a:off x="4562475" y="1708679"/>
            <a:ext cx="4093200" cy="3642254"/>
          </a:xfrm>
          <a:prstGeom prst="rect">
            <a:avLst/>
          </a:prstGeom>
        </p:spPr>
      </p:pic>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m-ws2-4.png"/>
          <p:cNvPicPr>
            <a:picLocks noChangeAspect="1"/>
          </p:cNvPicPr>
          <p:nvPr/>
        </p:nvPicPr>
        <p:blipFill>
          <a:blip r:embed="rId2"/>
          <a:srcRect l="5276" r="5908" b="1970"/>
          <a:stretch>
            <a:fillRect/>
          </a:stretch>
        </p:blipFill>
        <p:spPr>
          <a:xfrm>
            <a:off x="5215467" y="2246366"/>
            <a:ext cx="3420533" cy="4213701"/>
          </a:xfrm>
          <a:prstGeom prst="rect">
            <a:avLst/>
          </a:prstGeom>
          <a:ln>
            <a:solidFill>
              <a:schemeClr val="tx1"/>
            </a:solidFill>
          </a:ln>
        </p:spPr>
      </p:pic>
      <p:sp>
        <p:nvSpPr>
          <p:cNvPr id="3" name="Content Placeholder 2"/>
          <p:cNvSpPr>
            <a:spLocks noGrp="1"/>
          </p:cNvSpPr>
          <p:nvPr>
            <p:ph sz="half" idx="1"/>
          </p:nvPr>
        </p:nvSpPr>
        <p:spPr/>
        <p:txBody>
          <a:bodyPr/>
          <a:lstStyle/>
          <a:p>
            <a:r>
              <a:rPr lang="en-GB" dirty="0" smtClean="0"/>
              <a:t>View the Mesh</a:t>
            </a:r>
          </a:p>
          <a:p>
            <a:pPr lvl="1"/>
            <a:r>
              <a:rPr lang="en-GB" dirty="0" smtClean="0"/>
              <a:t>MultiZone has generated an all quad surface mesh.</a:t>
            </a:r>
          </a:p>
          <a:p>
            <a:pPr lvl="1"/>
            <a:r>
              <a:rPr lang="en-GB" dirty="0" smtClean="0"/>
              <a:t>Note again, the automatic defeaturing of the small imprinted faces present on the geometry.</a:t>
            </a:r>
          </a:p>
          <a:p>
            <a:pPr lvl="2"/>
            <a:r>
              <a:rPr lang="en-GB" dirty="0" smtClean="0"/>
              <a:t>Multizone is also a method that is categorised as Patch Independent and, like the Tetrahedrons Patch Independent Method is capable of automatic defeaturing. </a:t>
            </a:r>
          </a:p>
          <a:p>
            <a:pPr lvl="2"/>
            <a:endParaRPr lang="en-GB" dirty="0" smtClean="0"/>
          </a:p>
          <a:p>
            <a:pPr lvl="1"/>
            <a:endParaRPr lang="en-GB" dirty="0" smtClean="0"/>
          </a:p>
          <a:p>
            <a:pPr lvl="1"/>
            <a:r>
              <a:rPr lang="en-GB" dirty="0" smtClean="0"/>
              <a:t>Switch on the Section Plane to view the mesh interior.</a:t>
            </a:r>
          </a:p>
          <a:p>
            <a:pPr lvl="1"/>
            <a:endParaRPr lang="en-GB" dirty="0"/>
          </a:p>
          <a:p>
            <a:pPr lvl="1"/>
            <a:endParaRPr lang="en-GB" dirty="0"/>
          </a:p>
        </p:txBody>
      </p:sp>
      <p:sp>
        <p:nvSpPr>
          <p:cNvPr id="2" name="Title 1"/>
          <p:cNvSpPr>
            <a:spLocks noGrp="1"/>
          </p:cNvSpPr>
          <p:nvPr>
            <p:ph type="title"/>
          </p:nvPr>
        </p:nvSpPr>
        <p:spPr/>
        <p:txBody>
          <a:bodyPr/>
          <a:lstStyle/>
          <a:p>
            <a:r>
              <a:rPr lang="en-GB" dirty="0" smtClean="0"/>
              <a:t>MultiZone</a:t>
            </a:r>
            <a:endParaRPr lang="en-GB" dirty="0"/>
          </a:p>
        </p:txBody>
      </p:sp>
      <p:sp>
        <p:nvSpPr>
          <p:cNvPr id="10" name="Rectangle 9"/>
          <p:cNvSpPr/>
          <p:nvPr/>
        </p:nvSpPr>
        <p:spPr bwMode="auto">
          <a:xfrm>
            <a:off x="6426395" y="2617165"/>
            <a:ext cx="861237" cy="561109"/>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1" name="Rectangle 10"/>
          <p:cNvSpPr/>
          <p:nvPr/>
        </p:nvSpPr>
        <p:spPr bwMode="auto">
          <a:xfrm>
            <a:off x="5706533" y="3804166"/>
            <a:ext cx="1493985" cy="1885434"/>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19459" name="Picture 3"/>
          <p:cNvPicPr>
            <a:picLocks noChangeAspect="1" noChangeArrowheads="1"/>
          </p:cNvPicPr>
          <p:nvPr/>
        </p:nvPicPr>
        <p:blipFill>
          <a:blip r:embed="rId3" cstate="print"/>
          <a:srcRect l="1750" t="4216" r="8750" b="5621"/>
          <a:stretch>
            <a:fillRect/>
          </a:stretch>
        </p:blipFill>
        <p:spPr bwMode="auto">
          <a:xfrm>
            <a:off x="4472439" y="1213923"/>
            <a:ext cx="1841376" cy="2310159"/>
          </a:xfrm>
          <a:prstGeom prst="rect">
            <a:avLst/>
          </a:prstGeom>
          <a:noFill/>
          <a:ln w="25400">
            <a:solidFill>
              <a:srgbClr val="FF0000"/>
            </a:solid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a:off x="7019813" y="1318305"/>
            <a:ext cx="1985966" cy="1200817"/>
          </a:xfrm>
          <a:prstGeom prst="rect">
            <a:avLst/>
          </a:prstGeom>
          <a:noFill/>
          <a:ln w="25400">
            <a:solidFill>
              <a:srgbClr val="FF0000"/>
            </a:solidFill>
            <a:miter lim="800000"/>
            <a:headEnd/>
            <a:tailEnd/>
          </a:ln>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t="5962"/>
          <a:stretch>
            <a:fillRect/>
          </a:stretch>
        </p:blipFill>
        <p:spPr bwMode="auto">
          <a:xfrm>
            <a:off x="4780800" y="2158985"/>
            <a:ext cx="4197143" cy="3929439"/>
          </a:xfrm>
          <a:prstGeom prst="rect">
            <a:avLst/>
          </a:prstGeom>
          <a:noFill/>
          <a:ln w="9525">
            <a:solidFill>
              <a:schemeClr val="tx1"/>
            </a:solidFill>
            <a:miter lim="800000"/>
            <a:headEnd/>
            <a:tailEnd/>
          </a:ln>
        </p:spPr>
      </p:pic>
      <p:sp>
        <p:nvSpPr>
          <p:cNvPr id="3" name="Content Placeholder 2"/>
          <p:cNvSpPr>
            <a:spLocks noGrp="1"/>
          </p:cNvSpPr>
          <p:nvPr>
            <p:ph sz="half" idx="1"/>
          </p:nvPr>
        </p:nvSpPr>
        <p:spPr>
          <a:xfrm>
            <a:off x="590550" y="1615540"/>
            <a:ext cx="3813048" cy="4573588"/>
          </a:xfrm>
        </p:spPr>
        <p:txBody>
          <a:bodyPr/>
          <a:lstStyle/>
          <a:p>
            <a:r>
              <a:rPr lang="en-GB" dirty="0" smtClean="0"/>
              <a:t>View the Mesh Interior</a:t>
            </a:r>
          </a:p>
          <a:p>
            <a:pPr lvl="1"/>
            <a:r>
              <a:rPr lang="en-GB" dirty="0" smtClean="0"/>
              <a:t>MultiZone has automatically created structured hex cells where possible and used tetrahedrons elsewhere. </a:t>
            </a:r>
          </a:p>
          <a:p>
            <a:pPr lvl="1"/>
            <a:endParaRPr lang="en-GB" dirty="0"/>
          </a:p>
          <a:p>
            <a:pPr lvl="1"/>
            <a:r>
              <a:rPr lang="en-GB" dirty="0" smtClean="0"/>
              <a:t>The type of mesh used in the unstructured region was determined by the Free Mesh setting which we set to Tetra. </a:t>
            </a:r>
          </a:p>
          <a:p>
            <a:pPr lvl="1"/>
            <a:endParaRPr lang="en-GB" dirty="0"/>
          </a:p>
          <a:p>
            <a:pPr lvl="1"/>
            <a:r>
              <a:rPr lang="en-GB" dirty="0" smtClean="0"/>
              <a:t>This automatic decomposition is, in the Meshing Application, a feature unique to MultiZone.</a:t>
            </a:r>
          </a:p>
          <a:p>
            <a:pPr lvl="1"/>
            <a:endParaRPr lang="en-GB" dirty="0"/>
          </a:p>
          <a:p>
            <a:pPr lvl="1"/>
            <a:r>
              <a:rPr lang="en-GB" dirty="0" smtClean="0"/>
              <a:t>Switch off the Section Plane and clear the mesh when ready to proceed. </a:t>
            </a:r>
          </a:p>
          <a:p>
            <a:pPr lvl="1"/>
            <a:endParaRPr lang="en-GB" dirty="0" smtClean="0"/>
          </a:p>
          <a:p>
            <a:pPr lvl="1"/>
            <a:endParaRPr lang="en-GB" dirty="0"/>
          </a:p>
          <a:p>
            <a:pPr lvl="1"/>
            <a:endParaRPr lang="en-GB" dirty="0"/>
          </a:p>
        </p:txBody>
      </p:sp>
      <p:sp>
        <p:nvSpPr>
          <p:cNvPr id="2" name="Title 1"/>
          <p:cNvSpPr>
            <a:spLocks noGrp="1"/>
          </p:cNvSpPr>
          <p:nvPr>
            <p:ph type="title"/>
          </p:nvPr>
        </p:nvSpPr>
        <p:spPr/>
        <p:txBody>
          <a:bodyPr/>
          <a:lstStyle/>
          <a:p>
            <a:r>
              <a:rPr lang="en-GB" dirty="0" smtClean="0"/>
              <a:t>MultiZone</a:t>
            </a:r>
            <a:endParaRPr lang="en-GB" dirty="0"/>
          </a:p>
        </p:txBody>
      </p:sp>
      <p:sp>
        <p:nvSpPr>
          <p:cNvPr id="12" name="Rectangle 11"/>
          <p:cNvSpPr/>
          <p:nvPr/>
        </p:nvSpPr>
        <p:spPr bwMode="auto">
          <a:xfrm>
            <a:off x="6318639" y="2391434"/>
            <a:ext cx="1100470" cy="1205345"/>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20483" name="Picture 3"/>
          <p:cNvPicPr>
            <a:picLocks noChangeAspect="1" noChangeArrowheads="1"/>
          </p:cNvPicPr>
          <p:nvPr/>
        </p:nvPicPr>
        <p:blipFill>
          <a:blip r:embed="rId3" cstate="print"/>
          <a:srcRect/>
          <a:stretch>
            <a:fillRect/>
          </a:stretch>
        </p:blipFill>
        <p:spPr bwMode="auto">
          <a:xfrm>
            <a:off x="7052266" y="4220234"/>
            <a:ext cx="1987824" cy="2078180"/>
          </a:xfrm>
          <a:prstGeom prst="rect">
            <a:avLst/>
          </a:prstGeom>
          <a:noFill/>
          <a:ln w="9525">
            <a:solidFill>
              <a:srgbClr val="FF0000"/>
            </a:solidFill>
            <a:miter lim="800000"/>
            <a:headEnd/>
            <a:tailEnd/>
          </a:ln>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1"/>
            <a:r>
              <a:rPr lang="en-GB" dirty="0" smtClean="0"/>
              <a:t>In the Details,  change Surface Mesh Method to “Pave”.</a:t>
            </a:r>
          </a:p>
          <a:p>
            <a:pPr lvl="2"/>
            <a:r>
              <a:rPr lang="en-GB" dirty="0" smtClean="0"/>
              <a:t>Keep Mapped Mesh Type to “</a:t>
            </a:r>
            <a:r>
              <a:rPr lang="en-GB" dirty="0" err="1" smtClean="0"/>
              <a:t>Hexa</a:t>
            </a:r>
            <a:r>
              <a:rPr lang="en-GB" dirty="0" smtClean="0"/>
              <a:t>”</a:t>
            </a:r>
          </a:p>
          <a:p>
            <a:pPr lvl="2"/>
            <a:r>
              <a:rPr lang="en-GB" dirty="0" smtClean="0"/>
              <a:t>Keep Free Mesh Type to “Tetra”</a:t>
            </a:r>
          </a:p>
          <a:p>
            <a:pPr lvl="1"/>
            <a:r>
              <a:rPr lang="en-GB" dirty="0" smtClean="0"/>
              <a:t>Generate the mesh.</a:t>
            </a:r>
            <a:endParaRPr lang="en-GB" dirty="0"/>
          </a:p>
        </p:txBody>
      </p:sp>
      <p:sp>
        <p:nvSpPr>
          <p:cNvPr id="2" name="Title 1"/>
          <p:cNvSpPr>
            <a:spLocks noGrp="1"/>
          </p:cNvSpPr>
          <p:nvPr>
            <p:ph type="title"/>
          </p:nvPr>
        </p:nvSpPr>
        <p:spPr/>
        <p:txBody>
          <a:bodyPr/>
          <a:lstStyle/>
          <a:p>
            <a:r>
              <a:rPr lang="en-GB" dirty="0" smtClean="0"/>
              <a:t>MultiZone</a:t>
            </a:r>
            <a:endParaRPr lang="en-GB" dirty="0"/>
          </a:p>
        </p:txBody>
      </p:sp>
      <p:pic>
        <p:nvPicPr>
          <p:cNvPr id="7" name="Picture 2"/>
          <p:cNvPicPr>
            <a:picLocks noChangeAspect="1" noChangeArrowheads="1"/>
          </p:cNvPicPr>
          <p:nvPr/>
        </p:nvPicPr>
        <p:blipFill>
          <a:blip r:embed="rId2" cstate="print"/>
          <a:srcRect/>
          <a:stretch>
            <a:fillRect/>
          </a:stretch>
        </p:blipFill>
        <p:spPr bwMode="auto">
          <a:xfrm>
            <a:off x="848192" y="3591529"/>
            <a:ext cx="1485714" cy="314286"/>
          </a:xfrm>
          <a:prstGeom prst="rect">
            <a:avLst/>
          </a:prstGeom>
          <a:noFill/>
          <a:ln w="9525">
            <a:solidFill>
              <a:schemeClr val="tx1"/>
            </a:solidFill>
            <a:miter lim="800000"/>
            <a:headEnd/>
            <a:tailEnd/>
          </a:ln>
        </p:spPr>
      </p:pic>
      <p:pic>
        <p:nvPicPr>
          <p:cNvPr id="8" name="Picture 7" descr="am-ws2-5.png"/>
          <p:cNvPicPr>
            <a:picLocks noChangeAspect="1"/>
          </p:cNvPicPr>
          <p:nvPr/>
        </p:nvPicPr>
        <p:blipFill>
          <a:blip r:embed="rId3"/>
          <a:stretch>
            <a:fillRect/>
          </a:stretch>
        </p:blipFill>
        <p:spPr>
          <a:xfrm>
            <a:off x="4756150" y="1541990"/>
            <a:ext cx="4055573" cy="3622675"/>
          </a:xfrm>
          <a:prstGeom prst="rect">
            <a:avLst/>
          </a:prstGeom>
        </p:spPr>
      </p:pic>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m-ws2-6.png"/>
          <p:cNvPicPr>
            <a:picLocks noChangeAspect="1"/>
          </p:cNvPicPr>
          <p:nvPr/>
        </p:nvPicPr>
        <p:blipFill>
          <a:blip r:embed="rId2"/>
          <a:srcRect l="8335" r="4902" b="2669"/>
          <a:stretch>
            <a:fillRect/>
          </a:stretch>
        </p:blipFill>
        <p:spPr>
          <a:xfrm>
            <a:off x="5113873" y="2215282"/>
            <a:ext cx="3437466" cy="4304048"/>
          </a:xfrm>
          <a:prstGeom prst="rect">
            <a:avLst/>
          </a:prstGeom>
          <a:ln>
            <a:solidFill>
              <a:schemeClr val="tx1"/>
            </a:solidFill>
          </a:ln>
        </p:spPr>
      </p:pic>
      <p:sp>
        <p:nvSpPr>
          <p:cNvPr id="3" name="Content Placeholder 2"/>
          <p:cNvSpPr>
            <a:spLocks noGrp="1"/>
          </p:cNvSpPr>
          <p:nvPr>
            <p:ph sz="half" idx="1"/>
          </p:nvPr>
        </p:nvSpPr>
        <p:spPr/>
        <p:txBody>
          <a:bodyPr/>
          <a:lstStyle/>
          <a:p>
            <a:r>
              <a:rPr lang="en-GB" dirty="0" smtClean="0"/>
              <a:t>View the Mesh</a:t>
            </a:r>
          </a:p>
          <a:p>
            <a:pPr lvl="1"/>
            <a:r>
              <a:rPr lang="en-GB" dirty="0" smtClean="0"/>
              <a:t>MultiZone has again generated an all quad surface mesh.</a:t>
            </a:r>
          </a:p>
          <a:p>
            <a:pPr lvl="1"/>
            <a:r>
              <a:rPr lang="en-GB" dirty="0" smtClean="0"/>
              <a:t>Note again, the automatic defeaturing of the small imprinted faces present on the geometry.</a:t>
            </a:r>
          </a:p>
          <a:p>
            <a:pPr lvl="1"/>
            <a:r>
              <a:rPr lang="en-GB" dirty="0" smtClean="0"/>
              <a:t>See the difference between surface meshes created by this “Pave” method and previous “Uniform” method (especially for circular source faces)</a:t>
            </a:r>
          </a:p>
          <a:p>
            <a:pPr lvl="1"/>
            <a:endParaRPr lang="en-GB" dirty="0" smtClean="0"/>
          </a:p>
          <a:p>
            <a:pPr lvl="1"/>
            <a:endParaRPr lang="en-GB" dirty="0"/>
          </a:p>
          <a:p>
            <a:pPr lvl="1"/>
            <a:endParaRPr lang="en-GB" dirty="0"/>
          </a:p>
        </p:txBody>
      </p:sp>
      <p:sp>
        <p:nvSpPr>
          <p:cNvPr id="2" name="Title 1"/>
          <p:cNvSpPr>
            <a:spLocks noGrp="1"/>
          </p:cNvSpPr>
          <p:nvPr>
            <p:ph type="title"/>
          </p:nvPr>
        </p:nvSpPr>
        <p:spPr/>
        <p:txBody>
          <a:bodyPr/>
          <a:lstStyle/>
          <a:p>
            <a:r>
              <a:rPr lang="en-GB" dirty="0" smtClean="0"/>
              <a:t>MultiZone</a:t>
            </a:r>
            <a:endParaRPr lang="en-GB" dirty="0"/>
          </a:p>
        </p:txBody>
      </p:sp>
      <p:pic>
        <p:nvPicPr>
          <p:cNvPr id="13" name="Picture 12" descr="am-ws2-6.png"/>
          <p:cNvPicPr>
            <a:picLocks noChangeAspect="1"/>
          </p:cNvPicPr>
          <p:nvPr/>
        </p:nvPicPr>
        <p:blipFill>
          <a:blip r:embed="rId2"/>
          <a:srcRect l="39108" t="1982" r="38026" b="84807"/>
          <a:stretch>
            <a:fillRect/>
          </a:stretch>
        </p:blipFill>
        <p:spPr>
          <a:xfrm>
            <a:off x="7018867" y="1024467"/>
            <a:ext cx="1888067" cy="1217538"/>
          </a:xfrm>
          <a:prstGeom prst="rect">
            <a:avLst/>
          </a:prstGeom>
          <a:ln w="28575">
            <a:solidFill>
              <a:srgbClr val="FF0000"/>
            </a:solidFill>
          </a:ln>
        </p:spPr>
      </p:pic>
      <p:sp>
        <p:nvSpPr>
          <p:cNvPr id="10" name="Rectangle 9"/>
          <p:cNvSpPr/>
          <p:nvPr/>
        </p:nvSpPr>
        <p:spPr bwMode="auto">
          <a:xfrm>
            <a:off x="6358659" y="2312353"/>
            <a:ext cx="861237" cy="561109"/>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14" name="Picture 13" descr="am-ws2-6.png"/>
          <p:cNvPicPr>
            <a:picLocks noChangeAspect="1"/>
          </p:cNvPicPr>
          <p:nvPr/>
        </p:nvPicPr>
        <p:blipFill>
          <a:blip r:embed="rId2"/>
          <a:srcRect l="17952" t="31085" r="43796" b="25453"/>
          <a:stretch>
            <a:fillRect/>
          </a:stretch>
        </p:blipFill>
        <p:spPr>
          <a:xfrm>
            <a:off x="4402669" y="863598"/>
            <a:ext cx="1862667" cy="2362153"/>
          </a:xfrm>
          <a:prstGeom prst="rect">
            <a:avLst/>
          </a:prstGeom>
          <a:ln w="28575">
            <a:solidFill>
              <a:srgbClr val="FF0000"/>
            </a:solidFill>
          </a:ln>
        </p:spPr>
      </p:pic>
      <p:sp>
        <p:nvSpPr>
          <p:cNvPr id="11" name="Rectangle 10"/>
          <p:cNvSpPr/>
          <p:nvPr/>
        </p:nvSpPr>
        <p:spPr bwMode="auto">
          <a:xfrm>
            <a:off x="5503325" y="3609425"/>
            <a:ext cx="1493985" cy="1885434"/>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1"/>
            <a:r>
              <a:rPr lang="en-GB" dirty="0" smtClean="0"/>
              <a:t>In the Details,  change Mapped Mesh Type to “Prism”.</a:t>
            </a:r>
          </a:p>
          <a:p>
            <a:pPr lvl="2"/>
            <a:r>
              <a:rPr lang="en-GB" dirty="0" smtClean="0"/>
              <a:t>Set Surface Mesh Method to “Program Controlled”</a:t>
            </a:r>
          </a:p>
          <a:p>
            <a:pPr lvl="3"/>
            <a:r>
              <a:rPr lang="en-GB" dirty="0" smtClean="0"/>
              <a:t>“Program Controlled” tries the best suitable method for that particular face for best quality</a:t>
            </a:r>
          </a:p>
          <a:p>
            <a:pPr lvl="2"/>
            <a:r>
              <a:rPr lang="en-GB" dirty="0" smtClean="0"/>
              <a:t>Set Free Mesh Type to “</a:t>
            </a:r>
            <a:r>
              <a:rPr lang="en-GB" dirty="0" err="1" smtClean="0"/>
              <a:t>Hexa</a:t>
            </a:r>
            <a:r>
              <a:rPr lang="en-GB" dirty="0" smtClean="0"/>
              <a:t> Core”</a:t>
            </a:r>
          </a:p>
          <a:p>
            <a:pPr lvl="1"/>
            <a:r>
              <a:rPr lang="en-GB" dirty="0" smtClean="0"/>
              <a:t>Generate the mesh.</a:t>
            </a:r>
            <a:endParaRPr lang="en-GB" dirty="0"/>
          </a:p>
        </p:txBody>
      </p:sp>
      <p:sp>
        <p:nvSpPr>
          <p:cNvPr id="2" name="Title 1"/>
          <p:cNvSpPr>
            <a:spLocks noGrp="1"/>
          </p:cNvSpPr>
          <p:nvPr>
            <p:ph type="title"/>
          </p:nvPr>
        </p:nvSpPr>
        <p:spPr/>
        <p:txBody>
          <a:bodyPr/>
          <a:lstStyle/>
          <a:p>
            <a:r>
              <a:rPr lang="en-GB" dirty="0" smtClean="0"/>
              <a:t>MultiZone</a:t>
            </a:r>
            <a:endParaRPr lang="en-GB" dirty="0"/>
          </a:p>
        </p:txBody>
      </p:sp>
      <p:pic>
        <p:nvPicPr>
          <p:cNvPr id="7" name="Picture 2"/>
          <p:cNvPicPr>
            <a:picLocks noChangeAspect="1" noChangeArrowheads="1"/>
          </p:cNvPicPr>
          <p:nvPr/>
        </p:nvPicPr>
        <p:blipFill>
          <a:blip r:embed="rId2" cstate="print"/>
          <a:srcRect/>
          <a:stretch>
            <a:fillRect/>
          </a:stretch>
        </p:blipFill>
        <p:spPr bwMode="auto">
          <a:xfrm>
            <a:off x="1009059" y="4429729"/>
            <a:ext cx="1485714" cy="314286"/>
          </a:xfrm>
          <a:prstGeom prst="rect">
            <a:avLst/>
          </a:prstGeom>
          <a:noFill/>
          <a:ln w="9525">
            <a:solidFill>
              <a:schemeClr val="tx1"/>
            </a:solidFill>
            <a:miter lim="800000"/>
            <a:headEnd/>
            <a:tailEnd/>
          </a:ln>
        </p:spPr>
      </p:pic>
      <p:pic>
        <p:nvPicPr>
          <p:cNvPr id="6" name="Picture 5" descr="am-ws2-7.png"/>
          <p:cNvPicPr>
            <a:picLocks noChangeAspect="1"/>
          </p:cNvPicPr>
          <p:nvPr/>
        </p:nvPicPr>
        <p:blipFill>
          <a:blip r:embed="rId3"/>
          <a:stretch>
            <a:fillRect/>
          </a:stretch>
        </p:blipFill>
        <p:spPr>
          <a:xfrm>
            <a:off x="4684712" y="1563688"/>
            <a:ext cx="4044421" cy="3611497"/>
          </a:xfrm>
          <a:prstGeom prst="rect">
            <a:avLst/>
          </a:prstGeom>
        </p:spPr>
      </p:pic>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m-ws2-8.png"/>
          <p:cNvPicPr>
            <a:picLocks noChangeAspect="1"/>
          </p:cNvPicPr>
          <p:nvPr/>
        </p:nvPicPr>
        <p:blipFill>
          <a:blip r:embed="rId3"/>
          <a:srcRect l="9056" r="2816" b="2100"/>
          <a:stretch>
            <a:fillRect/>
          </a:stretch>
        </p:blipFill>
        <p:spPr>
          <a:xfrm>
            <a:off x="5240939" y="2225981"/>
            <a:ext cx="3378200" cy="4301823"/>
          </a:xfrm>
          <a:prstGeom prst="rect">
            <a:avLst/>
          </a:prstGeom>
          <a:ln>
            <a:solidFill>
              <a:schemeClr val="tx1"/>
            </a:solidFill>
          </a:ln>
        </p:spPr>
      </p:pic>
      <p:sp>
        <p:nvSpPr>
          <p:cNvPr id="3" name="Content Placeholder 2"/>
          <p:cNvSpPr>
            <a:spLocks noGrp="1"/>
          </p:cNvSpPr>
          <p:nvPr>
            <p:ph sz="half" idx="1"/>
          </p:nvPr>
        </p:nvSpPr>
        <p:spPr/>
        <p:txBody>
          <a:bodyPr/>
          <a:lstStyle/>
          <a:p>
            <a:r>
              <a:rPr lang="en-GB" dirty="0" smtClean="0"/>
              <a:t>View the Mesh</a:t>
            </a:r>
          </a:p>
          <a:p>
            <a:pPr lvl="1"/>
            <a:r>
              <a:rPr lang="en-GB" dirty="0" smtClean="0"/>
              <a:t>MultiZone has generated a quad + tri surface mesh.</a:t>
            </a:r>
          </a:p>
          <a:p>
            <a:pPr lvl="1"/>
            <a:r>
              <a:rPr lang="en-GB" dirty="0" smtClean="0"/>
              <a:t>The circular source face has tri mesh (except quad imprints of Inflation) for generating prisms/wedges by extruding it</a:t>
            </a:r>
          </a:p>
          <a:p>
            <a:pPr lvl="1"/>
            <a:r>
              <a:rPr lang="en-GB" dirty="0" smtClean="0"/>
              <a:t>In central non-structured region, it has mostly created quads on surface as </a:t>
            </a:r>
            <a:r>
              <a:rPr lang="en-GB" dirty="0" err="1" smtClean="0"/>
              <a:t>Hexa</a:t>
            </a:r>
            <a:r>
              <a:rPr lang="en-GB" dirty="0" smtClean="0"/>
              <a:t> Core was selected</a:t>
            </a:r>
          </a:p>
          <a:p>
            <a:pPr lvl="2"/>
            <a:endParaRPr lang="en-GB" dirty="0" smtClean="0"/>
          </a:p>
          <a:p>
            <a:pPr lvl="1"/>
            <a:endParaRPr lang="en-GB" dirty="0" smtClean="0"/>
          </a:p>
          <a:p>
            <a:pPr lvl="1"/>
            <a:r>
              <a:rPr lang="en-GB" dirty="0" smtClean="0"/>
              <a:t>Switch on the Section Plane to view the mesh interior.</a:t>
            </a:r>
          </a:p>
          <a:p>
            <a:pPr lvl="1"/>
            <a:endParaRPr lang="en-GB" dirty="0"/>
          </a:p>
          <a:p>
            <a:pPr lvl="1"/>
            <a:endParaRPr lang="en-GB" dirty="0"/>
          </a:p>
        </p:txBody>
      </p:sp>
      <p:sp>
        <p:nvSpPr>
          <p:cNvPr id="2" name="Title 1"/>
          <p:cNvSpPr>
            <a:spLocks noGrp="1"/>
          </p:cNvSpPr>
          <p:nvPr>
            <p:ph type="title"/>
          </p:nvPr>
        </p:nvSpPr>
        <p:spPr/>
        <p:txBody>
          <a:bodyPr/>
          <a:lstStyle/>
          <a:p>
            <a:r>
              <a:rPr lang="en-GB" dirty="0" smtClean="0"/>
              <a:t>MultiZone</a:t>
            </a:r>
            <a:endParaRPr lang="en-GB" dirty="0"/>
          </a:p>
        </p:txBody>
      </p:sp>
      <p:pic>
        <p:nvPicPr>
          <p:cNvPr id="13" name="Picture 12" descr="am-ws2-8.png"/>
          <p:cNvPicPr>
            <a:picLocks noChangeAspect="1"/>
          </p:cNvPicPr>
          <p:nvPr/>
        </p:nvPicPr>
        <p:blipFill>
          <a:blip r:embed="rId3"/>
          <a:srcRect l="39534" t="3486" r="37274" b="83026"/>
          <a:stretch>
            <a:fillRect/>
          </a:stretch>
        </p:blipFill>
        <p:spPr>
          <a:xfrm>
            <a:off x="7052729" y="956733"/>
            <a:ext cx="2048936" cy="1365955"/>
          </a:xfrm>
          <a:prstGeom prst="rect">
            <a:avLst/>
          </a:prstGeom>
          <a:ln w="28575">
            <a:solidFill>
              <a:srgbClr val="FF0000"/>
            </a:solidFill>
          </a:ln>
        </p:spPr>
      </p:pic>
      <p:sp>
        <p:nvSpPr>
          <p:cNvPr id="10" name="Rectangle 9"/>
          <p:cNvSpPr/>
          <p:nvPr/>
        </p:nvSpPr>
        <p:spPr bwMode="auto">
          <a:xfrm>
            <a:off x="6426395" y="2388556"/>
            <a:ext cx="861237" cy="561109"/>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14" name="Picture 13" descr="am-ws2-8.png"/>
          <p:cNvPicPr>
            <a:picLocks noChangeAspect="1"/>
          </p:cNvPicPr>
          <p:nvPr/>
        </p:nvPicPr>
        <p:blipFill>
          <a:blip r:embed="rId3"/>
          <a:srcRect l="17227" t="32195" r="43679" b="24259"/>
          <a:stretch>
            <a:fillRect/>
          </a:stretch>
        </p:blipFill>
        <p:spPr>
          <a:xfrm>
            <a:off x="4402667" y="499533"/>
            <a:ext cx="1921933" cy="2453993"/>
          </a:xfrm>
          <a:prstGeom prst="rect">
            <a:avLst/>
          </a:prstGeom>
          <a:ln w="28575">
            <a:solidFill>
              <a:srgbClr val="FF0000"/>
            </a:solidFill>
          </a:ln>
        </p:spPr>
      </p:pic>
      <p:sp>
        <p:nvSpPr>
          <p:cNvPr id="11" name="Rectangle 10"/>
          <p:cNvSpPr/>
          <p:nvPr/>
        </p:nvSpPr>
        <p:spPr bwMode="auto">
          <a:xfrm>
            <a:off x="5562594" y="3651760"/>
            <a:ext cx="1493985" cy="1885434"/>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m-ws2-9.png"/>
          <p:cNvPicPr>
            <a:picLocks noChangeAspect="1"/>
          </p:cNvPicPr>
          <p:nvPr/>
        </p:nvPicPr>
        <p:blipFill>
          <a:blip r:embed="rId2"/>
          <a:stretch>
            <a:fillRect/>
          </a:stretch>
        </p:blipFill>
        <p:spPr>
          <a:xfrm>
            <a:off x="4575686" y="1463133"/>
            <a:ext cx="3569229" cy="4176470"/>
          </a:xfrm>
          <a:prstGeom prst="rect">
            <a:avLst/>
          </a:prstGeom>
          <a:ln>
            <a:solidFill>
              <a:schemeClr val="tx1"/>
            </a:solidFill>
          </a:ln>
        </p:spPr>
      </p:pic>
      <p:sp>
        <p:nvSpPr>
          <p:cNvPr id="3" name="Content Placeholder 2"/>
          <p:cNvSpPr>
            <a:spLocks noGrp="1"/>
          </p:cNvSpPr>
          <p:nvPr>
            <p:ph sz="half" idx="1"/>
          </p:nvPr>
        </p:nvSpPr>
        <p:spPr>
          <a:xfrm>
            <a:off x="590550" y="1615540"/>
            <a:ext cx="3813048" cy="4573588"/>
          </a:xfrm>
        </p:spPr>
        <p:txBody>
          <a:bodyPr/>
          <a:lstStyle/>
          <a:p>
            <a:r>
              <a:rPr lang="en-GB" dirty="0" smtClean="0"/>
              <a:t>View the Mesh Interior</a:t>
            </a:r>
          </a:p>
          <a:p>
            <a:pPr lvl="1"/>
            <a:r>
              <a:rPr lang="en-GB" dirty="0" smtClean="0"/>
              <a:t>MultiZone has automatically created structured hex cells where possible and created mostly hex elements in unstructured regions as “</a:t>
            </a:r>
            <a:r>
              <a:rPr lang="en-GB" dirty="0" err="1" smtClean="0"/>
              <a:t>Hexa</a:t>
            </a:r>
            <a:r>
              <a:rPr lang="en-GB" dirty="0" smtClean="0"/>
              <a:t> Core” was selected. </a:t>
            </a:r>
          </a:p>
          <a:p>
            <a:pPr lvl="1"/>
            <a:r>
              <a:rPr lang="en-GB" dirty="0" smtClean="0"/>
              <a:t>To capture boundary features, it has created </a:t>
            </a:r>
            <a:r>
              <a:rPr lang="en-GB" dirty="0" err="1" smtClean="0"/>
              <a:t>tet</a:t>
            </a:r>
            <a:r>
              <a:rPr lang="en-GB" dirty="0" smtClean="0"/>
              <a:t> near boundary</a:t>
            </a:r>
          </a:p>
          <a:p>
            <a:pPr lvl="1"/>
            <a:r>
              <a:rPr lang="en-GB" dirty="0" smtClean="0"/>
              <a:t>It has created pyramids for transition from hex to </a:t>
            </a:r>
            <a:r>
              <a:rPr lang="en-GB" dirty="0" err="1" smtClean="0"/>
              <a:t>tet</a:t>
            </a:r>
            <a:endParaRPr lang="en-GB" dirty="0" smtClean="0"/>
          </a:p>
          <a:p>
            <a:pPr lvl="1"/>
            <a:endParaRPr lang="en-GB" dirty="0"/>
          </a:p>
          <a:p>
            <a:pPr lvl="1"/>
            <a:r>
              <a:rPr lang="en-GB" dirty="0" smtClean="0"/>
              <a:t>Switch off the Section Plane and clear the mesh when ready to proceed. </a:t>
            </a:r>
          </a:p>
          <a:p>
            <a:pPr lvl="1"/>
            <a:endParaRPr lang="en-GB" dirty="0" smtClean="0"/>
          </a:p>
          <a:p>
            <a:pPr lvl="1"/>
            <a:endParaRPr lang="en-GB" dirty="0"/>
          </a:p>
          <a:p>
            <a:pPr lvl="1"/>
            <a:endParaRPr lang="en-GB" dirty="0"/>
          </a:p>
        </p:txBody>
      </p:sp>
      <p:sp>
        <p:nvSpPr>
          <p:cNvPr id="2" name="Title 1"/>
          <p:cNvSpPr>
            <a:spLocks noGrp="1"/>
          </p:cNvSpPr>
          <p:nvPr>
            <p:ph type="title"/>
          </p:nvPr>
        </p:nvSpPr>
        <p:spPr/>
        <p:txBody>
          <a:bodyPr/>
          <a:lstStyle/>
          <a:p>
            <a:r>
              <a:rPr lang="en-GB" dirty="0" smtClean="0"/>
              <a:t>MultiZone</a:t>
            </a:r>
            <a:endParaRPr lang="en-GB" dirty="0"/>
          </a:p>
        </p:txBody>
      </p:sp>
      <p:pic>
        <p:nvPicPr>
          <p:cNvPr id="8" name="Picture 7" descr="am-ws2-9.png"/>
          <p:cNvPicPr>
            <a:picLocks noChangeAspect="1"/>
          </p:cNvPicPr>
          <p:nvPr/>
        </p:nvPicPr>
        <p:blipFill>
          <a:blip r:embed="rId2"/>
          <a:srcRect l="34530" t="3688" r="34395" b="60633"/>
          <a:stretch>
            <a:fillRect/>
          </a:stretch>
        </p:blipFill>
        <p:spPr>
          <a:xfrm>
            <a:off x="7263101" y="3979334"/>
            <a:ext cx="1770833" cy="2379133"/>
          </a:xfrm>
          <a:prstGeom prst="rect">
            <a:avLst/>
          </a:prstGeom>
          <a:ln w="28575">
            <a:solidFill>
              <a:srgbClr val="FF0000"/>
            </a:solidFill>
          </a:ln>
        </p:spPr>
      </p:pic>
      <p:sp>
        <p:nvSpPr>
          <p:cNvPr id="12" name="Rectangle 11"/>
          <p:cNvSpPr/>
          <p:nvPr/>
        </p:nvSpPr>
        <p:spPr bwMode="auto">
          <a:xfrm>
            <a:off x="5810619" y="1608653"/>
            <a:ext cx="1100470" cy="1481666"/>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Activate Assembly Meshing</a:t>
            </a:r>
          </a:p>
          <a:p>
            <a:pPr lvl="1"/>
            <a:r>
              <a:rPr lang="en-GB" dirty="0" smtClean="0"/>
              <a:t>Assembly Meshing is not inserted as a method but must be activated in the Global Details.</a:t>
            </a:r>
          </a:p>
          <a:p>
            <a:pPr lvl="1"/>
            <a:r>
              <a:rPr lang="en-GB" dirty="0" smtClean="0"/>
              <a:t>Suppress the Method Object by right clicking on it in the Outline and selecting Suppress.</a:t>
            </a:r>
          </a:p>
          <a:p>
            <a:pPr lvl="2"/>
            <a:r>
              <a:rPr lang="en-GB" dirty="0" smtClean="0"/>
              <a:t>This will deactivate the method but will preserve the settings should we decide to reuse it.</a:t>
            </a:r>
          </a:p>
          <a:p>
            <a:pPr lvl="1"/>
            <a:endParaRPr lang="en-GB" dirty="0" smtClean="0"/>
          </a:p>
          <a:p>
            <a:pPr lvl="1"/>
            <a:r>
              <a:rPr lang="en-GB" dirty="0" smtClean="0"/>
              <a:t>Select the Mesh Object in the Outline to display Details of “Mesh”.</a:t>
            </a:r>
          </a:p>
          <a:p>
            <a:pPr lvl="1"/>
            <a:r>
              <a:rPr lang="en-GB" dirty="0" smtClean="0"/>
              <a:t>Under Assembly Meshing set Method to </a:t>
            </a:r>
            <a:r>
              <a:rPr lang="en-GB" dirty="0" err="1" smtClean="0"/>
              <a:t>CutCell</a:t>
            </a:r>
            <a:r>
              <a:rPr lang="en-GB" dirty="0" smtClean="0"/>
              <a:t> and Tessellation Refinement to None.</a:t>
            </a:r>
          </a:p>
        </p:txBody>
      </p:sp>
      <p:sp>
        <p:nvSpPr>
          <p:cNvPr id="2" name="Title 1"/>
          <p:cNvSpPr>
            <a:spLocks noGrp="1"/>
          </p:cNvSpPr>
          <p:nvPr>
            <p:ph type="title"/>
          </p:nvPr>
        </p:nvSpPr>
        <p:spPr/>
        <p:txBody>
          <a:bodyPr/>
          <a:lstStyle/>
          <a:p>
            <a:r>
              <a:rPr lang="en-GB" dirty="0" smtClean="0"/>
              <a:t>Assembly Meshing - </a:t>
            </a:r>
            <a:r>
              <a:rPr lang="en-GB" dirty="0" err="1" smtClean="0"/>
              <a:t>CutCell</a:t>
            </a:r>
            <a:endParaRPr lang="en-GB" dirty="0"/>
          </a:p>
        </p:txBody>
      </p:sp>
      <p:pic>
        <p:nvPicPr>
          <p:cNvPr id="21506" name="Picture 2"/>
          <p:cNvPicPr>
            <a:picLocks noChangeAspect="1" noChangeArrowheads="1"/>
          </p:cNvPicPr>
          <p:nvPr/>
        </p:nvPicPr>
        <p:blipFill>
          <a:blip r:embed="rId2" cstate="print"/>
          <a:srcRect l="10251" t="37574" r="41003" b="33952"/>
          <a:stretch>
            <a:fillRect/>
          </a:stretch>
        </p:blipFill>
        <p:spPr bwMode="auto">
          <a:xfrm>
            <a:off x="5069540" y="2077424"/>
            <a:ext cx="1917278" cy="634039"/>
          </a:xfrm>
          <a:prstGeom prst="rect">
            <a:avLst/>
          </a:prstGeom>
          <a:noFill/>
          <a:ln w="9525">
            <a:solidFill>
              <a:schemeClr val="tx1"/>
            </a:solid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6501587" y="2671963"/>
            <a:ext cx="2166666" cy="297619"/>
          </a:xfrm>
          <a:prstGeom prst="rect">
            <a:avLst/>
          </a:prstGeom>
          <a:noFill/>
          <a:ln w="9525">
            <a:solidFill>
              <a:schemeClr val="tx1"/>
            </a:solidFill>
            <a:miter lim="800000"/>
            <a:headEnd/>
            <a:tailEnd/>
          </a:ln>
        </p:spPr>
      </p:pic>
      <p:pic>
        <p:nvPicPr>
          <p:cNvPr id="2050" name="Picture 2"/>
          <p:cNvPicPr>
            <a:picLocks noChangeAspect="1" noChangeArrowheads="1"/>
          </p:cNvPicPr>
          <p:nvPr/>
        </p:nvPicPr>
        <p:blipFill>
          <a:blip r:embed="rId4" cstate="print"/>
          <a:srcRect b="48550"/>
          <a:stretch>
            <a:fillRect/>
          </a:stretch>
        </p:blipFill>
        <p:spPr bwMode="auto">
          <a:xfrm>
            <a:off x="4724813" y="3700449"/>
            <a:ext cx="4080000" cy="2243280"/>
          </a:xfrm>
          <a:prstGeom prst="rect">
            <a:avLst/>
          </a:prstGeom>
          <a:noFill/>
          <a:ln w="9525">
            <a:solidFill>
              <a:schemeClr val="accent1"/>
            </a:solidFill>
            <a:miter lim="800000"/>
            <a:headEnd/>
            <a:tailEnd/>
          </a:ln>
        </p:spPr>
      </p:pic>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Set Model Material</a:t>
            </a:r>
          </a:p>
          <a:p>
            <a:pPr lvl="1"/>
            <a:r>
              <a:rPr lang="en-GB" dirty="0" smtClean="0"/>
              <a:t>Assembly meshing requires that the model material be specified either in the geometry application or in meshing.</a:t>
            </a:r>
          </a:p>
          <a:p>
            <a:pPr lvl="1"/>
            <a:r>
              <a:rPr lang="en-GB" dirty="0" smtClean="0"/>
              <a:t>Select the body in the Outline as shown to display its details.</a:t>
            </a:r>
          </a:p>
          <a:p>
            <a:pPr lvl="1"/>
            <a:endParaRPr lang="en-GB" dirty="0"/>
          </a:p>
          <a:p>
            <a:pPr lvl="1"/>
            <a:r>
              <a:rPr lang="en-GB" dirty="0" smtClean="0"/>
              <a:t>In the Details, under Material, set Fluid/Solid to Fluid.</a:t>
            </a:r>
          </a:p>
          <a:p>
            <a:pPr lvl="1"/>
            <a:endParaRPr lang="en-GB" dirty="0"/>
          </a:p>
          <a:p>
            <a:pPr lvl="1"/>
            <a:r>
              <a:rPr lang="en-GB" dirty="0" smtClean="0"/>
              <a:t>Generate the Mesh.</a:t>
            </a:r>
          </a:p>
          <a:p>
            <a:pPr lvl="1">
              <a:buNone/>
            </a:pPr>
            <a:endParaRPr lang="en-GB" dirty="0" smtClean="0"/>
          </a:p>
        </p:txBody>
      </p:sp>
      <p:sp>
        <p:nvSpPr>
          <p:cNvPr id="2" name="Title 1"/>
          <p:cNvSpPr>
            <a:spLocks noGrp="1"/>
          </p:cNvSpPr>
          <p:nvPr>
            <p:ph type="title"/>
          </p:nvPr>
        </p:nvSpPr>
        <p:spPr/>
        <p:txBody>
          <a:bodyPr/>
          <a:lstStyle/>
          <a:p>
            <a:r>
              <a:rPr lang="en-GB" dirty="0" smtClean="0"/>
              <a:t>Assembly Meshing - </a:t>
            </a:r>
            <a:r>
              <a:rPr lang="en-GB" dirty="0" err="1" smtClean="0"/>
              <a:t>CutCell</a:t>
            </a:r>
            <a:endParaRPr lang="en-GB" dirty="0"/>
          </a:p>
        </p:txBody>
      </p:sp>
      <p:pic>
        <p:nvPicPr>
          <p:cNvPr id="2051" name="Picture 3"/>
          <p:cNvPicPr>
            <a:picLocks noChangeAspect="1" noChangeArrowheads="1"/>
          </p:cNvPicPr>
          <p:nvPr/>
        </p:nvPicPr>
        <p:blipFill>
          <a:blip r:embed="rId2" cstate="print"/>
          <a:srcRect r="38801" b="70522"/>
          <a:stretch>
            <a:fillRect/>
          </a:stretch>
        </p:blipFill>
        <p:spPr bwMode="auto">
          <a:xfrm>
            <a:off x="5578751" y="1933988"/>
            <a:ext cx="2464266" cy="1053330"/>
          </a:xfrm>
          <a:prstGeom prst="rect">
            <a:avLst/>
          </a:prstGeom>
          <a:noFill/>
          <a:ln w="9525">
            <a:solidFill>
              <a:schemeClr val="accent1"/>
            </a:solidFill>
            <a:miter lim="800000"/>
            <a:headEnd/>
            <a:tailEnd/>
          </a:ln>
        </p:spPr>
      </p:pic>
      <p:pic>
        <p:nvPicPr>
          <p:cNvPr id="2052" name="Picture 4"/>
          <p:cNvPicPr>
            <a:picLocks noChangeAspect="1" noChangeArrowheads="1"/>
          </p:cNvPicPr>
          <p:nvPr/>
        </p:nvPicPr>
        <p:blipFill>
          <a:blip r:embed="rId3" cstate="print"/>
          <a:srcRect b="54330"/>
          <a:stretch>
            <a:fillRect/>
          </a:stretch>
        </p:blipFill>
        <p:spPr bwMode="auto">
          <a:xfrm>
            <a:off x="4724814" y="3720341"/>
            <a:ext cx="4080000" cy="1991168"/>
          </a:xfrm>
          <a:prstGeom prst="rect">
            <a:avLst/>
          </a:prstGeom>
          <a:noFill/>
          <a:ln w="9525">
            <a:solidFill>
              <a:schemeClr val="accent1"/>
            </a:solid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839724" y="5394927"/>
            <a:ext cx="1485714" cy="314286"/>
          </a:xfrm>
          <a:prstGeom prst="rect">
            <a:avLst/>
          </a:prstGeom>
          <a:noFill/>
          <a:ln w="9525">
            <a:solidFill>
              <a:schemeClr val="tx1"/>
            </a:solidFill>
            <a:miter lim="800000"/>
            <a:headEnd/>
            <a:tailEnd/>
          </a:ln>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a:t>
            </a:r>
            <a:r>
              <a:rPr lang="en-GB" dirty="0" err="1" smtClean="0"/>
              <a:t>Startup</a:t>
            </a:r>
            <a:endParaRPr lang="en-GB" dirty="0"/>
          </a:p>
        </p:txBody>
      </p:sp>
      <p:sp>
        <p:nvSpPr>
          <p:cNvPr id="3" name="Content Placeholder 2"/>
          <p:cNvSpPr>
            <a:spLocks noGrp="1"/>
          </p:cNvSpPr>
          <p:nvPr>
            <p:ph sz="half" idx="1"/>
          </p:nvPr>
        </p:nvSpPr>
        <p:spPr>
          <a:xfrm>
            <a:off x="497413" y="1183723"/>
            <a:ext cx="3813048" cy="4573588"/>
          </a:xfrm>
        </p:spPr>
        <p:txBody>
          <a:bodyPr/>
          <a:lstStyle/>
          <a:p>
            <a:r>
              <a:rPr lang="en-GB" dirty="0"/>
              <a:t>Create the Project</a:t>
            </a:r>
          </a:p>
          <a:p>
            <a:pPr lvl="1"/>
            <a:r>
              <a:rPr lang="en-GB" dirty="0"/>
              <a:t>Start Workbench.</a:t>
            </a:r>
          </a:p>
          <a:p>
            <a:pPr lvl="2"/>
            <a:r>
              <a:rPr lang="en-GB" dirty="0" smtClean="0"/>
              <a:t>Start </a:t>
            </a:r>
            <a:r>
              <a:rPr lang="en-GB" dirty="0" smtClean="0">
                <a:sym typeface="Wingdings" pitchFamily="2" charset="2"/>
              </a:rPr>
              <a:t> </a:t>
            </a:r>
            <a:r>
              <a:rPr lang="en-GB" dirty="0" smtClean="0"/>
              <a:t>All Programs </a:t>
            </a:r>
            <a:r>
              <a:rPr lang="en-GB" dirty="0" smtClean="0">
                <a:sym typeface="Wingdings" pitchFamily="2" charset="2"/>
              </a:rPr>
              <a:t> </a:t>
            </a:r>
            <a:r>
              <a:rPr lang="en-GB" dirty="0" smtClean="0"/>
              <a:t>ANSYS 14.5 </a:t>
            </a:r>
            <a:r>
              <a:rPr lang="en-GB" dirty="0" smtClean="0">
                <a:sym typeface="Wingdings" pitchFamily="2" charset="2"/>
              </a:rPr>
              <a:t> W</a:t>
            </a:r>
            <a:r>
              <a:rPr lang="en-GB" dirty="0" smtClean="0"/>
              <a:t>orkbench 14.5</a:t>
            </a:r>
          </a:p>
          <a:p>
            <a:pPr lvl="2"/>
            <a:r>
              <a:rPr lang="en-GB" dirty="0" smtClean="0"/>
              <a:t>Drag and drop a Mesh Component System into the Project Schematic.</a:t>
            </a:r>
          </a:p>
          <a:p>
            <a:pPr lvl="1"/>
            <a:r>
              <a:rPr lang="en-GB" dirty="0" smtClean="0"/>
              <a:t>Right </a:t>
            </a:r>
            <a:r>
              <a:rPr lang="en-GB" dirty="0"/>
              <a:t>click on the Geometry cell (A2) and select Import </a:t>
            </a:r>
            <a:r>
              <a:rPr lang="en-GB" dirty="0" smtClean="0"/>
              <a:t>Geometry </a:t>
            </a:r>
            <a:r>
              <a:rPr lang="en-GB" dirty="0" smtClean="0">
                <a:sym typeface="Wingdings" pitchFamily="2" charset="2"/>
              </a:rPr>
              <a:t> </a:t>
            </a:r>
            <a:r>
              <a:rPr lang="en-GB" dirty="0" smtClean="0"/>
              <a:t>Browse</a:t>
            </a:r>
            <a:r>
              <a:rPr lang="en-GB" dirty="0"/>
              <a:t>.</a:t>
            </a:r>
          </a:p>
          <a:p>
            <a:pPr lvl="1"/>
            <a:r>
              <a:rPr lang="en-GB" dirty="0"/>
              <a:t>Locate the file </a:t>
            </a:r>
            <a:r>
              <a:rPr lang="en-GB" dirty="0" smtClean="0"/>
              <a:t>“component.stp</a:t>
            </a:r>
            <a:r>
              <a:rPr lang="en-GB" dirty="0"/>
              <a:t>” in the Meshing workshops </a:t>
            </a:r>
            <a:r>
              <a:rPr lang="en-GB" dirty="0" smtClean="0"/>
              <a:t>Input-Files folder </a:t>
            </a:r>
            <a:r>
              <a:rPr lang="en-GB" dirty="0"/>
              <a:t>and select it. The geometry cell will show a check mark indicating it is up to date.</a:t>
            </a:r>
          </a:p>
          <a:p>
            <a:pPr lvl="2"/>
            <a:endParaRPr lang="en-GB" dirty="0"/>
          </a:p>
          <a:p>
            <a:endParaRPr lang="en-GB" dirty="0"/>
          </a:p>
        </p:txBody>
      </p:sp>
      <p:pic>
        <p:nvPicPr>
          <p:cNvPr id="7" name="Picture 2"/>
          <p:cNvPicPr>
            <a:picLocks noChangeAspect="1" noChangeArrowheads="1"/>
          </p:cNvPicPr>
          <p:nvPr/>
        </p:nvPicPr>
        <p:blipFill>
          <a:blip r:embed="rId2" cstate="print"/>
          <a:srcRect r="67200" b="55179"/>
          <a:stretch>
            <a:fillRect/>
          </a:stretch>
        </p:blipFill>
        <p:spPr bwMode="auto">
          <a:xfrm>
            <a:off x="4481146" y="1011885"/>
            <a:ext cx="4493657" cy="3713311"/>
          </a:xfrm>
          <a:prstGeom prst="rect">
            <a:avLst/>
          </a:prstGeom>
          <a:noFill/>
          <a:ln w="9525">
            <a:solidFill>
              <a:schemeClr val="tx1"/>
            </a:solidFill>
            <a:miter lim="800000"/>
            <a:headEnd/>
            <a:tailEnd/>
          </a:ln>
        </p:spPr>
      </p:pic>
      <p:sp>
        <p:nvSpPr>
          <p:cNvPr id="8" name="Arc 7"/>
          <p:cNvSpPr/>
          <p:nvPr/>
        </p:nvSpPr>
        <p:spPr bwMode="auto">
          <a:xfrm rot="8393630">
            <a:off x="4399230" y="2131254"/>
            <a:ext cx="5952986" cy="1227765"/>
          </a:xfrm>
          <a:prstGeom prst="arc">
            <a:avLst/>
          </a:prstGeom>
          <a:noFill/>
          <a:ln w="19050" cap="sq" cmpd="sng" algn="ctr">
            <a:solidFill>
              <a:srgbClr val="FF0000"/>
            </a:solidFill>
            <a:prstDash val="solid"/>
            <a:round/>
            <a:headEnd type="triangle" w="med" len="med"/>
            <a:tailEnd type="none" w="med" len="med"/>
          </a:ln>
          <a:effectLst/>
        </p:spPr>
        <p:txBody>
          <a:bodyPr rtlCol="0" anchor="ctr"/>
          <a:lstStyle/>
          <a:p>
            <a:pPr algn="ctr"/>
            <a:endParaRPr lang="en-GB"/>
          </a:p>
        </p:txBody>
      </p:sp>
      <p:pic>
        <p:nvPicPr>
          <p:cNvPr id="9" name="Picture 3"/>
          <p:cNvPicPr>
            <a:picLocks noChangeAspect="1" noChangeArrowheads="1"/>
          </p:cNvPicPr>
          <p:nvPr/>
        </p:nvPicPr>
        <p:blipFill>
          <a:blip r:embed="rId3" cstate="print"/>
          <a:srcRect l="775" r="1549" b="48665"/>
          <a:stretch>
            <a:fillRect/>
          </a:stretch>
        </p:blipFill>
        <p:spPr bwMode="auto">
          <a:xfrm>
            <a:off x="4463587" y="4847371"/>
            <a:ext cx="4540207" cy="1633154"/>
          </a:xfrm>
          <a:prstGeom prst="rect">
            <a:avLst/>
          </a:prstGeom>
          <a:noFill/>
          <a:ln w="9525">
            <a:solidFill>
              <a:schemeClr val="tx1"/>
            </a:solidFill>
            <a:miter lim="800000"/>
            <a:headEnd/>
            <a:tailEnd/>
          </a:ln>
        </p:spPr>
      </p:pic>
      <p:pic>
        <p:nvPicPr>
          <p:cNvPr id="10" name="Picture 5"/>
          <p:cNvPicPr>
            <a:picLocks noChangeAspect="1" noChangeArrowheads="1"/>
          </p:cNvPicPr>
          <p:nvPr/>
        </p:nvPicPr>
        <p:blipFill>
          <a:blip r:embed="rId4" cstate="print"/>
          <a:srcRect l="6831" t="5860" r="4554" b="17581"/>
          <a:stretch>
            <a:fillRect/>
          </a:stretch>
        </p:blipFill>
        <p:spPr bwMode="auto">
          <a:xfrm>
            <a:off x="2608630" y="5204359"/>
            <a:ext cx="1751177" cy="1175702"/>
          </a:xfrm>
          <a:prstGeom prst="rect">
            <a:avLst/>
          </a:prstGeom>
          <a:noFill/>
          <a:ln w="9525">
            <a:solidFill>
              <a:schemeClr val="tx1"/>
            </a:solidFill>
            <a:miter lim="800000"/>
            <a:headEnd/>
            <a:tailEnd/>
          </a:ln>
        </p:spPr>
      </p:pic>
      <p:sp>
        <p:nvSpPr>
          <p:cNvPr id="11" name="Content Placeholder 2"/>
          <p:cNvSpPr>
            <a:spLocks noGrp="1"/>
          </p:cNvSpPr>
          <p:nvPr>
            <p:ph sz="half" idx="1"/>
          </p:nvPr>
        </p:nvSpPr>
        <p:spPr>
          <a:xfrm>
            <a:off x="515724" y="5237308"/>
            <a:ext cx="1957721" cy="956735"/>
          </a:xfrm>
        </p:spPr>
        <p:txBody>
          <a:bodyPr/>
          <a:lstStyle/>
          <a:p>
            <a:pPr lvl="1"/>
            <a:r>
              <a:rPr lang="en-GB" dirty="0" smtClean="0"/>
              <a:t>Double click the mesh cell (A3) to start Meshing.</a:t>
            </a:r>
            <a:endParaRPr lang="en-GB" dirty="0"/>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4780800" y="2282400"/>
            <a:ext cx="4197143" cy="4178572"/>
          </a:xfrm>
          <a:prstGeom prst="rect">
            <a:avLst/>
          </a:prstGeom>
          <a:noFill/>
          <a:ln w="9525">
            <a:solidFill>
              <a:schemeClr val="tx1"/>
            </a:solidFill>
            <a:miter lim="800000"/>
            <a:headEnd/>
            <a:tailEnd/>
          </a:ln>
        </p:spPr>
      </p:pic>
      <p:sp>
        <p:nvSpPr>
          <p:cNvPr id="3" name="Content Placeholder 2"/>
          <p:cNvSpPr>
            <a:spLocks noGrp="1"/>
          </p:cNvSpPr>
          <p:nvPr>
            <p:ph sz="half" idx="1"/>
          </p:nvPr>
        </p:nvSpPr>
        <p:spPr/>
        <p:txBody>
          <a:bodyPr/>
          <a:lstStyle/>
          <a:p>
            <a:r>
              <a:rPr lang="en-GB" dirty="0" smtClean="0"/>
              <a:t>View the Mesh</a:t>
            </a:r>
          </a:p>
          <a:p>
            <a:pPr lvl="1"/>
            <a:r>
              <a:rPr lang="en-GB" dirty="0" smtClean="0"/>
              <a:t>Assembly/</a:t>
            </a:r>
            <a:r>
              <a:rPr lang="en-GB" dirty="0" err="1" smtClean="0"/>
              <a:t>CutCell</a:t>
            </a:r>
            <a:r>
              <a:rPr lang="en-GB" dirty="0" smtClean="0"/>
              <a:t> produces a </a:t>
            </a:r>
            <a:r>
              <a:rPr lang="en-GB" dirty="0" err="1" smtClean="0"/>
              <a:t>cartesian</a:t>
            </a:r>
            <a:r>
              <a:rPr lang="en-GB" dirty="0" smtClean="0"/>
              <a:t> </a:t>
            </a:r>
            <a:r>
              <a:rPr lang="en-GB" dirty="0" err="1" smtClean="0"/>
              <a:t>CutCell</a:t>
            </a:r>
            <a:r>
              <a:rPr lang="en-GB" dirty="0" smtClean="0"/>
              <a:t> mesh which imprints to the geometry. </a:t>
            </a:r>
          </a:p>
          <a:p>
            <a:pPr lvl="1"/>
            <a:r>
              <a:rPr lang="en-GB" dirty="0" smtClean="0"/>
              <a:t>It is a Patch Independent method and so demonstrates defeaturing. It produces a large quantity of hex cells and is useful in cases that would otherwise require significant geometry cleanup. </a:t>
            </a:r>
          </a:p>
          <a:p>
            <a:pPr lvl="1"/>
            <a:endParaRPr lang="en-GB" dirty="0" smtClean="0"/>
          </a:p>
          <a:p>
            <a:pPr lvl="1"/>
            <a:r>
              <a:rPr lang="en-GB" dirty="0" smtClean="0"/>
              <a:t>Switch on the Section Plane to view the mesh interior.</a:t>
            </a:r>
          </a:p>
          <a:p>
            <a:pPr lvl="1"/>
            <a:endParaRPr lang="en-GB" dirty="0"/>
          </a:p>
          <a:p>
            <a:pPr lvl="1"/>
            <a:endParaRPr lang="en-GB" dirty="0"/>
          </a:p>
        </p:txBody>
      </p:sp>
      <p:sp>
        <p:nvSpPr>
          <p:cNvPr id="2" name="Title 1"/>
          <p:cNvSpPr>
            <a:spLocks noGrp="1"/>
          </p:cNvSpPr>
          <p:nvPr>
            <p:ph type="title"/>
          </p:nvPr>
        </p:nvSpPr>
        <p:spPr/>
        <p:txBody>
          <a:bodyPr/>
          <a:lstStyle/>
          <a:p>
            <a:r>
              <a:rPr lang="en-GB" dirty="0" smtClean="0"/>
              <a:t>Assembly Meshing - </a:t>
            </a:r>
            <a:r>
              <a:rPr lang="en-GB" dirty="0" err="1" smtClean="0"/>
              <a:t>CutCell</a:t>
            </a:r>
            <a:endParaRPr lang="en-GB" dirty="0"/>
          </a:p>
        </p:txBody>
      </p:sp>
      <p:sp>
        <p:nvSpPr>
          <p:cNvPr id="10" name="Rectangle 9"/>
          <p:cNvSpPr/>
          <p:nvPr/>
        </p:nvSpPr>
        <p:spPr bwMode="auto">
          <a:xfrm>
            <a:off x="6443329" y="2744170"/>
            <a:ext cx="861237" cy="561109"/>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1" name="Rectangle 10"/>
          <p:cNvSpPr/>
          <p:nvPr/>
        </p:nvSpPr>
        <p:spPr bwMode="auto">
          <a:xfrm>
            <a:off x="5951010" y="3838034"/>
            <a:ext cx="1156371" cy="1461330"/>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25603" name="Picture 3"/>
          <p:cNvPicPr>
            <a:picLocks noChangeAspect="1" noChangeArrowheads="1"/>
          </p:cNvPicPr>
          <p:nvPr/>
        </p:nvPicPr>
        <p:blipFill>
          <a:blip r:embed="rId3" cstate="print"/>
          <a:srcRect b="8559"/>
          <a:stretch>
            <a:fillRect/>
          </a:stretch>
        </p:blipFill>
        <p:spPr bwMode="auto">
          <a:xfrm>
            <a:off x="4489488" y="1210001"/>
            <a:ext cx="1781175" cy="2308064"/>
          </a:xfrm>
          <a:prstGeom prst="rect">
            <a:avLst/>
          </a:prstGeom>
          <a:noFill/>
          <a:ln w="25400">
            <a:solidFill>
              <a:srgbClr val="FF0000"/>
            </a:solidFill>
            <a:miter lim="800000"/>
            <a:headEnd/>
            <a:tailEnd/>
          </a:ln>
        </p:spPr>
      </p:pic>
      <p:pic>
        <p:nvPicPr>
          <p:cNvPr id="25604" name="Picture 4"/>
          <p:cNvPicPr>
            <a:picLocks noChangeAspect="1" noChangeArrowheads="1"/>
          </p:cNvPicPr>
          <p:nvPr/>
        </p:nvPicPr>
        <p:blipFill>
          <a:blip r:embed="rId4" cstate="print"/>
          <a:srcRect/>
          <a:stretch>
            <a:fillRect/>
          </a:stretch>
        </p:blipFill>
        <p:spPr bwMode="auto">
          <a:xfrm>
            <a:off x="7016155" y="1382342"/>
            <a:ext cx="2023037" cy="1180105"/>
          </a:xfrm>
          <a:prstGeom prst="rect">
            <a:avLst/>
          </a:prstGeom>
          <a:noFill/>
          <a:ln w="25400">
            <a:solidFill>
              <a:srgbClr val="FF0000"/>
            </a:solidFill>
            <a:miter lim="800000"/>
            <a:headEnd/>
            <a:tailEnd/>
          </a:ln>
        </p:spPr>
      </p:pic>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4780800" y="2282400"/>
            <a:ext cx="4197143" cy="4178572"/>
          </a:xfrm>
          <a:prstGeom prst="rect">
            <a:avLst/>
          </a:prstGeom>
          <a:noFill/>
          <a:ln w="9525">
            <a:solidFill>
              <a:schemeClr val="tx1"/>
            </a:solidFill>
            <a:miter lim="800000"/>
            <a:headEnd/>
            <a:tailEnd/>
          </a:ln>
        </p:spPr>
      </p:pic>
      <p:sp>
        <p:nvSpPr>
          <p:cNvPr id="3" name="Content Placeholder 2"/>
          <p:cNvSpPr>
            <a:spLocks noGrp="1"/>
          </p:cNvSpPr>
          <p:nvPr>
            <p:ph sz="half" idx="1"/>
          </p:nvPr>
        </p:nvSpPr>
        <p:spPr/>
        <p:txBody>
          <a:bodyPr/>
          <a:lstStyle/>
          <a:p>
            <a:r>
              <a:rPr lang="en-GB" dirty="0" smtClean="0"/>
              <a:t>View the Mesh Interior</a:t>
            </a:r>
          </a:p>
          <a:p>
            <a:pPr lvl="1"/>
            <a:r>
              <a:rPr lang="en-GB" dirty="0" smtClean="0"/>
              <a:t>The Assembly Meshing/</a:t>
            </a:r>
            <a:r>
              <a:rPr lang="en-GB" dirty="0" err="1" smtClean="0"/>
              <a:t>CutCell</a:t>
            </a:r>
            <a:r>
              <a:rPr lang="en-GB" dirty="0" smtClean="0"/>
              <a:t> method has filled the geometry with primarily hex cells using Tetrahedron, Pyramid and Wedge cells where required.</a:t>
            </a:r>
          </a:p>
          <a:p>
            <a:pPr lvl="1"/>
            <a:endParaRPr lang="en-GB" dirty="0"/>
          </a:p>
          <a:p>
            <a:pPr lvl="1"/>
            <a:r>
              <a:rPr lang="en-GB" dirty="0" smtClean="0"/>
              <a:t>Switch off the Section Plane and clear the mesh when ready to proceed. </a:t>
            </a:r>
          </a:p>
          <a:p>
            <a:pPr lvl="1"/>
            <a:endParaRPr lang="en-GB" dirty="0" smtClean="0"/>
          </a:p>
          <a:p>
            <a:pPr lvl="1"/>
            <a:r>
              <a:rPr lang="en-GB" dirty="0" smtClean="0"/>
              <a:t>We will now look at Sweep Meshing.</a:t>
            </a:r>
            <a:endParaRPr lang="en-GB" dirty="0"/>
          </a:p>
          <a:p>
            <a:pPr lvl="1"/>
            <a:r>
              <a:rPr lang="en-GB" dirty="0" smtClean="0"/>
              <a:t>In the Details of “Mesh”, under Assembly Meshing Set Method to None to deactivate it.</a:t>
            </a:r>
          </a:p>
          <a:p>
            <a:pPr lvl="1"/>
            <a:endParaRPr lang="en-GB" dirty="0" smtClean="0"/>
          </a:p>
          <a:p>
            <a:pPr lvl="1"/>
            <a:endParaRPr lang="en-GB" dirty="0"/>
          </a:p>
          <a:p>
            <a:pPr lvl="1"/>
            <a:endParaRPr lang="en-GB" dirty="0"/>
          </a:p>
        </p:txBody>
      </p:sp>
      <p:sp>
        <p:nvSpPr>
          <p:cNvPr id="2" name="Title 1"/>
          <p:cNvSpPr>
            <a:spLocks noGrp="1"/>
          </p:cNvSpPr>
          <p:nvPr>
            <p:ph type="title"/>
          </p:nvPr>
        </p:nvSpPr>
        <p:spPr/>
        <p:txBody>
          <a:bodyPr/>
          <a:lstStyle/>
          <a:p>
            <a:r>
              <a:rPr lang="en-GB" dirty="0" smtClean="0"/>
              <a:t>Assembly Meshing - </a:t>
            </a:r>
            <a:r>
              <a:rPr lang="en-GB" dirty="0" err="1" smtClean="0"/>
              <a:t>CutCell</a:t>
            </a:r>
            <a:endParaRPr lang="en-GB" dirty="0"/>
          </a:p>
        </p:txBody>
      </p:sp>
      <p:sp>
        <p:nvSpPr>
          <p:cNvPr id="12" name="Rectangle 11"/>
          <p:cNvSpPr/>
          <p:nvPr/>
        </p:nvSpPr>
        <p:spPr bwMode="auto">
          <a:xfrm>
            <a:off x="6900530" y="3241964"/>
            <a:ext cx="809525" cy="976745"/>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26627" name="Picture 3"/>
          <p:cNvPicPr>
            <a:picLocks noChangeAspect="1" noChangeArrowheads="1"/>
          </p:cNvPicPr>
          <p:nvPr/>
        </p:nvPicPr>
        <p:blipFill>
          <a:blip r:embed="rId3" cstate="print"/>
          <a:srcRect/>
          <a:stretch>
            <a:fillRect/>
          </a:stretch>
        </p:blipFill>
        <p:spPr bwMode="auto">
          <a:xfrm>
            <a:off x="4655127" y="4615903"/>
            <a:ext cx="1911927" cy="1992713"/>
          </a:xfrm>
          <a:prstGeom prst="rect">
            <a:avLst/>
          </a:prstGeom>
          <a:noFill/>
          <a:ln w="25400">
            <a:solidFill>
              <a:srgbClr val="FF0000"/>
            </a:solidFill>
            <a:miter lim="800000"/>
            <a:headEnd/>
            <a:tailEnd/>
          </a:ln>
        </p:spPr>
      </p:pic>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lvl="1"/>
            <a:r>
              <a:rPr lang="en-GB" dirty="0" smtClean="0"/>
              <a:t>If you do not have access to </a:t>
            </a:r>
            <a:r>
              <a:rPr lang="en-GB" dirty="0" err="1" smtClean="0"/>
              <a:t>DesignModeler</a:t>
            </a:r>
            <a:r>
              <a:rPr lang="en-GB" dirty="0" smtClean="0"/>
              <a:t> the workshop is now complete and you can save the Project.</a:t>
            </a:r>
          </a:p>
          <a:p>
            <a:pPr lvl="2"/>
            <a:r>
              <a:rPr lang="en-GB" dirty="0" smtClean="0"/>
              <a:t>From the Workbench Project Page use the file menu and save the project as “AMWS2.wbpj” to your working folder.</a:t>
            </a:r>
          </a:p>
          <a:p>
            <a:pPr lvl="2"/>
            <a:endParaRPr lang="en-GB" dirty="0" smtClean="0"/>
          </a:p>
          <a:p>
            <a:pPr lvl="1"/>
            <a:r>
              <a:rPr lang="en-GB" dirty="0" smtClean="0"/>
              <a:t>If you do have access to </a:t>
            </a:r>
            <a:r>
              <a:rPr lang="en-GB" dirty="0" err="1" smtClean="0"/>
              <a:t>DesignModeler</a:t>
            </a:r>
            <a:r>
              <a:rPr lang="en-GB" dirty="0" smtClean="0"/>
              <a:t> proceed to the next slide.</a:t>
            </a:r>
          </a:p>
          <a:p>
            <a:pPr lvl="1"/>
            <a:endParaRPr lang="en-GB" dirty="0" smtClean="0"/>
          </a:p>
        </p:txBody>
      </p:sp>
      <p:sp>
        <p:nvSpPr>
          <p:cNvPr id="2" name="Title 1"/>
          <p:cNvSpPr>
            <a:spLocks noGrp="1"/>
          </p:cNvSpPr>
          <p:nvPr>
            <p:ph type="title"/>
          </p:nvPr>
        </p:nvSpPr>
        <p:spPr/>
        <p:txBody>
          <a:bodyPr/>
          <a:lstStyle/>
          <a:p>
            <a:r>
              <a:rPr lang="en-GB" dirty="0" smtClean="0"/>
              <a:t>Save the Project</a:t>
            </a:r>
            <a:endParaRPr lang="en-GB" dirty="0"/>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Sweep Requirement</a:t>
            </a:r>
          </a:p>
          <a:p>
            <a:pPr lvl="1"/>
            <a:r>
              <a:rPr lang="en-GB" dirty="0" smtClean="0"/>
              <a:t>The Sweep Method can produce high quality, accurate meshes quickly.</a:t>
            </a:r>
          </a:p>
          <a:p>
            <a:pPr lvl="1"/>
            <a:r>
              <a:rPr lang="en-GB" dirty="0" smtClean="0"/>
              <a:t>In order to generate a sweep mesh we must have </a:t>
            </a:r>
            <a:r>
              <a:rPr lang="en-GB" dirty="0" err="1" smtClean="0"/>
              <a:t>sweepable</a:t>
            </a:r>
            <a:r>
              <a:rPr lang="en-GB" dirty="0" smtClean="0"/>
              <a:t> bodies.</a:t>
            </a:r>
          </a:p>
          <a:p>
            <a:pPr lvl="1"/>
            <a:r>
              <a:rPr lang="en-GB" dirty="0" smtClean="0"/>
              <a:t>We will decompose the geometry in </a:t>
            </a:r>
            <a:r>
              <a:rPr lang="en-GB" dirty="0" err="1" smtClean="0"/>
              <a:t>DesignModeler</a:t>
            </a:r>
            <a:r>
              <a:rPr lang="en-GB" dirty="0" smtClean="0"/>
              <a:t> to illustrate how this can be accomplished.</a:t>
            </a:r>
          </a:p>
          <a:p>
            <a:pPr lvl="1"/>
            <a:r>
              <a:rPr lang="en-GB" dirty="0" smtClean="0"/>
              <a:t>From the Workbench Project Page, launch </a:t>
            </a:r>
            <a:r>
              <a:rPr lang="en-GB" dirty="0" err="1" smtClean="0"/>
              <a:t>DesignModeler</a:t>
            </a:r>
            <a:r>
              <a:rPr lang="en-GB" dirty="0" smtClean="0"/>
              <a:t> by double clicking the Geometry Cell (A2). </a:t>
            </a:r>
          </a:p>
          <a:p>
            <a:pPr lvl="2"/>
            <a:r>
              <a:rPr lang="en-GB" dirty="0" smtClean="0"/>
              <a:t>Leave the Meshing Application Open.</a:t>
            </a:r>
          </a:p>
          <a:p>
            <a:pPr lvl="1"/>
            <a:endParaRPr lang="en-GB" dirty="0"/>
          </a:p>
        </p:txBody>
      </p:sp>
      <p:sp>
        <p:nvSpPr>
          <p:cNvPr id="2" name="Title 1"/>
          <p:cNvSpPr>
            <a:spLocks noGrp="1"/>
          </p:cNvSpPr>
          <p:nvPr>
            <p:ph type="title"/>
          </p:nvPr>
        </p:nvSpPr>
        <p:spPr/>
        <p:txBody>
          <a:bodyPr/>
          <a:lstStyle/>
          <a:p>
            <a:r>
              <a:rPr lang="en-GB" dirty="0" smtClean="0"/>
              <a:t>Sweep Meshing</a:t>
            </a:r>
            <a:endParaRPr lang="en-GB" dirty="0"/>
          </a:p>
        </p:txBody>
      </p:sp>
      <p:pic>
        <p:nvPicPr>
          <p:cNvPr id="27650" name="Picture 2"/>
          <p:cNvPicPr>
            <a:picLocks noChangeAspect="1" noChangeArrowheads="1"/>
          </p:cNvPicPr>
          <p:nvPr/>
        </p:nvPicPr>
        <p:blipFill>
          <a:blip r:embed="rId2" cstate="print"/>
          <a:srcRect/>
          <a:stretch>
            <a:fillRect/>
          </a:stretch>
        </p:blipFill>
        <p:spPr bwMode="auto">
          <a:xfrm>
            <a:off x="5475577" y="2580842"/>
            <a:ext cx="1845239" cy="1392858"/>
          </a:xfrm>
          <a:prstGeom prst="rect">
            <a:avLst/>
          </a:prstGeom>
          <a:noFill/>
          <a:ln w="9525">
            <a:solidFill>
              <a:schemeClr val="tx1"/>
            </a:solidFill>
            <a:miter lim="800000"/>
            <a:headEnd/>
            <a:tailEnd/>
          </a:ln>
        </p:spPr>
      </p:pic>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Set Units</a:t>
            </a:r>
          </a:p>
          <a:p>
            <a:pPr lvl="1"/>
            <a:r>
              <a:rPr lang="en-GB" dirty="0" smtClean="0"/>
              <a:t>When </a:t>
            </a:r>
            <a:r>
              <a:rPr lang="en-GB" dirty="0" err="1" smtClean="0"/>
              <a:t>DesignModeler</a:t>
            </a:r>
            <a:r>
              <a:rPr lang="en-GB" dirty="0" smtClean="0"/>
              <a:t> starts up select Meter in the Units Selection Box and click OK.</a:t>
            </a:r>
          </a:p>
          <a:p>
            <a:pPr lvl="1"/>
            <a:endParaRPr lang="en-GB" dirty="0" smtClean="0"/>
          </a:p>
          <a:p>
            <a:pPr lvl="1"/>
            <a:endParaRPr lang="en-GB" dirty="0"/>
          </a:p>
        </p:txBody>
      </p:sp>
      <p:sp>
        <p:nvSpPr>
          <p:cNvPr id="2" name="Title 1"/>
          <p:cNvSpPr>
            <a:spLocks noGrp="1"/>
          </p:cNvSpPr>
          <p:nvPr>
            <p:ph type="title"/>
          </p:nvPr>
        </p:nvSpPr>
        <p:spPr/>
        <p:txBody>
          <a:bodyPr/>
          <a:lstStyle/>
          <a:p>
            <a:r>
              <a:rPr lang="en-GB" dirty="0" err="1" smtClean="0"/>
              <a:t>DesignModeler</a:t>
            </a:r>
            <a:endParaRPr lang="en-GB" dirty="0"/>
          </a:p>
        </p:txBody>
      </p:sp>
      <p:pic>
        <p:nvPicPr>
          <p:cNvPr id="28674" name="Picture 2"/>
          <p:cNvPicPr>
            <a:picLocks noChangeAspect="1" noChangeArrowheads="1"/>
          </p:cNvPicPr>
          <p:nvPr/>
        </p:nvPicPr>
        <p:blipFill>
          <a:blip r:embed="rId2" cstate="print"/>
          <a:srcRect/>
          <a:stretch>
            <a:fillRect/>
          </a:stretch>
        </p:blipFill>
        <p:spPr bwMode="auto">
          <a:xfrm>
            <a:off x="5429250" y="2097232"/>
            <a:ext cx="3000000" cy="3952381"/>
          </a:xfrm>
          <a:prstGeom prst="rect">
            <a:avLst/>
          </a:prstGeom>
          <a:noFill/>
          <a:ln w="9525">
            <a:solidFill>
              <a:schemeClr val="tx1"/>
            </a:solidFill>
            <a:miter lim="800000"/>
            <a:headEnd/>
            <a:tailEnd/>
          </a:ln>
        </p:spPr>
      </p:pic>
      <p:sp>
        <p:nvSpPr>
          <p:cNvPr id="7" name="Oval 6"/>
          <p:cNvSpPr/>
          <p:nvPr/>
        </p:nvSpPr>
        <p:spPr bwMode="auto">
          <a:xfrm>
            <a:off x="5476326" y="2728832"/>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8" name="Oval 7"/>
          <p:cNvSpPr/>
          <p:nvPr/>
        </p:nvSpPr>
        <p:spPr bwMode="auto">
          <a:xfrm>
            <a:off x="6608209" y="5465750"/>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a:t>
            </a:r>
            <a:endParaRPr lang="en-GB" dirty="0"/>
          </a:p>
        </p:txBody>
      </p:sp>
      <p:sp>
        <p:nvSpPr>
          <p:cNvPr id="3" name="Content Placeholder 2"/>
          <p:cNvSpPr>
            <a:spLocks noGrp="1"/>
          </p:cNvSpPr>
          <p:nvPr>
            <p:ph sz="half" idx="1"/>
          </p:nvPr>
        </p:nvSpPr>
        <p:spPr>
          <a:xfrm>
            <a:off x="590549" y="1751012"/>
            <a:ext cx="4693831" cy="4573588"/>
          </a:xfrm>
        </p:spPr>
        <p:txBody>
          <a:bodyPr/>
          <a:lstStyle/>
          <a:p>
            <a:r>
              <a:rPr lang="en-GB" dirty="0" smtClean="0"/>
              <a:t>Planning</a:t>
            </a:r>
          </a:p>
          <a:p>
            <a:pPr lvl="1"/>
            <a:r>
              <a:rPr lang="en-GB" dirty="0" smtClean="0"/>
              <a:t>A simple way of decomposing this geometry into </a:t>
            </a:r>
            <a:r>
              <a:rPr lang="en-GB" dirty="0" err="1" smtClean="0"/>
              <a:t>sweepable</a:t>
            </a:r>
            <a:r>
              <a:rPr lang="en-GB" dirty="0" smtClean="0"/>
              <a:t> bodies would be to separate the upper and lower cylindrical bodies.</a:t>
            </a:r>
          </a:p>
          <a:p>
            <a:pPr lvl="1"/>
            <a:r>
              <a:rPr lang="en-GB" dirty="0" smtClean="0"/>
              <a:t>As separate bodies they meet the criteria for the Sweep Method. </a:t>
            </a:r>
          </a:p>
        </p:txBody>
      </p:sp>
      <p:pic>
        <p:nvPicPr>
          <p:cNvPr id="1026" name="Picture 2"/>
          <p:cNvPicPr>
            <a:picLocks noChangeAspect="1" noChangeArrowheads="1"/>
          </p:cNvPicPr>
          <p:nvPr/>
        </p:nvPicPr>
        <p:blipFill>
          <a:blip r:embed="rId2" cstate="print"/>
          <a:srcRect l="31414" t="12135" r="31414" b="12135"/>
          <a:stretch>
            <a:fillRect/>
          </a:stretch>
        </p:blipFill>
        <p:spPr bwMode="auto">
          <a:xfrm>
            <a:off x="820160" y="3616036"/>
            <a:ext cx="1559100" cy="2695988"/>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3" cstate="print"/>
          <a:srcRect l="31414" t="12135" r="31414" b="12135"/>
          <a:stretch>
            <a:fillRect/>
          </a:stretch>
        </p:blipFill>
        <p:spPr bwMode="auto">
          <a:xfrm>
            <a:off x="3737909" y="3613525"/>
            <a:ext cx="1559100" cy="2695988"/>
          </a:xfrm>
          <a:prstGeom prst="rect">
            <a:avLst/>
          </a:prstGeom>
          <a:noFill/>
          <a:ln w="9525">
            <a:solidFill>
              <a:schemeClr val="accent1"/>
            </a:solidFill>
            <a:miter lim="800000"/>
            <a:headEnd/>
            <a:tailEnd/>
          </a:ln>
        </p:spPr>
      </p:pic>
      <p:pic>
        <p:nvPicPr>
          <p:cNvPr id="1029" name="Picture 5"/>
          <p:cNvPicPr>
            <a:picLocks noChangeAspect="1" noChangeArrowheads="1"/>
          </p:cNvPicPr>
          <p:nvPr/>
        </p:nvPicPr>
        <p:blipFill>
          <a:blip r:embed="rId4" cstate="print"/>
          <a:srcRect l="31414" t="13955" r="31414" b="11528"/>
          <a:stretch>
            <a:fillRect/>
          </a:stretch>
        </p:blipFill>
        <p:spPr bwMode="auto">
          <a:xfrm>
            <a:off x="6125054" y="1985017"/>
            <a:ext cx="2598204" cy="4421797"/>
          </a:xfrm>
          <a:prstGeom prst="rect">
            <a:avLst/>
          </a:prstGeom>
          <a:noFill/>
          <a:ln w="9525">
            <a:noFill/>
            <a:miter lim="800000"/>
            <a:headEnd/>
            <a:tailEnd/>
          </a:ln>
        </p:spPr>
      </p:pic>
      <p:cxnSp>
        <p:nvCxnSpPr>
          <p:cNvPr id="11" name="Straight Arrow Connector 10"/>
          <p:cNvCxnSpPr/>
          <p:nvPr/>
        </p:nvCxnSpPr>
        <p:spPr bwMode="auto">
          <a:xfrm flipV="1">
            <a:off x="4849978" y="4032263"/>
            <a:ext cx="1294790" cy="0"/>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
        <p:nvSpPr>
          <p:cNvPr id="12" name="TextBox 11"/>
          <p:cNvSpPr txBox="1"/>
          <p:nvPr/>
        </p:nvSpPr>
        <p:spPr bwMode="auto">
          <a:xfrm>
            <a:off x="6773872" y="2509117"/>
            <a:ext cx="1426464" cy="338554"/>
          </a:xfrm>
          <a:prstGeom prst="rect">
            <a:avLst/>
          </a:prstGeom>
          <a:noFill/>
          <a:ln w="12700" cap="sq" algn="ctr">
            <a:noFill/>
            <a:miter lim="800000"/>
            <a:headEnd/>
            <a:tailEnd/>
          </a:ln>
          <a:effectLst/>
        </p:spPr>
        <p:txBody>
          <a:bodyPr wrap="square" rtlCol="0">
            <a:spAutoFit/>
          </a:bodyPr>
          <a:lstStyle/>
          <a:p>
            <a:r>
              <a:rPr lang="en-GB" b="1" dirty="0" smtClean="0">
                <a:latin typeface="Calibri" pitchFamily="34" charset="0"/>
                <a:cs typeface="Calibri" pitchFamily="34" charset="0"/>
              </a:rPr>
              <a:t>Source Face</a:t>
            </a:r>
          </a:p>
        </p:txBody>
      </p:sp>
      <p:sp>
        <p:nvSpPr>
          <p:cNvPr id="13" name="TextBox 12"/>
          <p:cNvSpPr txBox="1"/>
          <p:nvPr/>
        </p:nvSpPr>
        <p:spPr bwMode="auto">
          <a:xfrm>
            <a:off x="6809227" y="5514445"/>
            <a:ext cx="1426464" cy="338554"/>
          </a:xfrm>
          <a:prstGeom prst="rect">
            <a:avLst/>
          </a:prstGeom>
          <a:noFill/>
          <a:ln w="12700" cap="sq" algn="ctr">
            <a:noFill/>
            <a:miter lim="800000"/>
            <a:headEnd/>
            <a:tailEnd/>
          </a:ln>
          <a:effectLst/>
        </p:spPr>
        <p:txBody>
          <a:bodyPr wrap="square" rtlCol="0">
            <a:spAutoFit/>
          </a:bodyPr>
          <a:lstStyle/>
          <a:p>
            <a:r>
              <a:rPr lang="en-GB" b="1" dirty="0" smtClean="0">
                <a:latin typeface="Calibri" pitchFamily="34" charset="0"/>
                <a:cs typeface="Calibri" pitchFamily="34" charset="0"/>
              </a:rPr>
              <a:t>Target Face</a:t>
            </a:r>
          </a:p>
        </p:txBody>
      </p:sp>
      <p:sp>
        <p:nvSpPr>
          <p:cNvPr id="14" name="TextBox 13"/>
          <p:cNvSpPr txBox="1"/>
          <p:nvPr/>
        </p:nvSpPr>
        <p:spPr bwMode="auto">
          <a:xfrm>
            <a:off x="6661708" y="4050186"/>
            <a:ext cx="1426464" cy="584775"/>
          </a:xfrm>
          <a:prstGeom prst="rect">
            <a:avLst/>
          </a:prstGeom>
          <a:noFill/>
          <a:ln w="12700" cap="sq" algn="ctr">
            <a:noFill/>
            <a:miter lim="800000"/>
            <a:headEnd/>
            <a:tailEnd/>
          </a:ln>
          <a:effectLst/>
        </p:spPr>
        <p:txBody>
          <a:bodyPr wrap="square" rtlCol="0">
            <a:spAutoFit/>
          </a:bodyPr>
          <a:lstStyle/>
          <a:p>
            <a:pPr algn="ctr"/>
            <a:r>
              <a:rPr lang="en-GB" b="1" dirty="0" err="1" smtClean="0">
                <a:latin typeface="Calibri" pitchFamily="34" charset="0"/>
                <a:cs typeface="Calibri" pitchFamily="34" charset="0"/>
              </a:rPr>
              <a:t>Mappable</a:t>
            </a:r>
            <a:r>
              <a:rPr lang="en-GB" b="1" dirty="0" smtClean="0">
                <a:latin typeface="Calibri" pitchFamily="34" charset="0"/>
                <a:cs typeface="Calibri" pitchFamily="34" charset="0"/>
              </a:rPr>
              <a:t> Side Face</a:t>
            </a:r>
          </a:p>
        </p:txBody>
      </p:sp>
      <p:sp>
        <p:nvSpPr>
          <p:cNvPr id="16" name="TextBox 15"/>
          <p:cNvSpPr txBox="1"/>
          <p:nvPr/>
        </p:nvSpPr>
        <p:spPr bwMode="auto">
          <a:xfrm>
            <a:off x="2337207" y="4700020"/>
            <a:ext cx="1426464" cy="584775"/>
          </a:xfrm>
          <a:prstGeom prst="rect">
            <a:avLst/>
          </a:prstGeom>
          <a:noFill/>
          <a:ln w="12700" cap="sq" algn="ctr">
            <a:noFill/>
            <a:miter lim="800000"/>
            <a:headEnd/>
            <a:tailEnd/>
          </a:ln>
          <a:effectLst/>
        </p:spPr>
        <p:txBody>
          <a:bodyPr wrap="square" rtlCol="0">
            <a:spAutoFit/>
          </a:bodyPr>
          <a:lstStyle/>
          <a:p>
            <a:pPr algn="ctr"/>
            <a:r>
              <a:rPr lang="en-GB" b="1" dirty="0" smtClean="0">
                <a:latin typeface="Calibri" pitchFamily="34" charset="0"/>
                <a:cs typeface="Calibri" pitchFamily="34" charset="0"/>
              </a:rPr>
              <a:t>Decompose by Slicing</a:t>
            </a:r>
          </a:p>
        </p:txBody>
      </p:sp>
      <p:sp>
        <p:nvSpPr>
          <p:cNvPr id="17" name="TextBox 16"/>
          <p:cNvSpPr txBox="1"/>
          <p:nvPr/>
        </p:nvSpPr>
        <p:spPr bwMode="auto">
          <a:xfrm>
            <a:off x="887578" y="5927753"/>
            <a:ext cx="1426464" cy="338554"/>
          </a:xfrm>
          <a:prstGeom prst="rect">
            <a:avLst/>
          </a:prstGeom>
          <a:solidFill>
            <a:schemeClr val="accent2">
              <a:alpha val="50000"/>
            </a:schemeClr>
          </a:solidFill>
          <a:ln w="12700" cap="sq" algn="ctr">
            <a:solidFill>
              <a:schemeClr val="tx1">
                <a:alpha val="50000"/>
              </a:schemeClr>
            </a:solidFill>
            <a:miter lim="800000"/>
            <a:headEnd/>
            <a:tailEnd/>
          </a:ln>
          <a:effectLst/>
        </p:spPr>
        <p:txBody>
          <a:bodyPr wrap="square" rtlCol="0">
            <a:spAutoFit/>
          </a:bodyPr>
          <a:lstStyle/>
          <a:p>
            <a:pPr algn="ctr"/>
            <a:r>
              <a:rPr lang="en-GB" b="1" dirty="0" smtClean="0">
                <a:latin typeface="Calibri" pitchFamily="34" charset="0"/>
                <a:cs typeface="Calibri" pitchFamily="34" charset="0"/>
              </a:rPr>
              <a:t>Single Body</a:t>
            </a:r>
          </a:p>
        </p:txBody>
      </p:sp>
      <p:sp>
        <p:nvSpPr>
          <p:cNvPr id="18" name="TextBox 17"/>
          <p:cNvSpPr txBox="1"/>
          <p:nvPr/>
        </p:nvSpPr>
        <p:spPr bwMode="auto">
          <a:xfrm>
            <a:off x="3805124" y="5933849"/>
            <a:ext cx="1426464" cy="338554"/>
          </a:xfrm>
          <a:prstGeom prst="rect">
            <a:avLst/>
          </a:prstGeom>
          <a:solidFill>
            <a:schemeClr val="accent2">
              <a:alpha val="50000"/>
            </a:schemeClr>
          </a:solidFill>
          <a:ln w="12700" cap="sq" algn="ctr">
            <a:solidFill>
              <a:schemeClr val="tx1">
                <a:alpha val="50000"/>
              </a:schemeClr>
            </a:solidFill>
            <a:miter lim="800000"/>
            <a:headEnd/>
            <a:tailEnd/>
          </a:ln>
          <a:effectLst/>
        </p:spPr>
        <p:txBody>
          <a:bodyPr wrap="square" rtlCol="0">
            <a:spAutoFit/>
          </a:bodyPr>
          <a:lstStyle/>
          <a:p>
            <a:pPr algn="ctr"/>
            <a:r>
              <a:rPr lang="en-GB" dirty="0" smtClean="0">
                <a:latin typeface="Calibri" pitchFamily="34" charset="0"/>
                <a:cs typeface="Calibri" pitchFamily="34" charset="0"/>
              </a:rPr>
              <a:t>M</a:t>
            </a:r>
            <a:r>
              <a:rPr lang="en-GB" b="1" dirty="0" smtClean="0">
                <a:latin typeface="Calibri" pitchFamily="34" charset="0"/>
                <a:cs typeface="Calibri" pitchFamily="34" charset="0"/>
              </a:rPr>
              <a:t>ulti-Body</a:t>
            </a: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Slice the Geometry</a:t>
            </a:r>
          </a:p>
          <a:p>
            <a:pPr lvl="1"/>
            <a:r>
              <a:rPr lang="en-GB" dirty="0" smtClean="0"/>
              <a:t>The geometry import will require generation first.</a:t>
            </a:r>
          </a:p>
          <a:p>
            <a:pPr lvl="1"/>
            <a:r>
              <a:rPr lang="en-GB" dirty="0" smtClean="0"/>
              <a:t>Click Generate.</a:t>
            </a:r>
          </a:p>
          <a:p>
            <a:pPr lvl="1"/>
            <a:endParaRPr lang="en-GB" dirty="0" smtClean="0"/>
          </a:p>
          <a:p>
            <a:pPr lvl="1"/>
            <a:r>
              <a:rPr lang="en-GB" dirty="0" smtClean="0"/>
              <a:t>Select Slice from the Create Menu.</a:t>
            </a:r>
          </a:p>
          <a:p>
            <a:pPr lvl="1"/>
            <a:endParaRPr lang="en-GB" dirty="0" smtClean="0"/>
          </a:p>
          <a:p>
            <a:pPr lvl="1"/>
            <a:r>
              <a:rPr lang="en-GB" dirty="0" smtClean="0"/>
              <a:t>In the Details View set Slice Type to Slice by Edge Loop.</a:t>
            </a:r>
          </a:p>
          <a:p>
            <a:pPr lvl="1"/>
            <a:r>
              <a:rPr lang="en-GB" dirty="0" smtClean="0"/>
              <a:t>Activate the Edges Selection Box and select the two edges as shown.</a:t>
            </a:r>
          </a:p>
          <a:p>
            <a:pPr lvl="1"/>
            <a:r>
              <a:rPr lang="en-GB" dirty="0" smtClean="0"/>
              <a:t>Apply the selection.</a:t>
            </a:r>
          </a:p>
          <a:p>
            <a:pPr lvl="1"/>
            <a:r>
              <a:rPr lang="en-GB" dirty="0" smtClean="0"/>
              <a:t>Generate.</a:t>
            </a:r>
          </a:p>
          <a:p>
            <a:pPr lvl="1"/>
            <a:endParaRPr lang="en-GB" dirty="0"/>
          </a:p>
        </p:txBody>
      </p:sp>
      <p:sp>
        <p:nvSpPr>
          <p:cNvPr id="2" name="Title 1"/>
          <p:cNvSpPr>
            <a:spLocks noGrp="1"/>
          </p:cNvSpPr>
          <p:nvPr>
            <p:ph type="title"/>
          </p:nvPr>
        </p:nvSpPr>
        <p:spPr/>
        <p:txBody>
          <a:bodyPr/>
          <a:lstStyle/>
          <a:p>
            <a:r>
              <a:rPr lang="en-GB" dirty="0" smtClean="0"/>
              <a:t>Decomposition</a:t>
            </a:r>
            <a:endParaRPr lang="en-GB" dirty="0"/>
          </a:p>
        </p:txBody>
      </p:sp>
      <p:pic>
        <p:nvPicPr>
          <p:cNvPr id="5" name="Picture 3"/>
          <p:cNvPicPr>
            <a:picLocks noChangeAspect="1" noChangeArrowheads="1"/>
          </p:cNvPicPr>
          <p:nvPr/>
        </p:nvPicPr>
        <p:blipFill>
          <a:blip r:embed="rId2" cstate="print"/>
          <a:srcRect/>
          <a:stretch>
            <a:fillRect/>
          </a:stretch>
        </p:blipFill>
        <p:spPr bwMode="auto">
          <a:xfrm>
            <a:off x="810491" y="3647200"/>
            <a:ext cx="2742858" cy="342857"/>
          </a:xfrm>
          <a:prstGeom prst="rect">
            <a:avLst/>
          </a:prstGeom>
          <a:noFill/>
          <a:ln w="9525">
            <a:solidFill>
              <a:schemeClr val="tx1"/>
            </a:solidFill>
            <a:miter lim="800000"/>
            <a:headEnd/>
            <a:tailEnd/>
          </a:ln>
        </p:spPr>
      </p:pic>
      <p:pic>
        <p:nvPicPr>
          <p:cNvPr id="29698" name="Picture 2"/>
          <p:cNvPicPr>
            <a:picLocks noChangeAspect="1" noChangeArrowheads="1"/>
          </p:cNvPicPr>
          <p:nvPr/>
        </p:nvPicPr>
        <p:blipFill>
          <a:blip r:embed="rId3" cstate="print"/>
          <a:srcRect/>
          <a:stretch>
            <a:fillRect/>
          </a:stretch>
        </p:blipFill>
        <p:spPr bwMode="auto">
          <a:xfrm>
            <a:off x="822614" y="2970933"/>
            <a:ext cx="1085715" cy="314286"/>
          </a:xfrm>
          <a:prstGeom prst="rect">
            <a:avLst/>
          </a:prstGeom>
          <a:noFill/>
          <a:ln w="9525">
            <a:solidFill>
              <a:schemeClr val="tx1"/>
            </a:solidFill>
            <a:miter lim="800000"/>
            <a:headEnd/>
            <a:tailEnd/>
          </a:ln>
        </p:spPr>
      </p:pic>
      <p:pic>
        <p:nvPicPr>
          <p:cNvPr id="29699" name="Picture 3"/>
          <p:cNvPicPr>
            <a:picLocks noChangeAspect="1" noChangeArrowheads="1"/>
          </p:cNvPicPr>
          <p:nvPr/>
        </p:nvPicPr>
        <p:blipFill>
          <a:blip r:embed="rId4" cstate="print"/>
          <a:srcRect l="31371" t="12742" r="31371" b="12742"/>
          <a:stretch>
            <a:fillRect/>
          </a:stretch>
        </p:blipFill>
        <p:spPr bwMode="auto">
          <a:xfrm>
            <a:off x="4651695" y="1114195"/>
            <a:ext cx="2086448" cy="3537026"/>
          </a:xfrm>
          <a:prstGeom prst="rect">
            <a:avLst/>
          </a:prstGeom>
          <a:noFill/>
          <a:ln w="9525">
            <a:solidFill>
              <a:schemeClr val="tx1"/>
            </a:solidFill>
            <a:miter lim="800000"/>
            <a:headEnd/>
            <a:tailEnd/>
          </a:ln>
        </p:spPr>
      </p:pic>
      <p:pic>
        <p:nvPicPr>
          <p:cNvPr id="29700" name="Picture 4"/>
          <p:cNvPicPr>
            <a:picLocks noChangeAspect="1" noChangeArrowheads="1"/>
          </p:cNvPicPr>
          <p:nvPr/>
        </p:nvPicPr>
        <p:blipFill>
          <a:blip r:embed="rId5" cstate="print"/>
          <a:srcRect l="31371" t="12742" r="31371" b="12742"/>
          <a:stretch>
            <a:fillRect/>
          </a:stretch>
        </p:blipFill>
        <p:spPr bwMode="auto">
          <a:xfrm>
            <a:off x="6896090" y="1114148"/>
            <a:ext cx="2086448" cy="3537026"/>
          </a:xfrm>
          <a:prstGeom prst="rect">
            <a:avLst/>
          </a:prstGeom>
          <a:noFill/>
          <a:ln w="9525">
            <a:solidFill>
              <a:schemeClr val="tx1"/>
            </a:solidFill>
            <a:miter lim="800000"/>
            <a:headEnd/>
            <a:tailEnd/>
          </a:ln>
        </p:spPr>
      </p:pic>
      <p:sp>
        <p:nvSpPr>
          <p:cNvPr id="11" name="Oval 10"/>
          <p:cNvSpPr/>
          <p:nvPr/>
        </p:nvSpPr>
        <p:spPr bwMode="auto">
          <a:xfrm>
            <a:off x="5725707" y="2126156"/>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2" name="Oval 11"/>
          <p:cNvSpPr/>
          <p:nvPr/>
        </p:nvSpPr>
        <p:spPr bwMode="auto">
          <a:xfrm>
            <a:off x="7887017" y="3186028"/>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13" name="Picture 2"/>
          <p:cNvPicPr>
            <a:picLocks noChangeAspect="1" noChangeArrowheads="1"/>
          </p:cNvPicPr>
          <p:nvPr/>
        </p:nvPicPr>
        <p:blipFill>
          <a:blip r:embed="rId3" cstate="print"/>
          <a:srcRect/>
          <a:stretch>
            <a:fillRect/>
          </a:stretch>
        </p:blipFill>
        <p:spPr bwMode="auto">
          <a:xfrm>
            <a:off x="808759" y="5804188"/>
            <a:ext cx="1085715" cy="314286"/>
          </a:xfrm>
          <a:prstGeom prst="rect">
            <a:avLst/>
          </a:prstGeom>
          <a:noFill/>
          <a:ln w="9525">
            <a:solidFill>
              <a:schemeClr val="tx1"/>
            </a:solidFill>
            <a:miter lim="800000"/>
            <a:headEnd/>
            <a:tailEnd/>
          </a:ln>
        </p:spPr>
      </p:pic>
      <p:pic>
        <p:nvPicPr>
          <p:cNvPr id="29701" name="Picture 5"/>
          <p:cNvPicPr>
            <a:picLocks noChangeAspect="1" noChangeArrowheads="1"/>
          </p:cNvPicPr>
          <p:nvPr/>
        </p:nvPicPr>
        <p:blipFill>
          <a:blip r:embed="rId6" cstate="print"/>
          <a:srcRect b="52244"/>
          <a:stretch>
            <a:fillRect/>
          </a:stretch>
        </p:blipFill>
        <p:spPr bwMode="auto">
          <a:xfrm>
            <a:off x="5185930" y="4896716"/>
            <a:ext cx="3226667" cy="1566397"/>
          </a:xfrm>
          <a:prstGeom prst="rect">
            <a:avLst/>
          </a:prstGeom>
          <a:noFill/>
          <a:ln w="9525">
            <a:solidFill>
              <a:schemeClr val="tx1"/>
            </a:solidFill>
            <a:miter lim="800000"/>
            <a:headEnd/>
            <a:tailEnd/>
          </a:ln>
        </p:spPr>
      </p:pic>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4821052" y="2232000"/>
            <a:ext cx="3990000" cy="3382000"/>
          </a:xfrm>
          <a:prstGeom prst="rect">
            <a:avLst/>
          </a:prstGeom>
          <a:noFill/>
          <a:ln w="9525">
            <a:solidFill>
              <a:schemeClr val="tx1"/>
            </a:solidFill>
            <a:miter lim="800000"/>
            <a:headEnd/>
            <a:tailEnd/>
          </a:ln>
        </p:spPr>
      </p:pic>
      <p:sp>
        <p:nvSpPr>
          <p:cNvPr id="3" name="Content Placeholder 2"/>
          <p:cNvSpPr>
            <a:spLocks noGrp="1"/>
          </p:cNvSpPr>
          <p:nvPr>
            <p:ph sz="half" idx="1"/>
          </p:nvPr>
        </p:nvSpPr>
        <p:spPr/>
        <p:txBody>
          <a:bodyPr/>
          <a:lstStyle/>
          <a:p>
            <a:r>
              <a:rPr lang="en-GB" dirty="0" smtClean="0"/>
              <a:t>Slice the Geometry</a:t>
            </a:r>
          </a:p>
          <a:p>
            <a:pPr lvl="1"/>
            <a:r>
              <a:rPr lang="en-GB" dirty="0" smtClean="0"/>
              <a:t>Select the three bodies, right click and select Form New Part from the Context Menu.</a:t>
            </a:r>
          </a:p>
          <a:p>
            <a:pPr lvl="1"/>
            <a:endParaRPr lang="en-GB" dirty="0"/>
          </a:p>
          <a:p>
            <a:pPr lvl="1"/>
            <a:endParaRPr lang="en-GB" dirty="0" smtClean="0"/>
          </a:p>
          <a:p>
            <a:pPr lvl="1"/>
            <a:endParaRPr lang="en-GB" dirty="0"/>
          </a:p>
          <a:p>
            <a:pPr lvl="1"/>
            <a:endParaRPr lang="en-GB" dirty="0" smtClean="0"/>
          </a:p>
          <a:p>
            <a:pPr lvl="1"/>
            <a:r>
              <a:rPr lang="en-GB" dirty="0" smtClean="0"/>
              <a:t>Check you have 1 Part, 3 Bodies .</a:t>
            </a:r>
          </a:p>
          <a:p>
            <a:pPr lvl="1"/>
            <a:r>
              <a:rPr lang="en-GB" dirty="0" smtClean="0"/>
              <a:t>Close </a:t>
            </a:r>
            <a:r>
              <a:rPr lang="en-GB" dirty="0" err="1" smtClean="0"/>
              <a:t>DesignModeler</a:t>
            </a:r>
            <a:r>
              <a:rPr lang="en-GB" dirty="0"/>
              <a:t>.</a:t>
            </a:r>
            <a:endParaRPr lang="en-GB" dirty="0" smtClean="0"/>
          </a:p>
          <a:p>
            <a:pPr lvl="1"/>
            <a:endParaRPr lang="en-GB" dirty="0"/>
          </a:p>
        </p:txBody>
      </p:sp>
      <p:sp>
        <p:nvSpPr>
          <p:cNvPr id="2" name="Title 1"/>
          <p:cNvSpPr>
            <a:spLocks noGrp="1"/>
          </p:cNvSpPr>
          <p:nvPr>
            <p:ph type="title"/>
          </p:nvPr>
        </p:nvSpPr>
        <p:spPr/>
        <p:txBody>
          <a:bodyPr/>
          <a:lstStyle/>
          <a:p>
            <a:r>
              <a:rPr lang="en-GB" dirty="0" smtClean="0"/>
              <a:t>Decomposition</a:t>
            </a:r>
            <a:endParaRPr lang="en-GB" dirty="0"/>
          </a:p>
        </p:txBody>
      </p:sp>
      <p:pic>
        <p:nvPicPr>
          <p:cNvPr id="30723" name="Picture 3"/>
          <p:cNvPicPr>
            <a:picLocks noChangeAspect="1" noChangeArrowheads="1"/>
          </p:cNvPicPr>
          <p:nvPr/>
        </p:nvPicPr>
        <p:blipFill>
          <a:blip r:embed="rId3" cstate="print"/>
          <a:srcRect t="12194" b="6097"/>
          <a:stretch>
            <a:fillRect/>
          </a:stretch>
        </p:blipFill>
        <p:spPr bwMode="auto">
          <a:xfrm>
            <a:off x="4130336" y="4863069"/>
            <a:ext cx="2757143" cy="361858"/>
          </a:xfrm>
          <a:prstGeom prst="rect">
            <a:avLst/>
          </a:prstGeom>
          <a:noFill/>
          <a:ln w="25400">
            <a:solidFill>
              <a:srgbClr val="FF0000"/>
            </a:solidFill>
            <a:miter lim="800000"/>
            <a:headEnd/>
            <a:tailEnd/>
          </a:ln>
        </p:spPr>
      </p:pic>
      <p:sp>
        <p:nvSpPr>
          <p:cNvPr id="14" name="Rectangle 13"/>
          <p:cNvSpPr/>
          <p:nvPr/>
        </p:nvSpPr>
        <p:spPr bwMode="auto">
          <a:xfrm>
            <a:off x="4986670" y="4093535"/>
            <a:ext cx="1052623" cy="170121"/>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cxnSp>
        <p:nvCxnSpPr>
          <p:cNvPr id="15" name="Straight Arrow Connector 14"/>
          <p:cNvCxnSpPr>
            <a:stCxn id="30723" idx="0"/>
            <a:endCxn id="14" idx="2"/>
          </p:cNvCxnSpPr>
          <p:nvPr/>
        </p:nvCxnSpPr>
        <p:spPr bwMode="auto">
          <a:xfrm rot="5400000" flipH="1" flipV="1">
            <a:off x="5211239" y="4561326"/>
            <a:ext cx="599413" cy="4074"/>
          </a:xfrm>
          <a:prstGeom prst="straightConnector1">
            <a:avLst/>
          </a:prstGeom>
          <a:solidFill>
            <a:schemeClr val="accent2"/>
          </a:solidFill>
          <a:ln w="25400" cap="sq" cmpd="sng" algn="ctr">
            <a:solidFill>
              <a:srgbClr val="FF0000"/>
            </a:solidFill>
            <a:prstDash val="solid"/>
            <a:round/>
            <a:headEnd type="none" w="med" len="med"/>
            <a:tailEnd type="arrow"/>
          </a:ln>
          <a:effectLst/>
        </p:spPr>
      </p:cxnSp>
      <p:pic>
        <p:nvPicPr>
          <p:cNvPr id="30724" name="Picture 4"/>
          <p:cNvPicPr>
            <a:picLocks noChangeAspect="1" noChangeArrowheads="1"/>
          </p:cNvPicPr>
          <p:nvPr/>
        </p:nvPicPr>
        <p:blipFill>
          <a:blip r:embed="rId4" cstate="print"/>
          <a:srcRect/>
          <a:stretch>
            <a:fillRect/>
          </a:stretch>
        </p:blipFill>
        <p:spPr bwMode="auto">
          <a:xfrm>
            <a:off x="826510" y="2920709"/>
            <a:ext cx="1933333" cy="1306666"/>
          </a:xfrm>
          <a:prstGeom prst="rect">
            <a:avLst/>
          </a:prstGeom>
          <a:noFill/>
          <a:ln w="9525">
            <a:solidFill>
              <a:schemeClr val="tx1"/>
            </a:solidFill>
            <a:miter lim="800000"/>
            <a:headEnd/>
            <a:tailEnd/>
          </a:ln>
        </p:spPr>
      </p:pic>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Method Setup</a:t>
            </a:r>
          </a:p>
          <a:p>
            <a:pPr lvl="1"/>
            <a:r>
              <a:rPr lang="en-GB" dirty="0" smtClean="0"/>
              <a:t>In the Meshing Application right click on Geometry in the Outline and select </a:t>
            </a:r>
            <a:r>
              <a:rPr lang="en-GB" dirty="0" smtClean="0"/>
              <a:t>Update Geometry from Source.</a:t>
            </a:r>
            <a:endParaRPr lang="en-GB" dirty="0" smtClean="0"/>
          </a:p>
          <a:p>
            <a:pPr lvl="1"/>
            <a:r>
              <a:rPr lang="en-GB" dirty="0" smtClean="0"/>
              <a:t>Like Patch Conforming Tetrahedrons, we can insert the Sweep Method manually or simply allow the Automatic Method to allocate the methods for us.</a:t>
            </a:r>
          </a:p>
          <a:p>
            <a:pPr lvl="1"/>
            <a:r>
              <a:rPr lang="en-GB" dirty="0" smtClean="0"/>
              <a:t>We will mesh the modified geometry using the Automatic </a:t>
            </a:r>
            <a:r>
              <a:rPr lang="en-GB" dirty="0"/>
              <a:t>M</a:t>
            </a:r>
            <a:r>
              <a:rPr lang="en-GB" dirty="0" smtClean="0"/>
              <a:t>ethod  to demonstrate this. </a:t>
            </a:r>
          </a:p>
          <a:p>
            <a:pPr lvl="1"/>
            <a:r>
              <a:rPr lang="en-GB" dirty="0"/>
              <a:t>Since we have deactivated assembly meshing and suppressed the method we had used earlier the Meshing Application will now default to the Automatic Method.</a:t>
            </a:r>
          </a:p>
          <a:p>
            <a:pPr lvl="1"/>
            <a:endParaRPr lang="en-GB" dirty="0" smtClean="0"/>
          </a:p>
          <a:p>
            <a:pPr lvl="1"/>
            <a:endParaRPr lang="en-GB" dirty="0"/>
          </a:p>
        </p:txBody>
      </p:sp>
      <p:sp>
        <p:nvSpPr>
          <p:cNvPr id="2" name="Title 1"/>
          <p:cNvSpPr>
            <a:spLocks noGrp="1"/>
          </p:cNvSpPr>
          <p:nvPr>
            <p:ph type="title"/>
          </p:nvPr>
        </p:nvSpPr>
        <p:spPr/>
        <p:txBody>
          <a:bodyPr/>
          <a:lstStyle/>
          <a:p>
            <a:r>
              <a:rPr lang="en-GB" dirty="0" smtClean="0"/>
              <a:t>Automatic Method (Tetra &amp; Sweep)</a:t>
            </a:r>
            <a:endParaRPr lang="en-GB" dirty="0"/>
          </a:p>
        </p:txBody>
      </p:sp>
      <p:pic>
        <p:nvPicPr>
          <p:cNvPr id="7" name="Picture 6" descr="am_ws2-4.png"/>
          <p:cNvPicPr>
            <a:picLocks noChangeAspect="1"/>
          </p:cNvPicPr>
          <p:nvPr/>
        </p:nvPicPr>
        <p:blipFill>
          <a:blip r:embed="rId2"/>
          <a:stretch>
            <a:fillRect/>
          </a:stretch>
        </p:blipFill>
        <p:spPr>
          <a:xfrm>
            <a:off x="4487332" y="2920471"/>
            <a:ext cx="4287839" cy="1039830"/>
          </a:xfrm>
          <a:prstGeom prst="rect">
            <a:avLst/>
          </a:prstGeom>
          <a:ln>
            <a:solidFill>
              <a:schemeClr val="tx1"/>
            </a:solidFill>
          </a:ln>
        </p:spPr>
      </p:pic>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Inflation for </a:t>
            </a:r>
            <a:r>
              <a:rPr lang="en-GB" dirty="0" err="1" smtClean="0"/>
              <a:t>Sweepable</a:t>
            </a:r>
            <a:r>
              <a:rPr lang="en-GB" dirty="0" smtClean="0"/>
              <a:t> Bodies</a:t>
            </a:r>
          </a:p>
          <a:p>
            <a:pPr lvl="1"/>
            <a:r>
              <a:rPr lang="en-GB" dirty="0" smtClean="0"/>
              <a:t>The Global Program Controlled Inflation we have used so far is not compatible with Sweep meshing so we must create a local inflation  control.</a:t>
            </a:r>
          </a:p>
          <a:p>
            <a:pPr lvl="1"/>
            <a:r>
              <a:rPr lang="en-GB" dirty="0" smtClean="0"/>
              <a:t>Select the two faces as shown, right click and select Insert &gt; Inflation from the Context Menu.</a:t>
            </a:r>
          </a:p>
          <a:p>
            <a:pPr lvl="1"/>
            <a:endParaRPr lang="en-GB" dirty="0" smtClean="0"/>
          </a:p>
          <a:p>
            <a:pPr lvl="1"/>
            <a:r>
              <a:rPr lang="en-GB" dirty="0" smtClean="0"/>
              <a:t>The Meshing Application will inflate from the boundary edges of these faces and treat them as source faces for the sweep meshes.</a:t>
            </a:r>
          </a:p>
          <a:p>
            <a:pPr lvl="1">
              <a:buNone/>
            </a:pPr>
            <a:endParaRPr lang="en-GB" dirty="0" smtClean="0"/>
          </a:p>
          <a:p>
            <a:pPr lvl="1"/>
            <a:endParaRPr lang="en-GB" dirty="0"/>
          </a:p>
          <a:p>
            <a:pPr lvl="1">
              <a:buNone/>
            </a:pPr>
            <a:endParaRPr lang="en-GB" dirty="0" smtClean="0"/>
          </a:p>
        </p:txBody>
      </p:sp>
      <p:sp>
        <p:nvSpPr>
          <p:cNvPr id="2" name="Title 1"/>
          <p:cNvSpPr>
            <a:spLocks noGrp="1"/>
          </p:cNvSpPr>
          <p:nvPr>
            <p:ph type="title"/>
          </p:nvPr>
        </p:nvSpPr>
        <p:spPr/>
        <p:txBody>
          <a:bodyPr/>
          <a:lstStyle/>
          <a:p>
            <a:r>
              <a:rPr lang="en-GB" dirty="0" smtClean="0"/>
              <a:t>Automatic Method (Tetra &amp; Sweep)</a:t>
            </a:r>
            <a:endParaRPr lang="en-GB" dirty="0"/>
          </a:p>
        </p:txBody>
      </p:sp>
      <p:pic>
        <p:nvPicPr>
          <p:cNvPr id="32771" name="Picture 3"/>
          <p:cNvPicPr>
            <a:picLocks noChangeAspect="1" noChangeArrowheads="1"/>
          </p:cNvPicPr>
          <p:nvPr/>
        </p:nvPicPr>
        <p:blipFill>
          <a:blip r:embed="rId2" cstate="print"/>
          <a:srcRect l="28991" t="12880" r="28991" b="12880"/>
          <a:stretch>
            <a:fillRect/>
          </a:stretch>
        </p:blipFill>
        <p:spPr bwMode="auto">
          <a:xfrm>
            <a:off x="5215750" y="1180812"/>
            <a:ext cx="1839833" cy="3236348"/>
          </a:xfrm>
          <a:prstGeom prst="rect">
            <a:avLst/>
          </a:prstGeom>
          <a:noFill/>
          <a:ln w="9525">
            <a:solidFill>
              <a:schemeClr val="tx1"/>
            </a:solidFill>
            <a:miter lim="800000"/>
            <a:headEnd/>
            <a:tailEnd/>
          </a:ln>
        </p:spPr>
      </p:pic>
      <p:pic>
        <p:nvPicPr>
          <p:cNvPr id="32772" name="Picture 4"/>
          <p:cNvPicPr>
            <a:picLocks noChangeAspect="1" noChangeArrowheads="1"/>
          </p:cNvPicPr>
          <p:nvPr/>
        </p:nvPicPr>
        <p:blipFill>
          <a:blip r:embed="rId3" cstate="print"/>
          <a:srcRect l="28991" t="12880" r="28991" b="12880"/>
          <a:stretch>
            <a:fillRect/>
          </a:stretch>
        </p:blipFill>
        <p:spPr bwMode="auto">
          <a:xfrm>
            <a:off x="7207144" y="1179991"/>
            <a:ext cx="1839833" cy="3236348"/>
          </a:xfrm>
          <a:prstGeom prst="rect">
            <a:avLst/>
          </a:prstGeom>
          <a:noFill/>
          <a:ln w="9525">
            <a:solidFill>
              <a:schemeClr val="tx1"/>
            </a:solid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5906455" y="4615972"/>
            <a:ext cx="2653333" cy="1533333"/>
          </a:xfrm>
          <a:prstGeom prst="rect">
            <a:avLst/>
          </a:prstGeom>
          <a:noFill/>
          <a:ln w="9525">
            <a:solidFill>
              <a:schemeClr val="accent1"/>
            </a:solidFill>
            <a:miter lim="800000"/>
            <a:headEnd/>
            <a:tailEnd/>
          </a:ln>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913101" y="3164745"/>
            <a:ext cx="3108360" cy="2788520"/>
            <a:chOff x="5401120" y="2090845"/>
            <a:chExt cx="3108360" cy="2788520"/>
          </a:xfrm>
        </p:grpSpPr>
        <p:pic>
          <p:nvPicPr>
            <p:cNvPr id="4101" name="Picture 5"/>
            <p:cNvPicPr>
              <a:picLocks noChangeAspect="1" noChangeArrowheads="1"/>
            </p:cNvPicPr>
            <p:nvPr/>
          </p:nvPicPr>
          <p:blipFill>
            <a:blip r:embed="rId2" cstate="print"/>
            <a:srcRect/>
            <a:stretch>
              <a:fillRect/>
            </a:stretch>
          </p:blipFill>
          <p:spPr bwMode="auto">
            <a:xfrm>
              <a:off x="5402337" y="2355555"/>
              <a:ext cx="3107143" cy="2523810"/>
            </a:xfrm>
            <a:prstGeom prst="rect">
              <a:avLst/>
            </a:prstGeom>
            <a:noFill/>
            <a:ln w="9525">
              <a:solidFill>
                <a:schemeClr val="tx1"/>
              </a:solidFill>
              <a:miter lim="800000"/>
              <a:headEnd/>
              <a:tailEnd/>
            </a:ln>
          </p:spPr>
        </p:pic>
        <p:pic>
          <p:nvPicPr>
            <p:cNvPr id="4102" name="Picture 6"/>
            <p:cNvPicPr>
              <a:picLocks noChangeAspect="1" noChangeArrowheads="1"/>
            </p:cNvPicPr>
            <p:nvPr/>
          </p:nvPicPr>
          <p:blipFill>
            <a:blip r:embed="rId3" cstate="print"/>
            <a:srcRect/>
            <a:stretch>
              <a:fillRect/>
            </a:stretch>
          </p:blipFill>
          <p:spPr bwMode="auto">
            <a:xfrm>
              <a:off x="5401120" y="2090845"/>
              <a:ext cx="452381" cy="261905"/>
            </a:xfrm>
            <a:prstGeom prst="rect">
              <a:avLst/>
            </a:prstGeom>
            <a:noFill/>
            <a:ln w="9525">
              <a:solidFill>
                <a:schemeClr val="tx1"/>
              </a:solidFill>
              <a:miter lim="800000"/>
              <a:headEnd/>
              <a:tailEnd/>
            </a:ln>
          </p:spPr>
        </p:pic>
      </p:grpSp>
      <p:sp>
        <p:nvSpPr>
          <p:cNvPr id="3" name="Content Placeholder 2"/>
          <p:cNvSpPr>
            <a:spLocks noGrp="1"/>
          </p:cNvSpPr>
          <p:nvPr>
            <p:ph type="body" sz="quarter" idx="10"/>
          </p:nvPr>
        </p:nvSpPr>
        <p:spPr/>
        <p:txBody>
          <a:bodyPr/>
          <a:lstStyle/>
          <a:p>
            <a:r>
              <a:rPr lang="en-GB" dirty="0" smtClean="0"/>
              <a:t>Set Units</a:t>
            </a:r>
          </a:p>
          <a:p>
            <a:pPr lvl="1"/>
            <a:r>
              <a:rPr lang="en-GB" dirty="0" smtClean="0"/>
              <a:t>From the main menu select Units and, if it is not already set, specify Metric (m...).</a:t>
            </a:r>
            <a:endParaRPr lang="en-GB" dirty="0"/>
          </a:p>
        </p:txBody>
      </p:sp>
      <p:sp>
        <p:nvSpPr>
          <p:cNvPr id="2" name="Title 1"/>
          <p:cNvSpPr>
            <a:spLocks noGrp="1"/>
          </p:cNvSpPr>
          <p:nvPr>
            <p:ph type="title"/>
          </p:nvPr>
        </p:nvSpPr>
        <p:spPr/>
        <p:txBody>
          <a:bodyPr/>
          <a:lstStyle/>
          <a:p>
            <a:r>
              <a:rPr lang="en-GB" dirty="0" smtClean="0"/>
              <a:t>Units</a:t>
            </a:r>
            <a:endParaRPr lang="en-GB" dirty="0"/>
          </a:p>
        </p:txBody>
      </p:sp>
      <p:sp>
        <p:nvSpPr>
          <p:cNvPr id="8" name="Oval 7"/>
          <p:cNvSpPr/>
          <p:nvPr/>
        </p:nvSpPr>
        <p:spPr bwMode="auto">
          <a:xfrm>
            <a:off x="2852012" y="3285129"/>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a:t>Inflation for </a:t>
            </a:r>
            <a:r>
              <a:rPr lang="en-GB" dirty="0" err="1"/>
              <a:t>Sweepable</a:t>
            </a:r>
            <a:r>
              <a:rPr lang="en-GB" dirty="0"/>
              <a:t> Bodies</a:t>
            </a:r>
          </a:p>
          <a:p>
            <a:pPr lvl="1"/>
            <a:r>
              <a:rPr lang="en-GB" dirty="0" smtClean="0"/>
              <a:t>In Details of “Inflation ” activate the Boundary Selection Box, select the two edges bounding each of the source faces as shown and apply the selection. </a:t>
            </a:r>
          </a:p>
          <a:p>
            <a:pPr lvl="1"/>
            <a:endParaRPr lang="en-GB" dirty="0"/>
          </a:p>
          <a:p>
            <a:pPr lvl="1"/>
            <a:r>
              <a:rPr lang="en-GB" dirty="0" smtClean="0"/>
              <a:t>Set the Following;</a:t>
            </a:r>
          </a:p>
          <a:p>
            <a:pPr lvl="2"/>
            <a:r>
              <a:rPr lang="en-GB" dirty="0"/>
              <a:t>Inflation Option: Total Thickness.</a:t>
            </a:r>
          </a:p>
          <a:p>
            <a:pPr lvl="2"/>
            <a:r>
              <a:rPr lang="en-GB" dirty="0"/>
              <a:t>Number of Layers: 4.</a:t>
            </a:r>
          </a:p>
          <a:p>
            <a:pPr lvl="2"/>
            <a:r>
              <a:rPr lang="en-GB" dirty="0"/>
              <a:t>Maximum Thickness 0.003m</a:t>
            </a:r>
            <a:r>
              <a:rPr lang="en-GB" dirty="0" smtClean="0"/>
              <a:t>.</a:t>
            </a:r>
          </a:p>
          <a:p>
            <a:pPr lvl="2"/>
            <a:endParaRPr lang="en-GB" dirty="0"/>
          </a:p>
          <a:p>
            <a:pPr lvl="1"/>
            <a:r>
              <a:rPr lang="en-GB" dirty="0"/>
              <a:t>Generate the mesh.</a:t>
            </a:r>
          </a:p>
          <a:p>
            <a:pPr lvl="2"/>
            <a:endParaRPr lang="en-GB" dirty="0"/>
          </a:p>
          <a:p>
            <a:pPr lvl="1"/>
            <a:endParaRPr lang="en-GB" dirty="0" smtClean="0"/>
          </a:p>
          <a:p>
            <a:pPr lvl="1"/>
            <a:endParaRPr lang="en-GB" dirty="0"/>
          </a:p>
        </p:txBody>
      </p:sp>
      <p:sp>
        <p:nvSpPr>
          <p:cNvPr id="2" name="Title 1"/>
          <p:cNvSpPr>
            <a:spLocks noGrp="1"/>
          </p:cNvSpPr>
          <p:nvPr>
            <p:ph type="title"/>
          </p:nvPr>
        </p:nvSpPr>
        <p:spPr/>
        <p:txBody>
          <a:bodyPr/>
          <a:lstStyle/>
          <a:p>
            <a:r>
              <a:rPr lang="en-GB" dirty="0" smtClean="0"/>
              <a:t>Automatic Method (Tetra &amp; Sweep)</a:t>
            </a:r>
            <a:endParaRPr lang="en-GB" dirty="0"/>
          </a:p>
        </p:txBody>
      </p:sp>
      <p:pic>
        <p:nvPicPr>
          <p:cNvPr id="33794" name="Picture 2"/>
          <p:cNvPicPr>
            <a:picLocks noChangeAspect="1" noChangeArrowheads="1"/>
          </p:cNvPicPr>
          <p:nvPr/>
        </p:nvPicPr>
        <p:blipFill>
          <a:blip r:embed="rId2" cstate="print"/>
          <a:srcRect l="28991" t="12880" r="28991" b="46480"/>
          <a:stretch>
            <a:fillRect/>
          </a:stretch>
        </p:blipFill>
        <p:spPr bwMode="auto">
          <a:xfrm>
            <a:off x="4791720" y="1320011"/>
            <a:ext cx="1899213" cy="1828800"/>
          </a:xfrm>
          <a:prstGeom prst="rect">
            <a:avLst/>
          </a:prstGeom>
          <a:noFill/>
          <a:ln w="9525">
            <a:solidFill>
              <a:schemeClr val="tx1"/>
            </a:solidFill>
            <a:miter lim="800000"/>
            <a:headEnd/>
            <a:tailEnd/>
          </a:ln>
        </p:spPr>
      </p:pic>
      <p:pic>
        <p:nvPicPr>
          <p:cNvPr id="33795" name="Picture 3"/>
          <p:cNvPicPr>
            <a:picLocks noChangeAspect="1" noChangeArrowheads="1"/>
          </p:cNvPicPr>
          <p:nvPr/>
        </p:nvPicPr>
        <p:blipFill>
          <a:blip r:embed="rId3" cstate="print"/>
          <a:srcRect l="28991" t="46480" r="28991" b="12880"/>
          <a:stretch>
            <a:fillRect/>
          </a:stretch>
        </p:blipFill>
        <p:spPr bwMode="auto">
          <a:xfrm>
            <a:off x="6811722" y="1319578"/>
            <a:ext cx="1899213" cy="1828800"/>
          </a:xfrm>
          <a:prstGeom prst="rect">
            <a:avLst/>
          </a:prstGeom>
          <a:noFill/>
          <a:ln w="9525">
            <a:solidFill>
              <a:schemeClr val="tx1"/>
            </a:solidFill>
            <a:miter lim="800000"/>
            <a:headEnd/>
            <a:tailEnd/>
          </a:ln>
        </p:spPr>
      </p:pic>
      <p:pic>
        <p:nvPicPr>
          <p:cNvPr id="33796" name="Picture 4"/>
          <p:cNvPicPr>
            <a:picLocks noChangeAspect="1" noChangeArrowheads="1"/>
          </p:cNvPicPr>
          <p:nvPr/>
        </p:nvPicPr>
        <p:blipFill>
          <a:blip r:embed="rId4" cstate="print"/>
          <a:srcRect b="41698"/>
          <a:stretch>
            <a:fillRect/>
          </a:stretch>
        </p:blipFill>
        <p:spPr bwMode="auto">
          <a:xfrm>
            <a:off x="4748213" y="3269126"/>
            <a:ext cx="3986667" cy="3241592"/>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859602" y="5730146"/>
            <a:ext cx="1485714" cy="314286"/>
          </a:xfrm>
          <a:prstGeom prst="rect">
            <a:avLst/>
          </a:prstGeom>
          <a:noFill/>
          <a:ln w="9525">
            <a:solidFill>
              <a:schemeClr val="tx1"/>
            </a:solidFill>
            <a:miter lim="800000"/>
            <a:headEnd/>
            <a:tailEnd/>
          </a:ln>
        </p:spPr>
      </p:pic>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4780800" y="2282400"/>
            <a:ext cx="4197143" cy="4178572"/>
          </a:xfrm>
          <a:prstGeom prst="rect">
            <a:avLst/>
          </a:prstGeom>
          <a:noFill/>
          <a:ln w="9525">
            <a:solidFill>
              <a:schemeClr val="tx1"/>
            </a:solidFill>
            <a:miter lim="800000"/>
            <a:headEnd/>
            <a:tailEnd/>
          </a:ln>
        </p:spPr>
      </p:pic>
      <p:sp>
        <p:nvSpPr>
          <p:cNvPr id="3" name="Content Placeholder 2"/>
          <p:cNvSpPr>
            <a:spLocks noGrp="1"/>
          </p:cNvSpPr>
          <p:nvPr>
            <p:ph sz="half" idx="1"/>
          </p:nvPr>
        </p:nvSpPr>
        <p:spPr/>
        <p:txBody>
          <a:bodyPr/>
          <a:lstStyle/>
          <a:p>
            <a:r>
              <a:rPr lang="en-GB" dirty="0" smtClean="0"/>
              <a:t>View the Mesh</a:t>
            </a:r>
          </a:p>
          <a:p>
            <a:pPr lvl="1"/>
            <a:r>
              <a:rPr lang="en-GB" dirty="0" smtClean="0"/>
              <a:t>The Automatic Method has produced hex swept meshes with inflation in the cylindrical bodies and Patch Conforming Tetrahedrons in the Chamber body.</a:t>
            </a:r>
          </a:p>
          <a:p>
            <a:pPr lvl="1"/>
            <a:endParaRPr lang="en-GB" dirty="0" smtClean="0"/>
          </a:p>
          <a:p>
            <a:pPr lvl="1"/>
            <a:r>
              <a:rPr lang="en-GB" dirty="0" smtClean="0"/>
              <a:t>Switch on the Section Plane to view the mesh interior.</a:t>
            </a:r>
          </a:p>
          <a:p>
            <a:pPr lvl="1"/>
            <a:endParaRPr lang="en-GB" dirty="0"/>
          </a:p>
          <a:p>
            <a:pPr lvl="1"/>
            <a:endParaRPr lang="en-GB" dirty="0"/>
          </a:p>
        </p:txBody>
      </p:sp>
      <p:sp>
        <p:nvSpPr>
          <p:cNvPr id="2" name="Title 1"/>
          <p:cNvSpPr>
            <a:spLocks noGrp="1"/>
          </p:cNvSpPr>
          <p:nvPr>
            <p:ph type="title"/>
          </p:nvPr>
        </p:nvSpPr>
        <p:spPr/>
        <p:txBody>
          <a:bodyPr/>
          <a:lstStyle/>
          <a:p>
            <a:r>
              <a:rPr lang="en-GB" dirty="0" smtClean="0"/>
              <a:t>Automatic Method (Tetra &amp; Sweep)</a:t>
            </a:r>
            <a:endParaRPr lang="en-GB" dirty="0"/>
          </a:p>
        </p:txBody>
      </p:sp>
      <p:sp>
        <p:nvSpPr>
          <p:cNvPr id="10" name="Rectangle 9"/>
          <p:cNvSpPr/>
          <p:nvPr/>
        </p:nvSpPr>
        <p:spPr bwMode="auto">
          <a:xfrm>
            <a:off x="6443329" y="2744170"/>
            <a:ext cx="861237" cy="561109"/>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1" name="Rectangle 10"/>
          <p:cNvSpPr/>
          <p:nvPr/>
        </p:nvSpPr>
        <p:spPr bwMode="auto">
          <a:xfrm>
            <a:off x="5951011" y="3838034"/>
            <a:ext cx="524218" cy="723333"/>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36868" name="Picture 4"/>
          <p:cNvPicPr>
            <a:picLocks noChangeAspect="1" noChangeArrowheads="1"/>
          </p:cNvPicPr>
          <p:nvPr/>
        </p:nvPicPr>
        <p:blipFill>
          <a:blip r:embed="rId3" cstate="print"/>
          <a:srcRect/>
          <a:stretch>
            <a:fillRect/>
          </a:stretch>
        </p:blipFill>
        <p:spPr bwMode="auto">
          <a:xfrm>
            <a:off x="7104875" y="1302455"/>
            <a:ext cx="1911533" cy="1259537"/>
          </a:xfrm>
          <a:prstGeom prst="rect">
            <a:avLst/>
          </a:prstGeom>
          <a:noFill/>
          <a:ln w="25400">
            <a:solidFill>
              <a:srgbClr val="FF0000"/>
            </a:solidFill>
            <a:miter lim="800000"/>
            <a:headEnd/>
            <a:tailEnd/>
          </a:ln>
        </p:spPr>
      </p:pic>
      <p:pic>
        <p:nvPicPr>
          <p:cNvPr id="36871" name="Picture 7"/>
          <p:cNvPicPr>
            <a:picLocks noChangeAspect="1" noChangeArrowheads="1"/>
          </p:cNvPicPr>
          <p:nvPr/>
        </p:nvPicPr>
        <p:blipFill>
          <a:blip r:embed="rId4" cstate="print"/>
          <a:srcRect/>
          <a:stretch>
            <a:fillRect/>
          </a:stretch>
        </p:blipFill>
        <p:spPr bwMode="auto">
          <a:xfrm>
            <a:off x="4484392" y="1207344"/>
            <a:ext cx="1597431" cy="2293342"/>
          </a:xfrm>
          <a:prstGeom prst="rect">
            <a:avLst/>
          </a:prstGeom>
          <a:noFill/>
          <a:ln w="25400">
            <a:solidFill>
              <a:srgbClr val="FF0000"/>
            </a:solidFill>
            <a:miter lim="800000"/>
            <a:headEnd/>
            <a:tailEnd/>
          </a:ln>
        </p:spPr>
      </p:pic>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4780800" y="2282400"/>
            <a:ext cx="4197143" cy="4178572"/>
          </a:xfrm>
          <a:prstGeom prst="rect">
            <a:avLst/>
          </a:prstGeom>
          <a:noFill/>
          <a:ln w="9525">
            <a:solidFill>
              <a:schemeClr val="tx1"/>
            </a:solidFill>
            <a:miter lim="800000"/>
            <a:headEnd/>
            <a:tailEnd/>
          </a:ln>
        </p:spPr>
      </p:pic>
      <p:sp>
        <p:nvSpPr>
          <p:cNvPr id="3" name="Content Placeholder 2"/>
          <p:cNvSpPr>
            <a:spLocks noGrp="1"/>
          </p:cNvSpPr>
          <p:nvPr>
            <p:ph sz="half" idx="1"/>
          </p:nvPr>
        </p:nvSpPr>
        <p:spPr/>
        <p:txBody>
          <a:bodyPr/>
          <a:lstStyle/>
          <a:p>
            <a:r>
              <a:rPr lang="en-GB" dirty="0" smtClean="0"/>
              <a:t>View the Mesh Interior</a:t>
            </a:r>
          </a:p>
          <a:p>
            <a:pPr lvl="1"/>
            <a:r>
              <a:rPr lang="en-GB" dirty="0" smtClean="0"/>
              <a:t>The global inflation used in the chamber body has ‘stair stepped’ down to the interface between the bodies (you will have seen a message indicating this)</a:t>
            </a:r>
          </a:p>
          <a:p>
            <a:pPr lvl="2"/>
            <a:r>
              <a:rPr lang="en-GB" dirty="0" smtClean="0"/>
              <a:t>You could add a local inflation control to the chamber body to create continuous layers.</a:t>
            </a:r>
          </a:p>
          <a:p>
            <a:pPr lvl="1"/>
            <a:r>
              <a:rPr lang="en-GB" dirty="0" smtClean="0"/>
              <a:t>Although Sweep meshes generally require more consideration during geometry construction or CAD decomposition they produce good quality meshes quickly and efficiently and when combined with tetrahedral methods prove to be an accurate, flexible and well validated approach.</a:t>
            </a:r>
            <a:endParaRPr lang="en-GB" dirty="0"/>
          </a:p>
        </p:txBody>
      </p:sp>
      <p:sp>
        <p:nvSpPr>
          <p:cNvPr id="2" name="Title 1"/>
          <p:cNvSpPr>
            <a:spLocks noGrp="1"/>
          </p:cNvSpPr>
          <p:nvPr>
            <p:ph type="title"/>
          </p:nvPr>
        </p:nvSpPr>
        <p:spPr/>
        <p:txBody>
          <a:bodyPr/>
          <a:lstStyle/>
          <a:p>
            <a:r>
              <a:rPr lang="en-GB" dirty="0" smtClean="0"/>
              <a:t>Automatic Method (Tetra &amp; Sweep)</a:t>
            </a:r>
            <a:endParaRPr lang="en-GB" dirty="0"/>
          </a:p>
        </p:txBody>
      </p:sp>
      <p:sp>
        <p:nvSpPr>
          <p:cNvPr id="12" name="Rectangle 11"/>
          <p:cNvSpPr/>
          <p:nvPr/>
        </p:nvSpPr>
        <p:spPr bwMode="auto">
          <a:xfrm>
            <a:off x="6475228" y="3487480"/>
            <a:ext cx="809525" cy="531628"/>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4100" name="Picture 4"/>
          <p:cNvPicPr>
            <a:picLocks noChangeAspect="1" noChangeArrowheads="1"/>
          </p:cNvPicPr>
          <p:nvPr/>
        </p:nvPicPr>
        <p:blipFill>
          <a:blip r:embed="rId3" cstate="print"/>
          <a:srcRect/>
          <a:stretch>
            <a:fillRect/>
          </a:stretch>
        </p:blipFill>
        <p:spPr bwMode="auto">
          <a:xfrm>
            <a:off x="5736489" y="2737409"/>
            <a:ext cx="1943100" cy="312420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l="7348" t="14605" r="21227" b="20618"/>
          <a:stretch>
            <a:fillRect/>
          </a:stretch>
        </p:blipFill>
        <p:spPr bwMode="auto">
          <a:xfrm>
            <a:off x="4628172" y="1460441"/>
            <a:ext cx="2180852" cy="1879639"/>
          </a:xfrm>
          <a:prstGeom prst="rect">
            <a:avLst/>
          </a:prstGeom>
          <a:noFill/>
          <a:ln w="25400">
            <a:solidFill>
              <a:srgbClr val="FF0000"/>
            </a:solidFill>
            <a:miter lim="800000"/>
            <a:headEnd/>
            <a:tailEnd/>
          </a:ln>
        </p:spPr>
      </p:pic>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GB" dirty="0" smtClean="0"/>
              <a:t>Reassign Named Selections</a:t>
            </a:r>
          </a:p>
          <a:p>
            <a:pPr lvl="1"/>
            <a:r>
              <a:rPr lang="en-GB" dirty="0" smtClean="0"/>
              <a:t>You can reassign the Named Selections by selecting them in the outline.</a:t>
            </a:r>
          </a:p>
          <a:p>
            <a:pPr lvl="1"/>
            <a:r>
              <a:rPr lang="en-GB" dirty="0" smtClean="0"/>
              <a:t>Activate the Geometry Selection Box in the Details, reselect the appropriate face and apply.</a:t>
            </a:r>
          </a:p>
          <a:p>
            <a:pPr lvl="1"/>
            <a:r>
              <a:rPr lang="en-GB" dirty="0" smtClean="0"/>
              <a:t>Do this for the outlet too.</a:t>
            </a:r>
          </a:p>
          <a:p>
            <a:pPr lvl="1"/>
            <a:endParaRPr lang="en-GB" dirty="0"/>
          </a:p>
          <a:p>
            <a:pPr lvl="1"/>
            <a:endParaRPr lang="en-GB" dirty="0"/>
          </a:p>
        </p:txBody>
      </p:sp>
      <p:sp>
        <p:nvSpPr>
          <p:cNvPr id="2" name="Title 1"/>
          <p:cNvSpPr>
            <a:spLocks noGrp="1"/>
          </p:cNvSpPr>
          <p:nvPr>
            <p:ph type="title"/>
          </p:nvPr>
        </p:nvSpPr>
        <p:spPr/>
        <p:txBody>
          <a:bodyPr/>
          <a:lstStyle/>
          <a:p>
            <a:r>
              <a:rPr lang="en-GB" dirty="0" smtClean="0"/>
              <a:t>Named Selections</a:t>
            </a:r>
            <a:endParaRPr lang="en-GB" dirty="0"/>
          </a:p>
        </p:txBody>
      </p:sp>
      <p:pic>
        <p:nvPicPr>
          <p:cNvPr id="38914" name="Picture 2"/>
          <p:cNvPicPr>
            <a:picLocks noChangeAspect="1" noChangeArrowheads="1"/>
          </p:cNvPicPr>
          <p:nvPr/>
        </p:nvPicPr>
        <p:blipFill>
          <a:blip r:embed="rId2" cstate="print"/>
          <a:srcRect l="9518" t="66772" r="38072" b="2263"/>
          <a:stretch>
            <a:fillRect/>
          </a:stretch>
        </p:blipFill>
        <p:spPr bwMode="auto">
          <a:xfrm>
            <a:off x="969492" y="4631479"/>
            <a:ext cx="1942664" cy="689487"/>
          </a:xfrm>
          <a:prstGeom prst="rect">
            <a:avLst/>
          </a:prstGeom>
          <a:noFill/>
          <a:ln w="9525">
            <a:solidFill>
              <a:schemeClr val="tx1"/>
            </a:solidFill>
            <a:miter lim="800000"/>
            <a:headEnd/>
            <a:tailEnd/>
          </a:ln>
        </p:spPr>
      </p:pic>
      <p:pic>
        <p:nvPicPr>
          <p:cNvPr id="38916" name="Picture 4"/>
          <p:cNvPicPr>
            <a:picLocks noChangeAspect="1" noChangeArrowheads="1"/>
          </p:cNvPicPr>
          <p:nvPr/>
        </p:nvPicPr>
        <p:blipFill>
          <a:blip r:embed="rId3" cstate="print"/>
          <a:srcRect b="41698"/>
          <a:stretch>
            <a:fillRect/>
          </a:stretch>
        </p:blipFill>
        <p:spPr bwMode="auto">
          <a:xfrm>
            <a:off x="4976814" y="3144247"/>
            <a:ext cx="3986667" cy="3241454"/>
          </a:xfrm>
          <a:prstGeom prst="rect">
            <a:avLst/>
          </a:prstGeom>
          <a:noFill/>
          <a:ln w="9525">
            <a:solidFill>
              <a:schemeClr val="tx1"/>
            </a:solidFill>
            <a:miter lim="800000"/>
            <a:headEnd/>
            <a:tailEnd/>
          </a:ln>
        </p:spPr>
      </p:pic>
      <p:pic>
        <p:nvPicPr>
          <p:cNvPr id="38915" name="Picture 3"/>
          <p:cNvPicPr>
            <a:picLocks noChangeAspect="1" noChangeArrowheads="1"/>
          </p:cNvPicPr>
          <p:nvPr/>
        </p:nvPicPr>
        <p:blipFill>
          <a:blip r:embed="rId4" cstate="print"/>
          <a:srcRect l="28434" t="12880" r="28434" b="12880"/>
          <a:stretch>
            <a:fillRect/>
          </a:stretch>
        </p:blipFill>
        <p:spPr bwMode="auto">
          <a:xfrm>
            <a:off x="3210700" y="3710984"/>
            <a:ext cx="1531802" cy="2624915"/>
          </a:xfrm>
          <a:prstGeom prst="rect">
            <a:avLst/>
          </a:prstGeom>
          <a:noFill/>
          <a:ln w="9525">
            <a:solidFill>
              <a:schemeClr val="tx1"/>
            </a:solidFill>
            <a:miter lim="800000"/>
            <a:headEnd/>
            <a:tailEnd/>
          </a:ln>
        </p:spPr>
      </p:pic>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lvl="1"/>
            <a:r>
              <a:rPr lang="en-GB" dirty="0" smtClean="0"/>
              <a:t>This completes the workshop.</a:t>
            </a:r>
          </a:p>
          <a:p>
            <a:pPr lvl="1"/>
            <a:r>
              <a:rPr lang="en-GB" dirty="0" smtClean="0"/>
              <a:t>From the main menu select File </a:t>
            </a:r>
            <a:r>
              <a:rPr lang="en-GB" dirty="0" smtClean="0">
                <a:sym typeface="Wingdings" pitchFamily="2" charset="2"/>
              </a:rPr>
              <a:t> </a:t>
            </a:r>
            <a:r>
              <a:rPr lang="en-GB" dirty="0" smtClean="0"/>
              <a:t>Close Meshing</a:t>
            </a:r>
          </a:p>
          <a:p>
            <a:pPr lvl="2"/>
            <a:r>
              <a:rPr lang="en-GB" dirty="0" smtClean="0"/>
              <a:t>Workbench will save any application data.</a:t>
            </a:r>
          </a:p>
          <a:p>
            <a:pPr lvl="2"/>
            <a:endParaRPr lang="en-GB" dirty="0" smtClean="0"/>
          </a:p>
          <a:p>
            <a:pPr lvl="1"/>
            <a:r>
              <a:rPr lang="en-GB" dirty="0" smtClean="0"/>
              <a:t>From the Workbench Project Page use the file menu and save the project as “AMWS2.wbpj” to your working folder.</a:t>
            </a:r>
          </a:p>
          <a:p>
            <a:pPr lvl="1"/>
            <a:endParaRPr lang="en-GB" dirty="0" smtClean="0"/>
          </a:p>
        </p:txBody>
      </p:sp>
      <p:sp>
        <p:nvSpPr>
          <p:cNvPr id="2" name="Title 1"/>
          <p:cNvSpPr>
            <a:spLocks noGrp="1"/>
          </p:cNvSpPr>
          <p:nvPr>
            <p:ph type="title"/>
          </p:nvPr>
        </p:nvSpPr>
        <p:spPr/>
        <p:txBody>
          <a:bodyPr/>
          <a:lstStyle/>
          <a:p>
            <a:r>
              <a:rPr lang="en-GB" dirty="0" smtClean="0"/>
              <a:t>Save the Project</a:t>
            </a:r>
            <a:endParaRPr lang="en-GB" dirty="0"/>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srcRect l="25911" t="11760" r="25911" b="11760"/>
          <a:stretch>
            <a:fillRect/>
          </a:stretch>
        </p:blipFill>
        <p:spPr bwMode="auto">
          <a:xfrm>
            <a:off x="5441463" y="1385857"/>
            <a:ext cx="3413384" cy="4915973"/>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Preparation</a:t>
            </a:r>
            <a:endParaRPr lang="en-GB" dirty="0"/>
          </a:p>
        </p:txBody>
      </p:sp>
      <p:sp>
        <p:nvSpPr>
          <p:cNvPr id="3" name="Content Placeholder 2"/>
          <p:cNvSpPr>
            <a:spLocks noGrp="1"/>
          </p:cNvSpPr>
          <p:nvPr>
            <p:ph sz="half" idx="1"/>
          </p:nvPr>
        </p:nvSpPr>
        <p:spPr>
          <a:xfrm>
            <a:off x="590549" y="1607073"/>
            <a:ext cx="4693831" cy="4573588"/>
          </a:xfrm>
        </p:spPr>
        <p:txBody>
          <a:bodyPr/>
          <a:lstStyle/>
          <a:p>
            <a:r>
              <a:rPr lang="en-GB" dirty="0" smtClean="0"/>
              <a:t>Planning</a:t>
            </a:r>
          </a:p>
          <a:p>
            <a:pPr lvl="1"/>
            <a:r>
              <a:rPr lang="en-GB" dirty="0" smtClean="0"/>
              <a:t>This CAD file contains a single body representing a component in a ventilation system.</a:t>
            </a:r>
          </a:p>
          <a:p>
            <a:pPr lvl="1"/>
            <a:r>
              <a:rPr lang="en-GB" dirty="0" smtClean="0"/>
              <a:t>Flow enters through the upper pipe, passes through the chamber and exits through the lower pipe. There a several small circular vents imprinted on the chamber front face.</a:t>
            </a:r>
          </a:p>
          <a:p>
            <a:pPr lvl="1"/>
            <a:r>
              <a:rPr lang="en-GB" dirty="0" smtClean="0"/>
              <a:t>Almost all mesh methods can be applied here, the selection of which method to use depends  on speed, memory usage, requirement for defeaturing and any mesh specific solver restrictions.</a:t>
            </a:r>
          </a:p>
          <a:p>
            <a:pPr lvl="1"/>
            <a:r>
              <a:rPr lang="en-GB" dirty="0" smtClean="0"/>
              <a:t>We will demonstrate how different methods are applied (including inflation) and highlight important differences in the resulting meshes.</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2526"/>
          <a:stretch>
            <a:fillRect/>
          </a:stretch>
        </p:blipFill>
        <p:spPr bwMode="auto">
          <a:xfrm>
            <a:off x="5387973" y="1174525"/>
            <a:ext cx="3547619" cy="5210261"/>
          </a:xfrm>
          <a:prstGeom prst="rect">
            <a:avLst/>
          </a:prstGeom>
          <a:noFill/>
          <a:ln w="9525">
            <a:solidFill>
              <a:schemeClr val="accent1"/>
            </a:solidFill>
            <a:miter lim="800000"/>
            <a:headEnd/>
            <a:tailEnd/>
          </a:ln>
        </p:spPr>
      </p:pic>
      <p:sp>
        <p:nvSpPr>
          <p:cNvPr id="3" name="Content Placeholder 2"/>
          <p:cNvSpPr>
            <a:spLocks noGrp="1"/>
          </p:cNvSpPr>
          <p:nvPr>
            <p:ph sz="half" idx="1"/>
          </p:nvPr>
        </p:nvSpPr>
        <p:spPr>
          <a:xfrm>
            <a:off x="590549" y="1488535"/>
            <a:ext cx="4729595" cy="4573588"/>
          </a:xfrm>
        </p:spPr>
        <p:txBody>
          <a:bodyPr/>
          <a:lstStyle/>
          <a:p>
            <a:r>
              <a:rPr lang="en-GB" dirty="0" smtClean="0"/>
              <a:t>Mesh</a:t>
            </a:r>
          </a:p>
          <a:p>
            <a:pPr lvl="1"/>
            <a:r>
              <a:rPr lang="en-GB" dirty="0" smtClean="0"/>
              <a:t>In the Outline, select the Mesh object to display Details of “Mesh”.</a:t>
            </a:r>
          </a:p>
          <a:p>
            <a:pPr lvl="1"/>
            <a:endParaRPr lang="en-GB" dirty="0"/>
          </a:p>
          <a:p>
            <a:pPr lvl="1"/>
            <a:endParaRPr lang="en-GB" dirty="0" smtClean="0"/>
          </a:p>
          <a:p>
            <a:pPr lvl="1"/>
            <a:endParaRPr lang="en-GB" dirty="0"/>
          </a:p>
          <a:p>
            <a:pPr lvl="1"/>
            <a:endParaRPr lang="en-GB" dirty="0" smtClean="0"/>
          </a:p>
          <a:p>
            <a:pPr lvl="1"/>
            <a:endParaRPr lang="en-GB" dirty="0"/>
          </a:p>
          <a:p>
            <a:pPr lvl="1"/>
            <a:r>
              <a:rPr lang="en-GB" dirty="0" smtClean="0"/>
              <a:t>In Details of “Mesh”, set the following under Defaults;</a:t>
            </a:r>
          </a:p>
          <a:p>
            <a:pPr lvl="2"/>
            <a:r>
              <a:rPr lang="en-GB" dirty="0" smtClean="0"/>
              <a:t>Physics Preference: CFD.</a:t>
            </a:r>
          </a:p>
          <a:p>
            <a:pPr lvl="2"/>
            <a:r>
              <a:rPr lang="en-GB" dirty="0" smtClean="0"/>
              <a:t>Solver Preference: FLUENT.</a:t>
            </a:r>
          </a:p>
          <a:p>
            <a:pPr lvl="1"/>
            <a:r>
              <a:rPr lang="en-GB" dirty="0" smtClean="0"/>
              <a:t>Under Sizing, set;</a:t>
            </a:r>
          </a:p>
          <a:p>
            <a:pPr lvl="2"/>
            <a:r>
              <a:rPr lang="en-GB" dirty="0" smtClean="0"/>
              <a:t>Relevance </a:t>
            </a:r>
            <a:r>
              <a:rPr lang="en-GB" dirty="0" err="1" smtClean="0"/>
              <a:t>Center</a:t>
            </a:r>
            <a:r>
              <a:rPr lang="en-GB" dirty="0" smtClean="0"/>
              <a:t>: Medium.</a:t>
            </a:r>
          </a:p>
          <a:p>
            <a:pPr lvl="2"/>
            <a:r>
              <a:rPr lang="en-GB" dirty="0" smtClean="0"/>
              <a:t>Use Advanced Size Function: On: Curvature.</a:t>
            </a:r>
            <a:endParaRPr lang="en-GB" dirty="0"/>
          </a:p>
        </p:txBody>
      </p:sp>
      <p:pic>
        <p:nvPicPr>
          <p:cNvPr id="3074" name="Picture 2"/>
          <p:cNvPicPr>
            <a:picLocks noChangeAspect="1" noChangeArrowheads="1"/>
          </p:cNvPicPr>
          <p:nvPr/>
        </p:nvPicPr>
        <p:blipFill>
          <a:blip r:embed="rId3" cstate="print"/>
          <a:srcRect b="37212"/>
          <a:stretch>
            <a:fillRect/>
          </a:stretch>
        </p:blipFill>
        <p:spPr bwMode="auto">
          <a:xfrm>
            <a:off x="835602" y="2392833"/>
            <a:ext cx="3653334" cy="1615744"/>
          </a:xfrm>
          <a:prstGeom prst="rect">
            <a:avLst/>
          </a:prstGeom>
          <a:noFill/>
          <a:ln w="9525">
            <a:solidFill>
              <a:schemeClr val="accent1"/>
            </a:solidFill>
            <a:miter lim="800000"/>
            <a:headEnd/>
            <a:tailEnd/>
          </a:ln>
        </p:spPr>
      </p:pic>
      <p:sp>
        <p:nvSpPr>
          <p:cNvPr id="2" name="Title 1"/>
          <p:cNvSpPr>
            <a:spLocks noGrp="1"/>
          </p:cNvSpPr>
          <p:nvPr>
            <p:ph type="title"/>
          </p:nvPr>
        </p:nvSpPr>
        <p:spPr/>
        <p:txBody>
          <a:bodyPr/>
          <a:lstStyle/>
          <a:p>
            <a:r>
              <a:rPr lang="en-GB" dirty="0" smtClean="0"/>
              <a:t>Global Mesh Settings</a:t>
            </a:r>
            <a:endParaRPr lang="en-GB"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b="34517"/>
          <a:stretch>
            <a:fillRect/>
          </a:stretch>
        </p:blipFill>
        <p:spPr bwMode="auto">
          <a:xfrm>
            <a:off x="1686832" y="2829152"/>
            <a:ext cx="3547619" cy="3500156"/>
          </a:xfrm>
          <a:prstGeom prst="rect">
            <a:avLst/>
          </a:prstGeom>
          <a:noFill/>
          <a:ln w="9525">
            <a:solidFill>
              <a:schemeClr val="accent1"/>
            </a:solidFill>
            <a:miter lim="800000"/>
            <a:headEnd/>
            <a:tailEnd/>
          </a:ln>
        </p:spPr>
      </p:pic>
      <p:sp>
        <p:nvSpPr>
          <p:cNvPr id="3" name="Content Placeholder 2"/>
          <p:cNvSpPr>
            <a:spLocks noGrp="1"/>
          </p:cNvSpPr>
          <p:nvPr>
            <p:ph type="body" sz="quarter" idx="10"/>
          </p:nvPr>
        </p:nvSpPr>
        <p:spPr/>
        <p:txBody>
          <a:bodyPr/>
          <a:lstStyle/>
          <a:p>
            <a:r>
              <a:rPr lang="en-GB" dirty="0" smtClean="0"/>
              <a:t>Mesh</a:t>
            </a:r>
          </a:p>
          <a:p>
            <a:pPr lvl="1"/>
            <a:r>
              <a:rPr lang="en-GB" dirty="0" smtClean="0"/>
              <a:t>Under Statistics, set;</a:t>
            </a:r>
          </a:p>
          <a:p>
            <a:pPr lvl="2"/>
            <a:r>
              <a:rPr lang="en-GB" dirty="0" smtClean="0"/>
              <a:t>Mesh Metric: Orthogonal Quality.</a:t>
            </a:r>
            <a:endParaRPr lang="en-GB" dirty="0"/>
          </a:p>
        </p:txBody>
      </p:sp>
      <p:sp>
        <p:nvSpPr>
          <p:cNvPr id="2" name="Title 1"/>
          <p:cNvSpPr>
            <a:spLocks noGrp="1"/>
          </p:cNvSpPr>
          <p:nvPr>
            <p:ph type="title"/>
          </p:nvPr>
        </p:nvSpPr>
        <p:spPr/>
        <p:txBody>
          <a:bodyPr/>
          <a:lstStyle/>
          <a:p>
            <a:r>
              <a:rPr lang="en-GB" dirty="0" smtClean="0"/>
              <a:t>Global Mesh Settings</a:t>
            </a:r>
            <a:endParaRPr lang="en-GB"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GB" dirty="0" smtClean="0"/>
              <a:t>Add Named Selections</a:t>
            </a:r>
          </a:p>
          <a:p>
            <a:pPr lvl="1"/>
            <a:r>
              <a:rPr lang="en-GB" dirty="0" smtClean="0"/>
              <a:t>Select the Face Selection Filter.</a:t>
            </a:r>
          </a:p>
          <a:p>
            <a:pPr lvl="1"/>
            <a:r>
              <a:rPr lang="en-GB" dirty="0" smtClean="0"/>
              <a:t>Select the top face as shown below, right click and select Create Named Selection from the Context Menu.</a:t>
            </a:r>
          </a:p>
          <a:p>
            <a:pPr lvl="1"/>
            <a:r>
              <a:rPr lang="en-GB" dirty="0" smtClean="0"/>
              <a:t>In </a:t>
            </a:r>
            <a:r>
              <a:rPr lang="en-GB" dirty="0"/>
              <a:t>the Named Selection Dialog Box type the name </a:t>
            </a:r>
            <a:r>
              <a:rPr lang="en-GB" dirty="0" smtClean="0"/>
              <a:t>“inlet” and click OK.</a:t>
            </a:r>
            <a:endParaRPr lang="en-GB" dirty="0"/>
          </a:p>
          <a:p>
            <a:pPr lvl="1"/>
            <a:endParaRPr lang="en-GB" dirty="0" smtClean="0"/>
          </a:p>
          <a:p>
            <a:pPr lvl="1"/>
            <a:endParaRPr lang="en-GB" dirty="0"/>
          </a:p>
        </p:txBody>
      </p:sp>
      <p:sp>
        <p:nvSpPr>
          <p:cNvPr id="2" name="Title 1"/>
          <p:cNvSpPr>
            <a:spLocks noGrp="1"/>
          </p:cNvSpPr>
          <p:nvPr>
            <p:ph type="title"/>
          </p:nvPr>
        </p:nvSpPr>
        <p:spPr/>
        <p:txBody>
          <a:bodyPr/>
          <a:lstStyle/>
          <a:p>
            <a:r>
              <a:rPr lang="en-GB" dirty="0" smtClean="0"/>
              <a:t>Named Selections</a:t>
            </a:r>
            <a:endParaRPr lang="en-GB" dirty="0"/>
          </a:p>
        </p:txBody>
      </p:sp>
      <p:grpSp>
        <p:nvGrpSpPr>
          <p:cNvPr id="11" name="Group 10"/>
          <p:cNvGrpSpPr/>
          <p:nvPr/>
        </p:nvGrpSpPr>
        <p:grpSpPr>
          <a:xfrm>
            <a:off x="4754589" y="2045434"/>
            <a:ext cx="1320000" cy="360614"/>
            <a:chOff x="822475" y="2417092"/>
            <a:chExt cx="1320000" cy="360614"/>
          </a:xfrm>
        </p:grpSpPr>
        <p:pic>
          <p:nvPicPr>
            <p:cNvPr id="13" name="Picture 2"/>
            <p:cNvPicPr>
              <a:picLocks noChangeAspect="1" noChangeArrowheads="1"/>
            </p:cNvPicPr>
            <p:nvPr/>
          </p:nvPicPr>
          <p:blipFill>
            <a:blip r:embed="rId2" cstate="print"/>
            <a:srcRect/>
            <a:stretch>
              <a:fillRect/>
            </a:stretch>
          </p:blipFill>
          <p:spPr bwMode="auto">
            <a:xfrm>
              <a:off x="822475" y="2444330"/>
              <a:ext cx="1320000" cy="293334"/>
            </a:xfrm>
            <a:prstGeom prst="rect">
              <a:avLst/>
            </a:prstGeom>
            <a:noFill/>
            <a:ln w="9525">
              <a:solidFill>
                <a:schemeClr val="tx1"/>
              </a:solidFill>
              <a:miter lim="800000"/>
              <a:headEnd/>
              <a:tailEnd/>
            </a:ln>
          </p:spPr>
        </p:pic>
        <p:sp>
          <p:nvSpPr>
            <p:cNvPr id="14" name="Oval 13"/>
            <p:cNvSpPr/>
            <p:nvPr/>
          </p:nvSpPr>
          <p:spPr bwMode="auto">
            <a:xfrm>
              <a:off x="1466804" y="2417092"/>
              <a:ext cx="382778" cy="360614"/>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pic>
        <p:nvPicPr>
          <p:cNvPr id="8194" name="Picture 2"/>
          <p:cNvPicPr>
            <a:picLocks noChangeAspect="1" noChangeArrowheads="1"/>
          </p:cNvPicPr>
          <p:nvPr/>
        </p:nvPicPr>
        <p:blipFill>
          <a:blip r:embed="rId3" cstate="print"/>
          <a:srcRect/>
          <a:stretch>
            <a:fillRect/>
          </a:stretch>
        </p:blipFill>
        <p:spPr bwMode="auto">
          <a:xfrm>
            <a:off x="1687514" y="3650036"/>
            <a:ext cx="2852588" cy="2831607"/>
          </a:xfrm>
          <a:prstGeom prst="rect">
            <a:avLst/>
          </a:prstGeom>
          <a:noFill/>
          <a:ln w="9525">
            <a:solidFill>
              <a:schemeClr val="tx1"/>
            </a:solidFill>
            <a:miter lim="800000"/>
            <a:headEnd/>
            <a:tailEnd/>
          </a:ln>
        </p:spPr>
      </p:pic>
      <p:pic>
        <p:nvPicPr>
          <p:cNvPr id="8195" name="Picture 3"/>
          <p:cNvPicPr>
            <a:picLocks noChangeAspect="1" noChangeArrowheads="1"/>
          </p:cNvPicPr>
          <p:nvPr/>
        </p:nvPicPr>
        <p:blipFill>
          <a:blip r:embed="rId4" cstate="print"/>
          <a:srcRect t="14538" b="14538"/>
          <a:stretch>
            <a:fillRect/>
          </a:stretch>
        </p:blipFill>
        <p:spPr bwMode="auto">
          <a:xfrm>
            <a:off x="1074116" y="4809831"/>
            <a:ext cx="3547619" cy="219526"/>
          </a:xfrm>
          <a:prstGeom prst="rect">
            <a:avLst/>
          </a:prstGeom>
          <a:noFill/>
          <a:ln w="25400">
            <a:solidFill>
              <a:srgbClr val="FF0000"/>
            </a:solidFill>
            <a:miter lim="800000"/>
            <a:headEnd/>
            <a:tailEnd/>
          </a:ln>
        </p:spPr>
      </p:pic>
      <p:sp>
        <p:nvSpPr>
          <p:cNvPr id="16" name="Rectangle 15"/>
          <p:cNvSpPr/>
          <p:nvPr/>
        </p:nvSpPr>
        <p:spPr bwMode="auto">
          <a:xfrm>
            <a:off x="3062194" y="6095388"/>
            <a:ext cx="1212094" cy="82127"/>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cxnSp>
        <p:nvCxnSpPr>
          <p:cNvPr id="17" name="Straight Arrow Connector 16"/>
          <p:cNvCxnSpPr>
            <a:stCxn id="16" idx="0"/>
          </p:cNvCxnSpPr>
          <p:nvPr/>
        </p:nvCxnSpPr>
        <p:spPr bwMode="auto">
          <a:xfrm rot="5400000" flipH="1" flipV="1">
            <a:off x="3129827" y="5546350"/>
            <a:ext cx="1087453" cy="10624"/>
          </a:xfrm>
          <a:prstGeom prst="straightConnector1">
            <a:avLst/>
          </a:prstGeom>
          <a:solidFill>
            <a:schemeClr val="accent2"/>
          </a:solidFill>
          <a:ln w="25400" cap="sq" cmpd="sng" algn="ctr">
            <a:solidFill>
              <a:srgbClr val="FF0000"/>
            </a:solidFill>
            <a:prstDash val="solid"/>
            <a:round/>
            <a:headEnd type="none" w="med" len="med"/>
            <a:tailEnd type="arrow"/>
          </a:ln>
          <a:effectLst/>
        </p:spPr>
      </p:cxnSp>
      <p:pic>
        <p:nvPicPr>
          <p:cNvPr id="8196" name="Picture 4"/>
          <p:cNvPicPr>
            <a:picLocks noChangeAspect="1" noChangeArrowheads="1"/>
          </p:cNvPicPr>
          <p:nvPr/>
        </p:nvPicPr>
        <p:blipFill>
          <a:blip r:embed="rId5" cstate="print"/>
          <a:srcRect/>
          <a:stretch>
            <a:fillRect/>
          </a:stretch>
        </p:blipFill>
        <p:spPr bwMode="auto">
          <a:xfrm>
            <a:off x="4956686" y="3632971"/>
            <a:ext cx="3067050" cy="2876550"/>
          </a:xfrm>
          <a:prstGeom prst="rect">
            <a:avLst/>
          </a:prstGeom>
          <a:noFill/>
          <a:ln w="9525">
            <a:solidFill>
              <a:schemeClr val="tx1"/>
            </a:solidFill>
            <a:miter lim="800000"/>
            <a:headEnd/>
            <a:tailEnd/>
          </a:ln>
        </p:spPr>
      </p:pic>
      <p:sp>
        <p:nvSpPr>
          <p:cNvPr id="29" name="Oval 28"/>
          <p:cNvSpPr/>
          <p:nvPr/>
        </p:nvSpPr>
        <p:spPr bwMode="auto">
          <a:xfrm>
            <a:off x="4935994" y="3954970"/>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30" name="Oval 29"/>
          <p:cNvSpPr/>
          <p:nvPr/>
        </p:nvSpPr>
        <p:spPr bwMode="auto">
          <a:xfrm>
            <a:off x="5818496" y="5964524"/>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31" name="Oval 30"/>
          <p:cNvSpPr/>
          <p:nvPr/>
        </p:nvSpPr>
        <p:spPr bwMode="auto">
          <a:xfrm>
            <a:off x="2873278" y="3869910"/>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968875" y="3645352"/>
            <a:ext cx="3067050" cy="2876550"/>
          </a:xfrm>
          <a:prstGeom prst="rect">
            <a:avLst/>
          </a:prstGeom>
          <a:noFill/>
          <a:ln w="9525">
            <a:solidFill>
              <a:schemeClr val="accent1"/>
            </a:solid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1688400" y="3650400"/>
            <a:ext cx="2849524" cy="2828572"/>
          </a:xfrm>
          <a:prstGeom prst="rect">
            <a:avLst/>
          </a:prstGeom>
          <a:noFill/>
          <a:ln w="9525">
            <a:solidFill>
              <a:schemeClr val="tx1"/>
            </a:solidFill>
            <a:miter lim="800000"/>
            <a:headEnd/>
            <a:tailEnd/>
          </a:ln>
        </p:spPr>
      </p:pic>
      <p:sp>
        <p:nvSpPr>
          <p:cNvPr id="3" name="Content Placeholder 2"/>
          <p:cNvSpPr>
            <a:spLocks noGrp="1"/>
          </p:cNvSpPr>
          <p:nvPr>
            <p:ph type="body" sz="quarter" idx="10"/>
          </p:nvPr>
        </p:nvSpPr>
        <p:spPr>
          <a:xfrm>
            <a:off x="1447800" y="1752600"/>
            <a:ext cx="4287982" cy="3733800"/>
          </a:xfrm>
        </p:spPr>
        <p:txBody>
          <a:bodyPr/>
          <a:lstStyle/>
          <a:p>
            <a:r>
              <a:rPr lang="en-GB" dirty="0" smtClean="0"/>
              <a:t>Add Named Selections</a:t>
            </a:r>
          </a:p>
          <a:p>
            <a:pPr lvl="1"/>
            <a:r>
              <a:rPr lang="en-GB" dirty="0" smtClean="0"/>
              <a:t>Do the same for the lower face as shown below, this time entering the name “outlet”.</a:t>
            </a:r>
          </a:p>
          <a:p>
            <a:pPr lvl="1"/>
            <a:r>
              <a:rPr lang="en-GB" dirty="0" smtClean="0"/>
              <a:t>The Named Selections will be listed in the Outline (right).</a:t>
            </a:r>
          </a:p>
          <a:p>
            <a:pPr lvl="1"/>
            <a:endParaRPr lang="en-GB" dirty="0"/>
          </a:p>
        </p:txBody>
      </p:sp>
      <p:sp>
        <p:nvSpPr>
          <p:cNvPr id="2" name="Title 1"/>
          <p:cNvSpPr>
            <a:spLocks noGrp="1"/>
          </p:cNvSpPr>
          <p:nvPr>
            <p:ph type="title"/>
          </p:nvPr>
        </p:nvSpPr>
        <p:spPr/>
        <p:txBody>
          <a:bodyPr/>
          <a:lstStyle/>
          <a:p>
            <a:r>
              <a:rPr lang="en-GB" dirty="0" smtClean="0"/>
              <a:t>Named Selections</a:t>
            </a:r>
            <a:endParaRPr lang="en-GB" dirty="0"/>
          </a:p>
        </p:txBody>
      </p:sp>
      <p:pic>
        <p:nvPicPr>
          <p:cNvPr id="8195" name="Picture 3"/>
          <p:cNvPicPr>
            <a:picLocks noChangeAspect="1" noChangeArrowheads="1"/>
          </p:cNvPicPr>
          <p:nvPr/>
        </p:nvPicPr>
        <p:blipFill>
          <a:blip r:embed="rId4" cstate="print"/>
          <a:srcRect t="14538" b="14538"/>
          <a:stretch>
            <a:fillRect/>
          </a:stretch>
        </p:blipFill>
        <p:spPr bwMode="auto">
          <a:xfrm>
            <a:off x="1074116" y="4809831"/>
            <a:ext cx="3547619" cy="219526"/>
          </a:xfrm>
          <a:prstGeom prst="rect">
            <a:avLst/>
          </a:prstGeom>
          <a:noFill/>
          <a:ln w="25400">
            <a:solidFill>
              <a:srgbClr val="FF0000"/>
            </a:solidFill>
            <a:miter lim="800000"/>
            <a:headEnd/>
            <a:tailEnd/>
          </a:ln>
        </p:spPr>
      </p:pic>
      <p:sp>
        <p:nvSpPr>
          <p:cNvPr id="16" name="Rectangle 15"/>
          <p:cNvSpPr/>
          <p:nvPr/>
        </p:nvSpPr>
        <p:spPr bwMode="auto">
          <a:xfrm>
            <a:off x="1892613" y="5489332"/>
            <a:ext cx="1212094" cy="82127"/>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cxnSp>
        <p:nvCxnSpPr>
          <p:cNvPr id="17" name="Straight Arrow Connector 16"/>
          <p:cNvCxnSpPr>
            <a:stCxn id="16" idx="0"/>
          </p:cNvCxnSpPr>
          <p:nvPr/>
        </p:nvCxnSpPr>
        <p:spPr bwMode="auto">
          <a:xfrm rot="5400000" flipH="1" flipV="1">
            <a:off x="2273907" y="5253953"/>
            <a:ext cx="460132" cy="10627"/>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
        <p:nvSpPr>
          <p:cNvPr id="29" name="Oval 28"/>
          <p:cNvSpPr/>
          <p:nvPr/>
        </p:nvSpPr>
        <p:spPr bwMode="auto">
          <a:xfrm>
            <a:off x="4935994" y="3954970"/>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30" name="Oval 29"/>
          <p:cNvSpPr/>
          <p:nvPr/>
        </p:nvSpPr>
        <p:spPr bwMode="auto">
          <a:xfrm>
            <a:off x="5818496" y="5964524"/>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31" name="Oval 30"/>
          <p:cNvSpPr/>
          <p:nvPr/>
        </p:nvSpPr>
        <p:spPr bwMode="auto">
          <a:xfrm>
            <a:off x="2852013" y="5698710"/>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9219" name="Picture 3"/>
          <p:cNvPicPr>
            <a:picLocks noChangeAspect="1" noChangeArrowheads="1"/>
          </p:cNvPicPr>
          <p:nvPr/>
        </p:nvPicPr>
        <p:blipFill>
          <a:blip r:embed="rId5" cstate="print"/>
          <a:srcRect b="54942"/>
          <a:stretch>
            <a:fillRect/>
          </a:stretch>
        </p:blipFill>
        <p:spPr bwMode="auto">
          <a:xfrm>
            <a:off x="5812415" y="1312717"/>
            <a:ext cx="3160000" cy="2066680"/>
          </a:xfrm>
          <a:prstGeom prst="rect">
            <a:avLst/>
          </a:prstGeom>
          <a:noFill/>
          <a:ln w="9525">
            <a:solidFill>
              <a:schemeClr val="tx1"/>
            </a:solidFill>
            <a:miter lim="800000"/>
            <a:headEnd/>
            <a:tailEnd/>
          </a:ln>
        </p:spPr>
      </p:pic>
    </p:spTree>
  </p:cSld>
  <p:clrMapOvr>
    <a:masterClrMapping/>
  </p:clrMapOvr>
  <p:transition>
    <p:wipe dir="r"/>
  </p:transition>
</p:sld>
</file>

<file path=ppt/theme/theme1.xml><?xml version="1.0" encoding="utf-8"?>
<a:theme xmlns:a="http://schemas.openxmlformats.org/drawingml/2006/main" name="1_ANSYS-2011-powerpoint-template">
  <a:themeElements>
    <a:clrScheme name="Custom 1">
      <a:dk1>
        <a:sysClr val="windowText" lastClr="000000"/>
      </a:dk1>
      <a:lt1>
        <a:sysClr val="window" lastClr="FFFFFF"/>
      </a:lt1>
      <a:dk2>
        <a:srgbClr val="FFDD00"/>
      </a:dk2>
      <a:lt2>
        <a:srgbClr val="0079C1"/>
      </a:lt2>
      <a:accent1>
        <a:srgbClr val="000000"/>
      </a:accent1>
      <a:accent2>
        <a:srgbClr val="F2F2F2"/>
      </a:accent2>
      <a:accent3>
        <a:srgbClr val="BFBFBF"/>
      </a:accent3>
      <a:accent4>
        <a:srgbClr val="6D6E71"/>
      </a:accent4>
      <a:accent5>
        <a:srgbClr val="939598"/>
      </a:accent5>
      <a:accent6>
        <a:srgbClr val="BCBEC0"/>
      </a:accent6>
      <a:hlink>
        <a:srgbClr val="414042"/>
      </a:hlink>
      <a:folHlink>
        <a:srgbClr val="008C99"/>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12700" cap="sq" algn="ctr">
          <a:noFill/>
          <a:miter lim="800000"/>
          <a:headEnd/>
          <a:tailEnd/>
        </a:ln>
        <a:effectLst/>
      </a:spPr>
      <a:bodyPr wrap="none" rtlCol="0" anchor="ctr"/>
      <a:lstStyle>
        <a:defPPr algn="ctr">
          <a:defRPr b="1" dirty="0" smtClean="0">
            <a:solidFill>
              <a:schemeClr val="bg1"/>
            </a:solidFill>
            <a:latin typeface="Arial Narrow" pitchFamily="34" charset="0"/>
          </a:defRPr>
        </a:defPPr>
      </a:lstStyle>
    </a:spDef>
    <a:lnDef>
      <a:spPr bwMode="auto">
        <a:solidFill>
          <a:schemeClr val="accent2"/>
        </a:solidFill>
        <a:ln w="19050" cap="sq" cmpd="sng" algn="ctr">
          <a:solidFill>
            <a:schemeClr val="bg2"/>
          </a:solidFill>
          <a:prstDash val="solid"/>
          <a:round/>
          <a:headEnd type="triangle" w="med" len="med"/>
          <a:tailEnd type="triangle" w="med" len="med"/>
        </a:ln>
        <a:effectLst/>
      </a:spPr>
      <a:bodyPr/>
      <a:lstStyle/>
    </a:lnDef>
    <a:txDef>
      <a:spPr bwMode="auto">
        <a:noFill/>
        <a:ln w="12700" cap="sq" algn="ctr">
          <a:noFill/>
          <a:miter lim="800000"/>
          <a:headEnd/>
          <a:tailEnd/>
        </a:ln>
        <a:effectLst/>
      </a:spPr>
      <a:bodyPr wrap="square" rtlCol="0">
        <a:spAutoFit/>
      </a:bodyPr>
      <a:lstStyle>
        <a:defPPr>
          <a:defRPr b="1" dirty="0" smtClean="0">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24127</TotalTime>
  <Words>2568</Words>
  <Application>Microsoft Office PowerPoint</Application>
  <PresentationFormat>On-screen Show (4:3)</PresentationFormat>
  <Paragraphs>317</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1_ANSYS-2011-powerpoint-template</vt:lpstr>
      <vt:lpstr>Workshop 2  Meshing Methods </vt:lpstr>
      <vt:lpstr>Introduction</vt:lpstr>
      <vt:lpstr>Project Startup</vt:lpstr>
      <vt:lpstr>Units</vt:lpstr>
      <vt:lpstr>Preparation</vt:lpstr>
      <vt:lpstr>Global Mesh Settings</vt:lpstr>
      <vt:lpstr>Global Mesh Settings</vt:lpstr>
      <vt:lpstr>Named Selections</vt:lpstr>
      <vt:lpstr>Named Selections</vt:lpstr>
      <vt:lpstr>Activating “Show Mesh” Toggle button</vt:lpstr>
      <vt:lpstr>Global Inflation &amp; Automatic Method</vt:lpstr>
      <vt:lpstr>Automatic Method</vt:lpstr>
      <vt:lpstr>Automatic Method</vt:lpstr>
      <vt:lpstr>Automatic Method</vt:lpstr>
      <vt:lpstr>Inserting Methods Manually</vt:lpstr>
      <vt:lpstr>Setting Method Details</vt:lpstr>
      <vt:lpstr>Tetrahedrons Patch Independent</vt:lpstr>
      <vt:lpstr>Tetrahedrons Patch Independent</vt:lpstr>
      <vt:lpstr>Tetrahedrons Patch Independent</vt:lpstr>
      <vt:lpstr>MultiZone</vt:lpstr>
      <vt:lpstr>MultiZone</vt:lpstr>
      <vt:lpstr>MultiZone</vt:lpstr>
      <vt:lpstr>MultiZone</vt:lpstr>
      <vt:lpstr>MultiZone</vt:lpstr>
      <vt:lpstr>MultiZone</vt:lpstr>
      <vt:lpstr>MultiZone</vt:lpstr>
      <vt:lpstr>MultiZone</vt:lpstr>
      <vt:lpstr>Assembly Meshing - CutCell</vt:lpstr>
      <vt:lpstr>Assembly Meshing - CutCell</vt:lpstr>
      <vt:lpstr>Assembly Meshing - CutCell</vt:lpstr>
      <vt:lpstr>Assembly Meshing - CutCell</vt:lpstr>
      <vt:lpstr>Save the Project</vt:lpstr>
      <vt:lpstr>Sweep Meshing</vt:lpstr>
      <vt:lpstr>DesignModeler</vt:lpstr>
      <vt:lpstr>Preparation</vt:lpstr>
      <vt:lpstr>Decomposition</vt:lpstr>
      <vt:lpstr>Decomposition</vt:lpstr>
      <vt:lpstr>Automatic Method (Tetra &amp; Sweep)</vt:lpstr>
      <vt:lpstr>Automatic Method (Tetra &amp; Sweep)</vt:lpstr>
      <vt:lpstr>Automatic Method (Tetra &amp; Sweep)</vt:lpstr>
      <vt:lpstr>Automatic Method (Tetra &amp; Sweep)</vt:lpstr>
      <vt:lpstr>Automatic Method (Tetra &amp; Sweep)</vt:lpstr>
      <vt:lpstr>Named Selections</vt:lpstr>
      <vt:lpstr>Save the Project</vt:lpstr>
    </vt:vector>
  </TitlesOfParts>
  <Company>ANSYS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pcdimier</dc:creator>
  <cp:lastModifiedBy>mkhan</cp:lastModifiedBy>
  <cp:revision>832</cp:revision>
  <dcterms:created xsi:type="dcterms:W3CDTF">2003-01-22T19:16:29Z</dcterms:created>
  <dcterms:modified xsi:type="dcterms:W3CDTF">2012-11-20T06:36:13Z</dcterms:modified>
</cp:coreProperties>
</file>