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3" r:id="rId1"/>
  </p:sldMasterIdLst>
  <p:notesMasterIdLst>
    <p:notesMasterId r:id="rId55"/>
  </p:notesMasterIdLst>
  <p:sldIdLst>
    <p:sldId id="256" r:id="rId2"/>
    <p:sldId id="280" r:id="rId3"/>
    <p:sldId id="257" r:id="rId4"/>
    <p:sldId id="258" r:id="rId5"/>
    <p:sldId id="259" r:id="rId6"/>
    <p:sldId id="279" r:id="rId7"/>
    <p:sldId id="278" r:id="rId8"/>
    <p:sldId id="260" r:id="rId9"/>
    <p:sldId id="261" r:id="rId10"/>
    <p:sldId id="263" r:id="rId11"/>
    <p:sldId id="264" r:id="rId12"/>
    <p:sldId id="262"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81" r:id="rId27"/>
    <p:sldId id="282" r:id="rId28"/>
    <p:sldId id="283" r:id="rId29"/>
    <p:sldId id="284" r:id="rId30"/>
    <p:sldId id="285" r:id="rId31"/>
    <p:sldId id="286" r:id="rId32"/>
    <p:sldId id="287" r:id="rId33"/>
    <p:sldId id="288" r:id="rId34"/>
    <p:sldId id="289" r:id="rId35"/>
    <p:sldId id="291" r:id="rId36"/>
    <p:sldId id="290" r:id="rId37"/>
    <p:sldId id="292" r:id="rId38"/>
    <p:sldId id="293" r:id="rId39"/>
    <p:sldId id="294" r:id="rId40"/>
    <p:sldId id="304" r:id="rId41"/>
    <p:sldId id="305" r:id="rId42"/>
    <p:sldId id="306" r:id="rId43"/>
    <p:sldId id="297" r:id="rId44"/>
    <p:sldId id="301" r:id="rId45"/>
    <p:sldId id="307" r:id="rId46"/>
    <p:sldId id="295" r:id="rId47"/>
    <p:sldId id="296" r:id="rId48"/>
    <p:sldId id="298" r:id="rId49"/>
    <p:sldId id="299" r:id="rId50"/>
    <p:sldId id="302" r:id="rId51"/>
    <p:sldId id="303" r:id="rId52"/>
    <p:sldId id="308" r:id="rId53"/>
    <p:sldId id="309" r:id="rId5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ül Şirin" initials="BŞ" lastIdx="1" clrIdx="0">
    <p:extLst>
      <p:ext uri="{19B8F6BF-5375-455C-9EA6-DF929625EA0E}">
        <p15:presenceInfo xmlns:p15="http://schemas.microsoft.com/office/powerpoint/2012/main" userId="Betül Şir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1D376-D82A-41D6-BE39-96B96A18CAED}" type="datetimeFigureOut">
              <a:rPr lang="tr-TR" smtClean="0"/>
              <a:t>24.03.2023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C11AE-70C0-4B4C-A493-D82BD3FF8755}" type="slidenum">
              <a:rPr lang="tr-TR" smtClean="0"/>
              <a:t>‹#›</a:t>
            </a:fld>
            <a:endParaRPr lang="tr-TR"/>
          </a:p>
        </p:txBody>
      </p:sp>
    </p:spTree>
    <p:extLst>
      <p:ext uri="{BB962C8B-B14F-4D97-AF65-F5344CB8AC3E}">
        <p14:creationId xmlns:p14="http://schemas.microsoft.com/office/powerpoint/2010/main" val="106748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96C11AE-70C0-4B4C-A493-D82BD3FF8755}" type="slidenum">
              <a:rPr lang="tr-TR" smtClean="0"/>
              <a:t>1</a:t>
            </a:fld>
            <a:endParaRPr lang="tr-TR"/>
          </a:p>
        </p:txBody>
      </p:sp>
    </p:spTree>
    <p:extLst>
      <p:ext uri="{BB962C8B-B14F-4D97-AF65-F5344CB8AC3E}">
        <p14:creationId xmlns:p14="http://schemas.microsoft.com/office/powerpoint/2010/main" val="956090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96C11AE-70C0-4B4C-A493-D82BD3FF8755}" type="slidenum">
              <a:rPr lang="tr-TR" smtClean="0"/>
              <a:t>22</a:t>
            </a:fld>
            <a:endParaRPr lang="tr-TR"/>
          </a:p>
        </p:txBody>
      </p:sp>
    </p:spTree>
    <p:extLst>
      <p:ext uri="{BB962C8B-B14F-4D97-AF65-F5344CB8AC3E}">
        <p14:creationId xmlns:p14="http://schemas.microsoft.com/office/powerpoint/2010/main" val="108063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96C11AE-70C0-4B4C-A493-D82BD3FF8755}" type="slidenum">
              <a:rPr lang="tr-TR" smtClean="0"/>
              <a:t>23</a:t>
            </a:fld>
            <a:endParaRPr lang="tr-TR"/>
          </a:p>
        </p:txBody>
      </p:sp>
    </p:spTree>
    <p:extLst>
      <p:ext uri="{BB962C8B-B14F-4D97-AF65-F5344CB8AC3E}">
        <p14:creationId xmlns:p14="http://schemas.microsoft.com/office/powerpoint/2010/main" val="1805031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96C11AE-70C0-4B4C-A493-D82BD3FF8755}" type="slidenum">
              <a:rPr lang="tr-TR" smtClean="0"/>
              <a:t>24</a:t>
            </a:fld>
            <a:endParaRPr lang="tr-TR"/>
          </a:p>
        </p:txBody>
      </p:sp>
    </p:spTree>
    <p:extLst>
      <p:ext uri="{BB962C8B-B14F-4D97-AF65-F5344CB8AC3E}">
        <p14:creationId xmlns:p14="http://schemas.microsoft.com/office/powerpoint/2010/main" val="1997938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96C11AE-70C0-4B4C-A493-D82BD3FF8755}" type="slidenum">
              <a:rPr lang="tr-TR" smtClean="0"/>
              <a:t>25</a:t>
            </a:fld>
            <a:endParaRPr lang="tr-TR"/>
          </a:p>
        </p:txBody>
      </p:sp>
    </p:spTree>
    <p:extLst>
      <p:ext uri="{BB962C8B-B14F-4D97-AF65-F5344CB8AC3E}">
        <p14:creationId xmlns:p14="http://schemas.microsoft.com/office/powerpoint/2010/main" val="416576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96C11AE-70C0-4B4C-A493-D82BD3FF8755}" type="slidenum">
              <a:rPr lang="tr-TR" smtClean="0"/>
              <a:t>14</a:t>
            </a:fld>
            <a:endParaRPr lang="tr-TR"/>
          </a:p>
        </p:txBody>
      </p:sp>
    </p:spTree>
    <p:extLst>
      <p:ext uri="{BB962C8B-B14F-4D97-AF65-F5344CB8AC3E}">
        <p14:creationId xmlns:p14="http://schemas.microsoft.com/office/powerpoint/2010/main" val="131373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96C11AE-70C0-4B4C-A493-D82BD3FF8755}" type="slidenum">
              <a:rPr lang="tr-TR" smtClean="0"/>
              <a:t>15</a:t>
            </a:fld>
            <a:endParaRPr lang="tr-TR"/>
          </a:p>
        </p:txBody>
      </p:sp>
    </p:spTree>
    <p:extLst>
      <p:ext uri="{BB962C8B-B14F-4D97-AF65-F5344CB8AC3E}">
        <p14:creationId xmlns:p14="http://schemas.microsoft.com/office/powerpoint/2010/main" val="138779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96C11AE-70C0-4B4C-A493-D82BD3FF8755}" type="slidenum">
              <a:rPr lang="tr-TR" smtClean="0"/>
              <a:t>16</a:t>
            </a:fld>
            <a:endParaRPr lang="tr-TR"/>
          </a:p>
        </p:txBody>
      </p:sp>
    </p:spTree>
    <p:extLst>
      <p:ext uri="{BB962C8B-B14F-4D97-AF65-F5344CB8AC3E}">
        <p14:creationId xmlns:p14="http://schemas.microsoft.com/office/powerpoint/2010/main" val="415821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96C11AE-70C0-4B4C-A493-D82BD3FF8755}" type="slidenum">
              <a:rPr lang="tr-TR" smtClean="0"/>
              <a:t>17</a:t>
            </a:fld>
            <a:endParaRPr lang="tr-TR"/>
          </a:p>
        </p:txBody>
      </p:sp>
    </p:spTree>
    <p:extLst>
      <p:ext uri="{BB962C8B-B14F-4D97-AF65-F5344CB8AC3E}">
        <p14:creationId xmlns:p14="http://schemas.microsoft.com/office/powerpoint/2010/main" val="4235393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96C11AE-70C0-4B4C-A493-D82BD3FF8755}" type="slidenum">
              <a:rPr lang="tr-TR" smtClean="0"/>
              <a:t>18</a:t>
            </a:fld>
            <a:endParaRPr lang="tr-TR"/>
          </a:p>
        </p:txBody>
      </p:sp>
    </p:spTree>
    <p:extLst>
      <p:ext uri="{BB962C8B-B14F-4D97-AF65-F5344CB8AC3E}">
        <p14:creationId xmlns:p14="http://schemas.microsoft.com/office/powerpoint/2010/main" val="222341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96C11AE-70C0-4B4C-A493-D82BD3FF8755}" type="slidenum">
              <a:rPr lang="tr-TR" smtClean="0"/>
              <a:t>19</a:t>
            </a:fld>
            <a:endParaRPr lang="tr-TR"/>
          </a:p>
        </p:txBody>
      </p:sp>
    </p:spTree>
    <p:extLst>
      <p:ext uri="{BB962C8B-B14F-4D97-AF65-F5344CB8AC3E}">
        <p14:creationId xmlns:p14="http://schemas.microsoft.com/office/powerpoint/2010/main" val="65181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96C11AE-70C0-4B4C-A493-D82BD3FF8755}" type="slidenum">
              <a:rPr lang="tr-TR" smtClean="0"/>
              <a:t>20</a:t>
            </a:fld>
            <a:endParaRPr lang="tr-TR"/>
          </a:p>
        </p:txBody>
      </p:sp>
    </p:spTree>
    <p:extLst>
      <p:ext uri="{BB962C8B-B14F-4D97-AF65-F5344CB8AC3E}">
        <p14:creationId xmlns:p14="http://schemas.microsoft.com/office/powerpoint/2010/main" val="37510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96C11AE-70C0-4B4C-A493-D82BD3FF8755}" type="slidenum">
              <a:rPr lang="tr-TR" smtClean="0"/>
              <a:t>21</a:t>
            </a:fld>
            <a:endParaRPr lang="tr-TR"/>
          </a:p>
        </p:txBody>
      </p:sp>
    </p:spTree>
    <p:extLst>
      <p:ext uri="{BB962C8B-B14F-4D97-AF65-F5344CB8AC3E}">
        <p14:creationId xmlns:p14="http://schemas.microsoft.com/office/powerpoint/2010/main" val="4193795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409097-5856-4D43-8316-23B4AE9C7F5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328F257-AE22-420C-8BE6-015A54ED9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8185957-5064-4945-A519-64130BD078EE}"/>
              </a:ext>
            </a:extLst>
          </p:cNvPr>
          <p:cNvSpPr>
            <a:spLocks noGrp="1"/>
          </p:cNvSpPr>
          <p:nvPr>
            <p:ph type="dt" sz="half" idx="10"/>
          </p:nvPr>
        </p:nvSpPr>
        <p:spPr/>
        <p:txBody>
          <a:bodyPr/>
          <a:lstStyle/>
          <a:p>
            <a:fld id="{1446ADD0-EC90-48BB-A27A-15C465706D1B}" type="datetime1">
              <a:rPr lang="tr-TR" smtClean="0"/>
              <a:t>24.03.2023</a:t>
            </a:fld>
            <a:endParaRPr lang="tr-TR"/>
          </a:p>
        </p:txBody>
      </p:sp>
      <p:sp>
        <p:nvSpPr>
          <p:cNvPr id="5" name="Alt Bilgi Yer Tutucusu 4">
            <a:extLst>
              <a:ext uri="{FF2B5EF4-FFF2-40B4-BE49-F238E27FC236}">
                <a16:creationId xmlns:a16="http://schemas.microsoft.com/office/drawing/2014/main" id="{7FB8D0BA-4C64-446C-B2D9-3DE22C8D5058}"/>
              </a:ext>
            </a:extLst>
          </p:cNvPr>
          <p:cNvSpPr>
            <a:spLocks noGrp="1"/>
          </p:cNvSpPr>
          <p:nvPr>
            <p:ph type="ftr" sz="quarter" idx="11"/>
          </p:nvPr>
        </p:nvSpPr>
        <p:spPr/>
        <p:txBody>
          <a:bodyPr/>
          <a:lstStyle/>
          <a:p>
            <a:r>
              <a:rPr lang="tr-TR"/>
              <a:t>Dr. Öğr. Üyesi Betül TURANOĞLU ŞİRİN</a:t>
            </a:r>
          </a:p>
        </p:txBody>
      </p:sp>
      <p:sp>
        <p:nvSpPr>
          <p:cNvPr id="6" name="Slayt Numarası Yer Tutucusu 5">
            <a:extLst>
              <a:ext uri="{FF2B5EF4-FFF2-40B4-BE49-F238E27FC236}">
                <a16:creationId xmlns:a16="http://schemas.microsoft.com/office/drawing/2014/main" id="{FB74197F-A098-456B-B7C8-8D9A8333691C}"/>
              </a:ext>
            </a:extLst>
          </p:cNvPr>
          <p:cNvSpPr>
            <a:spLocks noGrp="1"/>
          </p:cNvSpPr>
          <p:nvPr>
            <p:ph type="sldNum" sz="quarter" idx="12"/>
          </p:nvPr>
        </p:nvSpPr>
        <p:spPr/>
        <p:txBody>
          <a:bodyPr/>
          <a:lstStyle/>
          <a:p>
            <a:fld id="{6844FF42-46A8-4979-B386-3695EC052AA7}" type="slidenum">
              <a:rPr lang="tr-TR" smtClean="0"/>
              <a:t>‹#›</a:t>
            </a:fld>
            <a:endParaRPr lang="tr-TR"/>
          </a:p>
        </p:txBody>
      </p:sp>
    </p:spTree>
    <p:extLst>
      <p:ext uri="{BB962C8B-B14F-4D97-AF65-F5344CB8AC3E}">
        <p14:creationId xmlns:p14="http://schemas.microsoft.com/office/powerpoint/2010/main" val="171649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1A08AF9-CCB1-4DD7-9A2E-A7E34D26411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34625F0-AD0B-4392-817C-E69E67268EF6}"/>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05F94D9-4566-4399-BB99-D8C951CC9CE3}"/>
              </a:ext>
            </a:extLst>
          </p:cNvPr>
          <p:cNvSpPr>
            <a:spLocks noGrp="1"/>
          </p:cNvSpPr>
          <p:nvPr>
            <p:ph type="dt" sz="half" idx="10"/>
          </p:nvPr>
        </p:nvSpPr>
        <p:spPr/>
        <p:txBody>
          <a:bodyPr/>
          <a:lstStyle/>
          <a:p>
            <a:fld id="{0EDE8A0F-A313-4E84-97FD-1D58A11FB8A1}" type="datetime1">
              <a:rPr lang="tr-TR" smtClean="0"/>
              <a:t>24.03.2023</a:t>
            </a:fld>
            <a:endParaRPr lang="tr-TR"/>
          </a:p>
        </p:txBody>
      </p:sp>
      <p:sp>
        <p:nvSpPr>
          <p:cNvPr id="5" name="Alt Bilgi Yer Tutucusu 4">
            <a:extLst>
              <a:ext uri="{FF2B5EF4-FFF2-40B4-BE49-F238E27FC236}">
                <a16:creationId xmlns:a16="http://schemas.microsoft.com/office/drawing/2014/main" id="{913CA3AD-9488-438D-9DF9-3F49C4694CE3}"/>
              </a:ext>
            </a:extLst>
          </p:cNvPr>
          <p:cNvSpPr>
            <a:spLocks noGrp="1"/>
          </p:cNvSpPr>
          <p:nvPr>
            <p:ph type="ftr" sz="quarter" idx="11"/>
          </p:nvPr>
        </p:nvSpPr>
        <p:spPr/>
        <p:txBody>
          <a:bodyPr/>
          <a:lstStyle/>
          <a:p>
            <a:r>
              <a:rPr lang="tr-TR"/>
              <a:t>Dr. Öğr. Üyesi Betül TURANOĞLU ŞİRİN</a:t>
            </a:r>
          </a:p>
        </p:txBody>
      </p:sp>
      <p:sp>
        <p:nvSpPr>
          <p:cNvPr id="6" name="Slayt Numarası Yer Tutucusu 5">
            <a:extLst>
              <a:ext uri="{FF2B5EF4-FFF2-40B4-BE49-F238E27FC236}">
                <a16:creationId xmlns:a16="http://schemas.microsoft.com/office/drawing/2014/main" id="{1541B663-E055-4B42-A2CC-DAAAD0BD5E46}"/>
              </a:ext>
            </a:extLst>
          </p:cNvPr>
          <p:cNvSpPr>
            <a:spLocks noGrp="1"/>
          </p:cNvSpPr>
          <p:nvPr>
            <p:ph type="sldNum" sz="quarter" idx="12"/>
          </p:nvPr>
        </p:nvSpPr>
        <p:spPr/>
        <p:txBody>
          <a:bodyPr/>
          <a:lstStyle/>
          <a:p>
            <a:fld id="{6844FF42-46A8-4979-B386-3695EC052AA7}" type="slidenum">
              <a:rPr lang="tr-TR" smtClean="0"/>
              <a:t>‹#›</a:t>
            </a:fld>
            <a:endParaRPr lang="tr-TR"/>
          </a:p>
        </p:txBody>
      </p:sp>
    </p:spTree>
    <p:extLst>
      <p:ext uri="{BB962C8B-B14F-4D97-AF65-F5344CB8AC3E}">
        <p14:creationId xmlns:p14="http://schemas.microsoft.com/office/powerpoint/2010/main" val="4257869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0891DA3-9E6E-419D-9CB6-0E72D7F05D1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294A1CF-DAB1-430D-8C6E-425D77DA2DE2}"/>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229B377-A3F4-4D4D-9016-FD96B4073763}"/>
              </a:ext>
            </a:extLst>
          </p:cNvPr>
          <p:cNvSpPr>
            <a:spLocks noGrp="1"/>
          </p:cNvSpPr>
          <p:nvPr>
            <p:ph type="dt" sz="half" idx="10"/>
          </p:nvPr>
        </p:nvSpPr>
        <p:spPr/>
        <p:txBody>
          <a:bodyPr/>
          <a:lstStyle/>
          <a:p>
            <a:fld id="{0169C1DE-6D11-4F33-BC9D-8EBA033044C2}" type="datetime1">
              <a:rPr lang="tr-TR" smtClean="0"/>
              <a:t>24.03.2023</a:t>
            </a:fld>
            <a:endParaRPr lang="tr-TR"/>
          </a:p>
        </p:txBody>
      </p:sp>
      <p:sp>
        <p:nvSpPr>
          <p:cNvPr id="5" name="Alt Bilgi Yer Tutucusu 4">
            <a:extLst>
              <a:ext uri="{FF2B5EF4-FFF2-40B4-BE49-F238E27FC236}">
                <a16:creationId xmlns:a16="http://schemas.microsoft.com/office/drawing/2014/main" id="{967ABE98-8B04-458C-9BDD-0582DBFEB87F}"/>
              </a:ext>
            </a:extLst>
          </p:cNvPr>
          <p:cNvSpPr>
            <a:spLocks noGrp="1"/>
          </p:cNvSpPr>
          <p:nvPr>
            <p:ph type="ftr" sz="quarter" idx="11"/>
          </p:nvPr>
        </p:nvSpPr>
        <p:spPr/>
        <p:txBody>
          <a:bodyPr/>
          <a:lstStyle/>
          <a:p>
            <a:r>
              <a:rPr lang="tr-TR"/>
              <a:t>Dr. Öğr. Üyesi Betül TURANOĞLU ŞİRİN</a:t>
            </a:r>
          </a:p>
        </p:txBody>
      </p:sp>
      <p:sp>
        <p:nvSpPr>
          <p:cNvPr id="6" name="Slayt Numarası Yer Tutucusu 5">
            <a:extLst>
              <a:ext uri="{FF2B5EF4-FFF2-40B4-BE49-F238E27FC236}">
                <a16:creationId xmlns:a16="http://schemas.microsoft.com/office/drawing/2014/main" id="{0AAC2B8A-8E18-4CBF-BA7F-23FF87F109CA}"/>
              </a:ext>
            </a:extLst>
          </p:cNvPr>
          <p:cNvSpPr>
            <a:spLocks noGrp="1"/>
          </p:cNvSpPr>
          <p:nvPr>
            <p:ph type="sldNum" sz="quarter" idx="12"/>
          </p:nvPr>
        </p:nvSpPr>
        <p:spPr/>
        <p:txBody>
          <a:bodyPr/>
          <a:lstStyle/>
          <a:p>
            <a:fld id="{6844FF42-46A8-4979-B386-3695EC052AA7}" type="slidenum">
              <a:rPr lang="tr-TR" smtClean="0"/>
              <a:t>‹#›</a:t>
            </a:fld>
            <a:endParaRPr lang="tr-TR"/>
          </a:p>
        </p:txBody>
      </p:sp>
    </p:spTree>
    <p:extLst>
      <p:ext uri="{BB962C8B-B14F-4D97-AF65-F5344CB8AC3E}">
        <p14:creationId xmlns:p14="http://schemas.microsoft.com/office/powerpoint/2010/main" val="248877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D5F616-B264-4DB8-9F2B-A81A2533493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3F19A9C-7091-4431-91DD-1A84E2308EAE}"/>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61BE818-B082-4FDA-9A8F-31A628F45388}"/>
              </a:ext>
            </a:extLst>
          </p:cNvPr>
          <p:cNvSpPr>
            <a:spLocks noGrp="1"/>
          </p:cNvSpPr>
          <p:nvPr>
            <p:ph type="dt" sz="half" idx="10"/>
          </p:nvPr>
        </p:nvSpPr>
        <p:spPr/>
        <p:txBody>
          <a:bodyPr/>
          <a:lstStyle/>
          <a:p>
            <a:fld id="{F22A8C7C-A0B3-403C-B46B-DA164F245791}" type="datetime1">
              <a:rPr lang="tr-TR" smtClean="0"/>
              <a:t>24.03.2023</a:t>
            </a:fld>
            <a:endParaRPr lang="tr-TR"/>
          </a:p>
        </p:txBody>
      </p:sp>
      <p:sp>
        <p:nvSpPr>
          <p:cNvPr id="5" name="Alt Bilgi Yer Tutucusu 4">
            <a:extLst>
              <a:ext uri="{FF2B5EF4-FFF2-40B4-BE49-F238E27FC236}">
                <a16:creationId xmlns:a16="http://schemas.microsoft.com/office/drawing/2014/main" id="{BC82AF3C-6AF6-4250-8193-AB1B0915EBCE}"/>
              </a:ext>
            </a:extLst>
          </p:cNvPr>
          <p:cNvSpPr>
            <a:spLocks noGrp="1"/>
          </p:cNvSpPr>
          <p:nvPr>
            <p:ph type="ftr" sz="quarter" idx="11"/>
          </p:nvPr>
        </p:nvSpPr>
        <p:spPr/>
        <p:txBody>
          <a:bodyPr/>
          <a:lstStyle/>
          <a:p>
            <a:r>
              <a:rPr lang="tr-TR"/>
              <a:t>Dr. Öğr. Üyesi Betül TURANOĞLU ŞİRİN</a:t>
            </a:r>
          </a:p>
        </p:txBody>
      </p:sp>
      <p:sp>
        <p:nvSpPr>
          <p:cNvPr id="6" name="Slayt Numarası Yer Tutucusu 5">
            <a:extLst>
              <a:ext uri="{FF2B5EF4-FFF2-40B4-BE49-F238E27FC236}">
                <a16:creationId xmlns:a16="http://schemas.microsoft.com/office/drawing/2014/main" id="{C3201B98-E9AE-4B4E-A5CB-E7AA540FE5F5}"/>
              </a:ext>
            </a:extLst>
          </p:cNvPr>
          <p:cNvSpPr>
            <a:spLocks noGrp="1"/>
          </p:cNvSpPr>
          <p:nvPr>
            <p:ph type="sldNum" sz="quarter" idx="12"/>
          </p:nvPr>
        </p:nvSpPr>
        <p:spPr/>
        <p:txBody>
          <a:bodyPr/>
          <a:lstStyle/>
          <a:p>
            <a:fld id="{6844FF42-46A8-4979-B386-3695EC052AA7}" type="slidenum">
              <a:rPr lang="tr-TR" smtClean="0"/>
              <a:t>‹#›</a:t>
            </a:fld>
            <a:endParaRPr lang="tr-TR"/>
          </a:p>
        </p:txBody>
      </p:sp>
    </p:spTree>
    <p:extLst>
      <p:ext uri="{BB962C8B-B14F-4D97-AF65-F5344CB8AC3E}">
        <p14:creationId xmlns:p14="http://schemas.microsoft.com/office/powerpoint/2010/main" val="305164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2990F9F-4374-4FAF-BEF4-4683C52FCAF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021F343-AEB9-4628-B07B-BAC8E810D4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E46D1033-DC6D-4B82-8EAA-5026F1A0A394}"/>
              </a:ext>
            </a:extLst>
          </p:cNvPr>
          <p:cNvSpPr>
            <a:spLocks noGrp="1"/>
          </p:cNvSpPr>
          <p:nvPr>
            <p:ph type="dt" sz="half" idx="10"/>
          </p:nvPr>
        </p:nvSpPr>
        <p:spPr/>
        <p:txBody>
          <a:bodyPr/>
          <a:lstStyle/>
          <a:p>
            <a:fld id="{A07A8754-6BD7-4D4C-9730-42912EB87E18}" type="datetime1">
              <a:rPr lang="tr-TR" smtClean="0"/>
              <a:t>24.03.2023</a:t>
            </a:fld>
            <a:endParaRPr lang="tr-TR"/>
          </a:p>
        </p:txBody>
      </p:sp>
      <p:sp>
        <p:nvSpPr>
          <p:cNvPr id="5" name="Alt Bilgi Yer Tutucusu 4">
            <a:extLst>
              <a:ext uri="{FF2B5EF4-FFF2-40B4-BE49-F238E27FC236}">
                <a16:creationId xmlns:a16="http://schemas.microsoft.com/office/drawing/2014/main" id="{E99B2D20-7675-42C3-9993-283421B4BE27}"/>
              </a:ext>
            </a:extLst>
          </p:cNvPr>
          <p:cNvSpPr>
            <a:spLocks noGrp="1"/>
          </p:cNvSpPr>
          <p:nvPr>
            <p:ph type="ftr" sz="quarter" idx="11"/>
          </p:nvPr>
        </p:nvSpPr>
        <p:spPr/>
        <p:txBody>
          <a:bodyPr/>
          <a:lstStyle/>
          <a:p>
            <a:r>
              <a:rPr lang="tr-TR"/>
              <a:t>Dr. Öğr. Üyesi Betül TURANOĞLU ŞİRİN</a:t>
            </a:r>
          </a:p>
        </p:txBody>
      </p:sp>
      <p:sp>
        <p:nvSpPr>
          <p:cNvPr id="6" name="Slayt Numarası Yer Tutucusu 5">
            <a:extLst>
              <a:ext uri="{FF2B5EF4-FFF2-40B4-BE49-F238E27FC236}">
                <a16:creationId xmlns:a16="http://schemas.microsoft.com/office/drawing/2014/main" id="{9A36B26F-E947-4867-99CC-668CA8D0E024}"/>
              </a:ext>
            </a:extLst>
          </p:cNvPr>
          <p:cNvSpPr>
            <a:spLocks noGrp="1"/>
          </p:cNvSpPr>
          <p:nvPr>
            <p:ph type="sldNum" sz="quarter" idx="12"/>
          </p:nvPr>
        </p:nvSpPr>
        <p:spPr/>
        <p:txBody>
          <a:bodyPr/>
          <a:lstStyle/>
          <a:p>
            <a:fld id="{6844FF42-46A8-4979-B386-3695EC052AA7}" type="slidenum">
              <a:rPr lang="tr-TR" smtClean="0"/>
              <a:t>‹#›</a:t>
            </a:fld>
            <a:endParaRPr lang="tr-TR"/>
          </a:p>
        </p:txBody>
      </p:sp>
    </p:spTree>
    <p:extLst>
      <p:ext uri="{BB962C8B-B14F-4D97-AF65-F5344CB8AC3E}">
        <p14:creationId xmlns:p14="http://schemas.microsoft.com/office/powerpoint/2010/main" val="81633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BAA7B2A-FEA1-4413-9F77-D214CD9617B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DE1175A-8741-42A6-AD62-40C200188DCD}"/>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C573EB9-9735-4B91-AE8D-EFF76E2FAD99}"/>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BE4345F-F0EA-4F18-9871-79B68F2E74E9}"/>
              </a:ext>
            </a:extLst>
          </p:cNvPr>
          <p:cNvSpPr>
            <a:spLocks noGrp="1"/>
          </p:cNvSpPr>
          <p:nvPr>
            <p:ph type="dt" sz="half" idx="10"/>
          </p:nvPr>
        </p:nvSpPr>
        <p:spPr/>
        <p:txBody>
          <a:bodyPr/>
          <a:lstStyle/>
          <a:p>
            <a:fld id="{BE9D6CF1-C516-4916-94C2-38DD098CB487}" type="datetime1">
              <a:rPr lang="tr-TR" smtClean="0"/>
              <a:t>24.03.2023</a:t>
            </a:fld>
            <a:endParaRPr lang="tr-TR"/>
          </a:p>
        </p:txBody>
      </p:sp>
      <p:sp>
        <p:nvSpPr>
          <p:cNvPr id="6" name="Alt Bilgi Yer Tutucusu 5">
            <a:extLst>
              <a:ext uri="{FF2B5EF4-FFF2-40B4-BE49-F238E27FC236}">
                <a16:creationId xmlns:a16="http://schemas.microsoft.com/office/drawing/2014/main" id="{9B1199B1-9B48-424C-82E4-AD1D26D318EB}"/>
              </a:ext>
            </a:extLst>
          </p:cNvPr>
          <p:cNvSpPr>
            <a:spLocks noGrp="1"/>
          </p:cNvSpPr>
          <p:nvPr>
            <p:ph type="ftr" sz="quarter" idx="11"/>
          </p:nvPr>
        </p:nvSpPr>
        <p:spPr/>
        <p:txBody>
          <a:bodyPr/>
          <a:lstStyle/>
          <a:p>
            <a:r>
              <a:rPr lang="tr-TR"/>
              <a:t>Dr. Öğr. Üyesi Betül TURANOĞLU ŞİRİN</a:t>
            </a:r>
          </a:p>
        </p:txBody>
      </p:sp>
      <p:sp>
        <p:nvSpPr>
          <p:cNvPr id="7" name="Slayt Numarası Yer Tutucusu 6">
            <a:extLst>
              <a:ext uri="{FF2B5EF4-FFF2-40B4-BE49-F238E27FC236}">
                <a16:creationId xmlns:a16="http://schemas.microsoft.com/office/drawing/2014/main" id="{F948CF66-9DD9-4F63-AFAA-785B6137AB2D}"/>
              </a:ext>
            </a:extLst>
          </p:cNvPr>
          <p:cNvSpPr>
            <a:spLocks noGrp="1"/>
          </p:cNvSpPr>
          <p:nvPr>
            <p:ph type="sldNum" sz="quarter" idx="12"/>
          </p:nvPr>
        </p:nvSpPr>
        <p:spPr/>
        <p:txBody>
          <a:bodyPr/>
          <a:lstStyle/>
          <a:p>
            <a:fld id="{6844FF42-46A8-4979-B386-3695EC052AA7}" type="slidenum">
              <a:rPr lang="tr-TR" smtClean="0"/>
              <a:t>‹#›</a:t>
            </a:fld>
            <a:endParaRPr lang="tr-TR"/>
          </a:p>
        </p:txBody>
      </p:sp>
    </p:spTree>
    <p:extLst>
      <p:ext uri="{BB962C8B-B14F-4D97-AF65-F5344CB8AC3E}">
        <p14:creationId xmlns:p14="http://schemas.microsoft.com/office/powerpoint/2010/main" val="18037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2FE2375-7896-4BA2-8727-988EC607295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D8C62B4-6439-4C21-966E-FBC0033FE4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0F73E26-DFBD-47A8-AA53-3728EA1F2590}"/>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72E79BD-4C79-474A-9B68-FCC343FE7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34EAB5E3-33A4-46A9-B39A-B8616204D8A5}"/>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B735024-66C1-48D7-8558-A0C7D88F7123}"/>
              </a:ext>
            </a:extLst>
          </p:cNvPr>
          <p:cNvSpPr>
            <a:spLocks noGrp="1"/>
          </p:cNvSpPr>
          <p:nvPr>
            <p:ph type="dt" sz="half" idx="10"/>
          </p:nvPr>
        </p:nvSpPr>
        <p:spPr/>
        <p:txBody>
          <a:bodyPr/>
          <a:lstStyle/>
          <a:p>
            <a:fld id="{9FBDF6AB-468F-4371-806F-5F8D323AE2BC}" type="datetime1">
              <a:rPr lang="tr-TR" smtClean="0"/>
              <a:t>24.03.2023</a:t>
            </a:fld>
            <a:endParaRPr lang="tr-TR"/>
          </a:p>
        </p:txBody>
      </p:sp>
      <p:sp>
        <p:nvSpPr>
          <p:cNvPr id="8" name="Alt Bilgi Yer Tutucusu 7">
            <a:extLst>
              <a:ext uri="{FF2B5EF4-FFF2-40B4-BE49-F238E27FC236}">
                <a16:creationId xmlns:a16="http://schemas.microsoft.com/office/drawing/2014/main" id="{A0CCA23F-1BA1-4D6F-A7C5-CB0F6F153CC2}"/>
              </a:ext>
            </a:extLst>
          </p:cNvPr>
          <p:cNvSpPr>
            <a:spLocks noGrp="1"/>
          </p:cNvSpPr>
          <p:nvPr>
            <p:ph type="ftr" sz="quarter" idx="11"/>
          </p:nvPr>
        </p:nvSpPr>
        <p:spPr/>
        <p:txBody>
          <a:bodyPr/>
          <a:lstStyle/>
          <a:p>
            <a:r>
              <a:rPr lang="tr-TR"/>
              <a:t>Dr. Öğr. Üyesi Betül TURANOĞLU ŞİRİN</a:t>
            </a:r>
          </a:p>
        </p:txBody>
      </p:sp>
      <p:sp>
        <p:nvSpPr>
          <p:cNvPr id="9" name="Slayt Numarası Yer Tutucusu 8">
            <a:extLst>
              <a:ext uri="{FF2B5EF4-FFF2-40B4-BE49-F238E27FC236}">
                <a16:creationId xmlns:a16="http://schemas.microsoft.com/office/drawing/2014/main" id="{F6269528-24E9-4F13-92F1-5C1C0A7C2CA4}"/>
              </a:ext>
            </a:extLst>
          </p:cNvPr>
          <p:cNvSpPr>
            <a:spLocks noGrp="1"/>
          </p:cNvSpPr>
          <p:nvPr>
            <p:ph type="sldNum" sz="quarter" idx="12"/>
          </p:nvPr>
        </p:nvSpPr>
        <p:spPr/>
        <p:txBody>
          <a:bodyPr/>
          <a:lstStyle/>
          <a:p>
            <a:fld id="{6844FF42-46A8-4979-B386-3695EC052AA7}" type="slidenum">
              <a:rPr lang="tr-TR" smtClean="0"/>
              <a:t>‹#›</a:t>
            </a:fld>
            <a:endParaRPr lang="tr-TR"/>
          </a:p>
        </p:txBody>
      </p:sp>
    </p:spTree>
    <p:extLst>
      <p:ext uri="{BB962C8B-B14F-4D97-AF65-F5344CB8AC3E}">
        <p14:creationId xmlns:p14="http://schemas.microsoft.com/office/powerpoint/2010/main" val="280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94F3334-CCCE-4F47-B5FF-0253FE8BDDF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6C88741-7C78-4BB2-8D0F-8B86FC8A683F}"/>
              </a:ext>
            </a:extLst>
          </p:cNvPr>
          <p:cNvSpPr>
            <a:spLocks noGrp="1"/>
          </p:cNvSpPr>
          <p:nvPr>
            <p:ph type="dt" sz="half" idx="10"/>
          </p:nvPr>
        </p:nvSpPr>
        <p:spPr/>
        <p:txBody>
          <a:bodyPr/>
          <a:lstStyle/>
          <a:p>
            <a:fld id="{FDCC32F1-8EFF-47DC-824D-28502462DF02}" type="datetime1">
              <a:rPr lang="tr-TR" smtClean="0"/>
              <a:t>24.03.2023</a:t>
            </a:fld>
            <a:endParaRPr lang="tr-TR"/>
          </a:p>
        </p:txBody>
      </p:sp>
      <p:sp>
        <p:nvSpPr>
          <p:cNvPr id="4" name="Alt Bilgi Yer Tutucusu 3">
            <a:extLst>
              <a:ext uri="{FF2B5EF4-FFF2-40B4-BE49-F238E27FC236}">
                <a16:creationId xmlns:a16="http://schemas.microsoft.com/office/drawing/2014/main" id="{14FA67C8-F499-4768-BBF0-F69F2B03CDE3}"/>
              </a:ext>
            </a:extLst>
          </p:cNvPr>
          <p:cNvSpPr>
            <a:spLocks noGrp="1"/>
          </p:cNvSpPr>
          <p:nvPr>
            <p:ph type="ftr" sz="quarter" idx="11"/>
          </p:nvPr>
        </p:nvSpPr>
        <p:spPr/>
        <p:txBody>
          <a:bodyPr/>
          <a:lstStyle/>
          <a:p>
            <a:r>
              <a:rPr lang="tr-TR"/>
              <a:t>Dr. Öğr. Üyesi Betül TURANOĞLU ŞİRİN</a:t>
            </a:r>
          </a:p>
        </p:txBody>
      </p:sp>
      <p:sp>
        <p:nvSpPr>
          <p:cNvPr id="5" name="Slayt Numarası Yer Tutucusu 4">
            <a:extLst>
              <a:ext uri="{FF2B5EF4-FFF2-40B4-BE49-F238E27FC236}">
                <a16:creationId xmlns:a16="http://schemas.microsoft.com/office/drawing/2014/main" id="{0EB96FC8-5642-450C-8394-2CCFCBEBFA16}"/>
              </a:ext>
            </a:extLst>
          </p:cNvPr>
          <p:cNvSpPr>
            <a:spLocks noGrp="1"/>
          </p:cNvSpPr>
          <p:nvPr>
            <p:ph type="sldNum" sz="quarter" idx="12"/>
          </p:nvPr>
        </p:nvSpPr>
        <p:spPr/>
        <p:txBody>
          <a:bodyPr/>
          <a:lstStyle/>
          <a:p>
            <a:fld id="{6844FF42-46A8-4979-B386-3695EC052AA7}" type="slidenum">
              <a:rPr lang="tr-TR" smtClean="0"/>
              <a:t>‹#›</a:t>
            </a:fld>
            <a:endParaRPr lang="tr-TR"/>
          </a:p>
        </p:txBody>
      </p:sp>
    </p:spTree>
    <p:extLst>
      <p:ext uri="{BB962C8B-B14F-4D97-AF65-F5344CB8AC3E}">
        <p14:creationId xmlns:p14="http://schemas.microsoft.com/office/powerpoint/2010/main" val="169691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A75FCF5-45D0-412F-958D-C81FBA9CCE19}"/>
              </a:ext>
            </a:extLst>
          </p:cNvPr>
          <p:cNvSpPr>
            <a:spLocks noGrp="1"/>
          </p:cNvSpPr>
          <p:nvPr>
            <p:ph type="dt" sz="half" idx="10"/>
          </p:nvPr>
        </p:nvSpPr>
        <p:spPr/>
        <p:txBody>
          <a:bodyPr/>
          <a:lstStyle/>
          <a:p>
            <a:fld id="{FC583433-3E23-42CA-A1AC-9BF9095DF6B8}" type="datetime1">
              <a:rPr lang="tr-TR" smtClean="0"/>
              <a:t>24.03.2023</a:t>
            </a:fld>
            <a:endParaRPr lang="tr-TR"/>
          </a:p>
        </p:txBody>
      </p:sp>
      <p:sp>
        <p:nvSpPr>
          <p:cNvPr id="3" name="Alt Bilgi Yer Tutucusu 2">
            <a:extLst>
              <a:ext uri="{FF2B5EF4-FFF2-40B4-BE49-F238E27FC236}">
                <a16:creationId xmlns:a16="http://schemas.microsoft.com/office/drawing/2014/main" id="{8DBA5677-3689-41AD-B636-0C50F52B198E}"/>
              </a:ext>
            </a:extLst>
          </p:cNvPr>
          <p:cNvSpPr>
            <a:spLocks noGrp="1"/>
          </p:cNvSpPr>
          <p:nvPr>
            <p:ph type="ftr" sz="quarter" idx="11"/>
          </p:nvPr>
        </p:nvSpPr>
        <p:spPr/>
        <p:txBody>
          <a:bodyPr/>
          <a:lstStyle/>
          <a:p>
            <a:r>
              <a:rPr lang="tr-TR"/>
              <a:t>Dr. Öğr. Üyesi Betül TURANOĞLU ŞİRİN</a:t>
            </a:r>
          </a:p>
        </p:txBody>
      </p:sp>
      <p:sp>
        <p:nvSpPr>
          <p:cNvPr id="4" name="Slayt Numarası Yer Tutucusu 3">
            <a:extLst>
              <a:ext uri="{FF2B5EF4-FFF2-40B4-BE49-F238E27FC236}">
                <a16:creationId xmlns:a16="http://schemas.microsoft.com/office/drawing/2014/main" id="{726DFD6C-E92C-4B9A-B7FA-E7DE6C4B45DD}"/>
              </a:ext>
            </a:extLst>
          </p:cNvPr>
          <p:cNvSpPr>
            <a:spLocks noGrp="1"/>
          </p:cNvSpPr>
          <p:nvPr>
            <p:ph type="sldNum" sz="quarter" idx="12"/>
          </p:nvPr>
        </p:nvSpPr>
        <p:spPr/>
        <p:txBody>
          <a:bodyPr/>
          <a:lstStyle/>
          <a:p>
            <a:fld id="{6844FF42-46A8-4979-B386-3695EC052AA7}" type="slidenum">
              <a:rPr lang="tr-TR" smtClean="0"/>
              <a:t>‹#›</a:t>
            </a:fld>
            <a:endParaRPr lang="tr-TR"/>
          </a:p>
        </p:txBody>
      </p:sp>
    </p:spTree>
    <p:extLst>
      <p:ext uri="{BB962C8B-B14F-4D97-AF65-F5344CB8AC3E}">
        <p14:creationId xmlns:p14="http://schemas.microsoft.com/office/powerpoint/2010/main" val="188194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7419353-A730-4E8E-B127-3E8D465359D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218635C-C905-4B26-89F6-ACB23C09BE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4C9EF28-D509-46E8-B799-35EEEC514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9174A784-2790-4BE2-9B38-0057300612D2}"/>
              </a:ext>
            </a:extLst>
          </p:cNvPr>
          <p:cNvSpPr>
            <a:spLocks noGrp="1"/>
          </p:cNvSpPr>
          <p:nvPr>
            <p:ph type="dt" sz="half" idx="10"/>
          </p:nvPr>
        </p:nvSpPr>
        <p:spPr/>
        <p:txBody>
          <a:bodyPr/>
          <a:lstStyle/>
          <a:p>
            <a:fld id="{ACF20DDB-B9BA-47BA-B18C-6E28C35205DB}" type="datetime1">
              <a:rPr lang="tr-TR" smtClean="0"/>
              <a:t>24.03.2023</a:t>
            </a:fld>
            <a:endParaRPr lang="tr-TR"/>
          </a:p>
        </p:txBody>
      </p:sp>
      <p:sp>
        <p:nvSpPr>
          <p:cNvPr id="6" name="Alt Bilgi Yer Tutucusu 5">
            <a:extLst>
              <a:ext uri="{FF2B5EF4-FFF2-40B4-BE49-F238E27FC236}">
                <a16:creationId xmlns:a16="http://schemas.microsoft.com/office/drawing/2014/main" id="{DC3C4ADE-56FF-4F3C-9E2C-ECCE76A2A3EB}"/>
              </a:ext>
            </a:extLst>
          </p:cNvPr>
          <p:cNvSpPr>
            <a:spLocks noGrp="1"/>
          </p:cNvSpPr>
          <p:nvPr>
            <p:ph type="ftr" sz="quarter" idx="11"/>
          </p:nvPr>
        </p:nvSpPr>
        <p:spPr/>
        <p:txBody>
          <a:bodyPr/>
          <a:lstStyle/>
          <a:p>
            <a:r>
              <a:rPr lang="tr-TR"/>
              <a:t>Dr. Öğr. Üyesi Betül TURANOĞLU ŞİRİN</a:t>
            </a:r>
          </a:p>
        </p:txBody>
      </p:sp>
      <p:sp>
        <p:nvSpPr>
          <p:cNvPr id="7" name="Slayt Numarası Yer Tutucusu 6">
            <a:extLst>
              <a:ext uri="{FF2B5EF4-FFF2-40B4-BE49-F238E27FC236}">
                <a16:creationId xmlns:a16="http://schemas.microsoft.com/office/drawing/2014/main" id="{8A85351B-7573-4C61-A88D-77F13049C681}"/>
              </a:ext>
            </a:extLst>
          </p:cNvPr>
          <p:cNvSpPr>
            <a:spLocks noGrp="1"/>
          </p:cNvSpPr>
          <p:nvPr>
            <p:ph type="sldNum" sz="quarter" idx="12"/>
          </p:nvPr>
        </p:nvSpPr>
        <p:spPr/>
        <p:txBody>
          <a:bodyPr/>
          <a:lstStyle/>
          <a:p>
            <a:fld id="{6844FF42-46A8-4979-B386-3695EC052AA7}" type="slidenum">
              <a:rPr lang="tr-TR" smtClean="0"/>
              <a:t>‹#›</a:t>
            </a:fld>
            <a:endParaRPr lang="tr-TR"/>
          </a:p>
        </p:txBody>
      </p:sp>
    </p:spTree>
    <p:extLst>
      <p:ext uri="{BB962C8B-B14F-4D97-AF65-F5344CB8AC3E}">
        <p14:creationId xmlns:p14="http://schemas.microsoft.com/office/powerpoint/2010/main" val="174210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2CE786-A3C5-4F25-A27F-E4746F6D2E4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1DBF465-7F61-4139-AF03-8D4893135C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80990E8-1C67-48A6-8F4C-7A36DDDB2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22E16CA8-5259-4820-901C-844B05228C75}"/>
              </a:ext>
            </a:extLst>
          </p:cNvPr>
          <p:cNvSpPr>
            <a:spLocks noGrp="1"/>
          </p:cNvSpPr>
          <p:nvPr>
            <p:ph type="dt" sz="half" idx="10"/>
          </p:nvPr>
        </p:nvSpPr>
        <p:spPr/>
        <p:txBody>
          <a:bodyPr/>
          <a:lstStyle/>
          <a:p>
            <a:fld id="{D4FD4E66-6BED-4E7E-81C0-C459C919204B}" type="datetime1">
              <a:rPr lang="tr-TR" smtClean="0"/>
              <a:t>24.03.2023</a:t>
            </a:fld>
            <a:endParaRPr lang="tr-TR"/>
          </a:p>
        </p:txBody>
      </p:sp>
      <p:sp>
        <p:nvSpPr>
          <p:cNvPr id="6" name="Alt Bilgi Yer Tutucusu 5">
            <a:extLst>
              <a:ext uri="{FF2B5EF4-FFF2-40B4-BE49-F238E27FC236}">
                <a16:creationId xmlns:a16="http://schemas.microsoft.com/office/drawing/2014/main" id="{A6063BBD-8CBA-413F-AD80-5D0BC1B7FB1D}"/>
              </a:ext>
            </a:extLst>
          </p:cNvPr>
          <p:cNvSpPr>
            <a:spLocks noGrp="1"/>
          </p:cNvSpPr>
          <p:nvPr>
            <p:ph type="ftr" sz="quarter" idx="11"/>
          </p:nvPr>
        </p:nvSpPr>
        <p:spPr/>
        <p:txBody>
          <a:bodyPr/>
          <a:lstStyle/>
          <a:p>
            <a:r>
              <a:rPr lang="tr-TR"/>
              <a:t>Dr. Öğr. Üyesi Betül TURANOĞLU ŞİRİN</a:t>
            </a:r>
          </a:p>
        </p:txBody>
      </p:sp>
      <p:sp>
        <p:nvSpPr>
          <p:cNvPr id="7" name="Slayt Numarası Yer Tutucusu 6">
            <a:extLst>
              <a:ext uri="{FF2B5EF4-FFF2-40B4-BE49-F238E27FC236}">
                <a16:creationId xmlns:a16="http://schemas.microsoft.com/office/drawing/2014/main" id="{27C9D789-23C9-474A-ADCC-1BCA4CD4B648}"/>
              </a:ext>
            </a:extLst>
          </p:cNvPr>
          <p:cNvSpPr>
            <a:spLocks noGrp="1"/>
          </p:cNvSpPr>
          <p:nvPr>
            <p:ph type="sldNum" sz="quarter" idx="12"/>
          </p:nvPr>
        </p:nvSpPr>
        <p:spPr/>
        <p:txBody>
          <a:bodyPr/>
          <a:lstStyle/>
          <a:p>
            <a:fld id="{6844FF42-46A8-4979-B386-3695EC052AA7}" type="slidenum">
              <a:rPr lang="tr-TR" smtClean="0"/>
              <a:t>‹#›</a:t>
            </a:fld>
            <a:endParaRPr lang="tr-TR"/>
          </a:p>
        </p:txBody>
      </p:sp>
    </p:spTree>
    <p:extLst>
      <p:ext uri="{BB962C8B-B14F-4D97-AF65-F5344CB8AC3E}">
        <p14:creationId xmlns:p14="http://schemas.microsoft.com/office/powerpoint/2010/main" val="109907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79799C-9B77-416D-B496-33FD3EDA73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37C435C-A66C-4F21-AF30-824C3DDAE6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A01AD78-A157-4595-AD5E-FE89942B82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AB851-01D0-40D3-B447-C3F3C22004F1}" type="datetime1">
              <a:rPr lang="tr-TR" smtClean="0"/>
              <a:t>24.03.2023</a:t>
            </a:fld>
            <a:endParaRPr lang="tr-TR"/>
          </a:p>
        </p:txBody>
      </p:sp>
      <p:sp>
        <p:nvSpPr>
          <p:cNvPr id="5" name="Alt Bilgi Yer Tutucusu 4">
            <a:extLst>
              <a:ext uri="{FF2B5EF4-FFF2-40B4-BE49-F238E27FC236}">
                <a16:creationId xmlns:a16="http://schemas.microsoft.com/office/drawing/2014/main" id="{0BC1DD35-99A8-451E-A566-C3AC846FA8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Dr. Öğr. Üyesi Betül TURANOĞLU ŞİRİN</a:t>
            </a:r>
          </a:p>
        </p:txBody>
      </p:sp>
      <p:sp>
        <p:nvSpPr>
          <p:cNvPr id="6" name="Slayt Numarası Yer Tutucusu 5">
            <a:extLst>
              <a:ext uri="{FF2B5EF4-FFF2-40B4-BE49-F238E27FC236}">
                <a16:creationId xmlns:a16="http://schemas.microsoft.com/office/drawing/2014/main" id="{BF59E63C-BE50-4BE4-A9DE-DD5267664C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4FF42-46A8-4979-B386-3695EC052AA7}" type="slidenum">
              <a:rPr lang="tr-TR" smtClean="0"/>
              <a:t>‹#›</a:t>
            </a:fld>
            <a:endParaRPr lang="tr-TR"/>
          </a:p>
        </p:txBody>
      </p:sp>
    </p:spTree>
    <p:extLst>
      <p:ext uri="{BB962C8B-B14F-4D97-AF65-F5344CB8AC3E}">
        <p14:creationId xmlns:p14="http://schemas.microsoft.com/office/powerpoint/2010/main" val="232377897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12A7141-25A7-4C1E-BC14-C49121DD0CB7}"/>
              </a:ext>
            </a:extLst>
          </p:cNvPr>
          <p:cNvSpPr>
            <a:spLocks noGrp="1"/>
          </p:cNvSpPr>
          <p:nvPr>
            <p:ph type="ctrTitle"/>
          </p:nvPr>
        </p:nvSpPr>
        <p:spPr/>
        <p:txBody>
          <a:bodyPr>
            <a:normAutofit/>
          </a:bodyPr>
          <a:lstStyle/>
          <a:p>
            <a:r>
              <a:rPr lang="tr-TR" sz="4400" b="1" dirty="0">
                <a:solidFill>
                  <a:schemeClr val="accent1">
                    <a:lumMod val="75000"/>
                  </a:schemeClr>
                </a:solidFill>
              </a:rPr>
              <a:t>BİLGİSAYAR PROGRAMLAMA-II</a:t>
            </a:r>
            <a:br>
              <a:rPr lang="tr-TR" sz="4400" b="1" dirty="0">
                <a:solidFill>
                  <a:schemeClr val="accent1">
                    <a:lumMod val="75000"/>
                  </a:schemeClr>
                </a:solidFill>
              </a:rPr>
            </a:br>
            <a:r>
              <a:rPr lang="tr-TR" sz="4400" b="1" dirty="0">
                <a:solidFill>
                  <a:schemeClr val="accent1">
                    <a:lumMod val="75000"/>
                  </a:schemeClr>
                </a:solidFill>
              </a:rPr>
              <a:t>(PYTHON)</a:t>
            </a:r>
            <a:br>
              <a:rPr lang="tr-TR" sz="4400" b="1" dirty="0">
                <a:solidFill>
                  <a:schemeClr val="accent1">
                    <a:lumMod val="75000"/>
                  </a:schemeClr>
                </a:solidFill>
              </a:rPr>
            </a:br>
            <a:br>
              <a:rPr lang="tr-TR" sz="2400" b="1" dirty="0">
                <a:solidFill>
                  <a:schemeClr val="accent1">
                    <a:lumMod val="75000"/>
                  </a:schemeClr>
                </a:solidFill>
              </a:rPr>
            </a:br>
            <a:r>
              <a:rPr lang="tr-TR" sz="2400" b="1" dirty="0">
                <a:solidFill>
                  <a:schemeClr val="accent1">
                    <a:lumMod val="75000"/>
                  </a:schemeClr>
                </a:solidFill>
              </a:rPr>
              <a:t>SUNUM-1 </a:t>
            </a:r>
            <a:endParaRPr lang="tr-TR" sz="4400" b="1" dirty="0">
              <a:solidFill>
                <a:schemeClr val="accent1">
                  <a:lumMod val="75000"/>
                </a:schemeClr>
              </a:solidFill>
            </a:endParaRPr>
          </a:p>
        </p:txBody>
      </p:sp>
      <p:sp>
        <p:nvSpPr>
          <p:cNvPr id="3" name="Alt Başlık 2">
            <a:extLst>
              <a:ext uri="{FF2B5EF4-FFF2-40B4-BE49-F238E27FC236}">
                <a16:creationId xmlns:a16="http://schemas.microsoft.com/office/drawing/2014/main" id="{94C92E84-5513-4475-8776-F7D848A10B8D}"/>
              </a:ext>
            </a:extLst>
          </p:cNvPr>
          <p:cNvSpPr>
            <a:spLocks noGrp="1"/>
          </p:cNvSpPr>
          <p:nvPr>
            <p:ph type="subTitle" idx="1"/>
          </p:nvPr>
        </p:nvSpPr>
        <p:spPr/>
        <p:txBody>
          <a:bodyPr/>
          <a:lstStyle/>
          <a:p>
            <a:endParaRPr lang="tr-TR" dirty="0">
              <a:solidFill>
                <a:schemeClr val="accent1">
                  <a:lumMod val="75000"/>
                </a:schemeClr>
              </a:solidFill>
            </a:endParaRPr>
          </a:p>
          <a:p>
            <a:r>
              <a:rPr lang="tr-TR" dirty="0">
                <a:solidFill>
                  <a:schemeClr val="accent1">
                    <a:lumMod val="75000"/>
                  </a:schemeClr>
                </a:solidFill>
              </a:rPr>
              <a:t>Dr. </a:t>
            </a:r>
            <a:r>
              <a:rPr lang="tr-TR" dirty="0" err="1">
                <a:solidFill>
                  <a:schemeClr val="accent1">
                    <a:lumMod val="75000"/>
                  </a:schemeClr>
                </a:solidFill>
              </a:rPr>
              <a:t>Öğr</a:t>
            </a:r>
            <a:r>
              <a:rPr lang="tr-TR" dirty="0">
                <a:solidFill>
                  <a:schemeClr val="accent1">
                    <a:lumMod val="75000"/>
                  </a:schemeClr>
                </a:solidFill>
              </a:rPr>
              <a:t>. Üyesi Betül TURANOĞLU ŞİRİN</a:t>
            </a:r>
          </a:p>
        </p:txBody>
      </p:sp>
      <p:pic>
        <p:nvPicPr>
          <p:cNvPr id="4" name="Picture 2" descr="Python Nedir? Python Nereledre Kullanılır? Python ile Neler Yapılabilir?">
            <a:extLst>
              <a:ext uri="{FF2B5EF4-FFF2-40B4-BE49-F238E27FC236}">
                <a16:creationId xmlns:a16="http://schemas.microsoft.com/office/drawing/2014/main" id="{3D673D72-E119-4120-B7FB-F46EC1CC7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7542" y="367506"/>
            <a:ext cx="1327711" cy="1325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ython Nedir? Python Nereledre Kullanılır? Python ile Neler Yapılabilir?">
            <a:extLst>
              <a:ext uri="{FF2B5EF4-FFF2-40B4-BE49-F238E27FC236}">
                <a16:creationId xmlns:a16="http://schemas.microsoft.com/office/drawing/2014/main" id="{12636E20-95D2-4EE3-90E1-FA39A8C2E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47" y="459581"/>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49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920F65-9307-4B47-99B6-632DCE07387B}"/>
              </a:ext>
            </a:extLst>
          </p:cNvPr>
          <p:cNvSpPr>
            <a:spLocks noGrp="1"/>
          </p:cNvSpPr>
          <p:nvPr>
            <p:ph type="title"/>
          </p:nvPr>
        </p:nvSpPr>
        <p:spPr/>
        <p:txBody>
          <a:bodyPr/>
          <a:lstStyle/>
          <a:p>
            <a:r>
              <a:rPr lang="tr-TR" b="1" dirty="0">
                <a:solidFill>
                  <a:schemeClr val="accent1">
                    <a:lumMod val="75000"/>
                  </a:schemeClr>
                </a:solidFill>
              </a:rPr>
              <a:t>ANACONDA NEDİR?</a:t>
            </a:r>
          </a:p>
        </p:txBody>
      </p:sp>
      <p:pic>
        <p:nvPicPr>
          <p:cNvPr id="1026" name="Picture 2" descr="Python Nedir? Python Nereledre Kullanılır? Python ile Neler Yapılabilir?">
            <a:extLst>
              <a:ext uri="{FF2B5EF4-FFF2-40B4-BE49-F238E27FC236}">
                <a16:creationId xmlns:a16="http://schemas.microsoft.com/office/drawing/2014/main" id="{215DB43D-4B41-44F0-8A50-0B23F1DFC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Ok: Sağ 4">
            <a:extLst>
              <a:ext uri="{FF2B5EF4-FFF2-40B4-BE49-F238E27FC236}">
                <a16:creationId xmlns:a16="http://schemas.microsoft.com/office/drawing/2014/main" id="{7F154DB1-20BB-46F9-8985-A1A9117ED393}"/>
              </a:ext>
            </a:extLst>
          </p:cNvPr>
          <p:cNvSpPr/>
          <p:nvPr/>
        </p:nvSpPr>
        <p:spPr>
          <a:xfrm>
            <a:off x="4515730" y="5050301"/>
            <a:ext cx="829993" cy="2493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7" name="İçerik Yer Tutucusu 6">
            <a:extLst>
              <a:ext uri="{FF2B5EF4-FFF2-40B4-BE49-F238E27FC236}">
                <a16:creationId xmlns:a16="http://schemas.microsoft.com/office/drawing/2014/main" id="{BB01BE92-6E28-47B5-8C8F-E7B0D47DF7E7}"/>
              </a:ext>
            </a:extLst>
          </p:cNvPr>
          <p:cNvPicPr>
            <a:picLocks noGrp="1" noChangeAspect="1"/>
          </p:cNvPicPr>
          <p:nvPr>
            <p:ph idx="1"/>
          </p:nvPr>
        </p:nvPicPr>
        <p:blipFill>
          <a:blip r:embed="rId3"/>
          <a:stretch>
            <a:fillRect/>
          </a:stretch>
        </p:blipFill>
        <p:spPr>
          <a:xfrm>
            <a:off x="2855742" y="1431729"/>
            <a:ext cx="6006311" cy="5200401"/>
          </a:xfrm>
          <a:prstGeom prst="rect">
            <a:avLst/>
          </a:prstGeom>
        </p:spPr>
      </p:pic>
      <p:sp>
        <p:nvSpPr>
          <p:cNvPr id="3" name="Alt Bilgi Yer Tutucusu 2">
            <a:extLst>
              <a:ext uri="{FF2B5EF4-FFF2-40B4-BE49-F238E27FC236}">
                <a16:creationId xmlns:a16="http://schemas.microsoft.com/office/drawing/2014/main" id="{AD6FAD7F-C2CE-46AF-B08D-C990AFCDD217}"/>
              </a:ext>
            </a:extLst>
          </p:cNvPr>
          <p:cNvSpPr>
            <a:spLocks noGrp="1"/>
          </p:cNvSpPr>
          <p:nvPr>
            <p:ph type="ftr" sz="quarter" idx="11"/>
          </p:nvPr>
        </p:nvSpPr>
        <p:spPr/>
        <p:txBody>
          <a:bodyPr/>
          <a:lstStyle/>
          <a:p>
            <a:r>
              <a:rPr lang="tr-TR"/>
              <a:t>Dr. Öğr. Üyesi Betül TURANOĞLU ŞİRİN</a:t>
            </a:r>
          </a:p>
        </p:txBody>
      </p:sp>
      <p:sp>
        <p:nvSpPr>
          <p:cNvPr id="4" name="Slayt Numarası Yer Tutucusu 3">
            <a:extLst>
              <a:ext uri="{FF2B5EF4-FFF2-40B4-BE49-F238E27FC236}">
                <a16:creationId xmlns:a16="http://schemas.microsoft.com/office/drawing/2014/main" id="{3F57497F-0B8A-49E6-B23B-AA8AE935D7F1}"/>
              </a:ext>
            </a:extLst>
          </p:cNvPr>
          <p:cNvSpPr>
            <a:spLocks noGrp="1"/>
          </p:cNvSpPr>
          <p:nvPr>
            <p:ph type="sldNum" sz="quarter" idx="12"/>
          </p:nvPr>
        </p:nvSpPr>
        <p:spPr/>
        <p:txBody>
          <a:bodyPr/>
          <a:lstStyle/>
          <a:p>
            <a:fld id="{6844FF42-46A8-4979-B386-3695EC052AA7}" type="slidenum">
              <a:rPr lang="tr-TR" smtClean="0"/>
              <a:t>10</a:t>
            </a:fld>
            <a:endParaRPr lang="tr-TR"/>
          </a:p>
        </p:txBody>
      </p:sp>
    </p:spTree>
    <p:extLst>
      <p:ext uri="{BB962C8B-B14F-4D97-AF65-F5344CB8AC3E}">
        <p14:creationId xmlns:p14="http://schemas.microsoft.com/office/powerpoint/2010/main" val="843843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920F65-9307-4B47-99B6-632DCE07387B}"/>
              </a:ext>
            </a:extLst>
          </p:cNvPr>
          <p:cNvSpPr>
            <a:spLocks noGrp="1"/>
          </p:cNvSpPr>
          <p:nvPr>
            <p:ph type="title"/>
          </p:nvPr>
        </p:nvSpPr>
        <p:spPr/>
        <p:txBody>
          <a:bodyPr/>
          <a:lstStyle/>
          <a:p>
            <a:r>
              <a:rPr lang="tr-TR" b="1" dirty="0">
                <a:solidFill>
                  <a:schemeClr val="accent1">
                    <a:lumMod val="75000"/>
                  </a:schemeClr>
                </a:solidFill>
              </a:rPr>
              <a:t>ANACONDA NEDİR?</a:t>
            </a:r>
          </a:p>
        </p:txBody>
      </p:sp>
      <p:pic>
        <p:nvPicPr>
          <p:cNvPr id="1026" name="Picture 2" descr="Python Nedir? Python Nereledre Kullanılır? Python ile Neler Yapılabilir?">
            <a:extLst>
              <a:ext uri="{FF2B5EF4-FFF2-40B4-BE49-F238E27FC236}">
                <a16:creationId xmlns:a16="http://schemas.microsoft.com/office/drawing/2014/main" id="{215DB43D-4B41-44F0-8A50-0B23F1DFC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Ok: Sağ 4">
            <a:extLst>
              <a:ext uri="{FF2B5EF4-FFF2-40B4-BE49-F238E27FC236}">
                <a16:creationId xmlns:a16="http://schemas.microsoft.com/office/drawing/2014/main" id="{7F154DB1-20BB-46F9-8985-A1A9117ED393}"/>
              </a:ext>
            </a:extLst>
          </p:cNvPr>
          <p:cNvSpPr/>
          <p:nvPr/>
        </p:nvSpPr>
        <p:spPr>
          <a:xfrm>
            <a:off x="4515730" y="5050301"/>
            <a:ext cx="829993" cy="2493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6" name="İçerik Yer Tutucusu 5">
            <a:extLst>
              <a:ext uri="{FF2B5EF4-FFF2-40B4-BE49-F238E27FC236}">
                <a16:creationId xmlns:a16="http://schemas.microsoft.com/office/drawing/2014/main" id="{4122286B-46C4-4554-8B67-50F1C7BA2363}"/>
              </a:ext>
            </a:extLst>
          </p:cNvPr>
          <p:cNvPicPr>
            <a:picLocks noGrp="1" noChangeAspect="1"/>
          </p:cNvPicPr>
          <p:nvPr>
            <p:ph idx="1"/>
          </p:nvPr>
        </p:nvPicPr>
        <p:blipFill>
          <a:blip r:embed="rId3"/>
          <a:stretch>
            <a:fillRect/>
          </a:stretch>
        </p:blipFill>
        <p:spPr>
          <a:xfrm>
            <a:off x="1083212" y="1519038"/>
            <a:ext cx="9406440" cy="4657925"/>
          </a:xfrm>
          <a:prstGeom prst="rect">
            <a:avLst/>
          </a:prstGeom>
        </p:spPr>
      </p:pic>
      <p:sp>
        <p:nvSpPr>
          <p:cNvPr id="3" name="Alt Bilgi Yer Tutucusu 2">
            <a:extLst>
              <a:ext uri="{FF2B5EF4-FFF2-40B4-BE49-F238E27FC236}">
                <a16:creationId xmlns:a16="http://schemas.microsoft.com/office/drawing/2014/main" id="{75AA34BA-6E61-44F0-975E-2ECD39E53EC8}"/>
              </a:ext>
            </a:extLst>
          </p:cNvPr>
          <p:cNvSpPr>
            <a:spLocks noGrp="1"/>
          </p:cNvSpPr>
          <p:nvPr>
            <p:ph type="ftr" sz="quarter" idx="11"/>
          </p:nvPr>
        </p:nvSpPr>
        <p:spPr/>
        <p:txBody>
          <a:bodyPr/>
          <a:lstStyle/>
          <a:p>
            <a:r>
              <a:rPr lang="tr-TR"/>
              <a:t>Dr. Öğr. Üyesi Betül TURANOĞLU ŞİRİN</a:t>
            </a:r>
          </a:p>
        </p:txBody>
      </p:sp>
      <p:sp>
        <p:nvSpPr>
          <p:cNvPr id="4" name="Slayt Numarası Yer Tutucusu 3">
            <a:extLst>
              <a:ext uri="{FF2B5EF4-FFF2-40B4-BE49-F238E27FC236}">
                <a16:creationId xmlns:a16="http://schemas.microsoft.com/office/drawing/2014/main" id="{8807413F-6D10-4F35-91FE-3E94DABCAA78}"/>
              </a:ext>
            </a:extLst>
          </p:cNvPr>
          <p:cNvSpPr>
            <a:spLocks noGrp="1"/>
          </p:cNvSpPr>
          <p:nvPr>
            <p:ph type="sldNum" sz="quarter" idx="12"/>
          </p:nvPr>
        </p:nvSpPr>
        <p:spPr/>
        <p:txBody>
          <a:bodyPr/>
          <a:lstStyle/>
          <a:p>
            <a:fld id="{6844FF42-46A8-4979-B386-3695EC052AA7}" type="slidenum">
              <a:rPr lang="tr-TR" smtClean="0"/>
              <a:t>11</a:t>
            </a:fld>
            <a:endParaRPr lang="tr-TR"/>
          </a:p>
        </p:txBody>
      </p:sp>
    </p:spTree>
    <p:extLst>
      <p:ext uri="{BB962C8B-B14F-4D97-AF65-F5344CB8AC3E}">
        <p14:creationId xmlns:p14="http://schemas.microsoft.com/office/powerpoint/2010/main" val="293367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74121ED-DDB6-4B27-8285-22A05673A1BA}"/>
              </a:ext>
            </a:extLst>
          </p:cNvPr>
          <p:cNvSpPr>
            <a:spLocks noGrp="1"/>
          </p:cNvSpPr>
          <p:nvPr>
            <p:ph type="title"/>
          </p:nvPr>
        </p:nvSpPr>
        <p:spPr/>
        <p:txBody>
          <a:bodyPr/>
          <a:lstStyle/>
          <a:p>
            <a:r>
              <a:rPr lang="tr-TR" b="1" dirty="0">
                <a:solidFill>
                  <a:schemeClr val="accent1">
                    <a:lumMod val="75000"/>
                  </a:schemeClr>
                </a:solidFill>
              </a:rPr>
              <a:t>JUPYTER NOTEBOOK</a:t>
            </a:r>
            <a:endParaRPr lang="tr-TR" dirty="0"/>
          </a:p>
        </p:txBody>
      </p:sp>
      <p:pic>
        <p:nvPicPr>
          <p:cNvPr id="4" name="İçerik Yer Tutucusu 3">
            <a:extLst>
              <a:ext uri="{FF2B5EF4-FFF2-40B4-BE49-F238E27FC236}">
                <a16:creationId xmlns:a16="http://schemas.microsoft.com/office/drawing/2014/main" id="{C7CF1078-021A-4C5B-9489-8B6C03AFA487}"/>
              </a:ext>
            </a:extLst>
          </p:cNvPr>
          <p:cNvPicPr>
            <a:picLocks noGrp="1" noChangeAspect="1"/>
          </p:cNvPicPr>
          <p:nvPr>
            <p:ph idx="1"/>
          </p:nvPr>
        </p:nvPicPr>
        <p:blipFill>
          <a:blip r:embed="rId2"/>
          <a:stretch>
            <a:fillRect/>
          </a:stretch>
        </p:blipFill>
        <p:spPr>
          <a:xfrm>
            <a:off x="3434167" y="1825625"/>
            <a:ext cx="5323665" cy="4351338"/>
          </a:xfrm>
          <a:prstGeom prst="rect">
            <a:avLst/>
          </a:prstGeom>
        </p:spPr>
      </p:pic>
      <p:pic>
        <p:nvPicPr>
          <p:cNvPr id="5" name="Picture 2" descr="Python Nedir? Python Nereledre Kullanılır? Python ile Neler Yapılabilir?">
            <a:extLst>
              <a:ext uri="{FF2B5EF4-FFF2-40B4-BE49-F238E27FC236}">
                <a16:creationId xmlns:a16="http://schemas.microsoft.com/office/drawing/2014/main" id="{B1FBACF0-14EC-47B5-B886-786D85928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Alt Bilgi Yer Tutucusu 2">
            <a:extLst>
              <a:ext uri="{FF2B5EF4-FFF2-40B4-BE49-F238E27FC236}">
                <a16:creationId xmlns:a16="http://schemas.microsoft.com/office/drawing/2014/main" id="{3441926F-7235-468C-8856-16F0CBB8FE0C}"/>
              </a:ext>
            </a:extLst>
          </p:cNvPr>
          <p:cNvSpPr>
            <a:spLocks noGrp="1"/>
          </p:cNvSpPr>
          <p:nvPr>
            <p:ph type="ftr" sz="quarter" idx="11"/>
          </p:nvPr>
        </p:nvSpPr>
        <p:spPr/>
        <p:txBody>
          <a:bodyPr/>
          <a:lstStyle/>
          <a:p>
            <a:r>
              <a:rPr lang="tr-TR"/>
              <a:t>Dr. Öğr. Üyesi Betül TURANOĞLU ŞİRİN</a:t>
            </a:r>
          </a:p>
        </p:txBody>
      </p:sp>
      <p:sp>
        <p:nvSpPr>
          <p:cNvPr id="6" name="Slayt Numarası Yer Tutucusu 5">
            <a:extLst>
              <a:ext uri="{FF2B5EF4-FFF2-40B4-BE49-F238E27FC236}">
                <a16:creationId xmlns:a16="http://schemas.microsoft.com/office/drawing/2014/main" id="{FF7ECE64-FA44-44F7-9CCD-EE4944CAFCBF}"/>
              </a:ext>
            </a:extLst>
          </p:cNvPr>
          <p:cNvSpPr>
            <a:spLocks noGrp="1"/>
          </p:cNvSpPr>
          <p:nvPr>
            <p:ph type="sldNum" sz="quarter" idx="12"/>
          </p:nvPr>
        </p:nvSpPr>
        <p:spPr/>
        <p:txBody>
          <a:bodyPr/>
          <a:lstStyle/>
          <a:p>
            <a:fld id="{6844FF42-46A8-4979-B386-3695EC052AA7}" type="slidenum">
              <a:rPr lang="tr-TR" smtClean="0"/>
              <a:t>12</a:t>
            </a:fld>
            <a:endParaRPr lang="tr-TR"/>
          </a:p>
        </p:txBody>
      </p:sp>
    </p:spTree>
    <p:extLst>
      <p:ext uri="{BB962C8B-B14F-4D97-AF65-F5344CB8AC3E}">
        <p14:creationId xmlns:p14="http://schemas.microsoft.com/office/powerpoint/2010/main" val="245495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E92D33-9DFF-4D4F-8043-8A4C78E64F25}"/>
              </a:ext>
            </a:extLst>
          </p:cNvPr>
          <p:cNvSpPr>
            <a:spLocks noGrp="1"/>
          </p:cNvSpPr>
          <p:nvPr>
            <p:ph type="title"/>
          </p:nvPr>
        </p:nvSpPr>
        <p:spPr/>
        <p:txBody>
          <a:bodyPr/>
          <a:lstStyle/>
          <a:p>
            <a:r>
              <a:rPr lang="tr-TR" b="1" dirty="0">
                <a:solidFill>
                  <a:schemeClr val="accent1">
                    <a:lumMod val="75000"/>
                  </a:schemeClr>
                </a:solidFill>
              </a:rPr>
              <a:t>JUPYTER NOTEBOOK</a:t>
            </a:r>
            <a:endParaRPr lang="tr-TR" dirty="0"/>
          </a:p>
        </p:txBody>
      </p:sp>
      <p:pic>
        <p:nvPicPr>
          <p:cNvPr id="4" name="İçerik Yer Tutucusu 3">
            <a:extLst>
              <a:ext uri="{FF2B5EF4-FFF2-40B4-BE49-F238E27FC236}">
                <a16:creationId xmlns:a16="http://schemas.microsoft.com/office/drawing/2014/main" id="{AE109EB1-32E7-479E-BC50-FCACFBC1D8B0}"/>
              </a:ext>
            </a:extLst>
          </p:cNvPr>
          <p:cNvPicPr>
            <a:picLocks noGrp="1" noChangeAspect="1"/>
          </p:cNvPicPr>
          <p:nvPr>
            <p:ph idx="1"/>
          </p:nvPr>
        </p:nvPicPr>
        <p:blipFill>
          <a:blip r:embed="rId2"/>
          <a:stretch>
            <a:fillRect/>
          </a:stretch>
        </p:blipFill>
        <p:spPr>
          <a:xfrm>
            <a:off x="1577193" y="1690688"/>
            <a:ext cx="9544050" cy="4114800"/>
          </a:xfrm>
          <a:prstGeom prst="rect">
            <a:avLst/>
          </a:prstGeom>
        </p:spPr>
      </p:pic>
      <p:sp>
        <p:nvSpPr>
          <p:cNvPr id="6" name="Ok: Sağ 5">
            <a:extLst>
              <a:ext uri="{FF2B5EF4-FFF2-40B4-BE49-F238E27FC236}">
                <a16:creationId xmlns:a16="http://schemas.microsoft.com/office/drawing/2014/main" id="{36A974EA-E79E-4DFD-A588-88AE1842AC2F}"/>
              </a:ext>
            </a:extLst>
          </p:cNvPr>
          <p:cNvSpPr/>
          <p:nvPr/>
        </p:nvSpPr>
        <p:spPr>
          <a:xfrm>
            <a:off x="1344636" y="4802358"/>
            <a:ext cx="731520" cy="2664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3EB23693-18B7-45B9-B1AD-E17C8194166F}"/>
              </a:ext>
            </a:extLst>
          </p:cNvPr>
          <p:cNvSpPr txBox="1"/>
          <p:nvPr/>
        </p:nvSpPr>
        <p:spPr>
          <a:xfrm>
            <a:off x="4375051" y="5940663"/>
            <a:ext cx="5092505" cy="369332"/>
          </a:xfrm>
          <a:prstGeom prst="rect">
            <a:avLst/>
          </a:prstGeom>
          <a:noFill/>
        </p:spPr>
        <p:txBody>
          <a:bodyPr wrap="square" rtlCol="0">
            <a:spAutoFit/>
          </a:bodyPr>
          <a:lstStyle/>
          <a:p>
            <a:r>
              <a:rPr lang="tr-TR" b="1" dirty="0">
                <a:solidFill>
                  <a:srgbClr val="FF0000"/>
                </a:solidFill>
              </a:rPr>
              <a:t>Eğer web ara yüzü otomatik açılmazsa…</a:t>
            </a:r>
          </a:p>
        </p:txBody>
      </p:sp>
      <p:pic>
        <p:nvPicPr>
          <p:cNvPr id="8" name="Picture 2" descr="Python Nedir? Python Nereledre Kullanılır? Python ile Neler Yapılabilir?">
            <a:extLst>
              <a:ext uri="{FF2B5EF4-FFF2-40B4-BE49-F238E27FC236}">
                <a16:creationId xmlns:a16="http://schemas.microsoft.com/office/drawing/2014/main" id="{C6868A97-5F07-495F-9759-7F8D35A0D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Alt Bilgi Yer Tutucusu 2">
            <a:extLst>
              <a:ext uri="{FF2B5EF4-FFF2-40B4-BE49-F238E27FC236}">
                <a16:creationId xmlns:a16="http://schemas.microsoft.com/office/drawing/2014/main" id="{C57B4B95-6F4B-4F06-9169-72075AA4457E}"/>
              </a:ext>
            </a:extLst>
          </p:cNvPr>
          <p:cNvSpPr>
            <a:spLocks noGrp="1"/>
          </p:cNvSpPr>
          <p:nvPr>
            <p:ph type="ftr" sz="quarter" idx="11"/>
          </p:nvPr>
        </p:nvSpPr>
        <p:spPr/>
        <p:txBody>
          <a:bodyPr/>
          <a:lstStyle/>
          <a:p>
            <a:r>
              <a:rPr lang="tr-TR"/>
              <a:t>Dr. Öğr. Üyesi Betül TURANOĞLU ŞİRİN</a:t>
            </a:r>
          </a:p>
        </p:txBody>
      </p:sp>
      <p:sp>
        <p:nvSpPr>
          <p:cNvPr id="5" name="Slayt Numarası Yer Tutucusu 4">
            <a:extLst>
              <a:ext uri="{FF2B5EF4-FFF2-40B4-BE49-F238E27FC236}">
                <a16:creationId xmlns:a16="http://schemas.microsoft.com/office/drawing/2014/main" id="{EDB5D10A-BC1B-4CAC-B5A9-BF19B4B0B147}"/>
              </a:ext>
            </a:extLst>
          </p:cNvPr>
          <p:cNvSpPr>
            <a:spLocks noGrp="1"/>
          </p:cNvSpPr>
          <p:nvPr>
            <p:ph type="sldNum" sz="quarter" idx="12"/>
          </p:nvPr>
        </p:nvSpPr>
        <p:spPr/>
        <p:txBody>
          <a:bodyPr/>
          <a:lstStyle/>
          <a:p>
            <a:fld id="{6844FF42-46A8-4979-B386-3695EC052AA7}" type="slidenum">
              <a:rPr lang="tr-TR" smtClean="0"/>
              <a:t>13</a:t>
            </a:fld>
            <a:endParaRPr lang="tr-TR"/>
          </a:p>
        </p:txBody>
      </p:sp>
    </p:spTree>
    <p:extLst>
      <p:ext uri="{BB962C8B-B14F-4D97-AF65-F5344CB8AC3E}">
        <p14:creationId xmlns:p14="http://schemas.microsoft.com/office/powerpoint/2010/main" val="2480673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E92D33-9DFF-4D4F-8043-8A4C78E64F25}"/>
              </a:ext>
            </a:extLst>
          </p:cNvPr>
          <p:cNvSpPr>
            <a:spLocks noGrp="1"/>
          </p:cNvSpPr>
          <p:nvPr>
            <p:ph type="title"/>
          </p:nvPr>
        </p:nvSpPr>
        <p:spPr/>
        <p:txBody>
          <a:bodyPr/>
          <a:lstStyle/>
          <a:p>
            <a:r>
              <a:rPr lang="tr-TR" b="1" dirty="0">
                <a:solidFill>
                  <a:schemeClr val="accent1">
                    <a:lumMod val="75000"/>
                  </a:schemeClr>
                </a:solidFill>
              </a:rPr>
              <a:t>JUPYTER NOTEBOOK</a:t>
            </a:r>
            <a:endParaRPr lang="tr-TR" dirty="0"/>
          </a:p>
        </p:txBody>
      </p:sp>
      <p:pic>
        <p:nvPicPr>
          <p:cNvPr id="7" name="İçerik Yer Tutucusu 6">
            <a:extLst>
              <a:ext uri="{FF2B5EF4-FFF2-40B4-BE49-F238E27FC236}">
                <a16:creationId xmlns:a16="http://schemas.microsoft.com/office/drawing/2014/main" id="{3D84A665-BBCE-4BF2-A8D3-7F9C3B9971CC}"/>
              </a:ext>
            </a:extLst>
          </p:cNvPr>
          <p:cNvPicPr>
            <a:picLocks noGrp="1" noChangeAspect="1"/>
          </p:cNvPicPr>
          <p:nvPr>
            <p:ph idx="1"/>
          </p:nvPr>
        </p:nvPicPr>
        <p:blipFill>
          <a:blip r:embed="rId3"/>
          <a:stretch>
            <a:fillRect/>
          </a:stretch>
        </p:blipFill>
        <p:spPr>
          <a:xfrm>
            <a:off x="1091417" y="1690688"/>
            <a:ext cx="10515600" cy="3678143"/>
          </a:xfrm>
          <a:prstGeom prst="rect">
            <a:avLst/>
          </a:prstGeom>
        </p:spPr>
      </p:pic>
      <p:sp>
        <p:nvSpPr>
          <p:cNvPr id="8" name="Ok: Sağ 7">
            <a:extLst>
              <a:ext uri="{FF2B5EF4-FFF2-40B4-BE49-F238E27FC236}">
                <a16:creationId xmlns:a16="http://schemas.microsoft.com/office/drawing/2014/main" id="{747FCFE9-919B-4572-9B54-E0167FABFD82}"/>
              </a:ext>
            </a:extLst>
          </p:cNvPr>
          <p:cNvSpPr/>
          <p:nvPr/>
        </p:nvSpPr>
        <p:spPr>
          <a:xfrm>
            <a:off x="739726" y="2067950"/>
            <a:ext cx="1271954" cy="2954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descr="Python Nedir? Python Nereledre Kullanılır? Python ile Neler Yapılabilir?">
            <a:extLst>
              <a:ext uri="{FF2B5EF4-FFF2-40B4-BE49-F238E27FC236}">
                <a16:creationId xmlns:a16="http://schemas.microsoft.com/office/drawing/2014/main" id="{C67B0367-E65E-4CB9-8159-DDD7DF3D8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Alt Bilgi Yer Tutucusu 2">
            <a:extLst>
              <a:ext uri="{FF2B5EF4-FFF2-40B4-BE49-F238E27FC236}">
                <a16:creationId xmlns:a16="http://schemas.microsoft.com/office/drawing/2014/main" id="{28E56D8F-3A20-496D-BEF3-FB780EDEADD7}"/>
              </a:ext>
            </a:extLst>
          </p:cNvPr>
          <p:cNvSpPr>
            <a:spLocks noGrp="1"/>
          </p:cNvSpPr>
          <p:nvPr>
            <p:ph type="ftr" sz="quarter" idx="11"/>
          </p:nvPr>
        </p:nvSpPr>
        <p:spPr/>
        <p:txBody>
          <a:bodyPr/>
          <a:lstStyle/>
          <a:p>
            <a:r>
              <a:rPr lang="tr-TR"/>
              <a:t>Dr. Öğr. Üyesi Betül TURANOĞLU ŞİRİN</a:t>
            </a:r>
          </a:p>
        </p:txBody>
      </p:sp>
      <p:sp>
        <p:nvSpPr>
          <p:cNvPr id="4" name="Slayt Numarası Yer Tutucusu 3">
            <a:extLst>
              <a:ext uri="{FF2B5EF4-FFF2-40B4-BE49-F238E27FC236}">
                <a16:creationId xmlns:a16="http://schemas.microsoft.com/office/drawing/2014/main" id="{46492440-C6E5-4125-989C-5C2C5FABF3EB}"/>
              </a:ext>
            </a:extLst>
          </p:cNvPr>
          <p:cNvSpPr>
            <a:spLocks noGrp="1"/>
          </p:cNvSpPr>
          <p:nvPr>
            <p:ph type="sldNum" sz="quarter" idx="12"/>
          </p:nvPr>
        </p:nvSpPr>
        <p:spPr/>
        <p:txBody>
          <a:bodyPr/>
          <a:lstStyle/>
          <a:p>
            <a:fld id="{6844FF42-46A8-4979-B386-3695EC052AA7}" type="slidenum">
              <a:rPr lang="tr-TR" smtClean="0"/>
              <a:t>14</a:t>
            </a:fld>
            <a:endParaRPr lang="tr-TR"/>
          </a:p>
        </p:txBody>
      </p:sp>
    </p:spTree>
    <p:extLst>
      <p:ext uri="{BB962C8B-B14F-4D97-AF65-F5344CB8AC3E}">
        <p14:creationId xmlns:p14="http://schemas.microsoft.com/office/powerpoint/2010/main" val="425608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E92D33-9DFF-4D4F-8043-8A4C78E64F25}"/>
              </a:ext>
            </a:extLst>
          </p:cNvPr>
          <p:cNvSpPr>
            <a:spLocks noGrp="1"/>
          </p:cNvSpPr>
          <p:nvPr>
            <p:ph type="title"/>
          </p:nvPr>
        </p:nvSpPr>
        <p:spPr/>
        <p:txBody>
          <a:bodyPr/>
          <a:lstStyle/>
          <a:p>
            <a:r>
              <a:rPr lang="tr-TR" b="1" dirty="0">
                <a:solidFill>
                  <a:schemeClr val="accent1">
                    <a:lumMod val="75000"/>
                  </a:schemeClr>
                </a:solidFill>
              </a:rPr>
              <a:t>JUPYTER NOTEBOOK</a:t>
            </a:r>
            <a:endParaRPr lang="tr-TR" dirty="0"/>
          </a:p>
        </p:txBody>
      </p:sp>
      <p:pic>
        <p:nvPicPr>
          <p:cNvPr id="5" name="İçerik Yer Tutucusu 4">
            <a:extLst>
              <a:ext uri="{FF2B5EF4-FFF2-40B4-BE49-F238E27FC236}">
                <a16:creationId xmlns:a16="http://schemas.microsoft.com/office/drawing/2014/main" id="{A09A231F-E358-4A78-9B71-31A24EB20784}"/>
              </a:ext>
            </a:extLst>
          </p:cNvPr>
          <p:cNvPicPr>
            <a:picLocks noGrp="1" noChangeAspect="1"/>
          </p:cNvPicPr>
          <p:nvPr>
            <p:ph idx="1"/>
          </p:nvPr>
        </p:nvPicPr>
        <p:blipFill>
          <a:blip r:embed="rId3"/>
          <a:stretch>
            <a:fillRect/>
          </a:stretch>
        </p:blipFill>
        <p:spPr>
          <a:xfrm>
            <a:off x="1099646" y="1733550"/>
            <a:ext cx="9738708" cy="4351338"/>
          </a:xfrm>
          <a:prstGeom prst="rect">
            <a:avLst/>
          </a:prstGeom>
        </p:spPr>
      </p:pic>
      <p:sp>
        <p:nvSpPr>
          <p:cNvPr id="6" name="Ok: Sağ 5">
            <a:extLst>
              <a:ext uri="{FF2B5EF4-FFF2-40B4-BE49-F238E27FC236}">
                <a16:creationId xmlns:a16="http://schemas.microsoft.com/office/drawing/2014/main" id="{C1B4693D-BE07-428B-A43A-C7E125670411}"/>
              </a:ext>
            </a:extLst>
          </p:cNvPr>
          <p:cNvSpPr/>
          <p:nvPr/>
        </p:nvSpPr>
        <p:spPr>
          <a:xfrm>
            <a:off x="970671" y="4501662"/>
            <a:ext cx="1041010" cy="1266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7" name="Picture 2" descr="Python Nedir? Python Nereledre Kullanılır? Python ile Neler Yapılabilir?">
            <a:extLst>
              <a:ext uri="{FF2B5EF4-FFF2-40B4-BE49-F238E27FC236}">
                <a16:creationId xmlns:a16="http://schemas.microsoft.com/office/drawing/2014/main" id="{41575B53-DE78-4BE8-8B13-CBDCB8802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Alt Bilgi Yer Tutucusu 2">
            <a:extLst>
              <a:ext uri="{FF2B5EF4-FFF2-40B4-BE49-F238E27FC236}">
                <a16:creationId xmlns:a16="http://schemas.microsoft.com/office/drawing/2014/main" id="{956AC86A-7F89-47AE-B864-C4ABBAD6B0FA}"/>
              </a:ext>
            </a:extLst>
          </p:cNvPr>
          <p:cNvSpPr>
            <a:spLocks noGrp="1"/>
          </p:cNvSpPr>
          <p:nvPr>
            <p:ph type="ftr" sz="quarter" idx="11"/>
          </p:nvPr>
        </p:nvSpPr>
        <p:spPr/>
        <p:txBody>
          <a:bodyPr/>
          <a:lstStyle/>
          <a:p>
            <a:r>
              <a:rPr lang="tr-TR"/>
              <a:t>Dr. Öğr. Üyesi Betül TURANOĞLU ŞİRİN</a:t>
            </a:r>
          </a:p>
        </p:txBody>
      </p:sp>
      <p:sp>
        <p:nvSpPr>
          <p:cNvPr id="4" name="Slayt Numarası Yer Tutucusu 3">
            <a:extLst>
              <a:ext uri="{FF2B5EF4-FFF2-40B4-BE49-F238E27FC236}">
                <a16:creationId xmlns:a16="http://schemas.microsoft.com/office/drawing/2014/main" id="{72305638-575C-4DA3-A974-5FD67D98FE2D}"/>
              </a:ext>
            </a:extLst>
          </p:cNvPr>
          <p:cNvSpPr>
            <a:spLocks noGrp="1"/>
          </p:cNvSpPr>
          <p:nvPr>
            <p:ph type="sldNum" sz="quarter" idx="12"/>
          </p:nvPr>
        </p:nvSpPr>
        <p:spPr/>
        <p:txBody>
          <a:bodyPr/>
          <a:lstStyle/>
          <a:p>
            <a:fld id="{6844FF42-46A8-4979-B386-3695EC052AA7}" type="slidenum">
              <a:rPr lang="tr-TR" smtClean="0"/>
              <a:t>15</a:t>
            </a:fld>
            <a:endParaRPr lang="tr-TR"/>
          </a:p>
        </p:txBody>
      </p:sp>
    </p:spTree>
    <p:extLst>
      <p:ext uri="{BB962C8B-B14F-4D97-AF65-F5344CB8AC3E}">
        <p14:creationId xmlns:p14="http://schemas.microsoft.com/office/powerpoint/2010/main" val="3484821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E92D33-9DFF-4D4F-8043-8A4C78E64F25}"/>
              </a:ext>
            </a:extLst>
          </p:cNvPr>
          <p:cNvSpPr>
            <a:spLocks noGrp="1"/>
          </p:cNvSpPr>
          <p:nvPr>
            <p:ph type="title"/>
          </p:nvPr>
        </p:nvSpPr>
        <p:spPr/>
        <p:txBody>
          <a:bodyPr/>
          <a:lstStyle/>
          <a:p>
            <a:r>
              <a:rPr lang="tr-TR" b="1" dirty="0">
                <a:solidFill>
                  <a:schemeClr val="accent1">
                    <a:lumMod val="75000"/>
                  </a:schemeClr>
                </a:solidFill>
              </a:rPr>
              <a:t>JUPYTER NOTEBOOK</a:t>
            </a:r>
            <a:endParaRPr lang="tr-TR" dirty="0"/>
          </a:p>
        </p:txBody>
      </p:sp>
      <p:pic>
        <p:nvPicPr>
          <p:cNvPr id="6" name="İçerik Yer Tutucusu 5">
            <a:extLst>
              <a:ext uri="{FF2B5EF4-FFF2-40B4-BE49-F238E27FC236}">
                <a16:creationId xmlns:a16="http://schemas.microsoft.com/office/drawing/2014/main" id="{E78BBDD5-63A0-4178-83DF-A65B0286E740}"/>
              </a:ext>
            </a:extLst>
          </p:cNvPr>
          <p:cNvPicPr>
            <a:picLocks noGrp="1" noChangeAspect="1"/>
          </p:cNvPicPr>
          <p:nvPr>
            <p:ph idx="1"/>
          </p:nvPr>
        </p:nvPicPr>
        <p:blipFill>
          <a:blip r:embed="rId3"/>
          <a:stretch>
            <a:fillRect/>
          </a:stretch>
        </p:blipFill>
        <p:spPr>
          <a:xfrm>
            <a:off x="1331375" y="1690688"/>
            <a:ext cx="9191625" cy="3190875"/>
          </a:xfrm>
          <a:prstGeom prst="rect">
            <a:avLst/>
          </a:prstGeom>
        </p:spPr>
      </p:pic>
      <p:sp>
        <p:nvSpPr>
          <p:cNvPr id="7" name="Ok: Sağ 6">
            <a:extLst>
              <a:ext uri="{FF2B5EF4-FFF2-40B4-BE49-F238E27FC236}">
                <a16:creationId xmlns:a16="http://schemas.microsoft.com/office/drawing/2014/main" id="{198FB9EC-A48D-4FF2-B9EB-77C2E8A5A464}"/>
              </a:ext>
            </a:extLst>
          </p:cNvPr>
          <p:cNvSpPr/>
          <p:nvPr/>
        </p:nvSpPr>
        <p:spPr>
          <a:xfrm>
            <a:off x="822007" y="4403187"/>
            <a:ext cx="1018735" cy="1688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descr="Python Nedir? Python Nereledre Kullanılır? Python ile Neler Yapılabilir?">
            <a:extLst>
              <a:ext uri="{FF2B5EF4-FFF2-40B4-BE49-F238E27FC236}">
                <a16:creationId xmlns:a16="http://schemas.microsoft.com/office/drawing/2014/main" id="{0C24B56C-D5CF-463A-84B7-C8841E30FD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Alt Bilgi Yer Tutucusu 2">
            <a:extLst>
              <a:ext uri="{FF2B5EF4-FFF2-40B4-BE49-F238E27FC236}">
                <a16:creationId xmlns:a16="http://schemas.microsoft.com/office/drawing/2014/main" id="{A5026961-8FEF-45BE-8C85-12C538D5A823}"/>
              </a:ext>
            </a:extLst>
          </p:cNvPr>
          <p:cNvSpPr>
            <a:spLocks noGrp="1"/>
          </p:cNvSpPr>
          <p:nvPr>
            <p:ph type="ftr" sz="quarter" idx="11"/>
          </p:nvPr>
        </p:nvSpPr>
        <p:spPr/>
        <p:txBody>
          <a:bodyPr/>
          <a:lstStyle/>
          <a:p>
            <a:r>
              <a:rPr lang="tr-TR"/>
              <a:t>Dr. Öğr. Üyesi Betül TURANOĞLU ŞİRİN</a:t>
            </a:r>
          </a:p>
        </p:txBody>
      </p:sp>
      <p:sp>
        <p:nvSpPr>
          <p:cNvPr id="4" name="Slayt Numarası Yer Tutucusu 3">
            <a:extLst>
              <a:ext uri="{FF2B5EF4-FFF2-40B4-BE49-F238E27FC236}">
                <a16:creationId xmlns:a16="http://schemas.microsoft.com/office/drawing/2014/main" id="{1540018D-F2EF-412F-9E0D-B4FC7DDA62F2}"/>
              </a:ext>
            </a:extLst>
          </p:cNvPr>
          <p:cNvSpPr>
            <a:spLocks noGrp="1"/>
          </p:cNvSpPr>
          <p:nvPr>
            <p:ph type="sldNum" sz="quarter" idx="12"/>
          </p:nvPr>
        </p:nvSpPr>
        <p:spPr/>
        <p:txBody>
          <a:bodyPr/>
          <a:lstStyle/>
          <a:p>
            <a:fld id="{6844FF42-46A8-4979-B386-3695EC052AA7}" type="slidenum">
              <a:rPr lang="tr-TR" smtClean="0"/>
              <a:t>16</a:t>
            </a:fld>
            <a:endParaRPr lang="tr-TR"/>
          </a:p>
        </p:txBody>
      </p:sp>
    </p:spTree>
    <p:extLst>
      <p:ext uri="{BB962C8B-B14F-4D97-AF65-F5344CB8AC3E}">
        <p14:creationId xmlns:p14="http://schemas.microsoft.com/office/powerpoint/2010/main" val="233524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E92D33-9DFF-4D4F-8043-8A4C78E64F25}"/>
              </a:ext>
            </a:extLst>
          </p:cNvPr>
          <p:cNvSpPr>
            <a:spLocks noGrp="1"/>
          </p:cNvSpPr>
          <p:nvPr>
            <p:ph type="title"/>
          </p:nvPr>
        </p:nvSpPr>
        <p:spPr/>
        <p:txBody>
          <a:bodyPr/>
          <a:lstStyle/>
          <a:p>
            <a:r>
              <a:rPr lang="tr-TR" b="1" dirty="0">
                <a:solidFill>
                  <a:schemeClr val="accent1">
                    <a:lumMod val="75000"/>
                  </a:schemeClr>
                </a:solidFill>
              </a:rPr>
              <a:t>JUPYTER NOTEBOOK</a:t>
            </a:r>
            <a:endParaRPr lang="tr-TR" dirty="0"/>
          </a:p>
        </p:txBody>
      </p:sp>
      <p:pic>
        <p:nvPicPr>
          <p:cNvPr id="5" name="Resim 4">
            <a:extLst>
              <a:ext uri="{FF2B5EF4-FFF2-40B4-BE49-F238E27FC236}">
                <a16:creationId xmlns:a16="http://schemas.microsoft.com/office/drawing/2014/main" id="{B7D09980-2526-4B72-930C-1658BDC2BA8A}"/>
              </a:ext>
            </a:extLst>
          </p:cNvPr>
          <p:cNvPicPr>
            <a:picLocks noChangeAspect="1"/>
          </p:cNvPicPr>
          <p:nvPr/>
        </p:nvPicPr>
        <p:blipFill>
          <a:blip r:embed="rId3"/>
          <a:stretch>
            <a:fillRect/>
          </a:stretch>
        </p:blipFill>
        <p:spPr>
          <a:xfrm>
            <a:off x="838200" y="2007137"/>
            <a:ext cx="9686925" cy="3181350"/>
          </a:xfrm>
          <a:prstGeom prst="rect">
            <a:avLst/>
          </a:prstGeom>
        </p:spPr>
      </p:pic>
      <p:sp>
        <p:nvSpPr>
          <p:cNvPr id="8" name="Ok: Sağ 7">
            <a:extLst>
              <a:ext uri="{FF2B5EF4-FFF2-40B4-BE49-F238E27FC236}">
                <a16:creationId xmlns:a16="http://schemas.microsoft.com/office/drawing/2014/main" id="{353E926D-5A3A-401F-9AF0-0183960F74FA}"/>
              </a:ext>
            </a:extLst>
          </p:cNvPr>
          <p:cNvSpPr/>
          <p:nvPr/>
        </p:nvSpPr>
        <p:spPr>
          <a:xfrm>
            <a:off x="7835705" y="2982351"/>
            <a:ext cx="1463040" cy="1969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2" descr="Python Nedir? Python Nereledre Kullanılır? Python ile Neler Yapılabilir?">
            <a:extLst>
              <a:ext uri="{FF2B5EF4-FFF2-40B4-BE49-F238E27FC236}">
                <a16:creationId xmlns:a16="http://schemas.microsoft.com/office/drawing/2014/main" id="{C3C98013-8E34-4FF6-9471-0CD37E879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Alt Bilgi Yer Tutucusu 2">
            <a:extLst>
              <a:ext uri="{FF2B5EF4-FFF2-40B4-BE49-F238E27FC236}">
                <a16:creationId xmlns:a16="http://schemas.microsoft.com/office/drawing/2014/main" id="{9805F13D-016C-41D9-9618-E6F05F9A72AC}"/>
              </a:ext>
            </a:extLst>
          </p:cNvPr>
          <p:cNvSpPr>
            <a:spLocks noGrp="1"/>
          </p:cNvSpPr>
          <p:nvPr>
            <p:ph type="ftr" sz="quarter" idx="11"/>
          </p:nvPr>
        </p:nvSpPr>
        <p:spPr/>
        <p:txBody>
          <a:bodyPr/>
          <a:lstStyle/>
          <a:p>
            <a:r>
              <a:rPr lang="tr-TR"/>
              <a:t>Dr. Öğr. Üyesi Betül TURANOĞLU ŞİRİN</a:t>
            </a:r>
          </a:p>
        </p:txBody>
      </p:sp>
      <p:sp>
        <p:nvSpPr>
          <p:cNvPr id="4" name="Slayt Numarası Yer Tutucusu 3">
            <a:extLst>
              <a:ext uri="{FF2B5EF4-FFF2-40B4-BE49-F238E27FC236}">
                <a16:creationId xmlns:a16="http://schemas.microsoft.com/office/drawing/2014/main" id="{504E23DC-C076-4DCE-9F38-3B93ED0186C7}"/>
              </a:ext>
            </a:extLst>
          </p:cNvPr>
          <p:cNvSpPr>
            <a:spLocks noGrp="1"/>
          </p:cNvSpPr>
          <p:nvPr>
            <p:ph type="sldNum" sz="quarter" idx="12"/>
          </p:nvPr>
        </p:nvSpPr>
        <p:spPr/>
        <p:txBody>
          <a:bodyPr/>
          <a:lstStyle/>
          <a:p>
            <a:fld id="{6844FF42-46A8-4979-B386-3695EC052AA7}" type="slidenum">
              <a:rPr lang="tr-TR" smtClean="0"/>
              <a:t>17</a:t>
            </a:fld>
            <a:endParaRPr lang="tr-TR"/>
          </a:p>
        </p:txBody>
      </p:sp>
    </p:spTree>
    <p:extLst>
      <p:ext uri="{BB962C8B-B14F-4D97-AF65-F5344CB8AC3E}">
        <p14:creationId xmlns:p14="http://schemas.microsoft.com/office/powerpoint/2010/main" val="94379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E92D33-9DFF-4D4F-8043-8A4C78E64F25}"/>
              </a:ext>
            </a:extLst>
          </p:cNvPr>
          <p:cNvSpPr>
            <a:spLocks noGrp="1"/>
          </p:cNvSpPr>
          <p:nvPr>
            <p:ph type="title"/>
          </p:nvPr>
        </p:nvSpPr>
        <p:spPr/>
        <p:txBody>
          <a:bodyPr/>
          <a:lstStyle/>
          <a:p>
            <a:r>
              <a:rPr lang="tr-TR" b="1" dirty="0">
                <a:solidFill>
                  <a:schemeClr val="accent1">
                    <a:lumMod val="75000"/>
                  </a:schemeClr>
                </a:solidFill>
              </a:rPr>
              <a:t>JUPYTER NOTEBOOK</a:t>
            </a:r>
            <a:endParaRPr lang="tr-TR" dirty="0"/>
          </a:p>
        </p:txBody>
      </p:sp>
      <p:pic>
        <p:nvPicPr>
          <p:cNvPr id="3" name="Resim 2">
            <a:extLst>
              <a:ext uri="{FF2B5EF4-FFF2-40B4-BE49-F238E27FC236}">
                <a16:creationId xmlns:a16="http://schemas.microsoft.com/office/drawing/2014/main" id="{0FE2D03E-3E75-4654-9AB1-221C78D8ADD7}"/>
              </a:ext>
            </a:extLst>
          </p:cNvPr>
          <p:cNvPicPr>
            <a:picLocks noChangeAspect="1"/>
          </p:cNvPicPr>
          <p:nvPr/>
        </p:nvPicPr>
        <p:blipFill>
          <a:blip r:embed="rId3"/>
          <a:stretch>
            <a:fillRect/>
          </a:stretch>
        </p:blipFill>
        <p:spPr>
          <a:xfrm>
            <a:off x="990600" y="1690688"/>
            <a:ext cx="10363200" cy="4048125"/>
          </a:xfrm>
          <a:prstGeom prst="rect">
            <a:avLst/>
          </a:prstGeom>
        </p:spPr>
      </p:pic>
      <p:pic>
        <p:nvPicPr>
          <p:cNvPr id="4" name="Picture 2" descr="Python Nedir? Python Nereledre Kullanılır? Python ile Neler Yapılabilir?">
            <a:extLst>
              <a:ext uri="{FF2B5EF4-FFF2-40B4-BE49-F238E27FC236}">
                <a16:creationId xmlns:a16="http://schemas.microsoft.com/office/drawing/2014/main" id="{584A9824-08CF-4FD7-A02E-DB55540B9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Alt Bilgi Yer Tutucusu 4">
            <a:extLst>
              <a:ext uri="{FF2B5EF4-FFF2-40B4-BE49-F238E27FC236}">
                <a16:creationId xmlns:a16="http://schemas.microsoft.com/office/drawing/2014/main" id="{D157A883-7C6A-4C7F-88EC-7BE3FCFDFE8F}"/>
              </a:ext>
            </a:extLst>
          </p:cNvPr>
          <p:cNvSpPr>
            <a:spLocks noGrp="1"/>
          </p:cNvSpPr>
          <p:nvPr>
            <p:ph type="ftr" sz="quarter" idx="11"/>
          </p:nvPr>
        </p:nvSpPr>
        <p:spPr/>
        <p:txBody>
          <a:bodyPr/>
          <a:lstStyle/>
          <a:p>
            <a:r>
              <a:rPr lang="tr-TR"/>
              <a:t>Dr. Öğr. Üyesi Betül TURANOĞLU ŞİRİN</a:t>
            </a:r>
          </a:p>
        </p:txBody>
      </p:sp>
      <p:sp>
        <p:nvSpPr>
          <p:cNvPr id="6" name="Slayt Numarası Yer Tutucusu 5">
            <a:extLst>
              <a:ext uri="{FF2B5EF4-FFF2-40B4-BE49-F238E27FC236}">
                <a16:creationId xmlns:a16="http://schemas.microsoft.com/office/drawing/2014/main" id="{A3ABC5AB-7656-4EDE-A4C8-8CE8951FF089}"/>
              </a:ext>
            </a:extLst>
          </p:cNvPr>
          <p:cNvSpPr>
            <a:spLocks noGrp="1"/>
          </p:cNvSpPr>
          <p:nvPr>
            <p:ph type="sldNum" sz="quarter" idx="12"/>
          </p:nvPr>
        </p:nvSpPr>
        <p:spPr/>
        <p:txBody>
          <a:bodyPr/>
          <a:lstStyle/>
          <a:p>
            <a:fld id="{6844FF42-46A8-4979-B386-3695EC052AA7}" type="slidenum">
              <a:rPr lang="tr-TR" smtClean="0"/>
              <a:t>18</a:t>
            </a:fld>
            <a:endParaRPr lang="tr-TR"/>
          </a:p>
        </p:txBody>
      </p:sp>
    </p:spTree>
    <p:extLst>
      <p:ext uri="{BB962C8B-B14F-4D97-AF65-F5344CB8AC3E}">
        <p14:creationId xmlns:p14="http://schemas.microsoft.com/office/powerpoint/2010/main" val="356122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E92D33-9DFF-4D4F-8043-8A4C78E64F25}"/>
              </a:ext>
            </a:extLst>
          </p:cNvPr>
          <p:cNvSpPr>
            <a:spLocks noGrp="1"/>
          </p:cNvSpPr>
          <p:nvPr>
            <p:ph type="title"/>
          </p:nvPr>
        </p:nvSpPr>
        <p:spPr/>
        <p:txBody>
          <a:bodyPr/>
          <a:lstStyle/>
          <a:p>
            <a:r>
              <a:rPr lang="tr-TR" b="1" dirty="0">
                <a:solidFill>
                  <a:schemeClr val="accent1">
                    <a:lumMod val="75000"/>
                  </a:schemeClr>
                </a:solidFill>
              </a:rPr>
              <a:t>JUPYTER NOTEBOOK</a:t>
            </a:r>
            <a:endParaRPr lang="tr-TR" dirty="0"/>
          </a:p>
        </p:txBody>
      </p:sp>
      <p:pic>
        <p:nvPicPr>
          <p:cNvPr id="4" name="Resim 3">
            <a:extLst>
              <a:ext uri="{FF2B5EF4-FFF2-40B4-BE49-F238E27FC236}">
                <a16:creationId xmlns:a16="http://schemas.microsoft.com/office/drawing/2014/main" id="{BC09BA58-773D-41E0-A1C9-25475D811F85}"/>
              </a:ext>
            </a:extLst>
          </p:cNvPr>
          <p:cNvPicPr>
            <a:picLocks noChangeAspect="1"/>
          </p:cNvPicPr>
          <p:nvPr/>
        </p:nvPicPr>
        <p:blipFill>
          <a:blip r:embed="rId3"/>
          <a:stretch>
            <a:fillRect/>
          </a:stretch>
        </p:blipFill>
        <p:spPr>
          <a:xfrm>
            <a:off x="951108" y="1728787"/>
            <a:ext cx="9248775" cy="3400425"/>
          </a:xfrm>
          <a:prstGeom prst="rect">
            <a:avLst/>
          </a:prstGeom>
        </p:spPr>
      </p:pic>
      <p:sp>
        <p:nvSpPr>
          <p:cNvPr id="5" name="Ok: Sağ 4">
            <a:extLst>
              <a:ext uri="{FF2B5EF4-FFF2-40B4-BE49-F238E27FC236}">
                <a16:creationId xmlns:a16="http://schemas.microsoft.com/office/drawing/2014/main" id="{16275E60-FA20-46CE-A692-CCAEE0988FF3}"/>
              </a:ext>
            </a:extLst>
          </p:cNvPr>
          <p:cNvSpPr/>
          <p:nvPr/>
        </p:nvSpPr>
        <p:spPr>
          <a:xfrm rot="10800000">
            <a:off x="5936567" y="2518117"/>
            <a:ext cx="1167619" cy="2672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2" descr="Python Nedir? Python Nereledre Kullanılır? Python ile Neler Yapılabilir?">
            <a:extLst>
              <a:ext uri="{FF2B5EF4-FFF2-40B4-BE49-F238E27FC236}">
                <a16:creationId xmlns:a16="http://schemas.microsoft.com/office/drawing/2014/main" id="{600948C5-3CF4-42F0-9984-AE9AEC4BD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Alt Bilgi Yer Tutucusu 2">
            <a:extLst>
              <a:ext uri="{FF2B5EF4-FFF2-40B4-BE49-F238E27FC236}">
                <a16:creationId xmlns:a16="http://schemas.microsoft.com/office/drawing/2014/main" id="{2D2577CB-E3E4-4E24-9794-877BDCEB596C}"/>
              </a:ext>
            </a:extLst>
          </p:cNvPr>
          <p:cNvSpPr>
            <a:spLocks noGrp="1"/>
          </p:cNvSpPr>
          <p:nvPr>
            <p:ph type="ftr" sz="quarter" idx="11"/>
          </p:nvPr>
        </p:nvSpPr>
        <p:spPr/>
        <p:txBody>
          <a:bodyPr/>
          <a:lstStyle/>
          <a:p>
            <a:r>
              <a:rPr lang="tr-TR"/>
              <a:t>Dr. Öğr. Üyesi Betül TURANOĞLU ŞİRİN</a:t>
            </a:r>
          </a:p>
        </p:txBody>
      </p:sp>
      <p:sp>
        <p:nvSpPr>
          <p:cNvPr id="7" name="Slayt Numarası Yer Tutucusu 6">
            <a:extLst>
              <a:ext uri="{FF2B5EF4-FFF2-40B4-BE49-F238E27FC236}">
                <a16:creationId xmlns:a16="http://schemas.microsoft.com/office/drawing/2014/main" id="{A66ED283-B654-402F-B6ED-01C42313D9A4}"/>
              </a:ext>
            </a:extLst>
          </p:cNvPr>
          <p:cNvSpPr>
            <a:spLocks noGrp="1"/>
          </p:cNvSpPr>
          <p:nvPr>
            <p:ph type="sldNum" sz="quarter" idx="12"/>
          </p:nvPr>
        </p:nvSpPr>
        <p:spPr/>
        <p:txBody>
          <a:bodyPr/>
          <a:lstStyle/>
          <a:p>
            <a:fld id="{6844FF42-46A8-4979-B386-3695EC052AA7}" type="slidenum">
              <a:rPr lang="tr-TR" smtClean="0"/>
              <a:t>19</a:t>
            </a:fld>
            <a:endParaRPr lang="tr-TR"/>
          </a:p>
        </p:txBody>
      </p:sp>
    </p:spTree>
    <p:extLst>
      <p:ext uri="{BB962C8B-B14F-4D97-AF65-F5344CB8AC3E}">
        <p14:creationId xmlns:p14="http://schemas.microsoft.com/office/powerpoint/2010/main" val="317382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920F65-9307-4B47-99B6-632DCE07387B}"/>
              </a:ext>
            </a:extLst>
          </p:cNvPr>
          <p:cNvSpPr>
            <a:spLocks noGrp="1"/>
          </p:cNvSpPr>
          <p:nvPr>
            <p:ph type="title"/>
          </p:nvPr>
        </p:nvSpPr>
        <p:spPr/>
        <p:txBody>
          <a:bodyPr/>
          <a:lstStyle/>
          <a:p>
            <a:r>
              <a:rPr lang="tr-TR" b="1" dirty="0">
                <a:solidFill>
                  <a:schemeClr val="accent1">
                    <a:lumMod val="75000"/>
                  </a:schemeClr>
                </a:solidFill>
              </a:rPr>
              <a:t>İÇERİK</a:t>
            </a:r>
          </a:p>
        </p:txBody>
      </p:sp>
      <p:sp>
        <p:nvSpPr>
          <p:cNvPr id="3" name="İçerik Yer Tutucusu 2">
            <a:extLst>
              <a:ext uri="{FF2B5EF4-FFF2-40B4-BE49-F238E27FC236}">
                <a16:creationId xmlns:a16="http://schemas.microsoft.com/office/drawing/2014/main" id="{2F85A240-48A3-4A7B-AA0E-A9F52BF8A2D9}"/>
              </a:ext>
            </a:extLst>
          </p:cNvPr>
          <p:cNvSpPr>
            <a:spLocks noGrp="1"/>
          </p:cNvSpPr>
          <p:nvPr>
            <p:ph idx="1"/>
          </p:nvPr>
        </p:nvSpPr>
        <p:spPr>
          <a:xfrm>
            <a:off x="838200" y="1825625"/>
            <a:ext cx="10515600" cy="4667250"/>
          </a:xfrm>
        </p:spPr>
        <p:txBody>
          <a:bodyPr>
            <a:normAutofit fontScale="77500" lnSpcReduction="20000"/>
          </a:bodyPr>
          <a:lstStyle/>
          <a:p>
            <a:pPr algn="just">
              <a:lnSpc>
                <a:spcPct val="150000"/>
              </a:lnSpc>
            </a:pPr>
            <a:r>
              <a:rPr lang="tr-TR" dirty="0" err="1"/>
              <a:t>Python</a:t>
            </a:r>
            <a:r>
              <a:rPr lang="tr-TR" dirty="0"/>
              <a:t> Nedir?</a:t>
            </a:r>
          </a:p>
          <a:p>
            <a:pPr algn="just">
              <a:lnSpc>
                <a:spcPct val="150000"/>
              </a:lnSpc>
            </a:pPr>
            <a:r>
              <a:rPr lang="tr-TR" dirty="0"/>
              <a:t>Neden </a:t>
            </a:r>
            <a:r>
              <a:rPr lang="tr-TR" dirty="0" err="1"/>
              <a:t>Python</a:t>
            </a:r>
            <a:r>
              <a:rPr lang="tr-TR" dirty="0"/>
              <a:t>?</a:t>
            </a:r>
          </a:p>
          <a:p>
            <a:pPr algn="just">
              <a:lnSpc>
                <a:spcPct val="150000"/>
              </a:lnSpc>
            </a:pPr>
            <a:r>
              <a:rPr lang="tr-TR" dirty="0"/>
              <a:t>IDE (Tümleşik Geliştirme Ortamı) Nedir?</a:t>
            </a:r>
          </a:p>
          <a:p>
            <a:pPr algn="just">
              <a:lnSpc>
                <a:spcPct val="150000"/>
              </a:lnSpc>
            </a:pPr>
            <a:r>
              <a:rPr lang="tr-TR" dirty="0"/>
              <a:t>Bazı </a:t>
            </a:r>
            <a:r>
              <a:rPr lang="tr-TR" dirty="0" err="1"/>
              <a:t>Python</a:t>
            </a:r>
            <a:r>
              <a:rPr lang="tr-TR" dirty="0"/>
              <a:t> Editörleri</a:t>
            </a:r>
          </a:p>
          <a:p>
            <a:pPr algn="just">
              <a:lnSpc>
                <a:spcPct val="150000"/>
              </a:lnSpc>
            </a:pPr>
            <a:r>
              <a:rPr lang="tr-TR" dirty="0" err="1"/>
              <a:t>Anaconda</a:t>
            </a:r>
            <a:r>
              <a:rPr lang="tr-TR" dirty="0"/>
              <a:t> Nedir?</a:t>
            </a:r>
          </a:p>
          <a:p>
            <a:pPr algn="just">
              <a:lnSpc>
                <a:spcPct val="150000"/>
              </a:lnSpc>
            </a:pPr>
            <a:r>
              <a:rPr lang="tr-TR" dirty="0" err="1"/>
              <a:t>Jupyter</a:t>
            </a:r>
            <a:r>
              <a:rPr lang="tr-TR" dirty="0"/>
              <a:t> Notebook </a:t>
            </a:r>
          </a:p>
          <a:p>
            <a:pPr algn="just">
              <a:lnSpc>
                <a:spcPct val="150000"/>
              </a:lnSpc>
            </a:pPr>
            <a:r>
              <a:rPr lang="tr-TR" dirty="0" err="1"/>
              <a:t>PyCharm</a:t>
            </a:r>
            <a:endParaRPr lang="tr-TR" dirty="0"/>
          </a:p>
          <a:p>
            <a:pPr algn="just">
              <a:lnSpc>
                <a:spcPct val="150000"/>
              </a:lnSpc>
            </a:pPr>
            <a:r>
              <a:rPr lang="tr-TR" b="1" dirty="0" err="1"/>
              <a:t>print</a:t>
            </a:r>
            <a:r>
              <a:rPr lang="tr-TR" b="1" dirty="0"/>
              <a:t>()</a:t>
            </a:r>
            <a:r>
              <a:rPr lang="tr-TR" dirty="0"/>
              <a:t> Fonksiyonu</a:t>
            </a:r>
          </a:p>
          <a:p>
            <a:pPr algn="just">
              <a:lnSpc>
                <a:spcPct val="150000"/>
              </a:lnSpc>
            </a:pPr>
            <a:endParaRPr lang="tr-TR" dirty="0"/>
          </a:p>
          <a:p>
            <a:pPr algn="just">
              <a:lnSpc>
                <a:spcPct val="150000"/>
              </a:lnSpc>
            </a:pPr>
            <a:endParaRPr lang="tr-TR" dirty="0"/>
          </a:p>
          <a:p>
            <a:pPr algn="just">
              <a:lnSpc>
                <a:spcPct val="150000"/>
              </a:lnSpc>
            </a:pPr>
            <a:endParaRPr lang="tr-TR" dirty="0"/>
          </a:p>
        </p:txBody>
      </p:sp>
      <p:pic>
        <p:nvPicPr>
          <p:cNvPr id="1026" name="Picture 2" descr="Python Nedir? Python Nereledre Kullanılır? Python ile Neler Yapılabilir?">
            <a:extLst>
              <a:ext uri="{FF2B5EF4-FFF2-40B4-BE49-F238E27FC236}">
                <a16:creationId xmlns:a16="http://schemas.microsoft.com/office/drawing/2014/main" id="{215DB43D-4B41-44F0-8A50-0B23F1DFC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6866" y="230188"/>
            <a:ext cx="1406085" cy="1403810"/>
          </a:xfrm>
          <a:prstGeom prst="rect">
            <a:avLst/>
          </a:prstGeom>
          <a:noFill/>
          <a:extLst>
            <a:ext uri="{909E8E84-426E-40DD-AFC4-6F175D3DCCD1}">
              <a14:hiddenFill xmlns:a14="http://schemas.microsoft.com/office/drawing/2010/main">
                <a:solidFill>
                  <a:srgbClr val="FFFFFF"/>
                </a:solidFill>
              </a14:hiddenFill>
            </a:ext>
          </a:extLst>
        </p:spPr>
      </p:pic>
      <p:sp>
        <p:nvSpPr>
          <p:cNvPr id="4" name="Alt Bilgi Yer Tutucusu 3">
            <a:extLst>
              <a:ext uri="{FF2B5EF4-FFF2-40B4-BE49-F238E27FC236}">
                <a16:creationId xmlns:a16="http://schemas.microsoft.com/office/drawing/2014/main" id="{2E074C44-0D68-473E-AA15-A94274A4E17B}"/>
              </a:ext>
            </a:extLst>
          </p:cNvPr>
          <p:cNvSpPr>
            <a:spLocks noGrp="1"/>
          </p:cNvSpPr>
          <p:nvPr>
            <p:ph type="ftr" sz="quarter" idx="11"/>
          </p:nvPr>
        </p:nvSpPr>
        <p:spPr/>
        <p:txBody>
          <a:bodyPr/>
          <a:lstStyle/>
          <a:p>
            <a:r>
              <a:rPr lang="tr-TR"/>
              <a:t>Dr. Öğr. Üyesi Betül TURANOĞLU ŞİRİN</a:t>
            </a:r>
          </a:p>
        </p:txBody>
      </p:sp>
      <p:sp>
        <p:nvSpPr>
          <p:cNvPr id="5" name="Slayt Numarası Yer Tutucusu 4">
            <a:extLst>
              <a:ext uri="{FF2B5EF4-FFF2-40B4-BE49-F238E27FC236}">
                <a16:creationId xmlns:a16="http://schemas.microsoft.com/office/drawing/2014/main" id="{46053956-DE93-406E-9753-88EE78D81809}"/>
              </a:ext>
            </a:extLst>
          </p:cNvPr>
          <p:cNvSpPr>
            <a:spLocks noGrp="1"/>
          </p:cNvSpPr>
          <p:nvPr>
            <p:ph type="sldNum" sz="quarter" idx="12"/>
          </p:nvPr>
        </p:nvSpPr>
        <p:spPr/>
        <p:txBody>
          <a:bodyPr/>
          <a:lstStyle/>
          <a:p>
            <a:fld id="{6844FF42-46A8-4979-B386-3695EC052AA7}" type="slidenum">
              <a:rPr lang="tr-TR" smtClean="0"/>
              <a:t>2</a:t>
            </a:fld>
            <a:endParaRPr lang="tr-TR"/>
          </a:p>
        </p:txBody>
      </p:sp>
    </p:spTree>
    <p:extLst>
      <p:ext uri="{BB962C8B-B14F-4D97-AF65-F5344CB8AC3E}">
        <p14:creationId xmlns:p14="http://schemas.microsoft.com/office/powerpoint/2010/main" val="3285791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E92D33-9DFF-4D4F-8043-8A4C78E64F25}"/>
              </a:ext>
            </a:extLst>
          </p:cNvPr>
          <p:cNvSpPr>
            <a:spLocks noGrp="1"/>
          </p:cNvSpPr>
          <p:nvPr>
            <p:ph type="title"/>
          </p:nvPr>
        </p:nvSpPr>
        <p:spPr/>
        <p:txBody>
          <a:bodyPr/>
          <a:lstStyle/>
          <a:p>
            <a:r>
              <a:rPr lang="tr-TR" b="1" dirty="0">
                <a:solidFill>
                  <a:schemeClr val="accent1">
                    <a:lumMod val="75000"/>
                  </a:schemeClr>
                </a:solidFill>
              </a:rPr>
              <a:t>JUPYTER NOTEBOOK</a:t>
            </a:r>
            <a:endParaRPr lang="tr-TR" dirty="0"/>
          </a:p>
        </p:txBody>
      </p:sp>
      <p:pic>
        <p:nvPicPr>
          <p:cNvPr id="3" name="Resim 2">
            <a:extLst>
              <a:ext uri="{FF2B5EF4-FFF2-40B4-BE49-F238E27FC236}">
                <a16:creationId xmlns:a16="http://schemas.microsoft.com/office/drawing/2014/main" id="{A67D104D-DCD6-4FC9-BC9B-FE56A77084EE}"/>
              </a:ext>
            </a:extLst>
          </p:cNvPr>
          <p:cNvPicPr>
            <a:picLocks noChangeAspect="1"/>
          </p:cNvPicPr>
          <p:nvPr/>
        </p:nvPicPr>
        <p:blipFill>
          <a:blip r:embed="rId3"/>
          <a:stretch>
            <a:fillRect/>
          </a:stretch>
        </p:blipFill>
        <p:spPr>
          <a:xfrm>
            <a:off x="838934" y="1986635"/>
            <a:ext cx="6124575" cy="2390775"/>
          </a:xfrm>
          <a:prstGeom prst="rect">
            <a:avLst/>
          </a:prstGeom>
        </p:spPr>
      </p:pic>
      <p:sp>
        <p:nvSpPr>
          <p:cNvPr id="6" name="Ok: Sağ 5">
            <a:extLst>
              <a:ext uri="{FF2B5EF4-FFF2-40B4-BE49-F238E27FC236}">
                <a16:creationId xmlns:a16="http://schemas.microsoft.com/office/drawing/2014/main" id="{8C21DF32-A643-4411-9259-F30AF902E635}"/>
              </a:ext>
            </a:extLst>
          </p:cNvPr>
          <p:cNvSpPr/>
          <p:nvPr/>
        </p:nvSpPr>
        <p:spPr>
          <a:xfrm rot="10800000" flipV="1">
            <a:off x="5688037" y="2718580"/>
            <a:ext cx="815926" cy="1512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13D41B37-3E09-49CB-A489-E6107758A26D}"/>
              </a:ext>
            </a:extLst>
          </p:cNvPr>
          <p:cNvSpPr txBox="1"/>
          <p:nvPr/>
        </p:nvSpPr>
        <p:spPr>
          <a:xfrm>
            <a:off x="899160" y="4746477"/>
            <a:ext cx="4600135" cy="369332"/>
          </a:xfrm>
          <a:prstGeom prst="rect">
            <a:avLst/>
          </a:prstGeom>
          <a:noFill/>
        </p:spPr>
        <p:txBody>
          <a:bodyPr wrap="square" rtlCol="0">
            <a:spAutoFit/>
          </a:bodyPr>
          <a:lstStyle/>
          <a:p>
            <a:r>
              <a:rPr lang="tr-TR" b="1" dirty="0">
                <a:solidFill>
                  <a:srgbClr val="FF0000"/>
                </a:solidFill>
              </a:rPr>
              <a:t>«</a:t>
            </a:r>
            <a:r>
              <a:rPr lang="tr-TR" b="1" dirty="0" err="1">
                <a:solidFill>
                  <a:srgbClr val="FF0000"/>
                </a:solidFill>
              </a:rPr>
              <a:t>Shift</a:t>
            </a:r>
            <a:r>
              <a:rPr lang="tr-TR" b="1" dirty="0">
                <a:solidFill>
                  <a:srgbClr val="FF0000"/>
                </a:solidFill>
              </a:rPr>
              <a:t> + </a:t>
            </a:r>
            <a:r>
              <a:rPr lang="tr-TR" b="1" dirty="0" err="1">
                <a:solidFill>
                  <a:srgbClr val="FF0000"/>
                </a:solidFill>
              </a:rPr>
              <a:t>Enter</a:t>
            </a:r>
            <a:r>
              <a:rPr lang="tr-TR" b="1" dirty="0">
                <a:solidFill>
                  <a:srgbClr val="FF0000"/>
                </a:solidFill>
              </a:rPr>
              <a:t>» </a:t>
            </a:r>
            <a:r>
              <a:rPr lang="tr-TR" b="1" dirty="0"/>
              <a:t>ile de kodu çalıştırabilirsiniz…</a:t>
            </a:r>
          </a:p>
        </p:txBody>
      </p:sp>
      <p:pic>
        <p:nvPicPr>
          <p:cNvPr id="8" name="Picture 2" descr="Python Nedir? Python Nereledre Kullanılır? Python ile Neler Yapılabilir?">
            <a:extLst>
              <a:ext uri="{FF2B5EF4-FFF2-40B4-BE49-F238E27FC236}">
                <a16:creationId xmlns:a16="http://schemas.microsoft.com/office/drawing/2014/main" id="{A980FDB0-F0A7-476A-89CD-D3A2DF7B50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Alt Bilgi Yer Tutucusu 3">
            <a:extLst>
              <a:ext uri="{FF2B5EF4-FFF2-40B4-BE49-F238E27FC236}">
                <a16:creationId xmlns:a16="http://schemas.microsoft.com/office/drawing/2014/main" id="{2050E205-C776-4069-8CBF-B2CFC41E38FC}"/>
              </a:ext>
            </a:extLst>
          </p:cNvPr>
          <p:cNvSpPr>
            <a:spLocks noGrp="1"/>
          </p:cNvSpPr>
          <p:nvPr>
            <p:ph type="ftr" sz="quarter" idx="11"/>
          </p:nvPr>
        </p:nvSpPr>
        <p:spPr/>
        <p:txBody>
          <a:bodyPr/>
          <a:lstStyle/>
          <a:p>
            <a:r>
              <a:rPr lang="tr-TR"/>
              <a:t>Dr. Öğr. Üyesi Betül TURANOĞLU ŞİRİN</a:t>
            </a:r>
          </a:p>
        </p:txBody>
      </p:sp>
      <p:sp>
        <p:nvSpPr>
          <p:cNvPr id="5" name="Slayt Numarası Yer Tutucusu 4">
            <a:extLst>
              <a:ext uri="{FF2B5EF4-FFF2-40B4-BE49-F238E27FC236}">
                <a16:creationId xmlns:a16="http://schemas.microsoft.com/office/drawing/2014/main" id="{82AE6A0B-441A-4AC2-ABCF-442F16A48494}"/>
              </a:ext>
            </a:extLst>
          </p:cNvPr>
          <p:cNvSpPr>
            <a:spLocks noGrp="1"/>
          </p:cNvSpPr>
          <p:nvPr>
            <p:ph type="sldNum" sz="quarter" idx="12"/>
          </p:nvPr>
        </p:nvSpPr>
        <p:spPr/>
        <p:txBody>
          <a:bodyPr/>
          <a:lstStyle/>
          <a:p>
            <a:fld id="{6844FF42-46A8-4979-B386-3695EC052AA7}" type="slidenum">
              <a:rPr lang="tr-TR" smtClean="0"/>
              <a:t>20</a:t>
            </a:fld>
            <a:endParaRPr lang="tr-TR"/>
          </a:p>
        </p:txBody>
      </p:sp>
    </p:spTree>
    <p:extLst>
      <p:ext uri="{BB962C8B-B14F-4D97-AF65-F5344CB8AC3E}">
        <p14:creationId xmlns:p14="http://schemas.microsoft.com/office/powerpoint/2010/main" val="3312255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E92D33-9DFF-4D4F-8043-8A4C78E64F25}"/>
              </a:ext>
            </a:extLst>
          </p:cNvPr>
          <p:cNvSpPr>
            <a:spLocks noGrp="1"/>
          </p:cNvSpPr>
          <p:nvPr>
            <p:ph type="title"/>
          </p:nvPr>
        </p:nvSpPr>
        <p:spPr/>
        <p:txBody>
          <a:bodyPr/>
          <a:lstStyle/>
          <a:p>
            <a:r>
              <a:rPr lang="tr-TR" b="1" dirty="0">
                <a:solidFill>
                  <a:schemeClr val="accent1">
                    <a:lumMod val="75000"/>
                  </a:schemeClr>
                </a:solidFill>
              </a:rPr>
              <a:t>JUPYTER NOTEBOOK</a:t>
            </a:r>
            <a:endParaRPr lang="tr-TR" dirty="0"/>
          </a:p>
        </p:txBody>
      </p:sp>
      <p:pic>
        <p:nvPicPr>
          <p:cNvPr id="4" name="Resim 3">
            <a:extLst>
              <a:ext uri="{FF2B5EF4-FFF2-40B4-BE49-F238E27FC236}">
                <a16:creationId xmlns:a16="http://schemas.microsoft.com/office/drawing/2014/main" id="{C1DBF21A-F369-47E3-A05C-4AA07A39E633}"/>
              </a:ext>
            </a:extLst>
          </p:cNvPr>
          <p:cNvPicPr>
            <a:picLocks noChangeAspect="1"/>
          </p:cNvPicPr>
          <p:nvPr/>
        </p:nvPicPr>
        <p:blipFill>
          <a:blip r:embed="rId3"/>
          <a:stretch>
            <a:fillRect/>
          </a:stretch>
        </p:blipFill>
        <p:spPr>
          <a:xfrm>
            <a:off x="950742" y="1690688"/>
            <a:ext cx="7600950" cy="4448175"/>
          </a:xfrm>
          <a:prstGeom prst="rect">
            <a:avLst/>
          </a:prstGeom>
        </p:spPr>
      </p:pic>
      <p:sp>
        <p:nvSpPr>
          <p:cNvPr id="5" name="Ok: Sağ 4">
            <a:extLst>
              <a:ext uri="{FF2B5EF4-FFF2-40B4-BE49-F238E27FC236}">
                <a16:creationId xmlns:a16="http://schemas.microsoft.com/office/drawing/2014/main" id="{C1C5B9B3-D77D-49B1-A125-A85DED731661}"/>
              </a:ext>
            </a:extLst>
          </p:cNvPr>
          <p:cNvSpPr/>
          <p:nvPr/>
        </p:nvSpPr>
        <p:spPr>
          <a:xfrm rot="13982758">
            <a:off x="2627713" y="3095584"/>
            <a:ext cx="937557" cy="1785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2" descr="Python Nedir? Python Nereledre Kullanılır? Python ile Neler Yapılabilir?">
            <a:extLst>
              <a:ext uri="{FF2B5EF4-FFF2-40B4-BE49-F238E27FC236}">
                <a16:creationId xmlns:a16="http://schemas.microsoft.com/office/drawing/2014/main" id="{6A2A2A8F-43E9-4EC1-91B8-D66C5B9EA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Alt Bilgi Yer Tutucusu 2">
            <a:extLst>
              <a:ext uri="{FF2B5EF4-FFF2-40B4-BE49-F238E27FC236}">
                <a16:creationId xmlns:a16="http://schemas.microsoft.com/office/drawing/2014/main" id="{7A8167A6-332E-4CD7-BC64-9703428A6BEE}"/>
              </a:ext>
            </a:extLst>
          </p:cNvPr>
          <p:cNvSpPr>
            <a:spLocks noGrp="1"/>
          </p:cNvSpPr>
          <p:nvPr>
            <p:ph type="ftr" sz="quarter" idx="11"/>
          </p:nvPr>
        </p:nvSpPr>
        <p:spPr/>
        <p:txBody>
          <a:bodyPr/>
          <a:lstStyle/>
          <a:p>
            <a:r>
              <a:rPr lang="tr-TR"/>
              <a:t>Dr. Öğr. Üyesi Betül TURANOĞLU ŞİRİN</a:t>
            </a:r>
          </a:p>
        </p:txBody>
      </p:sp>
      <p:sp>
        <p:nvSpPr>
          <p:cNvPr id="7" name="Slayt Numarası Yer Tutucusu 6">
            <a:extLst>
              <a:ext uri="{FF2B5EF4-FFF2-40B4-BE49-F238E27FC236}">
                <a16:creationId xmlns:a16="http://schemas.microsoft.com/office/drawing/2014/main" id="{82BE9694-7049-4CB8-A44D-142C79D9F65A}"/>
              </a:ext>
            </a:extLst>
          </p:cNvPr>
          <p:cNvSpPr>
            <a:spLocks noGrp="1"/>
          </p:cNvSpPr>
          <p:nvPr>
            <p:ph type="sldNum" sz="quarter" idx="12"/>
          </p:nvPr>
        </p:nvSpPr>
        <p:spPr/>
        <p:txBody>
          <a:bodyPr/>
          <a:lstStyle/>
          <a:p>
            <a:fld id="{6844FF42-46A8-4979-B386-3695EC052AA7}" type="slidenum">
              <a:rPr lang="tr-TR" smtClean="0"/>
              <a:t>21</a:t>
            </a:fld>
            <a:endParaRPr lang="tr-TR"/>
          </a:p>
        </p:txBody>
      </p:sp>
    </p:spTree>
    <p:extLst>
      <p:ext uri="{BB962C8B-B14F-4D97-AF65-F5344CB8AC3E}">
        <p14:creationId xmlns:p14="http://schemas.microsoft.com/office/powerpoint/2010/main" val="2333879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E92D33-9DFF-4D4F-8043-8A4C78E64F25}"/>
              </a:ext>
            </a:extLst>
          </p:cNvPr>
          <p:cNvSpPr>
            <a:spLocks noGrp="1"/>
          </p:cNvSpPr>
          <p:nvPr>
            <p:ph type="title"/>
          </p:nvPr>
        </p:nvSpPr>
        <p:spPr/>
        <p:txBody>
          <a:bodyPr/>
          <a:lstStyle/>
          <a:p>
            <a:r>
              <a:rPr lang="tr-TR" b="1" dirty="0">
                <a:solidFill>
                  <a:schemeClr val="accent1">
                    <a:lumMod val="75000"/>
                  </a:schemeClr>
                </a:solidFill>
              </a:rPr>
              <a:t>JUPYTER NOTEBOOK</a:t>
            </a:r>
            <a:endParaRPr lang="tr-TR" dirty="0"/>
          </a:p>
        </p:txBody>
      </p:sp>
      <p:pic>
        <p:nvPicPr>
          <p:cNvPr id="6" name="Resim 5">
            <a:extLst>
              <a:ext uri="{FF2B5EF4-FFF2-40B4-BE49-F238E27FC236}">
                <a16:creationId xmlns:a16="http://schemas.microsoft.com/office/drawing/2014/main" id="{C0F8B391-EA94-43B8-9F4B-F4547D192F08}"/>
              </a:ext>
            </a:extLst>
          </p:cNvPr>
          <p:cNvPicPr>
            <a:picLocks noChangeAspect="1"/>
          </p:cNvPicPr>
          <p:nvPr/>
        </p:nvPicPr>
        <p:blipFill>
          <a:blip r:embed="rId3"/>
          <a:stretch>
            <a:fillRect/>
          </a:stretch>
        </p:blipFill>
        <p:spPr>
          <a:xfrm>
            <a:off x="838200" y="1527150"/>
            <a:ext cx="8562975" cy="4619625"/>
          </a:xfrm>
          <a:prstGeom prst="rect">
            <a:avLst/>
          </a:prstGeom>
        </p:spPr>
      </p:pic>
      <p:pic>
        <p:nvPicPr>
          <p:cNvPr id="4" name="Picture 2" descr="Python Nedir? Python Nereledre Kullanılır? Python ile Neler Yapılabilir?">
            <a:extLst>
              <a:ext uri="{FF2B5EF4-FFF2-40B4-BE49-F238E27FC236}">
                <a16:creationId xmlns:a16="http://schemas.microsoft.com/office/drawing/2014/main" id="{323AE9C4-5E6F-468A-8E11-6A5F3AD04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Alt Bilgi Yer Tutucusu 2">
            <a:extLst>
              <a:ext uri="{FF2B5EF4-FFF2-40B4-BE49-F238E27FC236}">
                <a16:creationId xmlns:a16="http://schemas.microsoft.com/office/drawing/2014/main" id="{9AF5DCAF-C2A3-41C5-9EB3-E211054D4A02}"/>
              </a:ext>
            </a:extLst>
          </p:cNvPr>
          <p:cNvSpPr>
            <a:spLocks noGrp="1"/>
          </p:cNvSpPr>
          <p:nvPr>
            <p:ph type="ftr" sz="quarter" idx="11"/>
          </p:nvPr>
        </p:nvSpPr>
        <p:spPr/>
        <p:txBody>
          <a:bodyPr/>
          <a:lstStyle/>
          <a:p>
            <a:r>
              <a:rPr lang="tr-TR"/>
              <a:t>Dr. Öğr. Üyesi Betül TURANOĞLU ŞİRİN</a:t>
            </a:r>
          </a:p>
        </p:txBody>
      </p:sp>
      <p:sp>
        <p:nvSpPr>
          <p:cNvPr id="5" name="Slayt Numarası Yer Tutucusu 4">
            <a:extLst>
              <a:ext uri="{FF2B5EF4-FFF2-40B4-BE49-F238E27FC236}">
                <a16:creationId xmlns:a16="http://schemas.microsoft.com/office/drawing/2014/main" id="{E160865B-54D8-45FF-AAC7-43C4836BEBC2}"/>
              </a:ext>
            </a:extLst>
          </p:cNvPr>
          <p:cNvSpPr>
            <a:spLocks noGrp="1"/>
          </p:cNvSpPr>
          <p:nvPr>
            <p:ph type="sldNum" sz="quarter" idx="12"/>
          </p:nvPr>
        </p:nvSpPr>
        <p:spPr/>
        <p:txBody>
          <a:bodyPr/>
          <a:lstStyle/>
          <a:p>
            <a:fld id="{6844FF42-46A8-4979-B386-3695EC052AA7}" type="slidenum">
              <a:rPr lang="tr-TR" smtClean="0"/>
              <a:t>22</a:t>
            </a:fld>
            <a:endParaRPr lang="tr-TR"/>
          </a:p>
        </p:txBody>
      </p:sp>
    </p:spTree>
    <p:extLst>
      <p:ext uri="{BB962C8B-B14F-4D97-AF65-F5344CB8AC3E}">
        <p14:creationId xmlns:p14="http://schemas.microsoft.com/office/powerpoint/2010/main" val="339508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E92D33-9DFF-4D4F-8043-8A4C78E64F25}"/>
              </a:ext>
            </a:extLst>
          </p:cNvPr>
          <p:cNvSpPr>
            <a:spLocks noGrp="1"/>
          </p:cNvSpPr>
          <p:nvPr>
            <p:ph type="title"/>
          </p:nvPr>
        </p:nvSpPr>
        <p:spPr/>
        <p:txBody>
          <a:bodyPr/>
          <a:lstStyle/>
          <a:p>
            <a:r>
              <a:rPr lang="tr-TR" b="1" dirty="0">
                <a:solidFill>
                  <a:schemeClr val="accent1">
                    <a:lumMod val="75000"/>
                  </a:schemeClr>
                </a:solidFill>
              </a:rPr>
              <a:t>PYCHARM</a:t>
            </a:r>
            <a:endParaRPr lang="tr-TR" dirty="0"/>
          </a:p>
        </p:txBody>
      </p:sp>
      <p:pic>
        <p:nvPicPr>
          <p:cNvPr id="3" name="Resim 2">
            <a:extLst>
              <a:ext uri="{FF2B5EF4-FFF2-40B4-BE49-F238E27FC236}">
                <a16:creationId xmlns:a16="http://schemas.microsoft.com/office/drawing/2014/main" id="{B0F5943F-0DB3-4A56-8A11-13FEBEB2433C}"/>
              </a:ext>
            </a:extLst>
          </p:cNvPr>
          <p:cNvPicPr>
            <a:picLocks noChangeAspect="1"/>
          </p:cNvPicPr>
          <p:nvPr/>
        </p:nvPicPr>
        <p:blipFill>
          <a:blip r:embed="rId3"/>
          <a:stretch>
            <a:fillRect/>
          </a:stretch>
        </p:blipFill>
        <p:spPr>
          <a:xfrm>
            <a:off x="1848179" y="1690688"/>
            <a:ext cx="7486650" cy="5000625"/>
          </a:xfrm>
          <a:prstGeom prst="rect">
            <a:avLst/>
          </a:prstGeom>
        </p:spPr>
      </p:pic>
      <p:pic>
        <p:nvPicPr>
          <p:cNvPr id="5" name="Picture 2" descr="Python Nedir? Python Nereledre Kullanılır? Python ile Neler Yapılabilir?">
            <a:extLst>
              <a:ext uri="{FF2B5EF4-FFF2-40B4-BE49-F238E27FC236}">
                <a16:creationId xmlns:a16="http://schemas.microsoft.com/office/drawing/2014/main" id="{5F366708-08C9-49D2-8CFD-8554C78364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Alt Bilgi Yer Tutucusu 3">
            <a:extLst>
              <a:ext uri="{FF2B5EF4-FFF2-40B4-BE49-F238E27FC236}">
                <a16:creationId xmlns:a16="http://schemas.microsoft.com/office/drawing/2014/main" id="{19E1B341-D6F1-4051-9042-D3D49959C75B}"/>
              </a:ext>
            </a:extLst>
          </p:cNvPr>
          <p:cNvSpPr>
            <a:spLocks noGrp="1"/>
          </p:cNvSpPr>
          <p:nvPr>
            <p:ph type="ftr" sz="quarter" idx="11"/>
          </p:nvPr>
        </p:nvSpPr>
        <p:spPr/>
        <p:txBody>
          <a:bodyPr/>
          <a:lstStyle/>
          <a:p>
            <a:r>
              <a:rPr lang="tr-TR"/>
              <a:t>Dr. Öğr. Üyesi Betül TURANOĞLU ŞİRİN</a:t>
            </a:r>
          </a:p>
        </p:txBody>
      </p:sp>
      <p:sp>
        <p:nvSpPr>
          <p:cNvPr id="7" name="Slayt Numarası Yer Tutucusu 6">
            <a:extLst>
              <a:ext uri="{FF2B5EF4-FFF2-40B4-BE49-F238E27FC236}">
                <a16:creationId xmlns:a16="http://schemas.microsoft.com/office/drawing/2014/main" id="{EF885AF4-A190-4F3F-85DF-F607BB5CD3D5}"/>
              </a:ext>
            </a:extLst>
          </p:cNvPr>
          <p:cNvSpPr>
            <a:spLocks noGrp="1"/>
          </p:cNvSpPr>
          <p:nvPr>
            <p:ph type="sldNum" sz="quarter" idx="12"/>
          </p:nvPr>
        </p:nvSpPr>
        <p:spPr/>
        <p:txBody>
          <a:bodyPr/>
          <a:lstStyle/>
          <a:p>
            <a:fld id="{6844FF42-46A8-4979-B386-3695EC052AA7}" type="slidenum">
              <a:rPr lang="tr-TR" smtClean="0"/>
              <a:t>23</a:t>
            </a:fld>
            <a:endParaRPr lang="tr-TR"/>
          </a:p>
        </p:txBody>
      </p:sp>
    </p:spTree>
    <p:extLst>
      <p:ext uri="{BB962C8B-B14F-4D97-AF65-F5344CB8AC3E}">
        <p14:creationId xmlns:p14="http://schemas.microsoft.com/office/powerpoint/2010/main" val="4142571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E92D33-9DFF-4D4F-8043-8A4C78E64F25}"/>
              </a:ext>
            </a:extLst>
          </p:cNvPr>
          <p:cNvSpPr>
            <a:spLocks noGrp="1"/>
          </p:cNvSpPr>
          <p:nvPr>
            <p:ph type="title"/>
          </p:nvPr>
        </p:nvSpPr>
        <p:spPr/>
        <p:txBody>
          <a:bodyPr/>
          <a:lstStyle/>
          <a:p>
            <a:r>
              <a:rPr lang="tr-TR" b="1" dirty="0">
                <a:solidFill>
                  <a:schemeClr val="accent1">
                    <a:lumMod val="75000"/>
                  </a:schemeClr>
                </a:solidFill>
              </a:rPr>
              <a:t>PYCHARM</a:t>
            </a:r>
            <a:endParaRPr lang="tr-TR" dirty="0"/>
          </a:p>
        </p:txBody>
      </p:sp>
      <p:pic>
        <p:nvPicPr>
          <p:cNvPr id="4" name="Resim 3">
            <a:extLst>
              <a:ext uri="{FF2B5EF4-FFF2-40B4-BE49-F238E27FC236}">
                <a16:creationId xmlns:a16="http://schemas.microsoft.com/office/drawing/2014/main" id="{888F55CA-9BAF-4226-B69C-A2BFE1CAE8A5}"/>
              </a:ext>
            </a:extLst>
          </p:cNvPr>
          <p:cNvPicPr>
            <a:picLocks noChangeAspect="1"/>
          </p:cNvPicPr>
          <p:nvPr/>
        </p:nvPicPr>
        <p:blipFill>
          <a:blip r:embed="rId3"/>
          <a:stretch>
            <a:fillRect/>
          </a:stretch>
        </p:blipFill>
        <p:spPr>
          <a:xfrm>
            <a:off x="838200" y="1690688"/>
            <a:ext cx="11172825" cy="4552950"/>
          </a:xfrm>
          <a:prstGeom prst="rect">
            <a:avLst/>
          </a:prstGeom>
        </p:spPr>
      </p:pic>
      <p:pic>
        <p:nvPicPr>
          <p:cNvPr id="5" name="Picture 2" descr="Python Nedir? Python Nereledre Kullanılır? Python ile Neler Yapılabilir?">
            <a:extLst>
              <a:ext uri="{FF2B5EF4-FFF2-40B4-BE49-F238E27FC236}">
                <a16:creationId xmlns:a16="http://schemas.microsoft.com/office/drawing/2014/main" id="{9E258DD2-4158-4D47-9C28-40DC143C06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6" name="Alt Bilgi Yer Tutucusu 5">
            <a:extLst>
              <a:ext uri="{FF2B5EF4-FFF2-40B4-BE49-F238E27FC236}">
                <a16:creationId xmlns:a16="http://schemas.microsoft.com/office/drawing/2014/main" id="{DDD459E6-3EAF-4DBD-8294-BCA1EA4267F1}"/>
              </a:ext>
            </a:extLst>
          </p:cNvPr>
          <p:cNvSpPr>
            <a:spLocks noGrp="1"/>
          </p:cNvSpPr>
          <p:nvPr>
            <p:ph type="ftr" sz="quarter" idx="11"/>
          </p:nvPr>
        </p:nvSpPr>
        <p:spPr/>
        <p:txBody>
          <a:bodyPr/>
          <a:lstStyle/>
          <a:p>
            <a:r>
              <a:rPr lang="tr-TR"/>
              <a:t>Dr. Öğr. Üyesi Betül TURANOĞLU ŞİRİN</a:t>
            </a:r>
          </a:p>
        </p:txBody>
      </p:sp>
      <p:sp>
        <p:nvSpPr>
          <p:cNvPr id="7" name="Slayt Numarası Yer Tutucusu 6">
            <a:extLst>
              <a:ext uri="{FF2B5EF4-FFF2-40B4-BE49-F238E27FC236}">
                <a16:creationId xmlns:a16="http://schemas.microsoft.com/office/drawing/2014/main" id="{430D6576-A85F-458D-8FFC-F3E79A742864}"/>
              </a:ext>
            </a:extLst>
          </p:cNvPr>
          <p:cNvSpPr>
            <a:spLocks noGrp="1"/>
          </p:cNvSpPr>
          <p:nvPr>
            <p:ph type="sldNum" sz="quarter" idx="12"/>
          </p:nvPr>
        </p:nvSpPr>
        <p:spPr/>
        <p:txBody>
          <a:bodyPr/>
          <a:lstStyle/>
          <a:p>
            <a:fld id="{6844FF42-46A8-4979-B386-3695EC052AA7}" type="slidenum">
              <a:rPr lang="tr-TR" smtClean="0"/>
              <a:t>24</a:t>
            </a:fld>
            <a:endParaRPr lang="tr-TR"/>
          </a:p>
        </p:txBody>
      </p:sp>
    </p:spTree>
    <p:extLst>
      <p:ext uri="{BB962C8B-B14F-4D97-AF65-F5344CB8AC3E}">
        <p14:creationId xmlns:p14="http://schemas.microsoft.com/office/powerpoint/2010/main" val="1592354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E92D33-9DFF-4D4F-8043-8A4C78E64F25}"/>
              </a:ext>
            </a:extLst>
          </p:cNvPr>
          <p:cNvSpPr>
            <a:spLocks noGrp="1"/>
          </p:cNvSpPr>
          <p:nvPr>
            <p:ph type="title"/>
          </p:nvPr>
        </p:nvSpPr>
        <p:spPr>
          <a:xfrm>
            <a:off x="838200" y="308881"/>
            <a:ext cx="10515600" cy="1023109"/>
          </a:xfrm>
        </p:spPr>
        <p:txBody>
          <a:bodyPr/>
          <a:lstStyle/>
          <a:p>
            <a:r>
              <a:rPr lang="tr-TR" b="1" dirty="0">
                <a:solidFill>
                  <a:schemeClr val="accent1">
                    <a:lumMod val="75000"/>
                  </a:schemeClr>
                </a:solidFill>
              </a:rPr>
              <a:t>PYCHARM</a:t>
            </a:r>
            <a:endParaRPr lang="tr-TR" dirty="0"/>
          </a:p>
        </p:txBody>
      </p:sp>
      <p:pic>
        <p:nvPicPr>
          <p:cNvPr id="3" name="Resim 2">
            <a:extLst>
              <a:ext uri="{FF2B5EF4-FFF2-40B4-BE49-F238E27FC236}">
                <a16:creationId xmlns:a16="http://schemas.microsoft.com/office/drawing/2014/main" id="{138F0214-A242-44C2-A0D9-CF0E448EF2ED}"/>
              </a:ext>
            </a:extLst>
          </p:cNvPr>
          <p:cNvPicPr>
            <a:picLocks noChangeAspect="1"/>
          </p:cNvPicPr>
          <p:nvPr/>
        </p:nvPicPr>
        <p:blipFill>
          <a:blip r:embed="rId3"/>
          <a:stretch>
            <a:fillRect/>
          </a:stretch>
        </p:blipFill>
        <p:spPr>
          <a:xfrm>
            <a:off x="1019175" y="1371599"/>
            <a:ext cx="10153650" cy="5328746"/>
          </a:xfrm>
          <a:prstGeom prst="rect">
            <a:avLst/>
          </a:prstGeom>
        </p:spPr>
      </p:pic>
      <p:pic>
        <p:nvPicPr>
          <p:cNvPr id="5" name="Picture 2" descr="Python Nedir? Python Nereledre Kullanılır? Python ile Neler Yapılabilir?">
            <a:extLst>
              <a:ext uri="{FF2B5EF4-FFF2-40B4-BE49-F238E27FC236}">
                <a16:creationId xmlns:a16="http://schemas.microsoft.com/office/drawing/2014/main" id="{87070F94-D3E8-42AC-9638-560EAAF454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6" name="Alt Bilgi Yer Tutucusu 5">
            <a:extLst>
              <a:ext uri="{FF2B5EF4-FFF2-40B4-BE49-F238E27FC236}">
                <a16:creationId xmlns:a16="http://schemas.microsoft.com/office/drawing/2014/main" id="{77E6B9AA-196C-4381-BC0A-25611607D259}"/>
              </a:ext>
            </a:extLst>
          </p:cNvPr>
          <p:cNvSpPr>
            <a:spLocks noGrp="1"/>
          </p:cNvSpPr>
          <p:nvPr>
            <p:ph type="ftr" sz="quarter" idx="11"/>
          </p:nvPr>
        </p:nvSpPr>
        <p:spPr/>
        <p:txBody>
          <a:bodyPr/>
          <a:lstStyle/>
          <a:p>
            <a:r>
              <a:rPr lang="tr-TR"/>
              <a:t>Dr. Öğr. Üyesi Betül TURANOĞLU ŞİRİN</a:t>
            </a:r>
          </a:p>
        </p:txBody>
      </p:sp>
      <p:sp>
        <p:nvSpPr>
          <p:cNvPr id="7" name="Slayt Numarası Yer Tutucusu 6">
            <a:extLst>
              <a:ext uri="{FF2B5EF4-FFF2-40B4-BE49-F238E27FC236}">
                <a16:creationId xmlns:a16="http://schemas.microsoft.com/office/drawing/2014/main" id="{8EA41F0E-0071-46CB-84E6-EA459FE6AFF8}"/>
              </a:ext>
            </a:extLst>
          </p:cNvPr>
          <p:cNvSpPr>
            <a:spLocks noGrp="1"/>
          </p:cNvSpPr>
          <p:nvPr>
            <p:ph type="sldNum" sz="quarter" idx="12"/>
          </p:nvPr>
        </p:nvSpPr>
        <p:spPr/>
        <p:txBody>
          <a:bodyPr/>
          <a:lstStyle/>
          <a:p>
            <a:fld id="{6844FF42-46A8-4979-B386-3695EC052AA7}" type="slidenum">
              <a:rPr lang="tr-TR" smtClean="0"/>
              <a:t>25</a:t>
            </a:fld>
            <a:endParaRPr lang="tr-TR"/>
          </a:p>
        </p:txBody>
      </p:sp>
    </p:spTree>
    <p:extLst>
      <p:ext uri="{BB962C8B-B14F-4D97-AF65-F5344CB8AC3E}">
        <p14:creationId xmlns:p14="http://schemas.microsoft.com/office/powerpoint/2010/main" val="282771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p:txBody>
          <a:bodyPr/>
          <a:lstStyle/>
          <a:p>
            <a:r>
              <a:rPr lang="tr-TR" dirty="0" err="1"/>
              <a:t>print</a:t>
            </a:r>
            <a:r>
              <a:rPr lang="tr-TR" dirty="0"/>
              <a:t>() fonksiyonunun görevi, ekrana çıktı vermemizi sağlamaktır. </a:t>
            </a:r>
          </a:p>
          <a:p>
            <a:pPr marL="0" indent="0">
              <a:buNone/>
            </a:pPr>
            <a:endParaRPr lang="tr-TR" dirty="0"/>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a:t>Dr. Öğr.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26</a:t>
            </a:fld>
            <a:endParaRPr lang="tr-TR"/>
          </a:p>
        </p:txBody>
      </p:sp>
      <p:pic>
        <p:nvPicPr>
          <p:cNvPr id="6" name="Resim 5">
            <a:extLst>
              <a:ext uri="{FF2B5EF4-FFF2-40B4-BE49-F238E27FC236}">
                <a16:creationId xmlns:a16="http://schemas.microsoft.com/office/drawing/2014/main" id="{6B6A9604-91F1-445F-9EFF-B8BFD6971676}"/>
              </a:ext>
            </a:extLst>
          </p:cNvPr>
          <p:cNvPicPr>
            <a:picLocks noChangeAspect="1"/>
          </p:cNvPicPr>
          <p:nvPr/>
        </p:nvPicPr>
        <p:blipFill>
          <a:blip r:embed="rId2"/>
          <a:stretch>
            <a:fillRect/>
          </a:stretch>
        </p:blipFill>
        <p:spPr>
          <a:xfrm>
            <a:off x="777765" y="3866357"/>
            <a:ext cx="5688416" cy="1962670"/>
          </a:xfrm>
          <a:prstGeom prst="rect">
            <a:avLst/>
          </a:prstGeom>
        </p:spPr>
      </p:pic>
      <p:pic>
        <p:nvPicPr>
          <p:cNvPr id="8" name="Resim 7">
            <a:extLst>
              <a:ext uri="{FF2B5EF4-FFF2-40B4-BE49-F238E27FC236}">
                <a16:creationId xmlns:a16="http://schemas.microsoft.com/office/drawing/2014/main" id="{FF73A7B9-A518-478D-9200-521776A8CAE1}"/>
              </a:ext>
            </a:extLst>
          </p:cNvPr>
          <p:cNvPicPr>
            <a:picLocks noChangeAspect="1"/>
          </p:cNvPicPr>
          <p:nvPr/>
        </p:nvPicPr>
        <p:blipFill>
          <a:blip r:embed="rId3"/>
          <a:stretch>
            <a:fillRect/>
          </a:stretch>
        </p:blipFill>
        <p:spPr>
          <a:xfrm>
            <a:off x="838199" y="2549539"/>
            <a:ext cx="5327127" cy="1316818"/>
          </a:xfrm>
          <a:prstGeom prst="rect">
            <a:avLst/>
          </a:prstGeom>
        </p:spPr>
      </p:pic>
      <p:pic>
        <p:nvPicPr>
          <p:cNvPr id="9" name="Picture 2" descr="Python Nedir? Python Nereledre Kullanılır? Python ile Neler Yapılabilir?">
            <a:extLst>
              <a:ext uri="{FF2B5EF4-FFF2-40B4-BE49-F238E27FC236}">
                <a16:creationId xmlns:a16="http://schemas.microsoft.com/office/drawing/2014/main" id="{4F0B74A3-778D-4134-A971-68A1A56D5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55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p:txBody>
          <a:bodyPr/>
          <a:lstStyle/>
          <a:p>
            <a:pPr marL="0" indent="0">
              <a:buNone/>
            </a:pPr>
            <a:r>
              <a:rPr lang="tr-TR" dirty="0" err="1"/>
              <a:t>Python</a:t>
            </a:r>
            <a:r>
              <a:rPr lang="tr-TR" dirty="0"/>
              <a:t> bize üç farklı tırnak seçeneği sunar:</a:t>
            </a:r>
          </a:p>
          <a:p>
            <a:r>
              <a:rPr lang="tr-TR" dirty="0"/>
              <a:t>Tek tırnak (’ ‘)</a:t>
            </a:r>
          </a:p>
          <a:p>
            <a:r>
              <a:rPr lang="tr-TR" dirty="0"/>
              <a:t>Çift tırnak (” “)</a:t>
            </a:r>
          </a:p>
          <a:p>
            <a:r>
              <a:rPr lang="tr-TR" dirty="0"/>
              <a:t>Üç tırnak (“”” “””)</a:t>
            </a:r>
          </a:p>
          <a:p>
            <a:pPr marL="0" indent="0">
              <a:buNone/>
            </a:pPr>
            <a:endParaRPr lang="tr-TR" dirty="0"/>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a:t>Dr. Öğr.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27</a:t>
            </a:fld>
            <a:endParaRPr lang="tr-TR"/>
          </a:p>
        </p:txBody>
      </p:sp>
      <p:pic>
        <p:nvPicPr>
          <p:cNvPr id="7" name="Resim 6">
            <a:extLst>
              <a:ext uri="{FF2B5EF4-FFF2-40B4-BE49-F238E27FC236}">
                <a16:creationId xmlns:a16="http://schemas.microsoft.com/office/drawing/2014/main" id="{BA7BF766-76DC-4B98-BF99-45F03116A255}"/>
              </a:ext>
            </a:extLst>
          </p:cNvPr>
          <p:cNvPicPr>
            <a:picLocks noChangeAspect="1"/>
          </p:cNvPicPr>
          <p:nvPr/>
        </p:nvPicPr>
        <p:blipFill>
          <a:blip r:embed="rId2"/>
          <a:stretch>
            <a:fillRect/>
          </a:stretch>
        </p:blipFill>
        <p:spPr>
          <a:xfrm>
            <a:off x="5645041" y="2916650"/>
            <a:ext cx="6546959" cy="3395250"/>
          </a:xfrm>
          <a:prstGeom prst="rect">
            <a:avLst/>
          </a:prstGeom>
        </p:spPr>
      </p:pic>
      <p:pic>
        <p:nvPicPr>
          <p:cNvPr id="9" name="Picture 2" descr="Python Nedir? Python Nereledre Kullanılır? Python ile Neler Yapılabilir?">
            <a:extLst>
              <a:ext uri="{FF2B5EF4-FFF2-40B4-BE49-F238E27FC236}">
                <a16:creationId xmlns:a16="http://schemas.microsoft.com/office/drawing/2014/main" id="{24EBD3B8-EF50-4433-A59D-1BDFB1546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95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3108982"/>
          </a:xfrm>
        </p:spPr>
        <p:txBody>
          <a:bodyPr>
            <a:normAutofit fontScale="92500" lnSpcReduction="10000"/>
          </a:bodyPr>
          <a:lstStyle/>
          <a:p>
            <a:pPr marL="0" indent="0" algn="just">
              <a:lnSpc>
                <a:spcPct val="150000"/>
              </a:lnSpc>
              <a:buNone/>
            </a:pPr>
            <a:r>
              <a:rPr lang="tr-TR" dirty="0"/>
              <a:t>Gördüğünüz gibi çıktılar arasında hiçbir fark yok. Peki çıktılarda hiçbir fark yoksa neden üç farklı tırnak çeşidi var?</a:t>
            </a:r>
          </a:p>
          <a:p>
            <a:pPr marL="0" indent="0" algn="just">
              <a:lnSpc>
                <a:spcPct val="110000"/>
              </a:lnSpc>
              <a:buNone/>
            </a:pPr>
            <a:r>
              <a:rPr lang="tr-TR" dirty="0"/>
              <a:t>İsterseniz bu soruyu bir örnek üzerinden açıklamaya çalışalım. Diyelim ki ekrana şöyle bir çıktı vermek istiyoruz:</a:t>
            </a:r>
          </a:p>
          <a:p>
            <a:pPr marL="0" indent="0" algn="just">
              <a:lnSpc>
                <a:spcPct val="110000"/>
              </a:lnSpc>
              <a:buNone/>
            </a:pPr>
            <a:endParaRPr lang="tr-TR" dirty="0"/>
          </a:p>
          <a:p>
            <a:pPr marL="0" indent="0" algn="ctr">
              <a:buNone/>
            </a:pPr>
            <a:r>
              <a:rPr lang="tr-TR" dirty="0" err="1">
                <a:solidFill>
                  <a:srgbClr val="FF0000"/>
                </a:solidFill>
              </a:rPr>
              <a:t>Python</a:t>
            </a:r>
            <a:r>
              <a:rPr lang="tr-TR" dirty="0">
                <a:solidFill>
                  <a:srgbClr val="FF0000"/>
                </a:solidFill>
              </a:rPr>
              <a:t> programlama dilinin adı "piton" yılanından gelmez</a:t>
            </a: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28</a:t>
            </a:fld>
            <a:endParaRPr lang="tr-TR" dirty="0"/>
          </a:p>
        </p:txBody>
      </p:sp>
      <p:sp>
        <p:nvSpPr>
          <p:cNvPr id="9" name="Metin kutusu 8">
            <a:extLst>
              <a:ext uri="{FF2B5EF4-FFF2-40B4-BE49-F238E27FC236}">
                <a16:creationId xmlns:a16="http://schemas.microsoft.com/office/drawing/2014/main" id="{7EC0A2A2-24D9-46A5-94FD-F73981AD56C2}"/>
              </a:ext>
            </a:extLst>
          </p:cNvPr>
          <p:cNvSpPr txBox="1"/>
          <p:nvPr/>
        </p:nvSpPr>
        <p:spPr>
          <a:xfrm>
            <a:off x="1831428" y="5337784"/>
            <a:ext cx="8150772" cy="369332"/>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dirty="0">
                <a:solidFill>
                  <a:srgbClr val="002060"/>
                </a:solidFill>
              </a:rPr>
              <a:t>Bu çıktıyı görmek için </a:t>
            </a:r>
            <a:r>
              <a:rPr lang="tr-TR" dirty="0" err="1">
                <a:solidFill>
                  <a:srgbClr val="002060"/>
                </a:solidFill>
              </a:rPr>
              <a:t>print</a:t>
            </a:r>
            <a:r>
              <a:rPr lang="tr-TR" dirty="0">
                <a:solidFill>
                  <a:srgbClr val="002060"/>
                </a:solidFill>
              </a:rPr>
              <a:t>() fonksiyonunu nasıl kullanırsınız?</a:t>
            </a:r>
          </a:p>
        </p:txBody>
      </p:sp>
      <p:pic>
        <p:nvPicPr>
          <p:cNvPr id="10" name="Picture 2" descr="Python Nedir? Python Nereledre Kullanılır? Python ile Neler Yapılabilir?">
            <a:extLst>
              <a:ext uri="{FF2B5EF4-FFF2-40B4-BE49-F238E27FC236}">
                <a16:creationId xmlns:a16="http://schemas.microsoft.com/office/drawing/2014/main" id="{1A9CDC97-6987-491F-9C41-F97B2D5FA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577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pic>
        <p:nvPicPr>
          <p:cNvPr id="6" name="İçerik Yer Tutucusu 5">
            <a:extLst>
              <a:ext uri="{FF2B5EF4-FFF2-40B4-BE49-F238E27FC236}">
                <a16:creationId xmlns:a16="http://schemas.microsoft.com/office/drawing/2014/main" id="{25BC3B45-FB0A-458A-AE3D-B465C997E389}"/>
              </a:ext>
            </a:extLst>
          </p:cNvPr>
          <p:cNvPicPr>
            <a:picLocks noGrp="1" noChangeAspect="1"/>
          </p:cNvPicPr>
          <p:nvPr>
            <p:ph idx="1"/>
          </p:nvPr>
        </p:nvPicPr>
        <p:blipFill>
          <a:blip r:embed="rId2"/>
          <a:stretch>
            <a:fillRect/>
          </a:stretch>
        </p:blipFill>
        <p:spPr>
          <a:xfrm>
            <a:off x="838200" y="1690688"/>
            <a:ext cx="8440371" cy="2045740"/>
          </a:xfrm>
          <a:prstGeom prst="rect">
            <a:avLst/>
          </a:prstGeom>
        </p:spPr>
      </p:pic>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a:t>Dr. Öğr.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29</a:t>
            </a:fld>
            <a:endParaRPr lang="tr-TR" dirty="0"/>
          </a:p>
        </p:txBody>
      </p:sp>
      <p:sp>
        <p:nvSpPr>
          <p:cNvPr id="7" name="Metin kutusu 6">
            <a:extLst>
              <a:ext uri="{FF2B5EF4-FFF2-40B4-BE49-F238E27FC236}">
                <a16:creationId xmlns:a16="http://schemas.microsoft.com/office/drawing/2014/main" id="{AB4124DB-ED9B-4CCF-904E-C40B2046DACE}"/>
              </a:ext>
            </a:extLst>
          </p:cNvPr>
          <p:cNvSpPr txBox="1"/>
          <p:nvPr/>
        </p:nvSpPr>
        <p:spPr>
          <a:xfrm>
            <a:off x="9294337" y="1928728"/>
            <a:ext cx="2301766" cy="523220"/>
          </a:xfrm>
          <a:prstGeom prst="rect">
            <a:avLst/>
          </a:prstGeom>
          <a:noFill/>
        </p:spPr>
        <p:txBody>
          <a:bodyPr wrap="square" rtlCol="0">
            <a:spAutoFit/>
          </a:bodyPr>
          <a:lstStyle/>
          <a:p>
            <a:r>
              <a:rPr lang="tr-TR" sz="2800" b="1" dirty="0">
                <a:solidFill>
                  <a:srgbClr val="FF0000"/>
                </a:solidFill>
              </a:rPr>
              <a:t>YANLIŞ..</a:t>
            </a:r>
          </a:p>
        </p:txBody>
      </p:sp>
      <p:pic>
        <p:nvPicPr>
          <p:cNvPr id="8" name="Resim 7">
            <a:extLst>
              <a:ext uri="{FF2B5EF4-FFF2-40B4-BE49-F238E27FC236}">
                <a16:creationId xmlns:a16="http://schemas.microsoft.com/office/drawing/2014/main" id="{A6AC6F92-2D91-4F54-B88E-56DD44C0DE79}"/>
              </a:ext>
            </a:extLst>
          </p:cNvPr>
          <p:cNvPicPr>
            <a:picLocks noChangeAspect="1"/>
          </p:cNvPicPr>
          <p:nvPr/>
        </p:nvPicPr>
        <p:blipFill>
          <a:blip r:embed="rId3"/>
          <a:stretch>
            <a:fillRect/>
          </a:stretch>
        </p:blipFill>
        <p:spPr>
          <a:xfrm>
            <a:off x="838200" y="4160288"/>
            <a:ext cx="8330918" cy="1337715"/>
          </a:xfrm>
          <a:prstGeom prst="rect">
            <a:avLst/>
          </a:prstGeom>
        </p:spPr>
      </p:pic>
      <p:sp>
        <p:nvSpPr>
          <p:cNvPr id="10" name="Metin kutusu 9">
            <a:extLst>
              <a:ext uri="{FF2B5EF4-FFF2-40B4-BE49-F238E27FC236}">
                <a16:creationId xmlns:a16="http://schemas.microsoft.com/office/drawing/2014/main" id="{1EF967FF-53DF-4254-A3DD-237BCB5F734F}"/>
              </a:ext>
            </a:extLst>
          </p:cNvPr>
          <p:cNvSpPr txBox="1"/>
          <p:nvPr/>
        </p:nvSpPr>
        <p:spPr>
          <a:xfrm>
            <a:off x="9278571" y="4261559"/>
            <a:ext cx="3270781" cy="523220"/>
          </a:xfrm>
          <a:prstGeom prst="rect">
            <a:avLst/>
          </a:prstGeom>
          <a:noFill/>
        </p:spPr>
        <p:txBody>
          <a:bodyPr wrap="square" rtlCol="0">
            <a:spAutoFit/>
          </a:bodyPr>
          <a:lstStyle/>
          <a:p>
            <a:r>
              <a:rPr lang="tr-TR" sz="2800" b="1" dirty="0">
                <a:solidFill>
                  <a:srgbClr val="FF0000"/>
                </a:solidFill>
              </a:rPr>
              <a:t>DOĞRU..</a:t>
            </a:r>
          </a:p>
        </p:txBody>
      </p:sp>
      <p:pic>
        <p:nvPicPr>
          <p:cNvPr id="11" name="Picture 2" descr="Python Nedir? Python Nereledre Kullanılır? Python ile Neler Yapılabilir?">
            <a:extLst>
              <a:ext uri="{FF2B5EF4-FFF2-40B4-BE49-F238E27FC236}">
                <a16:creationId xmlns:a16="http://schemas.microsoft.com/office/drawing/2014/main" id="{AA220DEB-67C0-4B48-B07B-C026F06AD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791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920F65-9307-4B47-99B6-632DCE07387B}"/>
              </a:ext>
            </a:extLst>
          </p:cNvPr>
          <p:cNvSpPr>
            <a:spLocks noGrp="1"/>
          </p:cNvSpPr>
          <p:nvPr>
            <p:ph type="title"/>
          </p:nvPr>
        </p:nvSpPr>
        <p:spPr/>
        <p:txBody>
          <a:bodyPr/>
          <a:lstStyle/>
          <a:p>
            <a:r>
              <a:rPr lang="tr-TR" b="1" dirty="0">
                <a:solidFill>
                  <a:schemeClr val="accent1">
                    <a:lumMod val="75000"/>
                  </a:schemeClr>
                </a:solidFill>
              </a:rPr>
              <a:t>PYTHON NEDİR?</a:t>
            </a:r>
          </a:p>
        </p:txBody>
      </p:sp>
      <p:sp>
        <p:nvSpPr>
          <p:cNvPr id="3" name="İçerik Yer Tutucusu 2">
            <a:extLst>
              <a:ext uri="{FF2B5EF4-FFF2-40B4-BE49-F238E27FC236}">
                <a16:creationId xmlns:a16="http://schemas.microsoft.com/office/drawing/2014/main" id="{2F85A240-48A3-4A7B-AA0E-A9F52BF8A2D9}"/>
              </a:ext>
            </a:extLst>
          </p:cNvPr>
          <p:cNvSpPr>
            <a:spLocks noGrp="1"/>
          </p:cNvSpPr>
          <p:nvPr>
            <p:ph idx="1"/>
          </p:nvPr>
        </p:nvSpPr>
        <p:spPr>
          <a:xfrm>
            <a:off x="838200" y="1825625"/>
            <a:ext cx="10515600" cy="4667250"/>
          </a:xfrm>
        </p:spPr>
        <p:txBody>
          <a:bodyPr>
            <a:normAutofit/>
          </a:bodyPr>
          <a:lstStyle/>
          <a:p>
            <a:pPr algn="just">
              <a:lnSpc>
                <a:spcPct val="150000"/>
              </a:lnSpc>
            </a:pPr>
            <a:r>
              <a:rPr lang="tr-TR" dirty="0" err="1">
                <a:solidFill>
                  <a:schemeClr val="accent1">
                    <a:lumMod val="75000"/>
                  </a:schemeClr>
                </a:solidFill>
              </a:rPr>
              <a:t>Python</a:t>
            </a:r>
            <a:r>
              <a:rPr lang="tr-TR" dirty="0"/>
              <a:t> özgür ve ücretsiz bir programlama dilidir.</a:t>
            </a:r>
          </a:p>
          <a:p>
            <a:pPr algn="just">
              <a:lnSpc>
                <a:spcPct val="150000"/>
              </a:lnSpc>
            </a:pPr>
            <a:r>
              <a:rPr lang="tr-TR" dirty="0"/>
              <a:t> </a:t>
            </a:r>
            <a:r>
              <a:rPr lang="tr-TR" dirty="0" err="1">
                <a:solidFill>
                  <a:schemeClr val="accent1">
                    <a:lumMod val="75000"/>
                  </a:schemeClr>
                </a:solidFill>
              </a:rPr>
              <a:t>Guido</a:t>
            </a:r>
            <a:r>
              <a:rPr lang="tr-TR" dirty="0">
                <a:solidFill>
                  <a:schemeClr val="accent1">
                    <a:lumMod val="75000"/>
                  </a:schemeClr>
                </a:solidFill>
              </a:rPr>
              <a:t> Van </a:t>
            </a:r>
            <a:r>
              <a:rPr lang="tr-TR" dirty="0" err="1">
                <a:solidFill>
                  <a:schemeClr val="accent1">
                    <a:lumMod val="75000"/>
                  </a:schemeClr>
                </a:solidFill>
              </a:rPr>
              <a:t>Rossum</a:t>
            </a:r>
            <a:r>
              <a:rPr lang="tr-TR" dirty="0">
                <a:solidFill>
                  <a:schemeClr val="accent1">
                    <a:lumMod val="75000"/>
                  </a:schemeClr>
                </a:solidFill>
              </a:rPr>
              <a:t> </a:t>
            </a:r>
            <a:r>
              <a:rPr lang="tr-TR" dirty="0"/>
              <a:t>adlı Hollandalı bir programcı tarafından 90’lı yılların başında geliştirilmeye başlanmıştır. </a:t>
            </a:r>
            <a:r>
              <a:rPr lang="tr-TR" dirty="0" err="1"/>
              <a:t>Guido</a:t>
            </a:r>
            <a:r>
              <a:rPr lang="tr-TR" dirty="0"/>
              <a:t> Van </a:t>
            </a:r>
            <a:r>
              <a:rPr lang="tr-TR" dirty="0" err="1"/>
              <a:t>Rossum</a:t>
            </a:r>
            <a:r>
              <a:rPr lang="tr-TR" dirty="0"/>
              <a:t> 2005 ile 2012 yılları arasında Google’da çalışmıştır.</a:t>
            </a:r>
          </a:p>
          <a:p>
            <a:pPr algn="just">
              <a:lnSpc>
                <a:spcPct val="150000"/>
              </a:lnSpc>
            </a:pPr>
            <a:r>
              <a:rPr lang="tr-TR" dirty="0"/>
              <a:t>Adı </a:t>
            </a:r>
            <a:r>
              <a:rPr lang="tr-TR" dirty="0">
                <a:solidFill>
                  <a:schemeClr val="accent1">
                    <a:lumMod val="75000"/>
                  </a:schemeClr>
                </a:solidFill>
              </a:rPr>
              <a:t>“</a:t>
            </a:r>
            <a:r>
              <a:rPr lang="tr-TR" dirty="0" err="1">
                <a:solidFill>
                  <a:schemeClr val="accent1">
                    <a:lumMod val="75000"/>
                  </a:schemeClr>
                </a:solidFill>
              </a:rPr>
              <a:t>The</a:t>
            </a:r>
            <a:r>
              <a:rPr lang="tr-TR" dirty="0">
                <a:solidFill>
                  <a:schemeClr val="accent1">
                    <a:lumMod val="75000"/>
                  </a:schemeClr>
                </a:solidFill>
              </a:rPr>
              <a:t> </a:t>
            </a:r>
            <a:r>
              <a:rPr lang="tr-TR" dirty="0" err="1">
                <a:solidFill>
                  <a:schemeClr val="accent1">
                    <a:lumMod val="75000"/>
                  </a:schemeClr>
                </a:solidFill>
              </a:rPr>
              <a:t>Monty</a:t>
            </a:r>
            <a:r>
              <a:rPr lang="tr-TR" dirty="0">
                <a:solidFill>
                  <a:schemeClr val="accent1">
                    <a:lumMod val="75000"/>
                  </a:schemeClr>
                </a:solidFill>
              </a:rPr>
              <a:t> </a:t>
            </a:r>
            <a:r>
              <a:rPr lang="tr-TR" dirty="0" err="1">
                <a:solidFill>
                  <a:schemeClr val="accent1">
                    <a:lumMod val="75000"/>
                  </a:schemeClr>
                </a:solidFill>
              </a:rPr>
              <a:t>Python</a:t>
            </a:r>
            <a:r>
              <a:rPr lang="tr-TR" dirty="0">
                <a:solidFill>
                  <a:schemeClr val="accent1">
                    <a:lumMod val="75000"/>
                  </a:schemeClr>
                </a:solidFill>
              </a:rPr>
              <a:t>” </a:t>
            </a:r>
            <a:r>
              <a:rPr lang="tr-TR" dirty="0"/>
              <a:t>adlı bir İngiliz komedi grubundan esinlenerek konmuştur.</a:t>
            </a:r>
          </a:p>
        </p:txBody>
      </p:sp>
      <p:pic>
        <p:nvPicPr>
          <p:cNvPr id="1026" name="Picture 2" descr="Python Nedir? Python Nereledre Kullanılır? Python ile Neler Yapılabilir?">
            <a:extLst>
              <a:ext uri="{FF2B5EF4-FFF2-40B4-BE49-F238E27FC236}">
                <a16:creationId xmlns:a16="http://schemas.microsoft.com/office/drawing/2014/main" id="{215DB43D-4B41-44F0-8A50-0B23F1DFC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6866" y="230188"/>
            <a:ext cx="1406085" cy="1403810"/>
          </a:xfrm>
          <a:prstGeom prst="rect">
            <a:avLst/>
          </a:prstGeom>
          <a:noFill/>
          <a:extLst>
            <a:ext uri="{909E8E84-426E-40DD-AFC4-6F175D3DCCD1}">
              <a14:hiddenFill xmlns:a14="http://schemas.microsoft.com/office/drawing/2010/main">
                <a:solidFill>
                  <a:srgbClr val="FFFFFF"/>
                </a:solidFill>
              </a14:hiddenFill>
            </a:ext>
          </a:extLst>
        </p:spPr>
      </p:pic>
      <p:sp>
        <p:nvSpPr>
          <p:cNvPr id="4" name="Alt Bilgi Yer Tutucusu 3">
            <a:extLst>
              <a:ext uri="{FF2B5EF4-FFF2-40B4-BE49-F238E27FC236}">
                <a16:creationId xmlns:a16="http://schemas.microsoft.com/office/drawing/2014/main" id="{85D2EFE6-7DD3-44EB-9291-606878A9F23E}"/>
              </a:ext>
            </a:extLst>
          </p:cNvPr>
          <p:cNvSpPr>
            <a:spLocks noGrp="1"/>
          </p:cNvSpPr>
          <p:nvPr>
            <p:ph type="ftr" sz="quarter" idx="11"/>
          </p:nvPr>
        </p:nvSpPr>
        <p:spPr/>
        <p:txBody>
          <a:bodyPr/>
          <a:lstStyle/>
          <a:p>
            <a:r>
              <a:rPr lang="tr-TR"/>
              <a:t>Dr. Öğr. Üyesi Betül TURANOĞLU ŞİRİN</a:t>
            </a:r>
          </a:p>
        </p:txBody>
      </p:sp>
      <p:sp>
        <p:nvSpPr>
          <p:cNvPr id="5" name="Slayt Numarası Yer Tutucusu 4">
            <a:extLst>
              <a:ext uri="{FF2B5EF4-FFF2-40B4-BE49-F238E27FC236}">
                <a16:creationId xmlns:a16="http://schemas.microsoft.com/office/drawing/2014/main" id="{150DFC82-3FF2-4831-BE6D-69297A092C10}"/>
              </a:ext>
            </a:extLst>
          </p:cNvPr>
          <p:cNvSpPr>
            <a:spLocks noGrp="1"/>
          </p:cNvSpPr>
          <p:nvPr>
            <p:ph type="sldNum" sz="quarter" idx="12"/>
          </p:nvPr>
        </p:nvSpPr>
        <p:spPr/>
        <p:txBody>
          <a:bodyPr/>
          <a:lstStyle/>
          <a:p>
            <a:fld id="{6844FF42-46A8-4979-B386-3695EC052AA7}" type="slidenum">
              <a:rPr lang="tr-TR" smtClean="0"/>
              <a:t>3</a:t>
            </a:fld>
            <a:endParaRPr lang="tr-TR"/>
          </a:p>
        </p:txBody>
      </p:sp>
    </p:spTree>
    <p:extLst>
      <p:ext uri="{BB962C8B-B14F-4D97-AF65-F5344CB8AC3E}">
        <p14:creationId xmlns:p14="http://schemas.microsoft.com/office/powerpoint/2010/main" val="96425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1910803"/>
          </a:xfrm>
        </p:spPr>
        <p:txBody>
          <a:bodyPr>
            <a:normAutofit/>
          </a:bodyPr>
          <a:lstStyle/>
          <a:p>
            <a:pPr marL="0" indent="0" algn="just">
              <a:lnSpc>
                <a:spcPct val="150000"/>
              </a:lnSpc>
              <a:buNone/>
            </a:pPr>
            <a:r>
              <a:rPr lang="tr-TR" dirty="0"/>
              <a:t>Örnek: Aşağıdaki çıktı için nasıl bir kod yazılmalıdır?</a:t>
            </a:r>
          </a:p>
          <a:p>
            <a:pPr marL="0" indent="0" algn="ctr">
              <a:lnSpc>
                <a:spcPct val="150000"/>
              </a:lnSpc>
              <a:buNone/>
            </a:pPr>
            <a:r>
              <a:rPr lang="tr-TR" dirty="0">
                <a:solidFill>
                  <a:srgbClr val="FF0000"/>
                </a:solidFill>
              </a:rPr>
              <a:t>İstanbul'un 5 günlük hava durumu tahmini</a:t>
            </a: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30</a:t>
            </a:fld>
            <a:endParaRPr lang="tr-TR" dirty="0"/>
          </a:p>
        </p:txBody>
      </p:sp>
      <p:pic>
        <p:nvPicPr>
          <p:cNvPr id="10" name="Picture 2" descr="Python Nedir? Python Nereledre Kullanılır? Python ile Neler Yapılabilir?">
            <a:extLst>
              <a:ext uri="{FF2B5EF4-FFF2-40B4-BE49-F238E27FC236}">
                <a16:creationId xmlns:a16="http://schemas.microsoft.com/office/drawing/2014/main" id="{49753AB6-E9BE-41C7-9D12-C2F1995D4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09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1910803"/>
          </a:xfrm>
        </p:spPr>
        <p:txBody>
          <a:bodyPr>
            <a:normAutofit/>
          </a:bodyPr>
          <a:lstStyle/>
          <a:p>
            <a:pPr marL="0" indent="0" algn="just">
              <a:lnSpc>
                <a:spcPct val="150000"/>
              </a:lnSpc>
              <a:buNone/>
            </a:pPr>
            <a:r>
              <a:rPr lang="tr-TR" b="1" dirty="0"/>
              <a:t>Örnek: </a:t>
            </a:r>
            <a:r>
              <a:rPr lang="tr-TR" dirty="0"/>
              <a:t>Aşağıdaki çıktı için nasıl bir kod yazılmalıdır?</a:t>
            </a:r>
          </a:p>
          <a:p>
            <a:pPr marL="0" indent="0" algn="ctr">
              <a:lnSpc>
                <a:spcPct val="150000"/>
              </a:lnSpc>
              <a:buNone/>
            </a:pPr>
            <a:r>
              <a:rPr lang="tr-TR" dirty="0">
                <a:solidFill>
                  <a:srgbClr val="FF0000"/>
                </a:solidFill>
              </a:rPr>
              <a:t>İstanbul'un 5 günlük hava durumu tahmini</a:t>
            </a: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31</a:t>
            </a:fld>
            <a:endParaRPr lang="tr-TR" dirty="0"/>
          </a:p>
        </p:txBody>
      </p:sp>
      <p:pic>
        <p:nvPicPr>
          <p:cNvPr id="7" name="Resim 6">
            <a:extLst>
              <a:ext uri="{FF2B5EF4-FFF2-40B4-BE49-F238E27FC236}">
                <a16:creationId xmlns:a16="http://schemas.microsoft.com/office/drawing/2014/main" id="{A8925996-E13B-4A7B-A595-3515BDDD5EE3}"/>
              </a:ext>
            </a:extLst>
          </p:cNvPr>
          <p:cNvPicPr>
            <a:picLocks noChangeAspect="1"/>
          </p:cNvPicPr>
          <p:nvPr/>
        </p:nvPicPr>
        <p:blipFill>
          <a:blip r:embed="rId2"/>
          <a:stretch>
            <a:fillRect/>
          </a:stretch>
        </p:blipFill>
        <p:spPr>
          <a:xfrm>
            <a:off x="1039374" y="3955120"/>
            <a:ext cx="7442474" cy="1237927"/>
          </a:xfrm>
          <a:prstGeom prst="rect">
            <a:avLst/>
          </a:prstGeom>
        </p:spPr>
      </p:pic>
      <p:pic>
        <p:nvPicPr>
          <p:cNvPr id="8" name="Picture 2" descr="Python Nedir? Python Nereledre Kullanılır? Python ile Neler Yapılabilir?">
            <a:extLst>
              <a:ext uri="{FF2B5EF4-FFF2-40B4-BE49-F238E27FC236}">
                <a16:creationId xmlns:a16="http://schemas.microsoft.com/office/drawing/2014/main" id="{D1CB74C2-141F-4D15-B717-2BBA7BE4F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388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1910803"/>
          </a:xfrm>
        </p:spPr>
        <p:txBody>
          <a:bodyPr>
            <a:normAutofit/>
          </a:bodyPr>
          <a:lstStyle/>
          <a:p>
            <a:pPr marL="0" indent="0" algn="just">
              <a:lnSpc>
                <a:spcPct val="150000"/>
              </a:lnSpc>
              <a:buNone/>
            </a:pPr>
            <a:r>
              <a:rPr lang="tr-TR" dirty="0"/>
              <a:t>Yukarıdaki karakter dizilerini düzgün bir şekilde çıktı verebilmek için üç tırnak işaretlerinden de yararlanabiliriz:</a:t>
            </a:r>
            <a:endParaRPr lang="tr-TR" dirty="0">
              <a:solidFill>
                <a:srgbClr val="FF0000"/>
              </a:solidFill>
            </a:endParaRP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32</a:t>
            </a:fld>
            <a:endParaRPr lang="tr-TR" dirty="0"/>
          </a:p>
        </p:txBody>
      </p:sp>
      <p:pic>
        <p:nvPicPr>
          <p:cNvPr id="6" name="Resim 5">
            <a:extLst>
              <a:ext uri="{FF2B5EF4-FFF2-40B4-BE49-F238E27FC236}">
                <a16:creationId xmlns:a16="http://schemas.microsoft.com/office/drawing/2014/main" id="{ECD87890-5318-4C68-BC61-721544C8B51C}"/>
              </a:ext>
            </a:extLst>
          </p:cNvPr>
          <p:cNvPicPr>
            <a:picLocks noChangeAspect="1"/>
          </p:cNvPicPr>
          <p:nvPr/>
        </p:nvPicPr>
        <p:blipFill>
          <a:blip r:embed="rId2"/>
          <a:stretch>
            <a:fillRect/>
          </a:stretch>
        </p:blipFill>
        <p:spPr>
          <a:xfrm>
            <a:off x="712075" y="3429000"/>
            <a:ext cx="9465743" cy="2349061"/>
          </a:xfrm>
          <a:prstGeom prst="rect">
            <a:avLst/>
          </a:prstGeom>
        </p:spPr>
      </p:pic>
      <p:pic>
        <p:nvPicPr>
          <p:cNvPr id="8" name="Picture 2" descr="Python Nedir? Python Nereledre Kullanılır? Python ile Neler Yapılabilir?">
            <a:extLst>
              <a:ext uri="{FF2B5EF4-FFF2-40B4-BE49-F238E27FC236}">
                <a16:creationId xmlns:a16="http://schemas.microsoft.com/office/drawing/2014/main" id="{AC181246-DB84-4922-B643-8C0F8E57C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96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4102209"/>
          </a:xfrm>
        </p:spPr>
        <p:txBody>
          <a:bodyPr>
            <a:normAutofit fontScale="92500" lnSpcReduction="10000"/>
          </a:bodyPr>
          <a:lstStyle/>
          <a:p>
            <a:pPr algn="just">
              <a:lnSpc>
                <a:spcPct val="150000"/>
              </a:lnSpc>
            </a:pPr>
            <a:r>
              <a:rPr lang="tr-TR" dirty="0"/>
              <a:t>Eğer isterseniz pek çok karakter dizisi için üç tırnak işaretini kullanabilirsiniz. Ancak </a:t>
            </a:r>
            <a:r>
              <a:rPr lang="tr-TR" dirty="0" err="1"/>
              <a:t>Python’da</a:t>
            </a:r>
            <a:r>
              <a:rPr lang="tr-TR" dirty="0"/>
              <a:t> karakter dizileri tanımlanırken genellikle tek tırnak veya çift tırnak işaretleri kullanılır. Üç tırnak işaretlerinin asıl kullanım yeri ise farklıdır. </a:t>
            </a:r>
          </a:p>
          <a:p>
            <a:pPr algn="just">
              <a:lnSpc>
                <a:spcPct val="150000"/>
              </a:lnSpc>
            </a:pPr>
            <a:r>
              <a:rPr lang="tr-TR" dirty="0"/>
              <a:t>Üç tırnak işaretlerini her türlü karakter dizisiyle birlikte kullanabiliyor olsak da, bu tırnak tipi çoğunlukla sadece birden fazla satıra yayılmış karakter dizilerini tanımlamada kullanılır.</a:t>
            </a:r>
            <a:endParaRPr lang="tr-TR" dirty="0">
              <a:solidFill>
                <a:srgbClr val="FF0000"/>
              </a:solidFill>
            </a:endParaRP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33</a:t>
            </a:fld>
            <a:endParaRPr lang="tr-TR" dirty="0"/>
          </a:p>
        </p:txBody>
      </p:sp>
      <p:pic>
        <p:nvPicPr>
          <p:cNvPr id="8" name="Picture 2" descr="Python Nedir? Python Nereledre Kullanılır? Python ile Neler Yapılabilir?">
            <a:extLst>
              <a:ext uri="{FF2B5EF4-FFF2-40B4-BE49-F238E27FC236}">
                <a16:creationId xmlns:a16="http://schemas.microsoft.com/office/drawing/2014/main" id="{7BCF6CA2-F9BD-4CFE-A080-0FCC81A5A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546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pic>
        <p:nvPicPr>
          <p:cNvPr id="7" name="İçerik Yer Tutucusu 6">
            <a:extLst>
              <a:ext uri="{FF2B5EF4-FFF2-40B4-BE49-F238E27FC236}">
                <a16:creationId xmlns:a16="http://schemas.microsoft.com/office/drawing/2014/main" id="{CE322A15-F266-4DF7-99F6-0E7CB59316F1}"/>
              </a:ext>
            </a:extLst>
          </p:cNvPr>
          <p:cNvPicPr>
            <a:picLocks noGrp="1" noChangeAspect="1"/>
          </p:cNvPicPr>
          <p:nvPr>
            <p:ph idx="1"/>
          </p:nvPr>
        </p:nvPicPr>
        <p:blipFill>
          <a:blip r:embed="rId2"/>
          <a:stretch>
            <a:fillRect/>
          </a:stretch>
        </p:blipFill>
        <p:spPr>
          <a:xfrm>
            <a:off x="708627" y="1690688"/>
            <a:ext cx="6322794" cy="1490221"/>
          </a:xfrm>
          <a:prstGeom prst="rect">
            <a:avLst/>
          </a:prstGeom>
        </p:spPr>
      </p:pic>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34</a:t>
            </a:fld>
            <a:endParaRPr lang="tr-TR" dirty="0"/>
          </a:p>
        </p:txBody>
      </p:sp>
      <p:pic>
        <p:nvPicPr>
          <p:cNvPr id="8" name="Resim 7">
            <a:extLst>
              <a:ext uri="{FF2B5EF4-FFF2-40B4-BE49-F238E27FC236}">
                <a16:creationId xmlns:a16="http://schemas.microsoft.com/office/drawing/2014/main" id="{F8E534E1-5404-4810-98E5-F89734D3B5D9}"/>
              </a:ext>
            </a:extLst>
          </p:cNvPr>
          <p:cNvPicPr>
            <a:picLocks noChangeAspect="1"/>
          </p:cNvPicPr>
          <p:nvPr/>
        </p:nvPicPr>
        <p:blipFill>
          <a:blip r:embed="rId3"/>
          <a:stretch>
            <a:fillRect/>
          </a:stretch>
        </p:blipFill>
        <p:spPr>
          <a:xfrm>
            <a:off x="708627" y="3321221"/>
            <a:ext cx="5042338" cy="2370502"/>
          </a:xfrm>
          <a:prstGeom prst="rect">
            <a:avLst/>
          </a:prstGeom>
        </p:spPr>
      </p:pic>
      <p:pic>
        <p:nvPicPr>
          <p:cNvPr id="9" name="Picture 2" descr="Python Nedir? Python Nereledre Kullanılır? Python ile Neler Yapılabilir?">
            <a:extLst>
              <a:ext uri="{FF2B5EF4-FFF2-40B4-BE49-F238E27FC236}">
                <a16:creationId xmlns:a16="http://schemas.microsoft.com/office/drawing/2014/main" id="{928F2495-7A8D-446B-9616-52AC160D86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058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4102209"/>
          </a:xfrm>
        </p:spPr>
        <p:txBody>
          <a:bodyPr>
            <a:normAutofit/>
          </a:bodyPr>
          <a:lstStyle/>
          <a:p>
            <a:pPr marL="0" indent="0" algn="just">
              <a:lnSpc>
                <a:spcPct val="150000"/>
              </a:lnSpc>
              <a:buNone/>
            </a:pPr>
            <a:r>
              <a:rPr lang="tr-TR" b="1" dirty="0"/>
              <a:t>Örnek: </a:t>
            </a:r>
            <a:r>
              <a:rPr lang="tr-TR" dirty="0" err="1"/>
              <a:t>Python’da</a:t>
            </a:r>
            <a:r>
              <a:rPr lang="tr-TR" dirty="0"/>
              <a:t> aşağıdaki çıktıyı </a:t>
            </a:r>
            <a:r>
              <a:rPr lang="tr-TR" dirty="0" err="1"/>
              <a:t>print</a:t>
            </a:r>
            <a:r>
              <a:rPr lang="tr-TR" dirty="0"/>
              <a:t>() ile oluşturunuz.</a:t>
            </a: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35</a:t>
            </a:fld>
            <a:endParaRPr lang="tr-TR" dirty="0"/>
          </a:p>
        </p:txBody>
      </p:sp>
      <p:pic>
        <p:nvPicPr>
          <p:cNvPr id="6" name="Resim 5">
            <a:extLst>
              <a:ext uri="{FF2B5EF4-FFF2-40B4-BE49-F238E27FC236}">
                <a16:creationId xmlns:a16="http://schemas.microsoft.com/office/drawing/2014/main" id="{604AE4EB-BA67-4B78-A2EE-79956909F55E}"/>
              </a:ext>
            </a:extLst>
          </p:cNvPr>
          <p:cNvPicPr>
            <a:picLocks noChangeAspect="1"/>
          </p:cNvPicPr>
          <p:nvPr/>
        </p:nvPicPr>
        <p:blipFill>
          <a:blip r:embed="rId2"/>
          <a:stretch>
            <a:fillRect/>
          </a:stretch>
        </p:blipFill>
        <p:spPr>
          <a:xfrm>
            <a:off x="2465331" y="2541244"/>
            <a:ext cx="6678668" cy="3600848"/>
          </a:xfrm>
          <a:prstGeom prst="rect">
            <a:avLst/>
          </a:prstGeom>
        </p:spPr>
      </p:pic>
      <p:pic>
        <p:nvPicPr>
          <p:cNvPr id="7" name="Picture 2" descr="Python Nedir? Python Nereledre Kullanılır? Python ile Neler Yapılabilir?">
            <a:extLst>
              <a:ext uri="{FF2B5EF4-FFF2-40B4-BE49-F238E27FC236}">
                <a16:creationId xmlns:a16="http://schemas.microsoft.com/office/drawing/2014/main" id="{0B615140-A6AF-467E-B99A-AAD1B2B58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023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4102209"/>
          </a:xfrm>
        </p:spPr>
        <p:txBody>
          <a:bodyPr>
            <a:normAutofit/>
          </a:bodyPr>
          <a:lstStyle/>
          <a:p>
            <a:pPr marL="0" indent="0" algn="just">
              <a:lnSpc>
                <a:spcPct val="150000"/>
              </a:lnSpc>
              <a:buNone/>
            </a:pPr>
            <a:r>
              <a:rPr lang="tr-TR" b="1" dirty="0"/>
              <a:t>Çözüm:</a:t>
            </a:r>
            <a:endParaRPr lang="tr-TR" dirty="0"/>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36</a:t>
            </a:fld>
            <a:endParaRPr lang="tr-TR" dirty="0"/>
          </a:p>
        </p:txBody>
      </p:sp>
      <p:pic>
        <p:nvPicPr>
          <p:cNvPr id="7" name="Resim 6">
            <a:extLst>
              <a:ext uri="{FF2B5EF4-FFF2-40B4-BE49-F238E27FC236}">
                <a16:creationId xmlns:a16="http://schemas.microsoft.com/office/drawing/2014/main" id="{219679B9-7376-4553-9706-3E37986552DA}"/>
              </a:ext>
            </a:extLst>
          </p:cNvPr>
          <p:cNvPicPr>
            <a:picLocks noChangeAspect="1"/>
          </p:cNvPicPr>
          <p:nvPr/>
        </p:nvPicPr>
        <p:blipFill>
          <a:blip r:embed="rId2"/>
          <a:stretch>
            <a:fillRect/>
          </a:stretch>
        </p:blipFill>
        <p:spPr>
          <a:xfrm>
            <a:off x="2466975" y="2414587"/>
            <a:ext cx="6143625" cy="3434625"/>
          </a:xfrm>
          <a:prstGeom prst="rect">
            <a:avLst/>
          </a:prstGeom>
        </p:spPr>
      </p:pic>
      <p:pic>
        <p:nvPicPr>
          <p:cNvPr id="8" name="Picture 2" descr="Python Nedir? Python Nereledre Kullanılır? Python ile Neler Yapılabilir?">
            <a:extLst>
              <a:ext uri="{FF2B5EF4-FFF2-40B4-BE49-F238E27FC236}">
                <a16:creationId xmlns:a16="http://schemas.microsoft.com/office/drawing/2014/main" id="{311296BD-1CA8-4868-82E2-455A4CA2D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385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4102209"/>
          </a:xfrm>
        </p:spPr>
        <p:txBody>
          <a:bodyPr>
            <a:normAutofit/>
          </a:bodyPr>
          <a:lstStyle/>
          <a:p>
            <a:pPr marL="0" indent="0" algn="just">
              <a:lnSpc>
                <a:spcPct val="150000"/>
              </a:lnSpc>
              <a:buNone/>
            </a:pPr>
            <a:r>
              <a:rPr lang="tr-TR" b="1" dirty="0"/>
              <a:t>Örnek: </a:t>
            </a:r>
            <a:r>
              <a:rPr lang="tr-TR" dirty="0" err="1"/>
              <a:t>Python’da</a:t>
            </a:r>
            <a:r>
              <a:rPr lang="tr-TR" dirty="0"/>
              <a:t> aşağıdaki çıktıyı </a:t>
            </a:r>
            <a:r>
              <a:rPr lang="tr-TR" dirty="0" err="1"/>
              <a:t>print</a:t>
            </a:r>
            <a:r>
              <a:rPr lang="tr-TR" dirty="0"/>
              <a:t>() ile oluşturunuz.</a:t>
            </a: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37</a:t>
            </a:fld>
            <a:endParaRPr lang="tr-TR" dirty="0"/>
          </a:p>
        </p:txBody>
      </p:sp>
      <p:pic>
        <p:nvPicPr>
          <p:cNvPr id="7" name="Resim 6">
            <a:extLst>
              <a:ext uri="{FF2B5EF4-FFF2-40B4-BE49-F238E27FC236}">
                <a16:creationId xmlns:a16="http://schemas.microsoft.com/office/drawing/2014/main" id="{E827EDAA-8FF8-4D0A-AF2A-E4F17800917D}"/>
              </a:ext>
            </a:extLst>
          </p:cNvPr>
          <p:cNvPicPr>
            <a:picLocks noChangeAspect="1"/>
          </p:cNvPicPr>
          <p:nvPr/>
        </p:nvPicPr>
        <p:blipFill>
          <a:blip r:embed="rId2"/>
          <a:stretch>
            <a:fillRect/>
          </a:stretch>
        </p:blipFill>
        <p:spPr>
          <a:xfrm>
            <a:off x="633248" y="2643187"/>
            <a:ext cx="10331708" cy="3284647"/>
          </a:xfrm>
          <a:prstGeom prst="rect">
            <a:avLst/>
          </a:prstGeom>
        </p:spPr>
      </p:pic>
      <p:pic>
        <p:nvPicPr>
          <p:cNvPr id="8" name="Picture 2" descr="Python Nedir? Python Nereledre Kullanılır? Python ile Neler Yapılabilir?">
            <a:extLst>
              <a:ext uri="{FF2B5EF4-FFF2-40B4-BE49-F238E27FC236}">
                <a16:creationId xmlns:a16="http://schemas.microsoft.com/office/drawing/2014/main" id="{992D70AB-045B-4A93-BBBB-106C7394D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830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4102209"/>
          </a:xfrm>
        </p:spPr>
        <p:txBody>
          <a:bodyPr>
            <a:normAutofit/>
          </a:bodyPr>
          <a:lstStyle/>
          <a:p>
            <a:pPr marL="0" indent="0" algn="just">
              <a:lnSpc>
                <a:spcPct val="150000"/>
              </a:lnSpc>
              <a:buNone/>
            </a:pPr>
            <a:r>
              <a:rPr lang="tr-TR" b="1" dirty="0"/>
              <a:t>Çözüm:</a:t>
            </a:r>
            <a:endParaRPr lang="tr-TR" dirty="0"/>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38</a:t>
            </a:fld>
            <a:endParaRPr lang="tr-TR" dirty="0"/>
          </a:p>
        </p:txBody>
      </p:sp>
      <p:pic>
        <p:nvPicPr>
          <p:cNvPr id="6" name="Resim 5">
            <a:extLst>
              <a:ext uri="{FF2B5EF4-FFF2-40B4-BE49-F238E27FC236}">
                <a16:creationId xmlns:a16="http://schemas.microsoft.com/office/drawing/2014/main" id="{922775A9-E901-4B3D-A996-F423BC3A5379}"/>
              </a:ext>
            </a:extLst>
          </p:cNvPr>
          <p:cNvPicPr>
            <a:picLocks noChangeAspect="1"/>
          </p:cNvPicPr>
          <p:nvPr/>
        </p:nvPicPr>
        <p:blipFill>
          <a:blip r:embed="rId2"/>
          <a:stretch>
            <a:fillRect/>
          </a:stretch>
        </p:blipFill>
        <p:spPr>
          <a:xfrm>
            <a:off x="838200" y="2695575"/>
            <a:ext cx="10798325" cy="2964246"/>
          </a:xfrm>
          <a:prstGeom prst="rect">
            <a:avLst/>
          </a:prstGeom>
        </p:spPr>
      </p:pic>
      <p:pic>
        <p:nvPicPr>
          <p:cNvPr id="8" name="Picture 2" descr="Python Nedir? Python Nereledre Kullanılır? Python ile Neler Yapılabilir?">
            <a:extLst>
              <a:ext uri="{FF2B5EF4-FFF2-40B4-BE49-F238E27FC236}">
                <a16:creationId xmlns:a16="http://schemas.microsoft.com/office/drawing/2014/main" id="{52EE3C9F-0844-495F-A014-BD5161ED5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323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4102209"/>
          </a:xfrm>
        </p:spPr>
        <p:txBody>
          <a:bodyPr>
            <a:normAutofit/>
          </a:bodyPr>
          <a:lstStyle/>
          <a:p>
            <a:pPr algn="just">
              <a:lnSpc>
                <a:spcPct val="150000"/>
              </a:lnSpc>
            </a:pPr>
            <a:r>
              <a:rPr lang="tr-TR" dirty="0" err="1"/>
              <a:t>print</a:t>
            </a:r>
            <a:r>
              <a:rPr lang="tr-TR" dirty="0"/>
              <a:t>() fonksiyonu, birden fazla parametre alabilir:</a:t>
            </a: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39</a:t>
            </a:fld>
            <a:endParaRPr lang="tr-TR" dirty="0"/>
          </a:p>
        </p:txBody>
      </p:sp>
      <p:pic>
        <p:nvPicPr>
          <p:cNvPr id="7" name="Resim 6">
            <a:extLst>
              <a:ext uri="{FF2B5EF4-FFF2-40B4-BE49-F238E27FC236}">
                <a16:creationId xmlns:a16="http://schemas.microsoft.com/office/drawing/2014/main" id="{17C9F3A6-3EB4-4E55-8589-E96BA364E8E6}"/>
              </a:ext>
            </a:extLst>
          </p:cNvPr>
          <p:cNvPicPr>
            <a:picLocks noChangeAspect="1"/>
          </p:cNvPicPr>
          <p:nvPr/>
        </p:nvPicPr>
        <p:blipFill>
          <a:blip r:embed="rId2"/>
          <a:stretch>
            <a:fillRect/>
          </a:stretch>
        </p:blipFill>
        <p:spPr>
          <a:xfrm>
            <a:off x="838200" y="2562225"/>
            <a:ext cx="4506310" cy="1409190"/>
          </a:xfrm>
          <a:prstGeom prst="rect">
            <a:avLst/>
          </a:prstGeom>
        </p:spPr>
      </p:pic>
      <p:pic>
        <p:nvPicPr>
          <p:cNvPr id="8" name="Resim 7">
            <a:extLst>
              <a:ext uri="{FF2B5EF4-FFF2-40B4-BE49-F238E27FC236}">
                <a16:creationId xmlns:a16="http://schemas.microsoft.com/office/drawing/2014/main" id="{E6611540-D9BC-4639-BCA0-AF6D1D4076A3}"/>
              </a:ext>
            </a:extLst>
          </p:cNvPr>
          <p:cNvPicPr>
            <a:picLocks noChangeAspect="1"/>
          </p:cNvPicPr>
          <p:nvPr/>
        </p:nvPicPr>
        <p:blipFill>
          <a:blip r:embed="rId3"/>
          <a:stretch>
            <a:fillRect/>
          </a:stretch>
        </p:blipFill>
        <p:spPr>
          <a:xfrm>
            <a:off x="838200" y="3876729"/>
            <a:ext cx="6137414" cy="2366416"/>
          </a:xfrm>
          <a:prstGeom prst="rect">
            <a:avLst/>
          </a:prstGeom>
        </p:spPr>
      </p:pic>
      <p:pic>
        <p:nvPicPr>
          <p:cNvPr id="9" name="Picture 2" descr="Python Nedir? Python Nereledre Kullanılır? Python ile Neler Yapılabilir?">
            <a:extLst>
              <a:ext uri="{FF2B5EF4-FFF2-40B4-BE49-F238E27FC236}">
                <a16:creationId xmlns:a16="http://schemas.microsoft.com/office/drawing/2014/main" id="{A322B639-CE31-4FD5-B464-F04B8EA3A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77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920F65-9307-4B47-99B6-632DCE07387B}"/>
              </a:ext>
            </a:extLst>
          </p:cNvPr>
          <p:cNvSpPr>
            <a:spLocks noGrp="1"/>
          </p:cNvSpPr>
          <p:nvPr>
            <p:ph type="title"/>
          </p:nvPr>
        </p:nvSpPr>
        <p:spPr/>
        <p:txBody>
          <a:bodyPr/>
          <a:lstStyle/>
          <a:p>
            <a:r>
              <a:rPr lang="tr-TR" b="1" dirty="0">
                <a:solidFill>
                  <a:schemeClr val="accent1">
                    <a:lumMod val="75000"/>
                  </a:schemeClr>
                </a:solidFill>
              </a:rPr>
              <a:t>NEDEN PYTHON?</a:t>
            </a:r>
          </a:p>
        </p:txBody>
      </p:sp>
      <p:sp>
        <p:nvSpPr>
          <p:cNvPr id="3" name="İçerik Yer Tutucusu 2">
            <a:extLst>
              <a:ext uri="{FF2B5EF4-FFF2-40B4-BE49-F238E27FC236}">
                <a16:creationId xmlns:a16="http://schemas.microsoft.com/office/drawing/2014/main" id="{2F85A240-48A3-4A7B-AA0E-A9F52BF8A2D9}"/>
              </a:ext>
            </a:extLst>
          </p:cNvPr>
          <p:cNvSpPr>
            <a:spLocks noGrp="1"/>
          </p:cNvSpPr>
          <p:nvPr>
            <p:ph idx="1"/>
          </p:nvPr>
        </p:nvSpPr>
        <p:spPr>
          <a:xfrm>
            <a:off x="838200" y="1825625"/>
            <a:ext cx="10515600" cy="4667250"/>
          </a:xfrm>
        </p:spPr>
        <p:txBody>
          <a:bodyPr>
            <a:normAutofit/>
          </a:bodyPr>
          <a:lstStyle/>
          <a:p>
            <a:pPr algn="just">
              <a:lnSpc>
                <a:spcPct val="150000"/>
              </a:lnSpc>
            </a:pPr>
            <a:r>
              <a:rPr lang="tr-TR" dirty="0" err="1"/>
              <a:t>Python</a:t>
            </a:r>
            <a:r>
              <a:rPr lang="tr-TR" dirty="0"/>
              <a:t> kodları sade, basit ve hızlıdır. Derlenmeye ihtiyaç duymaz.</a:t>
            </a:r>
          </a:p>
          <a:p>
            <a:pPr algn="just">
              <a:lnSpc>
                <a:spcPct val="150000"/>
              </a:lnSpc>
            </a:pPr>
            <a:r>
              <a:rPr lang="tr-TR" dirty="0" err="1"/>
              <a:t>Python</a:t>
            </a:r>
            <a:r>
              <a:rPr lang="tr-TR" dirty="0"/>
              <a:t>, bütün işletim sistemleri ile uyum içerisinde çalışmaktadır (</a:t>
            </a:r>
            <a:r>
              <a:rPr lang="pt-BR" b="1" dirty="0"/>
              <a:t>Linux, Windows, Mac OS</a:t>
            </a:r>
            <a:r>
              <a:rPr lang="tr-TR" b="1" dirty="0"/>
              <a:t> X,..)</a:t>
            </a:r>
            <a:r>
              <a:rPr lang="pt-BR" b="1" dirty="0"/>
              <a:t> </a:t>
            </a:r>
            <a:endParaRPr lang="tr-TR" b="1" dirty="0"/>
          </a:p>
          <a:p>
            <a:pPr algn="just">
              <a:lnSpc>
                <a:spcPct val="150000"/>
              </a:lnSpc>
            </a:pPr>
            <a:r>
              <a:rPr lang="tr-TR" dirty="0" err="1"/>
              <a:t>Python</a:t>
            </a:r>
            <a:r>
              <a:rPr lang="tr-TR" dirty="0"/>
              <a:t> ile </a:t>
            </a:r>
            <a:r>
              <a:rPr lang="tr-TR" b="1" dirty="0"/>
              <a:t>masaüstü, oyun, mobil, web ve ağ </a:t>
            </a:r>
            <a:r>
              <a:rPr lang="tr-TR" dirty="0"/>
              <a:t>alanlarında programlar yazabilirsiniz.</a:t>
            </a:r>
          </a:p>
          <a:p>
            <a:pPr marL="0" indent="0" algn="just">
              <a:lnSpc>
                <a:spcPct val="150000"/>
              </a:lnSpc>
              <a:buNone/>
            </a:pPr>
            <a:endParaRPr lang="tr-TR" dirty="0"/>
          </a:p>
        </p:txBody>
      </p:sp>
      <p:pic>
        <p:nvPicPr>
          <p:cNvPr id="1026" name="Picture 2" descr="Python Nedir? Python Nereledre Kullanılır? Python ile Neler Yapılabilir?">
            <a:extLst>
              <a:ext uri="{FF2B5EF4-FFF2-40B4-BE49-F238E27FC236}">
                <a16:creationId xmlns:a16="http://schemas.microsoft.com/office/drawing/2014/main" id="{215DB43D-4B41-44F0-8A50-0B23F1DFC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610" y="230188"/>
            <a:ext cx="1406085" cy="1403810"/>
          </a:xfrm>
          <a:prstGeom prst="rect">
            <a:avLst/>
          </a:prstGeom>
          <a:noFill/>
          <a:extLst>
            <a:ext uri="{909E8E84-426E-40DD-AFC4-6F175D3DCCD1}">
              <a14:hiddenFill xmlns:a14="http://schemas.microsoft.com/office/drawing/2010/main">
                <a:solidFill>
                  <a:srgbClr val="FFFFFF"/>
                </a:solidFill>
              </a14:hiddenFill>
            </a:ext>
          </a:extLst>
        </p:spPr>
      </p:pic>
      <p:sp>
        <p:nvSpPr>
          <p:cNvPr id="4" name="Alt Bilgi Yer Tutucusu 3">
            <a:extLst>
              <a:ext uri="{FF2B5EF4-FFF2-40B4-BE49-F238E27FC236}">
                <a16:creationId xmlns:a16="http://schemas.microsoft.com/office/drawing/2014/main" id="{6D41D47E-4B34-4D78-BC5A-2F953CF7FC2B}"/>
              </a:ext>
            </a:extLst>
          </p:cNvPr>
          <p:cNvSpPr>
            <a:spLocks noGrp="1"/>
          </p:cNvSpPr>
          <p:nvPr>
            <p:ph type="ftr" sz="quarter" idx="11"/>
          </p:nvPr>
        </p:nvSpPr>
        <p:spPr/>
        <p:txBody>
          <a:bodyPr/>
          <a:lstStyle/>
          <a:p>
            <a:r>
              <a:rPr lang="tr-TR"/>
              <a:t>Dr. Öğr. Üyesi Betül TURANOĞLU ŞİRİN</a:t>
            </a:r>
          </a:p>
        </p:txBody>
      </p:sp>
      <p:sp>
        <p:nvSpPr>
          <p:cNvPr id="5" name="Slayt Numarası Yer Tutucusu 4">
            <a:extLst>
              <a:ext uri="{FF2B5EF4-FFF2-40B4-BE49-F238E27FC236}">
                <a16:creationId xmlns:a16="http://schemas.microsoft.com/office/drawing/2014/main" id="{EB098F51-B57C-416A-9F73-75778A197ABC}"/>
              </a:ext>
            </a:extLst>
          </p:cNvPr>
          <p:cNvSpPr>
            <a:spLocks noGrp="1"/>
          </p:cNvSpPr>
          <p:nvPr>
            <p:ph type="sldNum" sz="quarter" idx="12"/>
          </p:nvPr>
        </p:nvSpPr>
        <p:spPr/>
        <p:txBody>
          <a:bodyPr/>
          <a:lstStyle/>
          <a:p>
            <a:fld id="{6844FF42-46A8-4979-B386-3695EC052AA7}" type="slidenum">
              <a:rPr lang="tr-TR" smtClean="0"/>
              <a:t>4</a:t>
            </a:fld>
            <a:endParaRPr lang="tr-TR"/>
          </a:p>
        </p:txBody>
      </p:sp>
    </p:spTree>
    <p:extLst>
      <p:ext uri="{BB962C8B-B14F-4D97-AF65-F5344CB8AC3E}">
        <p14:creationId xmlns:p14="http://schemas.microsoft.com/office/powerpoint/2010/main" val="1850588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793531" y="1483218"/>
            <a:ext cx="10515600" cy="4102209"/>
          </a:xfrm>
        </p:spPr>
        <p:txBody>
          <a:bodyPr>
            <a:normAutofit/>
          </a:bodyPr>
          <a:lstStyle/>
          <a:p>
            <a:pPr algn="just">
              <a:lnSpc>
                <a:spcPct val="150000"/>
              </a:lnSpc>
            </a:pPr>
            <a:r>
              <a:rPr lang="tr-TR" dirty="0" err="1"/>
              <a:t>print</a:t>
            </a:r>
            <a:r>
              <a:rPr lang="tr-TR" dirty="0"/>
              <a:t>() fonksiyonu, parantez içindeki ifadeleri veya değişkenleri ekrana yazdırma görevi yapar.</a:t>
            </a: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40</a:t>
            </a:fld>
            <a:endParaRPr lang="tr-TR" dirty="0"/>
          </a:p>
        </p:txBody>
      </p:sp>
      <p:pic>
        <p:nvPicPr>
          <p:cNvPr id="9" name="Picture 2" descr="Python Nedir? Python Nereledre Kullanılır? Python ile Neler Yapılabilir?">
            <a:extLst>
              <a:ext uri="{FF2B5EF4-FFF2-40B4-BE49-F238E27FC236}">
                <a16:creationId xmlns:a16="http://schemas.microsoft.com/office/drawing/2014/main" id="{A322B639-CE31-4FD5-B464-F04B8EA3A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4C5E60A9-2312-4A85-942C-5173B951C7B7}"/>
              </a:ext>
            </a:extLst>
          </p:cNvPr>
          <p:cNvPicPr>
            <a:picLocks noChangeAspect="1"/>
          </p:cNvPicPr>
          <p:nvPr/>
        </p:nvPicPr>
        <p:blipFill>
          <a:blip r:embed="rId3"/>
          <a:stretch>
            <a:fillRect/>
          </a:stretch>
        </p:blipFill>
        <p:spPr>
          <a:xfrm>
            <a:off x="220305" y="3200452"/>
            <a:ext cx="5101204" cy="2351854"/>
          </a:xfrm>
          <a:prstGeom prst="rect">
            <a:avLst/>
          </a:prstGeom>
        </p:spPr>
      </p:pic>
      <p:pic>
        <p:nvPicPr>
          <p:cNvPr id="10" name="Resim 9">
            <a:extLst>
              <a:ext uri="{FF2B5EF4-FFF2-40B4-BE49-F238E27FC236}">
                <a16:creationId xmlns:a16="http://schemas.microsoft.com/office/drawing/2014/main" id="{9E1144B6-12ED-4971-B287-C07D8C21048D}"/>
              </a:ext>
            </a:extLst>
          </p:cNvPr>
          <p:cNvPicPr>
            <a:picLocks noChangeAspect="1"/>
          </p:cNvPicPr>
          <p:nvPr/>
        </p:nvPicPr>
        <p:blipFill>
          <a:blip r:embed="rId4"/>
          <a:stretch>
            <a:fillRect/>
          </a:stretch>
        </p:blipFill>
        <p:spPr>
          <a:xfrm>
            <a:off x="5594454" y="3200452"/>
            <a:ext cx="6032291" cy="1923339"/>
          </a:xfrm>
          <a:prstGeom prst="rect">
            <a:avLst/>
          </a:prstGeom>
        </p:spPr>
      </p:pic>
    </p:spTree>
    <p:extLst>
      <p:ext uri="{BB962C8B-B14F-4D97-AF65-F5344CB8AC3E}">
        <p14:creationId xmlns:p14="http://schemas.microsoft.com/office/powerpoint/2010/main" val="1804674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535531"/>
            <a:ext cx="10515600" cy="4237146"/>
          </a:xfrm>
        </p:spPr>
        <p:txBody>
          <a:bodyPr>
            <a:normAutofit/>
          </a:bodyPr>
          <a:lstStyle/>
          <a:p>
            <a:pPr algn="just">
              <a:lnSpc>
                <a:spcPct val="150000"/>
              </a:lnSpc>
            </a:pPr>
            <a:r>
              <a:rPr lang="tr-TR" sz="2400" dirty="0" err="1"/>
              <a:t>print</a:t>
            </a:r>
            <a:r>
              <a:rPr lang="tr-TR" sz="2400" dirty="0"/>
              <a:t>() fonksiyonu, </a:t>
            </a:r>
            <a:r>
              <a:rPr lang="tr-TR" sz="2400" b="1" dirty="0"/>
              <a:t>içinde </a:t>
            </a:r>
            <a:r>
              <a:rPr lang="tr-TR" sz="2400" b="1" dirty="0" err="1"/>
              <a:t>string</a:t>
            </a:r>
            <a:r>
              <a:rPr lang="tr-TR" sz="2400" dirty="0"/>
              <a:t>(</a:t>
            </a:r>
            <a:r>
              <a:rPr lang="tr-TR" sz="2400" dirty="0" err="1"/>
              <a:t>str</a:t>
            </a:r>
            <a:r>
              <a:rPr lang="tr-TR" sz="2400" dirty="0"/>
              <a:t>) ifadeler olmak şartıyla + işlemi ile birleştirme, * işareti ile de yineleme görevi yapar.</a:t>
            </a: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41</a:t>
            </a:fld>
            <a:endParaRPr lang="tr-TR" dirty="0"/>
          </a:p>
        </p:txBody>
      </p:sp>
      <p:pic>
        <p:nvPicPr>
          <p:cNvPr id="9" name="Picture 2" descr="Python Nedir? Python Nereledre Kullanılır? Python ile Neler Yapılabilir?">
            <a:extLst>
              <a:ext uri="{FF2B5EF4-FFF2-40B4-BE49-F238E27FC236}">
                <a16:creationId xmlns:a16="http://schemas.microsoft.com/office/drawing/2014/main" id="{A322B639-CE31-4FD5-B464-F04B8EA3A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EC1021A9-89C3-485A-B4E5-966F2A8B7AF0}"/>
              </a:ext>
            </a:extLst>
          </p:cNvPr>
          <p:cNvPicPr>
            <a:picLocks noChangeAspect="1"/>
          </p:cNvPicPr>
          <p:nvPr/>
        </p:nvPicPr>
        <p:blipFill>
          <a:blip r:embed="rId3"/>
          <a:stretch>
            <a:fillRect/>
          </a:stretch>
        </p:blipFill>
        <p:spPr>
          <a:xfrm>
            <a:off x="707970" y="2731911"/>
            <a:ext cx="6267123" cy="3498315"/>
          </a:xfrm>
          <a:prstGeom prst="rect">
            <a:avLst/>
          </a:prstGeom>
        </p:spPr>
      </p:pic>
    </p:spTree>
    <p:extLst>
      <p:ext uri="{BB962C8B-B14F-4D97-AF65-F5344CB8AC3E}">
        <p14:creationId xmlns:p14="http://schemas.microsoft.com/office/powerpoint/2010/main" val="1786608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657224" y="1483218"/>
            <a:ext cx="10515600" cy="4102209"/>
          </a:xfrm>
        </p:spPr>
        <p:txBody>
          <a:bodyPr>
            <a:normAutofit/>
          </a:bodyPr>
          <a:lstStyle/>
          <a:p>
            <a:pPr algn="just">
              <a:lnSpc>
                <a:spcPct val="150000"/>
              </a:lnSpc>
            </a:pPr>
            <a:r>
              <a:rPr lang="tr-TR" dirty="0" err="1"/>
              <a:t>print</a:t>
            </a:r>
            <a:r>
              <a:rPr lang="tr-TR" dirty="0"/>
              <a:t>() fonksiyonu, </a:t>
            </a:r>
            <a:r>
              <a:rPr lang="tr-TR" b="1" dirty="0"/>
              <a:t>içinde sayısal veri türleri</a:t>
            </a:r>
            <a:r>
              <a:rPr lang="tr-TR" dirty="0"/>
              <a:t> olmak şartıyla matematiksel işlemler yapılabilir.</a:t>
            </a: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42</a:t>
            </a:fld>
            <a:endParaRPr lang="tr-TR" dirty="0"/>
          </a:p>
        </p:txBody>
      </p:sp>
      <p:pic>
        <p:nvPicPr>
          <p:cNvPr id="9" name="Picture 2" descr="Python Nedir? Python Nereledre Kullanılır? Python ile Neler Yapılabilir?">
            <a:extLst>
              <a:ext uri="{FF2B5EF4-FFF2-40B4-BE49-F238E27FC236}">
                <a16:creationId xmlns:a16="http://schemas.microsoft.com/office/drawing/2014/main" id="{A322B639-CE31-4FD5-B464-F04B8EA3A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2F02570D-6BA0-470F-851C-B4426B0B82FE}"/>
              </a:ext>
            </a:extLst>
          </p:cNvPr>
          <p:cNvPicPr>
            <a:picLocks noChangeAspect="1"/>
          </p:cNvPicPr>
          <p:nvPr/>
        </p:nvPicPr>
        <p:blipFill>
          <a:blip r:embed="rId3"/>
          <a:stretch>
            <a:fillRect/>
          </a:stretch>
        </p:blipFill>
        <p:spPr>
          <a:xfrm>
            <a:off x="657224" y="2876057"/>
            <a:ext cx="5286376" cy="2555348"/>
          </a:xfrm>
          <a:prstGeom prst="rect">
            <a:avLst/>
          </a:prstGeom>
        </p:spPr>
      </p:pic>
    </p:spTree>
    <p:extLst>
      <p:ext uri="{BB962C8B-B14F-4D97-AF65-F5344CB8AC3E}">
        <p14:creationId xmlns:p14="http://schemas.microsoft.com/office/powerpoint/2010/main" val="715429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4102209"/>
          </a:xfrm>
        </p:spPr>
        <p:txBody>
          <a:bodyPr>
            <a:normAutofit/>
          </a:bodyPr>
          <a:lstStyle/>
          <a:p>
            <a:pPr algn="just">
              <a:lnSpc>
                <a:spcPct val="150000"/>
              </a:lnSpc>
            </a:pPr>
            <a:r>
              <a:rPr lang="tr-TR" dirty="0"/>
              <a:t>«</a:t>
            </a:r>
            <a:r>
              <a:rPr lang="tr-TR" dirty="0">
                <a:solidFill>
                  <a:srgbClr val="FF0000"/>
                </a:solidFill>
              </a:rPr>
              <a:t>\n</a:t>
            </a:r>
            <a:r>
              <a:rPr lang="tr-TR" dirty="0"/>
              <a:t>»  ile satır başına geçilebilir:</a:t>
            </a: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43</a:t>
            </a:fld>
            <a:endParaRPr lang="tr-TR" dirty="0"/>
          </a:p>
        </p:txBody>
      </p:sp>
      <p:pic>
        <p:nvPicPr>
          <p:cNvPr id="7" name="Resim 6">
            <a:extLst>
              <a:ext uri="{FF2B5EF4-FFF2-40B4-BE49-F238E27FC236}">
                <a16:creationId xmlns:a16="http://schemas.microsoft.com/office/drawing/2014/main" id="{20FAF548-8BFF-4FB6-A2DF-1A5BED25C12A}"/>
              </a:ext>
            </a:extLst>
          </p:cNvPr>
          <p:cNvPicPr>
            <a:picLocks noChangeAspect="1"/>
          </p:cNvPicPr>
          <p:nvPr/>
        </p:nvPicPr>
        <p:blipFill>
          <a:blip r:embed="rId2"/>
          <a:stretch>
            <a:fillRect/>
          </a:stretch>
        </p:blipFill>
        <p:spPr>
          <a:xfrm>
            <a:off x="838200" y="2800349"/>
            <a:ext cx="8570038" cy="2276147"/>
          </a:xfrm>
          <a:prstGeom prst="rect">
            <a:avLst/>
          </a:prstGeom>
        </p:spPr>
      </p:pic>
      <p:pic>
        <p:nvPicPr>
          <p:cNvPr id="10" name="Picture 2" descr="Python Nedir? Python Nereledre Kullanılır? Python ile Neler Yapılabilir?">
            <a:extLst>
              <a:ext uri="{FF2B5EF4-FFF2-40B4-BE49-F238E27FC236}">
                <a16:creationId xmlns:a16="http://schemas.microsoft.com/office/drawing/2014/main" id="{6669AD71-E3E3-40FD-824F-687C79952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322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pic>
        <p:nvPicPr>
          <p:cNvPr id="6" name="İçerik Yer Tutucusu 5">
            <a:extLst>
              <a:ext uri="{FF2B5EF4-FFF2-40B4-BE49-F238E27FC236}">
                <a16:creationId xmlns:a16="http://schemas.microsoft.com/office/drawing/2014/main" id="{3CACB464-4611-489C-94EE-A492E6C86FF0}"/>
              </a:ext>
            </a:extLst>
          </p:cNvPr>
          <p:cNvPicPr>
            <a:picLocks noGrp="1" noChangeAspect="1"/>
          </p:cNvPicPr>
          <p:nvPr>
            <p:ph idx="1"/>
          </p:nvPr>
        </p:nvPicPr>
        <p:blipFill>
          <a:blip r:embed="rId2"/>
          <a:stretch>
            <a:fillRect/>
          </a:stretch>
        </p:blipFill>
        <p:spPr>
          <a:xfrm>
            <a:off x="838199" y="1667040"/>
            <a:ext cx="5577263" cy="2290105"/>
          </a:xfrm>
          <a:prstGeom prst="rect">
            <a:avLst/>
          </a:prstGeom>
        </p:spPr>
      </p:pic>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44</a:t>
            </a:fld>
            <a:endParaRPr lang="tr-TR" dirty="0"/>
          </a:p>
        </p:txBody>
      </p:sp>
      <p:pic>
        <p:nvPicPr>
          <p:cNvPr id="10" name="Picture 2" descr="Python Nedir? Python Nereledre Kullanılır? Python ile Neler Yapılabilir?">
            <a:extLst>
              <a:ext uri="{FF2B5EF4-FFF2-40B4-BE49-F238E27FC236}">
                <a16:creationId xmlns:a16="http://schemas.microsoft.com/office/drawing/2014/main" id="{6669AD71-E3E3-40FD-824F-687C79952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033DFE8C-F5AE-4087-AEFB-39A9947D4230}"/>
              </a:ext>
            </a:extLst>
          </p:cNvPr>
          <p:cNvPicPr>
            <a:picLocks noChangeAspect="1"/>
          </p:cNvPicPr>
          <p:nvPr/>
        </p:nvPicPr>
        <p:blipFill>
          <a:blip r:embed="rId4"/>
          <a:stretch>
            <a:fillRect/>
          </a:stretch>
        </p:blipFill>
        <p:spPr>
          <a:xfrm>
            <a:off x="680543" y="3854549"/>
            <a:ext cx="5577263" cy="2501801"/>
          </a:xfrm>
          <a:prstGeom prst="rect">
            <a:avLst/>
          </a:prstGeom>
        </p:spPr>
      </p:pic>
    </p:spTree>
    <p:extLst>
      <p:ext uri="{BB962C8B-B14F-4D97-AF65-F5344CB8AC3E}">
        <p14:creationId xmlns:p14="http://schemas.microsoft.com/office/powerpoint/2010/main" val="1426548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4102209"/>
          </a:xfrm>
        </p:spPr>
        <p:txBody>
          <a:bodyPr>
            <a:normAutofit/>
          </a:bodyPr>
          <a:lstStyle/>
          <a:p>
            <a:pPr algn="just">
              <a:lnSpc>
                <a:spcPct val="150000"/>
              </a:lnSpc>
            </a:pPr>
            <a:r>
              <a:rPr lang="tr-TR" dirty="0"/>
              <a:t>«</a:t>
            </a:r>
            <a:r>
              <a:rPr lang="tr-TR" dirty="0">
                <a:solidFill>
                  <a:srgbClr val="FF0000"/>
                </a:solidFill>
              </a:rPr>
              <a:t>\t</a:t>
            </a:r>
            <a:r>
              <a:rPr lang="tr-TR" dirty="0"/>
              <a:t>»  ile ifadeler arasında boşluk bırakılabilir:</a:t>
            </a: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45</a:t>
            </a:fld>
            <a:endParaRPr lang="tr-TR" dirty="0"/>
          </a:p>
        </p:txBody>
      </p:sp>
      <p:pic>
        <p:nvPicPr>
          <p:cNvPr id="10" name="Picture 2" descr="Python Nedir? Python Nereledre Kullanılır? Python ile Neler Yapılabilir?">
            <a:extLst>
              <a:ext uri="{FF2B5EF4-FFF2-40B4-BE49-F238E27FC236}">
                <a16:creationId xmlns:a16="http://schemas.microsoft.com/office/drawing/2014/main" id="{6669AD71-E3E3-40FD-824F-687C79952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F7A87C06-082D-41B6-A6F8-F5F432F395E6}"/>
              </a:ext>
            </a:extLst>
          </p:cNvPr>
          <p:cNvPicPr>
            <a:picLocks noChangeAspect="1"/>
          </p:cNvPicPr>
          <p:nvPr/>
        </p:nvPicPr>
        <p:blipFill>
          <a:blip r:embed="rId3"/>
          <a:stretch>
            <a:fillRect/>
          </a:stretch>
        </p:blipFill>
        <p:spPr>
          <a:xfrm>
            <a:off x="708693" y="2678878"/>
            <a:ext cx="6984879" cy="2488865"/>
          </a:xfrm>
          <a:prstGeom prst="rect">
            <a:avLst/>
          </a:prstGeom>
        </p:spPr>
      </p:pic>
    </p:spTree>
    <p:extLst>
      <p:ext uri="{BB962C8B-B14F-4D97-AF65-F5344CB8AC3E}">
        <p14:creationId xmlns:p14="http://schemas.microsoft.com/office/powerpoint/2010/main" val="2925959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4102209"/>
          </a:xfrm>
        </p:spPr>
        <p:txBody>
          <a:bodyPr>
            <a:normAutofit/>
          </a:bodyPr>
          <a:lstStyle/>
          <a:p>
            <a:pPr algn="just">
              <a:lnSpc>
                <a:spcPct val="150000"/>
              </a:lnSpc>
            </a:pPr>
            <a:r>
              <a:rPr lang="tr-TR" dirty="0" err="1"/>
              <a:t>print</a:t>
            </a:r>
            <a:r>
              <a:rPr lang="tr-TR" dirty="0"/>
              <a:t>() fonksiyonu ile «</a:t>
            </a:r>
            <a:r>
              <a:rPr lang="tr-TR" dirty="0" err="1">
                <a:solidFill>
                  <a:srgbClr val="FF0000"/>
                </a:solidFill>
              </a:rPr>
              <a:t>sep</a:t>
            </a:r>
            <a:r>
              <a:rPr lang="tr-TR" dirty="0"/>
              <a:t>» parametresinin kullanımı:</a:t>
            </a:r>
          </a:p>
          <a:p>
            <a:pPr marL="0" indent="0" algn="just">
              <a:lnSpc>
                <a:spcPct val="150000"/>
              </a:lnSpc>
              <a:buNone/>
            </a:pPr>
            <a:endParaRPr lang="tr-TR" dirty="0"/>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46</a:t>
            </a:fld>
            <a:endParaRPr lang="tr-TR" dirty="0"/>
          </a:p>
        </p:txBody>
      </p:sp>
      <p:pic>
        <p:nvPicPr>
          <p:cNvPr id="6" name="Resim 5">
            <a:extLst>
              <a:ext uri="{FF2B5EF4-FFF2-40B4-BE49-F238E27FC236}">
                <a16:creationId xmlns:a16="http://schemas.microsoft.com/office/drawing/2014/main" id="{1C7D96D9-091C-4E67-A118-020779B32423}"/>
              </a:ext>
            </a:extLst>
          </p:cNvPr>
          <p:cNvPicPr>
            <a:picLocks noChangeAspect="1"/>
          </p:cNvPicPr>
          <p:nvPr/>
        </p:nvPicPr>
        <p:blipFill>
          <a:blip r:embed="rId2"/>
          <a:stretch>
            <a:fillRect/>
          </a:stretch>
        </p:blipFill>
        <p:spPr>
          <a:xfrm>
            <a:off x="838199" y="2590799"/>
            <a:ext cx="5088863" cy="1571298"/>
          </a:xfrm>
          <a:prstGeom prst="rect">
            <a:avLst/>
          </a:prstGeom>
        </p:spPr>
      </p:pic>
      <p:pic>
        <p:nvPicPr>
          <p:cNvPr id="9" name="Resim 8">
            <a:extLst>
              <a:ext uri="{FF2B5EF4-FFF2-40B4-BE49-F238E27FC236}">
                <a16:creationId xmlns:a16="http://schemas.microsoft.com/office/drawing/2014/main" id="{A3B1B209-4771-4EF5-8A2B-F3473532CD22}"/>
              </a:ext>
            </a:extLst>
          </p:cNvPr>
          <p:cNvPicPr>
            <a:picLocks noChangeAspect="1"/>
          </p:cNvPicPr>
          <p:nvPr/>
        </p:nvPicPr>
        <p:blipFill>
          <a:blip r:embed="rId3"/>
          <a:stretch>
            <a:fillRect/>
          </a:stretch>
        </p:blipFill>
        <p:spPr>
          <a:xfrm>
            <a:off x="783563" y="4162097"/>
            <a:ext cx="6355812" cy="1571298"/>
          </a:xfrm>
          <a:prstGeom prst="rect">
            <a:avLst/>
          </a:prstGeom>
        </p:spPr>
      </p:pic>
      <p:pic>
        <p:nvPicPr>
          <p:cNvPr id="10" name="Picture 2" descr="Python Nedir? Python Nereledre Kullanılır? Python ile Neler Yapılabilir?">
            <a:extLst>
              <a:ext uri="{FF2B5EF4-FFF2-40B4-BE49-F238E27FC236}">
                <a16:creationId xmlns:a16="http://schemas.microsoft.com/office/drawing/2014/main" id="{C80900B3-1876-487B-877E-E02BAFA9D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975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pic>
        <p:nvPicPr>
          <p:cNvPr id="7" name="İçerik Yer Tutucusu 6">
            <a:extLst>
              <a:ext uri="{FF2B5EF4-FFF2-40B4-BE49-F238E27FC236}">
                <a16:creationId xmlns:a16="http://schemas.microsoft.com/office/drawing/2014/main" id="{97F209B8-0F73-4846-BAD4-4BF4461AED06}"/>
              </a:ext>
            </a:extLst>
          </p:cNvPr>
          <p:cNvPicPr>
            <a:picLocks noGrp="1" noChangeAspect="1"/>
          </p:cNvPicPr>
          <p:nvPr>
            <p:ph idx="1"/>
          </p:nvPr>
        </p:nvPicPr>
        <p:blipFill>
          <a:blip r:embed="rId2"/>
          <a:stretch>
            <a:fillRect/>
          </a:stretch>
        </p:blipFill>
        <p:spPr>
          <a:xfrm>
            <a:off x="588196" y="1690688"/>
            <a:ext cx="11015608" cy="1738312"/>
          </a:xfrm>
          <a:prstGeom prst="rect">
            <a:avLst/>
          </a:prstGeom>
        </p:spPr>
      </p:pic>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47</a:t>
            </a:fld>
            <a:endParaRPr lang="tr-TR" dirty="0"/>
          </a:p>
        </p:txBody>
      </p:sp>
      <p:pic>
        <p:nvPicPr>
          <p:cNvPr id="8" name="Resim 7">
            <a:extLst>
              <a:ext uri="{FF2B5EF4-FFF2-40B4-BE49-F238E27FC236}">
                <a16:creationId xmlns:a16="http://schemas.microsoft.com/office/drawing/2014/main" id="{60D14FCE-A1FE-4E21-8E89-21192AFCAA8C}"/>
              </a:ext>
            </a:extLst>
          </p:cNvPr>
          <p:cNvPicPr>
            <a:picLocks noChangeAspect="1"/>
          </p:cNvPicPr>
          <p:nvPr/>
        </p:nvPicPr>
        <p:blipFill>
          <a:blip r:embed="rId3"/>
          <a:stretch>
            <a:fillRect/>
          </a:stretch>
        </p:blipFill>
        <p:spPr>
          <a:xfrm>
            <a:off x="588196" y="3208283"/>
            <a:ext cx="10737692" cy="1738311"/>
          </a:xfrm>
          <a:prstGeom prst="rect">
            <a:avLst/>
          </a:prstGeom>
        </p:spPr>
      </p:pic>
      <p:pic>
        <p:nvPicPr>
          <p:cNvPr id="10" name="Picture 2" descr="Python Nedir? Python Nereledre Kullanılır? Python ile Neler Yapılabilir?">
            <a:extLst>
              <a:ext uri="{FF2B5EF4-FFF2-40B4-BE49-F238E27FC236}">
                <a16:creationId xmlns:a16="http://schemas.microsoft.com/office/drawing/2014/main" id="{21664B03-D0EE-452D-B5A2-FB17376C4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794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4102209"/>
          </a:xfrm>
        </p:spPr>
        <p:txBody>
          <a:bodyPr>
            <a:normAutofit/>
          </a:bodyPr>
          <a:lstStyle/>
          <a:p>
            <a:pPr marL="0" indent="0" algn="just">
              <a:lnSpc>
                <a:spcPct val="150000"/>
              </a:lnSpc>
              <a:buNone/>
            </a:pPr>
            <a:r>
              <a:rPr lang="tr-TR" b="1" dirty="0"/>
              <a:t>Örnek: </a:t>
            </a:r>
            <a:r>
              <a:rPr lang="tr-TR" dirty="0"/>
              <a:t>Aşağıdaki çıktıyı «</a:t>
            </a:r>
            <a:r>
              <a:rPr lang="tr-TR" dirty="0" err="1">
                <a:solidFill>
                  <a:srgbClr val="FF0000"/>
                </a:solidFill>
              </a:rPr>
              <a:t>sep</a:t>
            </a:r>
            <a:r>
              <a:rPr lang="tr-TR" dirty="0"/>
              <a:t>» parametresini kullanarak elde ediniz.</a:t>
            </a: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48</a:t>
            </a:fld>
            <a:endParaRPr lang="tr-TR" dirty="0"/>
          </a:p>
        </p:txBody>
      </p:sp>
      <p:pic>
        <p:nvPicPr>
          <p:cNvPr id="6" name="Resim 5">
            <a:extLst>
              <a:ext uri="{FF2B5EF4-FFF2-40B4-BE49-F238E27FC236}">
                <a16:creationId xmlns:a16="http://schemas.microsoft.com/office/drawing/2014/main" id="{D6F7B87F-2F01-4A9A-9960-F9A77A4752B1}"/>
              </a:ext>
            </a:extLst>
          </p:cNvPr>
          <p:cNvPicPr>
            <a:picLocks noChangeAspect="1"/>
          </p:cNvPicPr>
          <p:nvPr/>
        </p:nvPicPr>
        <p:blipFill>
          <a:blip r:embed="rId2"/>
          <a:stretch>
            <a:fillRect/>
          </a:stretch>
        </p:blipFill>
        <p:spPr>
          <a:xfrm>
            <a:off x="727840" y="2674015"/>
            <a:ext cx="4017579" cy="2247931"/>
          </a:xfrm>
          <a:prstGeom prst="rect">
            <a:avLst/>
          </a:prstGeom>
        </p:spPr>
      </p:pic>
      <p:pic>
        <p:nvPicPr>
          <p:cNvPr id="8" name="Picture 2" descr="Python Nedir? Python Nereledre Kullanılır? Python ile Neler Yapılabilir?">
            <a:extLst>
              <a:ext uri="{FF2B5EF4-FFF2-40B4-BE49-F238E27FC236}">
                <a16:creationId xmlns:a16="http://schemas.microsoft.com/office/drawing/2014/main" id="{1DC938A0-EF49-4871-8E26-49F09013E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431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4102209"/>
          </a:xfrm>
        </p:spPr>
        <p:txBody>
          <a:bodyPr>
            <a:normAutofit/>
          </a:bodyPr>
          <a:lstStyle/>
          <a:p>
            <a:pPr marL="0" indent="0" algn="just">
              <a:lnSpc>
                <a:spcPct val="150000"/>
              </a:lnSpc>
              <a:buNone/>
            </a:pPr>
            <a:r>
              <a:rPr lang="tr-TR" b="1" dirty="0"/>
              <a:t>Çözüm:</a:t>
            </a:r>
            <a:endParaRPr lang="tr-TR" dirty="0"/>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49</a:t>
            </a:fld>
            <a:endParaRPr lang="tr-TR" dirty="0"/>
          </a:p>
        </p:txBody>
      </p:sp>
      <p:pic>
        <p:nvPicPr>
          <p:cNvPr id="7" name="Resim 6">
            <a:extLst>
              <a:ext uri="{FF2B5EF4-FFF2-40B4-BE49-F238E27FC236}">
                <a16:creationId xmlns:a16="http://schemas.microsoft.com/office/drawing/2014/main" id="{E9CD9370-FAAF-4B22-ABAD-AEA13960401D}"/>
              </a:ext>
            </a:extLst>
          </p:cNvPr>
          <p:cNvPicPr>
            <a:picLocks noChangeAspect="1"/>
          </p:cNvPicPr>
          <p:nvPr/>
        </p:nvPicPr>
        <p:blipFill>
          <a:blip r:embed="rId2"/>
          <a:stretch>
            <a:fillRect/>
          </a:stretch>
        </p:blipFill>
        <p:spPr>
          <a:xfrm>
            <a:off x="696310" y="2636673"/>
            <a:ext cx="11325276" cy="2228522"/>
          </a:xfrm>
          <a:prstGeom prst="rect">
            <a:avLst/>
          </a:prstGeom>
        </p:spPr>
      </p:pic>
      <p:pic>
        <p:nvPicPr>
          <p:cNvPr id="8" name="Picture 2" descr="Python Nedir? Python Nereledre Kullanılır? Python ile Neler Yapılabilir?">
            <a:extLst>
              <a:ext uri="{FF2B5EF4-FFF2-40B4-BE49-F238E27FC236}">
                <a16:creationId xmlns:a16="http://schemas.microsoft.com/office/drawing/2014/main" id="{31C403D2-AE26-4EA3-95AA-7EE76F15E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920F65-9307-4B47-99B6-632DCE07387B}"/>
              </a:ext>
            </a:extLst>
          </p:cNvPr>
          <p:cNvSpPr>
            <a:spLocks noGrp="1"/>
          </p:cNvSpPr>
          <p:nvPr>
            <p:ph type="title"/>
          </p:nvPr>
        </p:nvSpPr>
        <p:spPr/>
        <p:txBody>
          <a:bodyPr/>
          <a:lstStyle/>
          <a:p>
            <a:r>
              <a:rPr lang="tr-TR" b="1" dirty="0">
                <a:solidFill>
                  <a:schemeClr val="accent1">
                    <a:lumMod val="75000"/>
                  </a:schemeClr>
                </a:solidFill>
              </a:rPr>
              <a:t>NEDEN PYTHON?</a:t>
            </a:r>
          </a:p>
        </p:txBody>
      </p:sp>
      <p:sp>
        <p:nvSpPr>
          <p:cNvPr id="3" name="İçerik Yer Tutucusu 2">
            <a:extLst>
              <a:ext uri="{FF2B5EF4-FFF2-40B4-BE49-F238E27FC236}">
                <a16:creationId xmlns:a16="http://schemas.microsoft.com/office/drawing/2014/main" id="{2F85A240-48A3-4A7B-AA0E-A9F52BF8A2D9}"/>
              </a:ext>
            </a:extLst>
          </p:cNvPr>
          <p:cNvSpPr>
            <a:spLocks noGrp="1"/>
          </p:cNvSpPr>
          <p:nvPr>
            <p:ph idx="1"/>
          </p:nvPr>
        </p:nvSpPr>
        <p:spPr>
          <a:xfrm>
            <a:off x="838200" y="1825625"/>
            <a:ext cx="10515600" cy="4667250"/>
          </a:xfrm>
        </p:spPr>
        <p:txBody>
          <a:bodyPr>
            <a:normAutofit/>
          </a:bodyPr>
          <a:lstStyle/>
          <a:p>
            <a:pPr algn="just">
              <a:lnSpc>
                <a:spcPct val="150000"/>
              </a:lnSpc>
            </a:pPr>
            <a:r>
              <a:rPr lang="tr-TR" dirty="0"/>
              <a:t>Programlama yapısı içerisinde birçok kütüphaneyi barındırmaktadır. Bu kaynaklarla daha az kod yazmak mümkündür.</a:t>
            </a:r>
          </a:p>
          <a:p>
            <a:pPr>
              <a:lnSpc>
                <a:spcPct val="150000"/>
              </a:lnSpc>
            </a:pPr>
            <a:r>
              <a:rPr lang="tr-TR" dirty="0"/>
              <a:t>Büyük kuruluşlar </a:t>
            </a:r>
            <a:r>
              <a:rPr lang="tr-TR" b="1" dirty="0"/>
              <a:t>(Google, </a:t>
            </a:r>
            <a:r>
              <a:rPr lang="tr-TR" b="1" dirty="0" err="1"/>
              <a:t>YouTube</a:t>
            </a:r>
            <a:r>
              <a:rPr lang="tr-TR" b="1" dirty="0"/>
              <a:t> ve </a:t>
            </a:r>
            <a:r>
              <a:rPr lang="tr-TR" b="1" dirty="0" err="1"/>
              <a:t>Yahoo</a:t>
            </a:r>
            <a:r>
              <a:rPr lang="tr-TR" b="1" dirty="0"/>
              <a:t>! gibi) </a:t>
            </a:r>
            <a:r>
              <a:rPr lang="tr-TR" dirty="0"/>
              <a:t>her zaman </a:t>
            </a:r>
            <a:r>
              <a:rPr lang="tr-TR" dirty="0" err="1"/>
              <a:t>Python</a:t>
            </a:r>
            <a:r>
              <a:rPr lang="tr-TR" dirty="0"/>
              <a:t> programcılarına ihtiyaç duymaktadır.</a:t>
            </a:r>
          </a:p>
          <a:p>
            <a:pPr>
              <a:lnSpc>
                <a:spcPct val="150000"/>
              </a:lnSpc>
            </a:pPr>
            <a:r>
              <a:rPr lang="tr-TR" dirty="0" err="1"/>
              <a:t>Python</a:t>
            </a:r>
            <a:r>
              <a:rPr lang="tr-TR" dirty="0"/>
              <a:t> ile </a:t>
            </a:r>
            <a:r>
              <a:rPr lang="tr-TR" b="1" dirty="0"/>
              <a:t>yapay zeka </a:t>
            </a:r>
            <a:r>
              <a:rPr lang="tr-TR" dirty="0"/>
              <a:t>üzerine yazılımlar geliştirilebilir.</a:t>
            </a:r>
          </a:p>
        </p:txBody>
      </p:sp>
      <p:pic>
        <p:nvPicPr>
          <p:cNvPr id="1026" name="Picture 2" descr="Python Nedir? Python Nereledre Kullanılır? Python ile Neler Yapılabilir?">
            <a:extLst>
              <a:ext uri="{FF2B5EF4-FFF2-40B4-BE49-F238E27FC236}">
                <a16:creationId xmlns:a16="http://schemas.microsoft.com/office/drawing/2014/main" id="{215DB43D-4B41-44F0-8A50-0B23F1DFC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Alt Bilgi Yer Tutucusu 3">
            <a:extLst>
              <a:ext uri="{FF2B5EF4-FFF2-40B4-BE49-F238E27FC236}">
                <a16:creationId xmlns:a16="http://schemas.microsoft.com/office/drawing/2014/main" id="{95346B82-5FD5-4A8A-9560-9C220F0BFCD3}"/>
              </a:ext>
            </a:extLst>
          </p:cNvPr>
          <p:cNvSpPr>
            <a:spLocks noGrp="1"/>
          </p:cNvSpPr>
          <p:nvPr>
            <p:ph type="ftr" sz="quarter" idx="11"/>
          </p:nvPr>
        </p:nvSpPr>
        <p:spPr/>
        <p:txBody>
          <a:bodyPr/>
          <a:lstStyle/>
          <a:p>
            <a:r>
              <a:rPr lang="tr-TR"/>
              <a:t>Dr. Öğr. Üyesi Betül TURANOĞLU ŞİRİN</a:t>
            </a:r>
          </a:p>
        </p:txBody>
      </p:sp>
      <p:sp>
        <p:nvSpPr>
          <p:cNvPr id="5" name="Slayt Numarası Yer Tutucusu 4">
            <a:extLst>
              <a:ext uri="{FF2B5EF4-FFF2-40B4-BE49-F238E27FC236}">
                <a16:creationId xmlns:a16="http://schemas.microsoft.com/office/drawing/2014/main" id="{46F92916-40BD-4560-837A-42A40F915DD0}"/>
              </a:ext>
            </a:extLst>
          </p:cNvPr>
          <p:cNvSpPr>
            <a:spLocks noGrp="1"/>
          </p:cNvSpPr>
          <p:nvPr>
            <p:ph type="sldNum" sz="quarter" idx="12"/>
          </p:nvPr>
        </p:nvSpPr>
        <p:spPr/>
        <p:txBody>
          <a:bodyPr/>
          <a:lstStyle/>
          <a:p>
            <a:fld id="{6844FF42-46A8-4979-B386-3695EC052AA7}" type="slidenum">
              <a:rPr lang="tr-TR" smtClean="0"/>
              <a:t>5</a:t>
            </a:fld>
            <a:endParaRPr lang="tr-TR"/>
          </a:p>
        </p:txBody>
      </p:sp>
    </p:spTree>
    <p:extLst>
      <p:ext uri="{BB962C8B-B14F-4D97-AF65-F5344CB8AC3E}">
        <p14:creationId xmlns:p14="http://schemas.microsoft.com/office/powerpoint/2010/main" val="1076294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4102209"/>
          </a:xfrm>
        </p:spPr>
        <p:txBody>
          <a:bodyPr>
            <a:normAutofit/>
          </a:bodyPr>
          <a:lstStyle/>
          <a:p>
            <a:pPr marL="0" indent="0" algn="just">
              <a:lnSpc>
                <a:spcPct val="150000"/>
              </a:lnSpc>
              <a:buNone/>
            </a:pPr>
            <a:r>
              <a:rPr lang="tr-TR" b="1" dirty="0"/>
              <a:t>Örnek: </a:t>
            </a:r>
            <a:r>
              <a:rPr lang="tr-TR" dirty="0"/>
              <a:t>Aşağıdaki çıktığı «</a:t>
            </a:r>
            <a:r>
              <a:rPr lang="tr-TR" dirty="0" err="1">
                <a:solidFill>
                  <a:srgbClr val="FF0000"/>
                </a:solidFill>
              </a:rPr>
              <a:t>sep</a:t>
            </a:r>
            <a:r>
              <a:rPr lang="tr-TR" dirty="0"/>
              <a:t>» parametresini kullanarak elde ediniz.</a:t>
            </a: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50</a:t>
            </a:fld>
            <a:endParaRPr lang="tr-TR" dirty="0"/>
          </a:p>
        </p:txBody>
      </p:sp>
      <p:pic>
        <p:nvPicPr>
          <p:cNvPr id="8" name="Picture 2" descr="Python Nedir? Python Nereledre Kullanılır? Python ile Neler Yapılabilir?">
            <a:extLst>
              <a:ext uri="{FF2B5EF4-FFF2-40B4-BE49-F238E27FC236}">
                <a16:creationId xmlns:a16="http://schemas.microsoft.com/office/drawing/2014/main" id="{1DC938A0-EF49-4871-8E26-49F09013E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9D1F772F-1A4A-4EBA-8ED8-D5D5378B6CF1}"/>
              </a:ext>
            </a:extLst>
          </p:cNvPr>
          <p:cNvPicPr>
            <a:picLocks noChangeAspect="1"/>
          </p:cNvPicPr>
          <p:nvPr/>
        </p:nvPicPr>
        <p:blipFill>
          <a:blip r:embed="rId3"/>
          <a:stretch>
            <a:fillRect/>
          </a:stretch>
        </p:blipFill>
        <p:spPr>
          <a:xfrm>
            <a:off x="522889" y="2785405"/>
            <a:ext cx="3682161" cy="1597408"/>
          </a:xfrm>
          <a:prstGeom prst="rect">
            <a:avLst/>
          </a:prstGeom>
        </p:spPr>
      </p:pic>
    </p:spTree>
    <p:extLst>
      <p:ext uri="{BB962C8B-B14F-4D97-AF65-F5344CB8AC3E}">
        <p14:creationId xmlns:p14="http://schemas.microsoft.com/office/powerpoint/2010/main" val="3792922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825625"/>
            <a:ext cx="10515600" cy="4102209"/>
          </a:xfrm>
        </p:spPr>
        <p:txBody>
          <a:bodyPr>
            <a:normAutofit/>
          </a:bodyPr>
          <a:lstStyle/>
          <a:p>
            <a:pPr marL="0" indent="0" algn="just">
              <a:lnSpc>
                <a:spcPct val="150000"/>
              </a:lnSpc>
              <a:buNone/>
            </a:pPr>
            <a:r>
              <a:rPr lang="tr-TR" b="1" dirty="0"/>
              <a:t>Çözüm:</a:t>
            </a:r>
            <a:endParaRPr lang="tr-TR" dirty="0"/>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51</a:t>
            </a:fld>
            <a:endParaRPr lang="tr-TR" dirty="0"/>
          </a:p>
        </p:txBody>
      </p:sp>
      <p:pic>
        <p:nvPicPr>
          <p:cNvPr id="8" name="Picture 2" descr="Python Nedir? Python Nereledre Kullanılır? Python ile Neler Yapılabilir?">
            <a:extLst>
              <a:ext uri="{FF2B5EF4-FFF2-40B4-BE49-F238E27FC236}">
                <a16:creationId xmlns:a16="http://schemas.microsoft.com/office/drawing/2014/main" id="{31C403D2-AE26-4EA3-95AA-7EE76F15E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B01A4198-B262-486A-B4D3-0529F2093C82}"/>
              </a:ext>
            </a:extLst>
          </p:cNvPr>
          <p:cNvPicPr>
            <a:picLocks noChangeAspect="1"/>
          </p:cNvPicPr>
          <p:nvPr/>
        </p:nvPicPr>
        <p:blipFill>
          <a:blip r:embed="rId3"/>
          <a:stretch>
            <a:fillRect/>
          </a:stretch>
        </p:blipFill>
        <p:spPr>
          <a:xfrm>
            <a:off x="838200" y="2708548"/>
            <a:ext cx="5956738" cy="2080478"/>
          </a:xfrm>
          <a:prstGeom prst="rect">
            <a:avLst/>
          </a:prstGeom>
        </p:spPr>
      </p:pic>
    </p:spTree>
    <p:extLst>
      <p:ext uri="{BB962C8B-B14F-4D97-AF65-F5344CB8AC3E}">
        <p14:creationId xmlns:p14="http://schemas.microsoft.com/office/powerpoint/2010/main" val="2963532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3" name="İçerik Yer Tutucusu 2">
            <a:extLst>
              <a:ext uri="{FF2B5EF4-FFF2-40B4-BE49-F238E27FC236}">
                <a16:creationId xmlns:a16="http://schemas.microsoft.com/office/drawing/2014/main" id="{AAB76FBA-055E-4464-BB93-E9A1D072C2C2}"/>
              </a:ext>
            </a:extLst>
          </p:cNvPr>
          <p:cNvSpPr>
            <a:spLocks noGrp="1"/>
          </p:cNvSpPr>
          <p:nvPr>
            <p:ph idx="1"/>
          </p:nvPr>
        </p:nvSpPr>
        <p:spPr>
          <a:xfrm>
            <a:off x="838200" y="1690689"/>
            <a:ext cx="10515600" cy="4237146"/>
          </a:xfrm>
        </p:spPr>
        <p:txBody>
          <a:bodyPr>
            <a:normAutofit/>
          </a:bodyPr>
          <a:lstStyle/>
          <a:p>
            <a:pPr algn="just">
              <a:lnSpc>
                <a:spcPct val="150000"/>
              </a:lnSpc>
            </a:pPr>
            <a:r>
              <a:rPr lang="tr-TR" dirty="0"/>
              <a:t>Eğer bir </a:t>
            </a:r>
            <a:r>
              <a:rPr lang="tr-TR" dirty="0" err="1"/>
              <a:t>string’in</a:t>
            </a:r>
            <a:r>
              <a:rPr lang="tr-TR" dirty="0"/>
              <a:t> başına * işareti koyup, </a:t>
            </a:r>
            <a:r>
              <a:rPr lang="tr-TR" dirty="0" err="1"/>
              <a:t>print</a:t>
            </a:r>
            <a:r>
              <a:rPr lang="tr-TR" dirty="0"/>
              <a:t>() fonksiyonuna gönderirsek bu </a:t>
            </a:r>
            <a:r>
              <a:rPr lang="tr-TR" dirty="0" err="1"/>
              <a:t>string</a:t>
            </a:r>
            <a:r>
              <a:rPr lang="tr-TR" dirty="0"/>
              <a:t> karakterlerine ayrılacak ve her bir karakter ayrı birer </a:t>
            </a:r>
            <a:r>
              <a:rPr lang="tr-TR" dirty="0" err="1"/>
              <a:t>string</a:t>
            </a:r>
            <a:r>
              <a:rPr lang="tr-TR" dirty="0"/>
              <a:t> olarak davranılarak ekrana basılacaktır.</a:t>
            </a: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52</a:t>
            </a:fld>
            <a:endParaRPr lang="tr-TR" dirty="0"/>
          </a:p>
        </p:txBody>
      </p:sp>
      <p:pic>
        <p:nvPicPr>
          <p:cNvPr id="8" name="Picture 2" descr="Python Nedir? Python Nereledre Kullanılır? Python ile Neler Yapılabilir?">
            <a:extLst>
              <a:ext uri="{FF2B5EF4-FFF2-40B4-BE49-F238E27FC236}">
                <a16:creationId xmlns:a16="http://schemas.microsoft.com/office/drawing/2014/main" id="{31C403D2-AE26-4EA3-95AA-7EE76F15E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1695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560BBB-C7B9-4EB5-95E0-F4CA79B8088E}"/>
              </a:ext>
            </a:extLst>
          </p:cNvPr>
          <p:cNvSpPr>
            <a:spLocks noGrp="1"/>
          </p:cNvSpPr>
          <p:nvPr>
            <p:ph type="title"/>
          </p:nvPr>
        </p:nvSpPr>
        <p:spPr/>
        <p:txBody>
          <a:bodyPr/>
          <a:lstStyle/>
          <a:p>
            <a:r>
              <a:rPr lang="tr-TR" b="1" dirty="0" err="1">
                <a:solidFill>
                  <a:schemeClr val="accent1">
                    <a:lumMod val="75000"/>
                  </a:schemeClr>
                </a:solidFill>
              </a:rPr>
              <a:t>print</a:t>
            </a:r>
            <a:r>
              <a:rPr lang="tr-TR" b="1" dirty="0">
                <a:solidFill>
                  <a:schemeClr val="accent1">
                    <a:lumMod val="75000"/>
                  </a:schemeClr>
                </a:solidFill>
              </a:rPr>
              <a:t>() Fonksiyonu</a:t>
            </a:r>
          </a:p>
        </p:txBody>
      </p:sp>
      <p:sp>
        <p:nvSpPr>
          <p:cNvPr id="4" name="Alt Bilgi Yer Tutucusu 3">
            <a:extLst>
              <a:ext uri="{FF2B5EF4-FFF2-40B4-BE49-F238E27FC236}">
                <a16:creationId xmlns:a16="http://schemas.microsoft.com/office/drawing/2014/main" id="{543C43D4-2A5F-496E-ADA6-417D806BCBF8}"/>
              </a:ext>
            </a:extLst>
          </p:cNvPr>
          <p:cNvSpPr>
            <a:spLocks noGrp="1"/>
          </p:cNvSpPr>
          <p:nvPr>
            <p:ph type="ftr" sz="quarter" idx="11"/>
          </p:nvPr>
        </p:nvSpPr>
        <p:spPr/>
        <p:txBody>
          <a:bodyPr/>
          <a:lstStyle/>
          <a:p>
            <a:r>
              <a:rPr lang="tr-TR" dirty="0"/>
              <a:t>Dr. </a:t>
            </a:r>
            <a:r>
              <a:rPr lang="tr-TR" dirty="0" err="1"/>
              <a:t>Öğr</a:t>
            </a:r>
            <a:r>
              <a:rPr lang="tr-TR" dirty="0"/>
              <a:t>. Üyesi Betül TURANOĞLU ŞİRİN</a:t>
            </a:r>
          </a:p>
        </p:txBody>
      </p:sp>
      <p:sp>
        <p:nvSpPr>
          <p:cNvPr id="5" name="Slayt Numarası Yer Tutucusu 4">
            <a:extLst>
              <a:ext uri="{FF2B5EF4-FFF2-40B4-BE49-F238E27FC236}">
                <a16:creationId xmlns:a16="http://schemas.microsoft.com/office/drawing/2014/main" id="{CD74D031-34B6-4E88-ACE7-5AA96448074C}"/>
              </a:ext>
            </a:extLst>
          </p:cNvPr>
          <p:cNvSpPr>
            <a:spLocks noGrp="1"/>
          </p:cNvSpPr>
          <p:nvPr>
            <p:ph type="sldNum" sz="quarter" idx="12"/>
          </p:nvPr>
        </p:nvSpPr>
        <p:spPr/>
        <p:txBody>
          <a:bodyPr/>
          <a:lstStyle/>
          <a:p>
            <a:fld id="{6844FF42-46A8-4979-B386-3695EC052AA7}" type="slidenum">
              <a:rPr lang="tr-TR" smtClean="0"/>
              <a:t>53</a:t>
            </a:fld>
            <a:endParaRPr lang="tr-TR" dirty="0"/>
          </a:p>
        </p:txBody>
      </p:sp>
      <p:pic>
        <p:nvPicPr>
          <p:cNvPr id="8" name="Picture 2" descr="Python Nedir? Python Nereledre Kullanılır? Python ile Neler Yapılabilir?">
            <a:extLst>
              <a:ext uri="{FF2B5EF4-FFF2-40B4-BE49-F238E27FC236}">
                <a16:creationId xmlns:a16="http://schemas.microsoft.com/office/drawing/2014/main" id="{31C403D2-AE26-4EA3-95AA-7EE76F15E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969" y="157655"/>
            <a:ext cx="1327711" cy="1325563"/>
          </a:xfrm>
          <a:prstGeom prst="rect">
            <a:avLst/>
          </a:prstGeom>
          <a:noFill/>
          <a:extLst>
            <a:ext uri="{909E8E84-426E-40DD-AFC4-6F175D3DCCD1}">
              <a14:hiddenFill xmlns:a14="http://schemas.microsoft.com/office/drawing/2010/main">
                <a:solidFill>
                  <a:srgbClr val="FFFFFF"/>
                </a:solidFill>
              </a14:hiddenFill>
            </a:ext>
          </a:extLst>
        </p:spPr>
      </p:pic>
      <p:pic>
        <p:nvPicPr>
          <p:cNvPr id="9" name="İçerik Yer Tutucusu 8">
            <a:extLst>
              <a:ext uri="{FF2B5EF4-FFF2-40B4-BE49-F238E27FC236}">
                <a16:creationId xmlns:a16="http://schemas.microsoft.com/office/drawing/2014/main" id="{4B185482-D1F5-4C12-A751-F25D767EAC71}"/>
              </a:ext>
            </a:extLst>
          </p:cNvPr>
          <p:cNvPicPr>
            <a:picLocks noGrp="1" noChangeAspect="1"/>
          </p:cNvPicPr>
          <p:nvPr>
            <p:ph idx="1"/>
          </p:nvPr>
        </p:nvPicPr>
        <p:blipFill>
          <a:blip r:embed="rId3"/>
          <a:stretch>
            <a:fillRect/>
          </a:stretch>
        </p:blipFill>
        <p:spPr>
          <a:xfrm>
            <a:off x="838200" y="1690687"/>
            <a:ext cx="8210863" cy="3574995"/>
          </a:xfrm>
          <a:prstGeom prst="rect">
            <a:avLst/>
          </a:prstGeom>
        </p:spPr>
      </p:pic>
    </p:spTree>
    <p:extLst>
      <p:ext uri="{BB962C8B-B14F-4D97-AF65-F5344CB8AC3E}">
        <p14:creationId xmlns:p14="http://schemas.microsoft.com/office/powerpoint/2010/main" val="1816484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920F65-9307-4B47-99B6-632DCE07387B}"/>
              </a:ext>
            </a:extLst>
          </p:cNvPr>
          <p:cNvSpPr>
            <a:spLocks noGrp="1"/>
          </p:cNvSpPr>
          <p:nvPr>
            <p:ph type="title"/>
          </p:nvPr>
        </p:nvSpPr>
        <p:spPr/>
        <p:txBody>
          <a:bodyPr/>
          <a:lstStyle/>
          <a:p>
            <a:r>
              <a:rPr lang="tr-TR" b="1" dirty="0">
                <a:solidFill>
                  <a:schemeClr val="accent1">
                    <a:lumMod val="75000"/>
                  </a:schemeClr>
                </a:solidFill>
              </a:rPr>
              <a:t>IDE (Tümleşik Geliştirme Ortamı) Nedir?</a:t>
            </a:r>
          </a:p>
        </p:txBody>
      </p:sp>
      <p:pic>
        <p:nvPicPr>
          <p:cNvPr id="1026" name="Picture 2" descr="Python Nedir? Python Nereledre Kullanılır? Python ile Neler Yapılabilir?">
            <a:extLst>
              <a:ext uri="{FF2B5EF4-FFF2-40B4-BE49-F238E27FC236}">
                <a16:creationId xmlns:a16="http://schemas.microsoft.com/office/drawing/2014/main" id="{215DB43D-4B41-44F0-8A50-0B23F1DFC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İçerik Yer Tutucusu 3">
            <a:extLst>
              <a:ext uri="{FF2B5EF4-FFF2-40B4-BE49-F238E27FC236}">
                <a16:creationId xmlns:a16="http://schemas.microsoft.com/office/drawing/2014/main" id="{AEB21D2A-143B-4A8B-820E-ED6FCFD304BD}"/>
              </a:ext>
            </a:extLst>
          </p:cNvPr>
          <p:cNvSpPr>
            <a:spLocks noGrp="1"/>
          </p:cNvSpPr>
          <p:nvPr>
            <p:ph idx="1"/>
          </p:nvPr>
        </p:nvSpPr>
        <p:spPr>
          <a:xfrm>
            <a:off x="838200" y="1825624"/>
            <a:ext cx="10515600" cy="4543645"/>
          </a:xfrm>
        </p:spPr>
        <p:txBody>
          <a:bodyPr>
            <a:normAutofit fontScale="92500" lnSpcReduction="20000"/>
          </a:bodyPr>
          <a:lstStyle/>
          <a:p>
            <a:pPr algn="just">
              <a:lnSpc>
                <a:spcPct val="150000"/>
              </a:lnSpc>
            </a:pPr>
            <a:r>
              <a:rPr lang="tr-TR" dirty="0"/>
              <a:t>IDE (</a:t>
            </a:r>
            <a:r>
              <a:rPr lang="tr-TR" dirty="0" err="1"/>
              <a:t>Integrated</a:t>
            </a:r>
            <a:r>
              <a:rPr lang="tr-TR" dirty="0"/>
              <a:t> Development Environment), Türkçesi ile Tümleşik Geliştirme Ortamı, bilgisayar yazılımcılarının daha kolay şekilde yazılım geliştirebilmesi için tasarlanan ve yazılım geliştirme aşamasında geliştiriciye birçok kullanışlı araç sunarak daha kolay ve etkili şekilde yazılım geliştirmesine yardımcı olan yazılımlardır.</a:t>
            </a:r>
          </a:p>
          <a:p>
            <a:pPr algn="just">
              <a:lnSpc>
                <a:spcPct val="150000"/>
              </a:lnSpc>
            </a:pPr>
            <a:r>
              <a:rPr lang="tr-TR" dirty="0"/>
              <a:t>Diğer bir adı, editördür.</a:t>
            </a:r>
          </a:p>
          <a:p>
            <a:pPr algn="just">
              <a:lnSpc>
                <a:spcPct val="150000"/>
              </a:lnSpc>
            </a:pPr>
            <a:r>
              <a:rPr lang="tr-TR" dirty="0"/>
              <a:t>Her programlama dili için bir IDE bulunur ve bu </a:t>
            </a:r>
            <a:r>
              <a:rPr lang="tr-TR" dirty="0" err="1"/>
              <a:t>IDE'lerin</a:t>
            </a:r>
            <a:r>
              <a:rPr lang="tr-TR" dirty="0"/>
              <a:t> çoğu birçok dile destek verirler. </a:t>
            </a:r>
          </a:p>
        </p:txBody>
      </p:sp>
      <p:sp>
        <p:nvSpPr>
          <p:cNvPr id="3" name="Alt Bilgi Yer Tutucusu 2">
            <a:extLst>
              <a:ext uri="{FF2B5EF4-FFF2-40B4-BE49-F238E27FC236}">
                <a16:creationId xmlns:a16="http://schemas.microsoft.com/office/drawing/2014/main" id="{3A61093B-018D-48A1-8B3F-4BC1ACE56202}"/>
              </a:ext>
            </a:extLst>
          </p:cNvPr>
          <p:cNvSpPr>
            <a:spLocks noGrp="1"/>
          </p:cNvSpPr>
          <p:nvPr>
            <p:ph type="ftr" sz="quarter" idx="11"/>
          </p:nvPr>
        </p:nvSpPr>
        <p:spPr/>
        <p:txBody>
          <a:bodyPr/>
          <a:lstStyle/>
          <a:p>
            <a:r>
              <a:rPr lang="tr-TR"/>
              <a:t>Dr. Öğr. Üyesi Betül TURANOĞLU ŞİRİN</a:t>
            </a:r>
          </a:p>
        </p:txBody>
      </p:sp>
      <p:sp>
        <p:nvSpPr>
          <p:cNvPr id="6" name="Slayt Numarası Yer Tutucusu 5">
            <a:extLst>
              <a:ext uri="{FF2B5EF4-FFF2-40B4-BE49-F238E27FC236}">
                <a16:creationId xmlns:a16="http://schemas.microsoft.com/office/drawing/2014/main" id="{A57C1D8D-5AA6-4D24-9D17-52E1180E82CD}"/>
              </a:ext>
            </a:extLst>
          </p:cNvPr>
          <p:cNvSpPr>
            <a:spLocks noGrp="1"/>
          </p:cNvSpPr>
          <p:nvPr>
            <p:ph type="sldNum" sz="quarter" idx="12"/>
          </p:nvPr>
        </p:nvSpPr>
        <p:spPr/>
        <p:txBody>
          <a:bodyPr/>
          <a:lstStyle/>
          <a:p>
            <a:fld id="{6844FF42-46A8-4979-B386-3695EC052AA7}" type="slidenum">
              <a:rPr lang="tr-TR" smtClean="0"/>
              <a:t>6</a:t>
            </a:fld>
            <a:endParaRPr lang="tr-TR"/>
          </a:p>
        </p:txBody>
      </p:sp>
    </p:spTree>
    <p:extLst>
      <p:ext uri="{BB962C8B-B14F-4D97-AF65-F5344CB8AC3E}">
        <p14:creationId xmlns:p14="http://schemas.microsoft.com/office/powerpoint/2010/main" val="65926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920F65-9307-4B47-99B6-632DCE07387B}"/>
              </a:ext>
            </a:extLst>
          </p:cNvPr>
          <p:cNvSpPr>
            <a:spLocks noGrp="1"/>
          </p:cNvSpPr>
          <p:nvPr>
            <p:ph type="title"/>
          </p:nvPr>
        </p:nvSpPr>
        <p:spPr/>
        <p:txBody>
          <a:bodyPr/>
          <a:lstStyle/>
          <a:p>
            <a:r>
              <a:rPr lang="tr-TR" b="1" dirty="0">
                <a:solidFill>
                  <a:schemeClr val="accent1">
                    <a:lumMod val="75000"/>
                  </a:schemeClr>
                </a:solidFill>
              </a:rPr>
              <a:t>Bazı </a:t>
            </a:r>
            <a:r>
              <a:rPr lang="tr-TR" b="1" dirty="0" err="1">
                <a:solidFill>
                  <a:schemeClr val="accent1">
                    <a:lumMod val="75000"/>
                  </a:schemeClr>
                </a:solidFill>
              </a:rPr>
              <a:t>Python</a:t>
            </a:r>
            <a:r>
              <a:rPr lang="tr-TR" b="1" dirty="0">
                <a:solidFill>
                  <a:schemeClr val="accent1">
                    <a:lumMod val="75000"/>
                  </a:schemeClr>
                </a:solidFill>
              </a:rPr>
              <a:t> Editörleri</a:t>
            </a:r>
          </a:p>
        </p:txBody>
      </p:sp>
      <p:pic>
        <p:nvPicPr>
          <p:cNvPr id="1026" name="Picture 2" descr="Python Nedir? Python Nereledre Kullanılır? Python ile Neler Yapılabilir?">
            <a:extLst>
              <a:ext uri="{FF2B5EF4-FFF2-40B4-BE49-F238E27FC236}">
                <a16:creationId xmlns:a16="http://schemas.microsoft.com/office/drawing/2014/main" id="{215DB43D-4B41-44F0-8A50-0B23F1DFC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İçerik Yer Tutucusu 3">
            <a:extLst>
              <a:ext uri="{FF2B5EF4-FFF2-40B4-BE49-F238E27FC236}">
                <a16:creationId xmlns:a16="http://schemas.microsoft.com/office/drawing/2014/main" id="{AEB21D2A-143B-4A8B-820E-ED6FCFD304BD}"/>
              </a:ext>
            </a:extLst>
          </p:cNvPr>
          <p:cNvSpPr>
            <a:spLocks noGrp="1"/>
          </p:cNvSpPr>
          <p:nvPr>
            <p:ph idx="1"/>
          </p:nvPr>
        </p:nvSpPr>
        <p:spPr>
          <a:xfrm>
            <a:off x="838200" y="1825624"/>
            <a:ext cx="10515600" cy="4802187"/>
          </a:xfrm>
        </p:spPr>
        <p:txBody>
          <a:bodyPr>
            <a:normAutofit fontScale="77500" lnSpcReduction="20000"/>
          </a:bodyPr>
          <a:lstStyle/>
          <a:p>
            <a:pPr marL="0" indent="0" algn="just">
              <a:lnSpc>
                <a:spcPct val="160000"/>
              </a:lnSpc>
              <a:buNone/>
            </a:pPr>
            <a:r>
              <a:rPr lang="tr-TR" dirty="0" err="1"/>
              <a:t>Python</a:t>
            </a:r>
            <a:r>
              <a:rPr lang="tr-TR" dirty="0"/>
              <a:t> için birçok editörü kullanabiliriz. Bu tamamen kullanım alışkanlıkları ve kullanım kolaylığı gibi faktörlere bağlıdır. Bu editörlerden bazıları şunlardır.</a:t>
            </a:r>
          </a:p>
          <a:p>
            <a:pPr algn="just">
              <a:lnSpc>
                <a:spcPct val="160000"/>
              </a:lnSpc>
            </a:pPr>
            <a:r>
              <a:rPr lang="tr-TR" b="1" dirty="0" err="1"/>
              <a:t>Jupyter</a:t>
            </a:r>
            <a:r>
              <a:rPr lang="tr-TR" b="1" dirty="0"/>
              <a:t> Notebook</a:t>
            </a:r>
          </a:p>
          <a:p>
            <a:pPr algn="just">
              <a:lnSpc>
                <a:spcPct val="160000"/>
              </a:lnSpc>
            </a:pPr>
            <a:r>
              <a:rPr lang="tr-TR" b="1" dirty="0" err="1"/>
              <a:t>PyCharm</a:t>
            </a:r>
            <a:endParaRPr lang="tr-TR" b="1" dirty="0"/>
          </a:p>
          <a:p>
            <a:pPr algn="just">
              <a:lnSpc>
                <a:spcPct val="160000"/>
              </a:lnSpc>
            </a:pPr>
            <a:r>
              <a:rPr lang="tr-TR" dirty="0" err="1"/>
              <a:t>Spyder</a:t>
            </a:r>
            <a:endParaRPr lang="tr-TR" dirty="0"/>
          </a:p>
          <a:p>
            <a:pPr algn="just">
              <a:lnSpc>
                <a:spcPct val="160000"/>
              </a:lnSpc>
            </a:pPr>
            <a:r>
              <a:rPr lang="tr-TR" dirty="0"/>
              <a:t>Atom</a:t>
            </a:r>
          </a:p>
          <a:p>
            <a:pPr algn="just">
              <a:lnSpc>
                <a:spcPct val="160000"/>
              </a:lnSpc>
            </a:pPr>
            <a:r>
              <a:rPr lang="tr-TR" dirty="0" err="1"/>
              <a:t>PyScripter</a:t>
            </a:r>
            <a:endParaRPr lang="tr-TR" dirty="0"/>
          </a:p>
          <a:p>
            <a:pPr marL="0" indent="0" algn="just">
              <a:lnSpc>
                <a:spcPct val="160000"/>
              </a:lnSpc>
              <a:buNone/>
            </a:pPr>
            <a:r>
              <a:rPr lang="tr-TR" dirty="0"/>
              <a:t>…</a:t>
            </a:r>
          </a:p>
        </p:txBody>
      </p:sp>
      <p:sp>
        <p:nvSpPr>
          <p:cNvPr id="7" name="Alt Bilgi Yer Tutucusu 6">
            <a:extLst>
              <a:ext uri="{FF2B5EF4-FFF2-40B4-BE49-F238E27FC236}">
                <a16:creationId xmlns:a16="http://schemas.microsoft.com/office/drawing/2014/main" id="{C95B86DC-7A25-40CC-B4F0-4CDFD07376BF}"/>
              </a:ext>
            </a:extLst>
          </p:cNvPr>
          <p:cNvSpPr>
            <a:spLocks noGrp="1"/>
          </p:cNvSpPr>
          <p:nvPr>
            <p:ph type="ftr" sz="quarter" idx="11"/>
          </p:nvPr>
        </p:nvSpPr>
        <p:spPr/>
        <p:txBody>
          <a:bodyPr/>
          <a:lstStyle/>
          <a:p>
            <a:r>
              <a:rPr lang="tr-TR"/>
              <a:t>Dr. Öğr. Üyesi Betül TURANOĞLU ŞİRİN</a:t>
            </a:r>
          </a:p>
        </p:txBody>
      </p:sp>
      <p:sp>
        <p:nvSpPr>
          <p:cNvPr id="8" name="Slayt Numarası Yer Tutucusu 7">
            <a:extLst>
              <a:ext uri="{FF2B5EF4-FFF2-40B4-BE49-F238E27FC236}">
                <a16:creationId xmlns:a16="http://schemas.microsoft.com/office/drawing/2014/main" id="{80330C84-E10E-4137-B3B9-6403C7E696B1}"/>
              </a:ext>
            </a:extLst>
          </p:cNvPr>
          <p:cNvSpPr>
            <a:spLocks noGrp="1"/>
          </p:cNvSpPr>
          <p:nvPr>
            <p:ph type="sldNum" sz="quarter" idx="12"/>
          </p:nvPr>
        </p:nvSpPr>
        <p:spPr/>
        <p:txBody>
          <a:bodyPr/>
          <a:lstStyle/>
          <a:p>
            <a:fld id="{6844FF42-46A8-4979-B386-3695EC052AA7}" type="slidenum">
              <a:rPr lang="tr-TR" smtClean="0"/>
              <a:t>7</a:t>
            </a:fld>
            <a:endParaRPr lang="tr-TR"/>
          </a:p>
        </p:txBody>
      </p:sp>
    </p:spTree>
    <p:extLst>
      <p:ext uri="{BB962C8B-B14F-4D97-AF65-F5344CB8AC3E}">
        <p14:creationId xmlns:p14="http://schemas.microsoft.com/office/powerpoint/2010/main" val="403635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920F65-9307-4B47-99B6-632DCE07387B}"/>
              </a:ext>
            </a:extLst>
          </p:cNvPr>
          <p:cNvSpPr>
            <a:spLocks noGrp="1"/>
          </p:cNvSpPr>
          <p:nvPr>
            <p:ph type="title"/>
          </p:nvPr>
        </p:nvSpPr>
        <p:spPr/>
        <p:txBody>
          <a:bodyPr/>
          <a:lstStyle/>
          <a:p>
            <a:r>
              <a:rPr lang="tr-TR" b="1" dirty="0">
                <a:solidFill>
                  <a:schemeClr val="accent1">
                    <a:lumMod val="75000"/>
                  </a:schemeClr>
                </a:solidFill>
              </a:rPr>
              <a:t>ANACONDA NEDİR?</a:t>
            </a:r>
          </a:p>
        </p:txBody>
      </p:sp>
      <p:sp>
        <p:nvSpPr>
          <p:cNvPr id="3" name="İçerik Yer Tutucusu 2">
            <a:extLst>
              <a:ext uri="{FF2B5EF4-FFF2-40B4-BE49-F238E27FC236}">
                <a16:creationId xmlns:a16="http://schemas.microsoft.com/office/drawing/2014/main" id="{2F85A240-48A3-4A7B-AA0E-A9F52BF8A2D9}"/>
              </a:ext>
            </a:extLst>
          </p:cNvPr>
          <p:cNvSpPr>
            <a:spLocks noGrp="1"/>
          </p:cNvSpPr>
          <p:nvPr>
            <p:ph idx="1"/>
          </p:nvPr>
        </p:nvSpPr>
        <p:spPr>
          <a:xfrm>
            <a:off x="838200" y="1825625"/>
            <a:ext cx="10515600" cy="4667250"/>
          </a:xfrm>
        </p:spPr>
        <p:txBody>
          <a:bodyPr>
            <a:normAutofit lnSpcReduction="10000"/>
          </a:bodyPr>
          <a:lstStyle/>
          <a:p>
            <a:pPr algn="just">
              <a:lnSpc>
                <a:spcPct val="150000"/>
              </a:lnSpc>
            </a:pPr>
            <a:r>
              <a:rPr lang="tr-TR" dirty="0" err="1"/>
              <a:t>Anaconda</a:t>
            </a:r>
            <a:r>
              <a:rPr lang="tr-TR" dirty="0"/>
              <a:t>, veri bilimi ve benzeri bilimsel uygulamalar için </a:t>
            </a:r>
            <a:r>
              <a:rPr lang="tr-TR" dirty="0" err="1"/>
              <a:t>Python</a:t>
            </a:r>
            <a:r>
              <a:rPr lang="tr-TR" dirty="0"/>
              <a:t> kullanmak isteyenlere hazırlanmış tümleşik bir </a:t>
            </a:r>
            <a:r>
              <a:rPr lang="tr-TR" dirty="0" err="1"/>
              <a:t>Python</a:t>
            </a:r>
            <a:r>
              <a:rPr lang="tr-TR" dirty="0"/>
              <a:t> dağıtımıdır. </a:t>
            </a:r>
          </a:p>
          <a:p>
            <a:pPr algn="just">
              <a:lnSpc>
                <a:spcPct val="150000"/>
              </a:lnSpc>
            </a:pPr>
            <a:r>
              <a:rPr lang="tr-TR" dirty="0"/>
              <a:t>Veri bilimi, yapay zekâ vb. konularında sıkça kullanılan kütüphanelerin yanı sıra </a:t>
            </a:r>
            <a:r>
              <a:rPr lang="tr-TR" dirty="0" err="1"/>
              <a:t>Jupiter</a:t>
            </a:r>
            <a:r>
              <a:rPr lang="tr-TR" dirty="0"/>
              <a:t> Notebook ve </a:t>
            </a:r>
            <a:r>
              <a:rPr lang="tr-TR" dirty="0" err="1"/>
              <a:t>Spyder</a:t>
            </a:r>
            <a:r>
              <a:rPr lang="tr-TR" dirty="0"/>
              <a:t> gibi araçları da barındırır. </a:t>
            </a:r>
          </a:p>
          <a:p>
            <a:pPr algn="just">
              <a:lnSpc>
                <a:spcPct val="150000"/>
              </a:lnSpc>
            </a:pPr>
            <a:r>
              <a:rPr lang="tr-TR" dirty="0"/>
              <a:t>Programı </a:t>
            </a:r>
            <a:r>
              <a:rPr lang="tr-TR" u="sng" dirty="0">
                <a:solidFill>
                  <a:schemeClr val="accent1">
                    <a:lumMod val="75000"/>
                  </a:schemeClr>
                </a:solidFill>
              </a:rPr>
              <a:t>anaconda.org </a:t>
            </a:r>
            <a:r>
              <a:rPr lang="tr-TR" dirty="0"/>
              <a:t>adresinden kendi işletim sisteminize uygun versiyonu indirerek kurabilirsiniz. </a:t>
            </a:r>
            <a:r>
              <a:rPr lang="tr-TR" dirty="0" err="1"/>
              <a:t>Anaconda’yı</a:t>
            </a:r>
            <a:r>
              <a:rPr lang="tr-TR" dirty="0"/>
              <a:t> kurduğunuzda sisteminizde </a:t>
            </a:r>
            <a:r>
              <a:rPr lang="tr-TR" dirty="0" err="1"/>
              <a:t>Python</a:t>
            </a:r>
            <a:r>
              <a:rPr lang="tr-TR" dirty="0"/>
              <a:t>, </a:t>
            </a:r>
            <a:r>
              <a:rPr lang="tr-TR" dirty="0" err="1"/>
              <a:t>Jupiter</a:t>
            </a:r>
            <a:r>
              <a:rPr lang="tr-TR" dirty="0"/>
              <a:t> Notebook ve </a:t>
            </a:r>
            <a:r>
              <a:rPr lang="tr-TR" dirty="0" err="1"/>
              <a:t>Spyder</a:t>
            </a:r>
            <a:r>
              <a:rPr lang="tr-TR" dirty="0"/>
              <a:t> da kurulmuş olacak.</a:t>
            </a:r>
          </a:p>
        </p:txBody>
      </p:sp>
      <p:pic>
        <p:nvPicPr>
          <p:cNvPr id="1026" name="Picture 2" descr="Python Nedir? Python Nereledre Kullanılır? Python ile Neler Yapılabilir?">
            <a:extLst>
              <a:ext uri="{FF2B5EF4-FFF2-40B4-BE49-F238E27FC236}">
                <a16:creationId xmlns:a16="http://schemas.microsoft.com/office/drawing/2014/main" id="{215DB43D-4B41-44F0-8A50-0B23F1DFC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Alt Bilgi Yer Tutucusu 3">
            <a:extLst>
              <a:ext uri="{FF2B5EF4-FFF2-40B4-BE49-F238E27FC236}">
                <a16:creationId xmlns:a16="http://schemas.microsoft.com/office/drawing/2014/main" id="{EF6ADEC7-1643-48DA-851B-15458C13A8CA}"/>
              </a:ext>
            </a:extLst>
          </p:cNvPr>
          <p:cNvSpPr>
            <a:spLocks noGrp="1"/>
          </p:cNvSpPr>
          <p:nvPr>
            <p:ph type="ftr" sz="quarter" idx="11"/>
          </p:nvPr>
        </p:nvSpPr>
        <p:spPr/>
        <p:txBody>
          <a:bodyPr/>
          <a:lstStyle/>
          <a:p>
            <a:r>
              <a:rPr lang="tr-TR"/>
              <a:t>Dr. Öğr. Üyesi Betül TURANOĞLU ŞİRİN</a:t>
            </a:r>
          </a:p>
        </p:txBody>
      </p:sp>
      <p:sp>
        <p:nvSpPr>
          <p:cNvPr id="5" name="Slayt Numarası Yer Tutucusu 4">
            <a:extLst>
              <a:ext uri="{FF2B5EF4-FFF2-40B4-BE49-F238E27FC236}">
                <a16:creationId xmlns:a16="http://schemas.microsoft.com/office/drawing/2014/main" id="{B8B639AB-580A-435B-ACB5-139857565C82}"/>
              </a:ext>
            </a:extLst>
          </p:cNvPr>
          <p:cNvSpPr>
            <a:spLocks noGrp="1"/>
          </p:cNvSpPr>
          <p:nvPr>
            <p:ph type="sldNum" sz="quarter" idx="12"/>
          </p:nvPr>
        </p:nvSpPr>
        <p:spPr/>
        <p:txBody>
          <a:bodyPr/>
          <a:lstStyle/>
          <a:p>
            <a:fld id="{6844FF42-46A8-4979-B386-3695EC052AA7}" type="slidenum">
              <a:rPr lang="tr-TR" smtClean="0"/>
              <a:t>8</a:t>
            </a:fld>
            <a:endParaRPr lang="tr-TR"/>
          </a:p>
        </p:txBody>
      </p:sp>
    </p:spTree>
    <p:extLst>
      <p:ext uri="{BB962C8B-B14F-4D97-AF65-F5344CB8AC3E}">
        <p14:creationId xmlns:p14="http://schemas.microsoft.com/office/powerpoint/2010/main" val="2622519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920F65-9307-4B47-99B6-632DCE07387B}"/>
              </a:ext>
            </a:extLst>
          </p:cNvPr>
          <p:cNvSpPr>
            <a:spLocks noGrp="1"/>
          </p:cNvSpPr>
          <p:nvPr>
            <p:ph type="title"/>
          </p:nvPr>
        </p:nvSpPr>
        <p:spPr/>
        <p:txBody>
          <a:bodyPr/>
          <a:lstStyle/>
          <a:p>
            <a:r>
              <a:rPr lang="tr-TR" b="1" dirty="0">
                <a:solidFill>
                  <a:schemeClr val="accent1">
                    <a:lumMod val="75000"/>
                  </a:schemeClr>
                </a:solidFill>
              </a:rPr>
              <a:t>ANACONDA NEDİR?</a:t>
            </a:r>
          </a:p>
        </p:txBody>
      </p:sp>
      <p:pic>
        <p:nvPicPr>
          <p:cNvPr id="4" name="İçerik Yer Tutucusu 3">
            <a:extLst>
              <a:ext uri="{FF2B5EF4-FFF2-40B4-BE49-F238E27FC236}">
                <a16:creationId xmlns:a16="http://schemas.microsoft.com/office/drawing/2014/main" id="{17BFE4F8-145C-4C8C-BFB6-2C8E8587FB58}"/>
              </a:ext>
            </a:extLst>
          </p:cNvPr>
          <p:cNvPicPr>
            <a:picLocks noGrp="1" noChangeAspect="1"/>
          </p:cNvPicPr>
          <p:nvPr>
            <p:ph idx="1"/>
          </p:nvPr>
        </p:nvPicPr>
        <p:blipFill>
          <a:blip r:embed="rId2"/>
          <a:stretch>
            <a:fillRect/>
          </a:stretch>
        </p:blipFill>
        <p:spPr>
          <a:xfrm>
            <a:off x="2417721" y="1445797"/>
            <a:ext cx="7356557" cy="4667250"/>
          </a:xfrm>
          <a:prstGeom prst="rect">
            <a:avLst/>
          </a:prstGeom>
        </p:spPr>
      </p:pic>
      <p:pic>
        <p:nvPicPr>
          <p:cNvPr id="1026" name="Picture 2" descr="Python Nedir? Python Nereledre Kullanılır? Python ile Neler Yapılabilir?">
            <a:extLst>
              <a:ext uri="{FF2B5EF4-FFF2-40B4-BE49-F238E27FC236}">
                <a16:creationId xmlns:a16="http://schemas.microsoft.com/office/drawing/2014/main" id="{215DB43D-4B41-44F0-8A50-0B23F1DFC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422" y="230188"/>
            <a:ext cx="1327711"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Ok: Sağ 4">
            <a:extLst>
              <a:ext uri="{FF2B5EF4-FFF2-40B4-BE49-F238E27FC236}">
                <a16:creationId xmlns:a16="http://schemas.microsoft.com/office/drawing/2014/main" id="{7F154DB1-20BB-46F9-8985-A1A9117ED393}"/>
              </a:ext>
            </a:extLst>
          </p:cNvPr>
          <p:cNvSpPr/>
          <p:nvPr/>
        </p:nvSpPr>
        <p:spPr>
          <a:xfrm>
            <a:off x="4515730" y="5050301"/>
            <a:ext cx="829993" cy="2493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3" name="Alt Bilgi Yer Tutucusu 2">
            <a:extLst>
              <a:ext uri="{FF2B5EF4-FFF2-40B4-BE49-F238E27FC236}">
                <a16:creationId xmlns:a16="http://schemas.microsoft.com/office/drawing/2014/main" id="{A4DF211B-5613-4533-84B0-71C0FF273510}"/>
              </a:ext>
            </a:extLst>
          </p:cNvPr>
          <p:cNvSpPr>
            <a:spLocks noGrp="1"/>
          </p:cNvSpPr>
          <p:nvPr>
            <p:ph type="ftr" sz="quarter" idx="11"/>
          </p:nvPr>
        </p:nvSpPr>
        <p:spPr/>
        <p:txBody>
          <a:bodyPr/>
          <a:lstStyle/>
          <a:p>
            <a:r>
              <a:rPr lang="tr-TR"/>
              <a:t>Dr. Öğr. Üyesi Betül TURANOĞLU ŞİRİN</a:t>
            </a:r>
          </a:p>
        </p:txBody>
      </p:sp>
      <p:sp>
        <p:nvSpPr>
          <p:cNvPr id="6" name="Slayt Numarası Yer Tutucusu 5">
            <a:extLst>
              <a:ext uri="{FF2B5EF4-FFF2-40B4-BE49-F238E27FC236}">
                <a16:creationId xmlns:a16="http://schemas.microsoft.com/office/drawing/2014/main" id="{82F9BCA8-73EB-4CD0-9BC7-3A7127DC4766}"/>
              </a:ext>
            </a:extLst>
          </p:cNvPr>
          <p:cNvSpPr>
            <a:spLocks noGrp="1"/>
          </p:cNvSpPr>
          <p:nvPr>
            <p:ph type="sldNum" sz="quarter" idx="12"/>
          </p:nvPr>
        </p:nvSpPr>
        <p:spPr/>
        <p:txBody>
          <a:bodyPr/>
          <a:lstStyle/>
          <a:p>
            <a:fld id="{6844FF42-46A8-4979-B386-3695EC052AA7}" type="slidenum">
              <a:rPr lang="tr-TR" smtClean="0"/>
              <a:t>9</a:t>
            </a:fld>
            <a:endParaRPr lang="tr-TR"/>
          </a:p>
        </p:txBody>
      </p:sp>
    </p:spTree>
    <p:extLst>
      <p:ext uri="{BB962C8B-B14F-4D97-AF65-F5344CB8AC3E}">
        <p14:creationId xmlns:p14="http://schemas.microsoft.com/office/powerpoint/2010/main" val="90249490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1017</TotalTime>
  <Words>1346</Words>
  <Application>Microsoft Office PowerPoint</Application>
  <PresentationFormat>Geniş ekran</PresentationFormat>
  <Paragraphs>240</Paragraphs>
  <Slides>53</Slides>
  <Notes>13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53</vt:i4>
      </vt:variant>
    </vt:vector>
  </HeadingPairs>
  <TitlesOfParts>
    <vt:vector size="57" baseType="lpstr">
      <vt:lpstr>Arial</vt:lpstr>
      <vt:lpstr>Calibri</vt:lpstr>
      <vt:lpstr>Calibri Light</vt:lpstr>
      <vt:lpstr>Office Teması</vt:lpstr>
      <vt:lpstr>BİLGİSAYAR PROGRAMLAMA-II (PYTHON)  SUNUM-1 </vt:lpstr>
      <vt:lpstr>İÇERİK</vt:lpstr>
      <vt:lpstr>PYTHON NEDİR?</vt:lpstr>
      <vt:lpstr>NEDEN PYTHON?</vt:lpstr>
      <vt:lpstr>NEDEN PYTHON?</vt:lpstr>
      <vt:lpstr>IDE (Tümleşik Geliştirme Ortamı) Nedir?</vt:lpstr>
      <vt:lpstr>Bazı Python Editörleri</vt:lpstr>
      <vt:lpstr>ANACONDA NEDİR?</vt:lpstr>
      <vt:lpstr>ANACONDA NEDİR?</vt:lpstr>
      <vt:lpstr>ANACONDA NEDİR?</vt:lpstr>
      <vt:lpstr>ANACONDA NEDİR?</vt:lpstr>
      <vt:lpstr>JUPYTER NOTEBOOK</vt:lpstr>
      <vt:lpstr>JUPYTER NOTEBOOK</vt:lpstr>
      <vt:lpstr>JUPYTER NOTEBOOK</vt:lpstr>
      <vt:lpstr>JUPYTER NOTEBOOK</vt:lpstr>
      <vt:lpstr>JUPYTER NOTEBOOK</vt:lpstr>
      <vt:lpstr>JUPYTER NOTEBOOK</vt:lpstr>
      <vt:lpstr>JUPYTER NOTEBOOK</vt:lpstr>
      <vt:lpstr>JUPYTER NOTEBOOK</vt:lpstr>
      <vt:lpstr>JUPYTER NOTEBOOK</vt:lpstr>
      <vt:lpstr>JUPYTER NOTEBOOK</vt:lpstr>
      <vt:lpstr>JUPYTER NOTEBOOK</vt:lpstr>
      <vt:lpstr>PYCHARM</vt:lpstr>
      <vt:lpstr>PYCHARM</vt:lpstr>
      <vt:lpstr>PYCHARM</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lpstr>print() Fonksiyonu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Betül Şirin</dc:creator>
  <cp:lastModifiedBy>Betül Şirin</cp:lastModifiedBy>
  <cp:revision>86</cp:revision>
  <dcterms:created xsi:type="dcterms:W3CDTF">2023-01-18T08:00:51Z</dcterms:created>
  <dcterms:modified xsi:type="dcterms:W3CDTF">2023-03-24T09:53:41Z</dcterms:modified>
</cp:coreProperties>
</file>