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0"/>
  </p:notesMasterIdLst>
  <p:sldIdLst>
    <p:sldId id="305" r:id="rId2"/>
    <p:sldId id="373" r:id="rId3"/>
    <p:sldId id="417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330" r:id="rId15"/>
    <p:sldId id="407" r:id="rId16"/>
    <p:sldId id="408" r:id="rId17"/>
    <p:sldId id="386" r:id="rId18"/>
    <p:sldId id="409" r:id="rId19"/>
    <p:sldId id="410" r:id="rId20"/>
    <p:sldId id="411" r:id="rId21"/>
    <p:sldId id="412" r:id="rId22"/>
    <p:sldId id="332" r:id="rId23"/>
    <p:sldId id="333" r:id="rId24"/>
    <p:sldId id="337" r:id="rId25"/>
    <p:sldId id="339" r:id="rId26"/>
    <p:sldId id="338" r:id="rId27"/>
    <p:sldId id="413" r:id="rId28"/>
    <p:sldId id="414" r:id="rId29"/>
    <p:sldId id="406" r:id="rId30"/>
    <p:sldId id="415" r:id="rId31"/>
    <p:sldId id="416" r:id="rId32"/>
    <p:sldId id="340" r:id="rId33"/>
    <p:sldId id="341" r:id="rId34"/>
    <p:sldId id="342" r:id="rId35"/>
    <p:sldId id="343" r:id="rId36"/>
    <p:sldId id="344" r:id="rId37"/>
    <p:sldId id="346" r:id="rId38"/>
    <p:sldId id="345" r:id="rId39"/>
    <p:sldId id="347" r:id="rId40"/>
    <p:sldId id="348" r:id="rId41"/>
    <p:sldId id="349" r:id="rId42"/>
    <p:sldId id="350" r:id="rId43"/>
    <p:sldId id="351" r:id="rId44"/>
    <p:sldId id="353" r:id="rId45"/>
    <p:sldId id="354" r:id="rId46"/>
    <p:sldId id="372" r:id="rId47"/>
    <p:sldId id="356" r:id="rId48"/>
    <p:sldId id="357" r:id="rId49"/>
  </p:sldIdLst>
  <p:sldSz cx="9145588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384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90ADA-B903-4088-92D7-7E1C7672662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8088159-C70A-4852-9B5F-BE5DEFD5766F}">
      <dgm:prSet phldrT="[Metin]"/>
      <dgm:spPr/>
      <dgm:t>
        <a:bodyPr/>
        <a:lstStyle/>
        <a:p>
          <a:r>
            <a:rPr lang="tr-TR" b="1" dirty="0" err="1" smtClean="0"/>
            <a:t>H</a:t>
          </a:r>
          <a:r>
            <a:rPr lang="tr-TR" b="1" baseline="-25000" dirty="0" err="1" smtClean="0"/>
            <a:t>o</a:t>
          </a:r>
          <a:r>
            <a:rPr lang="tr-TR" b="1" dirty="0" smtClean="0"/>
            <a:t>: µ=120 </a:t>
          </a:r>
          <a:endParaRPr lang="tr-TR" b="1" dirty="0"/>
        </a:p>
      </dgm:t>
    </dgm:pt>
    <dgm:pt modelId="{F696B7EC-10C4-491D-B13A-A397B0E477F5}" type="parTrans" cxnId="{76F1DC4C-A6C1-4DE0-83E6-9D53C478B6EF}">
      <dgm:prSet/>
      <dgm:spPr/>
      <dgm:t>
        <a:bodyPr/>
        <a:lstStyle/>
        <a:p>
          <a:endParaRPr lang="tr-TR"/>
        </a:p>
      </dgm:t>
    </dgm:pt>
    <dgm:pt modelId="{CCC4D9D0-A59B-4AE5-A526-4C3D22C1720B}" type="sibTrans" cxnId="{76F1DC4C-A6C1-4DE0-83E6-9D53C478B6EF}">
      <dgm:prSet/>
      <dgm:spPr/>
      <dgm:t>
        <a:bodyPr/>
        <a:lstStyle/>
        <a:p>
          <a:endParaRPr lang="tr-TR"/>
        </a:p>
      </dgm:t>
    </dgm:pt>
    <dgm:pt modelId="{A1885510-448D-42D8-A18B-D388AE288589}">
      <dgm:prSet phldrT="[Metin]"/>
      <dgm:spPr/>
      <dgm:t>
        <a:bodyPr/>
        <a:lstStyle/>
        <a:p>
          <a:r>
            <a:rPr lang="tr-TR" b="1" dirty="0" smtClean="0"/>
            <a:t>İstatistiki Anlamı: </a:t>
          </a:r>
        </a:p>
        <a:p>
          <a:r>
            <a:rPr lang="tr-TR" dirty="0" smtClean="0"/>
            <a:t>Ortalama 120 den büyüktür.</a:t>
          </a:r>
          <a:endParaRPr lang="tr-TR" dirty="0"/>
        </a:p>
      </dgm:t>
    </dgm:pt>
    <dgm:pt modelId="{EC2AE219-260C-415F-A4D4-44D93941DBC6}" type="parTrans" cxnId="{F32F4A65-3AB3-465B-BB7B-35F157B1D00C}">
      <dgm:prSet/>
      <dgm:spPr/>
      <dgm:t>
        <a:bodyPr/>
        <a:lstStyle/>
        <a:p>
          <a:endParaRPr lang="tr-TR"/>
        </a:p>
      </dgm:t>
    </dgm:pt>
    <dgm:pt modelId="{940C5970-D414-4BD2-9622-0DF907913582}" type="sibTrans" cxnId="{F32F4A65-3AB3-465B-BB7B-35F157B1D00C}">
      <dgm:prSet/>
      <dgm:spPr/>
      <dgm:t>
        <a:bodyPr/>
        <a:lstStyle/>
        <a:p>
          <a:endParaRPr lang="tr-TR"/>
        </a:p>
      </dgm:t>
    </dgm:pt>
    <dgm:pt modelId="{2FB8C8DB-6FBA-4B53-A3C4-F64315C29508}">
      <dgm:prSet phldrT="[Metin]"/>
      <dgm:spPr/>
      <dgm:t>
        <a:bodyPr/>
        <a:lstStyle/>
        <a:p>
          <a:r>
            <a:rPr lang="tr-TR" b="1" dirty="0" smtClean="0"/>
            <a:t>Bilimsel Anlamı: </a:t>
          </a:r>
        </a:p>
        <a:p>
          <a:r>
            <a:rPr lang="tr-TR" dirty="0" smtClean="0"/>
            <a:t>Sol elini kullananların IQ seviyesi 120 den büyüktür.</a:t>
          </a:r>
          <a:endParaRPr lang="tr-TR" dirty="0"/>
        </a:p>
      </dgm:t>
    </dgm:pt>
    <dgm:pt modelId="{0DDCFE49-8D7A-48A5-BB28-C615E41D5692}" type="parTrans" cxnId="{CC377349-E2E8-4045-82A2-D6DCE673CBD2}">
      <dgm:prSet/>
      <dgm:spPr/>
      <dgm:t>
        <a:bodyPr/>
        <a:lstStyle/>
        <a:p>
          <a:endParaRPr lang="tr-TR"/>
        </a:p>
      </dgm:t>
    </dgm:pt>
    <dgm:pt modelId="{19D0026E-816B-4F21-BC7E-58548040280A}" type="sibTrans" cxnId="{CC377349-E2E8-4045-82A2-D6DCE673CBD2}">
      <dgm:prSet/>
      <dgm:spPr/>
      <dgm:t>
        <a:bodyPr/>
        <a:lstStyle/>
        <a:p>
          <a:endParaRPr lang="tr-TR"/>
        </a:p>
      </dgm:t>
    </dgm:pt>
    <dgm:pt modelId="{9E858C93-CAF6-43EF-8827-B2AE4BD9A486}" type="pres">
      <dgm:prSet presAssocID="{93F90ADA-B903-4088-92D7-7E1C767266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F6C40E8-EBE6-47AD-9916-EFC450AD2486}" type="pres">
      <dgm:prSet presAssocID="{F8088159-C70A-4852-9B5F-BE5DEFD5766F}" presName="hierRoot1" presStyleCnt="0"/>
      <dgm:spPr/>
    </dgm:pt>
    <dgm:pt modelId="{7E8DA292-068C-4187-8990-7EAC0BE03BD1}" type="pres">
      <dgm:prSet presAssocID="{F8088159-C70A-4852-9B5F-BE5DEFD5766F}" presName="composite" presStyleCnt="0"/>
      <dgm:spPr/>
    </dgm:pt>
    <dgm:pt modelId="{C561AB23-F635-425C-83A7-B86DDCA36DA8}" type="pres">
      <dgm:prSet presAssocID="{F8088159-C70A-4852-9B5F-BE5DEFD5766F}" presName="background" presStyleLbl="node0" presStyleIdx="0" presStyleCnt="1"/>
      <dgm:spPr/>
    </dgm:pt>
    <dgm:pt modelId="{F735937B-FCBF-46E4-A5DB-436A17CDBB7E}" type="pres">
      <dgm:prSet presAssocID="{F8088159-C70A-4852-9B5F-BE5DEFD5766F}" presName="text" presStyleLbl="fgAcc0" presStyleIdx="0" presStyleCnt="1" custScaleX="75287" custScaleY="30872" custLinFactNeighborY="-43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02BEB9F-D4AF-49D4-996B-25E1575B07DA}" type="pres">
      <dgm:prSet presAssocID="{F8088159-C70A-4852-9B5F-BE5DEFD5766F}" presName="hierChild2" presStyleCnt="0"/>
      <dgm:spPr/>
    </dgm:pt>
    <dgm:pt modelId="{E95DF711-E264-48AA-95E4-E55330258BF8}" type="pres">
      <dgm:prSet presAssocID="{EC2AE219-260C-415F-A4D4-44D93941DBC6}" presName="Name10" presStyleLbl="parChTrans1D2" presStyleIdx="0" presStyleCnt="2"/>
      <dgm:spPr/>
      <dgm:t>
        <a:bodyPr/>
        <a:lstStyle/>
        <a:p>
          <a:endParaRPr lang="tr-TR"/>
        </a:p>
      </dgm:t>
    </dgm:pt>
    <dgm:pt modelId="{D4CEB674-A18A-4F73-B218-F9C1D176E923}" type="pres">
      <dgm:prSet presAssocID="{A1885510-448D-42D8-A18B-D388AE288589}" presName="hierRoot2" presStyleCnt="0"/>
      <dgm:spPr/>
    </dgm:pt>
    <dgm:pt modelId="{A2A11B6F-7AD6-4864-BAE7-2BCFB83ABF47}" type="pres">
      <dgm:prSet presAssocID="{A1885510-448D-42D8-A18B-D388AE288589}" presName="composite2" presStyleCnt="0"/>
      <dgm:spPr/>
    </dgm:pt>
    <dgm:pt modelId="{4CD6B955-F3A7-45E8-BDDC-987627BE1716}" type="pres">
      <dgm:prSet presAssocID="{A1885510-448D-42D8-A18B-D388AE288589}" presName="background2" presStyleLbl="node2" presStyleIdx="0" presStyleCnt="2"/>
      <dgm:spPr/>
    </dgm:pt>
    <dgm:pt modelId="{54F70567-F6D9-4E26-8086-A77A67386D88}" type="pres">
      <dgm:prSet presAssocID="{A1885510-448D-42D8-A18B-D388AE288589}" presName="text2" presStyleLbl="fgAcc2" presStyleIdx="0" presStyleCnt="2" custScaleX="1185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0C15136-DB3C-4DB6-8968-B52F705BB50E}" type="pres">
      <dgm:prSet presAssocID="{A1885510-448D-42D8-A18B-D388AE288589}" presName="hierChild3" presStyleCnt="0"/>
      <dgm:spPr/>
    </dgm:pt>
    <dgm:pt modelId="{EE726DFA-9A2D-45EE-B6A7-D9900EB69A53}" type="pres">
      <dgm:prSet presAssocID="{0DDCFE49-8D7A-48A5-BB28-C615E41D5692}" presName="Name10" presStyleLbl="parChTrans1D2" presStyleIdx="1" presStyleCnt="2"/>
      <dgm:spPr/>
      <dgm:t>
        <a:bodyPr/>
        <a:lstStyle/>
        <a:p>
          <a:endParaRPr lang="tr-TR"/>
        </a:p>
      </dgm:t>
    </dgm:pt>
    <dgm:pt modelId="{13716BE9-0FBE-4D12-AB45-606AC35E2A9E}" type="pres">
      <dgm:prSet presAssocID="{2FB8C8DB-6FBA-4B53-A3C4-F64315C29508}" presName="hierRoot2" presStyleCnt="0"/>
      <dgm:spPr/>
    </dgm:pt>
    <dgm:pt modelId="{DAE33B3D-E306-4536-81D8-24AF2DB3628F}" type="pres">
      <dgm:prSet presAssocID="{2FB8C8DB-6FBA-4B53-A3C4-F64315C29508}" presName="composite2" presStyleCnt="0"/>
      <dgm:spPr/>
    </dgm:pt>
    <dgm:pt modelId="{C29F3C84-628A-459A-ADBE-EF073309EE61}" type="pres">
      <dgm:prSet presAssocID="{2FB8C8DB-6FBA-4B53-A3C4-F64315C29508}" presName="background2" presStyleLbl="node2" presStyleIdx="1" presStyleCnt="2"/>
      <dgm:spPr/>
    </dgm:pt>
    <dgm:pt modelId="{F13F4F87-1A92-4CE6-AE86-0787FDB2920E}" type="pres">
      <dgm:prSet presAssocID="{2FB8C8DB-6FBA-4B53-A3C4-F64315C29508}" presName="text2" presStyleLbl="fgAcc2" presStyleIdx="1" presStyleCnt="2" custScaleX="1118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F23DBF7-A211-491A-8480-2047BD3CB577}" type="pres">
      <dgm:prSet presAssocID="{2FB8C8DB-6FBA-4B53-A3C4-F64315C29508}" presName="hierChild3" presStyleCnt="0"/>
      <dgm:spPr/>
    </dgm:pt>
  </dgm:ptLst>
  <dgm:cxnLst>
    <dgm:cxn modelId="{76F1DC4C-A6C1-4DE0-83E6-9D53C478B6EF}" srcId="{93F90ADA-B903-4088-92D7-7E1C7672662B}" destId="{F8088159-C70A-4852-9B5F-BE5DEFD5766F}" srcOrd="0" destOrd="0" parTransId="{F696B7EC-10C4-491D-B13A-A397B0E477F5}" sibTransId="{CCC4D9D0-A59B-4AE5-A526-4C3D22C1720B}"/>
    <dgm:cxn modelId="{F32F4A65-3AB3-465B-BB7B-35F157B1D00C}" srcId="{F8088159-C70A-4852-9B5F-BE5DEFD5766F}" destId="{A1885510-448D-42D8-A18B-D388AE288589}" srcOrd="0" destOrd="0" parTransId="{EC2AE219-260C-415F-A4D4-44D93941DBC6}" sibTransId="{940C5970-D414-4BD2-9622-0DF907913582}"/>
    <dgm:cxn modelId="{22395229-6138-479E-8112-5AC79071B53C}" type="presOf" srcId="{A1885510-448D-42D8-A18B-D388AE288589}" destId="{54F70567-F6D9-4E26-8086-A77A67386D88}" srcOrd="0" destOrd="0" presId="urn:microsoft.com/office/officeart/2005/8/layout/hierarchy1"/>
    <dgm:cxn modelId="{B7E0347C-1C5B-4094-B1F5-BD895FAE4928}" type="presOf" srcId="{F8088159-C70A-4852-9B5F-BE5DEFD5766F}" destId="{F735937B-FCBF-46E4-A5DB-436A17CDBB7E}" srcOrd="0" destOrd="0" presId="urn:microsoft.com/office/officeart/2005/8/layout/hierarchy1"/>
    <dgm:cxn modelId="{64C12F06-A06B-43EF-87DE-A8C0D94AE581}" type="presOf" srcId="{EC2AE219-260C-415F-A4D4-44D93941DBC6}" destId="{E95DF711-E264-48AA-95E4-E55330258BF8}" srcOrd="0" destOrd="0" presId="urn:microsoft.com/office/officeart/2005/8/layout/hierarchy1"/>
    <dgm:cxn modelId="{CC377349-E2E8-4045-82A2-D6DCE673CBD2}" srcId="{F8088159-C70A-4852-9B5F-BE5DEFD5766F}" destId="{2FB8C8DB-6FBA-4B53-A3C4-F64315C29508}" srcOrd="1" destOrd="0" parTransId="{0DDCFE49-8D7A-48A5-BB28-C615E41D5692}" sibTransId="{19D0026E-816B-4F21-BC7E-58548040280A}"/>
    <dgm:cxn modelId="{796A48C8-27B9-4219-877E-09E09A43428C}" type="presOf" srcId="{2FB8C8DB-6FBA-4B53-A3C4-F64315C29508}" destId="{F13F4F87-1A92-4CE6-AE86-0787FDB2920E}" srcOrd="0" destOrd="0" presId="urn:microsoft.com/office/officeart/2005/8/layout/hierarchy1"/>
    <dgm:cxn modelId="{AC471023-3485-406E-9A8F-18C63BE2D81D}" type="presOf" srcId="{0DDCFE49-8D7A-48A5-BB28-C615E41D5692}" destId="{EE726DFA-9A2D-45EE-B6A7-D9900EB69A53}" srcOrd="0" destOrd="0" presId="urn:microsoft.com/office/officeart/2005/8/layout/hierarchy1"/>
    <dgm:cxn modelId="{21056865-A7BC-495B-B77E-6A2166FC056B}" type="presOf" srcId="{93F90ADA-B903-4088-92D7-7E1C7672662B}" destId="{9E858C93-CAF6-43EF-8827-B2AE4BD9A486}" srcOrd="0" destOrd="0" presId="urn:microsoft.com/office/officeart/2005/8/layout/hierarchy1"/>
    <dgm:cxn modelId="{5A7AEFA1-6B28-4231-94CC-D4E241B595B6}" type="presParOf" srcId="{9E858C93-CAF6-43EF-8827-B2AE4BD9A486}" destId="{4F6C40E8-EBE6-47AD-9916-EFC450AD2486}" srcOrd="0" destOrd="0" presId="urn:microsoft.com/office/officeart/2005/8/layout/hierarchy1"/>
    <dgm:cxn modelId="{E3799D96-7A36-4F21-ACE2-8A912E9B2C5C}" type="presParOf" srcId="{4F6C40E8-EBE6-47AD-9916-EFC450AD2486}" destId="{7E8DA292-068C-4187-8990-7EAC0BE03BD1}" srcOrd="0" destOrd="0" presId="urn:microsoft.com/office/officeart/2005/8/layout/hierarchy1"/>
    <dgm:cxn modelId="{B0AD2759-6744-4AFC-BEB2-BB4EC08079E8}" type="presParOf" srcId="{7E8DA292-068C-4187-8990-7EAC0BE03BD1}" destId="{C561AB23-F635-425C-83A7-B86DDCA36DA8}" srcOrd="0" destOrd="0" presId="urn:microsoft.com/office/officeart/2005/8/layout/hierarchy1"/>
    <dgm:cxn modelId="{8D40ABFF-B295-4FBC-94EC-8FA47743F29C}" type="presParOf" srcId="{7E8DA292-068C-4187-8990-7EAC0BE03BD1}" destId="{F735937B-FCBF-46E4-A5DB-436A17CDBB7E}" srcOrd="1" destOrd="0" presId="urn:microsoft.com/office/officeart/2005/8/layout/hierarchy1"/>
    <dgm:cxn modelId="{8264A879-1442-475D-8435-290F4745D769}" type="presParOf" srcId="{4F6C40E8-EBE6-47AD-9916-EFC450AD2486}" destId="{502BEB9F-D4AF-49D4-996B-25E1575B07DA}" srcOrd="1" destOrd="0" presId="urn:microsoft.com/office/officeart/2005/8/layout/hierarchy1"/>
    <dgm:cxn modelId="{67EF82B3-284D-49D5-B433-6481CA68CEB0}" type="presParOf" srcId="{502BEB9F-D4AF-49D4-996B-25E1575B07DA}" destId="{E95DF711-E264-48AA-95E4-E55330258BF8}" srcOrd="0" destOrd="0" presId="urn:microsoft.com/office/officeart/2005/8/layout/hierarchy1"/>
    <dgm:cxn modelId="{3DEFF46B-91CC-4AD0-958A-0DE4FF66100B}" type="presParOf" srcId="{502BEB9F-D4AF-49D4-996B-25E1575B07DA}" destId="{D4CEB674-A18A-4F73-B218-F9C1D176E923}" srcOrd="1" destOrd="0" presId="urn:microsoft.com/office/officeart/2005/8/layout/hierarchy1"/>
    <dgm:cxn modelId="{5A74711B-1C6F-4A31-ABA5-57EFB9BA6AAF}" type="presParOf" srcId="{D4CEB674-A18A-4F73-B218-F9C1D176E923}" destId="{A2A11B6F-7AD6-4864-BAE7-2BCFB83ABF47}" srcOrd="0" destOrd="0" presId="urn:microsoft.com/office/officeart/2005/8/layout/hierarchy1"/>
    <dgm:cxn modelId="{FD777797-0D85-46E7-B004-F13BDA804A72}" type="presParOf" srcId="{A2A11B6F-7AD6-4864-BAE7-2BCFB83ABF47}" destId="{4CD6B955-F3A7-45E8-BDDC-987627BE1716}" srcOrd="0" destOrd="0" presId="urn:microsoft.com/office/officeart/2005/8/layout/hierarchy1"/>
    <dgm:cxn modelId="{20653D19-D830-4112-BC60-256F25BCA79F}" type="presParOf" srcId="{A2A11B6F-7AD6-4864-BAE7-2BCFB83ABF47}" destId="{54F70567-F6D9-4E26-8086-A77A67386D88}" srcOrd="1" destOrd="0" presId="urn:microsoft.com/office/officeart/2005/8/layout/hierarchy1"/>
    <dgm:cxn modelId="{F2AFB5D9-7E2D-40EB-B6A0-9E7C7D02B4C3}" type="presParOf" srcId="{D4CEB674-A18A-4F73-B218-F9C1D176E923}" destId="{90C15136-DB3C-4DB6-8968-B52F705BB50E}" srcOrd="1" destOrd="0" presId="urn:microsoft.com/office/officeart/2005/8/layout/hierarchy1"/>
    <dgm:cxn modelId="{4DEF86FE-1770-4BA0-9AE8-F3A9541D5FD4}" type="presParOf" srcId="{502BEB9F-D4AF-49D4-996B-25E1575B07DA}" destId="{EE726DFA-9A2D-45EE-B6A7-D9900EB69A53}" srcOrd="2" destOrd="0" presId="urn:microsoft.com/office/officeart/2005/8/layout/hierarchy1"/>
    <dgm:cxn modelId="{E5B489BE-5D53-472D-AB19-0534061088E5}" type="presParOf" srcId="{502BEB9F-D4AF-49D4-996B-25E1575B07DA}" destId="{13716BE9-0FBE-4D12-AB45-606AC35E2A9E}" srcOrd="3" destOrd="0" presId="urn:microsoft.com/office/officeart/2005/8/layout/hierarchy1"/>
    <dgm:cxn modelId="{5B202EAF-6352-45B6-A466-6B25599F2634}" type="presParOf" srcId="{13716BE9-0FBE-4D12-AB45-606AC35E2A9E}" destId="{DAE33B3D-E306-4536-81D8-24AF2DB3628F}" srcOrd="0" destOrd="0" presId="urn:microsoft.com/office/officeart/2005/8/layout/hierarchy1"/>
    <dgm:cxn modelId="{B3B270D4-77A9-4DA8-BF3E-B9CFF0C62723}" type="presParOf" srcId="{DAE33B3D-E306-4536-81D8-24AF2DB3628F}" destId="{C29F3C84-628A-459A-ADBE-EF073309EE61}" srcOrd="0" destOrd="0" presId="urn:microsoft.com/office/officeart/2005/8/layout/hierarchy1"/>
    <dgm:cxn modelId="{640F036A-02C0-4805-B28B-E013A5B310DD}" type="presParOf" srcId="{DAE33B3D-E306-4536-81D8-24AF2DB3628F}" destId="{F13F4F87-1A92-4CE6-AE86-0787FDB2920E}" srcOrd="1" destOrd="0" presId="urn:microsoft.com/office/officeart/2005/8/layout/hierarchy1"/>
    <dgm:cxn modelId="{B35A89C9-4532-4660-97B8-EC95D0CF1351}" type="presParOf" srcId="{13716BE9-0FBE-4D12-AB45-606AC35E2A9E}" destId="{2F23DBF7-A211-491A-8480-2047BD3CB5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282D5-6175-431E-8CEA-626652EB8DF5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D2C3297-BA0B-4EA5-815D-F4A11AA302D5}">
      <dgm:prSet phldrT="[Metin]"/>
      <dgm:spPr/>
      <dgm:t>
        <a:bodyPr/>
        <a:lstStyle/>
        <a:p>
          <a:r>
            <a:rPr lang="tr-TR" dirty="0" smtClean="0"/>
            <a:t>1. Hipotez (sıfır veya alternatif hipotez) Kurma</a:t>
          </a:r>
          <a:endParaRPr lang="tr-TR" dirty="0"/>
        </a:p>
      </dgm:t>
    </dgm:pt>
    <dgm:pt modelId="{1A813690-3B56-449B-9CCF-BABF9762A0B3}" type="parTrans" cxnId="{00A124C3-B7CC-4370-90B6-060288FEC688}">
      <dgm:prSet/>
      <dgm:spPr/>
      <dgm:t>
        <a:bodyPr/>
        <a:lstStyle/>
        <a:p>
          <a:endParaRPr lang="tr-TR"/>
        </a:p>
      </dgm:t>
    </dgm:pt>
    <dgm:pt modelId="{EBE59B71-0759-4410-9759-9B03C6A3EFEB}" type="sibTrans" cxnId="{00A124C3-B7CC-4370-90B6-060288FEC688}">
      <dgm:prSet/>
      <dgm:spPr/>
      <dgm:t>
        <a:bodyPr/>
        <a:lstStyle/>
        <a:p>
          <a:endParaRPr lang="tr-TR"/>
        </a:p>
      </dgm:t>
    </dgm:pt>
    <dgm:pt modelId="{25959A95-14A0-4CFA-93EB-B21D0129B711}">
      <dgm:prSet phldrT="[Metin]"/>
      <dgm:spPr/>
      <dgm:t>
        <a:bodyPr/>
        <a:lstStyle/>
        <a:p>
          <a:r>
            <a:rPr lang="tr-TR" dirty="0" smtClean="0"/>
            <a:t>2. Karar Kuralını Koyma</a:t>
          </a:r>
          <a:endParaRPr lang="tr-TR" dirty="0"/>
        </a:p>
      </dgm:t>
    </dgm:pt>
    <dgm:pt modelId="{C9E3D1C4-36EB-4871-BC47-165EF24B90F3}" type="parTrans" cxnId="{1836AC40-9960-459C-B244-2B18720FC27E}">
      <dgm:prSet/>
      <dgm:spPr/>
      <dgm:t>
        <a:bodyPr/>
        <a:lstStyle/>
        <a:p>
          <a:endParaRPr lang="tr-TR"/>
        </a:p>
      </dgm:t>
    </dgm:pt>
    <dgm:pt modelId="{72450DD6-D89C-41C9-95F3-CC09179D6BE6}" type="sibTrans" cxnId="{1836AC40-9960-459C-B244-2B18720FC27E}">
      <dgm:prSet/>
      <dgm:spPr/>
      <dgm:t>
        <a:bodyPr/>
        <a:lstStyle/>
        <a:p>
          <a:endParaRPr lang="tr-TR"/>
        </a:p>
      </dgm:t>
    </dgm:pt>
    <dgm:pt modelId="{2B72FA2B-B693-4830-8D85-0061D7B36451}">
      <dgm:prSet phldrT="[Metin]"/>
      <dgm:spPr/>
      <dgm:t>
        <a:bodyPr/>
        <a:lstStyle/>
        <a:p>
          <a:r>
            <a:rPr lang="tr-TR" dirty="0" smtClean="0"/>
            <a:t>3. Test İstatistiklerini Hesaplama</a:t>
          </a:r>
          <a:endParaRPr lang="tr-TR" dirty="0"/>
        </a:p>
      </dgm:t>
    </dgm:pt>
    <dgm:pt modelId="{4B4C9C6B-44BF-4312-B52F-5FC46557805C}" type="parTrans" cxnId="{813894A3-7B47-43C5-90C0-A0571D846F8D}">
      <dgm:prSet/>
      <dgm:spPr/>
      <dgm:t>
        <a:bodyPr/>
        <a:lstStyle/>
        <a:p>
          <a:endParaRPr lang="tr-TR"/>
        </a:p>
      </dgm:t>
    </dgm:pt>
    <dgm:pt modelId="{1C31DC34-9AC3-4645-9011-1911FDE4D052}" type="sibTrans" cxnId="{813894A3-7B47-43C5-90C0-A0571D846F8D}">
      <dgm:prSet/>
      <dgm:spPr/>
      <dgm:t>
        <a:bodyPr/>
        <a:lstStyle/>
        <a:p>
          <a:endParaRPr lang="tr-TR"/>
        </a:p>
      </dgm:t>
    </dgm:pt>
    <dgm:pt modelId="{E55C7179-A648-4738-A85D-0ECE1097446E}">
      <dgm:prSet phldrT="[Metin]"/>
      <dgm:spPr/>
      <dgm:t>
        <a:bodyPr/>
        <a:lstStyle/>
        <a:p>
          <a:r>
            <a:rPr lang="tr-TR" dirty="0" smtClean="0"/>
            <a:t>4. İstatistiksel Sonuç</a:t>
          </a:r>
          <a:endParaRPr lang="tr-TR" dirty="0"/>
        </a:p>
      </dgm:t>
    </dgm:pt>
    <dgm:pt modelId="{8F1C47F8-7DDB-40A4-BFB3-7AD2658546D0}" type="parTrans" cxnId="{4D296382-EAD9-44C0-A862-3EBF49F0C738}">
      <dgm:prSet/>
      <dgm:spPr/>
      <dgm:t>
        <a:bodyPr/>
        <a:lstStyle/>
        <a:p>
          <a:endParaRPr lang="tr-TR"/>
        </a:p>
      </dgm:t>
    </dgm:pt>
    <dgm:pt modelId="{B253FD8E-C7C8-4623-996B-DB8157B93FAB}" type="sibTrans" cxnId="{4D296382-EAD9-44C0-A862-3EBF49F0C738}">
      <dgm:prSet/>
      <dgm:spPr/>
      <dgm:t>
        <a:bodyPr/>
        <a:lstStyle/>
        <a:p>
          <a:endParaRPr lang="tr-TR"/>
        </a:p>
      </dgm:t>
    </dgm:pt>
    <dgm:pt modelId="{8190EAEE-4A6C-48BD-82B0-44857FA84319}" type="pres">
      <dgm:prSet presAssocID="{8A3282D5-6175-431E-8CEA-626652EB8D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A1F636-1633-412B-AE09-C813C19A10A3}" type="pres">
      <dgm:prSet presAssocID="{0D2C3297-BA0B-4EA5-815D-F4A11AA302D5}" presName="parentLin" presStyleCnt="0"/>
      <dgm:spPr/>
    </dgm:pt>
    <dgm:pt modelId="{15B925D3-5FE7-4CBF-BB23-2363A53EA581}" type="pres">
      <dgm:prSet presAssocID="{0D2C3297-BA0B-4EA5-815D-F4A11AA302D5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C8B5667-4732-4DE5-A7C8-5C26212CDB1E}" type="pres">
      <dgm:prSet presAssocID="{0D2C3297-BA0B-4EA5-815D-F4A11AA302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087CC2-AAE6-4EA9-A8C8-D332211E6B63}" type="pres">
      <dgm:prSet presAssocID="{0D2C3297-BA0B-4EA5-815D-F4A11AA302D5}" presName="negativeSpace" presStyleCnt="0"/>
      <dgm:spPr/>
    </dgm:pt>
    <dgm:pt modelId="{8CC4A177-964E-43C8-906A-A34ABBC5FFDA}" type="pres">
      <dgm:prSet presAssocID="{0D2C3297-BA0B-4EA5-815D-F4A11AA302D5}" presName="childText" presStyleLbl="conFgAcc1" presStyleIdx="0" presStyleCnt="4">
        <dgm:presLayoutVars>
          <dgm:bulletEnabled val="1"/>
        </dgm:presLayoutVars>
      </dgm:prSet>
      <dgm:spPr/>
    </dgm:pt>
    <dgm:pt modelId="{8BF49187-90EA-4DA7-91A7-8372B82F7206}" type="pres">
      <dgm:prSet presAssocID="{EBE59B71-0759-4410-9759-9B03C6A3EFEB}" presName="spaceBetweenRectangles" presStyleCnt="0"/>
      <dgm:spPr/>
    </dgm:pt>
    <dgm:pt modelId="{F1C8CE1C-3AF6-4D0B-96C2-63DE10939B67}" type="pres">
      <dgm:prSet presAssocID="{25959A95-14A0-4CFA-93EB-B21D0129B711}" presName="parentLin" presStyleCnt="0"/>
      <dgm:spPr/>
    </dgm:pt>
    <dgm:pt modelId="{F721A7E6-F11B-4B04-9717-18C38D3E16A3}" type="pres">
      <dgm:prSet presAssocID="{25959A95-14A0-4CFA-93EB-B21D0129B711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3339EF35-B860-45FA-ABCF-58872F7A731F}" type="pres">
      <dgm:prSet presAssocID="{25959A95-14A0-4CFA-93EB-B21D0129B71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A512DF-6FC5-4761-BBCC-29C51DCE4B34}" type="pres">
      <dgm:prSet presAssocID="{25959A95-14A0-4CFA-93EB-B21D0129B711}" presName="negativeSpace" presStyleCnt="0"/>
      <dgm:spPr/>
    </dgm:pt>
    <dgm:pt modelId="{D13D3222-EEDD-4EA3-86EF-4D25B1BAF6C1}" type="pres">
      <dgm:prSet presAssocID="{25959A95-14A0-4CFA-93EB-B21D0129B711}" presName="childText" presStyleLbl="conFgAcc1" presStyleIdx="1" presStyleCnt="4">
        <dgm:presLayoutVars>
          <dgm:bulletEnabled val="1"/>
        </dgm:presLayoutVars>
      </dgm:prSet>
      <dgm:spPr/>
    </dgm:pt>
    <dgm:pt modelId="{564E9804-7E25-40CF-82B3-50079691B7F3}" type="pres">
      <dgm:prSet presAssocID="{72450DD6-D89C-41C9-95F3-CC09179D6BE6}" presName="spaceBetweenRectangles" presStyleCnt="0"/>
      <dgm:spPr/>
    </dgm:pt>
    <dgm:pt modelId="{38F37A02-4433-411D-84DC-CB562EDE8371}" type="pres">
      <dgm:prSet presAssocID="{2B72FA2B-B693-4830-8D85-0061D7B36451}" presName="parentLin" presStyleCnt="0"/>
      <dgm:spPr/>
    </dgm:pt>
    <dgm:pt modelId="{1AA12BDB-6B71-4EA2-B0A2-A2F45D06E9C5}" type="pres">
      <dgm:prSet presAssocID="{2B72FA2B-B693-4830-8D85-0061D7B36451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38CBB133-70C6-4E8A-9572-17BE9FB2E38D}" type="pres">
      <dgm:prSet presAssocID="{2B72FA2B-B693-4830-8D85-0061D7B364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C24B8C-A5AE-4264-B2FA-090A37FF226A}" type="pres">
      <dgm:prSet presAssocID="{2B72FA2B-B693-4830-8D85-0061D7B36451}" presName="negativeSpace" presStyleCnt="0"/>
      <dgm:spPr/>
    </dgm:pt>
    <dgm:pt modelId="{47A2020F-24B0-4C2B-833F-71F6D7D53443}" type="pres">
      <dgm:prSet presAssocID="{2B72FA2B-B693-4830-8D85-0061D7B36451}" presName="childText" presStyleLbl="conFgAcc1" presStyleIdx="2" presStyleCnt="4">
        <dgm:presLayoutVars>
          <dgm:bulletEnabled val="1"/>
        </dgm:presLayoutVars>
      </dgm:prSet>
      <dgm:spPr/>
    </dgm:pt>
    <dgm:pt modelId="{56F772BB-1C06-4A08-9BA0-8B7C5A8EE8DC}" type="pres">
      <dgm:prSet presAssocID="{1C31DC34-9AC3-4645-9011-1911FDE4D052}" presName="spaceBetweenRectangles" presStyleCnt="0"/>
      <dgm:spPr/>
    </dgm:pt>
    <dgm:pt modelId="{3458FC3A-7DEA-4E50-A5B0-0117870A8A36}" type="pres">
      <dgm:prSet presAssocID="{E55C7179-A648-4738-A85D-0ECE1097446E}" presName="parentLin" presStyleCnt="0"/>
      <dgm:spPr/>
    </dgm:pt>
    <dgm:pt modelId="{3CA7B8D5-D9EC-46A8-A1BE-674F61E2F7A9}" type="pres">
      <dgm:prSet presAssocID="{E55C7179-A648-4738-A85D-0ECE1097446E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352CCE91-C738-4085-AC3D-98F38A1046B7}" type="pres">
      <dgm:prSet presAssocID="{E55C7179-A648-4738-A85D-0ECE1097446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D28EFC-F4CD-4595-A653-744E09BC656F}" type="pres">
      <dgm:prSet presAssocID="{E55C7179-A648-4738-A85D-0ECE1097446E}" presName="negativeSpace" presStyleCnt="0"/>
      <dgm:spPr/>
    </dgm:pt>
    <dgm:pt modelId="{AEA4E3B2-236C-4186-861A-5895A3162EFE}" type="pres">
      <dgm:prSet presAssocID="{E55C7179-A648-4738-A85D-0ECE109744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36AC40-9960-459C-B244-2B18720FC27E}" srcId="{8A3282D5-6175-431E-8CEA-626652EB8DF5}" destId="{25959A95-14A0-4CFA-93EB-B21D0129B711}" srcOrd="1" destOrd="0" parTransId="{C9E3D1C4-36EB-4871-BC47-165EF24B90F3}" sibTransId="{72450DD6-D89C-41C9-95F3-CC09179D6BE6}"/>
    <dgm:cxn modelId="{813894A3-7B47-43C5-90C0-A0571D846F8D}" srcId="{8A3282D5-6175-431E-8CEA-626652EB8DF5}" destId="{2B72FA2B-B693-4830-8D85-0061D7B36451}" srcOrd="2" destOrd="0" parTransId="{4B4C9C6B-44BF-4312-B52F-5FC46557805C}" sibTransId="{1C31DC34-9AC3-4645-9011-1911FDE4D052}"/>
    <dgm:cxn modelId="{257A5499-5366-4FA3-B34E-27B56CD21185}" type="presOf" srcId="{2B72FA2B-B693-4830-8D85-0061D7B36451}" destId="{38CBB133-70C6-4E8A-9572-17BE9FB2E38D}" srcOrd="1" destOrd="0" presId="urn:microsoft.com/office/officeart/2005/8/layout/list1"/>
    <dgm:cxn modelId="{0DAB1BD3-B242-49C0-B435-E9A6D8E725D9}" type="presOf" srcId="{25959A95-14A0-4CFA-93EB-B21D0129B711}" destId="{F721A7E6-F11B-4B04-9717-18C38D3E16A3}" srcOrd="0" destOrd="0" presId="urn:microsoft.com/office/officeart/2005/8/layout/list1"/>
    <dgm:cxn modelId="{5FC1EA79-0736-47EA-8392-FBE56D73AE4C}" type="presOf" srcId="{25959A95-14A0-4CFA-93EB-B21D0129B711}" destId="{3339EF35-B860-45FA-ABCF-58872F7A731F}" srcOrd="1" destOrd="0" presId="urn:microsoft.com/office/officeart/2005/8/layout/list1"/>
    <dgm:cxn modelId="{C246144B-2F73-4B66-9AB4-58430DE76611}" type="presOf" srcId="{2B72FA2B-B693-4830-8D85-0061D7B36451}" destId="{1AA12BDB-6B71-4EA2-B0A2-A2F45D06E9C5}" srcOrd="0" destOrd="0" presId="urn:microsoft.com/office/officeart/2005/8/layout/list1"/>
    <dgm:cxn modelId="{A092602B-A91B-4ADA-97C8-BF90CB874E2B}" type="presOf" srcId="{E55C7179-A648-4738-A85D-0ECE1097446E}" destId="{352CCE91-C738-4085-AC3D-98F38A1046B7}" srcOrd="1" destOrd="0" presId="urn:microsoft.com/office/officeart/2005/8/layout/list1"/>
    <dgm:cxn modelId="{FED12802-166C-4D95-ACE9-D480C8C9F19E}" type="presOf" srcId="{E55C7179-A648-4738-A85D-0ECE1097446E}" destId="{3CA7B8D5-D9EC-46A8-A1BE-674F61E2F7A9}" srcOrd="0" destOrd="0" presId="urn:microsoft.com/office/officeart/2005/8/layout/list1"/>
    <dgm:cxn modelId="{0537E631-9690-43A7-86DD-55ECC41DFBED}" type="presOf" srcId="{8A3282D5-6175-431E-8CEA-626652EB8DF5}" destId="{8190EAEE-4A6C-48BD-82B0-44857FA84319}" srcOrd="0" destOrd="0" presId="urn:microsoft.com/office/officeart/2005/8/layout/list1"/>
    <dgm:cxn modelId="{EBCE4B75-6552-491C-B4D3-987E8D4C0E8B}" type="presOf" srcId="{0D2C3297-BA0B-4EA5-815D-F4A11AA302D5}" destId="{15B925D3-5FE7-4CBF-BB23-2363A53EA581}" srcOrd="0" destOrd="0" presId="urn:microsoft.com/office/officeart/2005/8/layout/list1"/>
    <dgm:cxn modelId="{E1CFCA4B-2178-4338-93A9-1A97602A5214}" type="presOf" srcId="{0D2C3297-BA0B-4EA5-815D-F4A11AA302D5}" destId="{1C8B5667-4732-4DE5-A7C8-5C26212CDB1E}" srcOrd="1" destOrd="0" presId="urn:microsoft.com/office/officeart/2005/8/layout/list1"/>
    <dgm:cxn modelId="{00A124C3-B7CC-4370-90B6-060288FEC688}" srcId="{8A3282D5-6175-431E-8CEA-626652EB8DF5}" destId="{0D2C3297-BA0B-4EA5-815D-F4A11AA302D5}" srcOrd="0" destOrd="0" parTransId="{1A813690-3B56-449B-9CCF-BABF9762A0B3}" sibTransId="{EBE59B71-0759-4410-9759-9B03C6A3EFEB}"/>
    <dgm:cxn modelId="{4D296382-EAD9-44C0-A862-3EBF49F0C738}" srcId="{8A3282D5-6175-431E-8CEA-626652EB8DF5}" destId="{E55C7179-A648-4738-A85D-0ECE1097446E}" srcOrd="3" destOrd="0" parTransId="{8F1C47F8-7DDB-40A4-BFB3-7AD2658546D0}" sibTransId="{B253FD8E-C7C8-4623-996B-DB8157B93FAB}"/>
    <dgm:cxn modelId="{F5A3570B-9827-4814-B34B-779714590FB6}" type="presParOf" srcId="{8190EAEE-4A6C-48BD-82B0-44857FA84319}" destId="{80A1F636-1633-412B-AE09-C813C19A10A3}" srcOrd="0" destOrd="0" presId="urn:microsoft.com/office/officeart/2005/8/layout/list1"/>
    <dgm:cxn modelId="{84B9113C-AFAE-41CE-81AB-2E97A970B3BF}" type="presParOf" srcId="{80A1F636-1633-412B-AE09-C813C19A10A3}" destId="{15B925D3-5FE7-4CBF-BB23-2363A53EA581}" srcOrd="0" destOrd="0" presId="urn:microsoft.com/office/officeart/2005/8/layout/list1"/>
    <dgm:cxn modelId="{3EC54775-002E-4E0B-AA0B-F0AEA375E972}" type="presParOf" srcId="{80A1F636-1633-412B-AE09-C813C19A10A3}" destId="{1C8B5667-4732-4DE5-A7C8-5C26212CDB1E}" srcOrd="1" destOrd="0" presId="urn:microsoft.com/office/officeart/2005/8/layout/list1"/>
    <dgm:cxn modelId="{9E597257-4E81-4F4A-AEDF-704B88C96B67}" type="presParOf" srcId="{8190EAEE-4A6C-48BD-82B0-44857FA84319}" destId="{3B087CC2-AAE6-4EA9-A8C8-D332211E6B63}" srcOrd="1" destOrd="0" presId="urn:microsoft.com/office/officeart/2005/8/layout/list1"/>
    <dgm:cxn modelId="{68654422-0E9F-4F9E-90F2-738CEC6C9E93}" type="presParOf" srcId="{8190EAEE-4A6C-48BD-82B0-44857FA84319}" destId="{8CC4A177-964E-43C8-906A-A34ABBC5FFDA}" srcOrd="2" destOrd="0" presId="urn:microsoft.com/office/officeart/2005/8/layout/list1"/>
    <dgm:cxn modelId="{FF40BCC5-B1E2-42FC-AA3C-D0D0258481C1}" type="presParOf" srcId="{8190EAEE-4A6C-48BD-82B0-44857FA84319}" destId="{8BF49187-90EA-4DA7-91A7-8372B82F7206}" srcOrd="3" destOrd="0" presId="urn:microsoft.com/office/officeart/2005/8/layout/list1"/>
    <dgm:cxn modelId="{4FFCAE3C-4921-4502-8A4D-CB78A5CDABBB}" type="presParOf" srcId="{8190EAEE-4A6C-48BD-82B0-44857FA84319}" destId="{F1C8CE1C-3AF6-4D0B-96C2-63DE10939B67}" srcOrd="4" destOrd="0" presId="urn:microsoft.com/office/officeart/2005/8/layout/list1"/>
    <dgm:cxn modelId="{AD3D7C68-4C6B-4EB8-B51B-5355AA7A7776}" type="presParOf" srcId="{F1C8CE1C-3AF6-4D0B-96C2-63DE10939B67}" destId="{F721A7E6-F11B-4B04-9717-18C38D3E16A3}" srcOrd="0" destOrd="0" presId="urn:microsoft.com/office/officeart/2005/8/layout/list1"/>
    <dgm:cxn modelId="{8E860793-B15C-4CED-9D91-3461B99AFE69}" type="presParOf" srcId="{F1C8CE1C-3AF6-4D0B-96C2-63DE10939B67}" destId="{3339EF35-B860-45FA-ABCF-58872F7A731F}" srcOrd="1" destOrd="0" presId="urn:microsoft.com/office/officeart/2005/8/layout/list1"/>
    <dgm:cxn modelId="{88E3B4A5-ACA4-410A-8E83-A5C1C3BF6A97}" type="presParOf" srcId="{8190EAEE-4A6C-48BD-82B0-44857FA84319}" destId="{DBA512DF-6FC5-4761-BBCC-29C51DCE4B34}" srcOrd="5" destOrd="0" presId="urn:microsoft.com/office/officeart/2005/8/layout/list1"/>
    <dgm:cxn modelId="{C662651C-CA57-4068-9E8D-29AE481437F6}" type="presParOf" srcId="{8190EAEE-4A6C-48BD-82B0-44857FA84319}" destId="{D13D3222-EEDD-4EA3-86EF-4D25B1BAF6C1}" srcOrd="6" destOrd="0" presId="urn:microsoft.com/office/officeart/2005/8/layout/list1"/>
    <dgm:cxn modelId="{8D1EB996-3B95-45E2-819A-D506BC8683E0}" type="presParOf" srcId="{8190EAEE-4A6C-48BD-82B0-44857FA84319}" destId="{564E9804-7E25-40CF-82B3-50079691B7F3}" srcOrd="7" destOrd="0" presId="urn:microsoft.com/office/officeart/2005/8/layout/list1"/>
    <dgm:cxn modelId="{692E3B00-1C7E-489A-B45C-EA3684A47A6A}" type="presParOf" srcId="{8190EAEE-4A6C-48BD-82B0-44857FA84319}" destId="{38F37A02-4433-411D-84DC-CB562EDE8371}" srcOrd="8" destOrd="0" presId="urn:microsoft.com/office/officeart/2005/8/layout/list1"/>
    <dgm:cxn modelId="{FCB39674-BB67-4ABE-B03C-5A52C9BDEE04}" type="presParOf" srcId="{38F37A02-4433-411D-84DC-CB562EDE8371}" destId="{1AA12BDB-6B71-4EA2-B0A2-A2F45D06E9C5}" srcOrd="0" destOrd="0" presId="urn:microsoft.com/office/officeart/2005/8/layout/list1"/>
    <dgm:cxn modelId="{8667D16E-6213-439A-B9D3-016F3FF39DD1}" type="presParOf" srcId="{38F37A02-4433-411D-84DC-CB562EDE8371}" destId="{38CBB133-70C6-4E8A-9572-17BE9FB2E38D}" srcOrd="1" destOrd="0" presId="urn:microsoft.com/office/officeart/2005/8/layout/list1"/>
    <dgm:cxn modelId="{210F3FED-4E2E-473C-B7AB-527FED9E81E7}" type="presParOf" srcId="{8190EAEE-4A6C-48BD-82B0-44857FA84319}" destId="{F3C24B8C-A5AE-4264-B2FA-090A37FF226A}" srcOrd="9" destOrd="0" presId="urn:microsoft.com/office/officeart/2005/8/layout/list1"/>
    <dgm:cxn modelId="{771237FB-0F78-4888-928B-E6399DF97F9E}" type="presParOf" srcId="{8190EAEE-4A6C-48BD-82B0-44857FA84319}" destId="{47A2020F-24B0-4C2B-833F-71F6D7D53443}" srcOrd="10" destOrd="0" presId="urn:microsoft.com/office/officeart/2005/8/layout/list1"/>
    <dgm:cxn modelId="{ADCD0721-1F6B-4CD6-B25D-29552FA33936}" type="presParOf" srcId="{8190EAEE-4A6C-48BD-82B0-44857FA84319}" destId="{56F772BB-1C06-4A08-9BA0-8B7C5A8EE8DC}" srcOrd="11" destOrd="0" presId="urn:microsoft.com/office/officeart/2005/8/layout/list1"/>
    <dgm:cxn modelId="{89CBA557-A765-4057-9865-73002DDC42BC}" type="presParOf" srcId="{8190EAEE-4A6C-48BD-82B0-44857FA84319}" destId="{3458FC3A-7DEA-4E50-A5B0-0117870A8A36}" srcOrd="12" destOrd="0" presId="urn:microsoft.com/office/officeart/2005/8/layout/list1"/>
    <dgm:cxn modelId="{6FE531CE-69F4-4D8A-AB39-DA123232C735}" type="presParOf" srcId="{3458FC3A-7DEA-4E50-A5B0-0117870A8A36}" destId="{3CA7B8D5-D9EC-46A8-A1BE-674F61E2F7A9}" srcOrd="0" destOrd="0" presId="urn:microsoft.com/office/officeart/2005/8/layout/list1"/>
    <dgm:cxn modelId="{22819B9B-83EA-43B4-A5CD-F675C8795D55}" type="presParOf" srcId="{3458FC3A-7DEA-4E50-A5B0-0117870A8A36}" destId="{352CCE91-C738-4085-AC3D-98F38A1046B7}" srcOrd="1" destOrd="0" presId="urn:microsoft.com/office/officeart/2005/8/layout/list1"/>
    <dgm:cxn modelId="{27F511C6-8FAB-43B3-97C4-03B3B5947BC7}" type="presParOf" srcId="{8190EAEE-4A6C-48BD-82B0-44857FA84319}" destId="{C9D28EFC-F4CD-4595-A653-744E09BC656F}" srcOrd="13" destOrd="0" presId="urn:microsoft.com/office/officeart/2005/8/layout/list1"/>
    <dgm:cxn modelId="{3474FC35-9DF2-4C93-86CE-9E93F58C9B2C}" type="presParOf" srcId="{8190EAEE-4A6C-48BD-82B0-44857FA84319}" destId="{AEA4E3B2-236C-4186-861A-5895A3162E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01E7-A380-4460-B5EC-2B25C105C85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48CC4-ED30-4DDF-918B-7577696DF3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6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611666" y="1412778"/>
            <a:ext cx="7773750" cy="1470025"/>
          </a:xfrm>
        </p:spPr>
        <p:txBody>
          <a:bodyPr/>
          <a:lstStyle>
            <a:lvl1pPr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Dersin adını yazmak için tıklayınız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0" y="4221088"/>
            <a:ext cx="5076938" cy="17526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Ünitenin adını yazmak için tıklayınız.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81330"/>
            <a:ext cx="2133971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8446" y="6381330"/>
            <a:ext cx="3096882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8" y="6381330"/>
            <a:ext cx="2133971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81330"/>
            <a:ext cx="2133971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9" y="6381330"/>
            <a:ext cx="1763522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974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" y="-27384"/>
            <a:ext cx="648935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6" y="7479"/>
            <a:ext cx="162226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4789422"/>
          </a:xfrm>
        </p:spPr>
        <p:txBody>
          <a:bodyPr anchor="t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98996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421753" y="6356352"/>
            <a:ext cx="2133971" cy="365125"/>
          </a:xfrm>
        </p:spPr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753" y="1019175"/>
            <a:ext cx="328154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5972" y="1019177"/>
            <a:ext cx="4752337" cy="457199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734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81330"/>
            <a:ext cx="2133971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8446" y="6381330"/>
            <a:ext cx="3096882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9" y="6381330"/>
            <a:ext cx="1763522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974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" y="-27384"/>
            <a:ext cx="648935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6" y="7479"/>
            <a:ext cx="162226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46132" y="1024880"/>
            <a:ext cx="8719914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6132" y="4215965"/>
            <a:ext cx="8719914" cy="173331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7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29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81330"/>
            <a:ext cx="2133971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8446" y="6381330"/>
            <a:ext cx="3096882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9" y="6381330"/>
            <a:ext cx="1763522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974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" y="-27384"/>
            <a:ext cx="648935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6" y="7479"/>
            <a:ext cx="162226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63374" y="1384852"/>
            <a:ext cx="2531234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2753" y="2634711"/>
            <a:ext cx="251447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7866" y="1384852"/>
            <a:ext cx="2525632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7308" y="2634711"/>
            <a:ext cx="252563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59558" y="1384852"/>
            <a:ext cx="2618405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59558" y="2634711"/>
            <a:ext cx="261840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70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3687" y="2797094"/>
            <a:ext cx="3529005" cy="85333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3687" y="1175354"/>
            <a:ext cx="35290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3687" y="3748170"/>
            <a:ext cx="3529005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917" y="2797096"/>
            <a:ext cx="3522144" cy="84841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04917" y="1175354"/>
            <a:ext cx="3522144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04918" y="3743252"/>
            <a:ext cx="3526201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5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47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79" y="1196754"/>
            <a:ext cx="4115515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860877" y="1196754"/>
            <a:ext cx="3827432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028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quarter" idx="10"/>
          </p:nvPr>
        </p:nvSpPr>
        <p:spPr>
          <a:xfrm>
            <a:off x="250870" y="1340770"/>
            <a:ext cx="8786750" cy="518385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395605" y="260648"/>
            <a:ext cx="8426399" cy="7961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39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832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832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D835-6C5A-442D-BC2E-906F4D4F115D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716E-5529-43E6-8041-7E45C56C8F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6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80056" y="-31452"/>
            <a:ext cx="7165532" cy="79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79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743" y="6356352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4338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073150" algn="l"/>
              </a:tabLst>
            </a:pPr>
            <a:r>
              <a:rPr lang="tr-TR" dirty="0" smtClean="0"/>
              <a:t>Temel İstatistik (504)</a:t>
            </a:r>
            <a:br>
              <a:rPr lang="tr-TR" dirty="0" smtClean="0"/>
            </a:br>
            <a:r>
              <a:rPr lang="tr-TR" dirty="0" smtClean="0"/>
              <a:t>6. Hafta: Testler ve Genel İlkeler, Hipotez Testi Süreci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</a:t>
            </a:r>
            <a:r>
              <a:rPr lang="tr-TR" dirty="0" smtClean="0"/>
              <a:t>Dr. Selçuk Karaman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56352"/>
            <a:ext cx="1656471" cy="365125"/>
          </a:xfrm>
        </p:spPr>
        <p:txBody>
          <a:bodyPr/>
          <a:lstStyle/>
          <a:p>
            <a:fld id="{932AC797-1BFF-4BE6-8480-163A8836E3B5}" type="datetime1">
              <a:rPr lang="tr-TR" smtClean="0"/>
              <a:t>12.11.2019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743" y="6356352"/>
            <a:ext cx="2896103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8" y="6356352"/>
            <a:ext cx="2133971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6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Hile </a:t>
            </a:r>
            <a:r>
              <a:rPr lang="tr-TR" dirty="0" smtClean="0"/>
              <a:t>Yapıyor mu</a:t>
            </a:r>
            <a:r>
              <a:rPr lang="tr-TR" dirty="0"/>
              <a:t>?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180129"/>
            <a:ext cx="8426399" cy="4789422"/>
          </a:xfrm>
        </p:spPr>
        <p:txBody>
          <a:bodyPr/>
          <a:lstStyle/>
          <a:p>
            <a:r>
              <a:rPr lang="tr-TR" dirty="0"/>
              <a:t>Hile </a:t>
            </a:r>
            <a:r>
              <a:rPr lang="tr-TR" dirty="0" smtClean="0"/>
              <a:t>yapmamışsa </a:t>
            </a:r>
            <a:r>
              <a:rPr lang="tr-TR" dirty="0"/>
              <a:t>hep tura </a:t>
            </a:r>
            <a:r>
              <a:rPr lang="tr-TR" dirty="0" smtClean="0"/>
              <a:t>ya da </a:t>
            </a:r>
            <a:r>
              <a:rPr lang="tr-TR" dirty="0"/>
              <a:t>hep yazı gelme ihtimali</a:t>
            </a:r>
          </a:p>
          <a:p>
            <a:pPr lvl="1"/>
            <a:r>
              <a:rPr lang="tr-TR" dirty="0"/>
              <a:t>1- 1/1       	0,5</a:t>
            </a:r>
          </a:p>
          <a:p>
            <a:pPr lvl="1"/>
            <a:r>
              <a:rPr lang="tr-TR" dirty="0"/>
              <a:t>2- ½      	</a:t>
            </a:r>
            <a:r>
              <a:rPr lang="tr-TR" dirty="0" smtClean="0"/>
              <a:t>           0,5</a:t>
            </a:r>
            <a:endParaRPr lang="tr-TR" dirty="0"/>
          </a:p>
          <a:p>
            <a:pPr lvl="1"/>
            <a:r>
              <a:rPr lang="tr-TR" dirty="0"/>
              <a:t>3- ¼      		0,25</a:t>
            </a:r>
          </a:p>
          <a:p>
            <a:pPr lvl="1"/>
            <a:r>
              <a:rPr lang="tr-TR" dirty="0"/>
              <a:t>4- 1/8 		</a:t>
            </a:r>
            <a:r>
              <a:rPr lang="tr-TR" dirty="0" smtClean="0"/>
              <a:t>0,125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Hep </a:t>
            </a:r>
            <a:r>
              <a:rPr lang="tr-TR" dirty="0"/>
              <a:t>tura ya da hep </a:t>
            </a:r>
            <a:r>
              <a:rPr lang="tr-TR" dirty="0" smtClean="0"/>
              <a:t>yazı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72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</a:t>
            </a:r>
            <a:r>
              <a:rPr lang="tr-TR" dirty="0" smtClean="0"/>
              <a:t>Arkadaş Kaçıncı Atışta Sahtekar</a:t>
            </a:r>
            <a:r>
              <a:rPr lang="tr-TR" dirty="0"/>
              <a:t>!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000" dirty="0"/>
              <a:t>Arkadaşla oynadığımız oyunda 6. atışta da Tura gelirse </a:t>
            </a:r>
            <a:r>
              <a:rPr lang="tr-TR" sz="3000" dirty="0" err="1"/>
              <a:t>H</a:t>
            </a:r>
            <a:r>
              <a:rPr lang="tr-TR" sz="3000" baseline="-25000" dirty="0" err="1"/>
              <a:t>o</a:t>
            </a:r>
            <a:r>
              <a:rPr lang="tr-TR" sz="3000" dirty="0"/>
              <a:t> RED.</a:t>
            </a:r>
          </a:p>
          <a:p>
            <a:r>
              <a:rPr lang="tr-TR" sz="3000" dirty="0" smtClean="0"/>
              <a:t>Neden? </a:t>
            </a:r>
            <a:endParaRPr lang="tr-TR" sz="3000" dirty="0"/>
          </a:p>
          <a:p>
            <a:pPr lvl="1"/>
            <a:r>
              <a:rPr lang="tr-TR" sz="3000" dirty="0" err="1"/>
              <a:t>H</a:t>
            </a:r>
            <a:r>
              <a:rPr lang="tr-TR" sz="3000" baseline="-25000" dirty="0" err="1"/>
              <a:t>o</a:t>
            </a:r>
            <a:r>
              <a:rPr lang="tr-TR" sz="3000" dirty="0"/>
              <a:t> doğru iken 6 atışta Tura gelme ihtimali 0,03 </a:t>
            </a:r>
          </a:p>
          <a:p>
            <a:pPr lvl="1"/>
            <a:r>
              <a:rPr lang="tr-TR" sz="3000" dirty="0"/>
              <a:t>Yani bunun şans olma ihtimali %</a:t>
            </a:r>
            <a:r>
              <a:rPr lang="tr-TR" sz="3000" dirty="0" smtClean="0"/>
              <a:t>3</a:t>
            </a:r>
          </a:p>
          <a:p>
            <a:pPr lvl="1"/>
            <a:endParaRPr lang="tr-TR" sz="3000" dirty="0"/>
          </a:p>
          <a:p>
            <a:r>
              <a:rPr lang="tr-TR" sz="3000" dirty="0" smtClean="0"/>
              <a:t>P&lt;0,05 </a:t>
            </a:r>
            <a:r>
              <a:rPr lang="tr-TR" sz="3000" dirty="0" err="1" smtClean="0"/>
              <a:t>H</a:t>
            </a:r>
            <a:r>
              <a:rPr lang="tr-TR" sz="3000" baseline="-25000" dirty="0" err="1"/>
              <a:t>o</a:t>
            </a:r>
            <a:r>
              <a:rPr lang="tr-TR" sz="3000" dirty="0" smtClean="0"/>
              <a:t> </a:t>
            </a:r>
            <a:r>
              <a:rPr lang="tr-TR" sz="3000" dirty="0" err="1"/>
              <a:t>red</a:t>
            </a:r>
            <a:r>
              <a:rPr lang="tr-TR" sz="3000" dirty="0"/>
              <a:t> ancak </a:t>
            </a:r>
            <a:r>
              <a:rPr lang="tr-TR" sz="3000" dirty="0" smtClean="0"/>
              <a:t>H</a:t>
            </a:r>
            <a:r>
              <a:rPr lang="tr-TR" sz="3000" baseline="-25000" dirty="0" smtClean="0"/>
              <a:t>1</a:t>
            </a:r>
            <a:r>
              <a:rPr lang="tr-TR" sz="3000" dirty="0" smtClean="0"/>
              <a:t> </a:t>
            </a:r>
            <a:r>
              <a:rPr lang="tr-TR" sz="3000" dirty="0"/>
              <a:t>kabul anlamına </a:t>
            </a:r>
            <a:r>
              <a:rPr lang="tr-TR" sz="3000" dirty="0" smtClean="0"/>
              <a:t>gelmez. </a:t>
            </a:r>
            <a:r>
              <a:rPr lang="tr-TR" sz="3000" dirty="0"/>
              <a:t>Onun sahtekar olduğu anlamına </a:t>
            </a:r>
            <a:r>
              <a:rPr lang="tr-TR" sz="3000" dirty="0" smtClean="0"/>
              <a:t>gelmez. </a:t>
            </a:r>
            <a:endParaRPr lang="tr-TR" sz="3000" dirty="0"/>
          </a:p>
          <a:p>
            <a:pPr lvl="1"/>
            <a:r>
              <a:rPr lang="tr-TR" sz="3000" dirty="0" smtClean="0"/>
              <a:t>Sahtekarlık </a:t>
            </a:r>
            <a:r>
              <a:rPr lang="tr-TR" sz="3000" dirty="0"/>
              <a:t>yaptığına ilişkin kanıt </a:t>
            </a:r>
            <a:r>
              <a:rPr lang="tr-TR" sz="3000" dirty="0" smtClean="0"/>
              <a:t>var.</a:t>
            </a:r>
          </a:p>
          <a:p>
            <a:pPr lvl="1"/>
            <a:endParaRPr lang="tr-TR" sz="3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000" dirty="0" smtClean="0"/>
              <a:t> P&gt;0,05 </a:t>
            </a:r>
            <a:r>
              <a:rPr lang="tr-TR" sz="3000" dirty="0"/>
              <a:t>Sahtekarlık yatığına ilişkin kanıt </a:t>
            </a:r>
            <a:r>
              <a:rPr lang="tr-TR" sz="3000" dirty="0" smtClean="0"/>
              <a:t>yok.</a:t>
            </a:r>
            <a:endParaRPr lang="tr-TR" sz="3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9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Anlamlılık( </a:t>
            </a:r>
            <a:r>
              <a:rPr lang="tr-TR" dirty="0" err="1" smtClean="0"/>
              <a:t>Significance</a:t>
            </a:r>
            <a:r>
              <a:rPr lang="tr-TR" dirty="0"/>
              <a:t>)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600" b="1" dirty="0" smtClean="0"/>
              <a:t>İhtimal</a:t>
            </a:r>
            <a:r>
              <a:rPr lang="tr-TR" sz="2600" dirty="0"/>
              <a:t>:</a:t>
            </a:r>
          </a:p>
          <a:p>
            <a:pPr lvl="1"/>
            <a:r>
              <a:rPr lang="tr-TR" sz="2600" dirty="0" err="1" smtClean="0"/>
              <a:t>H</a:t>
            </a:r>
            <a:r>
              <a:rPr lang="tr-TR" sz="2600" baseline="-25000" dirty="0" err="1"/>
              <a:t>o</a:t>
            </a:r>
            <a:r>
              <a:rPr lang="tr-TR" sz="2600" dirty="0" smtClean="0"/>
              <a:t> </a:t>
            </a:r>
            <a:r>
              <a:rPr lang="tr-TR" sz="2600" dirty="0"/>
              <a:t>doğruysa böyle olma </a:t>
            </a:r>
            <a:r>
              <a:rPr lang="tr-TR" sz="2600" dirty="0" smtClean="0"/>
              <a:t>ihtimali</a:t>
            </a:r>
          </a:p>
          <a:p>
            <a:pPr lvl="1"/>
            <a:endParaRPr lang="tr-TR" sz="2600" dirty="0"/>
          </a:p>
          <a:p>
            <a:r>
              <a:rPr lang="tr-TR" sz="2600" dirty="0"/>
              <a:t>Peki bu ihtimalin reddetme noktası </a:t>
            </a:r>
            <a:r>
              <a:rPr lang="tr-TR" sz="2600" dirty="0" smtClean="0"/>
              <a:t>nedir?</a:t>
            </a:r>
          </a:p>
          <a:p>
            <a:r>
              <a:rPr lang="tr-TR" sz="2600" dirty="0" smtClean="0"/>
              <a:t>1/20 </a:t>
            </a:r>
            <a:r>
              <a:rPr lang="tr-TR" sz="2600" dirty="0"/>
              <a:t>ya da </a:t>
            </a:r>
            <a:r>
              <a:rPr lang="tr-TR" sz="2600" dirty="0" smtClean="0"/>
              <a:t>0,05</a:t>
            </a:r>
          </a:p>
          <a:p>
            <a:endParaRPr lang="tr-TR" sz="2600" dirty="0"/>
          </a:p>
          <a:p>
            <a:r>
              <a:rPr lang="tr-TR" sz="2600" dirty="0"/>
              <a:t>Eğer ihtimal bu değerden </a:t>
            </a:r>
            <a:r>
              <a:rPr lang="tr-TR" sz="2600" dirty="0" smtClean="0"/>
              <a:t>düşükse «</a:t>
            </a:r>
            <a:r>
              <a:rPr lang="tr-TR" sz="2600" b="1" dirty="0" smtClean="0"/>
              <a:t>İstatistiksel Olarak Anlamlı</a:t>
            </a:r>
            <a:r>
              <a:rPr lang="tr-TR" sz="2600" dirty="0"/>
              <a:t>» </a:t>
            </a:r>
            <a:r>
              <a:rPr lang="tr-TR" sz="2600" dirty="0" smtClean="0"/>
              <a:t>denir.</a:t>
            </a:r>
            <a:endParaRPr lang="tr-TR" sz="2600" dirty="0"/>
          </a:p>
          <a:p>
            <a:pPr lvl="1"/>
            <a:r>
              <a:rPr lang="tr-TR" sz="2600" dirty="0"/>
              <a:t>Sadece </a:t>
            </a:r>
            <a:r>
              <a:rPr lang="tr-TR" sz="2600" dirty="0" smtClean="0"/>
              <a:t>anlamlı, önemli</a:t>
            </a:r>
            <a:r>
              <a:rPr lang="tr-TR" sz="2600" dirty="0"/>
              <a:t>, anlamı var </a:t>
            </a:r>
            <a:r>
              <a:rPr lang="tr-TR" sz="2600" dirty="0" smtClean="0"/>
              <a:t>denmez.</a:t>
            </a:r>
          </a:p>
          <a:p>
            <a:pPr lvl="1"/>
            <a:endParaRPr lang="tr-TR" sz="2600" dirty="0"/>
          </a:p>
          <a:p>
            <a:r>
              <a:rPr lang="tr-TR" sz="2600" dirty="0" smtClean="0"/>
              <a:t>Çünkü </a:t>
            </a:r>
            <a:r>
              <a:rPr lang="tr-TR" sz="2600" dirty="0"/>
              <a:t>0,05 ten küçük olması </a:t>
            </a:r>
            <a:r>
              <a:rPr lang="tr-TR" sz="2600" dirty="0" err="1" smtClean="0"/>
              <a:t>H</a:t>
            </a:r>
            <a:r>
              <a:rPr lang="tr-TR" sz="2600" baseline="-25000" dirty="0" err="1" smtClean="0"/>
              <a:t>o</a:t>
            </a:r>
            <a:r>
              <a:rPr lang="tr-TR" sz="2600" dirty="0" smtClean="0"/>
              <a:t> </a:t>
            </a:r>
            <a:r>
              <a:rPr lang="tr-TR" sz="2600" dirty="0"/>
              <a:t>doğru iken bu sonucun ortaya çıkma ihtimalinin çok zayıf olması demektir.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02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Varsayımlar (</a:t>
            </a:r>
            <a:r>
              <a:rPr lang="tr-TR" dirty="0" err="1" smtClean="0"/>
              <a:t>Assumptions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457280" y="1340769"/>
            <a:ext cx="8231029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Varsayım</a:t>
            </a:r>
          </a:p>
          <a:p>
            <a:pPr lvl="1"/>
            <a:r>
              <a:rPr lang="tr-TR" dirty="0" smtClean="0"/>
              <a:t>Arabalar sağdan gider</a:t>
            </a:r>
          </a:p>
          <a:p>
            <a:pPr lvl="1"/>
            <a:r>
              <a:rPr lang="tr-TR" dirty="0" smtClean="0"/>
              <a:t>Düğmeye basarsan yanar</a:t>
            </a:r>
          </a:p>
          <a:p>
            <a:pPr lvl="1"/>
            <a:r>
              <a:rPr lang="tr-TR" dirty="0" smtClean="0"/>
              <a:t>Çalışırsan geçersin</a:t>
            </a:r>
          </a:p>
          <a:p>
            <a:r>
              <a:rPr lang="tr-TR" dirty="0" smtClean="0"/>
              <a:t>Varsayım yanlış ise söyleyeceklerim yanlış olur.</a:t>
            </a:r>
          </a:p>
          <a:p>
            <a:pPr lvl="1"/>
            <a:r>
              <a:rPr lang="tr-TR" dirty="0" smtClean="0"/>
              <a:t>Dersi geçmek için dayı lazım</a:t>
            </a:r>
          </a:p>
          <a:p>
            <a:r>
              <a:rPr lang="tr-TR" dirty="0" smtClean="0"/>
              <a:t>İstatistikte varsayımlar </a:t>
            </a:r>
            <a:r>
              <a:rPr lang="tr-TR" dirty="0" err="1" smtClean="0"/>
              <a:t>violated</a:t>
            </a:r>
            <a:r>
              <a:rPr lang="tr-TR" dirty="0" smtClean="0"/>
              <a:t> olursa sonuçlar yanlış olur.</a:t>
            </a:r>
          </a:p>
          <a:p>
            <a:r>
              <a:rPr lang="tr-TR" dirty="0" smtClean="0"/>
              <a:t>Varsayımlar tam tamına doğru olmayabilir (Park eden bir araç sola geçmiş olabilir).</a:t>
            </a:r>
          </a:p>
          <a:p>
            <a:r>
              <a:rPr lang="tr-TR" dirty="0" smtClean="0"/>
              <a:t>Varsayımlardaki küçük sapmalarda sonuçlar mükemmel olmayabilir ama yanlış da değildir.</a:t>
            </a:r>
          </a:p>
          <a:p>
            <a:r>
              <a:rPr lang="tr-TR" dirty="0" smtClean="0"/>
              <a:t>Ortalamanın da varsayımı var (Simetrik,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outlier</a:t>
            </a:r>
            <a:r>
              <a:rPr lang="tr-TR" dirty="0" smtClean="0"/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8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İstatistiki </a:t>
            </a:r>
            <a:r>
              <a:rPr lang="tr-TR" dirty="0" smtClean="0"/>
              <a:t>Test Ne Demektir</a:t>
            </a:r>
            <a:r>
              <a:rPr lang="tr-TR" dirty="0"/>
              <a:t>?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20776" y="1165147"/>
            <a:ext cx="8426399" cy="2242080"/>
          </a:xfrm>
        </p:spPr>
        <p:txBody>
          <a:bodyPr>
            <a:normAutofit/>
          </a:bodyPr>
          <a:lstStyle/>
          <a:p>
            <a:r>
              <a:rPr lang="tr-TR" dirty="0"/>
              <a:t>İstatistiki test, süreç hakkında sayısal karar verme mekanizması sunar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Ortaya atılan hipotez </a:t>
            </a:r>
            <a:r>
              <a:rPr lang="tr-TR" dirty="0"/>
              <a:t>reddetmeye çalışılır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821565238"/>
              </p:ext>
            </p:extLst>
          </p:nvPr>
        </p:nvGraphicFramePr>
        <p:xfrm>
          <a:off x="2100943" y="3312532"/>
          <a:ext cx="5465952" cy="334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80193" y="3810986"/>
            <a:ext cx="9032974" cy="2717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12614" y="1023584"/>
            <a:ext cx="9032974" cy="2717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670366" y="284219"/>
            <a:ext cx="7739624" cy="550068"/>
          </a:xfrm>
        </p:spPr>
        <p:txBody>
          <a:bodyPr>
            <a:noAutofit/>
          </a:bodyPr>
          <a:lstStyle/>
          <a:p>
            <a:r>
              <a:rPr lang="tr-TR" sz="2800" dirty="0" smtClean="0"/>
              <a:t>Hangisinde daha kolay karar veririz? (İhtimal)</a:t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189782" y="1002848"/>
            <a:ext cx="4040890" cy="639762"/>
          </a:xfrm>
        </p:spPr>
        <p:txBody>
          <a:bodyPr/>
          <a:lstStyle/>
          <a:p>
            <a:pPr algn="ctr"/>
            <a:r>
              <a:rPr lang="tr-TR" dirty="0" smtClean="0"/>
              <a:t>Senaryo A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-110192" y="3706498"/>
            <a:ext cx="4042477" cy="639762"/>
          </a:xfrm>
        </p:spPr>
        <p:txBody>
          <a:bodyPr/>
          <a:lstStyle/>
          <a:p>
            <a:pPr algn="ctr"/>
            <a:r>
              <a:rPr lang="tr-TR" dirty="0" smtClean="0"/>
              <a:t>Senaryo B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2" y="4346260"/>
            <a:ext cx="3852035" cy="1214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2" y="1729789"/>
            <a:ext cx="4319381" cy="1228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05" y="1875184"/>
            <a:ext cx="4220116" cy="937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Altbilgi Yer Tutucusu 4"/>
          <p:cNvSpPr>
            <a:spLocks noGrp="1"/>
          </p:cNvSpPr>
          <p:nvPr>
            <p:ph type="ftr" sz="quarter" idx="4294967295"/>
          </p:nvPr>
        </p:nvSpPr>
        <p:spPr>
          <a:xfrm>
            <a:off x="3124743" y="6356353"/>
            <a:ext cx="2896103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http:// atademix.atauni.edu.tr</a:t>
            </a:r>
            <a:endParaRPr lang="tr-T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81" y="4609758"/>
            <a:ext cx="4220116" cy="937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Yukarı Bükülü Ok 1"/>
          <p:cNvSpPr/>
          <p:nvPr/>
        </p:nvSpPr>
        <p:spPr>
          <a:xfrm>
            <a:off x="3931238" y="3158169"/>
            <a:ext cx="1330888" cy="5186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21950" y="3094312"/>
            <a:ext cx="98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%60</a:t>
            </a:r>
            <a:endParaRPr lang="tr-TR" sz="3600" dirty="0"/>
          </a:p>
        </p:txBody>
      </p:sp>
      <p:sp>
        <p:nvSpPr>
          <p:cNvPr id="13" name="Yukarı Bükülü Ok 12"/>
          <p:cNvSpPr/>
          <p:nvPr/>
        </p:nvSpPr>
        <p:spPr>
          <a:xfrm>
            <a:off x="3748668" y="5761632"/>
            <a:ext cx="1330888" cy="5186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262126" y="5547008"/>
            <a:ext cx="1087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% 03</a:t>
            </a:r>
            <a:endParaRPr lang="tr-TR" sz="3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7074182" y="3094310"/>
            <a:ext cx="146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rgbClr val="FF0000"/>
                </a:solidFill>
              </a:rPr>
              <a:t>H</a:t>
            </a:r>
            <a:r>
              <a:rPr lang="tr-TR" sz="2800" b="1" baseline="-25000" dirty="0" err="1" smtClean="0">
                <a:solidFill>
                  <a:srgbClr val="FF0000"/>
                </a:solidFill>
              </a:rPr>
              <a:t>o</a:t>
            </a:r>
            <a:r>
              <a:rPr lang="tr-TR" sz="2800" b="1" dirty="0" smtClean="0">
                <a:solidFill>
                  <a:srgbClr val="FF0000"/>
                </a:solidFill>
              </a:rPr>
              <a:t> Kabul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6920617" y="5547006"/>
            <a:ext cx="23858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H</a:t>
            </a:r>
            <a:r>
              <a:rPr lang="tr-TR" sz="3200" b="1" baseline="-25000" dirty="0" err="1" smtClean="0">
                <a:solidFill>
                  <a:srgbClr val="FF0000"/>
                </a:solidFill>
              </a:rPr>
              <a:t>o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Red</a:t>
            </a:r>
            <a:endParaRPr lang="tr-TR" sz="3200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Ama bizim olabilir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06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670366" y="284219"/>
            <a:ext cx="7739624" cy="550068"/>
          </a:xfrm>
        </p:spPr>
        <p:txBody>
          <a:bodyPr>
            <a:noAutofit/>
          </a:bodyPr>
          <a:lstStyle/>
          <a:p>
            <a:r>
              <a:rPr lang="tr-TR" sz="2800" dirty="0" smtClean="0"/>
              <a:t>Hangisinde daha kolay karar veririz? (İhtimal)</a:t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17" name="Metin Yer Tutucusu 16"/>
          <p:cNvSpPr>
            <a:spLocks noGrp="1"/>
          </p:cNvSpPr>
          <p:nvPr>
            <p:ph type="body" idx="1"/>
          </p:nvPr>
        </p:nvSpPr>
        <p:spPr>
          <a:xfrm>
            <a:off x="457278" y="2116988"/>
            <a:ext cx="8152331" cy="4770684"/>
          </a:xfrm>
        </p:spPr>
        <p:txBody>
          <a:bodyPr anchor="t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b="0" dirty="0" smtClean="0"/>
              <a:t>Koyunların </a:t>
            </a:r>
            <a:r>
              <a:rPr lang="tr-TR" b="0" dirty="0"/>
              <a:t>boynuzu çok </a:t>
            </a:r>
            <a:r>
              <a:rPr lang="tr-TR" b="0" dirty="0" smtClean="0"/>
              <a:t>kısa;</a:t>
            </a:r>
            <a:endParaRPr lang="tr-TR" b="0" dirty="0"/>
          </a:p>
          <a:p>
            <a:r>
              <a:rPr lang="tr-TR" b="0" dirty="0"/>
              <a:t>    </a:t>
            </a:r>
            <a:r>
              <a:rPr lang="tr-TR" b="0" dirty="0" smtClean="0"/>
              <a:t> a) Öyle </a:t>
            </a:r>
            <a:r>
              <a:rPr lang="tr-TR" b="0" dirty="0"/>
              <a:t>denk gelmiş olabilir,  (H</a:t>
            </a:r>
            <a:r>
              <a:rPr lang="tr-TR" b="0" baseline="-25000" dirty="0"/>
              <a:t>0</a:t>
            </a:r>
            <a:r>
              <a:rPr lang="tr-TR" b="0" dirty="0"/>
              <a:t>)</a:t>
            </a:r>
          </a:p>
          <a:p>
            <a:r>
              <a:rPr lang="tr-TR" b="0" dirty="0"/>
              <a:t>    </a:t>
            </a:r>
            <a:r>
              <a:rPr lang="tr-TR" b="0" dirty="0" smtClean="0"/>
              <a:t> b</a:t>
            </a:r>
            <a:r>
              <a:rPr lang="tr-TR" b="0" dirty="0"/>
              <a:t>) </a:t>
            </a:r>
            <a:r>
              <a:rPr lang="tr-TR" b="0" dirty="0" smtClean="0"/>
              <a:t>Koyunlar </a:t>
            </a:r>
            <a:r>
              <a:rPr lang="tr-TR" b="0" dirty="0"/>
              <a:t>başka sürüden olabilir (H</a:t>
            </a:r>
            <a:r>
              <a:rPr lang="tr-TR" b="0" baseline="-25000" dirty="0"/>
              <a:t>1</a:t>
            </a:r>
            <a:r>
              <a:rPr lang="tr-TR" b="0" dirty="0"/>
              <a:t>)</a:t>
            </a:r>
          </a:p>
          <a:p>
            <a:r>
              <a:rPr lang="tr-TR" b="0" dirty="0"/>
              <a:t>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b="0" dirty="0"/>
              <a:t>Peki bunlar bizden olsa boynuz ortalamalarını bu kadar kısa olma ihtimali nedir?</a:t>
            </a:r>
          </a:p>
          <a:p>
            <a:r>
              <a:rPr lang="tr-TR" b="0" dirty="0" smtClean="0"/>
              <a:t>    (</a:t>
            </a:r>
            <a:r>
              <a:rPr lang="tr-TR" b="0" dirty="0" err="1"/>
              <a:t>H</a:t>
            </a:r>
            <a:r>
              <a:rPr lang="tr-TR" b="0" baseline="-25000" dirty="0" err="1"/>
              <a:t>o</a:t>
            </a:r>
            <a:r>
              <a:rPr lang="tr-TR" b="0" dirty="0"/>
              <a:t> doğru iken mevcut durumun oluşma ihtimali)</a:t>
            </a:r>
          </a:p>
          <a:p>
            <a:r>
              <a:rPr lang="tr-TR" b="0" dirty="0"/>
              <a:t> </a:t>
            </a:r>
            <a:r>
              <a:rPr lang="tr-TR" b="0" dirty="0" smtClean="0"/>
              <a:t>   a) %10 		b) %5 		c) %90 		d) %4</a:t>
            </a:r>
            <a:endParaRPr lang="tr-TR" b="0" dirty="0"/>
          </a:p>
          <a:p>
            <a:endParaRPr lang="tr-TR" dirty="0"/>
          </a:p>
        </p:txBody>
      </p:sp>
      <p:sp>
        <p:nvSpPr>
          <p:cNvPr id="19" name="Yuvarlatılmış Dikdörtgen 18"/>
          <p:cNvSpPr/>
          <p:nvPr/>
        </p:nvSpPr>
        <p:spPr>
          <a:xfrm>
            <a:off x="475013" y="1413155"/>
            <a:ext cx="3645725" cy="4275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b="1" dirty="0" smtClean="0"/>
              <a:t>H</a:t>
            </a:r>
            <a:r>
              <a:rPr lang="tr-TR" b="1" baseline="-25000" dirty="0" smtClean="0"/>
              <a:t>0</a:t>
            </a:r>
            <a:r>
              <a:rPr lang="tr-TR" dirty="0"/>
              <a:t>= Koyunlar bizim</a:t>
            </a:r>
          </a:p>
          <a:p>
            <a:pPr algn="ctr"/>
            <a:endParaRPr lang="tr-TR" dirty="0"/>
          </a:p>
        </p:txBody>
      </p:sp>
      <p:sp>
        <p:nvSpPr>
          <p:cNvPr id="21" name="Yuvarlatılmış Dikdörtgen 20"/>
          <p:cNvSpPr/>
          <p:nvPr/>
        </p:nvSpPr>
        <p:spPr>
          <a:xfrm>
            <a:off x="4724400" y="1413155"/>
            <a:ext cx="3645725" cy="4275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H</a:t>
            </a:r>
            <a:r>
              <a:rPr lang="tr-TR" b="1" baseline="-25000" dirty="0"/>
              <a:t>1</a:t>
            </a:r>
            <a:r>
              <a:rPr lang="tr-TR" dirty="0"/>
              <a:t>= Koyunlar bizden değil</a:t>
            </a:r>
          </a:p>
        </p:txBody>
      </p:sp>
    </p:spTree>
    <p:extLst>
      <p:ext uri="{BB962C8B-B14F-4D97-AF65-F5344CB8AC3E}">
        <p14:creationId xmlns:p14="http://schemas.microsoft.com/office/powerpoint/2010/main" val="238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946845935"/>
              </p:ext>
            </p:extLst>
          </p:nvPr>
        </p:nvGraphicFramePr>
        <p:xfrm>
          <a:off x="1133554" y="764704"/>
          <a:ext cx="7184307" cy="498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7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7715" y="2503714"/>
            <a:ext cx="8845823" cy="1752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tr-TR" sz="2400" dirty="0"/>
              <a:t>İyi, net bir araştırma problemi ya da </a:t>
            </a:r>
            <a:r>
              <a:rPr lang="tr-TR" sz="2400" dirty="0" smtClean="0"/>
              <a:t>sorusunun ifade edilmesi</a:t>
            </a:r>
            <a:endParaRPr lang="tr-TR" sz="2400" dirty="0"/>
          </a:p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7715" y="1850573"/>
            <a:ext cx="2209799" cy="468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427514" y="1850572"/>
            <a:ext cx="2209799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Karar Kuralını Koyma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637313" y="1850572"/>
            <a:ext cx="2209799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Test İstatistiklerini Hesaplama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53739" y="1850572"/>
            <a:ext cx="2209799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Sonuç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7181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7715" y="2503714"/>
            <a:ext cx="8845823" cy="2667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tr-TR" dirty="0" smtClean="0"/>
          </a:p>
          <a:p>
            <a:pPr marL="0" lvl="1" algn="ctr"/>
            <a:r>
              <a:rPr lang="tr-TR" dirty="0"/>
              <a:t>Örnek veriyi topla</a:t>
            </a:r>
          </a:p>
          <a:p>
            <a:pPr marL="0" lvl="1" algn="ctr"/>
            <a:endParaRPr lang="tr-TR" dirty="0"/>
          </a:p>
          <a:p>
            <a:pPr marL="0" lvl="1" algn="ctr"/>
            <a:r>
              <a:rPr lang="tr-TR" dirty="0" err="1"/>
              <a:t>Ho’ın</a:t>
            </a:r>
            <a:r>
              <a:rPr lang="tr-TR" dirty="0"/>
              <a:t> doğru olduğu varsayımıyla</a:t>
            </a:r>
            <a:r>
              <a:rPr lang="tr-TR" dirty="0" smtClean="0"/>
              <a:t>;</a:t>
            </a:r>
          </a:p>
          <a:p>
            <a:pPr marL="0" lvl="1" algn="ctr"/>
            <a:endParaRPr lang="tr-TR" dirty="0"/>
          </a:p>
          <a:p>
            <a:pPr marL="0" lvl="1" algn="ctr"/>
            <a:r>
              <a:rPr lang="tr-TR" dirty="0"/>
              <a:t> - Örnek ortalamasının popülasyon ortalamasından bu kadar (</a:t>
            </a:r>
            <a:r>
              <a:rPr lang="tr-TR" dirty="0" err="1"/>
              <a:t>Xort</a:t>
            </a:r>
            <a:r>
              <a:rPr lang="tr-TR" dirty="0"/>
              <a:t>) ya da daha büyük olma ihtimalini hesapla </a:t>
            </a:r>
            <a:endParaRPr lang="tr-TR" dirty="0" smtClean="0"/>
          </a:p>
          <a:p>
            <a:pPr marL="0" lvl="1" algn="ctr"/>
            <a:endParaRPr lang="tr-TR" dirty="0"/>
          </a:p>
          <a:p>
            <a:pPr marL="0" lvl="1" algn="ctr"/>
            <a:r>
              <a:rPr lang="tr-TR" dirty="0"/>
              <a:t>- Yani farkın 8 yada daha büyük olma ihtimalini hesapla</a:t>
            </a:r>
          </a:p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7715" y="1850573"/>
            <a:ext cx="2209799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427514" y="1850572"/>
            <a:ext cx="2209799" cy="4680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Karar Kuralını Koyma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637313" y="1850572"/>
            <a:ext cx="2209799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Test İstatistiklerini Hesaplama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53739" y="1850572"/>
            <a:ext cx="2209799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Sonuç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0670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İçindekiler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355126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Kesinlik düzeyi</a:t>
            </a:r>
          </a:p>
          <a:p>
            <a:r>
              <a:rPr lang="tr-TR" dirty="0"/>
              <a:t>Aralık tahmini</a:t>
            </a:r>
          </a:p>
          <a:p>
            <a:r>
              <a:rPr lang="tr-TR" dirty="0"/>
              <a:t>Güven aralığı</a:t>
            </a:r>
          </a:p>
          <a:p>
            <a:r>
              <a:rPr lang="tr-TR" dirty="0"/>
              <a:t>Anlamlılık</a:t>
            </a:r>
          </a:p>
          <a:p>
            <a:r>
              <a:rPr lang="tr-TR" dirty="0"/>
              <a:t>Varsayımlar </a:t>
            </a:r>
          </a:p>
          <a:p>
            <a:r>
              <a:rPr lang="tr-TR" dirty="0" smtClean="0"/>
              <a:t>İstatistiki test </a:t>
            </a:r>
          </a:p>
          <a:p>
            <a:r>
              <a:rPr lang="tr-TR" dirty="0" smtClean="0"/>
              <a:t>Hipotez testi süreci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30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7715" y="2503713"/>
            <a:ext cx="8845823" cy="27214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tr-TR" sz="2400" dirty="0" smtClean="0"/>
          </a:p>
          <a:p>
            <a:pPr marL="0" lvl="1" algn="ctr"/>
            <a:r>
              <a:rPr lang="tr-TR" sz="2000" dirty="0" smtClean="0"/>
              <a:t>Uygun </a:t>
            </a:r>
            <a:r>
              <a:rPr lang="tr-TR" sz="2000" dirty="0"/>
              <a:t>istatistik test ve örneklem </a:t>
            </a:r>
            <a:r>
              <a:rPr lang="tr-TR" sz="2000" dirty="0" smtClean="0"/>
              <a:t>dağılımı</a:t>
            </a:r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Z testi ve Z </a:t>
            </a:r>
            <a:r>
              <a:rPr lang="tr-TR" sz="2000" dirty="0" smtClean="0"/>
              <a:t>dağılımı</a:t>
            </a:r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T testi ve T </a:t>
            </a:r>
            <a:r>
              <a:rPr lang="tr-TR" sz="2000" dirty="0" smtClean="0"/>
              <a:t>dağılımı</a:t>
            </a:r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Tip I hata (,01 - ,05 ..)</a:t>
            </a:r>
          </a:p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7715" y="1850573"/>
            <a:ext cx="2209799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427514" y="1850572"/>
            <a:ext cx="2209799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Karar Kuralını Koyma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637313" y="1850572"/>
            <a:ext cx="2209799" cy="468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Test İstatistiklerini Hesaplama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53739" y="1850572"/>
            <a:ext cx="2209799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Sonuç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757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7715" y="2503714"/>
            <a:ext cx="8845823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tr-TR" sz="2400" dirty="0" smtClean="0"/>
          </a:p>
          <a:p>
            <a:pPr marL="0" lvl="1" algn="ctr"/>
            <a:r>
              <a:rPr lang="tr-TR" sz="2000" dirty="0" err="1"/>
              <a:t>H</a:t>
            </a:r>
            <a:r>
              <a:rPr lang="tr-TR" sz="2000" baseline="-25000" dirty="0" err="1"/>
              <a:t>o</a:t>
            </a:r>
            <a:r>
              <a:rPr lang="tr-TR" sz="2000" dirty="0"/>
              <a:t> </a:t>
            </a:r>
            <a:r>
              <a:rPr lang="tr-TR" sz="2000" dirty="0" err="1"/>
              <a:t>red</a:t>
            </a:r>
            <a:r>
              <a:rPr lang="tr-TR" sz="2000" dirty="0"/>
              <a:t> yada kabul kararı,</a:t>
            </a:r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İhtimal alfa seviyesinden az ise </a:t>
            </a:r>
            <a:r>
              <a:rPr lang="tr-TR" sz="2000" dirty="0" err="1"/>
              <a:t>red</a:t>
            </a:r>
            <a:endParaRPr lang="tr-TR" sz="2000" dirty="0"/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Sonuca göre karar ya da çıkarım</a:t>
            </a:r>
          </a:p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7715" y="1850573"/>
            <a:ext cx="2209799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427514" y="1850572"/>
            <a:ext cx="2209799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Karar Kuralını Koyma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637313" y="1850572"/>
            <a:ext cx="2209799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Test İstatistiklerini Hesaplama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53739" y="1850572"/>
            <a:ext cx="2209799" cy="4680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Sonuç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983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 Hipotez Kurma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88755" y="1042694"/>
            <a:ext cx="8426399" cy="5624737"/>
          </a:xfrm>
        </p:spPr>
        <p:txBody>
          <a:bodyPr>
            <a:normAutofit fontScale="55000" lnSpcReduction="20000"/>
          </a:bodyPr>
          <a:lstStyle/>
          <a:p>
            <a:r>
              <a:rPr lang="tr-TR" sz="3100" b="1" dirty="0" smtClean="0"/>
              <a:t>Sıfır </a:t>
            </a:r>
            <a:r>
              <a:rPr lang="tr-TR" sz="3100" b="1" dirty="0"/>
              <a:t>hipotezi (H</a:t>
            </a:r>
            <a:r>
              <a:rPr lang="tr-TR" sz="3100" b="1" baseline="-25000" dirty="0"/>
              <a:t>0</a:t>
            </a:r>
            <a:r>
              <a:rPr lang="tr-TR" sz="3100" b="1" dirty="0"/>
              <a:t>): </a:t>
            </a:r>
            <a:r>
              <a:rPr lang="tr-TR" sz="3100" dirty="0"/>
              <a:t>Örneklem istatistiğini kullanarak hakkında karar vereceğimiz parametre değerinin, değişmediğini, herhangi bir etki altında olmadığını ortaya koyan bir hipotezdir. </a:t>
            </a:r>
            <a:endParaRPr lang="tr-TR" sz="3100" dirty="0" smtClean="0"/>
          </a:p>
          <a:p>
            <a:pPr marL="0" indent="0">
              <a:buNone/>
            </a:pPr>
            <a:endParaRPr lang="tr-TR" sz="4600" dirty="0"/>
          </a:p>
          <a:p>
            <a:r>
              <a:rPr lang="tr-TR" sz="3100" b="1" dirty="0"/>
              <a:t>Alternatif </a:t>
            </a:r>
            <a:r>
              <a:rPr lang="tr-TR" sz="3100" b="1" dirty="0" smtClean="0"/>
              <a:t>Hipotez (H</a:t>
            </a:r>
            <a:r>
              <a:rPr lang="tr-TR" sz="3100" b="1" baseline="-25000" dirty="0" smtClean="0"/>
              <a:t>1</a:t>
            </a:r>
            <a:r>
              <a:rPr lang="tr-TR" sz="3100" b="1" dirty="0"/>
              <a:t>) : </a:t>
            </a:r>
            <a:r>
              <a:rPr lang="tr-TR" sz="3100" dirty="0"/>
              <a:t>İlk hipotezi çürüten bir hipotezdir. </a:t>
            </a:r>
            <a:r>
              <a:rPr lang="tr-TR" sz="3100" dirty="0" smtClean="0"/>
              <a:t>Alternatif </a:t>
            </a:r>
            <a:r>
              <a:rPr lang="tr-TR" sz="3100" dirty="0"/>
              <a:t>hipotezde araştırmanın amacının çok ayrıntılı bir biçimde belirlenmesi söz konusudur. Eğer araştırmacı bu konuda yetersiz ise alternatif hipotezi doğru formüle edemez</a:t>
            </a:r>
            <a:r>
              <a:rPr lang="tr-TR" sz="3100" dirty="0" smtClean="0"/>
              <a:t>.</a:t>
            </a:r>
            <a:endParaRPr lang="tr-TR" sz="4600" dirty="0"/>
          </a:p>
          <a:p>
            <a:pPr marL="0" indent="0">
              <a:buNone/>
            </a:pPr>
            <a:endParaRPr lang="tr-TR" sz="2600" dirty="0" smtClean="0"/>
          </a:p>
          <a:p>
            <a:pPr marL="0" indent="0">
              <a:buNone/>
            </a:pPr>
            <a:r>
              <a:rPr lang="tr-TR" sz="3100" b="1" dirty="0" smtClean="0"/>
              <a:t>Örneğin</a:t>
            </a:r>
            <a:r>
              <a:rPr lang="tr-TR" sz="3100" dirty="0" smtClean="0"/>
              <a:t>; Bir fırında</a:t>
            </a:r>
            <a:r>
              <a:rPr lang="tr-TR" sz="4600" dirty="0" smtClean="0"/>
              <a:t> </a:t>
            </a:r>
            <a:r>
              <a:rPr lang="tr-TR" sz="2900" dirty="0" smtClean="0"/>
              <a:t>ortalama </a:t>
            </a:r>
            <a:r>
              <a:rPr lang="tr-TR" sz="2900" dirty="0"/>
              <a:t>ekmek ağırlığı 500 gr </a:t>
            </a:r>
            <a:r>
              <a:rPr lang="tr-TR" sz="2900" dirty="0" smtClean="0"/>
              <a:t>olacaktır. </a:t>
            </a:r>
            <a:r>
              <a:rPr lang="tr-TR" sz="3100" dirty="0" smtClean="0"/>
              <a:t>Ekmekler </a:t>
            </a:r>
            <a:r>
              <a:rPr lang="tr-TR" sz="3100" dirty="0"/>
              <a:t>500 gr dan noksan üretilse ya da 500 gr dan yüksek üretilse üretim doğru gerçekleşmiyor demektir</a:t>
            </a:r>
            <a:r>
              <a:rPr lang="tr-TR" sz="3100" dirty="0" smtClean="0"/>
              <a:t>.</a:t>
            </a:r>
            <a:r>
              <a:rPr lang="tr-TR" sz="2600" dirty="0"/>
              <a:t> </a:t>
            </a:r>
            <a:endParaRPr lang="tr-TR" sz="2600" dirty="0" smtClean="0"/>
          </a:p>
          <a:p>
            <a:pPr marL="0" indent="0">
              <a:buNone/>
            </a:pPr>
            <a:endParaRPr lang="tr-TR" sz="2600" dirty="0"/>
          </a:p>
          <a:p>
            <a:pPr marL="361950" indent="-361950"/>
            <a:r>
              <a:rPr lang="tr-TR" sz="2900" b="1" dirty="0" smtClean="0"/>
              <a:t>İki </a:t>
            </a:r>
            <a:r>
              <a:rPr lang="tr-TR" sz="2900" b="1" dirty="0"/>
              <a:t>Yönlü Testlerde Hipotezler: (çift kuyruk)</a:t>
            </a:r>
          </a:p>
          <a:p>
            <a:pPr marL="0" indent="0">
              <a:buNone/>
            </a:pPr>
            <a:r>
              <a:rPr lang="tr-TR" sz="2900" dirty="0"/>
              <a:t> </a:t>
            </a:r>
            <a:r>
              <a:rPr lang="tr-TR" sz="2900" dirty="0" smtClean="0"/>
              <a:t>       </a:t>
            </a:r>
            <a:r>
              <a:rPr lang="tr-TR" sz="2900" dirty="0"/>
              <a:t>H</a:t>
            </a:r>
            <a:r>
              <a:rPr lang="tr-TR" sz="2900" baseline="-25000" dirty="0"/>
              <a:t>0 : </a:t>
            </a:r>
            <a:r>
              <a:rPr lang="tr-TR" sz="2900" dirty="0"/>
              <a:t> µ =500,              H</a:t>
            </a:r>
            <a:r>
              <a:rPr lang="tr-TR" sz="2900" baseline="-25000" dirty="0"/>
              <a:t>0  :</a:t>
            </a:r>
            <a:r>
              <a:rPr lang="tr-TR" sz="2900" dirty="0"/>
              <a:t>  µ</a:t>
            </a:r>
            <a:r>
              <a:rPr lang="tr-TR" sz="2900" baseline="-25000" dirty="0"/>
              <a:t>1</a:t>
            </a:r>
            <a:r>
              <a:rPr lang="tr-TR" sz="2900" dirty="0"/>
              <a:t> - µ</a:t>
            </a:r>
            <a:r>
              <a:rPr lang="tr-TR" sz="2900" baseline="-25000" dirty="0"/>
              <a:t>2</a:t>
            </a:r>
            <a:r>
              <a:rPr lang="tr-TR" sz="2900" dirty="0"/>
              <a:t> = 0,              </a:t>
            </a:r>
          </a:p>
          <a:p>
            <a:pPr marL="0" indent="0">
              <a:buNone/>
            </a:pPr>
            <a:r>
              <a:rPr lang="tr-TR" sz="2900" dirty="0" smtClean="0"/>
              <a:t>        </a:t>
            </a:r>
            <a:r>
              <a:rPr lang="tr-TR" sz="2900" dirty="0"/>
              <a:t>H</a:t>
            </a:r>
            <a:r>
              <a:rPr lang="tr-TR" sz="2900" baseline="-25000" dirty="0"/>
              <a:t>1 :   </a:t>
            </a:r>
            <a:r>
              <a:rPr lang="tr-TR" sz="2900" dirty="0"/>
              <a:t>µ ≠ 500                   H</a:t>
            </a:r>
            <a:r>
              <a:rPr lang="tr-TR" sz="2900" baseline="-25000" dirty="0"/>
              <a:t>1 :   </a:t>
            </a:r>
            <a:r>
              <a:rPr lang="tr-TR" sz="2900" dirty="0"/>
              <a:t>µ</a:t>
            </a:r>
            <a:r>
              <a:rPr lang="tr-TR" sz="2900" baseline="-25000" dirty="0"/>
              <a:t>1</a:t>
            </a:r>
            <a:r>
              <a:rPr lang="tr-TR" sz="2900" dirty="0"/>
              <a:t> - µ</a:t>
            </a:r>
            <a:r>
              <a:rPr lang="tr-TR" sz="2900" baseline="-25000" dirty="0"/>
              <a:t>2</a:t>
            </a:r>
            <a:r>
              <a:rPr lang="tr-TR" sz="2900" dirty="0"/>
              <a:t> ≠ 0,               </a:t>
            </a:r>
          </a:p>
          <a:p>
            <a:pPr marL="0" indent="0">
              <a:buNone/>
            </a:pPr>
            <a:r>
              <a:rPr lang="tr-TR" sz="2900" dirty="0"/>
              <a:t> </a:t>
            </a:r>
          </a:p>
          <a:p>
            <a:pPr marL="361950" indent="-361950"/>
            <a:r>
              <a:rPr lang="tr-TR" sz="2900" b="1" dirty="0"/>
              <a:t>Tek yönlü Testlerde Hipotezler:  Sol kuyruk (&lt;)  -  Sağ kuyruk (&gt;)</a:t>
            </a:r>
          </a:p>
          <a:p>
            <a:pPr marL="0" indent="0">
              <a:buNone/>
            </a:pPr>
            <a:r>
              <a:rPr lang="tr-TR" sz="2900" dirty="0" smtClean="0"/>
              <a:t>        H</a:t>
            </a:r>
            <a:r>
              <a:rPr lang="tr-TR" sz="2900" baseline="-25000" dirty="0" smtClean="0"/>
              <a:t>0 </a:t>
            </a:r>
            <a:r>
              <a:rPr lang="tr-TR" sz="2900" baseline="-25000" dirty="0"/>
              <a:t>: </a:t>
            </a:r>
            <a:r>
              <a:rPr lang="tr-TR" sz="2900" dirty="0"/>
              <a:t> µ =500,                      H</a:t>
            </a:r>
            <a:r>
              <a:rPr lang="tr-TR" sz="2900" baseline="-25000" dirty="0"/>
              <a:t>0  :</a:t>
            </a:r>
            <a:r>
              <a:rPr lang="tr-TR" sz="2900" dirty="0"/>
              <a:t>  µ</a:t>
            </a:r>
            <a:r>
              <a:rPr lang="tr-TR" sz="2900" baseline="-25000" dirty="0"/>
              <a:t>1 </a:t>
            </a:r>
            <a:r>
              <a:rPr lang="tr-TR" sz="2900" dirty="0"/>
              <a:t>= µ</a:t>
            </a:r>
            <a:r>
              <a:rPr lang="tr-TR" sz="2900" baseline="-25000" dirty="0"/>
              <a:t>2</a:t>
            </a:r>
            <a:r>
              <a:rPr lang="tr-TR" sz="2900" dirty="0"/>
              <a:t>,                  </a:t>
            </a:r>
            <a:endParaRPr lang="tr-TR" sz="2900" dirty="0" smtClean="0"/>
          </a:p>
          <a:p>
            <a:pPr marL="0" indent="0">
              <a:buNone/>
            </a:pPr>
            <a:r>
              <a:rPr lang="tr-TR" sz="2900" dirty="0"/>
              <a:t> </a:t>
            </a:r>
            <a:r>
              <a:rPr lang="tr-TR" sz="2900" dirty="0" smtClean="0"/>
              <a:t>       H</a:t>
            </a:r>
            <a:r>
              <a:rPr lang="tr-TR" sz="2900" baseline="-25000" dirty="0" smtClean="0"/>
              <a:t>1 </a:t>
            </a:r>
            <a:r>
              <a:rPr lang="tr-TR" sz="2900" baseline="-25000" dirty="0"/>
              <a:t>:</a:t>
            </a:r>
            <a:r>
              <a:rPr lang="tr-TR" sz="2900" dirty="0"/>
              <a:t>  µ &lt; 500 gr   (en az 500 gr olmalı)(sol)            H</a:t>
            </a:r>
            <a:r>
              <a:rPr lang="tr-TR" sz="2900" baseline="-25000" dirty="0"/>
              <a:t>1 : </a:t>
            </a:r>
            <a:r>
              <a:rPr lang="tr-TR" sz="2900" dirty="0"/>
              <a:t>µ  &gt; 500 gr  (en çok 500 gr olmalı)(sağ)             </a:t>
            </a:r>
          </a:p>
          <a:p>
            <a:pPr marL="0" indent="0">
              <a:buNone/>
            </a:pPr>
            <a:r>
              <a:rPr lang="tr-TR" sz="2900" dirty="0" smtClean="0"/>
              <a:t>        H</a:t>
            </a:r>
            <a:r>
              <a:rPr lang="tr-TR" sz="2900" baseline="-25000" dirty="0" smtClean="0"/>
              <a:t>1 </a:t>
            </a:r>
            <a:r>
              <a:rPr lang="tr-TR" sz="2900" baseline="-25000" dirty="0"/>
              <a:t>:   </a:t>
            </a:r>
            <a:r>
              <a:rPr lang="tr-TR" sz="2900" dirty="0"/>
              <a:t>µ</a:t>
            </a:r>
            <a:r>
              <a:rPr lang="tr-TR" sz="2900" baseline="-25000" dirty="0"/>
              <a:t>1</a:t>
            </a:r>
            <a:r>
              <a:rPr lang="tr-TR" sz="2900" dirty="0"/>
              <a:t> &lt; µ2                                                                       H</a:t>
            </a:r>
            <a:r>
              <a:rPr lang="tr-TR" sz="2900" baseline="-25000" dirty="0"/>
              <a:t>1 :   </a:t>
            </a:r>
            <a:r>
              <a:rPr lang="tr-TR" sz="2900" dirty="0"/>
              <a:t>µ</a:t>
            </a:r>
            <a:r>
              <a:rPr lang="tr-TR" sz="2900" baseline="-25000" dirty="0"/>
              <a:t>1</a:t>
            </a:r>
            <a:r>
              <a:rPr lang="tr-TR" sz="2900" dirty="0"/>
              <a:t> &gt; µ</a:t>
            </a:r>
            <a:r>
              <a:rPr lang="tr-TR" sz="2900" baseline="-25000" dirty="0"/>
              <a:t>2</a:t>
            </a:r>
            <a:r>
              <a:rPr lang="tr-TR" sz="2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b="1" dirty="0" smtClean="0"/>
              <a:t>Önem Seviyesi (</a:t>
            </a:r>
            <a:r>
              <a:rPr lang="el-GR" sz="2400" b="1" dirty="0" smtClean="0"/>
              <a:t>α</a:t>
            </a:r>
            <a:r>
              <a:rPr lang="tr-TR" sz="2400" b="1" dirty="0" smtClean="0"/>
              <a:t>) ve Risk Derecesinin Belirlenmesi: </a:t>
            </a:r>
            <a:r>
              <a:rPr lang="tr-TR" sz="2400" dirty="0"/>
              <a:t>Genellikle risk </a:t>
            </a:r>
            <a:r>
              <a:rPr lang="tr-TR" sz="2400" dirty="0" smtClean="0"/>
              <a:t>derecesi </a:t>
            </a:r>
            <a:r>
              <a:rPr lang="tr-TR" sz="2400" dirty="0"/>
              <a:t>olarak %5=0,05 ve %1=0,01 kullanılmakla birlikte bu </a:t>
            </a:r>
            <a:r>
              <a:rPr lang="tr-TR" sz="2400" dirty="0" smtClean="0"/>
              <a:t>tercihi </a:t>
            </a:r>
            <a:r>
              <a:rPr lang="tr-TR" sz="2400" dirty="0"/>
              <a:t>bir durumdur. Risk derecesi temelde doğru olan </a:t>
            </a:r>
            <a:r>
              <a:rPr lang="tr-TR" sz="2400" dirty="0" smtClean="0"/>
              <a:t>sıfır hipotezinin </a:t>
            </a:r>
            <a:r>
              <a:rPr lang="tr-TR" sz="2400" dirty="0"/>
              <a:t>reddedilme olasılığını </a:t>
            </a:r>
            <a:r>
              <a:rPr lang="tr-TR" sz="2400" dirty="0" smtClean="0"/>
              <a:t>gösterir.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Risk </a:t>
            </a:r>
            <a:r>
              <a:rPr lang="tr-TR" sz="2400" dirty="0"/>
              <a:t>derecesini belirleyerek hipotez testi sırasında yapılabilecek </a:t>
            </a:r>
            <a:r>
              <a:rPr lang="tr-TR" sz="2400" dirty="0" smtClean="0"/>
              <a:t>hataları </a:t>
            </a:r>
            <a:r>
              <a:rPr lang="tr-TR" sz="2400" dirty="0"/>
              <a:t>minimuma indirmek isteriz. Bir hipotez testi sırasında </a:t>
            </a:r>
            <a:r>
              <a:rPr lang="tr-TR" sz="2400" dirty="0" smtClean="0"/>
              <a:t>sıfır </a:t>
            </a:r>
            <a:r>
              <a:rPr lang="tr-TR" sz="2400" dirty="0"/>
              <a:t>hipotezinin doğruluk/yanlışlık ve kabul/reddedilme </a:t>
            </a:r>
            <a:r>
              <a:rPr lang="tr-TR" sz="2400" dirty="0" smtClean="0"/>
              <a:t>durumlarına </a:t>
            </a:r>
            <a:r>
              <a:rPr lang="tr-TR" sz="2400" dirty="0"/>
              <a:t>göre 2 tip hata yapılabilir</a:t>
            </a:r>
            <a:r>
              <a:rPr lang="tr-TR" sz="2400" dirty="0" smtClean="0"/>
              <a:t>. (</a:t>
            </a:r>
            <a:r>
              <a:rPr lang="tr-TR" sz="2400" dirty="0"/>
              <a:t>1.tip ve 2.tip hata)</a:t>
            </a:r>
          </a:p>
        </p:txBody>
      </p:sp>
    </p:spTree>
    <p:extLst>
      <p:ext uri="{BB962C8B-B14F-4D97-AF65-F5344CB8AC3E}">
        <p14:creationId xmlns:p14="http://schemas.microsoft.com/office/powerpoint/2010/main" val="2746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313628"/>
            <a:ext cx="8426399" cy="4789422"/>
          </a:xfrm>
        </p:spPr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dirty="0"/>
              <a:t>Uygun istatistik testi ve örneklem dağılımı</a:t>
            </a:r>
          </a:p>
          <a:p>
            <a:pPr lvl="2"/>
            <a:r>
              <a:rPr lang="tr-TR" dirty="0"/>
              <a:t>Z testi ve Z dağılımı</a:t>
            </a:r>
          </a:p>
          <a:p>
            <a:pPr lvl="2"/>
            <a:r>
              <a:rPr lang="tr-TR" dirty="0"/>
              <a:t>T testi ve t </a:t>
            </a:r>
            <a:r>
              <a:rPr lang="tr-TR" dirty="0" smtClean="0"/>
              <a:t>dağılımı</a:t>
            </a:r>
          </a:p>
          <a:p>
            <a:pPr lvl="2"/>
            <a:endParaRPr lang="tr-TR" dirty="0"/>
          </a:p>
          <a:p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68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Z ve T Testi</a:t>
            </a:r>
          </a:p>
          <a:p>
            <a:r>
              <a:rPr lang="tr-TR" dirty="0" smtClean="0"/>
              <a:t>Z </a:t>
            </a:r>
            <a:r>
              <a:rPr lang="tr-TR" dirty="0"/>
              <a:t>testi </a:t>
            </a:r>
            <a:r>
              <a:rPr lang="tr-TR" dirty="0" smtClean="0"/>
              <a:t>Gözlem Örnekleminin Dağılımı</a:t>
            </a:r>
            <a:endParaRPr lang="tr-TR" dirty="0"/>
          </a:p>
          <a:p>
            <a:r>
              <a:rPr lang="tr-TR" dirty="0" smtClean="0"/>
              <a:t>T </a:t>
            </a:r>
            <a:r>
              <a:rPr lang="tr-TR" dirty="0"/>
              <a:t>testi </a:t>
            </a:r>
            <a:r>
              <a:rPr lang="tr-TR" dirty="0" smtClean="0"/>
              <a:t>Ortalama Örnekleminin Dağılımı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adam bu  zekayla bu ülkeden olabilir </a:t>
            </a:r>
            <a:r>
              <a:rPr lang="tr-TR" dirty="0" smtClean="0"/>
              <a:t>mi?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sınıfın zeka ortalaması ülke ortalamasından farklı </a:t>
            </a:r>
            <a:r>
              <a:rPr lang="tr-TR" dirty="0" smtClean="0"/>
              <a:t>mı?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Hangisinde </a:t>
            </a:r>
            <a:r>
              <a:rPr lang="tr-TR" b="1" dirty="0"/>
              <a:t>örneklem ortalaması</a:t>
            </a:r>
            <a:r>
              <a:rPr lang="tr-TR" dirty="0"/>
              <a:t>nın </a:t>
            </a:r>
            <a:r>
              <a:rPr lang="tr-TR" b="1" dirty="0"/>
              <a:t>popülasyon ortalaması</a:t>
            </a:r>
            <a:r>
              <a:rPr lang="tr-TR" dirty="0"/>
              <a:t>ndan farkı soruluyor </a:t>
            </a:r>
            <a:r>
              <a:rPr lang="tr-TR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Hangisinde </a:t>
            </a:r>
            <a:r>
              <a:rPr lang="tr-TR" dirty="0"/>
              <a:t>bir </a:t>
            </a:r>
            <a:r>
              <a:rPr lang="tr-TR" b="1" dirty="0"/>
              <a:t>gözlem</a:t>
            </a:r>
            <a:r>
              <a:rPr lang="tr-TR" dirty="0"/>
              <a:t>in </a:t>
            </a:r>
            <a:r>
              <a:rPr lang="tr-TR" b="1" dirty="0"/>
              <a:t>örnek ortalaması</a:t>
            </a:r>
            <a:r>
              <a:rPr lang="tr-TR" dirty="0"/>
              <a:t>ndan farkı soruluyor?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59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356200" y="1101015"/>
            <a:ext cx="495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I. Tip ve II. Tip Hata</a:t>
            </a:r>
            <a:endParaRPr lang="tr-TR" sz="2800" b="1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34104"/>
              </p:ext>
            </p:extLst>
          </p:nvPr>
        </p:nvGraphicFramePr>
        <p:xfrm>
          <a:off x="924144" y="1837998"/>
          <a:ext cx="6474183" cy="3439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9046"/>
                <a:gridCol w="1080654"/>
                <a:gridCol w="2066307"/>
                <a:gridCol w="1888176"/>
              </a:tblGrid>
              <a:tr h="556787">
                <a:tc rowSpan="2" gridSpan="2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Gerçek Durum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61029">
                <a:tc gridSpan="2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Doğru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Yanlış</a:t>
                      </a:r>
                      <a:endParaRPr lang="tr-TR" b="1" dirty="0" smtClean="0"/>
                    </a:p>
                    <a:p>
                      <a:pPr algn="ctr"/>
                      <a:endParaRPr lang="tr-TR" b="1" dirty="0"/>
                    </a:p>
                  </a:txBody>
                  <a:tcPr/>
                </a:tc>
              </a:tr>
              <a:tr h="961029">
                <a:tc rowSpan="2">
                  <a:txBody>
                    <a:bodyPr/>
                    <a:lstStyle/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İstatistik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Test Sonucu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Kabul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Doğru Karar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Yanlış</a:t>
                      </a:r>
                      <a:r>
                        <a:rPr lang="tr-TR" baseline="0" dirty="0" smtClean="0"/>
                        <a:t> Karar</a:t>
                      </a:r>
                    </a:p>
                    <a:p>
                      <a:pPr algn="ctr"/>
                      <a:endParaRPr lang="tr-TR" b="1" baseline="0" dirty="0" smtClean="0"/>
                    </a:p>
                    <a:p>
                      <a:pPr algn="ctr"/>
                      <a:r>
                        <a:rPr lang="tr-TR" b="1" baseline="0" dirty="0" smtClean="0"/>
                        <a:t>P (II. Tip Hata)=</a:t>
                      </a:r>
                      <a:r>
                        <a:rPr lang="el-GR" b="1" baseline="0" dirty="0" smtClean="0"/>
                        <a:t>β</a:t>
                      </a:r>
                      <a:endParaRPr lang="tr-TR" b="1" baseline="0" dirty="0" smtClean="0"/>
                    </a:p>
                  </a:txBody>
                  <a:tcPr/>
                </a:tc>
              </a:tr>
              <a:tr h="9610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baseline="0" dirty="0" err="1" smtClean="0"/>
                        <a:t>Red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Yanlış Karar</a:t>
                      </a:r>
                    </a:p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P</a:t>
                      </a:r>
                      <a:r>
                        <a:rPr lang="tr-TR" b="1" baseline="0" dirty="0" smtClean="0"/>
                        <a:t> (I. tip hata)=</a:t>
                      </a:r>
                      <a:r>
                        <a:rPr lang="el-GR" b="1" baseline="0" dirty="0" smtClean="0"/>
                        <a:t>α</a:t>
                      </a:r>
                      <a:endParaRPr lang="tr-TR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Doğru Karar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3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Fakültelere Geçişleri İnceleyelim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359" y="2036098"/>
            <a:ext cx="1349591" cy="1455978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727736" y="3461879"/>
            <a:ext cx="239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00" dirty="0"/>
              <a:t>http://previews.123rf.com/images/vectorshots/vectorshots1212/vectorshots121200070/16775666-Traffic-Police-Officer-Illustration-Stock-Vector-police-cartoon-cop.jpg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1" y="1121022"/>
            <a:ext cx="1003762" cy="207544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8" y="4040008"/>
            <a:ext cx="1367491" cy="198467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70" y="1023862"/>
            <a:ext cx="901312" cy="2439118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397900" y="3262649"/>
            <a:ext cx="210721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" dirty="0"/>
              <a:t>http://kardeslerogrenciyurdu.com/images/kars_ogrenci.png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664029" y="5995797"/>
            <a:ext cx="240222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" dirty="0"/>
              <a:t>http://</a:t>
            </a:r>
            <a:r>
              <a:rPr lang="tr-TR" sz="600" dirty="0" smtClean="0"/>
              <a:t>webb.deu.edu.tr/rmftioyo/kars_ogrenci.png</a:t>
            </a:r>
            <a:endParaRPr lang="tr-TR" sz="600" dirty="0"/>
          </a:p>
        </p:txBody>
      </p:sp>
      <p:sp>
        <p:nvSpPr>
          <p:cNvPr id="17" name="Dikdörtgen 16"/>
          <p:cNvSpPr/>
          <p:nvPr/>
        </p:nvSpPr>
        <p:spPr>
          <a:xfrm>
            <a:off x="3216374" y="3241056"/>
            <a:ext cx="2498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" dirty="0"/>
              <a:t>http://3.bp.blogspot.com/-0xwpiy12aHw/UUmTHrqZjPI/AAAAAAAABNY/1nDRd_RvjOw/s640/4.jpg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245340" y="5945791"/>
            <a:ext cx="2818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" dirty="0"/>
              <a:t>http://assets.ok-magazin.de/media/articles/large/8e747773340ebe5905d2530ff0fac2a3.jpg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948902" y="76470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Ahmet</a:t>
            </a:r>
            <a:endParaRPr lang="tr-TR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4022342" y="74864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Colin</a:t>
            </a:r>
            <a:endParaRPr lang="tr-TR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003609" y="363715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Berrin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4090952" y="366978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Daniel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6249564" y="1253762"/>
            <a:ext cx="303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Güvenlik görevlisi fakülteye alacağı öğrencileri belirlemeye çalışacaktır.</a:t>
            </a:r>
            <a:endParaRPr lang="tr-TR" b="1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07" y="3991624"/>
            <a:ext cx="1764555" cy="1954167"/>
          </a:xfrm>
          <a:prstGeom prst="rect">
            <a:avLst/>
          </a:prstGeom>
        </p:spPr>
      </p:pic>
      <p:graphicFrame>
        <p:nvGraphicFramePr>
          <p:cNvPr id="25" name="Tabl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4233"/>
              </p:ext>
            </p:extLst>
          </p:nvPr>
        </p:nvGraphicFramePr>
        <p:xfrm>
          <a:off x="6403399" y="3942465"/>
          <a:ext cx="2678014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2975"/>
                <a:gridCol w="14250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Eğitim fak.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öğrencileri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Öğrenci</a:t>
                      </a:r>
                    </a:p>
                    <a:p>
                      <a:pPr algn="ctr"/>
                      <a:r>
                        <a:rPr lang="tr-TR" dirty="0" smtClean="0"/>
                        <a:t>olmayanlar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Ahmet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Colin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Berrin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Daniel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1" name="Düz Bağlayıcı 30"/>
          <p:cNvCxnSpPr/>
          <p:nvPr/>
        </p:nvCxnSpPr>
        <p:spPr>
          <a:xfrm flipH="1">
            <a:off x="2808514" y="933311"/>
            <a:ext cx="10886" cy="528947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>
            <a:off x="34359" y="3572485"/>
            <a:ext cx="569025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7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Fakültelere Geçişleri İnceleyelim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981" y="3116337"/>
            <a:ext cx="1349591" cy="145597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7" y="1288236"/>
            <a:ext cx="1444978" cy="2987737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1060527" y="4259058"/>
            <a:ext cx="210721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" dirty="0"/>
              <a:t>http://kardeslerogrenciyurdu.com/images/kars_ogrenci.png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941255" y="422960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600" dirty="0"/>
              <a:t>http://assets.ok-magazin.de/media/articles/large/8e747773340ebe5905d2530ff0fac2a3.jpg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514959" y="105861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Ahmet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4968657" y="108661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Daniel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671029" y="5806840"/>
            <a:ext cx="764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Tedbirleri o kadar artırırsınız ki </a:t>
            </a:r>
            <a:r>
              <a:rPr lang="tr-TR" b="1" dirty="0" smtClean="0"/>
              <a:t>fakülte öğrencileri </a:t>
            </a:r>
            <a:r>
              <a:rPr lang="tr-TR" b="1" dirty="0"/>
              <a:t>içeri girmekte sıkıntı yaşar.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04" y="1467588"/>
            <a:ext cx="1919525" cy="2791469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884599" y="4690778"/>
            <a:ext cx="251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Ahmet okula alınmazsa?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459504" y="4736177"/>
            <a:ext cx="22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Daniel okula alınırsa?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7132686" y="2130651"/>
            <a:ext cx="2107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Güvenlik görevlisi doğru ve yanlış kararlar verebilir!</a:t>
            </a:r>
          </a:p>
        </p:txBody>
      </p:sp>
    </p:spTree>
    <p:extLst>
      <p:ext uri="{BB962C8B-B14F-4D97-AF65-F5344CB8AC3E}">
        <p14:creationId xmlns:p14="http://schemas.microsoft.com/office/powerpoint/2010/main" val="29460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Fakültelere Geçişleri İnceleyelim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5503" y="2689914"/>
            <a:ext cx="1890209" cy="2039213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7510"/>
              </p:ext>
            </p:extLst>
          </p:nvPr>
        </p:nvGraphicFramePr>
        <p:xfrm>
          <a:off x="6336948" y="855037"/>
          <a:ext cx="2678014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2975"/>
                <a:gridCol w="14250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Eğitim fak.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öğrencileri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Öğrenci</a:t>
                      </a:r>
                    </a:p>
                    <a:p>
                      <a:pPr algn="ctr"/>
                      <a:r>
                        <a:rPr lang="tr-TR" dirty="0" smtClean="0"/>
                        <a:t>olmayanlar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Ahmet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Colin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Berrin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Daniel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106895" y="1092537"/>
            <a:ext cx="5308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</a:t>
            </a:r>
            <a:r>
              <a:rPr lang="tr-TR" b="1" baseline="-25000" dirty="0" err="1" smtClean="0"/>
              <a:t>o</a:t>
            </a:r>
            <a:r>
              <a:rPr lang="tr-TR" b="1" dirty="0" smtClean="0"/>
              <a:t>:</a:t>
            </a:r>
            <a:r>
              <a:rPr lang="tr-TR" dirty="0" smtClean="0"/>
              <a:t> Bu öğrenciler bizim fakülteden (Eğitim Fakültesi).</a:t>
            </a:r>
          </a:p>
          <a:p>
            <a:endParaRPr lang="tr-TR" dirty="0" smtClean="0"/>
          </a:p>
          <a:p>
            <a:r>
              <a:rPr lang="tr-TR" b="1" dirty="0" smtClean="0"/>
              <a:t>H</a:t>
            </a:r>
            <a:r>
              <a:rPr lang="tr-TR" b="1" baseline="-25000" dirty="0" smtClean="0"/>
              <a:t>1</a:t>
            </a:r>
            <a:r>
              <a:rPr lang="tr-TR" b="1" dirty="0" smtClean="0"/>
              <a:t>:</a:t>
            </a:r>
            <a:r>
              <a:rPr lang="tr-TR" dirty="0" smtClean="0"/>
              <a:t> Bu öğrenciler bizim fakülteden değil.</a:t>
            </a:r>
            <a:endParaRPr lang="tr-TR" dirty="0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69097"/>
              </p:ext>
            </p:extLst>
          </p:nvPr>
        </p:nvGraphicFramePr>
        <p:xfrm>
          <a:off x="413512" y="2576938"/>
          <a:ext cx="5785415" cy="31756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4959"/>
                <a:gridCol w="1000021"/>
                <a:gridCol w="1819315"/>
                <a:gridCol w="1771120"/>
              </a:tblGrid>
              <a:tr h="429095">
                <a:tc rowSpan="2" gridSpan="2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Gerçek Durum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40629">
                <a:tc gridSpan="2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Doğru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Yanlış</a:t>
                      </a:r>
                      <a:endParaRPr lang="tr-TR" b="1" dirty="0" smtClean="0"/>
                    </a:p>
                    <a:p>
                      <a:pPr algn="ctr"/>
                      <a:endParaRPr lang="tr-TR" b="1" dirty="0"/>
                    </a:p>
                  </a:txBody>
                  <a:tcPr/>
                </a:tc>
              </a:tr>
              <a:tr h="916102">
                <a:tc rowSpan="2">
                  <a:txBody>
                    <a:bodyPr/>
                    <a:lstStyle/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İstatistik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Test Sonucu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Kabul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b="1" dirty="0" smtClean="0"/>
                        <a:t>Berrin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Daniel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(2. tip hata)</a:t>
                      </a:r>
                    </a:p>
                  </a:txBody>
                  <a:tcPr/>
                </a:tc>
              </a:tr>
              <a:tr h="9161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baseline="0" dirty="0" err="1" smtClean="0"/>
                        <a:t>Red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Ahmet</a:t>
                      </a:r>
                    </a:p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(1. tip hata)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err="1" smtClean="0"/>
                        <a:t>Colin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1922963" y="6418365"/>
            <a:ext cx="5790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/>
              <a:t>http://previews.123rf.com/images/vectorshots/vectorshots1212/vectorshots121200070/16775666-Traffic-Police-Officer-Illustration-Stock-Vector-police-cartoon-cop.jpg</a:t>
            </a:r>
          </a:p>
        </p:txBody>
      </p:sp>
    </p:spTree>
    <p:extLst>
      <p:ext uri="{BB962C8B-B14F-4D97-AF65-F5344CB8AC3E}">
        <p14:creationId xmlns:p14="http://schemas.microsoft.com/office/powerpoint/2010/main" val="40144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Hatırlayalım…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52240" y="1196907"/>
            <a:ext cx="8426399" cy="4832418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Bir arabanın yakıt tüketiminde z puanının 3 olması ne anlama gelir? </a:t>
            </a:r>
            <a:br>
              <a:rPr lang="tr-TR" sz="2400" dirty="0"/>
            </a:br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Bir kurumda elemanlara ortalama 2000 TL ve 400 TL standart sapam ile maaş verilecektir. Kurumdaki elemanlardan en iyi olan %10’una sizce ne kadar maaş verilmelidir?  </a:t>
            </a:r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/>
              <a:t>Yabancı bir ülkede bir öğrenci ortalaması 48, standart sapması 7 olan bir sınavdan 55 almıştır. Bu öğrencinin durumunu yorumlayınız.</a:t>
            </a:r>
          </a:p>
        </p:txBody>
      </p:sp>
    </p:spTree>
    <p:extLst>
      <p:ext uri="{BB962C8B-B14F-4D97-AF65-F5344CB8AC3E}">
        <p14:creationId xmlns:p14="http://schemas.microsoft.com/office/powerpoint/2010/main" val="3446338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Farklı bir örnek verelim…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06895" y="1092537"/>
            <a:ext cx="8699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Mercimek ektik ve mercimekleri taşlardan ayırmak için eleme yapıyoruz. </a:t>
            </a:r>
          </a:p>
          <a:p>
            <a:endParaRPr lang="tr-TR" b="1" dirty="0" smtClean="0"/>
          </a:p>
          <a:p>
            <a:r>
              <a:rPr lang="tr-TR" b="1" dirty="0" smtClean="0"/>
              <a:t>Elek çok sıkı olursa; </a:t>
            </a:r>
            <a:r>
              <a:rPr lang="tr-TR" dirty="0" smtClean="0"/>
              <a:t>mercimekler içeri giremez. Mercimeği </a:t>
            </a:r>
            <a:r>
              <a:rPr lang="tr-TR" dirty="0" err="1" smtClean="0"/>
              <a:t>red</a:t>
            </a:r>
            <a:r>
              <a:rPr lang="tr-TR" dirty="0" smtClean="0"/>
              <a:t> hatası (1. tip).</a:t>
            </a:r>
          </a:p>
          <a:p>
            <a:endParaRPr lang="tr-TR" b="1" dirty="0" smtClean="0"/>
          </a:p>
          <a:p>
            <a:r>
              <a:rPr lang="tr-TR" b="1" dirty="0" smtClean="0"/>
              <a:t>Elek çok geniş olursa; </a:t>
            </a:r>
            <a:r>
              <a:rPr lang="tr-TR" dirty="0" smtClean="0"/>
              <a:t>taşların bir kısmı gözden kaçar ve içeri girer. Taşı mercimek olarak kabul etme hatası (2. tip).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1" y="2817703"/>
            <a:ext cx="2606334" cy="250609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29" y="2846864"/>
            <a:ext cx="2494640" cy="2475930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20924" y="53341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800" dirty="0"/>
              <a:t>http://1.bp.blogspot.com/-VcgzIlvklxU/UHtCgBbBOdI/AAAAAAAAJps/OFLkoyIyepc/s1600/elek.jpg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562822" y="530886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800" dirty="0"/>
              <a:t>http://www.kromelek.com/image/analiz-elek.jpg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42" y="977263"/>
            <a:ext cx="1578926" cy="1190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5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Özetle…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112808" y="2235537"/>
            <a:ext cx="765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- </a:t>
            </a:r>
            <a:r>
              <a:rPr lang="tr-TR" b="1" dirty="0" err="1" smtClean="0"/>
              <a:t>False</a:t>
            </a:r>
            <a:r>
              <a:rPr lang="tr-TR" b="1" dirty="0" smtClean="0"/>
              <a:t> </a:t>
            </a:r>
            <a:r>
              <a:rPr lang="tr-TR" b="1" dirty="0" err="1" smtClean="0"/>
              <a:t>pozitive</a:t>
            </a:r>
            <a:r>
              <a:rPr lang="tr-TR" b="1" dirty="0" smtClean="0"/>
              <a:t>: </a:t>
            </a:r>
            <a:r>
              <a:rPr lang="tr-TR" b="1" dirty="0"/>
              <a:t>«Bir </a:t>
            </a:r>
            <a:r>
              <a:rPr lang="tr-TR" b="1" dirty="0" smtClean="0"/>
              <a:t>şey (fark, değişiklik, sıkıntı) yokken  var demek (Ahmet)»</a:t>
            </a:r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- </a:t>
            </a:r>
            <a:r>
              <a:rPr lang="tr-TR" b="1" dirty="0" err="1" smtClean="0"/>
              <a:t>False</a:t>
            </a:r>
            <a:r>
              <a:rPr lang="tr-TR" b="1" dirty="0" smtClean="0"/>
              <a:t> </a:t>
            </a:r>
            <a:r>
              <a:rPr lang="tr-TR" b="1" dirty="0" err="1" smtClean="0"/>
              <a:t>negative</a:t>
            </a:r>
            <a:r>
              <a:rPr lang="tr-TR" b="1" dirty="0" smtClean="0"/>
              <a:t>: «</a:t>
            </a:r>
            <a:r>
              <a:rPr lang="tr-TR" b="1" dirty="0"/>
              <a:t>Bir şey </a:t>
            </a:r>
            <a:r>
              <a:rPr lang="tr-TR" b="1" dirty="0" smtClean="0"/>
              <a:t>varken </a:t>
            </a:r>
            <a:r>
              <a:rPr lang="tr-TR" b="1" dirty="0"/>
              <a:t>(fark, değişiklik, sıkıntı)</a:t>
            </a:r>
            <a:r>
              <a:rPr lang="tr-TR" b="1" dirty="0" smtClean="0"/>
              <a:t>  yok demek (Daniel)»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0945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068695" y="4235396"/>
            <a:ext cx="62875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</a:pPr>
            <a:r>
              <a:rPr lang="tr-TR" altLang="tr-TR" sz="2800" dirty="0" smtClean="0"/>
              <a:t>	Karar: H0 Kabul</a:t>
            </a:r>
            <a:r>
              <a:rPr lang="tr-TR" altLang="tr-TR" sz="2800" dirty="0"/>
              <a:t>, Pizzalar </a:t>
            </a:r>
            <a:r>
              <a:rPr lang="tr-TR" altLang="tr-TR" sz="2800" dirty="0" smtClean="0"/>
              <a:t>eşit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</a:pPr>
            <a:r>
              <a:rPr lang="tr-TR" altLang="tr-TR" sz="2800" dirty="0"/>
              <a:t>	</a:t>
            </a:r>
            <a:r>
              <a:rPr lang="tr-TR" altLang="tr-TR" sz="2800" dirty="0" smtClean="0"/>
              <a:t>Gerçek: Pizzalar farklı 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</a:pPr>
            <a:endParaRPr lang="tr-TR" altLang="tr-TR" sz="2800" dirty="0" smtClean="0"/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751415" y="1168401"/>
            <a:ext cx="600179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 dirty="0" smtClean="0"/>
              <a:t>1. Tip Hata</a:t>
            </a:r>
            <a:endParaRPr lang="en-US" altLang="tr-TR" sz="2800" b="1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115809" y="1649068"/>
            <a:ext cx="70455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tr-TR" altLang="tr-TR" sz="2800" dirty="0" smtClean="0"/>
              <a:t>Sıfır hipotezini yanlışlıkla reddetme  ihtimali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tr-TR" altLang="tr-TR" sz="2800" dirty="0" smtClean="0"/>
              <a:t>	Karar: </a:t>
            </a:r>
            <a:r>
              <a:rPr lang="tr-TR" altLang="tr-TR" sz="2800" dirty="0" err="1" smtClean="0"/>
              <a:t>H</a:t>
            </a:r>
            <a:r>
              <a:rPr lang="tr-TR" sz="2800" baseline="-25000" dirty="0" err="1"/>
              <a:t>o</a:t>
            </a:r>
            <a:r>
              <a:rPr lang="tr-TR" altLang="tr-TR" sz="2800" dirty="0" smtClean="0"/>
              <a:t> </a:t>
            </a:r>
            <a:r>
              <a:rPr lang="tr-TR" altLang="tr-TR" sz="2800" dirty="0" err="1" smtClean="0"/>
              <a:t>red</a:t>
            </a:r>
            <a:r>
              <a:rPr lang="tr-TR" altLang="tr-TR" sz="2800" dirty="0" smtClean="0"/>
              <a:t>. Pizzalar eşit değil</a:t>
            </a:r>
            <a:r>
              <a:rPr lang="en-US" altLang="tr-TR" sz="2800" dirty="0" smtClean="0"/>
              <a:t> </a:t>
            </a:r>
            <a:endParaRPr lang="tr-TR" altLang="tr-TR" sz="2800" dirty="0" smtClean="0"/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tr-TR" altLang="tr-TR" sz="2800" dirty="0" smtClean="0"/>
              <a:t>	Gerçek: Pizzalar eşit</a:t>
            </a:r>
          </a:p>
        </p:txBody>
      </p:sp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819655" y="3695504"/>
            <a:ext cx="1917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2800" b="1" dirty="0" smtClean="0"/>
              <a:t>2. Tip Hata</a:t>
            </a:r>
            <a:endParaRPr lang="en-US" altLang="tr-TR" sz="2800" b="1" dirty="0"/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99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  <p:bldP spid="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Tip Hata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4" y="1179557"/>
            <a:ext cx="4029516" cy="41450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4" y="1754142"/>
            <a:ext cx="4450204" cy="243863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09350" y="5357243"/>
            <a:ext cx="36449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/>
              <a:t>http://www.psychstat.missouristate.edu/introbook/sbgraph/errors01.gif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845574" y="419277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/>
              <a:t>http://www.psychstat.missouristate.edu/introbook/sbgraph/errors02.gif</a:t>
            </a:r>
          </a:p>
        </p:txBody>
      </p:sp>
    </p:spTree>
    <p:extLst>
      <p:ext uri="{BB962C8B-B14F-4D97-AF65-F5344CB8AC3E}">
        <p14:creationId xmlns:p14="http://schemas.microsoft.com/office/powerpoint/2010/main" val="18691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Tip Hatayı Azaltma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6" b="1039"/>
          <a:stretch/>
        </p:blipFill>
        <p:spPr>
          <a:xfrm>
            <a:off x="2085141" y="4124530"/>
            <a:ext cx="3843756" cy="1620000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27" y="975758"/>
            <a:ext cx="3711958" cy="3170544"/>
          </a:xfrm>
          <a:prstGeom prst="rect">
            <a:avLst/>
          </a:prstGeom>
        </p:spPr>
      </p:pic>
      <p:sp>
        <p:nvSpPr>
          <p:cNvPr id="8" name="Dikdörtgen Belirtme Çizgisi 7"/>
          <p:cNvSpPr/>
          <p:nvPr/>
        </p:nvSpPr>
        <p:spPr>
          <a:xfrm>
            <a:off x="6212796" y="2698783"/>
            <a:ext cx="1357007" cy="601895"/>
          </a:xfrm>
          <a:prstGeom prst="wedgeRectCallout">
            <a:avLst>
              <a:gd name="adj1" fmla="val -139075"/>
              <a:gd name="adj2" fmla="val 12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350" dirty="0" smtClean="0"/>
              <a:t>Ortalama </a:t>
            </a:r>
            <a:r>
              <a:rPr lang="tr-TR" sz="1350" dirty="0"/>
              <a:t>farkları büyürse</a:t>
            </a:r>
          </a:p>
        </p:txBody>
      </p:sp>
      <p:sp>
        <p:nvSpPr>
          <p:cNvPr id="9" name="Dikdörtgen Belirtme Çizgisi 8"/>
          <p:cNvSpPr/>
          <p:nvPr/>
        </p:nvSpPr>
        <p:spPr>
          <a:xfrm>
            <a:off x="6212795" y="4133581"/>
            <a:ext cx="1357007" cy="601895"/>
          </a:xfrm>
          <a:prstGeom prst="wedgeRectCallout">
            <a:avLst>
              <a:gd name="adj1" fmla="val -164704"/>
              <a:gd name="adj2" fmla="val 452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350" dirty="0" err="1"/>
              <a:t>Varyanslar</a:t>
            </a:r>
            <a:r>
              <a:rPr lang="tr-TR" sz="1350" dirty="0"/>
              <a:t> küçülürse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491987" y="617027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/>
              <a:t>http://www.psychstat.missouristate.edu/introbook/sbgraph/errors04.gif</a:t>
            </a:r>
          </a:p>
        </p:txBody>
      </p:sp>
    </p:spTree>
    <p:extLst>
      <p:ext uri="{BB962C8B-B14F-4D97-AF65-F5344CB8AC3E}">
        <p14:creationId xmlns:p14="http://schemas.microsoft.com/office/powerpoint/2010/main" val="14677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 Görüyorsunuz?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37" y="1384760"/>
            <a:ext cx="6268073" cy="463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3140738" y="613510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dirty="0"/>
              <a:t>https://www.youtube.com/watch?v=jxxcwSFq6_Q</a:t>
            </a:r>
          </a:p>
        </p:txBody>
      </p:sp>
    </p:spTree>
    <p:extLst>
      <p:ext uri="{BB962C8B-B14F-4D97-AF65-F5344CB8AC3E}">
        <p14:creationId xmlns:p14="http://schemas.microsoft.com/office/powerpoint/2010/main" val="15486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Test Hesaplama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/>
              <a:t>Test istatistiklerini </a:t>
            </a:r>
            <a:r>
              <a:rPr lang="tr-TR" dirty="0" smtClean="0"/>
              <a:t>hesaplama</a:t>
            </a:r>
            <a:endParaRPr lang="tr-TR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r-TR" dirty="0"/>
              <a:t>Örnek veriyi </a:t>
            </a:r>
            <a:r>
              <a:rPr lang="tr-TR" dirty="0" smtClean="0"/>
              <a:t>toplama (H</a:t>
            </a:r>
            <a:r>
              <a:rPr lang="tr-TR" baseline="-25000" dirty="0" smtClean="0"/>
              <a:t>0</a:t>
            </a:r>
            <a:r>
              <a:rPr lang="tr-TR" dirty="0" smtClean="0"/>
              <a:t>’ın </a:t>
            </a:r>
            <a:r>
              <a:rPr lang="tr-TR" dirty="0"/>
              <a:t>doğru olduğu </a:t>
            </a:r>
            <a:r>
              <a:rPr lang="tr-TR" dirty="0" smtClean="0"/>
              <a:t>varsayımıyla) </a:t>
            </a:r>
            <a:endParaRPr lang="tr-TR" dirty="0"/>
          </a:p>
          <a:p>
            <a:pPr lvl="2"/>
            <a:r>
              <a:rPr lang="tr-TR" dirty="0"/>
              <a:t>Ö</a:t>
            </a:r>
            <a:r>
              <a:rPr lang="tr-TR" dirty="0" smtClean="0"/>
              <a:t>rnek </a:t>
            </a:r>
            <a:r>
              <a:rPr lang="tr-TR" dirty="0"/>
              <a:t>ortalamasının </a:t>
            </a:r>
            <a:r>
              <a:rPr lang="tr-TR" dirty="0" smtClean="0"/>
              <a:t>popülasyon </a:t>
            </a:r>
            <a:r>
              <a:rPr lang="tr-TR" dirty="0"/>
              <a:t>ortalamasından bu kadar(</a:t>
            </a:r>
            <a:r>
              <a:rPr lang="tr-TR" dirty="0" err="1"/>
              <a:t>Xort</a:t>
            </a:r>
            <a:r>
              <a:rPr lang="tr-TR" dirty="0"/>
              <a:t>) </a:t>
            </a:r>
            <a:r>
              <a:rPr lang="tr-TR" dirty="0" smtClean="0"/>
              <a:t>ya da </a:t>
            </a:r>
            <a:r>
              <a:rPr lang="tr-TR" dirty="0"/>
              <a:t>daha büyük olma ihtimalini hesapla  </a:t>
            </a:r>
          </a:p>
          <a:p>
            <a:pPr lvl="2"/>
            <a:r>
              <a:rPr lang="tr-TR" dirty="0"/>
              <a:t>Yani farkın 8 yada daha büyük olma ihtimalini hesapla</a:t>
            </a:r>
          </a:p>
          <a:p>
            <a:pPr marL="450850" lvl="1" indent="-450850">
              <a:buFont typeface="Arial" panose="020B0604020202020204" pitchFamily="34" charset="0"/>
              <a:buChar char="•"/>
            </a:pPr>
            <a:r>
              <a:rPr lang="tr-TR" dirty="0" smtClean="0"/>
              <a:t>Test hesaplama da 3 </a:t>
            </a:r>
            <a:r>
              <a:rPr lang="tr-TR" dirty="0"/>
              <a:t>farklı </a:t>
            </a:r>
            <a:r>
              <a:rPr lang="tr-TR" dirty="0" smtClean="0"/>
              <a:t>yol kullanılır:</a:t>
            </a:r>
            <a:endParaRPr lang="tr-TR" dirty="0"/>
          </a:p>
          <a:p>
            <a:pPr marL="1428750" lvl="2" indent="-514350">
              <a:buFont typeface="+mj-lt"/>
              <a:buAutoNum type="romanUcPeriod"/>
            </a:pPr>
            <a:r>
              <a:rPr lang="tr-TR" dirty="0"/>
              <a:t>Kritik gerçek değer</a:t>
            </a:r>
          </a:p>
          <a:p>
            <a:pPr marL="1428750" lvl="2" indent="-514350">
              <a:buFont typeface="+mj-lt"/>
              <a:buAutoNum type="romanUcPeriod"/>
            </a:pPr>
            <a:r>
              <a:rPr lang="tr-TR" dirty="0"/>
              <a:t>Kritik standart değer</a:t>
            </a:r>
          </a:p>
          <a:p>
            <a:pPr marL="1428750" lvl="2" indent="-514350">
              <a:buFont typeface="+mj-lt"/>
              <a:buAutoNum type="romanUcPeriod"/>
            </a:pPr>
            <a:r>
              <a:rPr lang="tr-TR" dirty="0"/>
              <a:t>P değeri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02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I. Kritik Gerçek Değer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581901" y="1223318"/>
            <a:ext cx="7572912" cy="47894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altLang="tr-TR" dirty="0" smtClean="0"/>
              <a:t>Bizim</a:t>
            </a:r>
            <a:r>
              <a:rPr lang="en-US" altLang="tr-TR" dirty="0" smtClean="0"/>
              <a:t> </a:t>
            </a:r>
            <a:r>
              <a:rPr lang="tr-TR" altLang="tr-TR" dirty="0" smtClean="0"/>
              <a:t>örneklem </a:t>
            </a:r>
            <a:r>
              <a:rPr lang="tr-TR" altLang="tr-TR" dirty="0"/>
              <a:t>dağılımlarında makul bir yerde mi </a:t>
            </a:r>
            <a:r>
              <a:rPr lang="en-US" altLang="tr-TR" dirty="0"/>
              <a:t>?  </a:t>
            </a:r>
            <a:r>
              <a:rPr lang="tr-TR" altLang="tr-TR" dirty="0"/>
              <a:t>Güvenli olan yerin genişliğine bağlı</a:t>
            </a:r>
            <a:r>
              <a:rPr lang="en-US" altLang="tr-TR" dirty="0" smtClean="0"/>
              <a:t>.</a:t>
            </a:r>
            <a:endParaRPr lang="en-US" altLang="tr-TR" dirty="0"/>
          </a:p>
          <a:p>
            <a:pPr marL="533400" indent="-533400"/>
            <a:r>
              <a:rPr lang="tr-TR" altLang="tr-TR" dirty="0"/>
              <a:t>Eğer dağılımda ortadaki %95 </a:t>
            </a:r>
            <a:r>
              <a:rPr lang="tr-TR" altLang="tr-TR" dirty="0" err="1"/>
              <a:t>lik</a:t>
            </a:r>
            <a:r>
              <a:rPr lang="tr-TR" altLang="tr-TR" dirty="0"/>
              <a:t> kısım güvenli varsayarsak </a:t>
            </a:r>
            <a:r>
              <a:rPr lang="en-US" altLang="tr-TR" dirty="0" smtClean="0"/>
              <a:t>[</a:t>
            </a:r>
            <a:r>
              <a:rPr lang="tr-TR" altLang="tr-TR" dirty="0" smtClean="0"/>
              <a:t>bu ortalama </a:t>
            </a:r>
            <a:r>
              <a:rPr lang="en-US" altLang="tr-TR" dirty="0" smtClean="0">
                <a:sym typeface="Symbol" panose="05050102010706020507" pitchFamily="18" charset="2"/>
              </a:rPr>
              <a:t> </a:t>
            </a:r>
            <a:r>
              <a:rPr lang="en-US" altLang="tr-TR" dirty="0">
                <a:sym typeface="Symbol" panose="05050102010706020507" pitchFamily="18" charset="2"/>
              </a:rPr>
              <a:t>= 0.05]</a:t>
            </a:r>
            <a:r>
              <a:rPr lang="en-US" altLang="tr-TR" dirty="0"/>
              <a:t>, </a:t>
            </a:r>
            <a:r>
              <a:rPr lang="tr-TR" altLang="tr-TR" dirty="0"/>
              <a:t>kritik sınırlar </a:t>
            </a:r>
            <a:r>
              <a:rPr lang="en-US" altLang="tr-TR" dirty="0"/>
              <a:t> </a:t>
            </a:r>
            <a:r>
              <a:rPr lang="tr-TR" altLang="tr-TR" dirty="0"/>
              <a:t>ortalamanın </a:t>
            </a:r>
            <a:r>
              <a:rPr lang="en-US" altLang="tr-TR" dirty="0"/>
              <a:t>[350]</a:t>
            </a:r>
            <a:r>
              <a:rPr lang="tr-TR" altLang="tr-TR" dirty="0"/>
              <a:t> </a:t>
            </a:r>
            <a:r>
              <a:rPr lang="en-US" altLang="tr-TR" dirty="0"/>
              <a:t>1.96 </a:t>
            </a:r>
            <a:r>
              <a:rPr lang="en-US" altLang="tr-TR" dirty="0" err="1"/>
              <a:t>sta</a:t>
            </a:r>
            <a:r>
              <a:rPr lang="tr-TR" altLang="tr-TR" dirty="0" err="1"/>
              <a:t>ndart</a:t>
            </a:r>
            <a:r>
              <a:rPr lang="tr-TR" altLang="tr-TR" dirty="0"/>
              <a:t> sapma kadar yukarı ve aşağı</a:t>
            </a:r>
            <a:r>
              <a:rPr lang="tr-TR" altLang="tr-TR" dirty="0" smtClean="0"/>
              <a:t>..</a:t>
            </a:r>
            <a:endParaRPr lang="tr-TR" altLang="tr-TR" dirty="0"/>
          </a:p>
          <a:p>
            <a:pPr marL="533400" indent="-533400"/>
            <a:r>
              <a:rPr lang="en-US" altLang="tr-TR" dirty="0" smtClean="0"/>
              <a:t>UCV </a:t>
            </a:r>
            <a:r>
              <a:rPr lang="en-US" altLang="tr-TR" dirty="0"/>
              <a:t>= 350 + 1.96*15 = 350 + 29.4 = 379.4</a:t>
            </a:r>
          </a:p>
          <a:p>
            <a:pPr marL="533400" indent="-533400"/>
            <a:r>
              <a:rPr lang="en-US" altLang="tr-TR" dirty="0" smtClean="0"/>
              <a:t>LCV </a:t>
            </a:r>
            <a:r>
              <a:rPr lang="en-US" altLang="tr-TR" dirty="0"/>
              <a:t>= 350 – 1.96*15 = 350 – 29.4 = 320.6</a:t>
            </a:r>
          </a:p>
          <a:p>
            <a:pPr marL="533400" indent="-533400"/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05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6" y="1682045"/>
            <a:ext cx="3954647" cy="3866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5288385" y="1255814"/>
            <a:ext cx="302947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 smtClean="0"/>
              <a:t>Öğrenciler ortalama 350 sayfa kitap okuyor, </a:t>
            </a:r>
            <a:r>
              <a:rPr lang="el-GR" altLang="tr-TR" sz="2400" dirty="0" smtClean="0"/>
              <a:t>σ</a:t>
            </a:r>
            <a:r>
              <a:rPr lang="tr-TR" altLang="tr-TR" sz="2400" dirty="0" smtClean="0"/>
              <a:t>=75</a:t>
            </a:r>
            <a:br>
              <a:rPr lang="tr-TR" altLang="tr-TR" sz="2400" dirty="0" smtClean="0"/>
            </a:br>
            <a:endParaRPr lang="tr-TR" altLang="tr-TR" sz="2400" dirty="0" smtClean="0"/>
          </a:p>
          <a:p>
            <a:r>
              <a:rPr lang="tr-TR" altLang="tr-TR" sz="2400" dirty="0" smtClean="0"/>
              <a:t>25 öğrenciye sordum ortalaması 370 çıktı.</a:t>
            </a:r>
            <a:br>
              <a:rPr lang="tr-TR" altLang="tr-TR" sz="2400" dirty="0" smtClean="0"/>
            </a:br>
            <a:endParaRPr lang="tr-TR" altLang="tr-TR" sz="2400" dirty="0" smtClean="0"/>
          </a:p>
          <a:p>
            <a:r>
              <a:rPr lang="tr-TR" altLang="tr-TR" sz="2400" dirty="0" smtClean="0"/>
              <a:t>Bu öğrenciler daha çok okumuş denebilir mi?</a:t>
            </a:r>
            <a:endParaRPr lang="tr-TR" sz="2400" dirty="0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I. Kritik Gerçek Değer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08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II. Kritik Standart Değer 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altLang="tr-TR" dirty="0" smtClean="0"/>
              <a:t>Örneklem </a:t>
            </a:r>
            <a:r>
              <a:rPr lang="tr-TR" altLang="tr-TR" dirty="0"/>
              <a:t>dağılımında %95 i kabul ettik </a:t>
            </a:r>
            <a:r>
              <a:rPr lang="en-US" altLang="tr-TR" dirty="0"/>
              <a:t>[</a:t>
            </a:r>
            <a:r>
              <a:rPr lang="en-US" altLang="tr-TR" dirty="0">
                <a:sym typeface="Symbol" panose="05050102010706020507" pitchFamily="18" charset="2"/>
              </a:rPr>
              <a:t> = 0.05</a:t>
            </a:r>
            <a:r>
              <a:rPr lang="en-US" altLang="tr-TR" dirty="0" smtClean="0">
                <a:sym typeface="Symbol" panose="05050102010706020507" pitchFamily="18" charset="2"/>
              </a:rPr>
              <a:t>]</a:t>
            </a:r>
            <a:r>
              <a:rPr lang="tr-TR" altLang="tr-TR" dirty="0" smtClean="0">
                <a:sym typeface="Symbol" panose="05050102010706020507" pitchFamily="18" charset="2"/>
              </a:rPr>
              <a:t>.</a:t>
            </a:r>
            <a:endParaRPr lang="tr-TR" altLang="tr-TR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altLang="tr-TR" sz="2600" dirty="0"/>
              <a:t>Eğer bizim ortalamamızın Z skoru </a:t>
            </a:r>
            <a:r>
              <a:rPr lang="en-US" altLang="tr-TR" sz="2600" dirty="0"/>
              <a:t>1.96</a:t>
            </a:r>
            <a:r>
              <a:rPr lang="tr-TR" altLang="tr-TR" sz="2600" dirty="0"/>
              <a:t>’dan büyük olursa  sağ taraftan </a:t>
            </a:r>
            <a:r>
              <a:rPr lang="tr-TR" altLang="tr-TR" sz="2600" dirty="0" err="1"/>
              <a:t>red</a:t>
            </a:r>
            <a:r>
              <a:rPr lang="tr-TR" altLang="tr-TR" sz="2600" dirty="0"/>
              <a:t> bölgesinde </a:t>
            </a:r>
            <a:r>
              <a:rPr lang="tr-TR" altLang="tr-TR" sz="2600" dirty="0" smtClean="0"/>
              <a:t>olur.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altLang="tr-TR" sz="2600" dirty="0" smtClean="0"/>
              <a:t>Eğer </a:t>
            </a:r>
            <a:r>
              <a:rPr lang="tr-TR" altLang="tr-TR" sz="2600" dirty="0"/>
              <a:t>bizim ortalamamızın Z skoru -</a:t>
            </a:r>
            <a:r>
              <a:rPr lang="en-US" altLang="tr-TR" sz="2600" dirty="0"/>
              <a:t>1.9</a:t>
            </a:r>
            <a:r>
              <a:rPr lang="tr-TR" altLang="tr-TR" sz="2600" dirty="0"/>
              <a:t>7’dan küçük olursa  sağ taraftan </a:t>
            </a:r>
            <a:r>
              <a:rPr lang="tr-TR" altLang="tr-TR" sz="2600" dirty="0" err="1"/>
              <a:t>red</a:t>
            </a:r>
            <a:r>
              <a:rPr lang="tr-TR" altLang="tr-TR" sz="2600" dirty="0"/>
              <a:t> bölgesinde </a:t>
            </a:r>
            <a:r>
              <a:rPr lang="tr-TR" altLang="tr-TR" sz="2600" dirty="0" smtClean="0"/>
              <a:t>olur.</a:t>
            </a:r>
            <a:endParaRPr lang="en-US" altLang="tr-TR" sz="2600" dirty="0"/>
          </a:p>
          <a:p>
            <a:pPr marL="0" indent="0">
              <a:buNone/>
            </a:pPr>
            <a:r>
              <a:rPr lang="en-US" altLang="tr-TR" dirty="0"/>
              <a:t>	</a:t>
            </a:r>
            <a:endParaRPr lang="tr-TR" altLang="tr-TR" dirty="0"/>
          </a:p>
          <a:p>
            <a:pPr marL="0" indent="0">
              <a:buNone/>
            </a:pPr>
            <a:r>
              <a:rPr lang="tr-TR" altLang="tr-TR" dirty="0"/>
              <a:t>Hadi bizim değerin </a:t>
            </a:r>
            <a:r>
              <a:rPr lang="tr-TR" altLang="tr-TR" dirty="0" smtClean="0"/>
              <a:t>z </a:t>
            </a:r>
            <a:r>
              <a:rPr lang="tr-TR" altLang="tr-TR" dirty="0"/>
              <a:t>skorunu hesaplayalım.</a:t>
            </a:r>
          </a:p>
          <a:p>
            <a:pPr marL="0" indent="0">
              <a:buNone/>
            </a:pPr>
            <a:endParaRPr lang="en-US" altLang="tr-TR" dirty="0"/>
          </a:p>
          <a:p>
            <a:r>
              <a:rPr lang="tr-TR" altLang="tr-TR" dirty="0" smtClean="0"/>
              <a:t>                              </a:t>
            </a:r>
            <a:r>
              <a:rPr lang="en-US" altLang="tr-TR" dirty="0" smtClean="0"/>
              <a:t>= </a:t>
            </a:r>
            <a:r>
              <a:rPr lang="en-US" altLang="tr-TR" dirty="0"/>
              <a:t>(370.16 – 350)/15 = 1.344</a:t>
            </a:r>
          </a:p>
          <a:p>
            <a:endParaRPr lang="en-US" altLang="tr-TR" dirty="0"/>
          </a:p>
          <a:p>
            <a:r>
              <a:rPr lang="tr-TR" altLang="tr-TR" dirty="0"/>
              <a:t>Bu z değeri dağılımın </a:t>
            </a:r>
            <a:r>
              <a:rPr lang="tr-TR" altLang="tr-TR" dirty="0" err="1"/>
              <a:t>red</a:t>
            </a:r>
            <a:r>
              <a:rPr lang="tr-TR" altLang="tr-TR" dirty="0"/>
              <a:t> bölgesinde </a:t>
            </a:r>
            <a:r>
              <a:rPr lang="tr-TR" altLang="tr-TR" dirty="0" smtClean="0"/>
              <a:t>mi?</a:t>
            </a:r>
            <a:endParaRPr lang="en-US" alt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0" y="3812370"/>
            <a:ext cx="150780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Kesinlik </a:t>
            </a:r>
            <a:r>
              <a:rPr lang="tr-TR" dirty="0" smtClean="0"/>
              <a:t>Düzeyi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52240" y="1196907"/>
            <a:ext cx="8426399" cy="439855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Tahminimizin (örneklem) gerçek değere (popülasyon) yakınlık derecesinin belirlemek için bir güven </a:t>
            </a:r>
            <a:r>
              <a:rPr lang="tr-TR" dirty="0" smtClean="0"/>
              <a:t>aralığı belirler.</a:t>
            </a:r>
          </a:p>
          <a:p>
            <a:endParaRPr lang="tr-TR" dirty="0" smtClean="0"/>
          </a:p>
          <a:p>
            <a:r>
              <a:rPr lang="tr-TR" dirty="0" smtClean="0"/>
              <a:t>Sonuçlarımızda </a:t>
            </a:r>
            <a:r>
              <a:rPr lang="tr-TR" dirty="0"/>
              <a:t>ne kadar tolerans </a:t>
            </a:r>
            <a:r>
              <a:rPr lang="tr-TR" dirty="0" smtClean="0"/>
              <a:t>olduğunu tespit etmemize yardımcı olur.</a:t>
            </a:r>
          </a:p>
          <a:p>
            <a:endParaRPr lang="tr-TR" dirty="0"/>
          </a:p>
          <a:p>
            <a:r>
              <a:rPr lang="tr-TR" dirty="0" smtClean="0"/>
              <a:t>Örneğin; </a:t>
            </a:r>
            <a:r>
              <a:rPr lang="tr-TR" dirty="0"/>
              <a:t>sınavlarda BA </a:t>
            </a:r>
            <a:r>
              <a:rPr lang="tr-TR" dirty="0" smtClean="0"/>
              <a:t>puanı </a:t>
            </a:r>
            <a:r>
              <a:rPr lang="tr-TR" dirty="0"/>
              <a:t>almış bir öğrencinin gerçek </a:t>
            </a:r>
            <a:r>
              <a:rPr lang="tr-TR" dirty="0" smtClean="0"/>
              <a:t>puanının </a:t>
            </a:r>
            <a:r>
              <a:rPr lang="tr-TR" dirty="0"/>
              <a:t>AA ve BB arasında olma ihtimali yüksektir.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214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258" y="1031963"/>
            <a:ext cx="5675172" cy="50923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II. Kritik Standart Değer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98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III. P Değeri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133006"/>
            <a:ext cx="8426399" cy="4789422"/>
          </a:xfrm>
        </p:spPr>
        <p:txBody>
          <a:bodyPr>
            <a:normAutofit fontScale="85000" lnSpcReduction="20000"/>
          </a:bodyPr>
          <a:lstStyle/>
          <a:p>
            <a:pPr marL="0" lvl="1"/>
            <a:r>
              <a:rPr lang="tr-TR" altLang="tr-TR" sz="3300" dirty="0" smtClean="0"/>
              <a:t>Daha </a:t>
            </a:r>
            <a:r>
              <a:rPr lang="tr-TR" altLang="tr-TR" sz="3300" dirty="0"/>
              <a:t>çok yazılımlarda  </a:t>
            </a:r>
            <a:r>
              <a:rPr lang="tr-TR" altLang="tr-TR" sz="3300" dirty="0" smtClean="0"/>
              <a:t>kullanılır. Bizim </a:t>
            </a:r>
            <a:r>
              <a:rPr lang="tr-TR" altLang="tr-TR" sz="3300" dirty="0"/>
              <a:t>değeri içine alacak şekilde </a:t>
            </a:r>
            <a:r>
              <a:rPr lang="tr-TR" altLang="tr-TR" sz="3300" dirty="0" err="1" smtClean="0"/>
              <a:t>red</a:t>
            </a:r>
            <a:r>
              <a:rPr lang="tr-TR" altLang="tr-TR" sz="3300" dirty="0" smtClean="0"/>
              <a:t> </a:t>
            </a:r>
            <a:r>
              <a:rPr lang="tr-TR" altLang="tr-TR" sz="3300" dirty="0"/>
              <a:t>bölgesini ayarlar ve </a:t>
            </a:r>
            <a:r>
              <a:rPr lang="tr-TR" altLang="tr-TR" sz="3300" dirty="0" err="1"/>
              <a:t>red</a:t>
            </a:r>
            <a:r>
              <a:rPr lang="tr-TR" altLang="tr-TR" sz="3300" dirty="0"/>
              <a:t> bölgesinin oranına </a:t>
            </a:r>
            <a:r>
              <a:rPr lang="tr-TR" altLang="tr-TR" sz="3300" dirty="0" smtClean="0"/>
              <a:t>hesaplar.</a:t>
            </a:r>
            <a:endParaRPr lang="en-US" altLang="tr-TR" sz="3300" dirty="0"/>
          </a:p>
          <a:p>
            <a:r>
              <a:rPr lang="tr-TR" altLang="tr-TR" sz="3300" dirty="0"/>
              <a:t>Bizim örnekte örneklem </a:t>
            </a:r>
            <a:r>
              <a:rPr lang="tr-TR" altLang="tr-TR" sz="3300" dirty="0" smtClean="0"/>
              <a:t>ortalamasının(    ) 370.16 ya da </a:t>
            </a:r>
            <a:r>
              <a:rPr lang="tr-TR" altLang="tr-TR" sz="3300" dirty="0"/>
              <a:t>daha büyük olma ihtimali </a:t>
            </a:r>
            <a:r>
              <a:rPr lang="tr-TR" altLang="tr-TR" sz="3300" dirty="0" smtClean="0"/>
              <a:t>hesaplanmalıdır.</a:t>
            </a:r>
            <a:endParaRPr lang="tr-TR" altLang="tr-TR" sz="3300" dirty="0"/>
          </a:p>
          <a:p>
            <a:r>
              <a:rPr lang="tr-TR" altLang="tr-TR" sz="3300" dirty="0"/>
              <a:t>Yani </a:t>
            </a:r>
            <a:r>
              <a:rPr lang="en-US" altLang="tr-TR" sz="3300" dirty="0"/>
              <a:t> P(    </a:t>
            </a:r>
            <a:r>
              <a:rPr lang="tr-TR" altLang="tr-TR" sz="3300" dirty="0"/>
              <a:t>   </a:t>
            </a:r>
            <a:r>
              <a:rPr lang="en-US" altLang="tr-TR" sz="3300" u="sng" dirty="0"/>
              <a:t>&gt;</a:t>
            </a:r>
            <a:r>
              <a:rPr lang="en-US" altLang="tr-TR" sz="3300" dirty="0"/>
              <a:t> 370.16) = P(Z </a:t>
            </a:r>
            <a:r>
              <a:rPr lang="en-US" altLang="tr-TR" sz="3300" u="sng" dirty="0"/>
              <a:t>&gt;</a:t>
            </a:r>
            <a:r>
              <a:rPr lang="en-US" altLang="tr-TR" sz="3300" dirty="0"/>
              <a:t> 1.344) = </a:t>
            </a:r>
            <a:r>
              <a:rPr lang="en-US" altLang="tr-TR" sz="3300" dirty="0" smtClean="0"/>
              <a:t>0.0901</a:t>
            </a:r>
            <a:endParaRPr lang="tr-TR" altLang="tr-TR" sz="3300" dirty="0"/>
          </a:p>
          <a:p>
            <a:r>
              <a:rPr lang="tr-TR" altLang="tr-TR" sz="3300" dirty="0"/>
              <a:t>Her iki kuyrukta bu kadar alan </a:t>
            </a:r>
            <a:r>
              <a:rPr lang="tr-TR" altLang="tr-TR" sz="3300" dirty="0" smtClean="0"/>
              <a:t>varsa </a:t>
            </a:r>
            <a:r>
              <a:rPr lang="en-US" altLang="tr-TR" sz="3300" dirty="0" smtClean="0">
                <a:solidFill>
                  <a:srgbClr val="FF0000"/>
                </a:solidFill>
              </a:rPr>
              <a:t>p</a:t>
            </a:r>
            <a:r>
              <a:rPr lang="tr-TR" altLang="tr-TR" sz="3300" dirty="0" smtClean="0">
                <a:solidFill>
                  <a:srgbClr val="FF0000"/>
                </a:solidFill>
              </a:rPr>
              <a:t> değeri </a:t>
            </a:r>
            <a:r>
              <a:rPr lang="en-US" altLang="tr-TR" sz="3300" dirty="0" smtClean="0">
                <a:solidFill>
                  <a:srgbClr val="FF0000"/>
                </a:solidFill>
              </a:rPr>
              <a:t>= </a:t>
            </a:r>
            <a:r>
              <a:rPr lang="en-US" altLang="tr-TR" sz="3300" dirty="0">
                <a:solidFill>
                  <a:srgbClr val="FF0000"/>
                </a:solidFill>
              </a:rPr>
              <a:t>2*(0.0901) = 0.1802</a:t>
            </a:r>
            <a:r>
              <a:rPr lang="en-US" altLang="tr-TR" sz="3300" dirty="0"/>
              <a:t> </a:t>
            </a:r>
            <a:endParaRPr lang="tr-TR" altLang="tr-TR" sz="3300" dirty="0"/>
          </a:p>
          <a:p>
            <a:r>
              <a:rPr lang="tr-TR" altLang="tr-TR" sz="3300" dirty="0"/>
              <a:t>%18 </a:t>
            </a:r>
            <a:r>
              <a:rPr lang="tr-TR" altLang="tr-TR" sz="3300" dirty="0" err="1"/>
              <a:t>red</a:t>
            </a:r>
            <a:r>
              <a:rPr lang="tr-TR" altLang="tr-TR" sz="3300" dirty="0"/>
              <a:t> bölgesi veya</a:t>
            </a:r>
          </a:p>
          <a:p>
            <a:r>
              <a:rPr lang="tr-TR" altLang="tr-TR" sz="3300" dirty="0" err="1"/>
              <a:t>H</a:t>
            </a:r>
            <a:r>
              <a:rPr lang="tr-TR" altLang="tr-TR" sz="3300" baseline="-25000" dirty="0" err="1"/>
              <a:t>o</a:t>
            </a:r>
            <a:r>
              <a:rPr lang="tr-TR" altLang="tr-TR" sz="3300" dirty="0"/>
              <a:t> doğru ise bu olayın gerçekleşme ihtimali %18 ise</a:t>
            </a:r>
          </a:p>
          <a:p>
            <a:r>
              <a:rPr lang="tr-TR" altLang="tr-TR" sz="3300" dirty="0" smtClean="0"/>
              <a:t>Bizim </a:t>
            </a:r>
            <a:r>
              <a:rPr lang="en-US" altLang="tr-TR" sz="3300" dirty="0"/>
              <a:t>5% </a:t>
            </a:r>
            <a:r>
              <a:rPr lang="tr-TR" altLang="tr-TR" sz="3300" dirty="0" err="1"/>
              <a:t>red</a:t>
            </a:r>
            <a:r>
              <a:rPr lang="tr-TR" altLang="tr-TR" sz="3300" dirty="0"/>
              <a:t> bölgesi dışındadır.</a:t>
            </a:r>
            <a:r>
              <a:rPr lang="en-US" altLang="tr-TR" sz="3300" dirty="0"/>
              <a:t> </a:t>
            </a:r>
            <a:r>
              <a:rPr lang="en-US" altLang="tr-TR" sz="3300" dirty="0">
                <a:solidFill>
                  <a:srgbClr val="D60093"/>
                </a:solidFill>
              </a:rPr>
              <a:t>[</a:t>
            </a:r>
            <a:r>
              <a:rPr lang="en-US" altLang="tr-TR" sz="3300" dirty="0">
                <a:solidFill>
                  <a:srgbClr val="D60093"/>
                </a:solidFill>
                <a:sym typeface="Symbol" panose="05050102010706020507" pitchFamily="18" charset="2"/>
              </a:rPr>
              <a:t> = 0.05]</a:t>
            </a:r>
            <a:r>
              <a:rPr lang="en-US" altLang="tr-TR" sz="3300" dirty="0"/>
              <a:t>. </a:t>
            </a:r>
            <a:endParaRPr lang="tr-TR" altLang="tr-TR" sz="3300" dirty="0"/>
          </a:p>
          <a:p>
            <a:endParaRPr lang="en-US" altLang="tr-TR" sz="2400" dirty="0"/>
          </a:p>
          <a:p>
            <a:endParaRPr lang="en-US" altLang="tr-TR" sz="2400" dirty="0"/>
          </a:p>
          <a:p>
            <a:endParaRPr lang="tr-T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72" y="2976455"/>
            <a:ext cx="336983" cy="4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82" y="2214918"/>
            <a:ext cx="273070" cy="3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727" y="979715"/>
            <a:ext cx="5919178" cy="51299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III. P Değeri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41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 Karar Verme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altLang="tr-TR" b="1" dirty="0" smtClean="0"/>
              <a:t>I. Kritik Gerçek Değer</a:t>
            </a:r>
            <a:r>
              <a:rPr lang="en-US" altLang="tr-TR" b="1" dirty="0" smtClean="0"/>
              <a:t>:</a:t>
            </a:r>
            <a:endParaRPr lang="en-US" altLang="tr-TR" b="1" dirty="0"/>
          </a:p>
          <a:p>
            <a:pPr marL="0" indent="0">
              <a:buNone/>
            </a:pPr>
            <a:r>
              <a:rPr lang="en-US" altLang="tr-TR" dirty="0" smtClean="0"/>
              <a:t>LCV </a:t>
            </a:r>
            <a:r>
              <a:rPr lang="en-US" altLang="tr-TR" dirty="0"/>
              <a:t>(320.6) &lt;      (370.16) &lt; UCV (379.4), </a:t>
            </a:r>
            <a:r>
              <a:rPr lang="tr-TR" altLang="tr-TR" dirty="0" smtClean="0"/>
              <a:t>%5 önem seviyesinde sıfır hipotezini reddederiz.</a:t>
            </a:r>
          </a:p>
          <a:p>
            <a:pPr marL="0" indent="0">
              <a:buNone/>
            </a:pPr>
            <a:endParaRPr lang="en-US" altLang="tr-TR" dirty="0"/>
          </a:p>
          <a:p>
            <a:pPr marL="0" indent="0">
              <a:buNone/>
            </a:pPr>
            <a:r>
              <a:rPr lang="tr-TR" altLang="tr-TR" b="1" dirty="0" smtClean="0"/>
              <a:t>II. Kritik Standart Değer</a:t>
            </a:r>
            <a:r>
              <a:rPr lang="en-US" altLang="tr-TR" b="1" dirty="0" smtClean="0"/>
              <a:t>:</a:t>
            </a:r>
            <a:endParaRPr lang="en-US" altLang="tr-TR" b="1" dirty="0"/>
          </a:p>
          <a:p>
            <a:pPr marL="0" indent="0">
              <a:buNone/>
            </a:pPr>
            <a:r>
              <a:rPr lang="en-US" altLang="tr-TR" dirty="0" smtClean="0"/>
              <a:t>Z</a:t>
            </a:r>
            <a:r>
              <a:rPr lang="en-US" altLang="tr-TR" baseline="-25000" dirty="0">
                <a:sym typeface="Symbol" panose="05050102010706020507" pitchFamily="18" charset="2"/>
              </a:rPr>
              <a:t>/2</a:t>
            </a:r>
            <a:r>
              <a:rPr lang="en-US" altLang="tr-TR" dirty="0">
                <a:sym typeface="Symbol" panose="05050102010706020507" pitchFamily="18" charset="2"/>
              </a:rPr>
              <a:t>(-1.96) &lt; Z(1.344) &lt; Z</a:t>
            </a:r>
            <a:r>
              <a:rPr lang="en-US" altLang="tr-TR" baseline="-25000" dirty="0">
                <a:sym typeface="Symbol" panose="05050102010706020507" pitchFamily="18" charset="2"/>
              </a:rPr>
              <a:t>/2</a:t>
            </a:r>
            <a:r>
              <a:rPr lang="en-US" altLang="tr-TR" dirty="0">
                <a:sym typeface="Symbol" panose="05050102010706020507" pitchFamily="18" charset="2"/>
              </a:rPr>
              <a:t> (1.96), </a:t>
            </a:r>
            <a:r>
              <a:rPr lang="tr-TR" altLang="tr-TR" dirty="0"/>
              <a:t>%5 önem seviyesinde </a:t>
            </a:r>
            <a:r>
              <a:rPr lang="tr-TR" altLang="tr-TR" dirty="0" smtClean="0"/>
              <a:t>sıfır hipotezini reddetmede başarısız oluruz.</a:t>
            </a:r>
            <a:endParaRPr lang="en-US" altLang="tr-TR" dirty="0">
              <a:sym typeface="Symbol" panose="05050102010706020507" pitchFamily="18" charset="2"/>
            </a:endParaRPr>
          </a:p>
          <a:p>
            <a:pPr marL="533400" indent="-533400"/>
            <a:endParaRPr lang="en-US" altLang="tr-TR" dirty="0"/>
          </a:p>
          <a:p>
            <a:pPr marL="0" indent="0">
              <a:buNone/>
            </a:pPr>
            <a:r>
              <a:rPr lang="tr-TR" altLang="tr-TR" b="1" dirty="0" smtClean="0"/>
              <a:t>III. </a:t>
            </a:r>
            <a:r>
              <a:rPr lang="en-US" altLang="tr-TR" b="1" dirty="0" smtClean="0"/>
              <a:t>P</a:t>
            </a:r>
            <a:r>
              <a:rPr lang="tr-TR" altLang="tr-TR" b="1" dirty="0" smtClean="0"/>
              <a:t> Değeri</a:t>
            </a:r>
            <a:r>
              <a:rPr lang="en-US" altLang="tr-TR" b="1" dirty="0" smtClean="0"/>
              <a:t>:</a:t>
            </a:r>
            <a:endParaRPr lang="en-US" altLang="tr-TR" b="1" dirty="0"/>
          </a:p>
          <a:p>
            <a:pPr marL="0" indent="0">
              <a:buNone/>
            </a:pPr>
            <a:r>
              <a:rPr lang="tr-TR" altLang="tr-TR" dirty="0" smtClean="0"/>
              <a:t>P değeri </a:t>
            </a:r>
            <a:r>
              <a:rPr lang="en-US" altLang="tr-TR" dirty="0" smtClean="0"/>
              <a:t>(0.1802</a:t>
            </a:r>
            <a:r>
              <a:rPr lang="en-US" altLang="tr-TR" dirty="0"/>
              <a:t>) &gt; 0.05 [</a:t>
            </a:r>
            <a:r>
              <a:rPr lang="en-US" altLang="tr-TR" dirty="0">
                <a:sym typeface="Symbol" panose="05050102010706020507" pitchFamily="18" charset="2"/>
              </a:rPr>
              <a:t>]</a:t>
            </a:r>
            <a:r>
              <a:rPr lang="en-US" altLang="tr-TR" dirty="0"/>
              <a:t>, </a:t>
            </a:r>
            <a:r>
              <a:rPr lang="tr-TR" altLang="tr-TR" dirty="0"/>
              <a:t>%5 önem seviyesinde sıfır hipotezini reddetmede başarısız oluruz.</a:t>
            </a:r>
            <a:endParaRPr lang="en-US" altLang="tr-TR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tr-TR" dirty="0"/>
          </a:p>
          <a:p>
            <a:endParaRPr lang="tr-T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32" y="1515534"/>
            <a:ext cx="295326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087849"/>
            <a:ext cx="8426399" cy="1766489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50000"/>
              </a:spcBef>
            </a:pPr>
            <a:r>
              <a:rPr lang="tr-TR" altLang="tr-TR" sz="2000" dirty="0"/>
              <a:t>Bir fabrikada üretilmekte olan vidaların boylarının ortalaması 100 mm, ve standart sapması 2 mm olan normal dağılım gösterdikleri bilinmektedir.  Makinalarda olan bir arıza giderildikten sonra üretilen vidalardan alınan 9 </a:t>
            </a:r>
            <a:r>
              <a:rPr lang="tr-TR" altLang="tr-TR" sz="2000" dirty="0" err="1"/>
              <a:t>vidalık</a:t>
            </a:r>
            <a:r>
              <a:rPr lang="tr-TR" altLang="tr-TR" sz="2000" dirty="0"/>
              <a:t> bir örneğin boy ortalaması 102 mm olarak bulunmuştur. </a:t>
            </a:r>
            <a:r>
              <a:rPr lang="tr-TR" altLang="tr-TR" sz="2000" b="1" dirty="0"/>
              <a:t>Makinalardaki arıza giderilirken vidaların boyunun ayarı bozulmuş mudur</a:t>
            </a:r>
            <a:r>
              <a:rPr lang="tr-TR" altLang="tr-TR" sz="2000" dirty="0" smtClean="0"/>
              <a:t>?( </a:t>
            </a:r>
            <a:r>
              <a:rPr lang="tr-TR" altLang="tr-TR" sz="2000" dirty="0">
                <a:sym typeface="Symbol" pitchFamily="18" charset="2"/>
              </a:rPr>
              <a:t>=0.05 için test ediniz ve yorumlayınız</a:t>
            </a:r>
            <a:r>
              <a:rPr lang="tr-TR" altLang="tr-TR" sz="2000" dirty="0" smtClean="0">
                <a:sym typeface="Symbol" pitchFamily="18" charset="2"/>
              </a:rPr>
              <a:t>.)</a:t>
            </a:r>
          </a:p>
          <a:p>
            <a:pPr algn="just">
              <a:spcBef>
                <a:spcPct val="50000"/>
              </a:spcBef>
            </a:pPr>
            <a:endParaRPr lang="tr-TR" altLang="tr-TR" sz="1600" dirty="0"/>
          </a:p>
          <a:p>
            <a:endParaRPr lang="tr-T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852942"/>
              </p:ext>
            </p:extLst>
          </p:nvPr>
        </p:nvGraphicFramePr>
        <p:xfrm>
          <a:off x="947727" y="3257258"/>
          <a:ext cx="25461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Denklem" r:id="rId3" imgW="1015920" imgH="457200" progId="Equation.3">
                  <p:embed/>
                </p:oleObj>
              </mc:Choice>
              <mc:Fallback>
                <p:oleObj name="Denklem" r:id="rId3" imgW="1015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27" y="3257258"/>
                        <a:ext cx="254610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4798" y="2854339"/>
            <a:ext cx="3772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000" b="1" dirty="0">
                <a:latin typeface="Times New Roman" pitchFamily="18" charset="0"/>
              </a:rPr>
              <a:t>1. Adım</a:t>
            </a:r>
            <a:r>
              <a:rPr lang="tr-TR" altLang="tr-TR" sz="2000" dirty="0">
                <a:latin typeface="Times New Roman" pitchFamily="18" charset="0"/>
              </a:rPr>
              <a:t>: Hipotezlerin belirlenmesi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4797" y="4549006"/>
            <a:ext cx="4801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000" b="1" dirty="0">
                <a:latin typeface="+mn-lt"/>
              </a:rPr>
              <a:t>2. Adım:</a:t>
            </a:r>
            <a:r>
              <a:rPr lang="tr-TR" altLang="tr-TR" sz="2000" dirty="0">
                <a:latin typeface="+mn-lt"/>
              </a:rPr>
              <a:t> Test istatistiğinin hesaplanması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35579" y="2876603"/>
            <a:ext cx="1728788" cy="21236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>
                <a:latin typeface="+mn-lt"/>
              </a:rPr>
              <a:t>m=100mm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>
                <a:latin typeface="+mn-lt"/>
              </a:rPr>
              <a:t>s=2mm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>
                <a:latin typeface="+mn-lt"/>
              </a:rPr>
              <a:t>n=9</a:t>
            </a:r>
          </a:p>
          <a:p>
            <a:pPr eaLnBrk="1" hangingPunct="1">
              <a:spcBef>
                <a:spcPct val="50000"/>
              </a:spcBef>
            </a:pPr>
            <a:endParaRPr lang="tr-TR" altLang="tr-TR" sz="2400">
              <a:latin typeface="+mn-lt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942695"/>
              </p:ext>
            </p:extLst>
          </p:nvPr>
        </p:nvGraphicFramePr>
        <p:xfrm>
          <a:off x="5635579" y="4491093"/>
          <a:ext cx="1235242" cy="3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Equation" r:id="rId5" imgW="761760" imgH="203040" progId="Equation.DSMT4">
                  <p:embed/>
                </p:oleObj>
              </mc:Choice>
              <mc:Fallback>
                <p:oleObj name="Equation" r:id="rId5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579" y="4491093"/>
                        <a:ext cx="1235242" cy="3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Nesne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3129"/>
              </p:ext>
            </p:extLst>
          </p:nvPr>
        </p:nvGraphicFramePr>
        <p:xfrm>
          <a:off x="907813" y="5110897"/>
          <a:ext cx="377666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Denklem" r:id="rId7" imgW="1866090" imgH="545863" progId="Equation.3">
                  <p:embed/>
                </p:oleObj>
              </mc:Choice>
              <mc:Fallback>
                <p:oleObj name="Denklem" r:id="rId7" imgW="1866090" imgH="545863" progId="Equation.3">
                  <p:embed/>
                  <p:pic>
                    <p:nvPicPr>
                      <p:cNvPr id="0" name="Nesn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3" y="5110897"/>
                        <a:ext cx="3776663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3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327761" y="1147762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Times New Roman" pitchFamily="18" charset="0"/>
              </a:rPr>
              <a:t>3. Adım:</a:t>
            </a:r>
            <a:r>
              <a:rPr lang="tr-TR" altLang="tr-TR" sz="2400">
                <a:latin typeface="Times New Roman" pitchFamily="18" charset="0"/>
              </a:rPr>
              <a:t> Kritik değerlerin belirlenmesi:</a:t>
            </a: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5329974" y="25685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5441099" y="2667000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 i="1"/>
              <a:t>Z</a:t>
            </a:r>
          </a:p>
        </p:txBody>
      </p: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5947511" y="2568575"/>
            <a:ext cx="887413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6074511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.05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6860324" y="2568575"/>
            <a:ext cx="947737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3" name="Rectangle 9"/>
          <p:cNvSpPr>
            <a:spLocks noChangeArrowheads="1"/>
          </p:cNvSpPr>
          <p:nvPr/>
        </p:nvSpPr>
        <p:spPr bwMode="auto">
          <a:xfrm>
            <a:off x="7835049" y="2568575"/>
            <a:ext cx="944562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4" name="Rectangle 10"/>
          <p:cNvSpPr>
            <a:spLocks noChangeArrowheads="1"/>
          </p:cNvSpPr>
          <p:nvPr/>
        </p:nvSpPr>
        <p:spPr bwMode="auto">
          <a:xfrm>
            <a:off x="7987449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.07</a:t>
            </a:r>
          </a:p>
        </p:txBody>
      </p:sp>
      <p:sp>
        <p:nvSpPr>
          <p:cNvPr id="105" name="Rectangle 11"/>
          <p:cNvSpPr>
            <a:spLocks noChangeArrowheads="1"/>
          </p:cNvSpPr>
          <p:nvPr/>
        </p:nvSpPr>
        <p:spPr bwMode="auto">
          <a:xfrm>
            <a:off x="5326799" y="32131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6" name="Rectangle 12"/>
          <p:cNvSpPr>
            <a:spLocks noChangeArrowheads="1"/>
          </p:cNvSpPr>
          <p:nvPr/>
        </p:nvSpPr>
        <p:spPr bwMode="auto">
          <a:xfrm>
            <a:off x="5947511" y="32131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6860324" y="32131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8" name="Rectangle 14"/>
          <p:cNvSpPr>
            <a:spLocks noChangeArrowheads="1"/>
          </p:cNvSpPr>
          <p:nvPr/>
        </p:nvSpPr>
        <p:spPr bwMode="auto">
          <a:xfrm>
            <a:off x="7835049" y="32131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9" name="Rectangle 15"/>
          <p:cNvSpPr>
            <a:spLocks noChangeArrowheads="1"/>
          </p:cNvSpPr>
          <p:nvPr/>
        </p:nvSpPr>
        <p:spPr bwMode="auto">
          <a:xfrm>
            <a:off x="5329974" y="32289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" name="Rectangle 16"/>
          <p:cNvSpPr>
            <a:spLocks noChangeArrowheads="1"/>
          </p:cNvSpPr>
          <p:nvPr/>
        </p:nvSpPr>
        <p:spPr bwMode="auto">
          <a:xfrm>
            <a:off x="5315686" y="33289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1.6</a:t>
            </a:r>
          </a:p>
        </p:txBody>
      </p:sp>
      <p:sp>
        <p:nvSpPr>
          <p:cNvPr id="111" name="Rectangle 17"/>
          <p:cNvSpPr>
            <a:spLocks noChangeArrowheads="1"/>
          </p:cNvSpPr>
          <p:nvPr/>
        </p:nvSpPr>
        <p:spPr bwMode="auto">
          <a:xfrm>
            <a:off x="5896711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.4505</a:t>
            </a:r>
          </a:p>
        </p:txBody>
      </p:sp>
      <p:sp>
        <p:nvSpPr>
          <p:cNvPr id="112" name="Rectangle 18"/>
          <p:cNvSpPr>
            <a:spLocks noChangeArrowheads="1"/>
          </p:cNvSpPr>
          <p:nvPr/>
        </p:nvSpPr>
        <p:spPr bwMode="auto">
          <a:xfrm>
            <a:off x="6841274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.4515</a:t>
            </a:r>
          </a:p>
        </p:txBody>
      </p:sp>
      <p:sp>
        <p:nvSpPr>
          <p:cNvPr id="113" name="Rectangle 19"/>
          <p:cNvSpPr>
            <a:spLocks noChangeArrowheads="1"/>
          </p:cNvSpPr>
          <p:nvPr/>
        </p:nvSpPr>
        <p:spPr bwMode="auto">
          <a:xfrm>
            <a:off x="7809649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.4525</a:t>
            </a:r>
          </a:p>
        </p:txBody>
      </p:sp>
      <p:sp>
        <p:nvSpPr>
          <p:cNvPr id="114" name="Rectangle 20"/>
          <p:cNvSpPr>
            <a:spLocks noChangeArrowheads="1"/>
          </p:cNvSpPr>
          <p:nvPr/>
        </p:nvSpPr>
        <p:spPr bwMode="auto">
          <a:xfrm>
            <a:off x="5326799" y="38735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5" name="Rectangle 21"/>
          <p:cNvSpPr>
            <a:spLocks noChangeArrowheads="1"/>
          </p:cNvSpPr>
          <p:nvPr/>
        </p:nvSpPr>
        <p:spPr bwMode="auto">
          <a:xfrm>
            <a:off x="5947511" y="38735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" name="Rectangle 22"/>
          <p:cNvSpPr>
            <a:spLocks noChangeArrowheads="1"/>
          </p:cNvSpPr>
          <p:nvPr/>
        </p:nvSpPr>
        <p:spPr bwMode="auto">
          <a:xfrm>
            <a:off x="6860324" y="38735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7" name="Rectangle 23"/>
          <p:cNvSpPr>
            <a:spLocks noChangeArrowheads="1"/>
          </p:cNvSpPr>
          <p:nvPr/>
        </p:nvSpPr>
        <p:spPr bwMode="auto">
          <a:xfrm>
            <a:off x="7835049" y="38735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5329974" y="38909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9" name="Rectangle 25"/>
          <p:cNvSpPr>
            <a:spLocks noChangeArrowheads="1"/>
          </p:cNvSpPr>
          <p:nvPr/>
        </p:nvSpPr>
        <p:spPr bwMode="auto">
          <a:xfrm>
            <a:off x="5315686" y="39893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1.7</a:t>
            </a:r>
          </a:p>
        </p:txBody>
      </p:sp>
      <p:sp>
        <p:nvSpPr>
          <p:cNvPr id="120" name="Rectangle 26"/>
          <p:cNvSpPr>
            <a:spLocks noChangeArrowheads="1"/>
          </p:cNvSpPr>
          <p:nvPr/>
        </p:nvSpPr>
        <p:spPr bwMode="auto">
          <a:xfrm>
            <a:off x="5896711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.4599</a:t>
            </a:r>
          </a:p>
        </p:txBody>
      </p:sp>
      <p:sp>
        <p:nvSpPr>
          <p:cNvPr id="121" name="Rectangle 27"/>
          <p:cNvSpPr>
            <a:spLocks noChangeArrowheads="1"/>
          </p:cNvSpPr>
          <p:nvPr/>
        </p:nvSpPr>
        <p:spPr bwMode="auto">
          <a:xfrm>
            <a:off x="6841274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.4608</a:t>
            </a:r>
          </a:p>
        </p:txBody>
      </p:sp>
      <p:sp>
        <p:nvSpPr>
          <p:cNvPr id="122" name="Rectangle 28"/>
          <p:cNvSpPr>
            <a:spLocks noChangeArrowheads="1"/>
          </p:cNvSpPr>
          <p:nvPr/>
        </p:nvSpPr>
        <p:spPr bwMode="auto">
          <a:xfrm>
            <a:off x="7809649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.4616</a:t>
            </a:r>
          </a:p>
        </p:txBody>
      </p:sp>
      <p:sp>
        <p:nvSpPr>
          <p:cNvPr id="123" name="Rectangle 29"/>
          <p:cNvSpPr>
            <a:spLocks noChangeArrowheads="1"/>
          </p:cNvSpPr>
          <p:nvPr/>
        </p:nvSpPr>
        <p:spPr bwMode="auto">
          <a:xfrm>
            <a:off x="5329974" y="45513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" name="Rectangle 30"/>
          <p:cNvSpPr>
            <a:spLocks noChangeArrowheads="1"/>
          </p:cNvSpPr>
          <p:nvPr/>
        </p:nvSpPr>
        <p:spPr bwMode="auto">
          <a:xfrm>
            <a:off x="5315686" y="46497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1.8</a:t>
            </a:r>
          </a:p>
        </p:txBody>
      </p:sp>
      <p:sp>
        <p:nvSpPr>
          <p:cNvPr id="125" name="Rectangle 31"/>
          <p:cNvSpPr>
            <a:spLocks noChangeArrowheads="1"/>
          </p:cNvSpPr>
          <p:nvPr/>
        </p:nvSpPr>
        <p:spPr bwMode="auto">
          <a:xfrm>
            <a:off x="5896711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.4678</a:t>
            </a:r>
          </a:p>
        </p:txBody>
      </p:sp>
      <p:sp>
        <p:nvSpPr>
          <p:cNvPr id="126" name="Rectangle 32"/>
          <p:cNvSpPr>
            <a:spLocks noChangeArrowheads="1"/>
          </p:cNvSpPr>
          <p:nvPr/>
        </p:nvSpPr>
        <p:spPr bwMode="auto">
          <a:xfrm>
            <a:off x="6841274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.4686</a:t>
            </a:r>
          </a:p>
        </p:txBody>
      </p:sp>
      <p:sp>
        <p:nvSpPr>
          <p:cNvPr id="127" name="Rectangle 33"/>
          <p:cNvSpPr>
            <a:spLocks noChangeArrowheads="1"/>
          </p:cNvSpPr>
          <p:nvPr/>
        </p:nvSpPr>
        <p:spPr bwMode="auto">
          <a:xfrm>
            <a:off x="7809649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.4693</a:t>
            </a:r>
          </a:p>
        </p:txBody>
      </p:sp>
      <p:sp>
        <p:nvSpPr>
          <p:cNvPr id="128" name="Rectangle 34"/>
          <p:cNvSpPr>
            <a:spLocks noChangeArrowheads="1"/>
          </p:cNvSpPr>
          <p:nvPr/>
        </p:nvSpPr>
        <p:spPr bwMode="auto">
          <a:xfrm>
            <a:off x="5329974" y="52117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9" name="Rectangle 35"/>
          <p:cNvSpPr>
            <a:spLocks noChangeArrowheads="1"/>
          </p:cNvSpPr>
          <p:nvPr/>
        </p:nvSpPr>
        <p:spPr bwMode="auto">
          <a:xfrm>
            <a:off x="5896711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.4744</a:t>
            </a:r>
          </a:p>
        </p:txBody>
      </p:sp>
      <p:sp>
        <p:nvSpPr>
          <p:cNvPr id="130" name="Rectangle 36"/>
          <p:cNvSpPr>
            <a:spLocks noChangeArrowheads="1"/>
          </p:cNvSpPr>
          <p:nvPr/>
        </p:nvSpPr>
        <p:spPr bwMode="auto">
          <a:xfrm>
            <a:off x="6860324" y="5211762"/>
            <a:ext cx="9477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131" name="Rectangle 37"/>
          <p:cNvSpPr>
            <a:spLocks noChangeArrowheads="1"/>
          </p:cNvSpPr>
          <p:nvPr/>
        </p:nvSpPr>
        <p:spPr bwMode="auto">
          <a:xfrm>
            <a:off x="7809649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.4756</a:t>
            </a:r>
          </a:p>
        </p:txBody>
      </p:sp>
      <p:sp>
        <p:nvSpPr>
          <p:cNvPr id="132" name="Freeform 38"/>
          <p:cNvSpPr>
            <a:spLocks/>
          </p:cNvSpPr>
          <p:nvPr/>
        </p:nvSpPr>
        <p:spPr bwMode="auto">
          <a:xfrm>
            <a:off x="2385161" y="3124200"/>
            <a:ext cx="649288" cy="1550987"/>
          </a:xfrm>
          <a:custGeom>
            <a:avLst/>
            <a:gdLst>
              <a:gd name="T0" fmla="*/ 0 w 409"/>
              <a:gd name="T1" fmla="*/ 0 h 977"/>
              <a:gd name="T2" fmla="*/ 2147483647 w 409"/>
              <a:gd name="T3" fmla="*/ 2147483647 h 977"/>
              <a:gd name="T4" fmla="*/ 2147483647 w 409"/>
              <a:gd name="T5" fmla="*/ 2147483647 h 977"/>
              <a:gd name="T6" fmla="*/ 2147483647 w 409"/>
              <a:gd name="T7" fmla="*/ 2147483647 h 977"/>
              <a:gd name="T8" fmla="*/ 2147483647 w 409"/>
              <a:gd name="T9" fmla="*/ 2147483647 h 977"/>
              <a:gd name="T10" fmla="*/ 2147483647 w 409"/>
              <a:gd name="T11" fmla="*/ 2147483647 h 977"/>
              <a:gd name="T12" fmla="*/ 2147483647 w 409"/>
              <a:gd name="T13" fmla="*/ 2147483647 h 977"/>
              <a:gd name="T14" fmla="*/ 2147483647 w 409"/>
              <a:gd name="T15" fmla="*/ 2147483647 h 977"/>
              <a:gd name="T16" fmla="*/ 0 w 409"/>
              <a:gd name="T17" fmla="*/ 2147483647 h 977"/>
              <a:gd name="T18" fmla="*/ 0 w 409"/>
              <a:gd name="T19" fmla="*/ 0 h 9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9"/>
              <a:gd name="T31" fmla="*/ 0 h 977"/>
              <a:gd name="T32" fmla="*/ 409 w 409"/>
              <a:gd name="T33" fmla="*/ 977 h 9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9" h="977">
                <a:moveTo>
                  <a:pt x="0" y="0"/>
                </a:moveTo>
                <a:lnTo>
                  <a:pt x="102" y="53"/>
                </a:lnTo>
                <a:lnTo>
                  <a:pt x="177" y="156"/>
                </a:lnTo>
                <a:lnTo>
                  <a:pt x="229" y="232"/>
                </a:lnTo>
                <a:lnTo>
                  <a:pt x="306" y="362"/>
                </a:lnTo>
                <a:lnTo>
                  <a:pt x="356" y="462"/>
                </a:lnTo>
                <a:lnTo>
                  <a:pt x="408" y="565"/>
                </a:lnTo>
                <a:lnTo>
                  <a:pt x="408" y="976"/>
                </a:lnTo>
                <a:lnTo>
                  <a:pt x="0" y="976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Freeform 39"/>
          <p:cNvSpPr>
            <a:spLocks/>
          </p:cNvSpPr>
          <p:nvPr/>
        </p:nvSpPr>
        <p:spPr bwMode="auto">
          <a:xfrm>
            <a:off x="3036036" y="4006850"/>
            <a:ext cx="755650" cy="674687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>
            <a:off x="2385161" y="3138487"/>
            <a:ext cx="0" cy="153193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5" name="Line 41"/>
          <p:cNvSpPr>
            <a:spLocks noChangeShapeType="1"/>
          </p:cNvSpPr>
          <p:nvPr/>
        </p:nvSpPr>
        <p:spPr bwMode="auto">
          <a:xfrm>
            <a:off x="3036036" y="4021137"/>
            <a:ext cx="0" cy="66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6" name="Freeform 42"/>
          <p:cNvSpPr>
            <a:spLocks/>
          </p:cNvSpPr>
          <p:nvPr/>
        </p:nvSpPr>
        <p:spPr bwMode="auto">
          <a:xfrm>
            <a:off x="2385161" y="3111500"/>
            <a:ext cx="1635125" cy="157321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7" name="Freeform 43"/>
          <p:cNvSpPr>
            <a:spLocks/>
          </p:cNvSpPr>
          <p:nvPr/>
        </p:nvSpPr>
        <p:spPr bwMode="auto">
          <a:xfrm>
            <a:off x="748449" y="3111500"/>
            <a:ext cx="1638300" cy="157321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8" name="Freeform 44"/>
          <p:cNvSpPr>
            <a:spLocks/>
          </p:cNvSpPr>
          <p:nvPr/>
        </p:nvSpPr>
        <p:spPr bwMode="auto">
          <a:xfrm>
            <a:off x="748449" y="3148012"/>
            <a:ext cx="3271837" cy="1536700"/>
          </a:xfrm>
          <a:custGeom>
            <a:avLst/>
            <a:gdLst>
              <a:gd name="T0" fmla="*/ 0 w 2061"/>
              <a:gd name="T1" fmla="*/ 0 h 968"/>
              <a:gd name="T2" fmla="*/ 0 w 2061"/>
              <a:gd name="T3" fmla="*/ 2147483647 h 968"/>
              <a:gd name="T4" fmla="*/ 2147483647 w 2061"/>
              <a:gd name="T5" fmla="*/ 2147483647 h 968"/>
              <a:gd name="T6" fmla="*/ 0 60000 65536"/>
              <a:gd name="T7" fmla="*/ 0 60000 65536"/>
              <a:gd name="T8" fmla="*/ 0 60000 65536"/>
              <a:gd name="T9" fmla="*/ 0 w 2061"/>
              <a:gd name="T10" fmla="*/ 0 h 968"/>
              <a:gd name="T11" fmla="*/ 2061 w 20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" h="968">
                <a:moveTo>
                  <a:pt x="0" y="0"/>
                </a:moveTo>
                <a:lnTo>
                  <a:pt x="0" y="967"/>
                </a:lnTo>
                <a:lnTo>
                  <a:pt x="2060" y="96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9" name="Line 45"/>
          <p:cNvSpPr>
            <a:spLocks noChangeShapeType="1"/>
          </p:cNvSpPr>
          <p:nvPr/>
        </p:nvSpPr>
        <p:spPr bwMode="auto">
          <a:xfrm>
            <a:off x="723049" y="31480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0" name="Line 46"/>
          <p:cNvSpPr>
            <a:spLocks noChangeShapeType="1"/>
          </p:cNvSpPr>
          <p:nvPr/>
        </p:nvSpPr>
        <p:spPr bwMode="auto">
          <a:xfrm>
            <a:off x="723049" y="32988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" name="Line 47"/>
          <p:cNvSpPr>
            <a:spLocks noChangeShapeType="1"/>
          </p:cNvSpPr>
          <p:nvPr/>
        </p:nvSpPr>
        <p:spPr bwMode="auto">
          <a:xfrm>
            <a:off x="723049" y="34528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" name="Line 48"/>
          <p:cNvSpPr>
            <a:spLocks noChangeShapeType="1"/>
          </p:cNvSpPr>
          <p:nvPr/>
        </p:nvSpPr>
        <p:spPr bwMode="auto">
          <a:xfrm>
            <a:off x="723049" y="3606800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" name="Line 49"/>
          <p:cNvSpPr>
            <a:spLocks noChangeShapeType="1"/>
          </p:cNvSpPr>
          <p:nvPr/>
        </p:nvSpPr>
        <p:spPr bwMode="auto">
          <a:xfrm>
            <a:off x="723049" y="37623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" name="Line 50"/>
          <p:cNvSpPr>
            <a:spLocks noChangeShapeType="1"/>
          </p:cNvSpPr>
          <p:nvPr/>
        </p:nvSpPr>
        <p:spPr bwMode="auto">
          <a:xfrm>
            <a:off x="723049" y="391636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5" name="Line 51"/>
          <p:cNvSpPr>
            <a:spLocks noChangeShapeType="1"/>
          </p:cNvSpPr>
          <p:nvPr/>
        </p:nvSpPr>
        <p:spPr bwMode="auto">
          <a:xfrm>
            <a:off x="723049" y="4070350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" name="Line 52"/>
          <p:cNvSpPr>
            <a:spLocks noChangeShapeType="1"/>
          </p:cNvSpPr>
          <p:nvPr/>
        </p:nvSpPr>
        <p:spPr bwMode="auto">
          <a:xfrm>
            <a:off x="723049" y="42243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" name="Line 53"/>
          <p:cNvSpPr>
            <a:spLocks noChangeShapeType="1"/>
          </p:cNvSpPr>
          <p:nvPr/>
        </p:nvSpPr>
        <p:spPr bwMode="auto">
          <a:xfrm>
            <a:off x="723049" y="43783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" name="Line 54"/>
          <p:cNvSpPr>
            <a:spLocks noChangeShapeType="1"/>
          </p:cNvSpPr>
          <p:nvPr/>
        </p:nvSpPr>
        <p:spPr bwMode="auto">
          <a:xfrm>
            <a:off x="723049" y="45291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" name="Line 55"/>
          <p:cNvSpPr>
            <a:spLocks noChangeShapeType="1"/>
          </p:cNvSpPr>
          <p:nvPr/>
        </p:nvSpPr>
        <p:spPr bwMode="auto">
          <a:xfrm>
            <a:off x="40186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0" name="Line 56"/>
          <p:cNvSpPr>
            <a:spLocks noChangeShapeType="1"/>
          </p:cNvSpPr>
          <p:nvPr/>
        </p:nvSpPr>
        <p:spPr bwMode="auto">
          <a:xfrm>
            <a:off x="36932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" name="Line 57"/>
          <p:cNvSpPr>
            <a:spLocks noChangeShapeType="1"/>
          </p:cNvSpPr>
          <p:nvPr/>
        </p:nvSpPr>
        <p:spPr bwMode="auto">
          <a:xfrm>
            <a:off x="33646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2" name="Line 58"/>
          <p:cNvSpPr>
            <a:spLocks noChangeShapeType="1"/>
          </p:cNvSpPr>
          <p:nvPr/>
        </p:nvSpPr>
        <p:spPr bwMode="auto">
          <a:xfrm>
            <a:off x="30392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" name="Line 59"/>
          <p:cNvSpPr>
            <a:spLocks noChangeShapeType="1"/>
          </p:cNvSpPr>
          <p:nvPr/>
        </p:nvSpPr>
        <p:spPr bwMode="auto">
          <a:xfrm>
            <a:off x="27105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4" name="Line 60"/>
          <p:cNvSpPr>
            <a:spLocks noChangeShapeType="1"/>
          </p:cNvSpPr>
          <p:nvPr/>
        </p:nvSpPr>
        <p:spPr bwMode="auto">
          <a:xfrm>
            <a:off x="23851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5" name="Line 61"/>
          <p:cNvSpPr>
            <a:spLocks noChangeShapeType="1"/>
          </p:cNvSpPr>
          <p:nvPr/>
        </p:nvSpPr>
        <p:spPr bwMode="auto">
          <a:xfrm>
            <a:off x="20565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6" name="Line 62"/>
          <p:cNvSpPr>
            <a:spLocks noChangeShapeType="1"/>
          </p:cNvSpPr>
          <p:nvPr/>
        </p:nvSpPr>
        <p:spPr bwMode="auto">
          <a:xfrm>
            <a:off x="17311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7" name="Line 63"/>
          <p:cNvSpPr>
            <a:spLocks noChangeShapeType="1"/>
          </p:cNvSpPr>
          <p:nvPr/>
        </p:nvSpPr>
        <p:spPr bwMode="auto">
          <a:xfrm>
            <a:off x="14024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8" name="Line 64"/>
          <p:cNvSpPr>
            <a:spLocks noChangeShapeType="1"/>
          </p:cNvSpPr>
          <p:nvPr/>
        </p:nvSpPr>
        <p:spPr bwMode="auto">
          <a:xfrm>
            <a:off x="10770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9" name="Rectangle 65"/>
          <p:cNvSpPr>
            <a:spLocks noChangeArrowheads="1"/>
          </p:cNvSpPr>
          <p:nvPr/>
        </p:nvSpPr>
        <p:spPr bwMode="auto">
          <a:xfrm>
            <a:off x="327761" y="382428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60" name="Rectangle 66"/>
          <p:cNvSpPr>
            <a:spLocks noChangeArrowheads="1"/>
          </p:cNvSpPr>
          <p:nvPr/>
        </p:nvSpPr>
        <p:spPr bwMode="auto">
          <a:xfrm>
            <a:off x="3666274" y="4684712"/>
            <a:ext cx="4365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300" b="1" i="1"/>
              <a:t>Z</a:t>
            </a:r>
          </a:p>
        </p:txBody>
      </p:sp>
      <p:sp>
        <p:nvSpPr>
          <p:cNvPr id="161" name="Rectangle 67"/>
          <p:cNvSpPr>
            <a:spLocks noChangeArrowheads="1"/>
          </p:cNvSpPr>
          <p:nvPr/>
        </p:nvSpPr>
        <p:spPr bwMode="auto">
          <a:xfrm>
            <a:off x="2170849" y="4676775"/>
            <a:ext cx="4143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300" b="1"/>
              <a:t>0</a:t>
            </a:r>
          </a:p>
        </p:txBody>
      </p:sp>
      <p:sp>
        <p:nvSpPr>
          <p:cNvPr id="162" name="Rectangle 72"/>
          <p:cNvSpPr>
            <a:spLocks noChangeArrowheads="1"/>
          </p:cNvSpPr>
          <p:nvPr/>
        </p:nvSpPr>
        <p:spPr bwMode="auto">
          <a:xfrm>
            <a:off x="2559786" y="4676775"/>
            <a:ext cx="9969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300" b="1"/>
              <a:t>1.96</a:t>
            </a:r>
          </a:p>
        </p:txBody>
      </p:sp>
      <p:sp>
        <p:nvSpPr>
          <p:cNvPr id="163" name="Rectangle 73"/>
          <p:cNvSpPr>
            <a:spLocks noChangeArrowheads="1"/>
          </p:cNvSpPr>
          <p:nvPr/>
        </p:nvSpPr>
        <p:spPr bwMode="auto">
          <a:xfrm>
            <a:off x="861161" y="1804987"/>
            <a:ext cx="34385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/>
              <a:t>	.500 </a:t>
            </a:r>
            <a:br>
              <a:rPr lang="tr-TR" altLang="tr-TR" sz="2800" b="1"/>
            </a:br>
            <a:r>
              <a:rPr lang="tr-TR" altLang="tr-TR" sz="2800" b="1"/>
              <a:t>-	</a:t>
            </a:r>
            <a:r>
              <a:rPr lang="tr-TR" altLang="tr-TR" sz="2800" b="1" u="sng"/>
              <a:t>.025</a:t>
            </a:r>
            <a:r>
              <a:rPr lang="tr-TR" altLang="tr-TR" sz="2800" b="1"/>
              <a:t/>
            </a:r>
            <a:br>
              <a:rPr lang="tr-TR" altLang="tr-TR" sz="2800" b="1"/>
            </a:br>
            <a:r>
              <a:rPr lang="tr-TR" altLang="tr-TR" sz="2800" b="1"/>
              <a:t>	.475</a:t>
            </a:r>
          </a:p>
        </p:txBody>
      </p:sp>
      <p:sp>
        <p:nvSpPr>
          <p:cNvPr id="164" name="Rectangle 75"/>
          <p:cNvSpPr>
            <a:spLocks noChangeArrowheads="1"/>
          </p:cNvSpPr>
          <p:nvPr/>
        </p:nvSpPr>
        <p:spPr bwMode="auto">
          <a:xfrm>
            <a:off x="6992086" y="2598737"/>
            <a:ext cx="1079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.06</a:t>
            </a:r>
          </a:p>
        </p:txBody>
      </p:sp>
      <p:sp>
        <p:nvSpPr>
          <p:cNvPr id="165" name="Rectangle 76"/>
          <p:cNvSpPr>
            <a:spLocks noChangeArrowheads="1"/>
          </p:cNvSpPr>
          <p:nvPr/>
        </p:nvSpPr>
        <p:spPr bwMode="auto">
          <a:xfrm>
            <a:off x="5245836" y="53181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1.9</a:t>
            </a:r>
          </a:p>
        </p:txBody>
      </p:sp>
      <p:sp>
        <p:nvSpPr>
          <p:cNvPr id="166" name="Rectangle 77"/>
          <p:cNvSpPr>
            <a:spLocks noChangeArrowheads="1"/>
          </p:cNvSpPr>
          <p:nvPr/>
        </p:nvSpPr>
        <p:spPr bwMode="auto">
          <a:xfrm>
            <a:off x="4841024" y="1579562"/>
            <a:ext cx="4429125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400" dirty="0"/>
              <a:t>Standart Normal </a:t>
            </a:r>
            <a:br>
              <a:rPr lang="tr-TR" altLang="tr-TR" sz="2400" dirty="0"/>
            </a:br>
            <a:r>
              <a:rPr lang="tr-TR" altLang="tr-TR" sz="2400" dirty="0"/>
              <a:t>Dağılım Tablosu</a:t>
            </a:r>
          </a:p>
        </p:txBody>
      </p:sp>
      <p:grpSp>
        <p:nvGrpSpPr>
          <p:cNvPr id="167" name="Group 78"/>
          <p:cNvGrpSpPr>
            <a:grpSpLocks/>
          </p:cNvGrpSpPr>
          <p:nvPr/>
        </p:nvGrpSpPr>
        <p:grpSpPr bwMode="auto">
          <a:xfrm>
            <a:off x="3385286" y="5178425"/>
            <a:ext cx="1951038" cy="946150"/>
            <a:chOff x="1900" y="3416"/>
            <a:chExt cx="1229" cy="596"/>
          </a:xfrm>
        </p:grpSpPr>
        <p:sp>
          <p:nvSpPr>
            <p:cNvPr id="168" name="Freeform 79"/>
            <p:cNvSpPr>
              <a:spLocks/>
            </p:cNvSpPr>
            <p:nvPr/>
          </p:nvSpPr>
          <p:spPr bwMode="auto">
            <a:xfrm>
              <a:off x="1900" y="3416"/>
              <a:ext cx="1228" cy="573"/>
            </a:xfrm>
            <a:custGeom>
              <a:avLst/>
              <a:gdLst>
                <a:gd name="T0" fmla="*/ 1227 w 1228"/>
                <a:gd name="T1" fmla="*/ 381 h 573"/>
                <a:gd name="T2" fmla="*/ 1154 w 1228"/>
                <a:gd name="T3" fmla="*/ 446 h 573"/>
                <a:gd name="T4" fmla="*/ 1100 w 1228"/>
                <a:gd name="T5" fmla="*/ 477 h 573"/>
                <a:gd name="T6" fmla="*/ 1041 w 1228"/>
                <a:gd name="T7" fmla="*/ 505 h 573"/>
                <a:gd name="T8" fmla="*/ 978 w 1228"/>
                <a:gd name="T9" fmla="*/ 526 h 573"/>
                <a:gd name="T10" fmla="*/ 910 w 1228"/>
                <a:gd name="T11" fmla="*/ 546 h 573"/>
                <a:gd name="T12" fmla="*/ 826 w 1228"/>
                <a:gd name="T13" fmla="*/ 561 h 573"/>
                <a:gd name="T14" fmla="*/ 717 w 1228"/>
                <a:gd name="T15" fmla="*/ 572 h 573"/>
                <a:gd name="T16" fmla="*/ 620 w 1228"/>
                <a:gd name="T17" fmla="*/ 569 h 573"/>
                <a:gd name="T18" fmla="*/ 533 w 1228"/>
                <a:gd name="T19" fmla="*/ 562 h 573"/>
                <a:gd name="T20" fmla="*/ 442 w 1228"/>
                <a:gd name="T21" fmla="*/ 541 h 573"/>
                <a:gd name="T22" fmla="*/ 365 w 1228"/>
                <a:gd name="T23" fmla="*/ 515 h 573"/>
                <a:gd name="T24" fmla="*/ 293 w 1228"/>
                <a:gd name="T25" fmla="*/ 474 h 573"/>
                <a:gd name="T26" fmla="*/ 223 w 1228"/>
                <a:gd name="T27" fmla="*/ 417 h 573"/>
                <a:gd name="T28" fmla="*/ 170 w 1228"/>
                <a:gd name="T29" fmla="*/ 356 h 573"/>
                <a:gd name="T30" fmla="*/ 142 w 1228"/>
                <a:gd name="T31" fmla="*/ 316 h 573"/>
                <a:gd name="T32" fmla="*/ 33 w 1228"/>
                <a:gd name="T33" fmla="*/ 429 h 573"/>
                <a:gd name="T34" fmla="*/ 42 w 1228"/>
                <a:gd name="T35" fmla="*/ 360 h 573"/>
                <a:gd name="T36" fmla="*/ 47 w 1228"/>
                <a:gd name="T37" fmla="*/ 286 h 573"/>
                <a:gd name="T38" fmla="*/ 43 w 1228"/>
                <a:gd name="T39" fmla="*/ 216 h 573"/>
                <a:gd name="T40" fmla="*/ 34 w 1228"/>
                <a:gd name="T41" fmla="*/ 144 h 573"/>
                <a:gd name="T42" fmla="*/ 6 w 1228"/>
                <a:gd name="T43" fmla="*/ 51 h 573"/>
                <a:gd name="T44" fmla="*/ 29 w 1228"/>
                <a:gd name="T45" fmla="*/ 12 h 573"/>
                <a:gd name="T46" fmla="*/ 89 w 1228"/>
                <a:gd name="T47" fmla="*/ 34 h 573"/>
                <a:gd name="T48" fmla="*/ 137 w 1228"/>
                <a:gd name="T49" fmla="*/ 42 h 573"/>
                <a:gd name="T50" fmla="*/ 185 w 1228"/>
                <a:gd name="T51" fmla="*/ 43 h 573"/>
                <a:gd name="T52" fmla="*/ 236 w 1228"/>
                <a:gd name="T53" fmla="*/ 37 h 573"/>
                <a:gd name="T54" fmla="*/ 290 w 1228"/>
                <a:gd name="T55" fmla="*/ 21 h 573"/>
                <a:gd name="T56" fmla="*/ 339 w 1228"/>
                <a:gd name="T57" fmla="*/ 53 h 573"/>
                <a:gd name="T58" fmla="*/ 255 w 1228"/>
                <a:gd name="T59" fmla="*/ 185 h 573"/>
                <a:gd name="T60" fmla="*/ 324 w 1228"/>
                <a:gd name="T61" fmla="*/ 255 h 573"/>
                <a:gd name="T62" fmla="*/ 396 w 1228"/>
                <a:gd name="T63" fmla="*/ 313 h 573"/>
                <a:gd name="T64" fmla="*/ 460 w 1228"/>
                <a:gd name="T65" fmla="*/ 357 h 573"/>
                <a:gd name="T66" fmla="*/ 539 w 1228"/>
                <a:gd name="T67" fmla="*/ 400 h 573"/>
                <a:gd name="T68" fmla="*/ 616 w 1228"/>
                <a:gd name="T69" fmla="*/ 426 h 573"/>
                <a:gd name="T70" fmla="*/ 691 w 1228"/>
                <a:gd name="T71" fmla="*/ 446 h 573"/>
                <a:gd name="T72" fmla="*/ 780 w 1228"/>
                <a:gd name="T73" fmla="*/ 454 h 573"/>
                <a:gd name="T74" fmla="*/ 866 w 1228"/>
                <a:gd name="T75" fmla="*/ 457 h 573"/>
                <a:gd name="T76" fmla="*/ 967 w 1228"/>
                <a:gd name="T77" fmla="*/ 456 h 573"/>
                <a:gd name="T78" fmla="*/ 1045 w 1228"/>
                <a:gd name="T79" fmla="*/ 442 h 573"/>
                <a:gd name="T80" fmla="*/ 1103 w 1228"/>
                <a:gd name="T81" fmla="*/ 425 h 573"/>
                <a:gd name="T82" fmla="*/ 1151 w 1228"/>
                <a:gd name="T83" fmla="*/ 402 h 5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8"/>
                <a:gd name="T127" fmla="*/ 0 h 573"/>
                <a:gd name="T128" fmla="*/ 1228 w 1228"/>
                <a:gd name="T129" fmla="*/ 573 h 5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8" h="573">
                  <a:moveTo>
                    <a:pt x="1226" y="353"/>
                  </a:moveTo>
                  <a:lnTo>
                    <a:pt x="1227" y="381"/>
                  </a:lnTo>
                  <a:lnTo>
                    <a:pt x="1181" y="422"/>
                  </a:lnTo>
                  <a:lnTo>
                    <a:pt x="1154" y="446"/>
                  </a:lnTo>
                  <a:lnTo>
                    <a:pt x="1124" y="460"/>
                  </a:lnTo>
                  <a:lnTo>
                    <a:pt x="1100" y="477"/>
                  </a:lnTo>
                  <a:lnTo>
                    <a:pt x="1069" y="492"/>
                  </a:lnTo>
                  <a:lnTo>
                    <a:pt x="1041" y="505"/>
                  </a:lnTo>
                  <a:lnTo>
                    <a:pt x="1005" y="516"/>
                  </a:lnTo>
                  <a:lnTo>
                    <a:pt x="978" y="526"/>
                  </a:lnTo>
                  <a:lnTo>
                    <a:pt x="951" y="537"/>
                  </a:lnTo>
                  <a:lnTo>
                    <a:pt x="910" y="546"/>
                  </a:lnTo>
                  <a:lnTo>
                    <a:pt x="872" y="553"/>
                  </a:lnTo>
                  <a:lnTo>
                    <a:pt x="826" y="561"/>
                  </a:lnTo>
                  <a:lnTo>
                    <a:pt x="767" y="569"/>
                  </a:lnTo>
                  <a:lnTo>
                    <a:pt x="717" y="572"/>
                  </a:lnTo>
                  <a:lnTo>
                    <a:pt x="677" y="571"/>
                  </a:lnTo>
                  <a:lnTo>
                    <a:pt x="620" y="569"/>
                  </a:lnTo>
                  <a:lnTo>
                    <a:pt x="576" y="568"/>
                  </a:lnTo>
                  <a:lnTo>
                    <a:pt x="533" y="562"/>
                  </a:lnTo>
                  <a:lnTo>
                    <a:pt x="488" y="553"/>
                  </a:lnTo>
                  <a:lnTo>
                    <a:pt x="442" y="541"/>
                  </a:lnTo>
                  <a:lnTo>
                    <a:pt x="404" y="530"/>
                  </a:lnTo>
                  <a:lnTo>
                    <a:pt x="365" y="515"/>
                  </a:lnTo>
                  <a:lnTo>
                    <a:pt x="328" y="495"/>
                  </a:lnTo>
                  <a:lnTo>
                    <a:pt x="293" y="474"/>
                  </a:lnTo>
                  <a:lnTo>
                    <a:pt x="257" y="450"/>
                  </a:lnTo>
                  <a:lnTo>
                    <a:pt x="223" y="417"/>
                  </a:lnTo>
                  <a:lnTo>
                    <a:pt x="197" y="391"/>
                  </a:lnTo>
                  <a:lnTo>
                    <a:pt x="170" y="356"/>
                  </a:lnTo>
                  <a:lnTo>
                    <a:pt x="150" y="330"/>
                  </a:lnTo>
                  <a:lnTo>
                    <a:pt x="142" y="316"/>
                  </a:lnTo>
                  <a:lnTo>
                    <a:pt x="38" y="465"/>
                  </a:lnTo>
                  <a:lnTo>
                    <a:pt x="33" y="429"/>
                  </a:lnTo>
                  <a:lnTo>
                    <a:pt x="38" y="393"/>
                  </a:lnTo>
                  <a:lnTo>
                    <a:pt x="42" y="360"/>
                  </a:lnTo>
                  <a:lnTo>
                    <a:pt x="45" y="325"/>
                  </a:lnTo>
                  <a:lnTo>
                    <a:pt x="47" y="286"/>
                  </a:lnTo>
                  <a:lnTo>
                    <a:pt x="45" y="248"/>
                  </a:lnTo>
                  <a:lnTo>
                    <a:pt x="43" y="216"/>
                  </a:lnTo>
                  <a:lnTo>
                    <a:pt x="39" y="179"/>
                  </a:lnTo>
                  <a:lnTo>
                    <a:pt x="34" y="144"/>
                  </a:lnTo>
                  <a:lnTo>
                    <a:pt x="26" y="100"/>
                  </a:lnTo>
                  <a:lnTo>
                    <a:pt x="6" y="51"/>
                  </a:lnTo>
                  <a:lnTo>
                    <a:pt x="0" y="0"/>
                  </a:lnTo>
                  <a:lnTo>
                    <a:pt x="29" y="12"/>
                  </a:lnTo>
                  <a:lnTo>
                    <a:pt x="55" y="23"/>
                  </a:lnTo>
                  <a:lnTo>
                    <a:pt x="89" y="34"/>
                  </a:lnTo>
                  <a:lnTo>
                    <a:pt x="117" y="40"/>
                  </a:lnTo>
                  <a:lnTo>
                    <a:pt x="137" y="42"/>
                  </a:lnTo>
                  <a:lnTo>
                    <a:pt x="156" y="43"/>
                  </a:lnTo>
                  <a:lnTo>
                    <a:pt x="185" y="43"/>
                  </a:lnTo>
                  <a:lnTo>
                    <a:pt x="213" y="39"/>
                  </a:lnTo>
                  <a:lnTo>
                    <a:pt x="236" y="37"/>
                  </a:lnTo>
                  <a:lnTo>
                    <a:pt x="261" y="28"/>
                  </a:lnTo>
                  <a:lnTo>
                    <a:pt x="290" y="21"/>
                  </a:lnTo>
                  <a:lnTo>
                    <a:pt x="333" y="1"/>
                  </a:lnTo>
                  <a:lnTo>
                    <a:pt x="339" y="53"/>
                  </a:lnTo>
                  <a:lnTo>
                    <a:pt x="245" y="172"/>
                  </a:lnTo>
                  <a:lnTo>
                    <a:pt x="255" y="185"/>
                  </a:lnTo>
                  <a:lnTo>
                    <a:pt x="293" y="224"/>
                  </a:lnTo>
                  <a:lnTo>
                    <a:pt x="324" y="255"/>
                  </a:lnTo>
                  <a:lnTo>
                    <a:pt x="368" y="293"/>
                  </a:lnTo>
                  <a:lnTo>
                    <a:pt x="396" y="313"/>
                  </a:lnTo>
                  <a:lnTo>
                    <a:pt x="421" y="332"/>
                  </a:lnTo>
                  <a:lnTo>
                    <a:pt x="460" y="357"/>
                  </a:lnTo>
                  <a:lnTo>
                    <a:pt x="495" y="380"/>
                  </a:lnTo>
                  <a:lnTo>
                    <a:pt x="539" y="400"/>
                  </a:lnTo>
                  <a:lnTo>
                    <a:pt x="576" y="414"/>
                  </a:lnTo>
                  <a:lnTo>
                    <a:pt x="616" y="426"/>
                  </a:lnTo>
                  <a:lnTo>
                    <a:pt x="658" y="441"/>
                  </a:lnTo>
                  <a:lnTo>
                    <a:pt x="691" y="446"/>
                  </a:lnTo>
                  <a:lnTo>
                    <a:pt x="734" y="451"/>
                  </a:lnTo>
                  <a:lnTo>
                    <a:pt x="780" y="454"/>
                  </a:lnTo>
                  <a:lnTo>
                    <a:pt x="821" y="456"/>
                  </a:lnTo>
                  <a:lnTo>
                    <a:pt x="866" y="457"/>
                  </a:lnTo>
                  <a:lnTo>
                    <a:pt x="918" y="457"/>
                  </a:lnTo>
                  <a:lnTo>
                    <a:pt x="967" y="456"/>
                  </a:lnTo>
                  <a:lnTo>
                    <a:pt x="1013" y="447"/>
                  </a:lnTo>
                  <a:lnTo>
                    <a:pt x="1045" y="442"/>
                  </a:lnTo>
                  <a:lnTo>
                    <a:pt x="1078" y="434"/>
                  </a:lnTo>
                  <a:lnTo>
                    <a:pt x="1103" y="425"/>
                  </a:lnTo>
                  <a:lnTo>
                    <a:pt x="1127" y="413"/>
                  </a:lnTo>
                  <a:lnTo>
                    <a:pt x="1151" y="402"/>
                  </a:lnTo>
                  <a:lnTo>
                    <a:pt x="1226" y="353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69" name="Freeform 80"/>
            <p:cNvSpPr>
              <a:spLocks/>
            </p:cNvSpPr>
            <p:nvPr/>
          </p:nvSpPr>
          <p:spPr bwMode="auto">
            <a:xfrm>
              <a:off x="1907" y="3471"/>
              <a:ext cx="1222" cy="541"/>
            </a:xfrm>
            <a:custGeom>
              <a:avLst/>
              <a:gdLst>
                <a:gd name="T0" fmla="*/ 1169 w 1222"/>
                <a:gd name="T1" fmla="*/ 387 h 541"/>
                <a:gd name="T2" fmla="*/ 1119 w 1222"/>
                <a:gd name="T3" fmla="*/ 424 h 541"/>
                <a:gd name="T4" fmla="*/ 1065 w 1222"/>
                <a:gd name="T5" fmla="*/ 455 h 541"/>
                <a:gd name="T6" fmla="*/ 1000 w 1222"/>
                <a:gd name="T7" fmla="*/ 485 h 541"/>
                <a:gd name="T8" fmla="*/ 945 w 1222"/>
                <a:gd name="T9" fmla="*/ 504 h 541"/>
                <a:gd name="T10" fmla="*/ 868 w 1222"/>
                <a:gd name="T11" fmla="*/ 520 h 541"/>
                <a:gd name="T12" fmla="*/ 762 w 1222"/>
                <a:gd name="T13" fmla="*/ 537 h 541"/>
                <a:gd name="T14" fmla="*/ 673 w 1222"/>
                <a:gd name="T15" fmla="*/ 540 h 541"/>
                <a:gd name="T16" fmla="*/ 571 w 1222"/>
                <a:gd name="T17" fmla="*/ 537 h 541"/>
                <a:gd name="T18" fmla="*/ 483 w 1222"/>
                <a:gd name="T19" fmla="*/ 525 h 541"/>
                <a:gd name="T20" fmla="*/ 400 w 1222"/>
                <a:gd name="T21" fmla="*/ 502 h 541"/>
                <a:gd name="T22" fmla="*/ 325 w 1222"/>
                <a:gd name="T23" fmla="*/ 471 h 541"/>
                <a:gd name="T24" fmla="*/ 253 w 1222"/>
                <a:gd name="T25" fmla="*/ 427 h 541"/>
                <a:gd name="T26" fmla="*/ 195 w 1222"/>
                <a:gd name="T27" fmla="*/ 372 h 541"/>
                <a:gd name="T28" fmla="*/ 149 w 1222"/>
                <a:gd name="T29" fmla="*/ 316 h 541"/>
                <a:gd name="T30" fmla="*/ 31 w 1222"/>
                <a:gd name="T31" fmla="*/ 411 h 541"/>
                <a:gd name="T32" fmla="*/ 41 w 1222"/>
                <a:gd name="T33" fmla="*/ 343 h 541"/>
                <a:gd name="T34" fmla="*/ 45 w 1222"/>
                <a:gd name="T35" fmla="*/ 275 h 541"/>
                <a:gd name="T36" fmla="*/ 42 w 1222"/>
                <a:gd name="T37" fmla="*/ 208 h 541"/>
                <a:gd name="T38" fmla="*/ 32 w 1222"/>
                <a:gd name="T39" fmla="*/ 140 h 541"/>
                <a:gd name="T40" fmla="*/ 16 w 1222"/>
                <a:gd name="T41" fmla="*/ 59 h 541"/>
                <a:gd name="T42" fmla="*/ 0 w 1222"/>
                <a:gd name="T43" fmla="*/ 0 h 541"/>
                <a:gd name="T44" fmla="*/ 55 w 1222"/>
                <a:gd name="T45" fmla="*/ 23 h 541"/>
                <a:gd name="T46" fmla="*/ 118 w 1222"/>
                <a:gd name="T47" fmla="*/ 39 h 541"/>
                <a:gd name="T48" fmla="*/ 155 w 1222"/>
                <a:gd name="T49" fmla="*/ 42 h 541"/>
                <a:gd name="T50" fmla="*/ 212 w 1222"/>
                <a:gd name="T51" fmla="*/ 39 h 541"/>
                <a:gd name="T52" fmla="*/ 261 w 1222"/>
                <a:gd name="T53" fmla="*/ 26 h 541"/>
                <a:gd name="T54" fmla="*/ 332 w 1222"/>
                <a:gd name="T55" fmla="*/ 1 h 541"/>
                <a:gd name="T56" fmla="*/ 252 w 1222"/>
                <a:gd name="T57" fmla="*/ 177 h 541"/>
                <a:gd name="T58" fmla="*/ 322 w 1222"/>
                <a:gd name="T59" fmla="*/ 242 h 541"/>
                <a:gd name="T60" fmla="*/ 393 w 1222"/>
                <a:gd name="T61" fmla="*/ 297 h 541"/>
                <a:gd name="T62" fmla="*/ 456 w 1222"/>
                <a:gd name="T63" fmla="*/ 339 h 541"/>
                <a:gd name="T64" fmla="*/ 536 w 1222"/>
                <a:gd name="T65" fmla="*/ 378 h 541"/>
                <a:gd name="T66" fmla="*/ 613 w 1222"/>
                <a:gd name="T67" fmla="*/ 402 h 541"/>
                <a:gd name="T68" fmla="*/ 688 w 1222"/>
                <a:gd name="T69" fmla="*/ 420 h 541"/>
                <a:gd name="T70" fmla="*/ 776 w 1222"/>
                <a:gd name="T71" fmla="*/ 426 h 541"/>
                <a:gd name="T72" fmla="*/ 863 w 1222"/>
                <a:gd name="T73" fmla="*/ 429 h 541"/>
                <a:gd name="T74" fmla="*/ 961 w 1222"/>
                <a:gd name="T75" fmla="*/ 426 h 541"/>
                <a:gd name="T76" fmla="*/ 1040 w 1222"/>
                <a:gd name="T77" fmla="*/ 414 h 541"/>
                <a:gd name="T78" fmla="*/ 1100 w 1222"/>
                <a:gd name="T79" fmla="*/ 397 h 541"/>
                <a:gd name="T80" fmla="*/ 1146 w 1222"/>
                <a:gd name="T81" fmla="*/ 375 h 5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2"/>
                <a:gd name="T124" fmla="*/ 0 h 541"/>
                <a:gd name="T125" fmla="*/ 1222 w 1222"/>
                <a:gd name="T126" fmla="*/ 541 h 5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2" h="541">
                  <a:moveTo>
                    <a:pt x="1221" y="327"/>
                  </a:moveTo>
                  <a:lnTo>
                    <a:pt x="1169" y="387"/>
                  </a:lnTo>
                  <a:lnTo>
                    <a:pt x="1147" y="405"/>
                  </a:lnTo>
                  <a:lnTo>
                    <a:pt x="1119" y="424"/>
                  </a:lnTo>
                  <a:lnTo>
                    <a:pt x="1096" y="439"/>
                  </a:lnTo>
                  <a:lnTo>
                    <a:pt x="1065" y="455"/>
                  </a:lnTo>
                  <a:lnTo>
                    <a:pt x="1036" y="469"/>
                  </a:lnTo>
                  <a:lnTo>
                    <a:pt x="1000" y="485"/>
                  </a:lnTo>
                  <a:lnTo>
                    <a:pt x="972" y="493"/>
                  </a:lnTo>
                  <a:lnTo>
                    <a:pt x="945" y="504"/>
                  </a:lnTo>
                  <a:lnTo>
                    <a:pt x="905" y="516"/>
                  </a:lnTo>
                  <a:lnTo>
                    <a:pt x="868" y="520"/>
                  </a:lnTo>
                  <a:lnTo>
                    <a:pt x="821" y="528"/>
                  </a:lnTo>
                  <a:lnTo>
                    <a:pt x="762" y="537"/>
                  </a:lnTo>
                  <a:lnTo>
                    <a:pt x="713" y="540"/>
                  </a:lnTo>
                  <a:lnTo>
                    <a:pt x="673" y="540"/>
                  </a:lnTo>
                  <a:lnTo>
                    <a:pt x="616" y="540"/>
                  </a:lnTo>
                  <a:lnTo>
                    <a:pt x="571" y="537"/>
                  </a:lnTo>
                  <a:lnTo>
                    <a:pt x="528" y="531"/>
                  </a:lnTo>
                  <a:lnTo>
                    <a:pt x="483" y="525"/>
                  </a:lnTo>
                  <a:lnTo>
                    <a:pt x="439" y="513"/>
                  </a:lnTo>
                  <a:lnTo>
                    <a:pt x="400" y="502"/>
                  </a:lnTo>
                  <a:lnTo>
                    <a:pt x="360" y="488"/>
                  </a:lnTo>
                  <a:lnTo>
                    <a:pt x="325" y="471"/>
                  </a:lnTo>
                  <a:lnTo>
                    <a:pt x="289" y="452"/>
                  </a:lnTo>
                  <a:lnTo>
                    <a:pt x="253" y="427"/>
                  </a:lnTo>
                  <a:lnTo>
                    <a:pt x="220" y="397"/>
                  </a:lnTo>
                  <a:lnTo>
                    <a:pt x="195" y="372"/>
                  </a:lnTo>
                  <a:lnTo>
                    <a:pt x="169" y="340"/>
                  </a:lnTo>
                  <a:lnTo>
                    <a:pt x="149" y="316"/>
                  </a:lnTo>
                  <a:lnTo>
                    <a:pt x="122" y="281"/>
                  </a:lnTo>
                  <a:lnTo>
                    <a:pt x="31" y="411"/>
                  </a:lnTo>
                  <a:lnTo>
                    <a:pt x="37" y="376"/>
                  </a:lnTo>
                  <a:lnTo>
                    <a:pt x="41" y="343"/>
                  </a:lnTo>
                  <a:lnTo>
                    <a:pt x="44" y="311"/>
                  </a:lnTo>
                  <a:lnTo>
                    <a:pt x="45" y="275"/>
                  </a:lnTo>
                  <a:lnTo>
                    <a:pt x="43" y="239"/>
                  </a:lnTo>
                  <a:lnTo>
                    <a:pt x="42" y="208"/>
                  </a:lnTo>
                  <a:lnTo>
                    <a:pt x="38" y="173"/>
                  </a:lnTo>
                  <a:lnTo>
                    <a:pt x="32" y="140"/>
                  </a:lnTo>
                  <a:lnTo>
                    <a:pt x="25" y="96"/>
                  </a:lnTo>
                  <a:lnTo>
                    <a:pt x="16" y="59"/>
                  </a:lnTo>
                  <a:lnTo>
                    <a:pt x="8" y="33"/>
                  </a:lnTo>
                  <a:lnTo>
                    <a:pt x="0" y="0"/>
                  </a:lnTo>
                  <a:lnTo>
                    <a:pt x="28" y="12"/>
                  </a:lnTo>
                  <a:lnTo>
                    <a:pt x="55" y="23"/>
                  </a:lnTo>
                  <a:lnTo>
                    <a:pt x="88" y="34"/>
                  </a:lnTo>
                  <a:lnTo>
                    <a:pt x="118" y="39"/>
                  </a:lnTo>
                  <a:lnTo>
                    <a:pt x="136" y="41"/>
                  </a:lnTo>
                  <a:lnTo>
                    <a:pt x="155" y="42"/>
                  </a:lnTo>
                  <a:lnTo>
                    <a:pt x="184" y="41"/>
                  </a:lnTo>
                  <a:lnTo>
                    <a:pt x="212" y="39"/>
                  </a:lnTo>
                  <a:lnTo>
                    <a:pt x="233" y="35"/>
                  </a:lnTo>
                  <a:lnTo>
                    <a:pt x="261" y="26"/>
                  </a:lnTo>
                  <a:lnTo>
                    <a:pt x="290" y="18"/>
                  </a:lnTo>
                  <a:lnTo>
                    <a:pt x="332" y="1"/>
                  </a:lnTo>
                  <a:lnTo>
                    <a:pt x="221" y="144"/>
                  </a:lnTo>
                  <a:lnTo>
                    <a:pt x="252" y="177"/>
                  </a:lnTo>
                  <a:lnTo>
                    <a:pt x="290" y="213"/>
                  </a:lnTo>
                  <a:lnTo>
                    <a:pt x="322" y="242"/>
                  </a:lnTo>
                  <a:lnTo>
                    <a:pt x="366" y="278"/>
                  </a:lnTo>
                  <a:lnTo>
                    <a:pt x="393" y="297"/>
                  </a:lnTo>
                  <a:lnTo>
                    <a:pt x="419" y="316"/>
                  </a:lnTo>
                  <a:lnTo>
                    <a:pt x="456" y="339"/>
                  </a:lnTo>
                  <a:lnTo>
                    <a:pt x="493" y="360"/>
                  </a:lnTo>
                  <a:lnTo>
                    <a:pt x="536" y="378"/>
                  </a:lnTo>
                  <a:lnTo>
                    <a:pt x="573" y="390"/>
                  </a:lnTo>
                  <a:lnTo>
                    <a:pt x="613" y="402"/>
                  </a:lnTo>
                  <a:lnTo>
                    <a:pt x="655" y="414"/>
                  </a:lnTo>
                  <a:lnTo>
                    <a:pt x="688" y="420"/>
                  </a:lnTo>
                  <a:lnTo>
                    <a:pt x="731" y="423"/>
                  </a:lnTo>
                  <a:lnTo>
                    <a:pt x="776" y="426"/>
                  </a:lnTo>
                  <a:lnTo>
                    <a:pt x="817" y="429"/>
                  </a:lnTo>
                  <a:lnTo>
                    <a:pt x="863" y="429"/>
                  </a:lnTo>
                  <a:lnTo>
                    <a:pt x="913" y="428"/>
                  </a:lnTo>
                  <a:lnTo>
                    <a:pt x="961" y="426"/>
                  </a:lnTo>
                  <a:lnTo>
                    <a:pt x="1009" y="418"/>
                  </a:lnTo>
                  <a:lnTo>
                    <a:pt x="1040" y="414"/>
                  </a:lnTo>
                  <a:lnTo>
                    <a:pt x="1074" y="407"/>
                  </a:lnTo>
                  <a:lnTo>
                    <a:pt x="1100" y="397"/>
                  </a:lnTo>
                  <a:lnTo>
                    <a:pt x="1125" y="388"/>
                  </a:lnTo>
                  <a:lnTo>
                    <a:pt x="1146" y="375"/>
                  </a:lnTo>
                  <a:lnTo>
                    <a:pt x="1221" y="327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grpSp>
        <p:nvGrpSpPr>
          <p:cNvPr id="170" name="Group 82"/>
          <p:cNvGrpSpPr>
            <a:grpSpLocks/>
          </p:cNvGrpSpPr>
          <p:nvPr/>
        </p:nvGrpSpPr>
        <p:grpSpPr bwMode="auto">
          <a:xfrm>
            <a:off x="2801086" y="2847975"/>
            <a:ext cx="3506788" cy="1343025"/>
            <a:chOff x="1532" y="1948"/>
            <a:chExt cx="2209" cy="846"/>
          </a:xfrm>
        </p:grpSpPr>
        <p:sp>
          <p:nvSpPr>
            <p:cNvPr id="171" name="Freeform 83"/>
            <p:cNvSpPr>
              <a:spLocks/>
            </p:cNvSpPr>
            <p:nvPr/>
          </p:nvSpPr>
          <p:spPr bwMode="auto">
            <a:xfrm>
              <a:off x="1535" y="1950"/>
              <a:ext cx="2206" cy="844"/>
            </a:xfrm>
            <a:custGeom>
              <a:avLst/>
              <a:gdLst>
                <a:gd name="T0" fmla="*/ 0 w 2206"/>
                <a:gd name="T1" fmla="*/ 733 h 844"/>
                <a:gd name="T2" fmla="*/ 92 w 2206"/>
                <a:gd name="T3" fmla="*/ 600 h 844"/>
                <a:gd name="T4" fmla="*/ 165 w 2206"/>
                <a:gd name="T5" fmla="*/ 525 h 844"/>
                <a:gd name="T6" fmla="*/ 249 w 2206"/>
                <a:gd name="T7" fmla="*/ 451 h 844"/>
                <a:gd name="T8" fmla="*/ 343 w 2206"/>
                <a:gd name="T9" fmla="*/ 388 h 844"/>
                <a:gd name="T10" fmla="*/ 449 w 2206"/>
                <a:gd name="T11" fmla="*/ 322 h 844"/>
                <a:gd name="T12" fmla="*/ 579 w 2206"/>
                <a:gd name="T13" fmla="*/ 260 h 844"/>
                <a:gd name="T14" fmla="*/ 754 w 2206"/>
                <a:gd name="T15" fmla="*/ 186 h 844"/>
                <a:gd name="T16" fmla="*/ 917 w 2206"/>
                <a:gd name="T17" fmla="*/ 140 h 844"/>
                <a:gd name="T18" fmla="*/ 1064 w 2206"/>
                <a:gd name="T19" fmla="*/ 109 h 844"/>
                <a:gd name="T20" fmla="*/ 1223 w 2206"/>
                <a:gd name="T21" fmla="*/ 94 h 844"/>
                <a:gd name="T22" fmla="*/ 1364 w 2206"/>
                <a:gd name="T23" fmla="*/ 92 h 844"/>
                <a:gd name="T24" fmla="*/ 1502 w 2206"/>
                <a:gd name="T25" fmla="*/ 114 h 844"/>
                <a:gd name="T26" fmla="*/ 1643 w 2206"/>
                <a:gd name="T27" fmla="*/ 165 h 844"/>
                <a:gd name="T28" fmla="*/ 1761 w 2206"/>
                <a:gd name="T29" fmla="*/ 230 h 844"/>
                <a:gd name="T30" fmla="*/ 1826 w 2206"/>
                <a:gd name="T31" fmla="*/ 276 h 844"/>
                <a:gd name="T32" fmla="*/ 1950 w 2206"/>
                <a:gd name="T33" fmla="*/ 48 h 844"/>
                <a:gd name="T34" fmla="*/ 1968 w 2206"/>
                <a:gd name="T35" fmla="*/ 161 h 844"/>
                <a:gd name="T36" fmla="*/ 1995 w 2206"/>
                <a:gd name="T37" fmla="*/ 271 h 844"/>
                <a:gd name="T38" fmla="*/ 2033 w 2206"/>
                <a:gd name="T39" fmla="*/ 373 h 844"/>
                <a:gd name="T40" fmla="*/ 2081 w 2206"/>
                <a:gd name="T41" fmla="*/ 475 h 844"/>
                <a:gd name="T42" fmla="*/ 2170 w 2206"/>
                <a:gd name="T43" fmla="*/ 603 h 844"/>
                <a:gd name="T44" fmla="*/ 2153 w 2206"/>
                <a:gd name="T45" fmla="*/ 670 h 844"/>
                <a:gd name="T46" fmla="*/ 2044 w 2206"/>
                <a:gd name="T47" fmla="*/ 670 h 844"/>
                <a:gd name="T48" fmla="*/ 1960 w 2206"/>
                <a:gd name="T49" fmla="*/ 682 h 844"/>
                <a:gd name="T50" fmla="*/ 1879 w 2206"/>
                <a:gd name="T51" fmla="*/ 704 h 844"/>
                <a:gd name="T52" fmla="*/ 1799 w 2206"/>
                <a:gd name="T53" fmla="*/ 741 h 844"/>
                <a:gd name="T54" fmla="*/ 1713 w 2206"/>
                <a:gd name="T55" fmla="*/ 793 h 844"/>
                <a:gd name="T56" fmla="*/ 1619 w 2206"/>
                <a:gd name="T57" fmla="*/ 770 h 844"/>
                <a:gd name="T58" fmla="*/ 1698 w 2206"/>
                <a:gd name="T59" fmla="*/ 528 h 844"/>
                <a:gd name="T60" fmla="*/ 1549 w 2206"/>
                <a:gd name="T61" fmla="*/ 459 h 844"/>
                <a:gd name="T62" fmla="*/ 1407 w 2206"/>
                <a:gd name="T63" fmla="*/ 409 h 844"/>
                <a:gd name="T64" fmla="*/ 1280 w 2206"/>
                <a:gd name="T65" fmla="*/ 376 h 844"/>
                <a:gd name="T66" fmla="*/ 1129 w 2206"/>
                <a:gd name="T67" fmla="*/ 354 h 844"/>
                <a:gd name="T68" fmla="*/ 988 w 2206"/>
                <a:gd name="T69" fmla="*/ 353 h 844"/>
                <a:gd name="T70" fmla="*/ 857 w 2206"/>
                <a:gd name="T71" fmla="*/ 362 h 844"/>
                <a:gd name="T72" fmla="*/ 707 w 2206"/>
                <a:gd name="T73" fmla="*/ 396 h 844"/>
                <a:gd name="T74" fmla="*/ 561 w 2206"/>
                <a:gd name="T75" fmla="*/ 435 h 844"/>
                <a:gd name="T76" fmla="*/ 395 w 2206"/>
                <a:gd name="T77" fmla="*/ 489 h 844"/>
                <a:gd name="T78" fmla="*/ 271 w 2206"/>
                <a:gd name="T79" fmla="*/ 548 h 844"/>
                <a:gd name="T80" fmla="*/ 185 w 2206"/>
                <a:gd name="T81" fmla="*/ 604 h 844"/>
                <a:gd name="T82" fmla="*/ 116 w 2206"/>
                <a:gd name="T83" fmla="*/ 663 h 8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06"/>
                <a:gd name="T127" fmla="*/ 0 h 844"/>
                <a:gd name="T128" fmla="*/ 2206 w 2206"/>
                <a:gd name="T129" fmla="*/ 844 h 8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06" h="844">
                  <a:moveTo>
                    <a:pt x="15" y="773"/>
                  </a:moveTo>
                  <a:lnTo>
                    <a:pt x="0" y="733"/>
                  </a:lnTo>
                  <a:lnTo>
                    <a:pt x="55" y="649"/>
                  </a:lnTo>
                  <a:lnTo>
                    <a:pt x="92" y="600"/>
                  </a:lnTo>
                  <a:lnTo>
                    <a:pt x="133" y="561"/>
                  </a:lnTo>
                  <a:lnTo>
                    <a:pt x="165" y="525"/>
                  </a:lnTo>
                  <a:lnTo>
                    <a:pt x="210" y="486"/>
                  </a:lnTo>
                  <a:lnTo>
                    <a:pt x="249" y="451"/>
                  </a:lnTo>
                  <a:lnTo>
                    <a:pt x="302" y="417"/>
                  </a:lnTo>
                  <a:lnTo>
                    <a:pt x="343" y="388"/>
                  </a:lnTo>
                  <a:lnTo>
                    <a:pt x="387" y="357"/>
                  </a:lnTo>
                  <a:lnTo>
                    <a:pt x="449" y="322"/>
                  </a:lnTo>
                  <a:lnTo>
                    <a:pt x="507" y="293"/>
                  </a:lnTo>
                  <a:lnTo>
                    <a:pt x="579" y="260"/>
                  </a:lnTo>
                  <a:lnTo>
                    <a:pt x="675" y="216"/>
                  </a:lnTo>
                  <a:lnTo>
                    <a:pt x="754" y="186"/>
                  </a:lnTo>
                  <a:lnTo>
                    <a:pt x="821" y="167"/>
                  </a:lnTo>
                  <a:lnTo>
                    <a:pt x="917" y="140"/>
                  </a:lnTo>
                  <a:lnTo>
                    <a:pt x="989" y="120"/>
                  </a:lnTo>
                  <a:lnTo>
                    <a:pt x="1064" y="109"/>
                  </a:lnTo>
                  <a:lnTo>
                    <a:pt x="1142" y="97"/>
                  </a:lnTo>
                  <a:lnTo>
                    <a:pt x="1223" y="94"/>
                  </a:lnTo>
                  <a:lnTo>
                    <a:pt x="1292" y="89"/>
                  </a:lnTo>
                  <a:lnTo>
                    <a:pt x="1364" y="92"/>
                  </a:lnTo>
                  <a:lnTo>
                    <a:pt x="1434" y="102"/>
                  </a:lnTo>
                  <a:lnTo>
                    <a:pt x="1502" y="114"/>
                  </a:lnTo>
                  <a:lnTo>
                    <a:pt x="1572" y="134"/>
                  </a:lnTo>
                  <a:lnTo>
                    <a:pt x="1643" y="165"/>
                  </a:lnTo>
                  <a:lnTo>
                    <a:pt x="1699" y="191"/>
                  </a:lnTo>
                  <a:lnTo>
                    <a:pt x="1761" y="230"/>
                  </a:lnTo>
                  <a:lnTo>
                    <a:pt x="1804" y="259"/>
                  </a:lnTo>
                  <a:lnTo>
                    <a:pt x="1826" y="276"/>
                  </a:lnTo>
                  <a:lnTo>
                    <a:pt x="1929" y="0"/>
                  </a:lnTo>
                  <a:lnTo>
                    <a:pt x="1950" y="48"/>
                  </a:lnTo>
                  <a:lnTo>
                    <a:pt x="1958" y="107"/>
                  </a:lnTo>
                  <a:lnTo>
                    <a:pt x="1968" y="161"/>
                  </a:lnTo>
                  <a:lnTo>
                    <a:pt x="1981" y="214"/>
                  </a:lnTo>
                  <a:lnTo>
                    <a:pt x="1995" y="271"/>
                  </a:lnTo>
                  <a:lnTo>
                    <a:pt x="2017" y="327"/>
                  </a:lnTo>
                  <a:lnTo>
                    <a:pt x="2033" y="373"/>
                  </a:lnTo>
                  <a:lnTo>
                    <a:pt x="2058" y="426"/>
                  </a:lnTo>
                  <a:lnTo>
                    <a:pt x="2081" y="475"/>
                  </a:lnTo>
                  <a:lnTo>
                    <a:pt x="2117" y="539"/>
                  </a:lnTo>
                  <a:lnTo>
                    <a:pt x="2170" y="603"/>
                  </a:lnTo>
                  <a:lnTo>
                    <a:pt x="2205" y="676"/>
                  </a:lnTo>
                  <a:lnTo>
                    <a:pt x="2153" y="670"/>
                  </a:lnTo>
                  <a:lnTo>
                    <a:pt x="2102" y="669"/>
                  </a:lnTo>
                  <a:lnTo>
                    <a:pt x="2044" y="670"/>
                  </a:lnTo>
                  <a:lnTo>
                    <a:pt x="1992" y="675"/>
                  </a:lnTo>
                  <a:lnTo>
                    <a:pt x="1960" y="682"/>
                  </a:lnTo>
                  <a:lnTo>
                    <a:pt x="1928" y="690"/>
                  </a:lnTo>
                  <a:lnTo>
                    <a:pt x="1879" y="704"/>
                  </a:lnTo>
                  <a:lnTo>
                    <a:pt x="1838" y="724"/>
                  </a:lnTo>
                  <a:lnTo>
                    <a:pt x="1799" y="741"/>
                  </a:lnTo>
                  <a:lnTo>
                    <a:pt x="1758" y="768"/>
                  </a:lnTo>
                  <a:lnTo>
                    <a:pt x="1713" y="793"/>
                  </a:lnTo>
                  <a:lnTo>
                    <a:pt x="1652" y="843"/>
                  </a:lnTo>
                  <a:lnTo>
                    <a:pt x="1619" y="770"/>
                  </a:lnTo>
                  <a:lnTo>
                    <a:pt x="1721" y="544"/>
                  </a:lnTo>
                  <a:lnTo>
                    <a:pt x="1698" y="528"/>
                  </a:lnTo>
                  <a:lnTo>
                    <a:pt x="1616" y="489"/>
                  </a:lnTo>
                  <a:lnTo>
                    <a:pt x="1549" y="459"/>
                  </a:lnTo>
                  <a:lnTo>
                    <a:pt x="1460" y="424"/>
                  </a:lnTo>
                  <a:lnTo>
                    <a:pt x="1407" y="409"/>
                  </a:lnTo>
                  <a:lnTo>
                    <a:pt x="1355" y="394"/>
                  </a:lnTo>
                  <a:lnTo>
                    <a:pt x="1280" y="376"/>
                  </a:lnTo>
                  <a:lnTo>
                    <a:pt x="1208" y="360"/>
                  </a:lnTo>
                  <a:lnTo>
                    <a:pt x="1129" y="354"/>
                  </a:lnTo>
                  <a:lnTo>
                    <a:pt x="1062" y="351"/>
                  </a:lnTo>
                  <a:lnTo>
                    <a:pt x="988" y="353"/>
                  </a:lnTo>
                  <a:lnTo>
                    <a:pt x="914" y="354"/>
                  </a:lnTo>
                  <a:lnTo>
                    <a:pt x="857" y="362"/>
                  </a:lnTo>
                  <a:lnTo>
                    <a:pt x="782" y="377"/>
                  </a:lnTo>
                  <a:lnTo>
                    <a:pt x="707" y="396"/>
                  </a:lnTo>
                  <a:lnTo>
                    <a:pt x="637" y="413"/>
                  </a:lnTo>
                  <a:lnTo>
                    <a:pt x="561" y="435"/>
                  </a:lnTo>
                  <a:lnTo>
                    <a:pt x="478" y="462"/>
                  </a:lnTo>
                  <a:lnTo>
                    <a:pt x="395" y="489"/>
                  </a:lnTo>
                  <a:lnTo>
                    <a:pt x="322" y="526"/>
                  </a:lnTo>
                  <a:lnTo>
                    <a:pt x="271" y="548"/>
                  </a:lnTo>
                  <a:lnTo>
                    <a:pt x="221" y="578"/>
                  </a:lnTo>
                  <a:lnTo>
                    <a:pt x="185" y="604"/>
                  </a:lnTo>
                  <a:lnTo>
                    <a:pt x="148" y="633"/>
                  </a:lnTo>
                  <a:lnTo>
                    <a:pt x="116" y="663"/>
                  </a:lnTo>
                  <a:lnTo>
                    <a:pt x="15" y="773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72" name="Freeform 84"/>
            <p:cNvSpPr>
              <a:spLocks/>
            </p:cNvSpPr>
            <p:nvPr/>
          </p:nvSpPr>
          <p:spPr bwMode="auto">
            <a:xfrm>
              <a:off x="1532" y="1948"/>
              <a:ext cx="2172" cy="769"/>
            </a:xfrm>
            <a:custGeom>
              <a:avLst/>
              <a:gdLst>
                <a:gd name="T0" fmla="*/ 57 w 2172"/>
                <a:gd name="T1" fmla="*/ 619 h 769"/>
                <a:gd name="T2" fmla="*/ 123 w 2172"/>
                <a:gd name="T3" fmla="*/ 539 h 769"/>
                <a:gd name="T4" fmla="*/ 198 w 2172"/>
                <a:gd name="T5" fmla="*/ 464 h 769"/>
                <a:gd name="T6" fmla="*/ 290 w 2172"/>
                <a:gd name="T7" fmla="*/ 387 h 769"/>
                <a:gd name="T8" fmla="*/ 375 w 2172"/>
                <a:gd name="T9" fmla="*/ 328 h 769"/>
                <a:gd name="T10" fmla="*/ 496 w 2172"/>
                <a:gd name="T11" fmla="*/ 264 h 769"/>
                <a:gd name="T12" fmla="*/ 663 w 2172"/>
                <a:gd name="T13" fmla="*/ 186 h 769"/>
                <a:gd name="T14" fmla="*/ 809 w 2172"/>
                <a:gd name="T15" fmla="*/ 136 h 769"/>
                <a:gd name="T16" fmla="*/ 978 w 2172"/>
                <a:gd name="T17" fmla="*/ 88 h 769"/>
                <a:gd name="T18" fmla="*/ 1128 w 2172"/>
                <a:gd name="T19" fmla="*/ 63 h 769"/>
                <a:gd name="T20" fmla="*/ 1278 w 2172"/>
                <a:gd name="T21" fmla="*/ 52 h 769"/>
                <a:gd name="T22" fmla="*/ 1417 w 2172"/>
                <a:gd name="T23" fmla="*/ 62 h 769"/>
                <a:gd name="T24" fmla="*/ 1553 w 2172"/>
                <a:gd name="T25" fmla="*/ 89 h 769"/>
                <a:gd name="T26" fmla="*/ 1678 w 2172"/>
                <a:gd name="T27" fmla="*/ 142 h 769"/>
                <a:gd name="T28" fmla="*/ 1781 w 2172"/>
                <a:gd name="T29" fmla="*/ 204 h 769"/>
                <a:gd name="T30" fmla="*/ 1929 w 2172"/>
                <a:gd name="T31" fmla="*/ 0 h 769"/>
                <a:gd name="T32" fmla="*/ 1945 w 2172"/>
                <a:gd name="T33" fmla="*/ 107 h 769"/>
                <a:gd name="T34" fmla="*/ 1970 w 2172"/>
                <a:gd name="T35" fmla="*/ 211 h 769"/>
                <a:gd name="T36" fmla="*/ 2006 w 2172"/>
                <a:gd name="T37" fmla="*/ 309 h 769"/>
                <a:gd name="T38" fmla="*/ 2052 w 2172"/>
                <a:gd name="T39" fmla="*/ 407 h 769"/>
                <a:gd name="T40" fmla="*/ 2118 w 2172"/>
                <a:gd name="T41" fmla="*/ 520 h 769"/>
                <a:gd name="T42" fmla="*/ 2171 w 2172"/>
                <a:gd name="T43" fmla="*/ 600 h 769"/>
                <a:gd name="T44" fmla="*/ 2068 w 2172"/>
                <a:gd name="T45" fmla="*/ 593 h 769"/>
                <a:gd name="T46" fmla="*/ 1960 w 2172"/>
                <a:gd name="T47" fmla="*/ 601 h 769"/>
                <a:gd name="T48" fmla="*/ 1896 w 2172"/>
                <a:gd name="T49" fmla="*/ 616 h 769"/>
                <a:gd name="T50" fmla="*/ 1805 w 2172"/>
                <a:gd name="T51" fmla="*/ 650 h 769"/>
                <a:gd name="T52" fmla="*/ 1727 w 2172"/>
                <a:gd name="T53" fmla="*/ 694 h 769"/>
                <a:gd name="T54" fmla="*/ 1619 w 2172"/>
                <a:gd name="T55" fmla="*/ 768 h 769"/>
                <a:gd name="T56" fmla="*/ 1670 w 2172"/>
                <a:gd name="T57" fmla="*/ 464 h 769"/>
                <a:gd name="T58" fmla="*/ 1525 w 2172"/>
                <a:gd name="T59" fmla="*/ 402 h 769"/>
                <a:gd name="T60" fmla="*/ 1383 w 2172"/>
                <a:gd name="T61" fmla="*/ 356 h 769"/>
                <a:gd name="T62" fmla="*/ 1260 w 2172"/>
                <a:gd name="T63" fmla="*/ 327 h 769"/>
                <a:gd name="T64" fmla="*/ 1110 w 2172"/>
                <a:gd name="T65" fmla="*/ 308 h 769"/>
                <a:gd name="T66" fmla="*/ 971 w 2172"/>
                <a:gd name="T67" fmla="*/ 311 h 769"/>
                <a:gd name="T68" fmla="*/ 841 w 2172"/>
                <a:gd name="T69" fmla="*/ 323 h 769"/>
                <a:gd name="T70" fmla="*/ 692 w 2172"/>
                <a:gd name="T71" fmla="*/ 358 h 769"/>
                <a:gd name="T72" fmla="*/ 547 w 2172"/>
                <a:gd name="T73" fmla="*/ 398 h 769"/>
                <a:gd name="T74" fmla="*/ 381 w 2172"/>
                <a:gd name="T75" fmla="*/ 453 h 769"/>
                <a:gd name="T76" fmla="*/ 257 w 2172"/>
                <a:gd name="T77" fmla="*/ 513 h 769"/>
                <a:gd name="T78" fmla="*/ 167 w 2172"/>
                <a:gd name="T79" fmla="*/ 569 h 769"/>
                <a:gd name="T80" fmla="*/ 102 w 2172"/>
                <a:gd name="T81" fmla="*/ 627 h 7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72"/>
                <a:gd name="T124" fmla="*/ 0 h 769"/>
                <a:gd name="T125" fmla="*/ 2172 w 2172"/>
                <a:gd name="T126" fmla="*/ 769 h 7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72" h="769">
                  <a:moveTo>
                    <a:pt x="0" y="736"/>
                  </a:moveTo>
                  <a:lnTo>
                    <a:pt x="57" y="619"/>
                  </a:lnTo>
                  <a:lnTo>
                    <a:pt x="86" y="581"/>
                  </a:lnTo>
                  <a:lnTo>
                    <a:pt x="123" y="539"/>
                  </a:lnTo>
                  <a:lnTo>
                    <a:pt x="155" y="505"/>
                  </a:lnTo>
                  <a:lnTo>
                    <a:pt x="198" y="464"/>
                  </a:lnTo>
                  <a:lnTo>
                    <a:pt x="239" y="427"/>
                  </a:lnTo>
                  <a:lnTo>
                    <a:pt x="290" y="387"/>
                  </a:lnTo>
                  <a:lnTo>
                    <a:pt x="332" y="359"/>
                  </a:lnTo>
                  <a:lnTo>
                    <a:pt x="375" y="328"/>
                  </a:lnTo>
                  <a:lnTo>
                    <a:pt x="437" y="293"/>
                  </a:lnTo>
                  <a:lnTo>
                    <a:pt x="496" y="264"/>
                  </a:lnTo>
                  <a:lnTo>
                    <a:pt x="568" y="230"/>
                  </a:lnTo>
                  <a:lnTo>
                    <a:pt x="663" y="186"/>
                  </a:lnTo>
                  <a:lnTo>
                    <a:pt x="742" y="157"/>
                  </a:lnTo>
                  <a:lnTo>
                    <a:pt x="809" y="136"/>
                  </a:lnTo>
                  <a:lnTo>
                    <a:pt x="904" y="108"/>
                  </a:lnTo>
                  <a:lnTo>
                    <a:pt x="978" y="88"/>
                  </a:lnTo>
                  <a:lnTo>
                    <a:pt x="1050" y="76"/>
                  </a:lnTo>
                  <a:lnTo>
                    <a:pt x="1128" y="63"/>
                  </a:lnTo>
                  <a:lnTo>
                    <a:pt x="1208" y="57"/>
                  </a:lnTo>
                  <a:lnTo>
                    <a:pt x="1278" y="52"/>
                  </a:lnTo>
                  <a:lnTo>
                    <a:pt x="1348" y="54"/>
                  </a:lnTo>
                  <a:lnTo>
                    <a:pt x="1417" y="62"/>
                  </a:lnTo>
                  <a:lnTo>
                    <a:pt x="1484" y="72"/>
                  </a:lnTo>
                  <a:lnTo>
                    <a:pt x="1553" y="89"/>
                  </a:lnTo>
                  <a:lnTo>
                    <a:pt x="1623" y="116"/>
                  </a:lnTo>
                  <a:lnTo>
                    <a:pt x="1678" y="142"/>
                  </a:lnTo>
                  <a:lnTo>
                    <a:pt x="1738" y="176"/>
                  </a:lnTo>
                  <a:lnTo>
                    <a:pt x="1781" y="204"/>
                  </a:lnTo>
                  <a:lnTo>
                    <a:pt x="1841" y="242"/>
                  </a:lnTo>
                  <a:lnTo>
                    <a:pt x="1929" y="0"/>
                  </a:lnTo>
                  <a:lnTo>
                    <a:pt x="1935" y="55"/>
                  </a:lnTo>
                  <a:lnTo>
                    <a:pt x="1945" y="107"/>
                  </a:lnTo>
                  <a:lnTo>
                    <a:pt x="1956" y="157"/>
                  </a:lnTo>
                  <a:lnTo>
                    <a:pt x="1970" y="211"/>
                  </a:lnTo>
                  <a:lnTo>
                    <a:pt x="1990" y="265"/>
                  </a:lnTo>
                  <a:lnTo>
                    <a:pt x="2006" y="309"/>
                  </a:lnTo>
                  <a:lnTo>
                    <a:pt x="2029" y="360"/>
                  </a:lnTo>
                  <a:lnTo>
                    <a:pt x="2052" y="407"/>
                  </a:lnTo>
                  <a:lnTo>
                    <a:pt x="2085" y="467"/>
                  </a:lnTo>
                  <a:lnTo>
                    <a:pt x="2118" y="520"/>
                  </a:lnTo>
                  <a:lnTo>
                    <a:pt x="2142" y="555"/>
                  </a:lnTo>
                  <a:lnTo>
                    <a:pt x="2171" y="600"/>
                  </a:lnTo>
                  <a:lnTo>
                    <a:pt x="2121" y="594"/>
                  </a:lnTo>
                  <a:lnTo>
                    <a:pt x="2068" y="593"/>
                  </a:lnTo>
                  <a:lnTo>
                    <a:pt x="2011" y="595"/>
                  </a:lnTo>
                  <a:lnTo>
                    <a:pt x="1960" y="601"/>
                  </a:lnTo>
                  <a:lnTo>
                    <a:pt x="1928" y="607"/>
                  </a:lnTo>
                  <a:lnTo>
                    <a:pt x="1896" y="616"/>
                  </a:lnTo>
                  <a:lnTo>
                    <a:pt x="1848" y="632"/>
                  </a:lnTo>
                  <a:lnTo>
                    <a:pt x="1805" y="650"/>
                  </a:lnTo>
                  <a:lnTo>
                    <a:pt x="1769" y="667"/>
                  </a:lnTo>
                  <a:lnTo>
                    <a:pt x="1727" y="694"/>
                  </a:lnTo>
                  <a:lnTo>
                    <a:pt x="1682" y="720"/>
                  </a:lnTo>
                  <a:lnTo>
                    <a:pt x="1619" y="768"/>
                  </a:lnTo>
                  <a:lnTo>
                    <a:pt x="1739" y="497"/>
                  </a:lnTo>
                  <a:lnTo>
                    <a:pt x="1670" y="464"/>
                  </a:lnTo>
                  <a:lnTo>
                    <a:pt x="1591" y="429"/>
                  </a:lnTo>
                  <a:lnTo>
                    <a:pt x="1525" y="402"/>
                  </a:lnTo>
                  <a:lnTo>
                    <a:pt x="1438" y="371"/>
                  </a:lnTo>
                  <a:lnTo>
                    <a:pt x="1383" y="356"/>
                  </a:lnTo>
                  <a:lnTo>
                    <a:pt x="1333" y="341"/>
                  </a:lnTo>
                  <a:lnTo>
                    <a:pt x="1260" y="327"/>
                  </a:lnTo>
                  <a:lnTo>
                    <a:pt x="1189" y="314"/>
                  </a:lnTo>
                  <a:lnTo>
                    <a:pt x="1110" y="308"/>
                  </a:lnTo>
                  <a:lnTo>
                    <a:pt x="1043" y="308"/>
                  </a:lnTo>
                  <a:lnTo>
                    <a:pt x="971" y="311"/>
                  </a:lnTo>
                  <a:lnTo>
                    <a:pt x="897" y="315"/>
                  </a:lnTo>
                  <a:lnTo>
                    <a:pt x="841" y="323"/>
                  </a:lnTo>
                  <a:lnTo>
                    <a:pt x="767" y="340"/>
                  </a:lnTo>
                  <a:lnTo>
                    <a:pt x="692" y="358"/>
                  </a:lnTo>
                  <a:lnTo>
                    <a:pt x="622" y="375"/>
                  </a:lnTo>
                  <a:lnTo>
                    <a:pt x="547" y="398"/>
                  </a:lnTo>
                  <a:lnTo>
                    <a:pt x="463" y="425"/>
                  </a:lnTo>
                  <a:lnTo>
                    <a:pt x="381" y="453"/>
                  </a:lnTo>
                  <a:lnTo>
                    <a:pt x="309" y="491"/>
                  </a:lnTo>
                  <a:lnTo>
                    <a:pt x="257" y="513"/>
                  </a:lnTo>
                  <a:lnTo>
                    <a:pt x="207" y="541"/>
                  </a:lnTo>
                  <a:lnTo>
                    <a:pt x="167" y="569"/>
                  </a:lnTo>
                  <a:lnTo>
                    <a:pt x="131" y="596"/>
                  </a:lnTo>
                  <a:lnTo>
                    <a:pt x="102" y="627"/>
                  </a:lnTo>
                  <a:lnTo>
                    <a:pt x="0" y="736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173" name="Rectangle 85"/>
          <p:cNvSpPr>
            <a:spLocks noChangeArrowheads="1"/>
          </p:cNvSpPr>
          <p:nvPr/>
        </p:nvSpPr>
        <p:spPr bwMode="auto">
          <a:xfrm>
            <a:off x="3183674" y="3709987"/>
            <a:ext cx="2066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>
                <a:latin typeface="Symbol" pitchFamily="18" charset="2"/>
              </a:rPr>
              <a:t></a:t>
            </a:r>
            <a:r>
              <a:rPr lang="tr-TR" altLang="tr-TR" sz="2800" b="1"/>
              <a:t> /2 = .025</a:t>
            </a:r>
          </a:p>
        </p:txBody>
      </p:sp>
      <p:sp>
        <p:nvSpPr>
          <p:cNvPr id="174" name="Line 86"/>
          <p:cNvSpPr>
            <a:spLocks noChangeShapeType="1"/>
          </p:cNvSpPr>
          <p:nvPr/>
        </p:nvSpPr>
        <p:spPr bwMode="auto">
          <a:xfrm flipH="1">
            <a:off x="3177324" y="4189412"/>
            <a:ext cx="404812" cy="27781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5" name="Rectangle 87"/>
          <p:cNvSpPr>
            <a:spLocks noChangeArrowheads="1"/>
          </p:cNvSpPr>
          <p:nvPr/>
        </p:nvSpPr>
        <p:spPr bwMode="auto">
          <a:xfrm>
            <a:off x="4326674" y="4094162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latin typeface="Wingdings" pitchFamily="2" charset="2"/>
              </a:rPr>
              <a:t></a:t>
            </a:r>
          </a:p>
        </p:txBody>
      </p:sp>
      <p:sp>
        <p:nvSpPr>
          <p:cNvPr id="176" name="Rectangle 88"/>
          <p:cNvSpPr>
            <a:spLocks noChangeArrowheads="1"/>
          </p:cNvSpPr>
          <p:nvPr/>
        </p:nvSpPr>
        <p:spPr bwMode="auto">
          <a:xfrm>
            <a:off x="1812074" y="2227262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>
                <a:latin typeface="Wingdings" pitchFamily="2" charset="2"/>
              </a:rPr>
              <a:t></a:t>
            </a:r>
          </a:p>
        </p:txBody>
      </p:sp>
      <p:sp>
        <p:nvSpPr>
          <p:cNvPr id="177" name="Rectangle 89"/>
          <p:cNvSpPr>
            <a:spLocks noChangeArrowheads="1"/>
          </p:cNvSpPr>
          <p:nvPr/>
        </p:nvSpPr>
        <p:spPr bwMode="auto">
          <a:xfrm>
            <a:off x="4326674" y="2227262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>
                <a:latin typeface="Wingdings" pitchFamily="2" charset="2"/>
              </a:rPr>
              <a:t></a:t>
            </a:r>
          </a:p>
        </p:txBody>
      </p:sp>
      <p:sp>
        <p:nvSpPr>
          <p:cNvPr id="178" name="Rectangle 90"/>
          <p:cNvSpPr>
            <a:spLocks noChangeArrowheads="1"/>
          </p:cNvSpPr>
          <p:nvPr/>
        </p:nvSpPr>
        <p:spPr bwMode="auto">
          <a:xfrm>
            <a:off x="4326674" y="5160962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>
                <a:latin typeface="Wingdings" pitchFamily="2" charset="2"/>
              </a:rPr>
              <a:t></a:t>
            </a:r>
          </a:p>
        </p:txBody>
      </p:sp>
      <p:sp>
        <p:nvSpPr>
          <p:cNvPr id="179" name="Text Box 91"/>
          <p:cNvSpPr txBox="1">
            <a:spLocks noChangeArrowheads="1"/>
          </p:cNvSpPr>
          <p:nvPr/>
        </p:nvSpPr>
        <p:spPr bwMode="auto">
          <a:xfrm>
            <a:off x="6880961" y="5310187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.4750</a:t>
            </a:r>
          </a:p>
        </p:txBody>
      </p:sp>
      <p:sp>
        <p:nvSpPr>
          <p:cNvPr id="180" name="Freeform 92"/>
          <p:cNvSpPr>
            <a:spLocks/>
          </p:cNvSpPr>
          <p:nvPr/>
        </p:nvSpPr>
        <p:spPr bwMode="auto">
          <a:xfrm flipH="1">
            <a:off x="1775561" y="3100387"/>
            <a:ext cx="649288" cy="1600200"/>
          </a:xfrm>
          <a:custGeom>
            <a:avLst/>
            <a:gdLst>
              <a:gd name="T0" fmla="*/ 0 w 409"/>
              <a:gd name="T1" fmla="*/ 0 h 977"/>
              <a:gd name="T2" fmla="*/ 2147483647 w 409"/>
              <a:gd name="T3" fmla="*/ 2147483647 h 977"/>
              <a:gd name="T4" fmla="*/ 2147483647 w 409"/>
              <a:gd name="T5" fmla="*/ 2147483647 h 977"/>
              <a:gd name="T6" fmla="*/ 2147483647 w 409"/>
              <a:gd name="T7" fmla="*/ 2147483647 h 977"/>
              <a:gd name="T8" fmla="*/ 2147483647 w 409"/>
              <a:gd name="T9" fmla="*/ 2147483647 h 977"/>
              <a:gd name="T10" fmla="*/ 2147483647 w 409"/>
              <a:gd name="T11" fmla="*/ 2147483647 h 977"/>
              <a:gd name="T12" fmla="*/ 2147483647 w 409"/>
              <a:gd name="T13" fmla="*/ 2147483647 h 977"/>
              <a:gd name="T14" fmla="*/ 2147483647 w 409"/>
              <a:gd name="T15" fmla="*/ 2147483647 h 977"/>
              <a:gd name="T16" fmla="*/ 0 w 409"/>
              <a:gd name="T17" fmla="*/ 2147483647 h 977"/>
              <a:gd name="T18" fmla="*/ 0 w 409"/>
              <a:gd name="T19" fmla="*/ 0 h 9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9"/>
              <a:gd name="T31" fmla="*/ 0 h 977"/>
              <a:gd name="T32" fmla="*/ 409 w 409"/>
              <a:gd name="T33" fmla="*/ 977 h 9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9" h="977">
                <a:moveTo>
                  <a:pt x="0" y="0"/>
                </a:moveTo>
                <a:lnTo>
                  <a:pt x="102" y="53"/>
                </a:lnTo>
                <a:lnTo>
                  <a:pt x="177" y="156"/>
                </a:lnTo>
                <a:lnTo>
                  <a:pt x="229" y="232"/>
                </a:lnTo>
                <a:lnTo>
                  <a:pt x="306" y="362"/>
                </a:lnTo>
                <a:lnTo>
                  <a:pt x="356" y="462"/>
                </a:lnTo>
                <a:lnTo>
                  <a:pt x="408" y="565"/>
                </a:lnTo>
                <a:lnTo>
                  <a:pt x="408" y="976"/>
                </a:lnTo>
                <a:lnTo>
                  <a:pt x="0" y="976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1" name="Line 74"/>
          <p:cNvSpPr>
            <a:spLocks noChangeShapeType="1"/>
          </p:cNvSpPr>
          <p:nvPr/>
        </p:nvSpPr>
        <p:spPr bwMode="auto">
          <a:xfrm>
            <a:off x="1851761" y="3176587"/>
            <a:ext cx="790575" cy="1185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2" name="Line 93"/>
          <p:cNvSpPr>
            <a:spLocks noChangeShapeType="1"/>
          </p:cNvSpPr>
          <p:nvPr/>
        </p:nvSpPr>
        <p:spPr bwMode="auto">
          <a:xfrm>
            <a:off x="2385161" y="3024187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3" name="Freeform 94"/>
          <p:cNvSpPr>
            <a:spLocks/>
          </p:cNvSpPr>
          <p:nvPr/>
        </p:nvSpPr>
        <p:spPr bwMode="auto">
          <a:xfrm flipH="1">
            <a:off x="1013561" y="4014787"/>
            <a:ext cx="755650" cy="674688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84" name="Rectangle 95"/>
          <p:cNvSpPr>
            <a:spLocks noChangeArrowheads="1"/>
          </p:cNvSpPr>
          <p:nvPr/>
        </p:nvSpPr>
        <p:spPr bwMode="auto">
          <a:xfrm>
            <a:off x="394436" y="3557587"/>
            <a:ext cx="2066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Symbol" pitchFamily="18" charset="2"/>
              </a:rPr>
              <a:t></a:t>
            </a:r>
            <a:r>
              <a:rPr lang="tr-TR" altLang="tr-TR" sz="2400" b="1"/>
              <a:t> /2 = .025</a:t>
            </a:r>
            <a:endParaRPr lang="tr-TR" altLang="tr-TR" sz="2800" b="1"/>
          </a:p>
        </p:txBody>
      </p:sp>
      <p:sp>
        <p:nvSpPr>
          <p:cNvPr id="185" name="Line 96"/>
          <p:cNvSpPr>
            <a:spLocks noChangeShapeType="1"/>
          </p:cNvSpPr>
          <p:nvPr/>
        </p:nvSpPr>
        <p:spPr bwMode="auto">
          <a:xfrm flipH="1" flipV="1">
            <a:off x="1165961" y="3938587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" name="Oval 97"/>
          <p:cNvSpPr>
            <a:spLocks noChangeArrowheads="1"/>
          </p:cNvSpPr>
          <p:nvPr/>
        </p:nvSpPr>
        <p:spPr bwMode="auto">
          <a:xfrm>
            <a:off x="2918561" y="4624387"/>
            <a:ext cx="2286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87" name="Rectangle 98"/>
          <p:cNvSpPr>
            <a:spLocks noChangeArrowheads="1"/>
          </p:cNvSpPr>
          <p:nvPr/>
        </p:nvSpPr>
        <p:spPr bwMode="auto">
          <a:xfrm>
            <a:off x="1013561" y="4641850"/>
            <a:ext cx="11366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300" b="1"/>
              <a:t>-1.96</a:t>
            </a:r>
          </a:p>
        </p:txBody>
      </p:sp>
    </p:spTree>
    <p:extLst>
      <p:ext uri="{BB962C8B-B14F-4D97-AF65-F5344CB8AC3E}">
        <p14:creationId xmlns:p14="http://schemas.microsoft.com/office/powerpoint/2010/main" val="18652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552197" y="913701"/>
            <a:ext cx="6859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000" b="1" dirty="0">
                <a:latin typeface="+mn-lt"/>
              </a:rPr>
              <a:t>4. Adım:</a:t>
            </a:r>
            <a:r>
              <a:rPr lang="tr-TR" altLang="tr-TR" sz="2000" dirty="0">
                <a:latin typeface="+mn-lt"/>
              </a:rPr>
              <a:t> İstatistiksel karşılaştırmanın yapılması:</a:t>
            </a:r>
          </a:p>
        </p:txBody>
      </p:sp>
      <p:graphicFrame>
        <p:nvGraphicFramePr>
          <p:cNvPr id="156" name="Nesne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13470"/>
              </p:ext>
            </p:extLst>
          </p:nvPr>
        </p:nvGraphicFramePr>
        <p:xfrm>
          <a:off x="197445" y="2663996"/>
          <a:ext cx="2447230" cy="95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Denklem" r:id="rId3" imgW="1866090" imgH="545863" progId="Equation.3">
                  <p:embed/>
                </p:oleObj>
              </mc:Choice>
              <mc:Fallback>
                <p:oleObj name="Denklem" r:id="rId3" imgW="1866090" imgH="545863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5" y="2663996"/>
                        <a:ext cx="2447230" cy="951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Text Box 60"/>
          <p:cNvSpPr txBox="1">
            <a:spLocks noChangeArrowheads="1"/>
          </p:cNvSpPr>
          <p:nvPr/>
        </p:nvSpPr>
        <p:spPr bwMode="auto">
          <a:xfrm>
            <a:off x="466357" y="5295625"/>
            <a:ext cx="80793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000" b="1" dirty="0">
                <a:latin typeface="+mn-lt"/>
              </a:rPr>
              <a:t>5. Adım:</a:t>
            </a:r>
            <a:r>
              <a:rPr lang="tr-TR" altLang="tr-TR" sz="2000" dirty="0">
                <a:latin typeface="+mn-lt"/>
              </a:rPr>
              <a:t> Karar verme ve </a:t>
            </a:r>
            <a:r>
              <a:rPr lang="tr-TR" altLang="tr-TR" sz="2000" dirty="0" smtClean="0">
                <a:latin typeface="+mn-lt"/>
              </a:rPr>
              <a:t>yorumlama: </a:t>
            </a:r>
            <a:r>
              <a:rPr lang="tr-TR" altLang="tr-TR" sz="2000" dirty="0" err="1" smtClean="0">
                <a:latin typeface="+mn-lt"/>
              </a:rPr>
              <a:t>Z</a:t>
            </a:r>
            <a:r>
              <a:rPr lang="tr-TR" altLang="tr-TR" sz="2000" baseline="-25000" dirty="0" err="1" smtClean="0">
                <a:latin typeface="+mn-lt"/>
              </a:rPr>
              <a:t>hesap</a:t>
            </a:r>
            <a:r>
              <a:rPr lang="tr-TR" altLang="tr-TR" sz="2000" dirty="0" smtClean="0">
                <a:latin typeface="+mn-lt"/>
              </a:rPr>
              <a:t> </a:t>
            </a:r>
            <a:r>
              <a:rPr lang="tr-TR" altLang="tr-TR" sz="2000" dirty="0">
                <a:latin typeface="+mn-lt"/>
              </a:rPr>
              <a:t>değeri H</a:t>
            </a:r>
            <a:r>
              <a:rPr lang="tr-TR" altLang="tr-TR" sz="2000" baseline="-25000" dirty="0">
                <a:latin typeface="+mn-lt"/>
              </a:rPr>
              <a:t>0</a:t>
            </a:r>
            <a:r>
              <a:rPr lang="tr-TR" altLang="tr-TR" sz="2000" dirty="0">
                <a:latin typeface="+mn-lt"/>
              </a:rPr>
              <a:t> </a:t>
            </a:r>
            <a:r>
              <a:rPr lang="tr-TR" altLang="tr-TR" sz="2000" dirty="0" err="1">
                <a:latin typeface="+mn-lt"/>
              </a:rPr>
              <a:t>red</a:t>
            </a:r>
            <a:r>
              <a:rPr lang="tr-TR" altLang="tr-TR" sz="2000" dirty="0">
                <a:latin typeface="+mn-lt"/>
              </a:rPr>
              <a:t> bölgesine düştüğü için H</a:t>
            </a:r>
            <a:r>
              <a:rPr lang="tr-TR" altLang="tr-TR" sz="2000" baseline="-25000" dirty="0">
                <a:latin typeface="+mn-lt"/>
              </a:rPr>
              <a:t>0</a:t>
            </a:r>
            <a:r>
              <a:rPr lang="tr-TR" altLang="tr-TR" sz="2000" dirty="0">
                <a:latin typeface="+mn-lt"/>
              </a:rPr>
              <a:t> hipotezi reddedilir, yani vidaları boy ortalaması 100 mm’den farklıdır, makinanın ayarı </a:t>
            </a:r>
            <a:r>
              <a:rPr lang="tr-TR" altLang="tr-TR" sz="2000" dirty="0" smtClean="0">
                <a:latin typeface="+mn-lt"/>
              </a:rPr>
              <a:t>bozulmuştur.</a:t>
            </a:r>
            <a:endParaRPr lang="tr-TR" altLang="tr-TR" sz="2000" dirty="0">
              <a:latin typeface="+mn-lt"/>
            </a:endParaRPr>
          </a:p>
        </p:txBody>
      </p:sp>
      <p:sp>
        <p:nvSpPr>
          <p:cNvPr id="56" name="Freeform 3"/>
          <p:cNvSpPr>
            <a:spLocks/>
          </p:cNvSpPr>
          <p:nvPr/>
        </p:nvSpPr>
        <p:spPr bwMode="auto">
          <a:xfrm>
            <a:off x="5387875" y="2361406"/>
            <a:ext cx="649287" cy="1550987"/>
          </a:xfrm>
          <a:custGeom>
            <a:avLst/>
            <a:gdLst>
              <a:gd name="T0" fmla="*/ 0 w 409"/>
              <a:gd name="T1" fmla="*/ 0 h 977"/>
              <a:gd name="T2" fmla="*/ 2147483647 w 409"/>
              <a:gd name="T3" fmla="*/ 2147483647 h 977"/>
              <a:gd name="T4" fmla="*/ 2147483647 w 409"/>
              <a:gd name="T5" fmla="*/ 2147483647 h 977"/>
              <a:gd name="T6" fmla="*/ 2147483647 w 409"/>
              <a:gd name="T7" fmla="*/ 2147483647 h 977"/>
              <a:gd name="T8" fmla="*/ 2147483647 w 409"/>
              <a:gd name="T9" fmla="*/ 2147483647 h 977"/>
              <a:gd name="T10" fmla="*/ 2147483647 w 409"/>
              <a:gd name="T11" fmla="*/ 2147483647 h 977"/>
              <a:gd name="T12" fmla="*/ 2147483647 w 409"/>
              <a:gd name="T13" fmla="*/ 2147483647 h 977"/>
              <a:gd name="T14" fmla="*/ 2147483647 w 409"/>
              <a:gd name="T15" fmla="*/ 2147483647 h 977"/>
              <a:gd name="T16" fmla="*/ 0 w 409"/>
              <a:gd name="T17" fmla="*/ 2147483647 h 977"/>
              <a:gd name="T18" fmla="*/ 0 w 409"/>
              <a:gd name="T19" fmla="*/ 0 h 9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9"/>
              <a:gd name="T31" fmla="*/ 0 h 977"/>
              <a:gd name="T32" fmla="*/ 409 w 409"/>
              <a:gd name="T33" fmla="*/ 977 h 9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9" h="977">
                <a:moveTo>
                  <a:pt x="0" y="0"/>
                </a:moveTo>
                <a:lnTo>
                  <a:pt x="102" y="53"/>
                </a:lnTo>
                <a:lnTo>
                  <a:pt x="177" y="156"/>
                </a:lnTo>
                <a:lnTo>
                  <a:pt x="229" y="232"/>
                </a:lnTo>
                <a:lnTo>
                  <a:pt x="306" y="362"/>
                </a:lnTo>
                <a:lnTo>
                  <a:pt x="356" y="462"/>
                </a:lnTo>
                <a:lnTo>
                  <a:pt x="408" y="565"/>
                </a:lnTo>
                <a:lnTo>
                  <a:pt x="408" y="976"/>
                </a:lnTo>
                <a:lnTo>
                  <a:pt x="0" y="976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7" name="Freeform 4"/>
          <p:cNvSpPr>
            <a:spLocks/>
          </p:cNvSpPr>
          <p:nvPr/>
        </p:nvSpPr>
        <p:spPr bwMode="auto">
          <a:xfrm>
            <a:off x="6038750" y="3244056"/>
            <a:ext cx="755650" cy="674687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5387875" y="2375693"/>
            <a:ext cx="0" cy="153193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997475" y="1921668"/>
            <a:ext cx="41275" cy="2000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5387875" y="2348706"/>
            <a:ext cx="1635125" cy="157321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3751162" y="2348706"/>
            <a:ext cx="1638300" cy="157321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3751162" y="2385218"/>
            <a:ext cx="3271838" cy="1536700"/>
          </a:xfrm>
          <a:custGeom>
            <a:avLst/>
            <a:gdLst>
              <a:gd name="T0" fmla="*/ 0 w 2061"/>
              <a:gd name="T1" fmla="*/ 0 h 968"/>
              <a:gd name="T2" fmla="*/ 0 w 2061"/>
              <a:gd name="T3" fmla="*/ 2147483647 h 968"/>
              <a:gd name="T4" fmla="*/ 2147483647 w 2061"/>
              <a:gd name="T5" fmla="*/ 2147483647 h 968"/>
              <a:gd name="T6" fmla="*/ 0 60000 65536"/>
              <a:gd name="T7" fmla="*/ 0 60000 65536"/>
              <a:gd name="T8" fmla="*/ 0 60000 65536"/>
              <a:gd name="T9" fmla="*/ 0 w 2061"/>
              <a:gd name="T10" fmla="*/ 0 h 968"/>
              <a:gd name="T11" fmla="*/ 2061 w 20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" h="968">
                <a:moveTo>
                  <a:pt x="0" y="0"/>
                </a:moveTo>
                <a:lnTo>
                  <a:pt x="0" y="967"/>
                </a:lnTo>
                <a:lnTo>
                  <a:pt x="2060" y="96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3725762" y="2385218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>
            <a:off x="3725762" y="2536031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3725762" y="2690018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>
            <a:off x="3725762" y="2844006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3725762" y="2999581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3725762" y="3153568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3725762" y="3307556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>
            <a:off x="3725762" y="3461543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>
            <a:off x="3725762" y="3615531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3725762" y="3766343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>
            <a:off x="7021412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>
            <a:off x="6695975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" name="Line 22"/>
          <p:cNvSpPr>
            <a:spLocks noChangeShapeType="1"/>
          </p:cNvSpPr>
          <p:nvPr/>
        </p:nvSpPr>
        <p:spPr bwMode="auto">
          <a:xfrm>
            <a:off x="6367362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7" name="Line 23"/>
          <p:cNvSpPr>
            <a:spLocks noChangeShapeType="1"/>
          </p:cNvSpPr>
          <p:nvPr/>
        </p:nvSpPr>
        <p:spPr bwMode="auto">
          <a:xfrm>
            <a:off x="6041925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" name="Line 24"/>
          <p:cNvSpPr>
            <a:spLocks noChangeShapeType="1"/>
          </p:cNvSpPr>
          <p:nvPr/>
        </p:nvSpPr>
        <p:spPr bwMode="auto">
          <a:xfrm>
            <a:off x="5713312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387875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5059262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4733825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" name="Line 28"/>
          <p:cNvSpPr>
            <a:spLocks noChangeShapeType="1"/>
          </p:cNvSpPr>
          <p:nvPr/>
        </p:nvSpPr>
        <p:spPr bwMode="auto">
          <a:xfrm>
            <a:off x="4405212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3" name="Line 29"/>
          <p:cNvSpPr>
            <a:spLocks noChangeShapeType="1"/>
          </p:cNvSpPr>
          <p:nvPr/>
        </p:nvSpPr>
        <p:spPr bwMode="auto">
          <a:xfrm>
            <a:off x="4079775" y="392191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>
            <a:off x="3330475" y="306149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5" name="Rectangle 32"/>
          <p:cNvSpPr>
            <a:spLocks noChangeArrowheads="1"/>
          </p:cNvSpPr>
          <p:nvPr/>
        </p:nvSpPr>
        <p:spPr bwMode="auto">
          <a:xfrm>
            <a:off x="5173562" y="3913981"/>
            <a:ext cx="4143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300" b="1"/>
              <a:t>0</a:t>
            </a:r>
          </a:p>
        </p:txBody>
      </p:sp>
      <p:sp>
        <p:nvSpPr>
          <p:cNvPr id="86" name="Rectangle 33"/>
          <p:cNvSpPr>
            <a:spLocks noChangeArrowheads="1"/>
          </p:cNvSpPr>
          <p:nvPr/>
        </p:nvSpPr>
        <p:spPr bwMode="auto">
          <a:xfrm>
            <a:off x="5387875" y="4436268"/>
            <a:ext cx="2282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300" b="1"/>
              <a:t>Z</a:t>
            </a:r>
            <a:r>
              <a:rPr lang="tr-TR" altLang="tr-TR" sz="3300" b="1" baseline="-25000"/>
              <a:t>tablo</a:t>
            </a:r>
            <a:r>
              <a:rPr lang="tr-TR" altLang="tr-TR" sz="3300" b="1"/>
              <a:t>= 1.96</a:t>
            </a:r>
          </a:p>
        </p:txBody>
      </p:sp>
      <p:sp>
        <p:nvSpPr>
          <p:cNvPr id="87" name="Rectangle 34"/>
          <p:cNvSpPr>
            <a:spLocks noChangeArrowheads="1"/>
          </p:cNvSpPr>
          <p:nvPr/>
        </p:nvSpPr>
        <p:spPr bwMode="auto">
          <a:xfrm>
            <a:off x="6186387" y="2947193"/>
            <a:ext cx="2066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>
                <a:latin typeface="Symbol" pitchFamily="18" charset="2"/>
              </a:rPr>
              <a:t></a:t>
            </a:r>
            <a:r>
              <a:rPr lang="tr-TR" altLang="tr-TR" sz="2800" b="1"/>
              <a:t> /2 = .025</a:t>
            </a:r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 flipH="1">
            <a:off x="6180037" y="3426618"/>
            <a:ext cx="404813" cy="27781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9" name="Freeform 40"/>
          <p:cNvSpPr>
            <a:spLocks/>
          </p:cNvSpPr>
          <p:nvPr/>
        </p:nvSpPr>
        <p:spPr bwMode="auto">
          <a:xfrm flipH="1">
            <a:off x="4778275" y="2337593"/>
            <a:ext cx="649287" cy="1600200"/>
          </a:xfrm>
          <a:custGeom>
            <a:avLst/>
            <a:gdLst>
              <a:gd name="T0" fmla="*/ 0 w 409"/>
              <a:gd name="T1" fmla="*/ 0 h 977"/>
              <a:gd name="T2" fmla="*/ 2147483647 w 409"/>
              <a:gd name="T3" fmla="*/ 2147483647 h 977"/>
              <a:gd name="T4" fmla="*/ 2147483647 w 409"/>
              <a:gd name="T5" fmla="*/ 2147483647 h 977"/>
              <a:gd name="T6" fmla="*/ 2147483647 w 409"/>
              <a:gd name="T7" fmla="*/ 2147483647 h 977"/>
              <a:gd name="T8" fmla="*/ 2147483647 w 409"/>
              <a:gd name="T9" fmla="*/ 2147483647 h 977"/>
              <a:gd name="T10" fmla="*/ 2147483647 w 409"/>
              <a:gd name="T11" fmla="*/ 2147483647 h 977"/>
              <a:gd name="T12" fmla="*/ 2147483647 w 409"/>
              <a:gd name="T13" fmla="*/ 2147483647 h 977"/>
              <a:gd name="T14" fmla="*/ 2147483647 w 409"/>
              <a:gd name="T15" fmla="*/ 2147483647 h 977"/>
              <a:gd name="T16" fmla="*/ 0 w 409"/>
              <a:gd name="T17" fmla="*/ 2147483647 h 977"/>
              <a:gd name="T18" fmla="*/ 0 w 409"/>
              <a:gd name="T19" fmla="*/ 0 h 9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9"/>
              <a:gd name="T31" fmla="*/ 0 h 977"/>
              <a:gd name="T32" fmla="*/ 409 w 409"/>
              <a:gd name="T33" fmla="*/ 977 h 9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9" h="977">
                <a:moveTo>
                  <a:pt x="0" y="0"/>
                </a:moveTo>
                <a:lnTo>
                  <a:pt x="102" y="53"/>
                </a:lnTo>
                <a:lnTo>
                  <a:pt x="177" y="156"/>
                </a:lnTo>
                <a:lnTo>
                  <a:pt x="229" y="232"/>
                </a:lnTo>
                <a:lnTo>
                  <a:pt x="306" y="362"/>
                </a:lnTo>
                <a:lnTo>
                  <a:pt x="356" y="462"/>
                </a:lnTo>
                <a:lnTo>
                  <a:pt x="408" y="565"/>
                </a:lnTo>
                <a:lnTo>
                  <a:pt x="408" y="976"/>
                </a:lnTo>
                <a:lnTo>
                  <a:pt x="0" y="976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5387875" y="226139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1" name="Freeform 43"/>
          <p:cNvSpPr>
            <a:spLocks/>
          </p:cNvSpPr>
          <p:nvPr/>
        </p:nvSpPr>
        <p:spPr bwMode="auto">
          <a:xfrm flipH="1">
            <a:off x="4016275" y="3251993"/>
            <a:ext cx="755650" cy="674688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3397150" y="2794793"/>
            <a:ext cx="2066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 b="1">
                <a:latin typeface="Symbol" pitchFamily="18" charset="2"/>
              </a:rPr>
              <a:t></a:t>
            </a:r>
            <a:r>
              <a:rPr lang="tr-TR" altLang="tr-TR" sz="2400" b="1"/>
              <a:t> /2 = .025</a:t>
            </a:r>
            <a:endParaRPr lang="tr-TR" altLang="tr-TR" sz="2800" b="1"/>
          </a:p>
        </p:txBody>
      </p:sp>
      <p:sp>
        <p:nvSpPr>
          <p:cNvPr id="93" name="Line 45"/>
          <p:cNvSpPr>
            <a:spLocks noChangeShapeType="1"/>
          </p:cNvSpPr>
          <p:nvPr/>
        </p:nvSpPr>
        <p:spPr bwMode="auto">
          <a:xfrm flipH="1" flipV="1">
            <a:off x="4168675" y="3175793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4" name="Oval 49"/>
          <p:cNvSpPr>
            <a:spLocks noChangeArrowheads="1"/>
          </p:cNvSpPr>
          <p:nvPr/>
        </p:nvSpPr>
        <p:spPr bwMode="auto">
          <a:xfrm>
            <a:off x="6378475" y="382666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95" name="Line 50"/>
          <p:cNvSpPr>
            <a:spLocks noChangeShapeType="1"/>
          </p:cNvSpPr>
          <p:nvPr/>
        </p:nvSpPr>
        <p:spPr bwMode="auto">
          <a:xfrm>
            <a:off x="6454675" y="3902868"/>
            <a:ext cx="838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6" name="Rectangle 51"/>
          <p:cNvSpPr>
            <a:spLocks noChangeArrowheads="1"/>
          </p:cNvSpPr>
          <p:nvPr/>
        </p:nvSpPr>
        <p:spPr bwMode="auto">
          <a:xfrm>
            <a:off x="2644675" y="4436268"/>
            <a:ext cx="25622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3300" b="1"/>
              <a:t>-Z</a:t>
            </a:r>
            <a:r>
              <a:rPr lang="tr-TR" altLang="tr-TR" sz="3300" b="1" baseline="-25000"/>
              <a:t>tablo</a:t>
            </a:r>
            <a:r>
              <a:rPr lang="tr-TR" altLang="tr-TR" sz="3300" b="1"/>
              <a:t>= -1.96</a:t>
            </a:r>
          </a:p>
        </p:txBody>
      </p:sp>
      <p:sp>
        <p:nvSpPr>
          <p:cNvPr id="97" name="Line 52"/>
          <p:cNvSpPr>
            <a:spLocks noChangeShapeType="1"/>
          </p:cNvSpPr>
          <p:nvPr/>
        </p:nvSpPr>
        <p:spPr bwMode="auto">
          <a:xfrm flipH="1">
            <a:off x="3482875" y="3902868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8" name="Line 53"/>
          <p:cNvSpPr>
            <a:spLocks noChangeShapeType="1"/>
          </p:cNvSpPr>
          <p:nvPr/>
        </p:nvSpPr>
        <p:spPr bwMode="auto">
          <a:xfrm flipH="1">
            <a:off x="5921275" y="3902868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9" name="Text Box 54"/>
          <p:cNvSpPr txBox="1">
            <a:spLocks noChangeArrowheads="1"/>
          </p:cNvSpPr>
          <p:nvPr/>
        </p:nvSpPr>
        <p:spPr bwMode="auto">
          <a:xfrm>
            <a:off x="7464980" y="3468410"/>
            <a:ext cx="2512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600" b="1" dirty="0" err="1">
                <a:latin typeface="Times New Roman" pitchFamily="18" charset="0"/>
              </a:rPr>
              <a:t>Z</a:t>
            </a:r>
            <a:r>
              <a:rPr lang="tr-TR" altLang="tr-TR" sz="3600" b="1" baseline="-25000" dirty="0" err="1">
                <a:latin typeface="Times New Roman" pitchFamily="18" charset="0"/>
              </a:rPr>
              <a:t>hesap</a:t>
            </a:r>
            <a:r>
              <a:rPr lang="tr-TR" altLang="tr-TR" sz="3600" b="1" dirty="0">
                <a:latin typeface="Times New Roman" pitchFamily="18" charset="0"/>
              </a:rPr>
              <a:t>=3</a:t>
            </a:r>
            <a:endParaRPr lang="tr-TR" altLang="tr-TR" sz="2400" dirty="0">
              <a:latin typeface="Times New Roman" pitchFamily="18" charset="0"/>
            </a:endParaRPr>
          </a:p>
        </p:txBody>
      </p:sp>
      <p:sp>
        <p:nvSpPr>
          <p:cNvPr id="100" name="Line 55"/>
          <p:cNvSpPr>
            <a:spLocks noChangeShapeType="1"/>
          </p:cNvSpPr>
          <p:nvPr/>
        </p:nvSpPr>
        <p:spPr bwMode="auto">
          <a:xfrm flipV="1">
            <a:off x="4778275" y="184546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1" name="Line 56"/>
          <p:cNvSpPr>
            <a:spLocks noChangeShapeType="1"/>
          </p:cNvSpPr>
          <p:nvPr/>
        </p:nvSpPr>
        <p:spPr bwMode="auto">
          <a:xfrm>
            <a:off x="5997475" y="192166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H="1">
            <a:off x="4321075" y="192166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3" name="Text Box 58"/>
          <p:cNvSpPr txBox="1">
            <a:spLocks noChangeArrowheads="1"/>
          </p:cNvSpPr>
          <p:nvPr/>
        </p:nvSpPr>
        <p:spPr bwMode="auto">
          <a:xfrm>
            <a:off x="6302275" y="1599406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H</a:t>
            </a:r>
            <a:r>
              <a:rPr lang="tr-TR" altLang="tr-TR" sz="2400" baseline="-25000">
                <a:latin typeface="Times New Roman" pitchFamily="18" charset="0"/>
              </a:rPr>
              <a:t>0</a:t>
            </a:r>
            <a:r>
              <a:rPr lang="tr-TR" altLang="tr-TR" sz="2400">
                <a:latin typeface="Times New Roman" pitchFamily="18" charset="0"/>
              </a:rPr>
              <a:t> RED</a:t>
            </a:r>
          </a:p>
        </p:txBody>
      </p:sp>
      <p:sp>
        <p:nvSpPr>
          <p:cNvPr id="104" name="Text Box 59"/>
          <p:cNvSpPr txBox="1">
            <a:spLocks noChangeArrowheads="1"/>
          </p:cNvSpPr>
          <p:nvPr/>
        </p:nvSpPr>
        <p:spPr bwMode="auto">
          <a:xfrm>
            <a:off x="2873275" y="1599406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H</a:t>
            </a:r>
            <a:r>
              <a:rPr lang="tr-TR" altLang="tr-TR" sz="2400" baseline="-25000">
                <a:latin typeface="Times New Roman" pitchFamily="18" charset="0"/>
              </a:rPr>
              <a:t>0</a:t>
            </a:r>
            <a:r>
              <a:rPr lang="tr-TR" altLang="tr-TR" sz="2400">
                <a:latin typeface="Times New Roman" pitchFamily="18" charset="0"/>
              </a:rPr>
              <a:t> RED</a:t>
            </a:r>
          </a:p>
        </p:txBody>
      </p:sp>
    </p:spTree>
    <p:extLst>
      <p:ext uri="{BB962C8B-B14F-4D97-AF65-F5344CB8AC3E}">
        <p14:creationId xmlns:p14="http://schemas.microsoft.com/office/powerpoint/2010/main" val="42561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Uyarı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İstatistiki anlamlılık pratik anlamlılıktan farklıdır.</a:t>
            </a:r>
          </a:p>
          <a:p>
            <a:r>
              <a:rPr lang="tr-TR" dirty="0"/>
              <a:t>İstatistiki anlamlılık basitçe </a:t>
            </a:r>
            <a:r>
              <a:rPr lang="tr-TR" dirty="0" err="1" smtClean="0"/>
              <a:t>H</a:t>
            </a:r>
            <a:r>
              <a:rPr lang="tr-TR" baseline="-25000" dirty="0" err="1"/>
              <a:t>o</a:t>
            </a:r>
            <a:r>
              <a:rPr lang="tr-TR" dirty="0" smtClean="0"/>
              <a:t> </a:t>
            </a:r>
            <a:r>
              <a:rPr lang="tr-TR" dirty="0" err="1"/>
              <a:t>red</a:t>
            </a:r>
            <a:r>
              <a:rPr lang="tr-TR" dirty="0"/>
              <a:t> anlamına gelir ve örnek büyüklüğüne bağlıdır.</a:t>
            </a:r>
          </a:p>
          <a:p>
            <a:r>
              <a:rPr lang="tr-TR" dirty="0"/>
              <a:t>Ör: iki ortalama arasındaki fark pratikte, mühendislik açısından gerçek bir öneme sahip olmayacak derecede küçük </a:t>
            </a:r>
            <a:r>
              <a:rPr lang="tr-TR" dirty="0" err="1"/>
              <a:t>olablilir</a:t>
            </a:r>
            <a:r>
              <a:rPr lang="tr-TR" dirty="0"/>
              <a:t>.</a:t>
            </a:r>
          </a:p>
          <a:p>
            <a:r>
              <a:rPr lang="tr-TR" dirty="0"/>
              <a:t>Benzer şekilde eğer örneklem küçükse mühendislik açısından büyük olan bir fark olmasına rağmen  </a:t>
            </a:r>
            <a:r>
              <a:rPr lang="tr-TR" dirty="0" err="1" smtClean="0"/>
              <a:t>H</a:t>
            </a:r>
            <a:r>
              <a:rPr lang="tr-TR" baseline="-25000" dirty="0" err="1"/>
              <a:t>o</a:t>
            </a:r>
            <a:r>
              <a:rPr lang="tr-TR" dirty="0" smtClean="0"/>
              <a:t> </a:t>
            </a:r>
            <a:r>
              <a:rPr lang="tr-TR" dirty="0"/>
              <a:t>reddedilmeyebilir.</a:t>
            </a:r>
          </a:p>
          <a:p>
            <a:r>
              <a:rPr lang="tr-TR" dirty="0"/>
              <a:t>Analistler sadece test sonuçlarına bakmakla yetinmemeli, analiz sonuçlarını pratikle (ör: mühendislik) ilişkilendirmelidir.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6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Örnek Bu Popülasyonda Mı ?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44577" y="1412504"/>
            <a:ext cx="4797200" cy="4637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Örneklerin ortalaması µ,</a:t>
            </a:r>
          </a:p>
          <a:p>
            <a:r>
              <a:rPr lang="tr-TR" dirty="0" smtClean="0"/>
              <a:t>Örneklerin ortalamalarının dağılımı,</a:t>
            </a:r>
          </a:p>
          <a:p>
            <a:r>
              <a:rPr lang="tr-TR" dirty="0" smtClean="0"/>
              <a:t>Bu dağılımın standart sapması,</a:t>
            </a:r>
          </a:p>
          <a:p>
            <a:r>
              <a:rPr lang="tr-TR" dirty="0" smtClean="0"/>
              <a:t>Popülasyon standart sapması, </a:t>
            </a:r>
            <a:r>
              <a:rPr lang="tr-TR" b="1" dirty="0" smtClean="0"/>
              <a:t>biliniyor. </a:t>
            </a:r>
          </a:p>
          <a:p>
            <a:endParaRPr lang="tr-TR" dirty="0" smtClean="0"/>
          </a:p>
          <a:p>
            <a:r>
              <a:rPr lang="tr-TR" dirty="0" smtClean="0"/>
              <a:t>Popülasyon standart sapması </a:t>
            </a:r>
            <a:r>
              <a:rPr lang="tr-TR" b="1" dirty="0" smtClean="0"/>
              <a:t>bilinmiyor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/>
              <a:t>Her örnek büyüklüğünün kendi t dağılımı var, n-1 </a:t>
            </a:r>
            <a:r>
              <a:rPr lang="tr-TR" dirty="0" err="1" smtClean="0"/>
              <a:t>df</a:t>
            </a:r>
            <a:r>
              <a:rPr lang="tr-TR" dirty="0" smtClean="0"/>
              <a:t> ile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863" y="3829561"/>
            <a:ext cx="1770430" cy="123539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52" y="1995311"/>
            <a:ext cx="1961450" cy="14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Aralık Tahmini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247241"/>
            <a:ext cx="8426399" cy="4789422"/>
          </a:xfrm>
        </p:spPr>
        <p:txBody>
          <a:bodyPr/>
          <a:lstStyle/>
          <a:p>
            <a:r>
              <a:rPr lang="tr-TR" dirty="0" err="1"/>
              <a:t>Kestirimsel</a:t>
            </a:r>
            <a:r>
              <a:rPr lang="tr-TR" dirty="0"/>
              <a:t> istatistik için önemlidir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Tahminin gücünü </a:t>
            </a:r>
            <a:r>
              <a:rPr lang="tr-TR" dirty="0" smtClean="0"/>
              <a:t>artırmayı sağlar.</a:t>
            </a:r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 smtClean="0"/>
              <a:t>Sence </a:t>
            </a:r>
            <a:r>
              <a:rPr lang="tr-TR" dirty="0"/>
              <a:t>bu sınıfın dönem sonu ortalaması kaç olur?</a:t>
            </a:r>
          </a:p>
          <a:p>
            <a:pPr lvl="1"/>
            <a:r>
              <a:rPr lang="tr-TR" dirty="0"/>
              <a:t>85 mi, 80-90 arası </a:t>
            </a:r>
            <a:r>
              <a:rPr lang="tr-TR" dirty="0" smtClean="0"/>
              <a:t>mı?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58" y="4806555"/>
            <a:ext cx="1461082" cy="14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t="206" b="18162"/>
          <a:stretch/>
        </p:blipFill>
        <p:spPr>
          <a:xfrm>
            <a:off x="961664" y="3997272"/>
            <a:ext cx="6756309" cy="256662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 </a:t>
            </a:r>
            <a:r>
              <a:rPr lang="tr-TR" dirty="0" smtClean="0"/>
              <a:t>Aralığı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35512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Standart hata 1 </a:t>
            </a:r>
            <a:r>
              <a:rPr lang="tr-TR" sz="2800" dirty="0" smtClean="0"/>
              <a:t>olsun.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Örneğimizin </a:t>
            </a:r>
            <a:r>
              <a:rPr lang="tr-TR" sz="2800" dirty="0"/>
              <a:t>ortalaması X=25 </a:t>
            </a:r>
            <a:r>
              <a:rPr lang="tr-TR" sz="2800" dirty="0" smtClean="0"/>
              <a:t>olsun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Populasyon</a:t>
            </a:r>
            <a:r>
              <a:rPr lang="tr-TR" sz="2800" dirty="0" smtClean="0"/>
              <a:t> </a:t>
            </a:r>
            <a:r>
              <a:rPr lang="tr-TR" sz="2800" dirty="0"/>
              <a:t>ortalaması </a:t>
            </a:r>
            <a:r>
              <a:rPr lang="tr-TR" sz="2800" dirty="0" smtClean="0"/>
              <a:t>kaçtır (</a:t>
            </a:r>
            <a:r>
              <a:rPr lang="tr-TR" sz="2800" dirty="0" smtClean="0">
                <a:latin typeface="Symbol" panose="05050102010706020507" pitchFamily="18" charset="2"/>
              </a:rPr>
              <a:t>m)</a:t>
            </a:r>
            <a:r>
              <a:rPr lang="tr-TR" sz="2800" dirty="0" smtClean="0"/>
              <a:t>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25 </a:t>
            </a:r>
            <a:r>
              <a:rPr lang="tr-TR" sz="2400" dirty="0"/>
              <a:t>olabilir mi? Evet</a:t>
            </a:r>
            <a:r>
              <a:rPr lang="tr-TR" sz="24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%</a:t>
            </a:r>
            <a:r>
              <a:rPr lang="tr-TR" sz="2400" dirty="0"/>
              <a:t>68 ihtimalle 1 </a:t>
            </a:r>
            <a:r>
              <a:rPr lang="tr-TR" sz="2400" dirty="0" err="1">
                <a:latin typeface="Symbol" panose="05050102010706020507" pitchFamily="18" charset="2"/>
              </a:rPr>
              <a:t>s</a:t>
            </a:r>
            <a:r>
              <a:rPr lang="tr-TR" sz="2400" baseline="-25000" dirty="0" err="1"/>
              <a:t>x</a:t>
            </a:r>
            <a:r>
              <a:rPr lang="tr-TR" sz="2400" dirty="0"/>
              <a:t> aşağı ve yukarı olabilir mi? </a:t>
            </a:r>
            <a:r>
              <a:rPr lang="tr-TR" sz="2400" dirty="0" smtClean="0"/>
              <a:t>24-26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%</a:t>
            </a:r>
            <a:r>
              <a:rPr lang="tr-TR" sz="2400" dirty="0"/>
              <a:t>90 ihtimalle hangi aralıktadır 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64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 Aralığı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502" y="901572"/>
            <a:ext cx="3132892" cy="5014084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333521" y="1112974"/>
            <a:ext cx="4625233" cy="51922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err="1" smtClean="0"/>
              <a:t>Populasyon</a:t>
            </a:r>
            <a:r>
              <a:rPr lang="tr-TR" sz="2800" dirty="0" smtClean="0"/>
              <a:t> ortalama değeri için bir aralık tahminine izin verir.</a:t>
            </a:r>
          </a:p>
          <a:p>
            <a:endParaRPr lang="tr-TR" sz="2800" dirty="0" smtClean="0"/>
          </a:p>
          <a:p>
            <a:r>
              <a:rPr lang="tr-TR" sz="2800" dirty="0" smtClean="0"/>
              <a:t>Gerçek ortalama tek bir değerdir ama bilmiyoruz.</a:t>
            </a:r>
          </a:p>
          <a:p>
            <a:endParaRPr lang="tr-TR" sz="2800" dirty="0" smtClean="0"/>
          </a:p>
          <a:p>
            <a:r>
              <a:rPr lang="tr-TR" sz="2800" dirty="0" smtClean="0"/>
              <a:t>Örnek istatistiğine bakarak </a:t>
            </a:r>
            <a:r>
              <a:rPr lang="tr-TR" sz="2800" dirty="0" err="1" smtClean="0"/>
              <a:t>populasyon</a:t>
            </a:r>
            <a:r>
              <a:rPr lang="tr-TR" sz="2800" dirty="0" smtClean="0"/>
              <a:t> parametresini nerede beklememiz gerekiyor ? Tahmin ? Kestirim ?</a:t>
            </a:r>
          </a:p>
        </p:txBody>
      </p:sp>
    </p:spTree>
    <p:extLst>
      <p:ext uri="{BB962C8B-B14F-4D97-AF65-F5344CB8AC3E}">
        <p14:creationId xmlns:p14="http://schemas.microsoft.com/office/powerpoint/2010/main" val="12033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İhtimal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54189" y="1289186"/>
            <a:ext cx="5634400" cy="5234444"/>
          </a:xfrm>
        </p:spPr>
        <p:txBody>
          <a:bodyPr>
            <a:normAutofit fontScale="92500"/>
          </a:bodyPr>
          <a:lstStyle/>
          <a:p>
            <a:r>
              <a:rPr lang="tr-TR" dirty="0"/>
              <a:t>Yazı Tura oynayalım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Tura gelince 1 lira ödeyeceksin, </a:t>
            </a:r>
            <a:r>
              <a:rPr lang="tr-TR" dirty="0" smtClean="0"/>
              <a:t>yazı </a:t>
            </a:r>
            <a:r>
              <a:rPr lang="tr-TR" dirty="0"/>
              <a:t>gelince 1 lira alacaksın.</a:t>
            </a:r>
          </a:p>
          <a:p>
            <a:pPr lvl="1"/>
            <a:r>
              <a:rPr lang="tr-TR" dirty="0" smtClean="0"/>
              <a:t>1T</a:t>
            </a:r>
            <a:r>
              <a:rPr lang="tr-TR" dirty="0"/>
              <a:t>	2T…….</a:t>
            </a:r>
            <a:r>
              <a:rPr lang="tr-TR" dirty="0" smtClean="0"/>
              <a:t>5T</a:t>
            </a:r>
            <a:r>
              <a:rPr lang="tr-TR" dirty="0"/>
              <a:t>…….. 10T……….40T</a:t>
            </a:r>
          </a:p>
          <a:p>
            <a:pPr lvl="1"/>
            <a:r>
              <a:rPr lang="tr-TR" dirty="0"/>
              <a:t>H</a:t>
            </a:r>
            <a:r>
              <a:rPr lang="tr-TR" baseline="-25000" dirty="0"/>
              <a:t>0</a:t>
            </a:r>
            <a:r>
              <a:rPr lang="tr-TR" dirty="0"/>
              <a:t> Yazı Tura gelme ihtimali eşit</a:t>
            </a:r>
          </a:p>
          <a:p>
            <a:pPr lvl="1"/>
            <a:r>
              <a:rPr lang="tr-TR" dirty="0"/>
              <a:t>H</a:t>
            </a:r>
            <a:r>
              <a:rPr lang="tr-TR" baseline="-25000" dirty="0"/>
              <a:t>1</a:t>
            </a:r>
            <a:r>
              <a:rPr lang="tr-TR" dirty="0"/>
              <a:t> Arkadaş </a:t>
            </a:r>
            <a:r>
              <a:rPr lang="tr-TR" dirty="0" smtClean="0"/>
              <a:t>sahtekar</a:t>
            </a:r>
          </a:p>
          <a:p>
            <a:pPr lvl="1"/>
            <a:endParaRPr lang="tr-TR" dirty="0"/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tr-TR" sz="3200" dirty="0"/>
              <a:t>Kesin kanıt yok ama ortaya çıkan olayın ihtimaline dayalı bir </a:t>
            </a:r>
            <a:r>
              <a:rPr lang="tr-TR" sz="3200" dirty="0" smtClean="0"/>
              <a:t>kestirim.</a:t>
            </a:r>
            <a:endParaRPr lang="tr-TR" sz="3200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2" y="1680388"/>
            <a:ext cx="3256658" cy="28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Oyuna Devam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Hile yapma ihtimalini bilemeyiz.</a:t>
            </a:r>
          </a:p>
          <a:p>
            <a:r>
              <a:rPr lang="tr-TR" dirty="0"/>
              <a:t>Hile yapmama ihtimalini de </a:t>
            </a:r>
            <a:r>
              <a:rPr lang="tr-TR" dirty="0" smtClean="0"/>
              <a:t>bilemeyiz.</a:t>
            </a:r>
            <a:endParaRPr lang="tr-TR" dirty="0"/>
          </a:p>
          <a:p>
            <a:r>
              <a:rPr lang="tr-TR" b="1" dirty="0"/>
              <a:t>Eğer </a:t>
            </a:r>
            <a:r>
              <a:rPr lang="tr-TR" b="1" dirty="0" smtClean="0"/>
              <a:t>hile </a:t>
            </a:r>
            <a:r>
              <a:rPr lang="tr-TR" b="1" dirty="0"/>
              <a:t>yapmıyorsa (</a:t>
            </a:r>
            <a:r>
              <a:rPr lang="tr-TR" b="1" dirty="0" err="1"/>
              <a:t>H</a:t>
            </a:r>
            <a:r>
              <a:rPr lang="tr-TR" b="1" baseline="-25000" dirty="0" err="1"/>
              <a:t>o</a:t>
            </a:r>
            <a:r>
              <a:rPr lang="tr-TR" b="1" dirty="0"/>
              <a:t> doğru ise)  bu sonucun ortaya çıkma ihtimalini bilebiliriz.</a:t>
            </a:r>
          </a:p>
          <a:p>
            <a:r>
              <a:rPr lang="tr-TR" dirty="0"/>
              <a:t>Hile </a:t>
            </a:r>
            <a:r>
              <a:rPr lang="tr-TR" dirty="0" smtClean="0"/>
              <a:t>yapmamışsa </a:t>
            </a:r>
            <a:r>
              <a:rPr lang="tr-TR" dirty="0"/>
              <a:t>hep tura gelme </a:t>
            </a:r>
            <a:r>
              <a:rPr lang="tr-TR" dirty="0" smtClean="0"/>
              <a:t>ihtimali</a:t>
            </a:r>
          </a:p>
          <a:p>
            <a:pPr marL="444500" indent="0">
              <a:buNone/>
            </a:pPr>
            <a:r>
              <a:rPr lang="tr-TR" dirty="0" smtClean="0"/>
              <a:t>1- </a:t>
            </a:r>
            <a:r>
              <a:rPr lang="tr-TR" dirty="0"/>
              <a:t>½      		0,5</a:t>
            </a:r>
          </a:p>
          <a:p>
            <a:pPr marL="444500" indent="0">
              <a:buNone/>
            </a:pPr>
            <a:r>
              <a:rPr lang="tr-TR" dirty="0"/>
              <a:t>2- ¼      		0,25</a:t>
            </a:r>
          </a:p>
          <a:p>
            <a:pPr marL="444500" indent="0">
              <a:buNone/>
            </a:pPr>
            <a:r>
              <a:rPr lang="tr-TR" dirty="0"/>
              <a:t>3- 1/8 		0,125</a:t>
            </a:r>
          </a:p>
          <a:p>
            <a:pPr marL="444500" indent="0">
              <a:buNone/>
            </a:pPr>
            <a:r>
              <a:rPr lang="tr-TR" dirty="0"/>
              <a:t>10- 1/1024 	0,00097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02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2111</Words>
  <Application>Microsoft Office PowerPoint</Application>
  <PresentationFormat>Özel</PresentationFormat>
  <Paragraphs>534</Paragraphs>
  <Slides>48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48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Wingdings</vt:lpstr>
      <vt:lpstr>Ofis Teması</vt:lpstr>
      <vt:lpstr>Denklem</vt:lpstr>
      <vt:lpstr>Equation</vt:lpstr>
      <vt:lpstr>Temel İstatistik (504) 6. Hafta: Testler ve Genel İlkeler, Hipotez Testi Süreci</vt:lpstr>
      <vt:lpstr>İçindekiler</vt:lpstr>
      <vt:lpstr>Hatırlayalım…</vt:lpstr>
      <vt:lpstr>Kesinlik Düzeyi</vt:lpstr>
      <vt:lpstr>Aralık Tahmini</vt:lpstr>
      <vt:lpstr>Güven Aralığı</vt:lpstr>
      <vt:lpstr>Güven Aralığı</vt:lpstr>
      <vt:lpstr>İhtimal</vt:lpstr>
      <vt:lpstr>Oyuna Devam</vt:lpstr>
      <vt:lpstr>Hile Yapıyor mu?</vt:lpstr>
      <vt:lpstr>Bu Arkadaş Kaçıncı Atışta Sahtekar!</vt:lpstr>
      <vt:lpstr> Anlamlılık( Significance)</vt:lpstr>
      <vt:lpstr>Varsayımlar (Assumptions)</vt:lpstr>
      <vt:lpstr>İstatistiki Test Ne Demektir?</vt:lpstr>
      <vt:lpstr>Hangisinde daha kolay karar veririz? (İhtimal) </vt:lpstr>
      <vt:lpstr>Hangisinde daha kolay karar veririz? (İhtimal) </vt:lpstr>
      <vt:lpstr>Hipotez Testi Süreci</vt:lpstr>
      <vt:lpstr>Hipotez Testi Süreci</vt:lpstr>
      <vt:lpstr>Hipotez Testi Süreci</vt:lpstr>
      <vt:lpstr>Hipotez Testi Süreci</vt:lpstr>
      <vt:lpstr>Hipotez Testi Süreci</vt:lpstr>
      <vt:lpstr>1- Hipotez Kurma</vt:lpstr>
      <vt:lpstr>2- Karar Kuralını Koyma</vt:lpstr>
      <vt:lpstr>2- Karar Kuralını Koyma</vt:lpstr>
      <vt:lpstr>2- Karar Kuralını Koyma</vt:lpstr>
      <vt:lpstr>2- Karar Kuralını Koyma</vt:lpstr>
      <vt:lpstr>Fakültelere Geçişleri İnceleyelim</vt:lpstr>
      <vt:lpstr>Fakültelere Geçişleri İnceleyelim</vt:lpstr>
      <vt:lpstr>Fakültelere Geçişleri İnceleyelim</vt:lpstr>
      <vt:lpstr>Farklı bir örnek verelim…</vt:lpstr>
      <vt:lpstr>Özetle…</vt:lpstr>
      <vt:lpstr>2- Karar Kuralını Koyma</vt:lpstr>
      <vt:lpstr>2. Tip Hata</vt:lpstr>
      <vt:lpstr>2. Tip Hatayı Azaltma</vt:lpstr>
      <vt:lpstr>Ne Görüyorsunuz?</vt:lpstr>
      <vt:lpstr>3- Test Hesaplama</vt:lpstr>
      <vt:lpstr>I. Kritik Gerçek Değer</vt:lpstr>
      <vt:lpstr>I. Kritik Gerçek Değer</vt:lpstr>
      <vt:lpstr>II. Kritik Standart Değer </vt:lpstr>
      <vt:lpstr>II. Kritik Standart Değer </vt:lpstr>
      <vt:lpstr>III. P Değeri</vt:lpstr>
      <vt:lpstr>III. P Değeri</vt:lpstr>
      <vt:lpstr>4- Karar Verme</vt:lpstr>
      <vt:lpstr>Örnek</vt:lpstr>
      <vt:lpstr>Örnek</vt:lpstr>
      <vt:lpstr>Örnek</vt:lpstr>
      <vt:lpstr>Uyarı</vt:lpstr>
      <vt:lpstr>Bu Örnek Bu Popülasyonda Mı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1- İçindekiler</dc:title>
  <dc:creator>selçuk karaman</dc:creator>
  <cp:lastModifiedBy>User</cp:lastModifiedBy>
  <cp:revision>195</cp:revision>
  <dcterms:created xsi:type="dcterms:W3CDTF">2014-08-21T06:54:35Z</dcterms:created>
  <dcterms:modified xsi:type="dcterms:W3CDTF">2019-11-12T11:01:42Z</dcterms:modified>
</cp:coreProperties>
</file>