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6"/>
  </p:notesMasterIdLst>
  <p:sldIdLst>
    <p:sldId id="258" r:id="rId2"/>
    <p:sldId id="261" r:id="rId3"/>
    <p:sldId id="299" r:id="rId4"/>
    <p:sldId id="278" r:id="rId5"/>
    <p:sldId id="302" r:id="rId6"/>
    <p:sldId id="303" r:id="rId7"/>
    <p:sldId id="284" r:id="rId8"/>
    <p:sldId id="300" r:id="rId9"/>
    <p:sldId id="301" r:id="rId10"/>
    <p:sldId id="290" r:id="rId11"/>
    <p:sldId id="297" r:id="rId12"/>
    <p:sldId id="262" r:id="rId13"/>
    <p:sldId id="296" r:id="rId14"/>
    <p:sldId id="288" r:id="rId15"/>
    <p:sldId id="289" r:id="rId16"/>
    <p:sldId id="285" r:id="rId17"/>
    <p:sldId id="287" r:id="rId18"/>
    <p:sldId id="291" r:id="rId19"/>
    <p:sldId id="292" r:id="rId20"/>
    <p:sldId id="293" r:id="rId21"/>
    <p:sldId id="286" r:id="rId22"/>
    <p:sldId id="294" r:id="rId23"/>
    <p:sldId id="295" r:id="rId24"/>
    <p:sldId id="298"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0F4F"/>
    <a:srgbClr val="1E1162"/>
    <a:srgbClr val="110F50"/>
    <a:srgbClr val="100D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44"/>
    <p:restoredTop sz="95803"/>
  </p:normalViewPr>
  <p:slideViewPr>
    <p:cSldViewPr snapToGrid="0" snapToObjects="1">
      <p:cViewPr varScale="1">
        <p:scale>
          <a:sx n="55" d="100"/>
          <a:sy n="55" d="100"/>
        </p:scale>
        <p:origin x="1098"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4.10.2023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6"/>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1717588" y="607467"/>
            <a:ext cx="10474412" cy="861519"/>
          </a:xfrm>
        </p:spPr>
        <p:txBody>
          <a:bodyPr>
            <a:normAutofit fontScale="90000"/>
          </a:bodyPr>
          <a:lstStyle/>
          <a:p>
            <a:r>
              <a:rPr lang="tr-TR" b="0" i="0" u="none" strike="noStrike" dirty="0">
                <a:effectLst/>
              </a:rPr>
              <a:t>HEM103-C</a:t>
            </a:r>
            <a:r>
              <a:rPr lang="tr-TR" dirty="0"/>
              <a:t>-Beslenme İlkeleri</a:t>
            </a:r>
            <a:br>
              <a:rPr lang="tr-TR" dirty="0"/>
            </a:br>
            <a:r>
              <a:rPr lang="tr-TR" dirty="0"/>
              <a:t/>
            </a:r>
            <a:br>
              <a:rPr lang="tr-TR" dirty="0"/>
            </a:br>
            <a:r>
              <a:rPr lang="tr-TR" dirty="0"/>
              <a:t>Beslenme ile ilgili temel kavramlar</a:t>
            </a:r>
            <a:br>
              <a:rPr lang="tr-TR" dirty="0"/>
            </a:br>
            <a:r>
              <a:rPr lang="tr-TR" dirty="0"/>
              <a:t>Beslenme Alışkanlıklarının İncelenmesi</a:t>
            </a:r>
            <a:br>
              <a:rPr lang="tr-TR" dirty="0"/>
            </a:br>
            <a:endParaRPr lang="tr-TR" dirty="0"/>
          </a:p>
        </p:txBody>
      </p:sp>
      <p:sp>
        <p:nvSpPr>
          <p:cNvPr id="5" name="Alt Başlık 4"/>
          <p:cNvSpPr>
            <a:spLocks noGrp="1"/>
          </p:cNvSpPr>
          <p:nvPr>
            <p:ph type="subTitle" idx="1"/>
          </p:nvPr>
        </p:nvSpPr>
        <p:spPr/>
        <p:txBody>
          <a:bodyPr>
            <a:normAutofit fontScale="92500" lnSpcReduction="10000"/>
          </a:bodyPr>
          <a:lstStyle/>
          <a:p>
            <a:pPr>
              <a:lnSpc>
                <a:spcPct val="120000"/>
              </a:lnSpc>
            </a:pPr>
            <a:r>
              <a:rPr lang="tr-TR" dirty="0">
                <a:solidFill>
                  <a:srgbClr val="0F0F4F"/>
                </a:solidFill>
              </a:rPr>
              <a:t>Dersin Adı: </a:t>
            </a:r>
            <a:r>
              <a:rPr lang="tr-TR" b="0" i="0" u="none" strike="noStrike" dirty="0">
                <a:effectLst/>
              </a:rPr>
              <a:t>HEM103-C</a:t>
            </a:r>
            <a:r>
              <a:rPr lang="tr-TR" dirty="0"/>
              <a:t>-Beslenme İlkeleri </a:t>
            </a:r>
          </a:p>
          <a:p>
            <a:pPr>
              <a:lnSpc>
                <a:spcPct val="120000"/>
              </a:lnSpc>
            </a:pPr>
            <a:r>
              <a:rPr lang="tr-TR" dirty="0">
                <a:solidFill>
                  <a:srgbClr val="0F0F4F"/>
                </a:solidFill>
              </a:rPr>
              <a:t>Dersin </a:t>
            </a:r>
            <a:r>
              <a:rPr lang="tr-TR" dirty="0" err="1" smtClean="0">
                <a:solidFill>
                  <a:srgbClr val="0F0F4F"/>
                </a:solidFill>
              </a:rPr>
              <a:t>Hocası:Dr</a:t>
            </a:r>
            <a:r>
              <a:rPr lang="tr-TR" dirty="0" smtClean="0">
                <a:solidFill>
                  <a:srgbClr val="0F0F4F"/>
                </a:solidFill>
              </a:rPr>
              <a:t>. </a:t>
            </a:r>
            <a:r>
              <a:rPr lang="tr-TR" dirty="0" err="1" smtClean="0">
                <a:solidFill>
                  <a:srgbClr val="0F0F4F"/>
                </a:solidFill>
              </a:rPr>
              <a:t>Öğr</a:t>
            </a:r>
            <a:r>
              <a:rPr lang="tr-TR" dirty="0" smtClean="0">
                <a:solidFill>
                  <a:srgbClr val="0F0F4F"/>
                </a:solidFill>
              </a:rPr>
              <a:t>. </a:t>
            </a:r>
            <a:r>
              <a:rPr lang="tr-TR" smtClean="0">
                <a:solidFill>
                  <a:srgbClr val="0F0F4F"/>
                </a:solidFill>
              </a:rPr>
              <a:t>Üyesi FERİD AYDIN</a:t>
            </a:r>
            <a:endParaRPr lang="tr-TR" dirty="0">
              <a:solidFill>
                <a:srgbClr val="0F0F4F"/>
              </a:solidFill>
            </a:endParaRPr>
          </a:p>
        </p:txBody>
      </p:sp>
    </p:spTree>
    <p:extLst>
      <p:ext uri="{BB962C8B-B14F-4D97-AF65-F5344CB8AC3E}">
        <p14:creationId xmlns:p14="http://schemas.microsoft.com/office/powerpoint/2010/main" val="278103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C0F8A4C1-6B86-9D42-ADEC-2D5386E68B53}"/>
              </a:ext>
            </a:extLst>
          </p:cNvPr>
          <p:cNvSpPr>
            <a:spLocks noGrp="1"/>
          </p:cNvSpPr>
          <p:nvPr>
            <p:ph type="sldNum" sz="quarter" idx="12"/>
          </p:nvPr>
        </p:nvSpPr>
        <p:spPr/>
        <p:txBody>
          <a:bodyPr/>
          <a:lstStyle/>
          <a:p>
            <a:fld id="{50F4E6BD-4CAD-3E44-B214-2CFB9D00E5E7}" type="slidenum">
              <a:rPr lang="tr-TR" smtClean="0"/>
              <a:t>10</a:t>
            </a:fld>
            <a:endParaRPr lang="tr-TR"/>
          </a:p>
        </p:txBody>
      </p:sp>
      <p:sp>
        <p:nvSpPr>
          <p:cNvPr id="10" name="Metin kutusu 9">
            <a:extLst>
              <a:ext uri="{FF2B5EF4-FFF2-40B4-BE49-F238E27FC236}">
                <a16:creationId xmlns:a16="http://schemas.microsoft.com/office/drawing/2014/main" id="{46B0F149-5F4B-024F-8EAA-4F32164F9E6C}"/>
              </a:ext>
            </a:extLst>
          </p:cNvPr>
          <p:cNvSpPr txBox="1"/>
          <p:nvPr/>
        </p:nvSpPr>
        <p:spPr>
          <a:xfrm>
            <a:off x="503535" y="1332284"/>
            <a:ext cx="5808366" cy="2585323"/>
          </a:xfrm>
          <a:prstGeom prst="rect">
            <a:avLst/>
          </a:prstGeom>
          <a:noFill/>
        </p:spPr>
        <p:txBody>
          <a:bodyPr wrap="square">
            <a:spAutoFit/>
          </a:bodyPr>
          <a:lstStyle/>
          <a:p>
            <a:pPr algn="just"/>
            <a:r>
              <a:rPr lang="tr-TR" b="0" i="0" u="none" strike="noStrike" dirty="0">
                <a:solidFill>
                  <a:srgbClr val="444444"/>
                </a:solidFill>
                <a:effectLst/>
                <a:highlight>
                  <a:srgbClr val="FFFF00"/>
                </a:highlight>
                <a:latin typeface="Arial" panose="020B0604020202020204" pitchFamily="34" charset="0"/>
              </a:rPr>
              <a:t>Beslenmede amaç</a:t>
            </a:r>
            <a:r>
              <a:rPr lang="tr-TR" b="0" i="0" u="none" strike="noStrike" dirty="0">
                <a:solidFill>
                  <a:srgbClr val="444444"/>
                </a:solidFill>
                <a:effectLst/>
                <a:latin typeface="Arial" panose="020B0604020202020204" pitchFamily="34" charset="0"/>
              </a:rPr>
              <a:t>, bireyin yaşı, cinsiyeti, fiziksel aktivitesi ve içinde bulunduğu fizyolojik duruma göre gereksinimi olan enerji ve besin öğelerini yeterli ve dengeli miktarlarda almasıdır. </a:t>
            </a:r>
          </a:p>
          <a:p>
            <a:pPr algn="just"/>
            <a:endParaRPr lang="tr-TR" dirty="0">
              <a:solidFill>
                <a:srgbClr val="444444"/>
              </a:solidFill>
              <a:latin typeface="Arial" panose="020B0604020202020204" pitchFamily="34" charset="0"/>
            </a:endParaRPr>
          </a:p>
          <a:p>
            <a:pPr algn="just"/>
            <a:r>
              <a:rPr lang="tr-TR" b="0" i="0" u="none" strike="noStrike" dirty="0">
                <a:solidFill>
                  <a:srgbClr val="444444"/>
                </a:solidFill>
                <a:effectLst/>
                <a:latin typeface="Arial" panose="020B0604020202020204" pitchFamily="34" charset="0"/>
              </a:rPr>
              <a:t>Bu besin öğelerin herhangi biri alınmadığında, gereğinden az ya da çok alındığında, büyüme ve gelişmenin engellendiği ve sağlığın bozulduğu bilimsel olarak ortaya konulmuştur.</a:t>
            </a:r>
            <a:endParaRPr lang="tr-TR" dirty="0"/>
          </a:p>
        </p:txBody>
      </p:sp>
      <p:sp>
        <p:nvSpPr>
          <p:cNvPr id="11" name="Metin kutusu 10">
            <a:extLst>
              <a:ext uri="{FF2B5EF4-FFF2-40B4-BE49-F238E27FC236}">
                <a16:creationId xmlns:a16="http://schemas.microsoft.com/office/drawing/2014/main" id="{4132A4AA-1DDD-7D48-8737-11F9526ACE64}"/>
              </a:ext>
            </a:extLst>
          </p:cNvPr>
          <p:cNvSpPr txBox="1"/>
          <p:nvPr/>
        </p:nvSpPr>
        <p:spPr>
          <a:xfrm>
            <a:off x="4376442" y="0"/>
            <a:ext cx="3578224" cy="584775"/>
          </a:xfrm>
          <a:prstGeom prst="rect">
            <a:avLst/>
          </a:prstGeom>
          <a:noFill/>
        </p:spPr>
        <p:txBody>
          <a:bodyPr wrap="none" rtlCol="0">
            <a:spAutoFit/>
          </a:bodyPr>
          <a:lstStyle/>
          <a:p>
            <a:r>
              <a:rPr lang="tr-TR" sz="3200" dirty="0">
                <a:solidFill>
                  <a:srgbClr val="444444"/>
                </a:solidFill>
                <a:highlight>
                  <a:srgbClr val="FFFF00"/>
                </a:highlight>
                <a:latin typeface="Arial" panose="020B0604020202020204" pitchFamily="34" charset="0"/>
              </a:rPr>
              <a:t>Beslenmede amaç</a:t>
            </a:r>
            <a:endParaRPr lang="tr-TR" sz="3200" dirty="0"/>
          </a:p>
        </p:txBody>
      </p:sp>
      <p:pic>
        <p:nvPicPr>
          <p:cNvPr id="8194" name="Picture 2" descr="Sağlıklı Beslenme - Sanal Mecmua">
            <a:extLst>
              <a:ext uri="{FF2B5EF4-FFF2-40B4-BE49-F238E27FC236}">
                <a16:creationId xmlns:a16="http://schemas.microsoft.com/office/drawing/2014/main" id="{F0242770-F2CD-5F40-9484-B4D4EDD7C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5100" y="1319926"/>
            <a:ext cx="5173366" cy="4229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021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F697B6EA-A63A-A547-8477-8D4442E186D1}"/>
              </a:ext>
            </a:extLst>
          </p:cNvPr>
          <p:cNvSpPr>
            <a:spLocks noGrp="1"/>
          </p:cNvSpPr>
          <p:nvPr>
            <p:ph type="sldNum" sz="quarter" idx="12"/>
          </p:nvPr>
        </p:nvSpPr>
        <p:spPr/>
        <p:txBody>
          <a:bodyPr/>
          <a:lstStyle/>
          <a:p>
            <a:fld id="{50F4E6BD-4CAD-3E44-B214-2CFB9D00E5E7}" type="slidenum">
              <a:rPr lang="tr-TR" smtClean="0"/>
              <a:t>11</a:t>
            </a:fld>
            <a:endParaRPr lang="tr-TR"/>
          </a:p>
        </p:txBody>
      </p:sp>
      <p:sp>
        <p:nvSpPr>
          <p:cNvPr id="10" name="Metin kutusu 9">
            <a:extLst>
              <a:ext uri="{FF2B5EF4-FFF2-40B4-BE49-F238E27FC236}">
                <a16:creationId xmlns:a16="http://schemas.microsoft.com/office/drawing/2014/main" id="{0C0C5302-CF22-3147-8B21-48EF338F934D}"/>
              </a:ext>
            </a:extLst>
          </p:cNvPr>
          <p:cNvSpPr txBox="1"/>
          <p:nvPr/>
        </p:nvSpPr>
        <p:spPr>
          <a:xfrm>
            <a:off x="432863" y="1329049"/>
            <a:ext cx="4085349" cy="4555093"/>
          </a:xfrm>
          <a:prstGeom prst="rect">
            <a:avLst/>
          </a:prstGeom>
          <a:noFill/>
        </p:spPr>
        <p:txBody>
          <a:bodyPr wrap="square">
            <a:spAutoFit/>
          </a:bodyPr>
          <a:lstStyle/>
          <a:p>
            <a:pPr algn="just"/>
            <a:r>
              <a:rPr lang="tr-TR" sz="2000" b="0" i="0" u="none" strike="noStrike" dirty="0">
                <a:solidFill>
                  <a:srgbClr val="333333"/>
                </a:solidFill>
                <a:effectLst/>
                <a:highlight>
                  <a:srgbClr val="00FFFF"/>
                </a:highlight>
                <a:latin typeface="Noto Sans" panose="020B0604020202020204" pitchFamily="34" charset="0"/>
              </a:rPr>
              <a:t>‘’</a:t>
            </a:r>
            <a:r>
              <a:rPr lang="tr-TR" sz="2000" dirty="0">
                <a:highlight>
                  <a:srgbClr val="00FFFF"/>
                </a:highlight>
              </a:rPr>
              <a:t> </a:t>
            </a:r>
            <a:r>
              <a:rPr lang="tr-TR" dirty="0">
                <a:highlight>
                  <a:srgbClr val="00FFFF"/>
                </a:highlight>
              </a:rPr>
              <a:t>Birleşmiş </a:t>
            </a:r>
            <a:r>
              <a:rPr lang="tr-TR" dirty="0" err="1">
                <a:highlight>
                  <a:srgbClr val="00FFFF"/>
                </a:highlight>
              </a:rPr>
              <a:t>Milletler'in</a:t>
            </a:r>
            <a:r>
              <a:rPr lang="tr-TR" dirty="0">
                <a:highlight>
                  <a:srgbClr val="00FFFF"/>
                </a:highlight>
              </a:rPr>
              <a:t> açıkladığı küresel beslenme raporuna göre tüm dünyada yetersiz beslenen insanların sayısı 811 milyona yükseldi. Bu sayı dünya nüfusunun yüzde 10'una tekabül ediyor.</a:t>
            </a:r>
            <a:r>
              <a:rPr lang="tr-TR" b="0" i="0" u="none" strike="noStrike" dirty="0">
                <a:solidFill>
                  <a:srgbClr val="333333"/>
                </a:solidFill>
                <a:effectLst/>
                <a:highlight>
                  <a:srgbClr val="00FFFF"/>
                </a:highlight>
                <a:latin typeface="Noto Sans" panose="020B0604020202020204" pitchFamily="34" charset="0"/>
              </a:rPr>
              <a:t>. </a:t>
            </a:r>
          </a:p>
          <a:p>
            <a:pPr algn="just"/>
            <a:endParaRPr lang="tr-TR" dirty="0">
              <a:solidFill>
                <a:srgbClr val="333333"/>
              </a:solidFill>
              <a:highlight>
                <a:srgbClr val="00FFFF"/>
              </a:highlight>
              <a:latin typeface="Noto Sans" panose="020B0604020202020204" pitchFamily="34" charset="0"/>
            </a:endParaRPr>
          </a:p>
          <a:p>
            <a:pPr algn="just"/>
            <a:r>
              <a:rPr lang="tr-TR" dirty="0">
                <a:highlight>
                  <a:srgbClr val="00FFFF"/>
                </a:highlight>
              </a:rPr>
              <a:t>Araştırma raporunun yazarlarına göre 2014 yılından bu yana yetersiz beslenen insanların sayısında görülen artış trendini korona </a:t>
            </a:r>
            <a:r>
              <a:rPr lang="tr-TR" dirty="0" err="1">
                <a:highlight>
                  <a:srgbClr val="00FFFF"/>
                </a:highlight>
              </a:rPr>
              <a:t>pandemisi</a:t>
            </a:r>
            <a:r>
              <a:rPr lang="tr-TR" dirty="0">
                <a:highlight>
                  <a:srgbClr val="00FFFF"/>
                </a:highlight>
              </a:rPr>
              <a:t> hızlandırdı. Dünya nüfusunun üçte birinin geçen yıl gerekli olan gıdaya yeterli erişiminin olmadığı belirtiliyor. Raporda 5 yaş altı 150 milyon çocuğun yetersiz beslenme nedeniyle yeterli bedensel gelişim göstermediği de kaydedildi.</a:t>
            </a:r>
          </a:p>
        </p:txBody>
      </p:sp>
      <p:pic>
        <p:nvPicPr>
          <p:cNvPr id="18434" name="Picture 2" descr="The number of undernourished people in the world continued to rise in 2020.">
            <a:extLst>
              <a:ext uri="{FF2B5EF4-FFF2-40B4-BE49-F238E27FC236}">
                <a16:creationId xmlns:a16="http://schemas.microsoft.com/office/drawing/2014/main" id="{4C5130DC-B33C-304C-B4C0-B4E9C5F8A4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6721" y="988358"/>
            <a:ext cx="6702416" cy="5367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076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729281C2-3639-354C-A74D-03F46DAD4F7F}"/>
              </a:ext>
            </a:extLst>
          </p:cNvPr>
          <p:cNvSpPr>
            <a:spLocks noGrp="1"/>
          </p:cNvSpPr>
          <p:nvPr>
            <p:ph type="sldNum" sz="quarter" idx="12"/>
          </p:nvPr>
        </p:nvSpPr>
        <p:spPr/>
        <p:txBody>
          <a:bodyPr/>
          <a:lstStyle/>
          <a:p>
            <a:fld id="{50F4E6BD-4CAD-3E44-B214-2CFB9D00E5E7}" type="slidenum">
              <a:rPr lang="tr-TR" smtClean="0"/>
              <a:t>12</a:t>
            </a:fld>
            <a:endParaRPr lang="tr-TR"/>
          </a:p>
        </p:txBody>
      </p:sp>
      <p:sp>
        <p:nvSpPr>
          <p:cNvPr id="10" name="Metin kutusu 9">
            <a:extLst>
              <a:ext uri="{FF2B5EF4-FFF2-40B4-BE49-F238E27FC236}">
                <a16:creationId xmlns:a16="http://schemas.microsoft.com/office/drawing/2014/main" id="{7DAEB36A-885F-7647-9DF0-5767DAF38E18}"/>
              </a:ext>
            </a:extLst>
          </p:cNvPr>
          <p:cNvSpPr txBox="1"/>
          <p:nvPr/>
        </p:nvSpPr>
        <p:spPr>
          <a:xfrm>
            <a:off x="378942" y="3915708"/>
            <a:ext cx="6098058" cy="1938992"/>
          </a:xfrm>
          <a:prstGeom prst="rect">
            <a:avLst/>
          </a:prstGeom>
          <a:noFill/>
        </p:spPr>
        <p:txBody>
          <a:bodyPr wrap="square">
            <a:spAutoFit/>
          </a:bodyPr>
          <a:lstStyle/>
          <a:p>
            <a:pPr algn="just"/>
            <a:r>
              <a:rPr lang="tr-TR" sz="2400" dirty="0">
                <a:latin typeface="Calibri" panose="020F0502020204030204" pitchFamily="34" charset="0"/>
                <a:cs typeface="Calibri" panose="020F0502020204030204" pitchFamily="34" charset="0"/>
              </a:rPr>
              <a:t>Bu öğelerin herhangi biri alınmadığında, gereğinden az ya da çok alındığında, büyüme ve gelişme engellenir, sağlık bozulur. Bu duruma </a:t>
            </a:r>
            <a:r>
              <a:rPr lang="tr-TR" sz="2400" b="1" dirty="0">
                <a:latin typeface="Calibri" panose="020F0502020204030204" pitchFamily="34" charset="0"/>
                <a:cs typeface="Calibri" panose="020F0502020204030204" pitchFamily="34" charset="0"/>
              </a:rPr>
              <a:t>Dengesiz Beslenme</a:t>
            </a:r>
            <a:r>
              <a:rPr lang="tr-TR" sz="2400" dirty="0">
                <a:latin typeface="Calibri" panose="020F0502020204030204" pitchFamily="34" charset="0"/>
                <a:cs typeface="Calibri" panose="020F0502020204030204" pitchFamily="34" charset="0"/>
              </a:rPr>
              <a:t> denir.</a:t>
            </a:r>
          </a:p>
        </p:txBody>
      </p:sp>
      <p:pic>
        <p:nvPicPr>
          <p:cNvPr id="3074" name="Picture 2" descr="Dengesiz beslenme kalp düşmanı! | Sağlık Haberleri">
            <a:extLst>
              <a:ext uri="{FF2B5EF4-FFF2-40B4-BE49-F238E27FC236}">
                <a16:creationId xmlns:a16="http://schemas.microsoft.com/office/drawing/2014/main" id="{7375A96C-AC1C-4943-8EA8-A3DFF275BF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0050" y="1181100"/>
            <a:ext cx="4464050" cy="4673600"/>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EB9319E3-B8D6-2640-B2F3-30E79C3276C1}"/>
              </a:ext>
            </a:extLst>
          </p:cNvPr>
          <p:cNvSpPr txBox="1"/>
          <p:nvPr/>
        </p:nvSpPr>
        <p:spPr>
          <a:xfrm>
            <a:off x="381000" y="1490008"/>
            <a:ext cx="6096000" cy="1938992"/>
          </a:xfrm>
          <a:prstGeom prst="rect">
            <a:avLst/>
          </a:prstGeom>
          <a:noFill/>
        </p:spPr>
        <p:txBody>
          <a:bodyPr wrap="square">
            <a:spAutoFit/>
          </a:bodyPr>
          <a:lstStyle/>
          <a:p>
            <a:pPr algn="just"/>
            <a:r>
              <a:rPr lang="tr-TR" sz="2400" b="0" i="0" u="none" strike="noStrike" dirty="0">
                <a:effectLst/>
                <a:latin typeface="Calibri" panose="020F0502020204030204" pitchFamily="34" charset="0"/>
                <a:cs typeface="Calibri" panose="020F0502020204030204" pitchFamily="34" charset="0"/>
              </a:rPr>
              <a:t>İnsanın yaşamı için 50’ ye yakın besin öğesine gereksinimi vardır. İnsanın, sağlıklı büyüme ve gelişmesi, sağlıklı ve üretken olarak uzun süre yaşaması için bu öğelerin her birinden günlük ne kadar alınması gerektiği belirlenmiştir.</a:t>
            </a:r>
            <a:endParaRPr lang="tr-TR"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7698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F5D1E48B-1250-A94F-8A9B-61EA9901A412}"/>
              </a:ext>
            </a:extLst>
          </p:cNvPr>
          <p:cNvSpPr>
            <a:spLocks noGrp="1"/>
          </p:cNvSpPr>
          <p:nvPr>
            <p:ph type="sldNum" sz="quarter" idx="12"/>
          </p:nvPr>
        </p:nvSpPr>
        <p:spPr/>
        <p:txBody>
          <a:bodyPr/>
          <a:lstStyle/>
          <a:p>
            <a:fld id="{50F4E6BD-4CAD-3E44-B214-2CFB9D00E5E7}" type="slidenum">
              <a:rPr lang="tr-TR" smtClean="0"/>
              <a:t>13</a:t>
            </a:fld>
            <a:endParaRPr lang="tr-TR"/>
          </a:p>
        </p:txBody>
      </p:sp>
      <p:pic>
        <p:nvPicPr>
          <p:cNvPr id="17409" name="Picture 1" descr="page8image423431520">
            <a:extLst>
              <a:ext uri="{FF2B5EF4-FFF2-40B4-BE49-F238E27FC236}">
                <a16:creationId xmlns:a16="http://schemas.microsoft.com/office/drawing/2014/main" id="{BF252A95-EDC5-944A-897E-15A242903C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894" y="968188"/>
            <a:ext cx="10183905" cy="5388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476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E7947A-4F95-584D-85F6-478703870C45}"/>
              </a:ext>
            </a:extLst>
          </p:cNvPr>
          <p:cNvSpPr>
            <a:spLocks noGrp="1"/>
          </p:cNvSpPr>
          <p:nvPr>
            <p:ph type="title"/>
          </p:nvPr>
        </p:nvSpPr>
        <p:spPr/>
        <p:txBody>
          <a:bodyPr>
            <a:normAutofit fontScale="90000"/>
          </a:bodyPr>
          <a:lstStyle/>
          <a:p>
            <a:r>
              <a:rPr lang="tr-TR" dirty="0">
                <a:solidFill>
                  <a:srgbClr val="FF0000"/>
                </a:solidFill>
              </a:rPr>
              <a:t>Soru: </a:t>
            </a:r>
            <a:r>
              <a:rPr lang="tr-TR" dirty="0"/>
              <a:t>Yetersiz beslenmenin nedenleri nelerdir?</a:t>
            </a:r>
          </a:p>
        </p:txBody>
      </p:sp>
      <p:sp>
        <p:nvSpPr>
          <p:cNvPr id="9" name="Slayt Numarası Yer Tutucusu 8">
            <a:extLst>
              <a:ext uri="{FF2B5EF4-FFF2-40B4-BE49-F238E27FC236}">
                <a16:creationId xmlns:a16="http://schemas.microsoft.com/office/drawing/2014/main" id="{6A252B52-795C-5541-9A86-EE50D049D3D4}"/>
              </a:ext>
            </a:extLst>
          </p:cNvPr>
          <p:cNvSpPr>
            <a:spLocks noGrp="1"/>
          </p:cNvSpPr>
          <p:nvPr>
            <p:ph type="sldNum" sz="quarter" idx="12"/>
          </p:nvPr>
        </p:nvSpPr>
        <p:spPr/>
        <p:txBody>
          <a:bodyPr/>
          <a:lstStyle/>
          <a:p>
            <a:fld id="{50F4E6BD-4CAD-3E44-B214-2CFB9D00E5E7}" type="slidenum">
              <a:rPr lang="tr-TR" smtClean="0"/>
              <a:t>14</a:t>
            </a:fld>
            <a:endParaRPr lang="tr-TR"/>
          </a:p>
        </p:txBody>
      </p:sp>
      <p:pic>
        <p:nvPicPr>
          <p:cNvPr id="6146" name="Picture 2" descr="Soru İşareti Kullanımı ve Konu Anlatımı">
            <a:extLst>
              <a:ext uri="{FF2B5EF4-FFF2-40B4-BE49-F238E27FC236}">
                <a16:creationId xmlns:a16="http://schemas.microsoft.com/office/drawing/2014/main" id="{E75EE4B0-A0D9-B643-87F4-52358CB685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950" y="1911350"/>
            <a:ext cx="6921500"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422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6A252B52-795C-5541-9A86-EE50D049D3D4}"/>
              </a:ext>
            </a:extLst>
          </p:cNvPr>
          <p:cNvSpPr>
            <a:spLocks noGrp="1"/>
          </p:cNvSpPr>
          <p:nvPr>
            <p:ph type="sldNum" sz="quarter" idx="12"/>
          </p:nvPr>
        </p:nvSpPr>
        <p:spPr/>
        <p:txBody>
          <a:bodyPr/>
          <a:lstStyle/>
          <a:p>
            <a:fld id="{50F4E6BD-4CAD-3E44-B214-2CFB9D00E5E7}" type="slidenum">
              <a:rPr lang="tr-TR" smtClean="0"/>
              <a:t>15</a:t>
            </a:fld>
            <a:endParaRPr lang="tr-TR"/>
          </a:p>
        </p:txBody>
      </p:sp>
      <p:sp>
        <p:nvSpPr>
          <p:cNvPr id="4" name="Başlık 3">
            <a:extLst>
              <a:ext uri="{FF2B5EF4-FFF2-40B4-BE49-F238E27FC236}">
                <a16:creationId xmlns:a16="http://schemas.microsoft.com/office/drawing/2014/main" id="{B8D96124-BE51-6343-BE00-C4CE1A0D6813}"/>
              </a:ext>
            </a:extLst>
          </p:cNvPr>
          <p:cNvSpPr>
            <a:spLocks noGrp="1"/>
          </p:cNvSpPr>
          <p:nvPr>
            <p:ph type="title"/>
          </p:nvPr>
        </p:nvSpPr>
        <p:spPr>
          <a:xfrm>
            <a:off x="0" y="645107"/>
            <a:ext cx="10515600" cy="804280"/>
          </a:xfrm>
        </p:spPr>
        <p:txBody>
          <a:bodyPr/>
          <a:lstStyle/>
          <a:p>
            <a:r>
              <a:rPr lang="tr-TR" dirty="0">
                <a:solidFill>
                  <a:srgbClr val="FF0000"/>
                </a:solidFill>
              </a:rPr>
              <a:t>Yetersiz beslenmenin nedenleri</a:t>
            </a:r>
          </a:p>
        </p:txBody>
      </p:sp>
      <p:sp>
        <p:nvSpPr>
          <p:cNvPr id="8" name="Metin kutusu 7">
            <a:extLst>
              <a:ext uri="{FF2B5EF4-FFF2-40B4-BE49-F238E27FC236}">
                <a16:creationId xmlns:a16="http://schemas.microsoft.com/office/drawing/2014/main" id="{03C9BAD4-D4C0-C64B-9CC9-D79103ADE122}"/>
              </a:ext>
            </a:extLst>
          </p:cNvPr>
          <p:cNvSpPr txBox="1"/>
          <p:nvPr/>
        </p:nvSpPr>
        <p:spPr>
          <a:xfrm>
            <a:off x="0" y="1522204"/>
            <a:ext cx="8166100" cy="5262979"/>
          </a:xfrm>
          <a:prstGeom prst="rect">
            <a:avLst/>
          </a:prstGeom>
          <a:noFill/>
        </p:spPr>
        <p:txBody>
          <a:bodyPr wrap="square">
            <a:spAutoFit/>
          </a:bodyPr>
          <a:lstStyle/>
          <a:p>
            <a:pPr marL="457200" indent="-457200" algn="l">
              <a:buFont typeface="Wingdings" pitchFamily="2" charset="2"/>
              <a:buChar char="Ø"/>
            </a:pPr>
            <a:r>
              <a:rPr lang="tr-TR" sz="2800" b="0" i="0" u="none" strike="noStrike" dirty="0">
                <a:solidFill>
                  <a:srgbClr val="424242"/>
                </a:solidFill>
                <a:effectLst/>
                <a:latin typeface="Cabin"/>
              </a:rPr>
              <a:t>Vücudun ihtiyacından az yeme,</a:t>
            </a:r>
          </a:p>
          <a:p>
            <a:pPr marL="457200" indent="-457200" algn="l">
              <a:buFont typeface="Wingdings" pitchFamily="2" charset="2"/>
              <a:buChar char="Ø"/>
            </a:pPr>
            <a:r>
              <a:rPr lang="tr-TR" sz="2800" b="0" i="0" u="none" strike="noStrike" dirty="0">
                <a:solidFill>
                  <a:srgbClr val="424242"/>
                </a:solidFill>
                <a:effectLst/>
                <a:latin typeface="Cabin"/>
              </a:rPr>
              <a:t>Tek yönlü beslenme,</a:t>
            </a:r>
          </a:p>
          <a:p>
            <a:pPr marL="457200" indent="-457200" algn="l">
              <a:buFont typeface="Wingdings" pitchFamily="2" charset="2"/>
              <a:buChar char="Ø"/>
            </a:pPr>
            <a:r>
              <a:rPr lang="tr-TR" sz="2800" b="0" i="0" u="none" strike="noStrike" dirty="0">
                <a:solidFill>
                  <a:srgbClr val="424242"/>
                </a:solidFill>
                <a:effectLst/>
                <a:latin typeface="Cabin"/>
              </a:rPr>
              <a:t>Psikolojik nedenlerden ve stresten dolayı az yeme,</a:t>
            </a:r>
          </a:p>
          <a:p>
            <a:pPr marL="457200" indent="-457200" algn="l">
              <a:buFont typeface="Wingdings" pitchFamily="2" charset="2"/>
              <a:buChar char="Ø"/>
            </a:pPr>
            <a:r>
              <a:rPr lang="tr-TR" sz="2800" b="0" i="0" u="none" strike="noStrike" dirty="0">
                <a:solidFill>
                  <a:srgbClr val="424242"/>
                </a:solidFill>
                <a:effectLst/>
                <a:latin typeface="Cabin"/>
              </a:rPr>
              <a:t>Yanlış bilgi, bilgi eksikliği, bilinçsizlik,</a:t>
            </a:r>
          </a:p>
          <a:p>
            <a:pPr marL="457200" indent="-457200" algn="l">
              <a:buFont typeface="Wingdings" pitchFamily="2" charset="2"/>
              <a:buChar char="Ø"/>
            </a:pPr>
            <a:r>
              <a:rPr lang="tr-TR" sz="2800" b="0" i="0" u="none" strike="noStrike" dirty="0">
                <a:solidFill>
                  <a:srgbClr val="424242"/>
                </a:solidFill>
                <a:effectLst/>
                <a:latin typeface="Cabin"/>
              </a:rPr>
              <a:t>Kültürel ve aile yapısı, çevre ve sağlık şartları</a:t>
            </a:r>
          </a:p>
          <a:p>
            <a:pPr marL="457200" indent="-457200" algn="l">
              <a:buFont typeface="Wingdings" pitchFamily="2" charset="2"/>
              <a:buChar char="Ø"/>
            </a:pPr>
            <a:r>
              <a:rPr lang="tr-TR" sz="2800" b="0" i="0" u="none" strike="noStrike" dirty="0">
                <a:solidFill>
                  <a:srgbClr val="424242"/>
                </a:solidFill>
                <a:effectLst/>
                <a:latin typeface="Cabin"/>
              </a:rPr>
              <a:t>Yanlış beslenme alışkanlıkları,</a:t>
            </a:r>
          </a:p>
          <a:p>
            <a:pPr marL="457200" indent="-457200" algn="l">
              <a:buFont typeface="Wingdings" pitchFamily="2" charset="2"/>
              <a:buChar char="Ø"/>
            </a:pPr>
            <a:r>
              <a:rPr lang="tr-TR" sz="2800" b="0" i="0" u="none" strike="noStrike" dirty="0">
                <a:solidFill>
                  <a:srgbClr val="424242"/>
                </a:solidFill>
                <a:effectLst/>
                <a:latin typeface="Cabin"/>
              </a:rPr>
              <a:t>Yetersiz satın alma gücü,</a:t>
            </a:r>
          </a:p>
          <a:p>
            <a:pPr marL="457200" indent="-457200" algn="l">
              <a:buFont typeface="Wingdings" pitchFamily="2" charset="2"/>
              <a:buChar char="Ø"/>
            </a:pPr>
            <a:r>
              <a:rPr lang="tr-TR" sz="2800" b="0" i="0" u="none" strike="noStrike" dirty="0">
                <a:solidFill>
                  <a:srgbClr val="424242"/>
                </a:solidFill>
                <a:effectLst/>
                <a:latin typeface="Cabin"/>
              </a:rPr>
              <a:t>Moda diyetleri uygulama,</a:t>
            </a:r>
          </a:p>
          <a:p>
            <a:pPr marL="457200" indent="-457200" algn="l">
              <a:buFont typeface="Wingdings" pitchFamily="2" charset="2"/>
              <a:buChar char="Ø"/>
            </a:pPr>
            <a:r>
              <a:rPr lang="tr-TR" sz="2800" b="0" i="0" u="none" strike="noStrike" dirty="0">
                <a:solidFill>
                  <a:srgbClr val="424242"/>
                </a:solidFill>
                <a:effectLst/>
                <a:latin typeface="Cabin"/>
              </a:rPr>
              <a:t>Özentiler (sıfır beden olma gibi, bazı popüler insanlar gibi olma isteği)</a:t>
            </a:r>
          </a:p>
          <a:p>
            <a:pPr marL="457200" indent="-457200" algn="l">
              <a:buFont typeface="Wingdings" pitchFamily="2" charset="2"/>
              <a:buChar char="Ø"/>
            </a:pPr>
            <a:r>
              <a:rPr lang="tr-TR" sz="2800" b="0" i="0" u="none" strike="noStrike" dirty="0" err="1">
                <a:solidFill>
                  <a:srgbClr val="424242"/>
                </a:solidFill>
                <a:effectLst/>
                <a:latin typeface="Cabin"/>
              </a:rPr>
              <a:t>Fast-food</a:t>
            </a:r>
            <a:r>
              <a:rPr lang="tr-TR" sz="2800" b="0" i="0" u="none" strike="noStrike" dirty="0">
                <a:solidFill>
                  <a:srgbClr val="424242"/>
                </a:solidFill>
                <a:effectLst/>
                <a:latin typeface="Cabin"/>
              </a:rPr>
              <a:t> beslenme (enerji değeri yüksek, diğer besin öğelerinin içeriği düşük)</a:t>
            </a:r>
          </a:p>
        </p:txBody>
      </p:sp>
      <p:pic>
        <p:nvPicPr>
          <p:cNvPr id="16385" name="Picture 1" descr="page137image62223360">
            <a:extLst>
              <a:ext uri="{FF2B5EF4-FFF2-40B4-BE49-F238E27FC236}">
                <a16:creationId xmlns:a16="http://schemas.microsoft.com/office/drawing/2014/main" id="{9DE04E6F-178A-6047-9942-0315D779F3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8599" y="581926"/>
            <a:ext cx="4271682" cy="598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925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729281C2-3639-354C-A74D-03F46DAD4F7F}"/>
              </a:ext>
            </a:extLst>
          </p:cNvPr>
          <p:cNvSpPr>
            <a:spLocks noGrp="1"/>
          </p:cNvSpPr>
          <p:nvPr>
            <p:ph type="sldNum" sz="quarter" idx="12"/>
          </p:nvPr>
        </p:nvSpPr>
        <p:spPr/>
        <p:txBody>
          <a:bodyPr/>
          <a:lstStyle/>
          <a:p>
            <a:fld id="{50F4E6BD-4CAD-3E44-B214-2CFB9D00E5E7}" type="slidenum">
              <a:rPr lang="tr-TR" smtClean="0"/>
              <a:t>16</a:t>
            </a:fld>
            <a:endParaRPr lang="tr-TR"/>
          </a:p>
        </p:txBody>
      </p:sp>
      <p:sp>
        <p:nvSpPr>
          <p:cNvPr id="2" name="Metin kutusu 1">
            <a:extLst>
              <a:ext uri="{FF2B5EF4-FFF2-40B4-BE49-F238E27FC236}">
                <a16:creationId xmlns:a16="http://schemas.microsoft.com/office/drawing/2014/main" id="{08460CEF-C173-4E4E-B5E3-97B8F30CF951}"/>
              </a:ext>
            </a:extLst>
          </p:cNvPr>
          <p:cNvSpPr txBox="1"/>
          <p:nvPr/>
        </p:nvSpPr>
        <p:spPr>
          <a:xfrm>
            <a:off x="4442597" y="0"/>
            <a:ext cx="4398961" cy="584775"/>
          </a:xfrm>
          <a:prstGeom prst="rect">
            <a:avLst/>
          </a:prstGeom>
          <a:noFill/>
        </p:spPr>
        <p:txBody>
          <a:bodyPr wrap="none" rtlCol="0">
            <a:spAutoFit/>
          </a:bodyPr>
          <a:lstStyle/>
          <a:p>
            <a:r>
              <a:rPr lang="tr-TR" sz="3200" dirty="0">
                <a:highlight>
                  <a:srgbClr val="FFFF00"/>
                </a:highlight>
                <a:latin typeface="Arial" panose="020B0604020202020204" pitchFamily="34" charset="0"/>
                <a:cs typeface="Arial" panose="020B0604020202020204" pitchFamily="34" charset="0"/>
              </a:rPr>
              <a:t>Beslenme alışkanlıkları</a:t>
            </a:r>
          </a:p>
        </p:txBody>
      </p:sp>
      <p:sp>
        <p:nvSpPr>
          <p:cNvPr id="7" name="Metin kutusu 6">
            <a:extLst>
              <a:ext uri="{FF2B5EF4-FFF2-40B4-BE49-F238E27FC236}">
                <a16:creationId xmlns:a16="http://schemas.microsoft.com/office/drawing/2014/main" id="{AD3C9C47-758F-3D45-835F-1A2DE45EA54C}"/>
              </a:ext>
            </a:extLst>
          </p:cNvPr>
          <p:cNvSpPr txBox="1"/>
          <p:nvPr/>
        </p:nvSpPr>
        <p:spPr>
          <a:xfrm>
            <a:off x="541340" y="979155"/>
            <a:ext cx="6373682" cy="1631216"/>
          </a:xfrm>
          <a:prstGeom prst="rect">
            <a:avLst/>
          </a:prstGeom>
          <a:noFill/>
        </p:spPr>
        <p:txBody>
          <a:bodyPr wrap="square">
            <a:spAutoFit/>
          </a:bodyPr>
          <a:lstStyle/>
          <a:p>
            <a:pPr algn="just">
              <a:buFont typeface="Arial" panose="020B0604020202020204" pitchFamily="34" charset="0"/>
              <a:buChar char="•"/>
            </a:pPr>
            <a:r>
              <a:rPr lang="tr-TR" sz="2000" b="1" dirty="0">
                <a:effectLst/>
              </a:rPr>
              <a:t>Beslenme, </a:t>
            </a:r>
            <a:r>
              <a:rPr lang="tr-TR" sz="2000" b="1" dirty="0" err="1">
                <a:effectLst/>
              </a:rPr>
              <a:t>günlük</a:t>
            </a:r>
            <a:r>
              <a:rPr lang="tr-TR" sz="2000" b="1" dirty="0">
                <a:effectLst/>
              </a:rPr>
              <a:t> hayatın </a:t>
            </a:r>
            <a:r>
              <a:rPr lang="tr-TR" sz="2000" b="1" dirty="0" err="1">
                <a:effectLst/>
              </a:rPr>
              <a:t>kaçınılmaz</a:t>
            </a:r>
            <a:r>
              <a:rPr lang="tr-TR" sz="2000" b="1" dirty="0">
                <a:effectLst/>
              </a:rPr>
              <a:t> olarak </a:t>
            </a:r>
            <a:r>
              <a:rPr lang="tr-TR" sz="2000" b="1" dirty="0" err="1">
                <a:effectLst/>
              </a:rPr>
              <a:t>tüm</a:t>
            </a:r>
            <a:r>
              <a:rPr lang="tr-TR" sz="2000" b="1" dirty="0">
                <a:effectLst/>
              </a:rPr>
              <a:t> bireyleri </a:t>
            </a:r>
            <a:r>
              <a:rPr lang="tr-TR" sz="2000" b="1" dirty="0" err="1">
                <a:effectLst/>
              </a:rPr>
              <a:t>içine</a:t>
            </a:r>
            <a:r>
              <a:rPr lang="tr-TR" sz="2000" b="1" dirty="0">
                <a:effectLst/>
              </a:rPr>
              <a:t> alarak </a:t>
            </a:r>
            <a:r>
              <a:rPr lang="tr-TR" sz="2000" b="1" dirty="0" err="1">
                <a:effectLst/>
              </a:rPr>
              <a:t>süregelen</a:t>
            </a:r>
            <a:r>
              <a:rPr lang="tr-TR" sz="2000" b="1" dirty="0">
                <a:effectLst/>
              </a:rPr>
              <a:t> bir </a:t>
            </a:r>
            <a:r>
              <a:rPr lang="tr-TR" sz="2000" b="1" dirty="0" err="1">
                <a:effectLst/>
              </a:rPr>
              <a:t>ögesidir</a:t>
            </a:r>
            <a:r>
              <a:rPr lang="tr-TR" sz="2000" b="1" dirty="0">
                <a:effectLst/>
              </a:rPr>
              <a:t>. </a:t>
            </a:r>
            <a:r>
              <a:rPr lang="tr-TR" sz="2000" dirty="0">
                <a:highlight>
                  <a:srgbClr val="FFFF00"/>
                </a:highlight>
              </a:rPr>
              <a:t>Yeme alışkanlığı terimi </a:t>
            </a:r>
            <a:r>
              <a:rPr lang="tr-TR" sz="2000" dirty="0"/>
              <a:t>insanların yedikleri yiyecekleri nasıl ve niçin yediklerini, kiminle yediklerini, nasıl elde ettikleri, depoladıkları, kullandıkları ve attıklarını içeren bir terimdir. </a:t>
            </a:r>
            <a:endParaRPr lang="tr-TR" sz="2000" dirty="0">
              <a:effectLst/>
            </a:endParaRPr>
          </a:p>
        </p:txBody>
      </p:sp>
      <p:sp>
        <p:nvSpPr>
          <p:cNvPr id="4" name="Metin kutusu 3">
            <a:extLst>
              <a:ext uri="{FF2B5EF4-FFF2-40B4-BE49-F238E27FC236}">
                <a16:creationId xmlns:a16="http://schemas.microsoft.com/office/drawing/2014/main" id="{540E4C88-700E-F248-8B08-6FBE8601FF15}"/>
              </a:ext>
            </a:extLst>
          </p:cNvPr>
          <p:cNvSpPr txBox="1"/>
          <p:nvPr/>
        </p:nvSpPr>
        <p:spPr>
          <a:xfrm>
            <a:off x="541340" y="2912013"/>
            <a:ext cx="6128401" cy="1200329"/>
          </a:xfrm>
          <a:prstGeom prst="rect">
            <a:avLst/>
          </a:prstGeom>
          <a:noFill/>
        </p:spPr>
        <p:txBody>
          <a:bodyPr wrap="square" rtlCol="0">
            <a:spAutoFit/>
          </a:bodyPr>
          <a:lstStyle/>
          <a:p>
            <a:pPr algn="just"/>
            <a:r>
              <a:rPr lang="tr-TR" b="1" dirty="0"/>
              <a:t>Eskiden </a:t>
            </a:r>
            <a:r>
              <a:rPr lang="tr-TR" b="1" i="1" dirty="0"/>
              <a:t>“Kimlerle </a:t>
            </a:r>
            <a:r>
              <a:rPr lang="tr-TR" b="1" i="1" dirty="0" err="1"/>
              <a:t>olduğunu</a:t>
            </a:r>
            <a:r>
              <a:rPr lang="tr-TR" b="1" i="1" dirty="0"/>
              <a:t> </a:t>
            </a:r>
            <a:r>
              <a:rPr lang="tr-TR" b="1" i="1" dirty="0" err="1"/>
              <a:t>söyle</a:t>
            </a:r>
            <a:r>
              <a:rPr lang="tr-TR" b="1" i="1" dirty="0"/>
              <a:t>, kim </a:t>
            </a:r>
            <a:r>
              <a:rPr lang="tr-TR" b="1" i="1" dirty="0" err="1"/>
              <a:t>olduğunu</a:t>
            </a:r>
            <a:r>
              <a:rPr lang="tr-TR" b="1" i="1" dirty="0"/>
              <a:t> </a:t>
            </a:r>
            <a:r>
              <a:rPr lang="tr-TR" b="1" i="1" dirty="0" err="1"/>
              <a:t>söyleyeyim</a:t>
            </a:r>
            <a:r>
              <a:rPr lang="tr-TR" b="1" i="1" dirty="0"/>
              <a:t>” </a:t>
            </a:r>
            <a:r>
              <a:rPr lang="tr-TR" b="1" dirty="0"/>
              <a:t>ifadesinin yanı sıra, giderek </a:t>
            </a:r>
            <a:r>
              <a:rPr lang="tr-TR" b="1" i="1" dirty="0"/>
              <a:t>“Ne yiyorsak oyuz” </a:t>
            </a:r>
            <a:r>
              <a:rPr lang="tr-TR" b="1" dirty="0" err="1"/>
              <a:t>anlayışı</a:t>
            </a:r>
            <a:r>
              <a:rPr lang="tr-TR" b="1" dirty="0"/>
              <a:t> da </a:t>
            </a:r>
            <a:r>
              <a:rPr lang="tr-TR" b="1" dirty="0" err="1"/>
              <a:t>yaygınlaşmıştır</a:t>
            </a:r>
            <a:r>
              <a:rPr lang="tr-TR" b="1" dirty="0"/>
              <a:t>. </a:t>
            </a:r>
            <a:endParaRPr lang="tr-TR" dirty="0"/>
          </a:p>
          <a:p>
            <a:endParaRPr lang="tr-TR" dirty="0"/>
          </a:p>
        </p:txBody>
      </p:sp>
      <p:sp>
        <p:nvSpPr>
          <p:cNvPr id="11" name="Metin kutusu 10">
            <a:extLst>
              <a:ext uri="{FF2B5EF4-FFF2-40B4-BE49-F238E27FC236}">
                <a16:creationId xmlns:a16="http://schemas.microsoft.com/office/drawing/2014/main" id="{327FAA4D-94EA-4941-8E64-92AAE0992E98}"/>
              </a:ext>
            </a:extLst>
          </p:cNvPr>
          <p:cNvSpPr txBox="1"/>
          <p:nvPr/>
        </p:nvSpPr>
        <p:spPr>
          <a:xfrm>
            <a:off x="679473" y="4177779"/>
            <a:ext cx="6335536" cy="646331"/>
          </a:xfrm>
          <a:prstGeom prst="rect">
            <a:avLst/>
          </a:prstGeom>
          <a:noFill/>
        </p:spPr>
        <p:txBody>
          <a:bodyPr wrap="square">
            <a:spAutoFit/>
          </a:bodyPr>
          <a:lstStyle/>
          <a:p>
            <a:pPr>
              <a:buFont typeface="Arial" panose="020B0604020202020204" pitchFamily="34" charset="0"/>
              <a:buChar char="•"/>
            </a:pPr>
            <a:r>
              <a:rPr lang="tr-TR" sz="1800" b="1" dirty="0">
                <a:effectLst/>
                <a:latin typeface="Calibri" panose="020F0502020204030204" pitchFamily="34" charset="0"/>
              </a:rPr>
              <a:t>Bireylerin, toplumların neleri, nasıl yedikleri kadar, neleri, neden yemedikleri de </a:t>
            </a:r>
            <a:r>
              <a:rPr lang="tr-TR" sz="1800" b="1" dirty="0" err="1">
                <a:effectLst/>
                <a:latin typeface="Calibri" panose="020F0502020204030204" pitchFamily="34" charset="0"/>
              </a:rPr>
              <a:t>önemlidir</a:t>
            </a:r>
            <a:r>
              <a:rPr lang="tr-TR" sz="1800" b="1" dirty="0">
                <a:effectLst/>
                <a:latin typeface="Calibri" panose="020F0502020204030204" pitchFamily="34" charset="0"/>
              </a:rPr>
              <a:t>. </a:t>
            </a:r>
            <a:endParaRPr lang="tr-TR" sz="1800" dirty="0">
              <a:effectLst/>
              <a:latin typeface="ArialMT"/>
            </a:endParaRPr>
          </a:p>
        </p:txBody>
      </p:sp>
      <p:pic>
        <p:nvPicPr>
          <p:cNvPr id="4098" name="Picture 2" descr="Beslenme alışkanlığı obeziteyi nasıl etkiliyor?">
            <a:extLst>
              <a:ext uri="{FF2B5EF4-FFF2-40B4-BE49-F238E27FC236}">
                <a16:creationId xmlns:a16="http://schemas.microsoft.com/office/drawing/2014/main" id="{F8198D75-B284-FD4F-B3BC-A7C980FA52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1699" y="939800"/>
            <a:ext cx="4398961"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856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729281C2-3639-354C-A74D-03F46DAD4F7F}"/>
              </a:ext>
            </a:extLst>
          </p:cNvPr>
          <p:cNvSpPr>
            <a:spLocks noGrp="1"/>
          </p:cNvSpPr>
          <p:nvPr>
            <p:ph type="sldNum" sz="quarter" idx="12"/>
          </p:nvPr>
        </p:nvSpPr>
        <p:spPr/>
        <p:txBody>
          <a:bodyPr/>
          <a:lstStyle/>
          <a:p>
            <a:fld id="{50F4E6BD-4CAD-3E44-B214-2CFB9D00E5E7}" type="slidenum">
              <a:rPr lang="tr-TR" smtClean="0"/>
              <a:t>17</a:t>
            </a:fld>
            <a:endParaRPr lang="tr-TR"/>
          </a:p>
        </p:txBody>
      </p:sp>
      <p:sp>
        <p:nvSpPr>
          <p:cNvPr id="2" name="Metin kutusu 1">
            <a:extLst>
              <a:ext uri="{FF2B5EF4-FFF2-40B4-BE49-F238E27FC236}">
                <a16:creationId xmlns:a16="http://schemas.microsoft.com/office/drawing/2014/main" id="{08460CEF-C173-4E4E-B5E3-97B8F30CF951}"/>
              </a:ext>
            </a:extLst>
          </p:cNvPr>
          <p:cNvSpPr txBox="1"/>
          <p:nvPr/>
        </p:nvSpPr>
        <p:spPr>
          <a:xfrm>
            <a:off x="4442597" y="0"/>
            <a:ext cx="4398961" cy="584775"/>
          </a:xfrm>
          <a:prstGeom prst="rect">
            <a:avLst/>
          </a:prstGeom>
          <a:noFill/>
        </p:spPr>
        <p:txBody>
          <a:bodyPr wrap="none" rtlCol="0">
            <a:spAutoFit/>
          </a:bodyPr>
          <a:lstStyle/>
          <a:p>
            <a:r>
              <a:rPr lang="tr-TR" sz="3200" dirty="0">
                <a:highlight>
                  <a:srgbClr val="FFFF00"/>
                </a:highlight>
                <a:latin typeface="Arial" panose="020B0604020202020204" pitchFamily="34" charset="0"/>
                <a:cs typeface="Arial" panose="020B0604020202020204" pitchFamily="34" charset="0"/>
              </a:rPr>
              <a:t>Beslenme alışkanlıkları</a:t>
            </a:r>
          </a:p>
        </p:txBody>
      </p:sp>
      <p:sp>
        <p:nvSpPr>
          <p:cNvPr id="8" name="Metin kutusu 7">
            <a:extLst>
              <a:ext uri="{FF2B5EF4-FFF2-40B4-BE49-F238E27FC236}">
                <a16:creationId xmlns:a16="http://schemas.microsoft.com/office/drawing/2014/main" id="{E905E5C2-26CC-9D40-B3B4-ECEA05248698}"/>
              </a:ext>
            </a:extLst>
          </p:cNvPr>
          <p:cNvSpPr txBox="1"/>
          <p:nvPr/>
        </p:nvSpPr>
        <p:spPr>
          <a:xfrm>
            <a:off x="647642" y="1209675"/>
            <a:ext cx="7520174" cy="2893100"/>
          </a:xfrm>
          <a:prstGeom prst="rect">
            <a:avLst/>
          </a:prstGeom>
          <a:noFill/>
        </p:spPr>
        <p:txBody>
          <a:bodyPr wrap="square" rtlCol="0">
            <a:spAutoFit/>
          </a:bodyPr>
          <a:lstStyle/>
          <a:p>
            <a:r>
              <a:rPr lang="tr-TR" sz="2000" dirty="0">
                <a:highlight>
                  <a:srgbClr val="FFFF00"/>
                </a:highlight>
                <a:latin typeface="Calibri" panose="020F0502020204030204" pitchFamily="34" charset="0"/>
                <a:cs typeface="Calibri" panose="020F0502020204030204" pitchFamily="34" charset="0"/>
              </a:rPr>
              <a:t>Beslenme </a:t>
            </a:r>
            <a:r>
              <a:rPr lang="tr-TR" sz="2000" dirty="0" err="1">
                <a:highlight>
                  <a:srgbClr val="FFFF00"/>
                </a:highlight>
                <a:latin typeface="Calibri" panose="020F0502020204030204" pitchFamily="34" charset="0"/>
                <a:cs typeface="Calibri" panose="020F0502020204030204" pitchFamily="34" charset="0"/>
              </a:rPr>
              <a:t>alışkanlıkları</a:t>
            </a:r>
            <a:r>
              <a:rPr lang="tr-TR" sz="2000"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tr-TR" dirty="0"/>
              <a:t>bireyin </a:t>
            </a:r>
            <a:r>
              <a:rPr lang="tr-TR" dirty="0" err="1"/>
              <a:t>günlük</a:t>
            </a:r>
            <a:r>
              <a:rPr lang="tr-TR" dirty="0"/>
              <a:t> </a:t>
            </a:r>
            <a:r>
              <a:rPr lang="tr-TR" dirty="0" err="1"/>
              <a:t>öğün</a:t>
            </a:r>
            <a:r>
              <a:rPr lang="tr-TR" dirty="0"/>
              <a:t> sayısı, </a:t>
            </a:r>
          </a:p>
          <a:p>
            <a:pPr marL="285750" indent="-285750">
              <a:buFont typeface="Arial" panose="020B0604020202020204" pitchFamily="34" charset="0"/>
              <a:buChar char="•"/>
            </a:pPr>
            <a:r>
              <a:rPr lang="tr-TR" dirty="0"/>
              <a:t>ana </a:t>
            </a:r>
            <a:r>
              <a:rPr lang="tr-TR" dirty="0" err="1"/>
              <a:t>öğünlerde</a:t>
            </a:r>
            <a:r>
              <a:rPr lang="tr-TR" dirty="0"/>
              <a:t> ve ara </a:t>
            </a:r>
            <a:r>
              <a:rPr lang="tr-TR" dirty="0" err="1"/>
              <a:t>öğünlerde</a:t>
            </a:r>
            <a:r>
              <a:rPr lang="tr-TR" dirty="0"/>
              <a:t> </a:t>
            </a:r>
            <a:r>
              <a:rPr lang="tr-TR" dirty="0" err="1"/>
              <a:t>tükettikleri</a:t>
            </a:r>
            <a:r>
              <a:rPr lang="tr-TR" dirty="0"/>
              <a:t> besinlerin </a:t>
            </a:r>
            <a:r>
              <a:rPr lang="tr-TR" dirty="0" err="1"/>
              <a:t>tür</a:t>
            </a:r>
            <a:r>
              <a:rPr lang="tr-TR" dirty="0"/>
              <a:t> ve miktarları,</a:t>
            </a:r>
          </a:p>
          <a:p>
            <a:pPr marL="285750" indent="-285750">
              <a:buFont typeface="Arial" panose="020B0604020202020204" pitchFamily="34" charset="0"/>
              <a:buChar char="•"/>
            </a:pPr>
            <a:r>
              <a:rPr lang="tr-TR" dirty="0"/>
              <a:t> yiyecek satın alma, yemek </a:t>
            </a:r>
            <a:r>
              <a:rPr lang="tr-TR" dirty="0" err="1"/>
              <a:t>pişirme</a:t>
            </a:r>
            <a:r>
              <a:rPr lang="tr-TR" dirty="0"/>
              <a:t>, hazırlama, </a:t>
            </a:r>
            <a:r>
              <a:rPr lang="tr-TR" dirty="0" err="1"/>
              <a:t>pişirme</a:t>
            </a:r>
            <a:r>
              <a:rPr lang="tr-TR" dirty="0"/>
              <a:t> ve servis gibi ana </a:t>
            </a:r>
            <a:r>
              <a:rPr lang="tr-TR" dirty="0" err="1"/>
              <a:t>özelliklerin</a:t>
            </a:r>
            <a:r>
              <a:rPr lang="tr-TR" dirty="0"/>
              <a:t> yanında,</a:t>
            </a:r>
          </a:p>
          <a:p>
            <a:pPr marL="285750" indent="-285750">
              <a:buFont typeface="Arial" panose="020B0604020202020204" pitchFamily="34" charset="0"/>
              <a:buChar char="•"/>
            </a:pPr>
            <a:r>
              <a:rPr lang="tr-TR" dirty="0"/>
              <a:t> </a:t>
            </a:r>
            <a:r>
              <a:rPr lang="tr-TR" dirty="0" err="1"/>
              <a:t>kişilerin</a:t>
            </a:r>
            <a:r>
              <a:rPr lang="tr-TR" dirty="0"/>
              <a:t> hızlı veya </a:t>
            </a:r>
            <a:r>
              <a:rPr lang="tr-TR" dirty="0" err="1"/>
              <a:t>yavas</a:t>
            </a:r>
            <a:r>
              <a:rPr lang="tr-TR" dirty="0"/>
              <a:t>̧ yemek yemesi, </a:t>
            </a:r>
          </a:p>
          <a:p>
            <a:pPr marL="285750" indent="-285750">
              <a:buFont typeface="Arial" panose="020B0604020202020204" pitchFamily="34" charset="0"/>
              <a:buChar char="•"/>
            </a:pPr>
            <a:r>
              <a:rPr lang="tr-TR" dirty="0"/>
              <a:t>besinlerin </a:t>
            </a:r>
            <a:r>
              <a:rPr lang="tr-TR" dirty="0" err="1"/>
              <a:t>ağızda</a:t>
            </a:r>
            <a:r>
              <a:rPr lang="tr-TR" dirty="0"/>
              <a:t> </a:t>
            </a:r>
            <a:r>
              <a:rPr lang="tr-TR" dirty="0" err="1"/>
              <a:t>çiğnenmesi</a:t>
            </a:r>
            <a:r>
              <a:rPr lang="tr-TR" dirty="0"/>
              <a:t>, </a:t>
            </a:r>
          </a:p>
          <a:p>
            <a:pPr marL="285750" indent="-285750">
              <a:buFont typeface="Arial" panose="020B0604020202020204" pitchFamily="34" charset="0"/>
              <a:buChar char="•"/>
            </a:pPr>
            <a:r>
              <a:rPr lang="tr-TR" dirty="0" err="1"/>
              <a:t>üzüntülu</a:t>
            </a:r>
            <a:r>
              <a:rPr lang="tr-TR" dirty="0"/>
              <a:t>̈, </a:t>
            </a:r>
            <a:r>
              <a:rPr lang="tr-TR" dirty="0" err="1"/>
              <a:t>neşeli</a:t>
            </a:r>
            <a:r>
              <a:rPr lang="tr-TR" dirty="0"/>
              <a:t> veya yorgunluk durumlarında besin </a:t>
            </a:r>
            <a:r>
              <a:rPr lang="tr-TR" dirty="0" err="1"/>
              <a:t>tüketimi</a:t>
            </a:r>
            <a:r>
              <a:rPr lang="tr-TR" dirty="0"/>
              <a:t>,</a:t>
            </a:r>
          </a:p>
          <a:p>
            <a:pPr marL="285750" indent="-285750">
              <a:buFont typeface="Arial" panose="020B0604020202020204" pitchFamily="34" charset="0"/>
              <a:buChar char="•"/>
            </a:pPr>
            <a:r>
              <a:rPr lang="tr-TR" dirty="0"/>
              <a:t> besinleri </a:t>
            </a:r>
            <a:r>
              <a:rPr lang="tr-TR" dirty="0" err="1"/>
              <a:t>soğuk</a:t>
            </a:r>
            <a:r>
              <a:rPr lang="tr-TR" dirty="0"/>
              <a:t> ya da sıcak </a:t>
            </a:r>
            <a:r>
              <a:rPr lang="tr-TR" dirty="0" err="1"/>
              <a:t>tüketme</a:t>
            </a:r>
            <a:r>
              <a:rPr lang="tr-TR" dirty="0"/>
              <a:t> gibi </a:t>
            </a:r>
            <a:r>
              <a:rPr lang="tr-TR" dirty="0" err="1">
                <a:highlight>
                  <a:srgbClr val="FFFF00"/>
                </a:highlight>
              </a:rPr>
              <a:t>davranıs</a:t>
            </a:r>
            <a:r>
              <a:rPr lang="tr-TR" dirty="0">
                <a:highlight>
                  <a:srgbClr val="FFFF00"/>
                </a:highlight>
              </a:rPr>
              <a:t>̧ kalıplarını </a:t>
            </a:r>
            <a:r>
              <a:rPr lang="tr-TR" dirty="0" err="1">
                <a:highlight>
                  <a:srgbClr val="FFFF00"/>
                </a:highlight>
              </a:rPr>
              <a:t>içerir</a:t>
            </a:r>
            <a:r>
              <a:rPr lang="tr-TR" dirty="0">
                <a:highlight>
                  <a:srgbClr val="FFFF00"/>
                </a:highlight>
              </a:rPr>
              <a:t>. </a:t>
            </a:r>
          </a:p>
          <a:p>
            <a:endParaRPr lang="tr-TR" dirty="0"/>
          </a:p>
        </p:txBody>
      </p:sp>
      <p:pic>
        <p:nvPicPr>
          <p:cNvPr id="9220" name="Picture 4" descr="beslenme ve depresyon | SlimCity | Diyetisyen Ayşegül Bahar">
            <a:extLst>
              <a:ext uri="{FF2B5EF4-FFF2-40B4-BE49-F238E27FC236}">
                <a16:creationId xmlns:a16="http://schemas.microsoft.com/office/drawing/2014/main" id="{FE281A9E-2449-5A4A-A424-1755C56274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400" y="4085443"/>
            <a:ext cx="4114800" cy="2449827"/>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Sağlıklı Beslenme Nedir.Nasıl Olmalı.... - Malatya Doğuş Spor Salonu">
            <a:extLst>
              <a:ext uri="{FF2B5EF4-FFF2-40B4-BE49-F238E27FC236}">
                <a16:creationId xmlns:a16="http://schemas.microsoft.com/office/drawing/2014/main" id="{715809D3-24B5-834B-A606-95124074A6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7058" y="1282699"/>
            <a:ext cx="3797300" cy="436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671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729281C2-3639-354C-A74D-03F46DAD4F7F}"/>
              </a:ext>
            </a:extLst>
          </p:cNvPr>
          <p:cNvSpPr>
            <a:spLocks noGrp="1"/>
          </p:cNvSpPr>
          <p:nvPr>
            <p:ph type="sldNum" sz="quarter" idx="12"/>
          </p:nvPr>
        </p:nvSpPr>
        <p:spPr/>
        <p:txBody>
          <a:bodyPr/>
          <a:lstStyle/>
          <a:p>
            <a:fld id="{50F4E6BD-4CAD-3E44-B214-2CFB9D00E5E7}" type="slidenum">
              <a:rPr lang="tr-TR" smtClean="0"/>
              <a:t>18</a:t>
            </a:fld>
            <a:endParaRPr lang="tr-TR"/>
          </a:p>
        </p:txBody>
      </p:sp>
      <p:pic>
        <p:nvPicPr>
          <p:cNvPr id="6" name="Resim 5">
            <a:extLst>
              <a:ext uri="{FF2B5EF4-FFF2-40B4-BE49-F238E27FC236}">
                <a16:creationId xmlns:a16="http://schemas.microsoft.com/office/drawing/2014/main" id="{544CD3DB-5E2C-B145-91C2-F7DC2EFEAF37}"/>
              </a:ext>
            </a:extLst>
          </p:cNvPr>
          <p:cNvPicPr>
            <a:picLocks noChangeAspect="1"/>
          </p:cNvPicPr>
          <p:nvPr/>
        </p:nvPicPr>
        <p:blipFill rotWithShape="1">
          <a:blip r:embed="rId2"/>
          <a:srcRect l="7639" r="10694" b="10408"/>
          <a:stretch/>
        </p:blipFill>
        <p:spPr>
          <a:xfrm rot="5400000">
            <a:off x="2889250" y="-2060575"/>
            <a:ext cx="6134100" cy="11430000"/>
          </a:xfrm>
          <a:prstGeom prst="rect">
            <a:avLst/>
          </a:prstGeom>
        </p:spPr>
      </p:pic>
    </p:spTree>
    <p:extLst>
      <p:ext uri="{BB962C8B-B14F-4D97-AF65-F5344CB8AC3E}">
        <p14:creationId xmlns:p14="http://schemas.microsoft.com/office/powerpoint/2010/main" val="834543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69A763D1-55BA-AA45-8FB2-FDC6BB632690}"/>
              </a:ext>
            </a:extLst>
          </p:cNvPr>
          <p:cNvSpPr>
            <a:spLocks noGrp="1"/>
          </p:cNvSpPr>
          <p:nvPr>
            <p:ph type="sldNum" sz="quarter" idx="12"/>
          </p:nvPr>
        </p:nvSpPr>
        <p:spPr/>
        <p:txBody>
          <a:bodyPr/>
          <a:lstStyle/>
          <a:p>
            <a:fld id="{50F4E6BD-4CAD-3E44-B214-2CFB9D00E5E7}" type="slidenum">
              <a:rPr lang="tr-TR" smtClean="0"/>
              <a:t>19</a:t>
            </a:fld>
            <a:endParaRPr lang="tr-TR"/>
          </a:p>
        </p:txBody>
      </p:sp>
      <p:pic>
        <p:nvPicPr>
          <p:cNvPr id="10" name="Resim 9">
            <a:extLst>
              <a:ext uri="{FF2B5EF4-FFF2-40B4-BE49-F238E27FC236}">
                <a16:creationId xmlns:a16="http://schemas.microsoft.com/office/drawing/2014/main" id="{AABC3A77-3175-CB4D-A4FF-6B160180B22C}"/>
              </a:ext>
            </a:extLst>
          </p:cNvPr>
          <p:cNvPicPr>
            <a:picLocks noChangeAspect="1"/>
          </p:cNvPicPr>
          <p:nvPr/>
        </p:nvPicPr>
        <p:blipFill rotWithShape="1">
          <a:blip r:embed="rId2"/>
          <a:srcRect l="40215" t="-522" r="-313" b="-1228"/>
          <a:stretch/>
        </p:blipFill>
        <p:spPr>
          <a:xfrm rot="5400000">
            <a:off x="2909960" y="-1261992"/>
            <a:ext cx="5146115" cy="10090569"/>
          </a:xfrm>
          <a:prstGeom prst="rect">
            <a:avLst/>
          </a:prstGeom>
        </p:spPr>
      </p:pic>
    </p:spTree>
    <p:extLst>
      <p:ext uri="{BB962C8B-B14F-4D97-AF65-F5344CB8AC3E}">
        <p14:creationId xmlns:p14="http://schemas.microsoft.com/office/powerpoint/2010/main" val="2519408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2</a:t>
            </a:fld>
            <a:endParaRPr lang="tr-TR"/>
          </a:p>
        </p:txBody>
      </p:sp>
      <p:sp>
        <p:nvSpPr>
          <p:cNvPr id="3" name="Başlık 2">
            <a:extLst>
              <a:ext uri="{FF2B5EF4-FFF2-40B4-BE49-F238E27FC236}">
                <a16:creationId xmlns:a16="http://schemas.microsoft.com/office/drawing/2014/main" id="{E3629A10-E85E-0846-A71B-5CA965BCF239}"/>
              </a:ext>
            </a:extLst>
          </p:cNvPr>
          <p:cNvSpPr>
            <a:spLocks noGrp="1"/>
          </p:cNvSpPr>
          <p:nvPr>
            <p:ph type="title"/>
          </p:nvPr>
        </p:nvSpPr>
        <p:spPr/>
        <p:txBody>
          <a:bodyPr/>
          <a:lstStyle/>
          <a:p>
            <a:r>
              <a:rPr lang="tr-TR" dirty="0">
                <a:highlight>
                  <a:srgbClr val="FFFF00"/>
                </a:highlight>
              </a:rPr>
              <a:t>Beslenme nedir? Ne değildir?</a:t>
            </a:r>
          </a:p>
        </p:txBody>
      </p:sp>
      <p:sp>
        <p:nvSpPr>
          <p:cNvPr id="10" name="Metin kutusu 9">
            <a:extLst>
              <a:ext uri="{FF2B5EF4-FFF2-40B4-BE49-F238E27FC236}">
                <a16:creationId xmlns:a16="http://schemas.microsoft.com/office/drawing/2014/main" id="{214FC171-180D-B440-A690-53227E3B11E4}"/>
              </a:ext>
            </a:extLst>
          </p:cNvPr>
          <p:cNvSpPr txBox="1"/>
          <p:nvPr/>
        </p:nvSpPr>
        <p:spPr>
          <a:xfrm>
            <a:off x="691507" y="4155008"/>
            <a:ext cx="6098058" cy="646331"/>
          </a:xfrm>
          <a:prstGeom prst="rect">
            <a:avLst/>
          </a:prstGeom>
          <a:noFill/>
        </p:spPr>
        <p:txBody>
          <a:bodyPr wrap="square">
            <a:spAutoFit/>
          </a:bodyPr>
          <a:lstStyle/>
          <a:p>
            <a:r>
              <a:rPr lang="tr-TR" b="0" i="0" u="none" strike="noStrike" dirty="0">
                <a:solidFill>
                  <a:srgbClr val="444444"/>
                </a:solidFill>
                <a:effectLst/>
                <a:latin typeface="Arial" panose="020B0604020202020204" pitchFamily="34" charset="0"/>
              </a:rPr>
              <a:t>Beslenme, açlık duygusunu bastırmak ya da canın çektiği şeyleri yemek içmek değildir. </a:t>
            </a:r>
            <a:endParaRPr lang="tr-TR" dirty="0"/>
          </a:p>
        </p:txBody>
      </p:sp>
      <p:sp>
        <p:nvSpPr>
          <p:cNvPr id="13" name="Metin kutusu 12">
            <a:extLst>
              <a:ext uri="{FF2B5EF4-FFF2-40B4-BE49-F238E27FC236}">
                <a16:creationId xmlns:a16="http://schemas.microsoft.com/office/drawing/2014/main" id="{2833F43C-4B69-2743-8C54-98C37E7DC93A}"/>
              </a:ext>
            </a:extLst>
          </p:cNvPr>
          <p:cNvSpPr txBox="1"/>
          <p:nvPr/>
        </p:nvSpPr>
        <p:spPr>
          <a:xfrm>
            <a:off x="691507" y="1578250"/>
            <a:ext cx="6098058" cy="2554545"/>
          </a:xfrm>
          <a:prstGeom prst="rect">
            <a:avLst/>
          </a:prstGeom>
          <a:noFill/>
        </p:spPr>
        <p:txBody>
          <a:bodyPr wrap="square">
            <a:spAutoFit/>
          </a:bodyPr>
          <a:lstStyle/>
          <a:p>
            <a:pPr algn="just"/>
            <a:r>
              <a:rPr lang="tr-TR" sz="2000" b="0" i="0" u="none" strike="noStrike" dirty="0">
                <a:solidFill>
                  <a:srgbClr val="444444"/>
                </a:solidFill>
                <a:effectLst/>
              </a:rPr>
              <a:t>Beslenme; kişinin büyüme, yaşamın sürdürülmesi ve sağlığın korunması için besinlerin kullanılmasıdır. </a:t>
            </a:r>
          </a:p>
          <a:p>
            <a:endParaRPr lang="tr-TR" sz="2000" dirty="0">
              <a:solidFill>
                <a:srgbClr val="444444"/>
              </a:solidFill>
            </a:endParaRPr>
          </a:p>
          <a:p>
            <a:pPr algn="just"/>
            <a:r>
              <a:rPr lang="tr-TR" sz="2000" b="0" i="0" u="none" strike="noStrike" dirty="0">
                <a:solidFill>
                  <a:srgbClr val="444444"/>
                </a:solidFill>
                <a:effectLst/>
              </a:rPr>
              <a:t>Başka bir deyişle </a:t>
            </a:r>
            <a:r>
              <a:rPr lang="tr-TR" sz="2000" dirty="0"/>
              <a:t>Beslenme, büyümek, sağlığı korumak, geliştirmek ve yaşam kalitesini yükseltmek için vücudun gereksinimi </a:t>
            </a:r>
            <a:r>
              <a:rPr lang="tr-TR" sz="2000" b="1" dirty="0"/>
              <a:t>olan besin öğelerini yeterli miktarlarda, çeşitlilikte ve uygun zamanlarda almak</a:t>
            </a:r>
            <a:r>
              <a:rPr lang="tr-TR" sz="2000" dirty="0"/>
              <a:t> için bilinçli yapılması gereken bir davranıştır. </a:t>
            </a:r>
          </a:p>
        </p:txBody>
      </p:sp>
      <p:sp>
        <p:nvSpPr>
          <p:cNvPr id="14" name="Metin kutusu 13">
            <a:extLst>
              <a:ext uri="{FF2B5EF4-FFF2-40B4-BE49-F238E27FC236}">
                <a16:creationId xmlns:a16="http://schemas.microsoft.com/office/drawing/2014/main" id="{04B338D8-864A-1545-B698-3D6A775DDD18}"/>
              </a:ext>
            </a:extLst>
          </p:cNvPr>
          <p:cNvSpPr txBox="1"/>
          <p:nvPr/>
        </p:nvSpPr>
        <p:spPr>
          <a:xfrm>
            <a:off x="691507" y="5023761"/>
            <a:ext cx="8187626" cy="400110"/>
          </a:xfrm>
          <a:prstGeom prst="rect">
            <a:avLst/>
          </a:prstGeom>
          <a:noFill/>
        </p:spPr>
        <p:txBody>
          <a:bodyPr wrap="none" rtlCol="0">
            <a:spAutoFit/>
          </a:bodyPr>
          <a:lstStyle/>
          <a:p>
            <a:r>
              <a:rPr lang="tr-TR" sz="2000" dirty="0"/>
              <a:t>Sadece diyet yapmak, düşük kalorili beslenmek, yağı/ekmeği kesmek değildir.</a:t>
            </a:r>
          </a:p>
        </p:txBody>
      </p:sp>
      <p:sp>
        <p:nvSpPr>
          <p:cNvPr id="16" name="Metin kutusu 15">
            <a:extLst>
              <a:ext uri="{FF2B5EF4-FFF2-40B4-BE49-F238E27FC236}">
                <a16:creationId xmlns:a16="http://schemas.microsoft.com/office/drawing/2014/main" id="{8C684F48-2ECB-A049-ADFB-1C862F4C23CC}"/>
              </a:ext>
            </a:extLst>
          </p:cNvPr>
          <p:cNvSpPr txBox="1"/>
          <p:nvPr/>
        </p:nvSpPr>
        <p:spPr>
          <a:xfrm>
            <a:off x="691507" y="5615582"/>
            <a:ext cx="6932612" cy="1015663"/>
          </a:xfrm>
          <a:prstGeom prst="rect">
            <a:avLst/>
          </a:prstGeom>
          <a:noFill/>
        </p:spPr>
        <p:txBody>
          <a:bodyPr wrap="square">
            <a:spAutoFit/>
          </a:bodyPr>
          <a:lstStyle/>
          <a:p>
            <a:pPr algn="just"/>
            <a:r>
              <a:rPr lang="tr-TR" sz="2000" b="0" i="0" u="none" strike="noStrike" dirty="0">
                <a:solidFill>
                  <a:srgbClr val="404248"/>
                </a:solidFill>
                <a:effectLst/>
                <a:latin typeface="Calibri" panose="020F0502020204030204" pitchFamily="34" charset="0"/>
                <a:cs typeface="Calibri" panose="020F0502020204030204" pitchFamily="34" charset="0"/>
              </a:rPr>
              <a:t>Zayıf olmak, fit kalmak, yanlış beden algısı, sağlıklı görünmek için vücudumuzu cezalandırma amacıyla eziyet boyutunda aç kalmak değildir.</a:t>
            </a:r>
            <a:endParaRPr lang="tr-TR" sz="2000" dirty="0">
              <a:latin typeface="Calibri" panose="020F0502020204030204" pitchFamily="34" charset="0"/>
              <a:cs typeface="Calibri" panose="020F0502020204030204" pitchFamily="34" charset="0"/>
            </a:endParaRPr>
          </a:p>
        </p:txBody>
      </p:sp>
      <p:pic>
        <p:nvPicPr>
          <p:cNvPr id="2052" name="Picture 4" descr="Sağlıklı Beslenme | Dengeli Beslenme Önerileri ve Yararları | Sağlık Aktif">
            <a:extLst>
              <a:ext uri="{FF2B5EF4-FFF2-40B4-BE49-F238E27FC236}">
                <a16:creationId xmlns:a16="http://schemas.microsoft.com/office/drawing/2014/main" id="{2F696838-4558-8944-AD01-BF7C752504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2604" y="1820170"/>
            <a:ext cx="4564595" cy="2981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186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69A763D1-55BA-AA45-8FB2-FDC6BB632690}"/>
              </a:ext>
            </a:extLst>
          </p:cNvPr>
          <p:cNvSpPr>
            <a:spLocks noGrp="1"/>
          </p:cNvSpPr>
          <p:nvPr>
            <p:ph type="sldNum" sz="quarter" idx="12"/>
          </p:nvPr>
        </p:nvSpPr>
        <p:spPr/>
        <p:txBody>
          <a:bodyPr/>
          <a:lstStyle/>
          <a:p>
            <a:fld id="{50F4E6BD-4CAD-3E44-B214-2CFB9D00E5E7}" type="slidenum">
              <a:rPr lang="tr-TR" smtClean="0"/>
              <a:t>20</a:t>
            </a:fld>
            <a:endParaRPr lang="tr-TR"/>
          </a:p>
        </p:txBody>
      </p:sp>
      <p:sp>
        <p:nvSpPr>
          <p:cNvPr id="5" name="Metin kutusu 4">
            <a:extLst>
              <a:ext uri="{FF2B5EF4-FFF2-40B4-BE49-F238E27FC236}">
                <a16:creationId xmlns:a16="http://schemas.microsoft.com/office/drawing/2014/main" id="{FB4987BA-C966-BB4C-B6C9-6673B5743B0A}"/>
              </a:ext>
            </a:extLst>
          </p:cNvPr>
          <p:cNvSpPr txBox="1"/>
          <p:nvPr/>
        </p:nvSpPr>
        <p:spPr>
          <a:xfrm>
            <a:off x="749300" y="1035735"/>
            <a:ext cx="6096000" cy="3416320"/>
          </a:xfrm>
          <a:prstGeom prst="rect">
            <a:avLst/>
          </a:prstGeom>
          <a:noFill/>
        </p:spPr>
        <p:txBody>
          <a:bodyPr wrap="square">
            <a:spAutoFit/>
          </a:bodyPr>
          <a:lstStyle/>
          <a:p>
            <a:pPr algn="just"/>
            <a:r>
              <a:rPr lang="tr-TR" sz="1800" dirty="0" err="1">
                <a:effectLst/>
                <a:latin typeface="TimesNewRomanPSMT"/>
              </a:rPr>
              <a:t>U</a:t>
            </a:r>
            <a:r>
              <a:rPr lang="tr-TR" sz="1800" dirty="0" err="1">
                <a:effectLst/>
                <a:latin typeface="Arial" panose="020B0604020202020204" pitchFamily="34" charset="0"/>
                <a:cs typeface="Arial" panose="020B0604020202020204" pitchFamily="34" charset="0"/>
              </a:rPr>
              <a:t>̈lkemiz</a:t>
            </a:r>
            <a:r>
              <a:rPr lang="tr-TR" sz="1800" dirty="0">
                <a:effectLst/>
                <a:latin typeface="Arial" panose="020B0604020202020204" pitchFamily="34" charset="0"/>
                <a:cs typeface="Arial" panose="020B0604020202020204" pitchFamily="34" charset="0"/>
              </a:rPr>
              <a:t>, beslenme durumu </a:t>
            </a:r>
            <a:r>
              <a:rPr lang="tr-TR" sz="1800" dirty="0" err="1">
                <a:effectLst/>
                <a:latin typeface="Arial" panose="020B0604020202020204" pitchFamily="34" charset="0"/>
                <a:cs typeface="Arial" panose="020B0604020202020204" pitchFamily="34" charset="0"/>
              </a:rPr>
              <a:t>yönünden</a:t>
            </a:r>
            <a:r>
              <a:rPr lang="tr-TR" sz="1800" dirty="0">
                <a:effectLst/>
                <a:latin typeface="Arial" panose="020B0604020202020204" pitchFamily="34" charset="0"/>
                <a:cs typeface="Arial" panose="020B0604020202020204" pitchFamily="34" charset="0"/>
              </a:rPr>
              <a:t> hem </a:t>
            </a:r>
            <a:r>
              <a:rPr lang="tr-TR" sz="1800" dirty="0" err="1">
                <a:effectLst/>
                <a:latin typeface="Arial" panose="020B0604020202020204" pitchFamily="34" charset="0"/>
                <a:cs typeface="Arial" panose="020B0604020202020204" pitchFamily="34" charset="0"/>
              </a:rPr>
              <a:t>gelişmekte</a:t>
            </a:r>
            <a:r>
              <a:rPr lang="tr-TR" sz="1800" dirty="0">
                <a:effectLst/>
                <a:latin typeface="Arial" panose="020B0604020202020204" pitchFamily="34" charset="0"/>
                <a:cs typeface="Arial" panose="020B0604020202020204" pitchFamily="34" charset="0"/>
              </a:rPr>
              <a:t> olan, hem de </a:t>
            </a:r>
            <a:r>
              <a:rPr lang="tr-TR" sz="1800" dirty="0" err="1">
                <a:effectLst/>
                <a:latin typeface="Arial" panose="020B0604020202020204" pitchFamily="34" charset="0"/>
                <a:cs typeface="Arial" panose="020B0604020202020204" pitchFamily="34" charset="0"/>
              </a:rPr>
              <a:t>gelişmis</a:t>
            </a:r>
            <a:r>
              <a:rPr lang="tr-TR" sz="1800" dirty="0">
                <a:effectLst/>
                <a:latin typeface="Arial" panose="020B0604020202020204" pitchFamily="34" charset="0"/>
                <a:cs typeface="Arial" panose="020B0604020202020204" pitchFamily="34" charset="0"/>
              </a:rPr>
              <a:t>̧ </a:t>
            </a:r>
            <a:r>
              <a:rPr lang="tr-TR" sz="1800" dirty="0" err="1">
                <a:effectLst/>
                <a:latin typeface="Arial" panose="020B0604020202020204" pitchFamily="34" charset="0"/>
                <a:cs typeface="Arial" panose="020B0604020202020204" pitchFamily="34" charset="0"/>
              </a:rPr>
              <a:t>ülkelerin</a:t>
            </a:r>
            <a:r>
              <a:rPr lang="tr-TR" sz="1800" dirty="0">
                <a:effectLst/>
                <a:latin typeface="Arial" panose="020B0604020202020204" pitchFamily="34" charset="0"/>
                <a:cs typeface="Arial" panose="020B0604020202020204" pitchFamily="34" charset="0"/>
              </a:rPr>
              <a:t> sorunlarını birlikte </a:t>
            </a:r>
            <a:r>
              <a:rPr lang="tr-TR" sz="1800" dirty="0" err="1">
                <a:effectLst/>
                <a:latin typeface="Arial" panose="020B0604020202020204" pitchFamily="34" charset="0"/>
                <a:cs typeface="Arial" panose="020B0604020202020204" pitchFamily="34" charset="0"/>
              </a:rPr>
              <a:t>içermektedir</a:t>
            </a:r>
            <a:r>
              <a:rPr lang="tr-TR" sz="1800" dirty="0">
                <a:effectLst/>
                <a:latin typeface="Arial" panose="020B0604020202020204" pitchFamily="34" charset="0"/>
                <a:cs typeface="Arial" panose="020B0604020202020204" pitchFamily="34" charset="0"/>
              </a:rPr>
              <a:t>. En belirgin beslenme probleminin enerji alınımının çok fazla olmasından kaynaklandığı, özellikle karbonhidrat ve yağ içerikli gıdaların daha fazla tüketildiği görülmektedir. </a:t>
            </a:r>
          </a:p>
          <a:p>
            <a:pPr algn="just"/>
            <a:endParaRPr lang="tr-TR" dirty="0">
              <a:latin typeface="Arial" panose="020B0604020202020204" pitchFamily="34" charset="0"/>
              <a:cs typeface="Arial" panose="020B0604020202020204" pitchFamily="34" charset="0"/>
            </a:endParaRPr>
          </a:p>
          <a:p>
            <a:pPr algn="just"/>
            <a:r>
              <a:rPr lang="tr-TR" sz="1800" dirty="0">
                <a:effectLst/>
                <a:latin typeface="Arial" panose="020B0604020202020204" pitchFamily="34" charset="0"/>
                <a:cs typeface="Arial" panose="020B0604020202020204" pitchFamily="34" charset="0"/>
              </a:rPr>
              <a:t>Araştırmalara göre </a:t>
            </a:r>
            <a:r>
              <a:rPr lang="tr-TR" sz="1800" dirty="0" err="1">
                <a:effectLst/>
                <a:latin typeface="Arial" panose="020B0604020202020204" pitchFamily="34" charset="0"/>
                <a:cs typeface="Arial" panose="020B0604020202020204" pitchFamily="34" charset="0"/>
              </a:rPr>
              <a:t>erkekelerin</a:t>
            </a:r>
            <a:r>
              <a:rPr lang="tr-TR" sz="1800" dirty="0">
                <a:effectLst/>
                <a:latin typeface="Arial" panose="020B0604020202020204" pitchFamily="34" charset="0"/>
                <a:cs typeface="Arial" panose="020B0604020202020204" pitchFamily="34" charset="0"/>
              </a:rPr>
              <a:t> %39’u kadınların ise %47’si fazla </a:t>
            </a:r>
            <a:r>
              <a:rPr lang="tr-TR" sz="1800" dirty="0" err="1">
                <a:effectLst/>
                <a:latin typeface="Arial" panose="020B0604020202020204" pitchFamily="34" charset="0"/>
                <a:cs typeface="Arial" panose="020B0604020202020204" pitchFamily="34" charset="0"/>
              </a:rPr>
              <a:t>kiloluludur</a:t>
            </a:r>
            <a:r>
              <a:rPr lang="tr-TR" sz="1800" dirty="0">
                <a:effectLst/>
                <a:latin typeface="Arial" panose="020B0604020202020204" pitchFamily="34" charset="0"/>
                <a:cs typeface="Arial" panose="020B0604020202020204" pitchFamily="34" charset="0"/>
              </a:rPr>
              <a:t>. Fazla kilo beraberinde aynı zamanda beslenmeye </a:t>
            </a:r>
            <a:r>
              <a:rPr lang="tr-TR" dirty="0" err="1">
                <a:latin typeface="Arial" panose="020B0604020202020204" pitchFamily="34" charset="0"/>
                <a:cs typeface="Arial" panose="020B0604020202020204" pitchFamily="34" charset="0"/>
              </a:rPr>
              <a:t>bağlı</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kardiyovas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küler</a:t>
            </a:r>
            <a:r>
              <a:rPr lang="tr-TR" dirty="0">
                <a:latin typeface="Arial" panose="020B0604020202020204" pitchFamily="34" charset="0"/>
                <a:cs typeface="Arial" panose="020B0604020202020204" pitchFamily="34" charset="0"/>
              </a:rPr>
              <a:t> hastalıklar, kanser, tip 2 diyabet, osteoporoz gibi kronik hastalıklara da yol açmaktadır.</a:t>
            </a:r>
          </a:p>
        </p:txBody>
      </p:sp>
      <p:pic>
        <p:nvPicPr>
          <p:cNvPr id="11268" name="Picture 4" descr="Ünlü Girişimcilerin Beslenme Alışkanlıkları | Yeni İş Fikirleri">
            <a:extLst>
              <a:ext uri="{FF2B5EF4-FFF2-40B4-BE49-F238E27FC236}">
                <a16:creationId xmlns:a16="http://schemas.microsoft.com/office/drawing/2014/main" id="{CB54D167-2ADF-CE48-8EB5-9D0704F873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600" y="1035735"/>
            <a:ext cx="45974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56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729281C2-3639-354C-A74D-03F46DAD4F7F}"/>
              </a:ext>
            </a:extLst>
          </p:cNvPr>
          <p:cNvSpPr>
            <a:spLocks noGrp="1"/>
          </p:cNvSpPr>
          <p:nvPr>
            <p:ph type="sldNum" sz="quarter" idx="12"/>
          </p:nvPr>
        </p:nvSpPr>
        <p:spPr/>
        <p:txBody>
          <a:bodyPr/>
          <a:lstStyle/>
          <a:p>
            <a:fld id="{50F4E6BD-4CAD-3E44-B214-2CFB9D00E5E7}" type="slidenum">
              <a:rPr lang="tr-TR" smtClean="0"/>
              <a:t>21</a:t>
            </a:fld>
            <a:endParaRPr lang="tr-TR"/>
          </a:p>
        </p:txBody>
      </p:sp>
      <p:sp>
        <p:nvSpPr>
          <p:cNvPr id="2" name="Metin kutusu 1">
            <a:extLst>
              <a:ext uri="{FF2B5EF4-FFF2-40B4-BE49-F238E27FC236}">
                <a16:creationId xmlns:a16="http://schemas.microsoft.com/office/drawing/2014/main" id="{08460CEF-C173-4E4E-B5E3-97B8F30CF951}"/>
              </a:ext>
            </a:extLst>
          </p:cNvPr>
          <p:cNvSpPr txBox="1"/>
          <p:nvPr/>
        </p:nvSpPr>
        <p:spPr>
          <a:xfrm>
            <a:off x="3125094" y="22225"/>
            <a:ext cx="9180718" cy="584775"/>
          </a:xfrm>
          <a:prstGeom prst="rect">
            <a:avLst/>
          </a:prstGeom>
          <a:noFill/>
        </p:spPr>
        <p:txBody>
          <a:bodyPr wrap="none" rtlCol="0">
            <a:spAutoFit/>
          </a:bodyPr>
          <a:lstStyle/>
          <a:p>
            <a:r>
              <a:rPr lang="tr-TR" sz="3200" dirty="0">
                <a:solidFill>
                  <a:srgbClr val="FF0000"/>
                </a:solidFill>
                <a:latin typeface="Arial" panose="020B0604020202020204" pitchFamily="34" charset="0"/>
                <a:cs typeface="Arial" panose="020B0604020202020204" pitchFamily="34" charset="0"/>
              </a:rPr>
              <a:t>Beslenme alışkanlıklarını etkileyen temel faktörler</a:t>
            </a:r>
          </a:p>
        </p:txBody>
      </p:sp>
      <p:sp>
        <p:nvSpPr>
          <p:cNvPr id="8" name="Metin kutusu 7">
            <a:extLst>
              <a:ext uri="{FF2B5EF4-FFF2-40B4-BE49-F238E27FC236}">
                <a16:creationId xmlns:a16="http://schemas.microsoft.com/office/drawing/2014/main" id="{73657E41-F358-B34C-86F2-0296FD9CF770}"/>
              </a:ext>
            </a:extLst>
          </p:cNvPr>
          <p:cNvSpPr txBox="1"/>
          <p:nvPr/>
        </p:nvSpPr>
        <p:spPr>
          <a:xfrm>
            <a:off x="1022521" y="917132"/>
            <a:ext cx="6098058" cy="5078313"/>
          </a:xfrm>
          <a:prstGeom prst="rect">
            <a:avLst/>
          </a:prstGeom>
          <a:noFill/>
        </p:spPr>
        <p:txBody>
          <a:bodyPr wrap="square">
            <a:spAutoFit/>
          </a:bodyPr>
          <a:lstStyle/>
          <a:p>
            <a:pPr algn="just"/>
            <a:r>
              <a:rPr lang="tr-TR" b="0" i="0" u="none" strike="noStrike" dirty="0">
                <a:solidFill>
                  <a:srgbClr val="222222"/>
                </a:solidFill>
                <a:effectLst/>
                <a:latin typeface="Verdana" panose="020B0604030504040204" pitchFamily="34" charset="0"/>
              </a:rPr>
              <a:t>Toplumun kültürel bir parçası olan yemek yeme alışkanlıkları coğrafya, iklim, tarım, hayvancılık sanayileşme ve kitle iletişim araçlarının yaygınlaşması gibi çok çeşitli faktörlerden etkilenerek gelişir, değişir ve çeşitli toplumlara göre farklılıklar gösterir. </a:t>
            </a:r>
          </a:p>
          <a:p>
            <a:pPr algn="just"/>
            <a:endParaRPr lang="tr-TR" dirty="0">
              <a:solidFill>
                <a:srgbClr val="222222"/>
              </a:solidFill>
              <a:latin typeface="Verdana" panose="020B0604030504040204" pitchFamily="34" charset="0"/>
            </a:endParaRPr>
          </a:p>
          <a:p>
            <a:pPr algn="just"/>
            <a:r>
              <a:rPr lang="tr-TR" b="0" i="0" u="none" strike="noStrike" dirty="0">
                <a:solidFill>
                  <a:srgbClr val="222222"/>
                </a:solidFill>
                <a:effectLst/>
                <a:latin typeface="Verdana" panose="020B0604030504040204" pitchFamily="34" charset="0"/>
              </a:rPr>
              <a:t>Temel olarak yeme alışkanlıklarını etkileyen faktörler </a:t>
            </a:r>
          </a:p>
          <a:p>
            <a:pPr marL="285750" indent="-285750" algn="just">
              <a:buFont typeface="Wingdings" pitchFamily="2" charset="2"/>
              <a:buChar char="Ø"/>
            </a:pPr>
            <a:r>
              <a:rPr lang="tr-TR" b="0" i="0" u="none" strike="noStrike" dirty="0">
                <a:solidFill>
                  <a:srgbClr val="222222"/>
                </a:solidFill>
                <a:effectLst/>
                <a:latin typeface="Verdana" panose="020B0604030504040204" pitchFamily="34" charset="0"/>
              </a:rPr>
              <a:t>Göçebelik ve tarımsal yapı, </a:t>
            </a:r>
          </a:p>
          <a:p>
            <a:pPr marL="285750" indent="-285750" algn="just">
              <a:buFont typeface="Wingdings" pitchFamily="2" charset="2"/>
              <a:buChar char="Ø"/>
            </a:pPr>
            <a:r>
              <a:rPr lang="tr-TR" b="0" i="0" u="none" strike="noStrike" dirty="0">
                <a:solidFill>
                  <a:srgbClr val="222222"/>
                </a:solidFill>
                <a:effectLst/>
                <a:latin typeface="Verdana" panose="020B0604030504040204" pitchFamily="34" charset="0"/>
              </a:rPr>
              <a:t>Coğrafi konum, </a:t>
            </a:r>
          </a:p>
          <a:p>
            <a:pPr marL="285750" indent="-285750" algn="just">
              <a:buFont typeface="Wingdings" pitchFamily="2" charset="2"/>
              <a:buChar char="Ø"/>
            </a:pPr>
            <a:r>
              <a:rPr lang="tr-TR" b="0" i="0" u="none" strike="noStrike" dirty="0">
                <a:solidFill>
                  <a:srgbClr val="222222"/>
                </a:solidFill>
                <a:effectLst/>
                <a:latin typeface="Verdana" panose="020B0604030504040204" pitchFamily="34" charset="0"/>
              </a:rPr>
              <a:t>Din</a:t>
            </a:r>
            <a:r>
              <a:rPr lang="tr-TR" dirty="0">
                <a:solidFill>
                  <a:srgbClr val="222222"/>
                </a:solidFill>
                <a:latin typeface="Verdana" panose="020B0604030504040204" pitchFamily="34" charset="0"/>
              </a:rPr>
              <a:t>i inanışlar,</a:t>
            </a:r>
            <a:r>
              <a:rPr lang="tr-TR" b="0" i="0" u="none" strike="noStrike" dirty="0">
                <a:solidFill>
                  <a:srgbClr val="222222"/>
                </a:solidFill>
                <a:effectLst/>
                <a:latin typeface="Verdana" panose="020B0604030504040204" pitchFamily="34" charset="0"/>
              </a:rPr>
              <a:t> </a:t>
            </a:r>
          </a:p>
          <a:p>
            <a:pPr marL="285750" indent="-285750" algn="just">
              <a:buFont typeface="Wingdings" pitchFamily="2" charset="2"/>
              <a:buChar char="Ø"/>
            </a:pPr>
            <a:r>
              <a:rPr lang="tr-TR" b="0" i="0" u="none" strike="noStrike" dirty="0" err="1">
                <a:solidFill>
                  <a:srgbClr val="222222"/>
                </a:solidFill>
                <a:effectLst/>
                <a:latin typeface="Verdana" panose="020B0604030504040204" pitchFamily="34" charset="0"/>
              </a:rPr>
              <a:t>Sosyo</a:t>
            </a:r>
            <a:r>
              <a:rPr lang="tr-TR" b="0" i="0" u="none" strike="noStrike" dirty="0">
                <a:solidFill>
                  <a:srgbClr val="222222"/>
                </a:solidFill>
                <a:effectLst/>
                <a:latin typeface="Verdana" panose="020B0604030504040204" pitchFamily="34" charset="0"/>
              </a:rPr>
              <a:t>-ekonomik durum, </a:t>
            </a:r>
          </a:p>
          <a:p>
            <a:pPr marL="285750" indent="-285750" algn="just">
              <a:buFont typeface="Wingdings" pitchFamily="2" charset="2"/>
              <a:buChar char="Ø"/>
            </a:pPr>
            <a:r>
              <a:rPr lang="tr-TR" b="0" i="0" u="none" strike="noStrike" dirty="0">
                <a:solidFill>
                  <a:srgbClr val="222222"/>
                </a:solidFill>
                <a:effectLst/>
                <a:latin typeface="Verdana" panose="020B0604030504040204" pitchFamily="34" charset="0"/>
              </a:rPr>
              <a:t>Biyolojik, Psikolojik ve politik durum,</a:t>
            </a:r>
          </a:p>
          <a:p>
            <a:pPr marL="285750" indent="-285750" algn="just">
              <a:buFont typeface="Wingdings" pitchFamily="2" charset="2"/>
              <a:buChar char="Ø"/>
            </a:pPr>
            <a:r>
              <a:rPr lang="tr-TR" b="0" i="0" u="none" strike="noStrike" dirty="0">
                <a:solidFill>
                  <a:srgbClr val="222222"/>
                </a:solidFill>
                <a:effectLst/>
                <a:latin typeface="Verdana" panose="020B0604030504040204" pitchFamily="34" charset="0"/>
              </a:rPr>
              <a:t> Teknoloji, Medya, Küreselleşme </a:t>
            </a:r>
          </a:p>
          <a:p>
            <a:pPr marL="285750" indent="-285750" algn="just">
              <a:buFont typeface="Wingdings" pitchFamily="2" charset="2"/>
              <a:buChar char="Ø"/>
            </a:pPr>
            <a:r>
              <a:rPr lang="tr-TR" b="0" i="0" u="none" strike="noStrike" dirty="0">
                <a:solidFill>
                  <a:srgbClr val="222222"/>
                </a:solidFill>
                <a:effectLst/>
                <a:latin typeface="Verdana" panose="020B0604030504040204" pitchFamily="34" charset="0"/>
              </a:rPr>
              <a:t>ve Yemek çeşitleri bakımından başka kültürlerle etkileşme </a:t>
            </a:r>
          </a:p>
          <a:p>
            <a:pPr algn="just"/>
            <a:r>
              <a:rPr lang="tr-TR" b="0" i="0" u="none" strike="noStrike" dirty="0">
                <a:solidFill>
                  <a:srgbClr val="222222"/>
                </a:solidFill>
                <a:effectLst/>
                <a:latin typeface="Verdana" panose="020B0604030504040204" pitchFamily="34" charset="0"/>
              </a:rPr>
              <a:t>olarak sıralanabilir..</a:t>
            </a:r>
            <a:endParaRPr lang="tr-TR" dirty="0"/>
          </a:p>
        </p:txBody>
      </p:sp>
      <p:pic>
        <p:nvPicPr>
          <p:cNvPr id="12" name="Picture 2" descr="Eating habits stok fotoğraflar | Eating habits telifsiz resimler, görseller  | Depositphotos">
            <a:extLst>
              <a:ext uri="{FF2B5EF4-FFF2-40B4-BE49-F238E27FC236}">
                <a16:creationId xmlns:a16="http://schemas.microsoft.com/office/drawing/2014/main" id="{08C3469A-E356-FB41-9E7F-2A0EB7BDD4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1017874"/>
            <a:ext cx="4508500" cy="467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880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Yer Tutucusu 4">
            <a:extLst>
              <a:ext uri="{FF2B5EF4-FFF2-40B4-BE49-F238E27FC236}">
                <a16:creationId xmlns:a16="http://schemas.microsoft.com/office/drawing/2014/main" id="{5FB4067B-E9B8-1F4C-8782-E33A90D5A6B5}"/>
              </a:ext>
            </a:extLst>
          </p:cNvPr>
          <p:cNvSpPr>
            <a:spLocks noGrp="1"/>
          </p:cNvSpPr>
          <p:nvPr>
            <p:ph type="body" sz="quarter" idx="3"/>
          </p:nvPr>
        </p:nvSpPr>
        <p:spPr/>
        <p:txBody>
          <a:bodyPr/>
          <a:lstStyle/>
          <a:p>
            <a:endParaRPr lang="tr-TR" dirty="0"/>
          </a:p>
          <a:p>
            <a:endParaRPr lang="tr-TR" dirty="0"/>
          </a:p>
        </p:txBody>
      </p:sp>
      <p:sp>
        <p:nvSpPr>
          <p:cNvPr id="9" name="Slayt Numarası Yer Tutucusu 8">
            <a:extLst>
              <a:ext uri="{FF2B5EF4-FFF2-40B4-BE49-F238E27FC236}">
                <a16:creationId xmlns:a16="http://schemas.microsoft.com/office/drawing/2014/main" id="{752222E3-4B76-DB42-83D6-4C5436066E19}"/>
              </a:ext>
            </a:extLst>
          </p:cNvPr>
          <p:cNvSpPr>
            <a:spLocks noGrp="1"/>
          </p:cNvSpPr>
          <p:nvPr>
            <p:ph type="sldNum" sz="quarter" idx="12"/>
          </p:nvPr>
        </p:nvSpPr>
        <p:spPr/>
        <p:txBody>
          <a:bodyPr/>
          <a:lstStyle/>
          <a:p>
            <a:fld id="{50F4E6BD-4CAD-3E44-B214-2CFB9D00E5E7}" type="slidenum">
              <a:rPr lang="tr-TR" smtClean="0"/>
              <a:t>22</a:t>
            </a:fld>
            <a:endParaRPr lang="tr-TR"/>
          </a:p>
        </p:txBody>
      </p:sp>
      <p:sp>
        <p:nvSpPr>
          <p:cNvPr id="10" name="Metin kutusu 9">
            <a:extLst>
              <a:ext uri="{FF2B5EF4-FFF2-40B4-BE49-F238E27FC236}">
                <a16:creationId xmlns:a16="http://schemas.microsoft.com/office/drawing/2014/main" id="{75883A54-C193-8E4F-AFDD-1914B890E587}"/>
              </a:ext>
            </a:extLst>
          </p:cNvPr>
          <p:cNvSpPr txBox="1"/>
          <p:nvPr/>
        </p:nvSpPr>
        <p:spPr>
          <a:xfrm>
            <a:off x="252703" y="1104900"/>
            <a:ext cx="6071897" cy="1754326"/>
          </a:xfrm>
          <a:prstGeom prst="rect">
            <a:avLst/>
          </a:prstGeom>
          <a:noFill/>
        </p:spPr>
        <p:txBody>
          <a:bodyPr wrap="square">
            <a:spAutoFit/>
          </a:bodyPr>
          <a:lstStyle/>
          <a:p>
            <a:pPr algn="just"/>
            <a:r>
              <a:rPr lang="tr-TR" b="0" i="0" u="none" strike="noStrike" dirty="0">
                <a:solidFill>
                  <a:srgbClr val="222222"/>
                </a:solidFill>
                <a:effectLst/>
                <a:latin typeface="Verdana" panose="020B0604030504040204" pitchFamily="34" charset="0"/>
              </a:rPr>
              <a:t>Bu etkileşimler sonucunda bir kısmı sağlıksız olarak tanımlanabilen farklı yeme alışkanlıkları ortaya çıkmıştır. Sağlığın korunması ve hastalıkların iyileşme hızının arttırılmasında beslenme konusunda bireyin ve toplumun bilinçlendirilmesi önemli yer tutmaktadır.</a:t>
            </a:r>
            <a:endParaRPr lang="tr-TR" dirty="0"/>
          </a:p>
        </p:txBody>
      </p:sp>
      <p:pic>
        <p:nvPicPr>
          <p:cNvPr id="14338" name="Picture 2" descr="Tips &amp; Tricks: Maintaining Healthy Eating Habits">
            <a:extLst>
              <a:ext uri="{FF2B5EF4-FFF2-40B4-BE49-F238E27FC236}">
                <a16:creationId xmlns:a16="http://schemas.microsoft.com/office/drawing/2014/main" id="{65EE79DD-32C7-D943-823A-905FF7C885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808" y="1054100"/>
            <a:ext cx="4536492"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064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752222E3-4B76-DB42-83D6-4C5436066E19}"/>
              </a:ext>
            </a:extLst>
          </p:cNvPr>
          <p:cNvSpPr>
            <a:spLocks noGrp="1"/>
          </p:cNvSpPr>
          <p:nvPr>
            <p:ph type="sldNum" sz="quarter" idx="12"/>
          </p:nvPr>
        </p:nvSpPr>
        <p:spPr/>
        <p:txBody>
          <a:bodyPr/>
          <a:lstStyle/>
          <a:p>
            <a:fld id="{50F4E6BD-4CAD-3E44-B214-2CFB9D00E5E7}" type="slidenum">
              <a:rPr lang="tr-TR" smtClean="0"/>
              <a:t>23</a:t>
            </a:fld>
            <a:endParaRPr lang="tr-TR"/>
          </a:p>
        </p:txBody>
      </p:sp>
      <p:sp>
        <p:nvSpPr>
          <p:cNvPr id="8" name="Metin kutusu 7">
            <a:extLst>
              <a:ext uri="{FF2B5EF4-FFF2-40B4-BE49-F238E27FC236}">
                <a16:creationId xmlns:a16="http://schemas.microsoft.com/office/drawing/2014/main" id="{3AF21803-C1A8-6146-896D-6B9B4A5D1BB7}"/>
              </a:ext>
            </a:extLst>
          </p:cNvPr>
          <p:cNvSpPr txBox="1"/>
          <p:nvPr/>
        </p:nvSpPr>
        <p:spPr>
          <a:xfrm>
            <a:off x="3497928" y="136525"/>
            <a:ext cx="7651376" cy="584775"/>
          </a:xfrm>
          <a:prstGeom prst="rect">
            <a:avLst/>
          </a:prstGeom>
          <a:noFill/>
        </p:spPr>
        <p:txBody>
          <a:bodyPr wrap="square">
            <a:spAutoFit/>
          </a:bodyPr>
          <a:lstStyle/>
          <a:p>
            <a:r>
              <a:rPr lang="tr-TR" sz="32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Sağlıklı  ve doğru beslenmenin temelleri</a:t>
            </a:r>
            <a:r>
              <a:rPr lang="tr-TR" sz="3200" dirty="0">
                <a:solidFill>
                  <a:srgbClr val="FF0000"/>
                </a:solidFill>
                <a:effectLst/>
                <a:latin typeface="Arial" panose="020B0604020202020204" pitchFamily="34" charset="0"/>
                <a:cs typeface="Arial" panose="020B0604020202020204" pitchFamily="34" charset="0"/>
              </a:rPr>
              <a:t> </a:t>
            </a:r>
            <a:endParaRPr lang="tr-TR" sz="3200" dirty="0">
              <a:solidFill>
                <a:srgbClr val="FF0000"/>
              </a:solidFill>
              <a:latin typeface="Arial" panose="020B0604020202020204" pitchFamily="34" charset="0"/>
              <a:cs typeface="Arial" panose="020B0604020202020204" pitchFamily="34" charset="0"/>
            </a:endParaRPr>
          </a:p>
        </p:txBody>
      </p:sp>
      <p:sp>
        <p:nvSpPr>
          <p:cNvPr id="7" name="Metin kutusu 6">
            <a:extLst>
              <a:ext uri="{FF2B5EF4-FFF2-40B4-BE49-F238E27FC236}">
                <a16:creationId xmlns:a16="http://schemas.microsoft.com/office/drawing/2014/main" id="{6F9CB2E2-F0EF-844B-AFE8-36EF97712640}"/>
              </a:ext>
            </a:extLst>
          </p:cNvPr>
          <p:cNvSpPr txBox="1"/>
          <p:nvPr/>
        </p:nvSpPr>
        <p:spPr>
          <a:xfrm>
            <a:off x="699246" y="1075765"/>
            <a:ext cx="11040035" cy="5355312"/>
          </a:xfrm>
          <a:prstGeom prst="rect">
            <a:avLst/>
          </a:prstGeom>
          <a:noFill/>
        </p:spPr>
        <p:txBody>
          <a:bodyPr wrap="square" rtlCol="0">
            <a:spAutoFit/>
          </a:bodyPr>
          <a:lstStyle/>
          <a:p>
            <a:pPr marL="342900" indent="-342900" algn="just">
              <a:buFontTx/>
              <a:buAutoNum type="arabicPeriod"/>
            </a:pPr>
            <a:r>
              <a:rPr lang="tr-TR" dirty="0"/>
              <a:t>Dengeli beslenmek sağlıklı beslenmenin ilk kuralıdır. Her besin grubundan oranlarına uygun olarak tüketmek gerekir. Ne fazla ne de az tüketilmelidir. Önemli olan yeteri kadar dengeli tüketilmesidir. Her yaş grubunda alınması gereken besin miktarı farklıdır. Öğün mümkün olduğu kadar fazla çeşitte gıda maddelerinden oluşturulmuş olmalıdır. Tek öğün beslenme sindirim sistemi için zararlıdır.</a:t>
            </a:r>
          </a:p>
          <a:p>
            <a:pPr marL="342900" indent="-342900" algn="just">
              <a:buFontTx/>
              <a:buAutoNum type="arabicPeriod"/>
            </a:pPr>
            <a:r>
              <a:rPr lang="tr-TR" dirty="0"/>
              <a:t>Öğünle alınacak enerji günlük enerji ihtiyacına paralel seyretmelidir. Böylece şişmanlığın önüne geçilmiş olur.</a:t>
            </a:r>
          </a:p>
          <a:p>
            <a:pPr marL="342900" indent="-342900" algn="just">
              <a:buFontTx/>
              <a:buAutoNum type="arabicPeriod"/>
            </a:pPr>
            <a:r>
              <a:rPr lang="tr-TR" dirty="0"/>
              <a:t>Yağ ve Şeker tüketimi kontrol altında (uygun ölçülerde) tutulmalıdır. Şekerlemeler, çikolata, marmelatlar ve reçeller çok fazla şeker içeren gıdalardır. </a:t>
            </a:r>
          </a:p>
          <a:p>
            <a:pPr marL="342900" indent="-342900" algn="just">
              <a:buFontTx/>
              <a:buAutoNum type="arabicPeriod"/>
            </a:pPr>
            <a:r>
              <a:rPr lang="tr-TR" dirty="0"/>
              <a:t>Yüksek molekül ağırlıklı karbonhidratların tüketimi arttırılmalıdır. Bu tür gıdaların alınmasıyla, lif ve lifli kısımların alınması ve </a:t>
            </a:r>
            <a:r>
              <a:rPr lang="tr-TR" dirty="0" err="1"/>
              <a:t>esansiyel</a:t>
            </a:r>
            <a:r>
              <a:rPr lang="tr-TR" dirty="0"/>
              <a:t> gıda bileşenlerinin miktarı da artmış olur.</a:t>
            </a:r>
          </a:p>
          <a:p>
            <a:pPr marL="342900" indent="-342900" algn="just">
              <a:buFontTx/>
              <a:buAutoNum type="arabicPeriod"/>
            </a:pPr>
            <a:r>
              <a:rPr lang="tr-TR" dirty="0"/>
              <a:t>Tuz alınımı kontrol edilmelidir.. Yemeklere sonradan tuz atma alışkanlığı terk edilmelidir.</a:t>
            </a:r>
          </a:p>
          <a:p>
            <a:pPr marL="342900" indent="-342900" algn="just">
              <a:buFontTx/>
              <a:buAutoNum type="arabicPeriod"/>
            </a:pPr>
            <a:r>
              <a:rPr lang="tr-TR" dirty="0"/>
              <a:t>Su ve sıvı alınımına dikkat </a:t>
            </a:r>
            <a:r>
              <a:rPr lang="tr-TR" dirty="0" err="1"/>
              <a:t>edllmelidir</a:t>
            </a:r>
            <a:r>
              <a:rPr lang="tr-TR" dirty="0"/>
              <a:t>.</a:t>
            </a:r>
          </a:p>
          <a:p>
            <a:pPr marL="342900" indent="-342900" algn="just">
              <a:buFontTx/>
              <a:buAutoNum type="arabicPeriod"/>
            </a:pPr>
            <a:r>
              <a:rPr lang="tr-TR" dirty="0"/>
              <a:t>Egzersiz yapmak sağlıklı yaşamın bir parçası olmalıdır.</a:t>
            </a:r>
          </a:p>
          <a:p>
            <a:pPr marL="342900" indent="-342900" algn="just">
              <a:buFontTx/>
              <a:buAutoNum type="arabicPeriod"/>
            </a:pPr>
            <a:r>
              <a:rPr lang="tr-TR" dirty="0"/>
              <a:t>Eğitim, sağlıklı beslenmek için kritik öneme sahiptir. Çocuklar mutlaka yemek pişirme ve gıdaların besinsel değerleriyle ilgili bilgi sahibi olmalıdır. Gelecek nesillere doğru gıda seçimi ile ilgili daha iyi bilgiler verilmelidir.</a:t>
            </a:r>
          </a:p>
          <a:p>
            <a:pPr marL="342900" indent="-342900" algn="just">
              <a:buFontTx/>
              <a:buAutoNum type="arabicPeriod"/>
            </a:pPr>
            <a:r>
              <a:rPr lang="tr-TR" dirty="0"/>
              <a:t>Yiyecekleri pişirmekte tüketmek kadar önemlidir. Lezzetli ve sağlıklı yemeklerin pişirme şekilleri zararsız olmalıdır.</a:t>
            </a:r>
          </a:p>
          <a:p>
            <a:pPr marL="342900" indent="-342900" algn="just">
              <a:buFontTx/>
              <a:buAutoNum type="arabicPeriod"/>
            </a:pPr>
            <a:r>
              <a:rPr lang="tr-TR" dirty="0"/>
              <a:t>Ev dışında yemek yenileceği zaman seçilen yiyeceğe ve temizlik kurallarına oldukça dikkat edilmelidir.</a:t>
            </a:r>
          </a:p>
          <a:p>
            <a:pPr marL="342900" indent="-342900" algn="just">
              <a:buFontTx/>
              <a:buAutoNum type="arabicPeriod"/>
            </a:pPr>
            <a:endParaRPr lang="tr-TR" dirty="0"/>
          </a:p>
          <a:p>
            <a:pPr marL="342900" indent="-342900" algn="just">
              <a:buFontTx/>
              <a:buAutoNum type="arabicPeriod"/>
            </a:pPr>
            <a:endParaRPr lang="tr-TR" dirty="0"/>
          </a:p>
          <a:p>
            <a:pPr marL="342900" indent="-342900" algn="just">
              <a:buAutoNum type="arabicPeriod"/>
            </a:pPr>
            <a:endParaRPr lang="tr-TR" dirty="0"/>
          </a:p>
        </p:txBody>
      </p:sp>
    </p:spTree>
    <p:extLst>
      <p:ext uri="{BB962C8B-B14F-4D97-AF65-F5344CB8AC3E}">
        <p14:creationId xmlns:p14="http://schemas.microsoft.com/office/powerpoint/2010/main" val="3013996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08D7935D-A40A-2F4D-A3D0-CD62B5D6ADE6}"/>
              </a:ext>
            </a:extLst>
          </p:cNvPr>
          <p:cNvSpPr>
            <a:spLocks noGrp="1"/>
          </p:cNvSpPr>
          <p:nvPr>
            <p:ph type="sldNum" sz="quarter" idx="12"/>
          </p:nvPr>
        </p:nvSpPr>
        <p:spPr/>
        <p:txBody>
          <a:bodyPr/>
          <a:lstStyle/>
          <a:p>
            <a:fld id="{50F4E6BD-4CAD-3E44-B214-2CFB9D00E5E7}" type="slidenum">
              <a:rPr lang="tr-TR" smtClean="0"/>
              <a:t>24</a:t>
            </a:fld>
            <a:endParaRPr lang="tr-TR"/>
          </a:p>
        </p:txBody>
      </p:sp>
      <p:sp>
        <p:nvSpPr>
          <p:cNvPr id="10" name="Metin kutusu 9">
            <a:extLst>
              <a:ext uri="{FF2B5EF4-FFF2-40B4-BE49-F238E27FC236}">
                <a16:creationId xmlns:a16="http://schemas.microsoft.com/office/drawing/2014/main" id="{F441BCE6-C560-6F4A-B918-4BC13D93889F}"/>
              </a:ext>
            </a:extLst>
          </p:cNvPr>
          <p:cNvSpPr txBox="1"/>
          <p:nvPr/>
        </p:nvSpPr>
        <p:spPr>
          <a:xfrm>
            <a:off x="912753" y="1169894"/>
            <a:ext cx="9764211" cy="523220"/>
          </a:xfrm>
          <a:prstGeom prst="rect">
            <a:avLst/>
          </a:prstGeom>
          <a:noFill/>
        </p:spPr>
        <p:txBody>
          <a:bodyPr wrap="none" rtlCol="0">
            <a:spAutoFit/>
          </a:bodyPr>
          <a:lstStyle/>
          <a:p>
            <a:r>
              <a:rPr lang="tr-TR" sz="2800" dirty="0" err="1">
                <a:solidFill>
                  <a:srgbClr val="FF0000"/>
                </a:solidFill>
              </a:rPr>
              <a:t>Covid</a:t>
            </a:r>
            <a:r>
              <a:rPr lang="tr-TR" sz="2800" dirty="0">
                <a:solidFill>
                  <a:srgbClr val="FF0000"/>
                </a:solidFill>
              </a:rPr>
              <a:t> 19  </a:t>
            </a:r>
            <a:r>
              <a:rPr lang="tr-TR" sz="2800" dirty="0" err="1">
                <a:solidFill>
                  <a:srgbClr val="FF0000"/>
                </a:solidFill>
              </a:rPr>
              <a:t>pandemi</a:t>
            </a:r>
            <a:r>
              <a:rPr lang="tr-TR" sz="2800" dirty="0">
                <a:solidFill>
                  <a:srgbClr val="FF0000"/>
                </a:solidFill>
              </a:rPr>
              <a:t> süreci beslenme alışkanlıklarınızı nasıl etkiledi?</a:t>
            </a:r>
          </a:p>
        </p:txBody>
      </p:sp>
      <p:pic>
        <p:nvPicPr>
          <p:cNvPr id="19458" name="Picture 2" descr="TEMEL BİLGİ TEKNOLOJİSİ KULLANIMI DERSİ ÖDEVİ – G.B.">
            <a:extLst>
              <a:ext uri="{FF2B5EF4-FFF2-40B4-BE49-F238E27FC236}">
                <a16:creationId xmlns:a16="http://schemas.microsoft.com/office/drawing/2014/main" id="{0681D734-BA37-2245-8533-7062D96E47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67" y="1762918"/>
            <a:ext cx="5489762" cy="3925188"/>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descr="Ödev vektörler | Ödev vektör çizimler, vektörel grafik | Depositphotos®">
            <a:extLst>
              <a:ext uri="{FF2B5EF4-FFF2-40B4-BE49-F238E27FC236}">
                <a16:creationId xmlns:a16="http://schemas.microsoft.com/office/drawing/2014/main" id="{C54F1A44-4656-B640-85C4-B3D374E810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1567" y="2286000"/>
            <a:ext cx="4185397" cy="3536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093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9F43FA-A305-1CBE-61DE-66DEDB6340FC}"/>
              </a:ext>
            </a:extLst>
          </p:cNvPr>
          <p:cNvSpPr>
            <a:spLocks noGrp="1"/>
          </p:cNvSpPr>
          <p:nvPr>
            <p:ph type="title"/>
          </p:nvPr>
        </p:nvSpPr>
        <p:spPr>
          <a:xfrm>
            <a:off x="1914826" y="572876"/>
            <a:ext cx="10515600" cy="804280"/>
          </a:xfrm>
        </p:spPr>
        <p:txBody>
          <a:bodyPr/>
          <a:lstStyle/>
          <a:p>
            <a:r>
              <a:rPr lang="tr-TR" altLang="tr-TR" sz="4400" dirty="0">
                <a:highlight>
                  <a:srgbClr val="FFFF00"/>
                </a:highlight>
                <a:latin typeface="Times New Roman" panose="02020603050405020304" pitchFamily="18" charset="0"/>
                <a:cs typeface="Times New Roman" panose="02020603050405020304" pitchFamily="18" charset="0"/>
              </a:rPr>
              <a:t>Beslenme Bilimi ve İlişkili Olduğu Bilimler</a:t>
            </a:r>
            <a:endParaRPr lang="tr-TR" dirty="0">
              <a:highlight>
                <a:srgbClr val="FFFF00"/>
              </a:highlight>
            </a:endParaRPr>
          </a:p>
        </p:txBody>
      </p:sp>
      <p:sp>
        <p:nvSpPr>
          <p:cNvPr id="3" name="Metin Yer Tutucusu 2">
            <a:extLst>
              <a:ext uri="{FF2B5EF4-FFF2-40B4-BE49-F238E27FC236}">
                <a16:creationId xmlns:a16="http://schemas.microsoft.com/office/drawing/2014/main" id="{AEF4918D-1B3E-B2C6-A7FC-1712882E578D}"/>
              </a:ext>
            </a:extLst>
          </p:cNvPr>
          <p:cNvSpPr>
            <a:spLocks noGrp="1"/>
          </p:cNvSpPr>
          <p:nvPr>
            <p:ph type="body" idx="1"/>
          </p:nvPr>
        </p:nvSpPr>
        <p:spPr>
          <a:xfrm>
            <a:off x="868011" y="1937823"/>
            <a:ext cx="10281293" cy="1226343"/>
          </a:xfrm>
        </p:spPr>
        <p:txBody>
          <a:bodyPr>
            <a:normAutofit fontScale="25000" lnSpcReduction="20000"/>
          </a:bodyPr>
          <a:lstStyle/>
          <a:p>
            <a:endParaRPr lang="tr-TR" dirty="0">
              <a:latin typeface="Times New Roman" panose="02020603050405020304" pitchFamily="18" charset="0"/>
              <a:cs typeface="Times New Roman" panose="02020603050405020304" pitchFamily="18" charset="0"/>
            </a:endParaRPr>
          </a:p>
          <a:p>
            <a:r>
              <a:rPr lang="tr-TR" sz="9600" b="0" dirty="0">
                <a:latin typeface="Times New Roman" panose="02020603050405020304" pitchFamily="18" charset="0"/>
                <a:cs typeface="Times New Roman" panose="02020603050405020304" pitchFamily="18" charset="0"/>
              </a:rPr>
              <a:t>Beslenme, kuramsal ve uygulamalı bir bilim dalıdır. </a:t>
            </a:r>
          </a:p>
          <a:p>
            <a:pPr marL="685800" indent="-685800" eaLnBrk="1" hangingPunct="1">
              <a:buFont typeface="Wingdings" pitchFamily="2" charset="2"/>
              <a:buChar char="ü"/>
            </a:pPr>
            <a:r>
              <a:rPr lang="tr-TR" altLang="tr-TR" sz="9600" b="0" dirty="0">
                <a:latin typeface="Times New Roman" panose="02020603050405020304" pitchFamily="18" charset="0"/>
                <a:cs typeface="Times New Roman" panose="02020603050405020304" pitchFamily="18" charset="0"/>
              </a:rPr>
              <a:t>Besin ögelerin tür, miktar, özellikleri ve vücut çalışmasındaki işlevlerini</a:t>
            </a:r>
          </a:p>
          <a:p>
            <a:pPr marL="685800" indent="-685800" eaLnBrk="1" hangingPunct="1">
              <a:buFont typeface="Wingdings" pitchFamily="2" charset="2"/>
              <a:buChar char="ü"/>
            </a:pPr>
            <a:r>
              <a:rPr lang="tr-TR" altLang="tr-TR" sz="9600" b="0" dirty="0">
                <a:latin typeface="Times New Roman" panose="02020603050405020304" pitchFamily="18" charset="0"/>
                <a:cs typeface="Times New Roman" panose="02020603050405020304" pitchFamily="18" charset="0"/>
              </a:rPr>
              <a:t>Besin zenginleştirilmesi ve beslenmeye destek olan ürünleri</a:t>
            </a:r>
          </a:p>
          <a:p>
            <a:pPr marL="685800" indent="-685800" eaLnBrk="1" hangingPunct="1">
              <a:buFont typeface="Wingdings" pitchFamily="2" charset="2"/>
              <a:buChar char="ü"/>
            </a:pPr>
            <a:r>
              <a:rPr lang="tr-TR" altLang="tr-TR" sz="9600" b="0" dirty="0">
                <a:latin typeface="Times New Roman" panose="02020603050405020304" pitchFamily="18" charset="0"/>
                <a:cs typeface="Times New Roman" panose="02020603050405020304" pitchFamily="18" charset="0"/>
              </a:rPr>
              <a:t>Beslenme planının bireye göre yapılmasını inceler</a:t>
            </a:r>
            <a:endParaRPr lang="tr-TR" sz="9600" b="0" dirty="0">
              <a:latin typeface="Times New Roman" panose="02020603050405020304" pitchFamily="18" charset="0"/>
              <a:cs typeface="Times New Roman" panose="02020603050405020304" pitchFamily="18" charset="0"/>
            </a:endParaRPr>
          </a:p>
          <a:p>
            <a:endParaRPr lang="tr-TR" dirty="0"/>
          </a:p>
        </p:txBody>
      </p:sp>
      <p:sp>
        <p:nvSpPr>
          <p:cNvPr id="6" name="İçerik Yer Tutucusu 5">
            <a:extLst>
              <a:ext uri="{FF2B5EF4-FFF2-40B4-BE49-F238E27FC236}">
                <a16:creationId xmlns:a16="http://schemas.microsoft.com/office/drawing/2014/main" id="{F1D35F29-B079-58F1-9B40-F8F7EC2EBD4E}"/>
              </a:ext>
            </a:extLst>
          </p:cNvPr>
          <p:cNvSpPr>
            <a:spLocks noGrp="1"/>
          </p:cNvSpPr>
          <p:nvPr>
            <p:ph sz="quarter" idx="4"/>
          </p:nvPr>
        </p:nvSpPr>
        <p:spPr>
          <a:xfrm>
            <a:off x="6641756" y="3036887"/>
            <a:ext cx="5183188" cy="3684588"/>
          </a:xfrm>
        </p:spPr>
        <p:txBody>
          <a:bodyPr/>
          <a:lstStyle/>
          <a:p>
            <a:endParaRPr lang="tr-TR" dirty="0"/>
          </a:p>
        </p:txBody>
      </p:sp>
      <p:sp>
        <p:nvSpPr>
          <p:cNvPr id="9" name="Slayt Numarası Yer Tutucusu 8">
            <a:extLst>
              <a:ext uri="{FF2B5EF4-FFF2-40B4-BE49-F238E27FC236}">
                <a16:creationId xmlns:a16="http://schemas.microsoft.com/office/drawing/2014/main" id="{77065CBD-8A0B-B744-CB37-1E105486E979}"/>
              </a:ext>
            </a:extLst>
          </p:cNvPr>
          <p:cNvSpPr>
            <a:spLocks noGrp="1"/>
          </p:cNvSpPr>
          <p:nvPr>
            <p:ph type="sldNum" sz="quarter" idx="12"/>
          </p:nvPr>
        </p:nvSpPr>
        <p:spPr/>
        <p:txBody>
          <a:bodyPr/>
          <a:lstStyle/>
          <a:p>
            <a:fld id="{50F4E6BD-4CAD-3E44-B214-2CFB9D00E5E7}" type="slidenum">
              <a:rPr lang="tr-TR" smtClean="0"/>
              <a:t>3</a:t>
            </a:fld>
            <a:endParaRPr lang="tr-TR"/>
          </a:p>
        </p:txBody>
      </p:sp>
      <p:sp>
        <p:nvSpPr>
          <p:cNvPr id="10" name="2 İçerik Yer Tutucusu">
            <a:extLst>
              <a:ext uri="{FF2B5EF4-FFF2-40B4-BE49-F238E27FC236}">
                <a16:creationId xmlns:a16="http://schemas.microsoft.com/office/drawing/2014/main" id="{08BA6FBC-0B5C-B7A9-A72C-85D2E7A9196A}"/>
              </a:ext>
            </a:extLst>
          </p:cNvPr>
          <p:cNvSpPr>
            <a:spLocks noGrp="1"/>
          </p:cNvSpPr>
          <p:nvPr>
            <p:ph sz="half" idx="2"/>
          </p:nvPr>
        </p:nvSpPr>
        <p:spPr>
          <a:xfrm>
            <a:off x="599129" y="2854324"/>
            <a:ext cx="5157787" cy="3684588"/>
          </a:xfrm>
        </p:spPr>
        <p:txBody>
          <a:bodyPr>
            <a:noAutofit/>
          </a:bodyPr>
          <a:lstStyle/>
          <a:p>
            <a:pPr>
              <a:defRPr/>
            </a:pPr>
            <a:endParaRPr lang="tr-TR" sz="2400" dirty="0">
              <a:latin typeface="Times New Roman" panose="02020603050405020304" pitchFamily="18" charset="0"/>
              <a:cs typeface="Times New Roman" panose="02020603050405020304" pitchFamily="18" charset="0"/>
            </a:endParaRPr>
          </a:p>
          <a:p>
            <a:pPr>
              <a:defRPr/>
            </a:pPr>
            <a:r>
              <a:rPr lang="tr-TR" sz="2400" dirty="0">
                <a:latin typeface="Times New Roman" panose="02020603050405020304" pitchFamily="18" charset="0"/>
                <a:cs typeface="Times New Roman" panose="02020603050405020304" pitchFamily="18" charset="0"/>
              </a:rPr>
              <a:t>Beslenmenin ilişkili olduğu bilimler</a:t>
            </a:r>
          </a:p>
          <a:p>
            <a:pPr lvl="1">
              <a:defRPr/>
            </a:pPr>
            <a:r>
              <a:rPr lang="tr-TR" dirty="0">
                <a:latin typeface="Times New Roman" panose="02020603050405020304" pitchFamily="18" charset="0"/>
                <a:cs typeface="Times New Roman" panose="02020603050405020304" pitchFamily="18" charset="0"/>
              </a:rPr>
              <a:t>Tarım</a:t>
            </a:r>
          </a:p>
          <a:p>
            <a:pPr lvl="1">
              <a:defRPr/>
            </a:pPr>
            <a:r>
              <a:rPr lang="tr-TR" dirty="0">
                <a:latin typeface="Times New Roman" panose="02020603050405020304" pitchFamily="18" charset="0"/>
                <a:cs typeface="Times New Roman" panose="02020603050405020304" pitchFamily="18" charset="0"/>
              </a:rPr>
              <a:t>Hayvancılık</a:t>
            </a:r>
          </a:p>
          <a:p>
            <a:pPr lvl="1">
              <a:defRPr/>
            </a:pPr>
            <a:r>
              <a:rPr lang="tr-TR" dirty="0">
                <a:latin typeface="Times New Roman" panose="02020603050405020304" pitchFamily="18" charset="0"/>
                <a:cs typeface="Times New Roman" panose="02020603050405020304" pitchFamily="18" charset="0"/>
              </a:rPr>
              <a:t>Biyoloji</a:t>
            </a:r>
          </a:p>
          <a:p>
            <a:pPr lvl="1">
              <a:defRPr/>
            </a:pPr>
            <a:r>
              <a:rPr lang="tr-TR" dirty="0">
                <a:latin typeface="Times New Roman" panose="02020603050405020304" pitchFamily="18" charset="0"/>
                <a:cs typeface="Times New Roman" panose="02020603050405020304" pitchFamily="18" charset="0"/>
              </a:rPr>
              <a:t>Biyokimya</a:t>
            </a:r>
          </a:p>
          <a:p>
            <a:pPr lvl="1">
              <a:defRPr/>
            </a:pPr>
            <a:r>
              <a:rPr lang="tr-TR" dirty="0">
                <a:latin typeface="Times New Roman" panose="02020603050405020304" pitchFamily="18" charset="0"/>
                <a:cs typeface="Times New Roman" panose="02020603050405020304" pitchFamily="18" charset="0"/>
              </a:rPr>
              <a:t>Tıp</a:t>
            </a:r>
          </a:p>
          <a:p>
            <a:pPr lvl="1">
              <a:defRPr/>
            </a:pPr>
            <a:r>
              <a:rPr lang="tr-TR" dirty="0">
                <a:latin typeface="Times New Roman" panose="02020603050405020304" pitchFamily="18" charset="0"/>
                <a:cs typeface="Times New Roman" panose="02020603050405020304" pitchFamily="18" charset="0"/>
              </a:rPr>
              <a:t>Sosyoloji</a:t>
            </a:r>
          </a:p>
          <a:p>
            <a:pPr lvl="1">
              <a:defRPr/>
            </a:pPr>
            <a:r>
              <a:rPr lang="tr-TR" dirty="0">
                <a:latin typeface="Times New Roman" panose="02020603050405020304" pitchFamily="18" charset="0"/>
                <a:cs typeface="Times New Roman" panose="02020603050405020304" pitchFamily="18" charset="0"/>
              </a:rPr>
              <a:t>Mikrobiyoloji</a:t>
            </a:r>
          </a:p>
        </p:txBody>
      </p:sp>
    </p:spTree>
    <p:extLst>
      <p:ext uri="{BB962C8B-B14F-4D97-AF65-F5344CB8AC3E}">
        <p14:creationId xmlns:p14="http://schemas.microsoft.com/office/powerpoint/2010/main" val="1473074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4</a:t>
            </a:fld>
            <a:endParaRPr lang="tr-TR"/>
          </a:p>
        </p:txBody>
      </p:sp>
      <p:sp>
        <p:nvSpPr>
          <p:cNvPr id="12" name="Metin kutusu 11">
            <a:extLst>
              <a:ext uri="{FF2B5EF4-FFF2-40B4-BE49-F238E27FC236}">
                <a16:creationId xmlns:a16="http://schemas.microsoft.com/office/drawing/2014/main" id="{DEEAFB2D-09D4-3747-BEF8-6855783B2C99}"/>
              </a:ext>
            </a:extLst>
          </p:cNvPr>
          <p:cNvSpPr txBox="1"/>
          <p:nvPr/>
        </p:nvSpPr>
        <p:spPr>
          <a:xfrm>
            <a:off x="654313" y="1038805"/>
            <a:ext cx="10412616" cy="3785652"/>
          </a:xfrm>
          <a:prstGeom prst="rect">
            <a:avLst/>
          </a:prstGeom>
          <a:noFill/>
        </p:spPr>
        <p:txBody>
          <a:bodyPr wrap="square" rtlCol="0">
            <a:spAutoFit/>
          </a:bodyPr>
          <a:lstStyle/>
          <a:p>
            <a:pPr algn="just"/>
            <a:r>
              <a:rPr lang="tr-TR" sz="2000" dirty="0"/>
              <a:t>Yenebilen bitki ve hayvan dokuları </a:t>
            </a:r>
            <a:r>
              <a:rPr lang="tr-TR" sz="2000" dirty="0">
                <a:highlight>
                  <a:srgbClr val="FFFF00"/>
                </a:highlight>
              </a:rPr>
              <a:t>besin</a:t>
            </a:r>
            <a:r>
              <a:rPr lang="tr-TR" sz="2000" dirty="0"/>
              <a:t> olarak tanımlanır. Türkçede kullanılan gıda, yiyecek gibi kelimeler besine eş anlamlı kelimelerdir. Başka bir deyişle besin, hayatımızı devam ettirebilmemiz, </a:t>
            </a:r>
            <a:r>
              <a:rPr lang="tr-TR" sz="2000" dirty="0" err="1"/>
              <a:t>sağlıklı</a:t>
            </a:r>
            <a:r>
              <a:rPr lang="tr-TR" sz="2000" dirty="0"/>
              <a:t> bir birey olarak </a:t>
            </a:r>
            <a:r>
              <a:rPr lang="tr-TR" sz="2000" dirty="0" err="1"/>
              <a:t>büyümemiz</a:t>
            </a:r>
            <a:r>
              <a:rPr lang="tr-TR" sz="2000" dirty="0"/>
              <a:t> ve neslimizi devam ettirmemiz </a:t>
            </a:r>
            <a:r>
              <a:rPr lang="tr-TR" sz="2000" dirty="0" err="1"/>
              <a:t>için</a:t>
            </a:r>
            <a:r>
              <a:rPr lang="tr-TR" sz="2000" dirty="0"/>
              <a:t> gerekli enerji ve besin </a:t>
            </a:r>
            <a:r>
              <a:rPr lang="tr-TR" sz="2000" dirty="0" err="1"/>
              <a:t>öğelerini</a:t>
            </a:r>
            <a:r>
              <a:rPr lang="tr-TR" sz="2000" dirty="0"/>
              <a:t> </a:t>
            </a:r>
            <a:r>
              <a:rPr lang="tr-TR" sz="2000" dirty="0" err="1"/>
              <a:t>içeren</a:t>
            </a:r>
            <a:r>
              <a:rPr lang="tr-TR" sz="2000" dirty="0"/>
              <a:t> </a:t>
            </a:r>
            <a:r>
              <a:rPr lang="tr-TR" sz="2000" dirty="0" err="1"/>
              <a:t>tüm</a:t>
            </a:r>
            <a:r>
              <a:rPr lang="tr-TR" sz="2000" dirty="0"/>
              <a:t> yiyecek, </a:t>
            </a:r>
            <a:r>
              <a:rPr lang="tr-TR" sz="2000" dirty="0" err="1"/>
              <a:t>içecek</a:t>
            </a:r>
            <a:r>
              <a:rPr lang="tr-TR" sz="2000" dirty="0"/>
              <a:t> veya </a:t>
            </a:r>
            <a:r>
              <a:rPr lang="tr-TR" sz="2000" dirty="0" err="1"/>
              <a:t>vücudumuza</a:t>
            </a:r>
            <a:r>
              <a:rPr lang="tr-TR" sz="2000" dirty="0"/>
              <a:t> </a:t>
            </a:r>
            <a:r>
              <a:rPr lang="tr-TR" sz="2000" dirty="0" err="1"/>
              <a:t>aldığımız</a:t>
            </a:r>
            <a:r>
              <a:rPr lang="tr-TR" sz="2000" dirty="0"/>
              <a:t> maddelerdir. </a:t>
            </a:r>
          </a:p>
          <a:p>
            <a:pPr algn="just"/>
            <a:endParaRPr lang="tr-TR" sz="2000" dirty="0"/>
          </a:p>
          <a:p>
            <a:pPr algn="just"/>
            <a:r>
              <a:rPr lang="tr-TR" sz="2000" dirty="0"/>
              <a:t>Besinlerin içinde bulunan </a:t>
            </a:r>
          </a:p>
          <a:p>
            <a:pPr marL="342900" indent="-342900" algn="just">
              <a:buFont typeface="Wingdings" pitchFamily="2" charset="2"/>
              <a:buChar char="Ø"/>
            </a:pPr>
            <a:r>
              <a:rPr lang="tr-TR" sz="2000" dirty="0"/>
              <a:t>karbonhidrat, </a:t>
            </a:r>
          </a:p>
          <a:p>
            <a:pPr marL="342900" indent="-342900" algn="just">
              <a:buFont typeface="Wingdings" pitchFamily="2" charset="2"/>
              <a:buChar char="Ø"/>
            </a:pPr>
            <a:r>
              <a:rPr lang="tr-TR" sz="2000" dirty="0"/>
              <a:t>protein, </a:t>
            </a:r>
          </a:p>
          <a:p>
            <a:pPr marL="342900" indent="-342900" algn="just">
              <a:buFont typeface="Wingdings" pitchFamily="2" charset="2"/>
              <a:buChar char="Ø"/>
            </a:pPr>
            <a:r>
              <a:rPr lang="tr-TR" sz="2000" dirty="0"/>
              <a:t>yağ,</a:t>
            </a:r>
          </a:p>
          <a:p>
            <a:pPr marL="342900" indent="-342900" algn="just">
              <a:buFont typeface="Wingdings" pitchFamily="2" charset="2"/>
              <a:buChar char="Ø"/>
            </a:pPr>
            <a:r>
              <a:rPr lang="tr-TR" sz="2000" dirty="0"/>
              <a:t>Vitamin</a:t>
            </a:r>
          </a:p>
          <a:p>
            <a:pPr marL="342900" indent="-342900" algn="just">
              <a:buFont typeface="Wingdings" pitchFamily="2" charset="2"/>
              <a:buChar char="Ø"/>
            </a:pPr>
            <a:r>
              <a:rPr lang="tr-TR" sz="2000" dirty="0"/>
              <a:t>su</a:t>
            </a:r>
          </a:p>
          <a:p>
            <a:pPr marL="342900" indent="-342900" algn="just">
              <a:buFont typeface="Wingdings" pitchFamily="2" charset="2"/>
              <a:buChar char="Ø"/>
            </a:pPr>
            <a:r>
              <a:rPr lang="tr-TR" sz="2000" dirty="0"/>
              <a:t> ve minerallere ise </a:t>
            </a:r>
            <a:r>
              <a:rPr lang="tr-TR" sz="2000" b="1" dirty="0"/>
              <a:t>"</a:t>
            </a:r>
            <a:r>
              <a:rPr lang="tr-TR" sz="2000" b="1" dirty="0">
                <a:highlight>
                  <a:srgbClr val="FFFF00"/>
                </a:highlight>
              </a:rPr>
              <a:t>besin öğeleri"</a:t>
            </a:r>
            <a:r>
              <a:rPr lang="tr-TR" sz="2000" dirty="0">
                <a:highlight>
                  <a:srgbClr val="FFFF00"/>
                </a:highlight>
              </a:rPr>
              <a:t>  </a:t>
            </a:r>
            <a:r>
              <a:rPr lang="tr-TR" sz="2000" dirty="0"/>
              <a:t>denir</a:t>
            </a:r>
          </a:p>
        </p:txBody>
      </p:sp>
      <p:pic>
        <p:nvPicPr>
          <p:cNvPr id="2050" name="Picture 2">
            <a:extLst>
              <a:ext uri="{FF2B5EF4-FFF2-40B4-BE49-F238E27FC236}">
                <a16:creationId xmlns:a16="http://schemas.microsoft.com/office/drawing/2014/main" id="{5CC32755-3A98-F544-8533-2C01C296E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3020517"/>
            <a:ext cx="3785629" cy="3263313"/>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2FACDACB-6D7E-C04E-B6B7-9007799FAE9D}"/>
              </a:ext>
            </a:extLst>
          </p:cNvPr>
          <p:cNvSpPr txBox="1"/>
          <p:nvPr/>
        </p:nvSpPr>
        <p:spPr>
          <a:xfrm>
            <a:off x="778819" y="639658"/>
            <a:ext cx="3932487" cy="523220"/>
          </a:xfrm>
          <a:prstGeom prst="rect">
            <a:avLst/>
          </a:prstGeom>
          <a:noFill/>
        </p:spPr>
        <p:txBody>
          <a:bodyPr wrap="none" rtlCol="0">
            <a:spAutoFit/>
          </a:bodyPr>
          <a:lstStyle/>
          <a:p>
            <a:r>
              <a:rPr lang="tr-TR" sz="2800" dirty="0">
                <a:highlight>
                  <a:srgbClr val="FFFF00"/>
                </a:highlight>
              </a:rPr>
              <a:t>Besin ve besin öğesi nedir</a:t>
            </a:r>
          </a:p>
        </p:txBody>
      </p:sp>
      <p:sp>
        <p:nvSpPr>
          <p:cNvPr id="3" name="Metin kutusu 2">
            <a:extLst>
              <a:ext uri="{FF2B5EF4-FFF2-40B4-BE49-F238E27FC236}">
                <a16:creationId xmlns:a16="http://schemas.microsoft.com/office/drawing/2014/main" id="{243787D6-123E-5641-8FA6-64B44101D881}"/>
              </a:ext>
            </a:extLst>
          </p:cNvPr>
          <p:cNvSpPr txBox="1"/>
          <p:nvPr/>
        </p:nvSpPr>
        <p:spPr>
          <a:xfrm>
            <a:off x="635585" y="4824457"/>
            <a:ext cx="7174331" cy="2215991"/>
          </a:xfrm>
          <a:prstGeom prst="rect">
            <a:avLst/>
          </a:prstGeom>
          <a:noFill/>
        </p:spPr>
        <p:txBody>
          <a:bodyPr wrap="square" rtlCol="0">
            <a:spAutoFit/>
          </a:bodyPr>
          <a:lstStyle/>
          <a:p>
            <a:r>
              <a:rPr lang="tr-TR" sz="2000" dirty="0" err="1"/>
              <a:t>Süt</a:t>
            </a:r>
            <a:r>
              <a:rPr lang="tr-TR" sz="2000" dirty="0"/>
              <a:t>, </a:t>
            </a:r>
            <a:r>
              <a:rPr lang="tr-TR" sz="2000" dirty="0" err="1"/>
              <a:t>yoğurt</a:t>
            </a:r>
            <a:r>
              <a:rPr lang="tr-TR" sz="2000" dirty="0"/>
              <a:t>, peynir, et, tavuk, balık ve yumurta, hayvansal kaynaklı besinler gıdalardır. </a:t>
            </a:r>
          </a:p>
          <a:p>
            <a:endParaRPr lang="tr-TR" sz="2000" dirty="0"/>
          </a:p>
          <a:p>
            <a:r>
              <a:rPr lang="tr-TR" sz="2000" dirty="0"/>
              <a:t>Sebze ve meyveler; tahıllar (</a:t>
            </a:r>
            <a:r>
              <a:rPr lang="tr-TR" sz="2000" dirty="0" err="1"/>
              <a:t>buğday</a:t>
            </a:r>
            <a:r>
              <a:rPr lang="tr-TR" sz="2000" dirty="0"/>
              <a:t>, bulgur, </a:t>
            </a:r>
            <a:r>
              <a:rPr lang="tr-TR" sz="2000" dirty="0" err="1"/>
              <a:t>pirinc</a:t>
            </a:r>
            <a:r>
              <a:rPr lang="tr-TR" sz="2000" dirty="0"/>
              <a:t>̧, vb.) ve kuru baklagiller (kuru fasulye, nohut, mercimek vb.)  bitkisel kaynaklı gıdalardır.</a:t>
            </a:r>
          </a:p>
          <a:p>
            <a:endParaRPr lang="tr-TR" dirty="0"/>
          </a:p>
        </p:txBody>
      </p:sp>
      <p:sp>
        <p:nvSpPr>
          <p:cNvPr id="4" name="Metin kutusu 3">
            <a:extLst>
              <a:ext uri="{FF2B5EF4-FFF2-40B4-BE49-F238E27FC236}">
                <a16:creationId xmlns:a16="http://schemas.microsoft.com/office/drawing/2014/main" id="{BA66DBE1-A887-8568-7558-56740E7979B3}"/>
              </a:ext>
            </a:extLst>
          </p:cNvPr>
          <p:cNvSpPr txBox="1"/>
          <p:nvPr/>
        </p:nvSpPr>
        <p:spPr>
          <a:xfrm>
            <a:off x="4485503" y="-195267"/>
            <a:ext cx="5282215" cy="923330"/>
          </a:xfrm>
          <a:prstGeom prst="rect">
            <a:avLst/>
          </a:prstGeom>
          <a:noFill/>
        </p:spPr>
        <p:txBody>
          <a:bodyPr wrap="none" rtlCol="0">
            <a:spAutoFit/>
          </a:bodyPr>
          <a:lstStyle/>
          <a:p>
            <a:r>
              <a:rPr lang="tr-TR" sz="3600" dirty="0">
                <a:highlight>
                  <a:srgbClr val="FFFF00"/>
                </a:highlight>
                <a:latin typeface="Times New Roman" panose="02020603050405020304" pitchFamily="18" charset="0"/>
                <a:cs typeface="Times New Roman" panose="02020603050405020304" pitchFamily="18" charset="0"/>
              </a:rPr>
              <a:t>Beslenme</a:t>
            </a:r>
            <a:r>
              <a:rPr lang="tr-TR" sz="5400" dirty="0">
                <a:highlight>
                  <a:srgbClr val="FFFF00"/>
                </a:highlight>
                <a:latin typeface="Times New Roman" panose="02020603050405020304" pitchFamily="18" charset="0"/>
                <a:cs typeface="Times New Roman" panose="02020603050405020304" pitchFamily="18" charset="0"/>
              </a:rPr>
              <a:t> </a:t>
            </a:r>
            <a:r>
              <a:rPr lang="tr-TR" sz="3600" dirty="0">
                <a:highlight>
                  <a:srgbClr val="FFFF00"/>
                </a:highlight>
                <a:latin typeface="Times New Roman" panose="02020603050405020304" pitchFamily="18" charset="0"/>
                <a:cs typeface="Times New Roman" panose="02020603050405020304" pitchFamily="18" charset="0"/>
              </a:rPr>
              <a:t>ile ilgili tanımlar</a:t>
            </a:r>
          </a:p>
        </p:txBody>
      </p:sp>
    </p:spTree>
    <p:extLst>
      <p:ext uri="{BB962C8B-B14F-4D97-AF65-F5344CB8AC3E}">
        <p14:creationId xmlns:p14="http://schemas.microsoft.com/office/powerpoint/2010/main" val="2778969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9A4D6B-9A06-E899-887A-E13A2E103605}"/>
              </a:ext>
            </a:extLst>
          </p:cNvPr>
          <p:cNvSpPr>
            <a:spLocks noGrp="1"/>
          </p:cNvSpPr>
          <p:nvPr>
            <p:ph type="title"/>
          </p:nvPr>
        </p:nvSpPr>
        <p:spPr>
          <a:xfrm>
            <a:off x="793312" y="668337"/>
            <a:ext cx="10515600" cy="804280"/>
          </a:xfrm>
        </p:spPr>
        <p:txBody>
          <a:bodyPr/>
          <a:lstStyle/>
          <a:p>
            <a:r>
              <a:rPr lang="tr-TR" dirty="0">
                <a:highlight>
                  <a:srgbClr val="FFFF00"/>
                </a:highlight>
                <a:latin typeface="Times New Roman" panose="02020603050405020304" pitchFamily="18" charset="0"/>
                <a:cs typeface="Times New Roman" panose="02020603050405020304" pitchFamily="18" charset="0"/>
              </a:rPr>
              <a:t>Besin Ögelerinin Sınıflandırılması</a:t>
            </a:r>
          </a:p>
        </p:txBody>
      </p:sp>
      <p:sp>
        <p:nvSpPr>
          <p:cNvPr id="4" name="İçerik Yer Tutucusu 3">
            <a:extLst>
              <a:ext uri="{FF2B5EF4-FFF2-40B4-BE49-F238E27FC236}">
                <a16:creationId xmlns:a16="http://schemas.microsoft.com/office/drawing/2014/main" id="{2663AB1D-E65E-41CF-CE57-DBFBD2CDB88C}"/>
              </a:ext>
            </a:extLst>
          </p:cNvPr>
          <p:cNvSpPr>
            <a:spLocks noGrp="1"/>
          </p:cNvSpPr>
          <p:nvPr>
            <p:ph sz="half" idx="2"/>
          </p:nvPr>
        </p:nvSpPr>
        <p:spPr>
          <a:xfrm>
            <a:off x="90136" y="1693519"/>
            <a:ext cx="3998045" cy="3684588"/>
          </a:xfrm>
        </p:spPr>
        <p:txBody>
          <a:bodyPr>
            <a:normAutofit fontScale="77500" lnSpcReduction="20000"/>
          </a:bodyPr>
          <a:lstStyle/>
          <a:p>
            <a:pPr marL="0" indent="0" algn="just" eaLnBrk="1" fontAlgn="auto" hangingPunct="1">
              <a:lnSpc>
                <a:spcPct val="150000"/>
              </a:lnSpc>
              <a:spcAft>
                <a:spcPts val="0"/>
              </a:spcAft>
              <a:buNone/>
              <a:defRPr/>
            </a:pPr>
            <a:endParaRPr lang="tr-TR" sz="2800" b="1" dirty="0">
              <a:solidFill>
                <a:srgbClr val="FF0000"/>
              </a:solidFill>
              <a:latin typeface="Comic Sans MS" pitchFamily="66" charset="0"/>
            </a:endParaRPr>
          </a:p>
          <a:p>
            <a:pPr algn="just" eaLnBrk="1" fontAlgn="auto" hangingPunct="1">
              <a:lnSpc>
                <a:spcPct val="150000"/>
              </a:lnSpc>
              <a:spcAft>
                <a:spcPts val="0"/>
              </a:spcAft>
              <a:defRPr/>
            </a:pPr>
            <a:r>
              <a:rPr lang="tr-TR" sz="2800" b="1" dirty="0">
                <a:solidFill>
                  <a:schemeClr val="tx2"/>
                </a:solidFill>
                <a:latin typeface="Times New Roman" panose="02020603050405020304" pitchFamily="18" charset="0"/>
                <a:cs typeface="Times New Roman" panose="02020603050405020304" pitchFamily="18" charset="0"/>
              </a:rPr>
              <a:t>Organik / İnorganik</a:t>
            </a:r>
          </a:p>
          <a:p>
            <a:pPr algn="just" eaLnBrk="1" fontAlgn="auto" hangingPunct="1">
              <a:lnSpc>
                <a:spcPct val="150000"/>
              </a:lnSpc>
              <a:spcAft>
                <a:spcPts val="0"/>
              </a:spcAft>
              <a:defRPr/>
            </a:pPr>
            <a:r>
              <a:rPr lang="tr-TR" sz="2800" b="1" dirty="0">
                <a:solidFill>
                  <a:schemeClr val="tx2"/>
                </a:solidFill>
                <a:latin typeface="Times New Roman" panose="02020603050405020304" pitchFamily="18" charset="0"/>
                <a:cs typeface="Times New Roman" panose="02020603050405020304" pitchFamily="18" charset="0"/>
              </a:rPr>
              <a:t>Elzem / Elzem olmayan</a:t>
            </a:r>
          </a:p>
          <a:p>
            <a:pPr algn="just" eaLnBrk="1" fontAlgn="auto" hangingPunct="1">
              <a:lnSpc>
                <a:spcPct val="150000"/>
              </a:lnSpc>
              <a:spcAft>
                <a:spcPts val="0"/>
              </a:spcAft>
              <a:defRPr/>
            </a:pPr>
            <a:r>
              <a:rPr lang="tr-TR" sz="2800" b="1" dirty="0">
                <a:solidFill>
                  <a:schemeClr val="tx2"/>
                </a:solidFill>
                <a:latin typeface="Times New Roman" panose="02020603050405020304" pitchFamily="18" charset="0"/>
                <a:cs typeface="Times New Roman" panose="02020603050405020304" pitchFamily="18" charset="0"/>
              </a:rPr>
              <a:t>Makro besin öğeleri / Mikro besin öğeleri</a:t>
            </a:r>
          </a:p>
          <a:p>
            <a:pPr algn="just" eaLnBrk="1" fontAlgn="auto" hangingPunct="1">
              <a:lnSpc>
                <a:spcPct val="150000"/>
              </a:lnSpc>
              <a:spcAft>
                <a:spcPts val="0"/>
              </a:spcAft>
              <a:defRPr/>
            </a:pPr>
            <a:r>
              <a:rPr lang="tr-TR" sz="2800" b="1" dirty="0">
                <a:solidFill>
                  <a:schemeClr val="tx2"/>
                </a:solidFill>
                <a:latin typeface="Times New Roman" panose="02020603050405020304" pitchFamily="18" charset="0"/>
                <a:cs typeface="Times New Roman" panose="02020603050405020304" pitchFamily="18" charset="0"/>
              </a:rPr>
              <a:t>Enerji sağlayan / Enerji sağlamayan</a:t>
            </a:r>
          </a:p>
          <a:p>
            <a:endParaRPr lang="tr-TR" dirty="0"/>
          </a:p>
        </p:txBody>
      </p:sp>
      <p:sp>
        <p:nvSpPr>
          <p:cNvPr id="7" name="Veri Yer Tutucusu 6">
            <a:extLst>
              <a:ext uri="{FF2B5EF4-FFF2-40B4-BE49-F238E27FC236}">
                <a16:creationId xmlns:a16="http://schemas.microsoft.com/office/drawing/2014/main" id="{DEE7E394-45CE-3320-BDC3-A436DD47F272}"/>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19DE7A90-1840-E314-51A9-367A8BCDE700}"/>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60B3BB17-38A1-B31F-A9C5-0131C1B1AB49}"/>
              </a:ext>
            </a:extLst>
          </p:cNvPr>
          <p:cNvSpPr>
            <a:spLocks noGrp="1"/>
          </p:cNvSpPr>
          <p:nvPr>
            <p:ph type="sldNum" sz="quarter" idx="12"/>
          </p:nvPr>
        </p:nvSpPr>
        <p:spPr/>
        <p:txBody>
          <a:bodyPr/>
          <a:lstStyle/>
          <a:p>
            <a:fld id="{50F4E6BD-4CAD-3E44-B214-2CFB9D00E5E7}" type="slidenum">
              <a:rPr lang="tr-TR" smtClean="0"/>
              <a:t>5</a:t>
            </a:fld>
            <a:endParaRPr lang="tr-TR"/>
          </a:p>
        </p:txBody>
      </p:sp>
      <p:pic>
        <p:nvPicPr>
          <p:cNvPr id="4098" name="Picture 2" descr="JaypeeDigital | eBook Reader">
            <a:extLst>
              <a:ext uri="{FF2B5EF4-FFF2-40B4-BE49-F238E27FC236}">
                <a16:creationId xmlns:a16="http://schemas.microsoft.com/office/drawing/2014/main" id="{C89E54CB-C049-C94A-D46A-10CC24D8C0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8180" y="1566734"/>
            <a:ext cx="7673513" cy="439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602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9A4D6B-9A06-E899-887A-E13A2E103605}"/>
              </a:ext>
            </a:extLst>
          </p:cNvPr>
          <p:cNvSpPr>
            <a:spLocks noGrp="1"/>
          </p:cNvSpPr>
          <p:nvPr>
            <p:ph type="title"/>
          </p:nvPr>
        </p:nvSpPr>
        <p:spPr>
          <a:xfrm>
            <a:off x="793312" y="668337"/>
            <a:ext cx="10515600" cy="804280"/>
          </a:xfrm>
        </p:spPr>
        <p:txBody>
          <a:bodyPr/>
          <a:lstStyle/>
          <a:p>
            <a:r>
              <a:rPr lang="tr-TR" altLang="tr-TR" sz="4400" dirty="0">
                <a:highlight>
                  <a:srgbClr val="FFFF00"/>
                </a:highlight>
                <a:latin typeface="Times New Roman" panose="02020603050405020304" pitchFamily="18" charset="0"/>
                <a:cs typeface="Times New Roman" panose="02020603050405020304" pitchFamily="18" charset="0"/>
              </a:rPr>
              <a:t>BESİN (GIDA) GRUPLARI</a:t>
            </a:r>
            <a:endParaRPr lang="tr-TR" dirty="0">
              <a:highlight>
                <a:srgbClr val="FFFF00"/>
              </a:highlight>
              <a:latin typeface="Times New Roman" panose="02020603050405020304" pitchFamily="18" charset="0"/>
              <a:cs typeface="Times New Roman" panose="02020603050405020304" pitchFamily="18" charset="0"/>
            </a:endParaRPr>
          </a:p>
        </p:txBody>
      </p:sp>
      <p:sp>
        <p:nvSpPr>
          <p:cNvPr id="9" name="Slayt Numarası Yer Tutucusu 8">
            <a:extLst>
              <a:ext uri="{FF2B5EF4-FFF2-40B4-BE49-F238E27FC236}">
                <a16:creationId xmlns:a16="http://schemas.microsoft.com/office/drawing/2014/main" id="{60B3BB17-38A1-B31F-A9C5-0131C1B1AB49}"/>
              </a:ext>
            </a:extLst>
          </p:cNvPr>
          <p:cNvSpPr>
            <a:spLocks noGrp="1"/>
          </p:cNvSpPr>
          <p:nvPr>
            <p:ph type="sldNum" sz="quarter" idx="12"/>
          </p:nvPr>
        </p:nvSpPr>
        <p:spPr/>
        <p:txBody>
          <a:bodyPr/>
          <a:lstStyle/>
          <a:p>
            <a:fld id="{50F4E6BD-4CAD-3E44-B214-2CFB9D00E5E7}" type="slidenum">
              <a:rPr lang="tr-TR" smtClean="0"/>
              <a:t>6</a:t>
            </a:fld>
            <a:endParaRPr lang="tr-TR"/>
          </a:p>
        </p:txBody>
      </p:sp>
      <p:sp>
        <p:nvSpPr>
          <p:cNvPr id="5" name="İçerik Yer Tutucusu 4">
            <a:extLst>
              <a:ext uri="{FF2B5EF4-FFF2-40B4-BE49-F238E27FC236}">
                <a16:creationId xmlns:a16="http://schemas.microsoft.com/office/drawing/2014/main" id="{295EE4CE-172A-7F5C-4B9A-6F01B9C4DE4E}"/>
              </a:ext>
            </a:extLst>
          </p:cNvPr>
          <p:cNvSpPr>
            <a:spLocks noGrp="1"/>
          </p:cNvSpPr>
          <p:nvPr>
            <p:ph sz="half" idx="2"/>
          </p:nvPr>
        </p:nvSpPr>
        <p:spPr>
          <a:xfrm>
            <a:off x="627529" y="1800785"/>
            <a:ext cx="5157787" cy="3684588"/>
          </a:xfrm>
        </p:spPr>
        <p:txBody>
          <a:bodyPr/>
          <a:lstStyle/>
          <a:p>
            <a:pPr eaLnBrk="1" fontAlgn="auto" hangingPunct="1">
              <a:spcAft>
                <a:spcPts val="0"/>
              </a:spcAft>
              <a:defRPr/>
            </a:pPr>
            <a:r>
              <a:rPr lang="tr-TR" b="1" dirty="0">
                <a:latin typeface="Comic Sans MS" pitchFamily="66" charset="0"/>
              </a:rPr>
              <a:t>SÜT VE SÜT ÜRÜNLERİ</a:t>
            </a:r>
          </a:p>
          <a:p>
            <a:pPr eaLnBrk="1" fontAlgn="auto" hangingPunct="1">
              <a:spcAft>
                <a:spcPts val="0"/>
              </a:spcAft>
              <a:defRPr/>
            </a:pPr>
            <a:r>
              <a:rPr lang="tr-TR" b="1" dirty="0">
                <a:solidFill>
                  <a:srgbClr val="00B0F0"/>
                </a:solidFill>
                <a:latin typeface="Comic Sans MS" pitchFamily="66" charset="0"/>
              </a:rPr>
              <a:t>ET, YUMURTA, KURUBAKLAGİL VE YAĞLI TOHUMLAR</a:t>
            </a:r>
          </a:p>
          <a:p>
            <a:pPr eaLnBrk="1" fontAlgn="auto" hangingPunct="1">
              <a:spcAft>
                <a:spcPts val="0"/>
              </a:spcAft>
              <a:defRPr/>
            </a:pPr>
            <a:r>
              <a:rPr lang="tr-TR" b="1" dirty="0">
                <a:latin typeface="Comic Sans MS" pitchFamily="66" charset="0"/>
              </a:rPr>
              <a:t>TAHILLAR</a:t>
            </a:r>
          </a:p>
          <a:p>
            <a:pPr eaLnBrk="1" fontAlgn="auto" hangingPunct="1">
              <a:spcAft>
                <a:spcPts val="0"/>
              </a:spcAft>
              <a:defRPr/>
            </a:pPr>
            <a:r>
              <a:rPr lang="tr-TR" b="1" dirty="0">
                <a:solidFill>
                  <a:srgbClr val="00B050"/>
                </a:solidFill>
                <a:latin typeface="Comic Sans MS" pitchFamily="66" charset="0"/>
              </a:rPr>
              <a:t>SEBZE VE MEYVELER</a:t>
            </a:r>
          </a:p>
          <a:p>
            <a:pPr eaLnBrk="1" fontAlgn="auto" hangingPunct="1">
              <a:spcAft>
                <a:spcPts val="0"/>
              </a:spcAft>
              <a:defRPr/>
            </a:pPr>
            <a:r>
              <a:rPr lang="tr-TR" b="1" dirty="0">
                <a:latin typeface="Comic Sans MS" pitchFamily="66" charset="0"/>
              </a:rPr>
              <a:t>ŞEKER, YAĞ, BAL gibi saf enerji kaynakları</a:t>
            </a:r>
          </a:p>
          <a:p>
            <a:endParaRPr lang="tr-TR" dirty="0"/>
          </a:p>
        </p:txBody>
      </p:sp>
      <p:pic>
        <p:nvPicPr>
          <p:cNvPr id="6146" name="Picture 2" descr="The Five Major Food Groups and How to Balance Your Diet | livestrong">
            <a:extLst>
              <a:ext uri="{FF2B5EF4-FFF2-40B4-BE49-F238E27FC236}">
                <a16:creationId xmlns:a16="http://schemas.microsoft.com/office/drawing/2014/main" id="{90424C9E-6E2F-5AF3-4791-9214F354A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6433" y="1800785"/>
            <a:ext cx="4848038" cy="4388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19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08ACEA58-7C70-C741-B223-40A613E95787}"/>
              </a:ext>
            </a:extLst>
          </p:cNvPr>
          <p:cNvSpPr>
            <a:spLocks noGrp="1"/>
          </p:cNvSpPr>
          <p:nvPr>
            <p:ph type="sldNum" sz="quarter" idx="12"/>
          </p:nvPr>
        </p:nvSpPr>
        <p:spPr/>
        <p:txBody>
          <a:bodyPr/>
          <a:lstStyle/>
          <a:p>
            <a:fld id="{50F4E6BD-4CAD-3E44-B214-2CFB9D00E5E7}" type="slidenum">
              <a:rPr lang="tr-TR" smtClean="0"/>
              <a:t>7</a:t>
            </a:fld>
            <a:endParaRPr lang="tr-TR"/>
          </a:p>
        </p:txBody>
      </p:sp>
      <p:sp>
        <p:nvSpPr>
          <p:cNvPr id="10" name="Metin kutusu 9">
            <a:extLst>
              <a:ext uri="{FF2B5EF4-FFF2-40B4-BE49-F238E27FC236}">
                <a16:creationId xmlns:a16="http://schemas.microsoft.com/office/drawing/2014/main" id="{C076DF8D-2208-884C-B625-F938514CA6A6}"/>
              </a:ext>
            </a:extLst>
          </p:cNvPr>
          <p:cNvSpPr txBox="1"/>
          <p:nvPr/>
        </p:nvSpPr>
        <p:spPr>
          <a:xfrm>
            <a:off x="3608174" y="456795"/>
            <a:ext cx="8162299" cy="769441"/>
          </a:xfrm>
          <a:prstGeom prst="rect">
            <a:avLst/>
          </a:prstGeom>
          <a:noFill/>
        </p:spPr>
        <p:txBody>
          <a:bodyPr wrap="none" rtlCol="0">
            <a:spAutoFit/>
          </a:bodyPr>
          <a:lstStyle/>
          <a:p>
            <a:r>
              <a:rPr lang="tr-TR" sz="4400" dirty="0">
                <a:highlight>
                  <a:srgbClr val="FFFF00"/>
                </a:highlight>
              </a:rPr>
              <a:t>Yeterli ve dengeli beslenme nedir? </a:t>
            </a:r>
          </a:p>
        </p:txBody>
      </p:sp>
      <p:sp>
        <p:nvSpPr>
          <p:cNvPr id="21" name="Metin kutusu 20">
            <a:extLst>
              <a:ext uri="{FF2B5EF4-FFF2-40B4-BE49-F238E27FC236}">
                <a16:creationId xmlns:a16="http://schemas.microsoft.com/office/drawing/2014/main" id="{74798ED9-1774-7344-AF93-56812CB2B949}"/>
              </a:ext>
            </a:extLst>
          </p:cNvPr>
          <p:cNvSpPr txBox="1"/>
          <p:nvPr/>
        </p:nvSpPr>
        <p:spPr>
          <a:xfrm>
            <a:off x="773329" y="1401432"/>
            <a:ext cx="6098058" cy="1477328"/>
          </a:xfrm>
          <a:prstGeom prst="rect">
            <a:avLst/>
          </a:prstGeom>
          <a:noFill/>
        </p:spPr>
        <p:txBody>
          <a:bodyPr wrap="square">
            <a:spAutoFit/>
          </a:bodyPr>
          <a:lstStyle/>
          <a:p>
            <a:pPr algn="just"/>
            <a:r>
              <a:rPr lang="tr-TR" b="0" i="0" u="none" strike="noStrike" dirty="0">
                <a:solidFill>
                  <a:srgbClr val="202124"/>
                </a:solidFill>
                <a:effectLst/>
                <a:latin typeface="arial" panose="020B0604020202020204" pitchFamily="34" charset="0"/>
              </a:rPr>
              <a:t>Vücudun büyümesi, yenilenmesi ve çalışması için gerekli olan enerji ve besin ögelerinin her birinin </a:t>
            </a:r>
            <a:r>
              <a:rPr lang="tr-TR" b="1" i="0" u="none" strike="noStrike" dirty="0">
                <a:solidFill>
                  <a:srgbClr val="202124"/>
                </a:solidFill>
                <a:effectLst/>
                <a:latin typeface="arial" panose="020B0604020202020204" pitchFamily="34" charset="0"/>
              </a:rPr>
              <a:t>yeterli</a:t>
            </a:r>
            <a:r>
              <a:rPr lang="tr-TR" b="0" i="0" u="none" strike="noStrike" dirty="0">
                <a:solidFill>
                  <a:srgbClr val="202124"/>
                </a:solidFill>
                <a:effectLst/>
                <a:latin typeface="arial" panose="020B0604020202020204" pitchFamily="34" charset="0"/>
              </a:rPr>
              <a:t> miktarlarda alınması ve vücutta uygun şekilde kullanılmasına "</a:t>
            </a:r>
            <a:r>
              <a:rPr lang="tr-TR" b="1" i="0" u="none" strike="noStrike" dirty="0">
                <a:solidFill>
                  <a:srgbClr val="202124"/>
                </a:solidFill>
                <a:effectLst/>
                <a:latin typeface="arial" panose="020B0604020202020204" pitchFamily="34" charset="0"/>
              </a:rPr>
              <a:t>Yeterli Ve Dengeli Beslenme</a:t>
            </a:r>
            <a:r>
              <a:rPr lang="tr-TR" b="0" i="0" u="none" strike="noStrike" dirty="0">
                <a:solidFill>
                  <a:srgbClr val="202124"/>
                </a:solidFill>
                <a:effectLst/>
                <a:latin typeface="arial" panose="020B0604020202020204" pitchFamily="34" charset="0"/>
              </a:rPr>
              <a:t>" denir.</a:t>
            </a:r>
            <a:endParaRPr lang="tr-TR" dirty="0"/>
          </a:p>
        </p:txBody>
      </p:sp>
      <p:sp>
        <p:nvSpPr>
          <p:cNvPr id="25" name="Metin kutusu 24">
            <a:extLst>
              <a:ext uri="{FF2B5EF4-FFF2-40B4-BE49-F238E27FC236}">
                <a16:creationId xmlns:a16="http://schemas.microsoft.com/office/drawing/2014/main" id="{32223FBD-170D-4B4C-B575-7C5B712EB035}"/>
              </a:ext>
            </a:extLst>
          </p:cNvPr>
          <p:cNvSpPr txBox="1"/>
          <p:nvPr/>
        </p:nvSpPr>
        <p:spPr>
          <a:xfrm>
            <a:off x="773329" y="2913999"/>
            <a:ext cx="6098058" cy="1323439"/>
          </a:xfrm>
          <a:prstGeom prst="rect">
            <a:avLst/>
          </a:prstGeom>
          <a:noFill/>
        </p:spPr>
        <p:txBody>
          <a:bodyPr wrap="square">
            <a:spAutoFit/>
          </a:bodyPr>
          <a:lstStyle/>
          <a:p>
            <a:pPr algn="just"/>
            <a:r>
              <a:rPr lang="tr-TR" sz="2000" i="0" u="none" strike="noStrike" dirty="0">
                <a:solidFill>
                  <a:srgbClr val="474747"/>
                </a:solidFill>
                <a:effectLst/>
                <a:latin typeface="Arial" panose="020B0604020202020204" pitchFamily="34" charset="0"/>
                <a:cs typeface="Arial" panose="020B0604020202020204" pitchFamily="34" charset="0"/>
              </a:rPr>
              <a:t>Besin öğeleri vücudun gereksinmesi düzeyinde alınamadığında </a:t>
            </a:r>
            <a:r>
              <a:rPr lang="tr-TR" sz="2000" dirty="0">
                <a:latin typeface="Arial" panose="020B0604020202020204" pitchFamily="34" charset="0"/>
                <a:cs typeface="Arial" panose="020B0604020202020204" pitchFamily="34" charset="0"/>
              </a:rPr>
              <a:t>yeterli enerji </a:t>
            </a:r>
            <a:r>
              <a:rPr lang="tr-TR" sz="2000" dirty="0" err="1">
                <a:latin typeface="Arial" panose="020B0604020202020204" pitchFamily="34" charset="0"/>
                <a:cs typeface="Arial" panose="020B0604020202020204" pitchFamily="34" charset="0"/>
              </a:rPr>
              <a:t>oluşmadığı</a:t>
            </a:r>
            <a:r>
              <a:rPr lang="tr-TR" sz="2000" dirty="0">
                <a:latin typeface="Arial" panose="020B0604020202020204" pitchFamily="34" charset="0"/>
                <a:cs typeface="Arial" panose="020B0604020202020204" pitchFamily="34" charset="0"/>
              </a:rPr>
              <a:t> ve </a:t>
            </a:r>
            <a:r>
              <a:rPr lang="tr-TR" sz="2000" dirty="0" err="1">
                <a:latin typeface="Arial" panose="020B0604020202020204" pitchFamily="34" charset="0"/>
                <a:cs typeface="Arial" panose="020B0604020202020204" pitchFamily="34" charset="0"/>
              </a:rPr>
              <a:t>vücut</a:t>
            </a:r>
            <a:r>
              <a:rPr lang="tr-TR" sz="2000" dirty="0">
                <a:latin typeface="Arial" panose="020B0604020202020204" pitchFamily="34" charset="0"/>
                <a:cs typeface="Arial" panose="020B0604020202020204" pitchFamily="34" charset="0"/>
              </a:rPr>
              <a:t> dokuları </a:t>
            </a:r>
            <a:r>
              <a:rPr lang="tr-TR" sz="2000" dirty="0" err="1">
                <a:latin typeface="Arial" panose="020B0604020202020204" pitchFamily="34" charset="0"/>
                <a:cs typeface="Arial" panose="020B0604020202020204" pitchFamily="34" charset="0"/>
              </a:rPr>
              <a:t>yapılamadığından</a:t>
            </a:r>
            <a:r>
              <a:rPr lang="tr-TR" sz="2000" dirty="0">
                <a:latin typeface="Arial" panose="020B0604020202020204" pitchFamily="34" charset="0"/>
                <a:cs typeface="Arial" panose="020B0604020202020204" pitchFamily="34" charset="0"/>
              </a:rPr>
              <a:t> </a:t>
            </a:r>
            <a:r>
              <a:rPr lang="tr-TR" sz="2000" b="1" i="0" u="none" strike="noStrike" dirty="0">
                <a:solidFill>
                  <a:srgbClr val="474747"/>
                </a:solidFill>
                <a:effectLst/>
                <a:highlight>
                  <a:srgbClr val="FFFF00"/>
                </a:highlight>
                <a:latin typeface="Arial" panose="020B0604020202020204" pitchFamily="34" charset="0"/>
                <a:cs typeface="Arial" panose="020B0604020202020204" pitchFamily="34" charset="0"/>
              </a:rPr>
              <a:t>Yetersiz Beslenme </a:t>
            </a:r>
            <a:r>
              <a:rPr lang="tr-TR" sz="2000" i="0" u="none" strike="noStrike" dirty="0">
                <a:solidFill>
                  <a:srgbClr val="474747"/>
                </a:solidFill>
                <a:effectLst/>
                <a:latin typeface="Arial" panose="020B0604020202020204" pitchFamily="34" charset="0"/>
                <a:cs typeface="Arial" panose="020B0604020202020204" pitchFamily="34" charset="0"/>
              </a:rPr>
              <a:t>oluşur.</a:t>
            </a:r>
            <a:endParaRPr lang="tr-TR" sz="2000" dirty="0">
              <a:latin typeface="Arial" panose="020B0604020202020204" pitchFamily="34" charset="0"/>
              <a:cs typeface="Arial" panose="020B0604020202020204" pitchFamily="34" charset="0"/>
            </a:endParaRPr>
          </a:p>
        </p:txBody>
      </p:sp>
      <p:pic>
        <p:nvPicPr>
          <p:cNvPr id="1029" name="Picture 5" descr="diyetasistan | Yetersiz Beslenmenin Sağlığa Etkisi">
            <a:extLst>
              <a:ext uri="{FF2B5EF4-FFF2-40B4-BE49-F238E27FC236}">
                <a16:creationId xmlns:a16="http://schemas.microsoft.com/office/drawing/2014/main" id="{A4F99CC5-5DE2-CA4E-B7E1-3947BC93DE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543" y="1582717"/>
            <a:ext cx="4330700" cy="3692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125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32FB26-6CFD-33E8-2B92-A3EF704E727E}"/>
              </a:ext>
            </a:extLst>
          </p:cNvPr>
          <p:cNvSpPr>
            <a:spLocks noGrp="1"/>
          </p:cNvSpPr>
          <p:nvPr>
            <p:ph type="title"/>
          </p:nvPr>
        </p:nvSpPr>
        <p:spPr>
          <a:xfrm>
            <a:off x="825370" y="516350"/>
            <a:ext cx="10997985" cy="1238954"/>
          </a:xfrm>
        </p:spPr>
        <p:txBody>
          <a:bodyPr>
            <a:normAutofit/>
          </a:bodyPr>
          <a:lstStyle/>
          <a:p>
            <a:r>
              <a:rPr lang="tr-TR" sz="3600" dirty="0">
                <a:highlight>
                  <a:srgbClr val="FFFF00"/>
                </a:highlight>
                <a:latin typeface="Times New Roman" panose="02020603050405020304" pitchFamily="18" charset="0"/>
                <a:cs typeface="Times New Roman" panose="02020603050405020304" pitchFamily="18" charset="0"/>
              </a:rPr>
              <a:t>Metabolizma</a:t>
            </a:r>
            <a:r>
              <a:rPr lang="tr-TR" sz="3600" dirty="0">
                <a:latin typeface="Times New Roman" panose="02020603050405020304" pitchFamily="18" charset="0"/>
                <a:cs typeface="Times New Roman" panose="02020603050405020304" pitchFamily="18" charset="0"/>
              </a:rPr>
              <a:t/>
            </a:r>
            <a:br>
              <a:rPr lang="tr-TR" sz="3600" dirty="0">
                <a:latin typeface="Times New Roman" panose="02020603050405020304" pitchFamily="18" charset="0"/>
                <a:cs typeface="Times New Roman" panose="02020603050405020304" pitchFamily="18" charset="0"/>
              </a:rPr>
            </a:br>
            <a:endParaRPr lang="tr-TR" sz="3600" dirty="0"/>
          </a:p>
        </p:txBody>
      </p:sp>
      <p:sp>
        <p:nvSpPr>
          <p:cNvPr id="3" name="Metin Yer Tutucusu 2">
            <a:extLst>
              <a:ext uri="{FF2B5EF4-FFF2-40B4-BE49-F238E27FC236}">
                <a16:creationId xmlns:a16="http://schemas.microsoft.com/office/drawing/2014/main" id="{777F08F2-00F8-1B6B-2FB9-D1172C7F9574}"/>
              </a:ext>
            </a:extLst>
          </p:cNvPr>
          <p:cNvSpPr>
            <a:spLocks noGrp="1"/>
          </p:cNvSpPr>
          <p:nvPr>
            <p:ph type="body" idx="1"/>
          </p:nvPr>
        </p:nvSpPr>
        <p:spPr>
          <a:xfrm>
            <a:off x="689446" y="2605088"/>
            <a:ext cx="6537197" cy="823912"/>
          </a:xfrm>
        </p:spPr>
        <p:txBody>
          <a:bodyPr>
            <a:normAutofit fontScale="25000" lnSpcReduction="20000"/>
          </a:bodyPr>
          <a:lstStyle/>
          <a:p>
            <a:pPr algn="just"/>
            <a:endParaRPr lang="tr-TR" sz="2400" dirty="0">
              <a:latin typeface="Times New Roman" panose="02020603050405020304" pitchFamily="18" charset="0"/>
              <a:cs typeface="Times New Roman" panose="02020603050405020304" pitchFamily="18" charset="0"/>
            </a:endParaRPr>
          </a:p>
          <a:p>
            <a:pPr algn="just"/>
            <a:r>
              <a:rPr lang="tr-TR" sz="9600" b="0" dirty="0">
                <a:latin typeface="Times New Roman" panose="02020603050405020304" pitchFamily="18" charset="0"/>
                <a:cs typeface="Times New Roman" panose="02020603050405020304" pitchFamily="18" charset="0"/>
              </a:rPr>
              <a:t>Hayatın sürmesi için hücre içinde oluşan tüm kimyasal değişmelere, metabolizma denir.</a:t>
            </a:r>
            <a:r>
              <a:rPr lang="tr-TR" sz="9600" b="1" i="1" u="none" strike="noStrike" dirty="0">
                <a:solidFill>
                  <a:srgbClr val="000000"/>
                </a:solidFill>
                <a:effectLst/>
                <a:latin typeface="Times New Roman" panose="02020603050405020304" pitchFamily="18" charset="0"/>
                <a:cs typeface="Times New Roman" panose="02020603050405020304" pitchFamily="18" charset="0"/>
              </a:rPr>
              <a:t>  </a:t>
            </a:r>
          </a:p>
          <a:p>
            <a:pPr algn="just"/>
            <a:r>
              <a:rPr lang="tr-TR" sz="9600" b="1" i="1" u="none" strike="noStrike" dirty="0">
                <a:solidFill>
                  <a:srgbClr val="000000"/>
                </a:solidFill>
                <a:effectLst/>
                <a:latin typeface="Times New Roman" panose="02020603050405020304" pitchFamily="18" charset="0"/>
                <a:cs typeface="Times New Roman" panose="02020603050405020304" pitchFamily="18" charset="0"/>
              </a:rPr>
              <a:t>Metabolizma;</a:t>
            </a:r>
            <a:r>
              <a:rPr lang="tr-TR" sz="9600" b="1" i="0" u="none" strike="noStrike" dirty="0">
                <a:solidFill>
                  <a:srgbClr val="000000"/>
                </a:solidFill>
                <a:effectLst/>
                <a:latin typeface="Times New Roman" panose="02020603050405020304" pitchFamily="18" charset="0"/>
                <a:cs typeface="Times New Roman" panose="02020603050405020304" pitchFamily="18" charset="0"/>
              </a:rPr>
              <a:t> </a:t>
            </a:r>
            <a:r>
              <a:rPr lang="tr-TR" sz="9600" b="0" i="0" u="none" strike="noStrike" dirty="0">
                <a:solidFill>
                  <a:srgbClr val="000000"/>
                </a:solidFill>
                <a:effectLst/>
                <a:latin typeface="Times New Roman" panose="02020603050405020304" pitchFamily="18" charset="0"/>
                <a:cs typeface="Times New Roman" panose="02020603050405020304" pitchFamily="18" charset="0"/>
              </a:rPr>
              <a:t>organların çalışabilmesi, vücut ısısının sürdürülebilmesi, canlılığın devamı, hücrelerin yenilenmesi için hücrede besin öğelerinden enerji oluşması ve harcanması olaylarının tamamına verilen addır. </a:t>
            </a:r>
            <a:endParaRPr lang="tr-TR" sz="9600" b="0" dirty="0">
              <a:latin typeface="Times New Roman" panose="02020603050405020304" pitchFamily="18" charset="0"/>
              <a:cs typeface="Times New Roman" panose="02020603050405020304" pitchFamily="18" charset="0"/>
            </a:endParaRPr>
          </a:p>
          <a:p>
            <a:endParaRPr lang="tr-TR" dirty="0"/>
          </a:p>
        </p:txBody>
      </p:sp>
      <p:sp>
        <p:nvSpPr>
          <p:cNvPr id="4" name="İçerik Yer Tutucusu 3">
            <a:extLst>
              <a:ext uri="{FF2B5EF4-FFF2-40B4-BE49-F238E27FC236}">
                <a16:creationId xmlns:a16="http://schemas.microsoft.com/office/drawing/2014/main" id="{FC24742B-0E88-4692-5025-0088E443EE95}"/>
              </a:ext>
            </a:extLst>
          </p:cNvPr>
          <p:cNvSpPr>
            <a:spLocks noGrp="1"/>
          </p:cNvSpPr>
          <p:nvPr>
            <p:ph sz="half" idx="2"/>
          </p:nvPr>
        </p:nvSpPr>
        <p:spPr>
          <a:xfrm>
            <a:off x="825370" y="3429000"/>
            <a:ext cx="6722548" cy="3684588"/>
          </a:xfrm>
        </p:spPr>
        <p:txBody>
          <a:bodyPr>
            <a:normAutofit/>
          </a:bodyPr>
          <a:lstStyle/>
          <a:p>
            <a:pPr marL="0" indent="0">
              <a:buNone/>
              <a:defRPr/>
            </a:pPr>
            <a:r>
              <a:rPr lang="tr-TR" sz="3600" dirty="0">
                <a:highlight>
                  <a:srgbClr val="FFFF00"/>
                </a:highlight>
                <a:latin typeface="Times New Roman" panose="02020603050405020304" pitchFamily="18" charset="0"/>
                <a:cs typeface="Times New Roman" panose="02020603050405020304" pitchFamily="18" charset="0"/>
              </a:rPr>
              <a:t>Sindirim</a:t>
            </a:r>
          </a:p>
          <a:p>
            <a:pPr lvl="1">
              <a:defRPr/>
            </a:pPr>
            <a:r>
              <a:rPr lang="tr-TR" sz="1800" dirty="0">
                <a:effectLst/>
                <a:latin typeface="Lucida Sans Unicode" panose="020B0602030504020204" pitchFamily="34" charset="0"/>
              </a:rPr>
              <a:t>Besinlerin </a:t>
            </a:r>
            <a:r>
              <a:rPr lang="tr-TR" sz="1800" dirty="0" err="1">
                <a:effectLst/>
                <a:latin typeface="Lucida Sans Unicode" panose="020B0602030504020204" pitchFamily="34" charset="0"/>
              </a:rPr>
              <a:t>vücuda</a:t>
            </a:r>
            <a:r>
              <a:rPr lang="tr-TR" sz="1800" dirty="0">
                <a:effectLst/>
                <a:latin typeface="Lucida Sans Unicode" panose="020B0602030504020204" pitchFamily="34" charset="0"/>
              </a:rPr>
              <a:t> alınmasından sonra emilebilir hale gelmeleri </a:t>
            </a:r>
            <a:r>
              <a:rPr lang="tr-TR" sz="1800" dirty="0" err="1">
                <a:effectLst/>
                <a:latin typeface="Lucida Sans Unicode" panose="020B0602030504020204" pitchFamily="34" charset="0"/>
              </a:rPr>
              <a:t>için</a:t>
            </a:r>
            <a:r>
              <a:rPr lang="tr-TR" sz="1800" dirty="0">
                <a:effectLst/>
                <a:latin typeface="Lucida Sans Unicode" panose="020B0602030504020204" pitchFamily="34" charset="0"/>
              </a:rPr>
              <a:t> </a:t>
            </a:r>
            <a:r>
              <a:rPr lang="tr-TR" sz="1800" dirty="0" err="1">
                <a:effectLst/>
                <a:latin typeface="Lucida Sans Unicode" panose="020B0602030504020204" pitchFamily="34" charset="0"/>
              </a:rPr>
              <a:t>geçirdikleri</a:t>
            </a:r>
            <a:r>
              <a:rPr lang="tr-TR" sz="1800" dirty="0">
                <a:effectLst/>
                <a:latin typeface="Lucida Sans Unicode" panose="020B0602030504020204" pitchFamily="34" charset="0"/>
              </a:rPr>
              <a:t> fiziksel, kimyasal ve mekanik </a:t>
            </a:r>
            <a:r>
              <a:rPr lang="tr-TR" sz="1800" dirty="0" err="1">
                <a:effectLst/>
                <a:latin typeface="Lucida Sans Unicode" panose="020B0602030504020204" pitchFamily="34" charset="0"/>
              </a:rPr>
              <a:t>işlemdir</a:t>
            </a:r>
            <a:r>
              <a:rPr lang="tr-TR" sz="1800" dirty="0">
                <a:effectLst/>
                <a:latin typeface="Lucida Sans Unicode" panose="020B0602030504020204" pitchFamily="34" charset="0"/>
              </a:rPr>
              <a:t>. </a:t>
            </a:r>
          </a:p>
          <a:p>
            <a:r>
              <a:rPr lang="tr-TR" sz="1800" dirty="0">
                <a:effectLst/>
                <a:latin typeface="Lucida Sans Unicode" panose="020B0602030504020204" pitchFamily="34" charset="0"/>
              </a:rPr>
              <a:t>Sindirim </a:t>
            </a:r>
            <a:r>
              <a:rPr lang="tr-TR" sz="1800" dirty="0" err="1">
                <a:effectLst/>
                <a:latin typeface="Lucida Sans Unicode" panose="020B0602030504020204" pitchFamily="34" charset="0"/>
              </a:rPr>
              <a:t>ağızda</a:t>
            </a:r>
            <a:r>
              <a:rPr lang="tr-TR" sz="1800" dirty="0">
                <a:effectLst/>
                <a:latin typeface="Lucida Sans Unicode" panose="020B0602030504020204" pitchFamily="34" charset="0"/>
              </a:rPr>
              <a:t> </a:t>
            </a:r>
            <a:r>
              <a:rPr lang="tr-TR" sz="1800" dirty="0" err="1">
                <a:effectLst/>
                <a:latin typeface="Lucida Sans Unicode" panose="020B0602030504020204" pitchFamily="34" charset="0"/>
              </a:rPr>
              <a:t>başlar</a:t>
            </a:r>
            <a:r>
              <a:rPr lang="tr-TR" sz="1800" dirty="0">
                <a:effectLst/>
                <a:latin typeface="Lucida Sans Unicode" panose="020B0602030504020204" pitchFamily="34" charset="0"/>
              </a:rPr>
              <a:t>, </a:t>
            </a:r>
            <a:r>
              <a:rPr lang="tr-TR" sz="1800" dirty="0" err="1">
                <a:effectLst/>
                <a:latin typeface="Lucida Sans Unicode" panose="020B0602030504020204" pitchFamily="34" charset="0"/>
              </a:rPr>
              <a:t>tükrük</a:t>
            </a:r>
            <a:r>
              <a:rPr lang="tr-TR" sz="1800" dirty="0">
                <a:effectLst/>
                <a:latin typeface="Lucida Sans Unicode" panose="020B0602030504020204" pitchFamily="34" charset="0"/>
              </a:rPr>
              <a:t> gıdaları </a:t>
            </a:r>
            <a:r>
              <a:rPr lang="tr-TR" sz="1800" dirty="0" err="1">
                <a:effectLst/>
                <a:latin typeface="Lucida Sans Unicode" panose="020B0602030504020204" pitchFamily="34" charset="0"/>
              </a:rPr>
              <a:t>yumuşatır</a:t>
            </a:r>
            <a:r>
              <a:rPr lang="tr-TR" sz="1800" dirty="0">
                <a:effectLst/>
                <a:latin typeface="Lucida Sans Unicode" panose="020B0602030504020204" pitchFamily="34" charset="0"/>
              </a:rPr>
              <a:t>, </a:t>
            </a:r>
            <a:r>
              <a:rPr lang="tr-TR" sz="1800" dirty="0" err="1">
                <a:effectLst/>
                <a:latin typeface="Lucida Sans Unicode" panose="020B0602030504020204" pitchFamily="34" charset="0"/>
              </a:rPr>
              <a:t>çiğneme</a:t>
            </a:r>
            <a:r>
              <a:rPr lang="tr-TR" sz="1800" dirty="0">
                <a:effectLst/>
                <a:latin typeface="Lucida Sans Unicode" panose="020B0602030504020204" pitchFamily="34" charset="0"/>
              </a:rPr>
              <a:t> ile birlikte kolay yutulur hale getirir. </a:t>
            </a:r>
            <a:endParaRPr lang="tr-TR" sz="1600" dirty="0"/>
          </a:p>
          <a:p>
            <a:r>
              <a:rPr lang="tr-TR" sz="1800" dirty="0">
                <a:effectLst/>
                <a:latin typeface="Lucida Sans Unicode" panose="020B0602030504020204" pitchFamily="34" charset="0"/>
              </a:rPr>
              <a:t>Yutak borusundan </a:t>
            </a:r>
            <a:r>
              <a:rPr lang="tr-TR" sz="1800" dirty="0" err="1">
                <a:effectLst/>
                <a:latin typeface="Lucida Sans Unicode" panose="020B0602030504020204" pitchFamily="34" charset="0"/>
              </a:rPr>
              <a:t>geçen</a:t>
            </a:r>
            <a:r>
              <a:rPr lang="tr-TR" sz="1800" dirty="0">
                <a:effectLst/>
                <a:latin typeface="Lucida Sans Unicode" panose="020B0602030504020204" pitchFamily="34" charset="0"/>
              </a:rPr>
              <a:t> besinler mideye </a:t>
            </a:r>
            <a:r>
              <a:rPr lang="tr-TR" sz="1800" dirty="0" err="1">
                <a:effectLst/>
                <a:latin typeface="Lucida Sans Unicode" panose="020B0602030504020204" pitchFamily="34" charset="0"/>
              </a:rPr>
              <a:t>geçer</a:t>
            </a:r>
            <a:r>
              <a:rPr lang="tr-TR" sz="1800" dirty="0">
                <a:effectLst/>
                <a:latin typeface="Lucida Sans Unicode" panose="020B0602030504020204" pitchFamily="34" charset="0"/>
              </a:rPr>
              <a:t> ve midede salgılanan mide </a:t>
            </a:r>
            <a:r>
              <a:rPr lang="tr-TR" sz="1800" dirty="0" err="1">
                <a:effectLst/>
                <a:latin typeface="Lucida Sans Unicode" panose="020B0602030504020204" pitchFamily="34" charset="0"/>
              </a:rPr>
              <a:t>öz</a:t>
            </a:r>
            <a:r>
              <a:rPr lang="tr-TR" sz="1800" dirty="0">
                <a:effectLst/>
                <a:latin typeface="Lucida Sans Unicode" panose="020B0602030504020204" pitchFamily="34" charset="0"/>
              </a:rPr>
              <a:t> suyu yardımıyla sindirilerek ince </a:t>
            </a:r>
            <a:r>
              <a:rPr lang="tr-TR" sz="1800" dirty="0" err="1">
                <a:effectLst/>
                <a:latin typeface="Lucida Sans Unicode" panose="020B0602030504020204" pitchFamily="34" charset="0"/>
              </a:rPr>
              <a:t>bağırsağa</a:t>
            </a:r>
            <a:r>
              <a:rPr lang="tr-TR" sz="1800" dirty="0">
                <a:effectLst/>
                <a:latin typeface="Lucida Sans Unicode" panose="020B0602030504020204" pitchFamily="34" charset="0"/>
              </a:rPr>
              <a:t> ve ardından kalın </a:t>
            </a:r>
            <a:r>
              <a:rPr lang="tr-TR" sz="1800" dirty="0" err="1">
                <a:effectLst/>
                <a:latin typeface="Lucida Sans Unicode" panose="020B0602030504020204" pitchFamily="34" charset="0"/>
              </a:rPr>
              <a:t>bağırsağa</a:t>
            </a:r>
            <a:r>
              <a:rPr lang="tr-TR" sz="1800" dirty="0">
                <a:effectLst/>
                <a:latin typeface="Lucida Sans Unicode" panose="020B0602030504020204" pitchFamily="34" charset="0"/>
              </a:rPr>
              <a:t> </a:t>
            </a:r>
            <a:r>
              <a:rPr lang="tr-TR" sz="1800" dirty="0" err="1">
                <a:effectLst/>
                <a:latin typeface="Lucida Sans Unicode" panose="020B0602030504020204" pitchFamily="34" charset="0"/>
              </a:rPr>
              <a:t>geçerek</a:t>
            </a:r>
            <a:r>
              <a:rPr lang="tr-TR" sz="1800" dirty="0">
                <a:effectLst/>
                <a:latin typeface="Lucida Sans Unicode" panose="020B0602030504020204" pitchFamily="34" charset="0"/>
              </a:rPr>
              <a:t> sindirim </a:t>
            </a:r>
            <a:r>
              <a:rPr lang="tr-TR" sz="1800" dirty="0" err="1">
                <a:effectLst/>
                <a:latin typeface="Lucida Sans Unicode" panose="020B0602030504020204" pitchFamily="34" charset="0"/>
              </a:rPr>
              <a:t>tamamlanmıs</a:t>
            </a:r>
            <a:r>
              <a:rPr lang="tr-TR" sz="1800" dirty="0">
                <a:effectLst/>
                <a:latin typeface="Lucida Sans Unicode" panose="020B0602030504020204" pitchFamily="34" charset="0"/>
              </a:rPr>
              <a:t>̧ olur. </a:t>
            </a:r>
            <a:endParaRPr lang="tr-TR" sz="1600" dirty="0"/>
          </a:p>
          <a:p>
            <a:pPr lvl="1">
              <a:defRPr/>
            </a:pPr>
            <a:endParaRPr lang="tr-TR" sz="2000" dirty="0"/>
          </a:p>
          <a:p>
            <a:pPr lvl="1">
              <a:defRPr/>
            </a:pPr>
            <a:endParaRPr lang="tr-TR" sz="2600" dirty="0">
              <a:latin typeface="Times New Roman" panose="02020603050405020304" pitchFamily="18" charset="0"/>
              <a:cs typeface="Times New Roman" panose="02020603050405020304" pitchFamily="18" charset="0"/>
            </a:endParaRPr>
          </a:p>
          <a:p>
            <a:endParaRPr lang="tr-TR" dirty="0"/>
          </a:p>
        </p:txBody>
      </p:sp>
      <p:sp>
        <p:nvSpPr>
          <p:cNvPr id="9" name="Slayt Numarası Yer Tutucusu 8">
            <a:extLst>
              <a:ext uri="{FF2B5EF4-FFF2-40B4-BE49-F238E27FC236}">
                <a16:creationId xmlns:a16="http://schemas.microsoft.com/office/drawing/2014/main" id="{89D2FDB3-6EF0-B954-221E-6848A856BF8C}"/>
              </a:ext>
            </a:extLst>
          </p:cNvPr>
          <p:cNvSpPr>
            <a:spLocks noGrp="1"/>
          </p:cNvSpPr>
          <p:nvPr>
            <p:ph type="sldNum" sz="quarter" idx="12"/>
          </p:nvPr>
        </p:nvSpPr>
        <p:spPr/>
        <p:txBody>
          <a:bodyPr/>
          <a:lstStyle/>
          <a:p>
            <a:fld id="{50F4E6BD-4CAD-3E44-B214-2CFB9D00E5E7}" type="slidenum">
              <a:rPr lang="tr-TR" smtClean="0"/>
              <a:t>8</a:t>
            </a:fld>
            <a:endParaRPr lang="tr-TR"/>
          </a:p>
        </p:txBody>
      </p:sp>
      <p:pic>
        <p:nvPicPr>
          <p:cNvPr id="1026" name="Picture 2" descr="Metabolizma nedir? Metabolizmayı yavaşlatan hatalar! - Haber 7 SAĞLIK">
            <a:extLst>
              <a:ext uri="{FF2B5EF4-FFF2-40B4-BE49-F238E27FC236}">
                <a16:creationId xmlns:a16="http://schemas.microsoft.com/office/drawing/2014/main" id="{03A3C556-11C2-B413-9DD2-B9FD88584D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3842" y="34436"/>
            <a:ext cx="4104503" cy="16337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AD133D4-BEFE-7D15-226C-2980A7C549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3842" y="1755304"/>
            <a:ext cx="4508158" cy="4867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611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32FB26-6CFD-33E8-2B92-A3EF704E727E}"/>
              </a:ext>
            </a:extLst>
          </p:cNvPr>
          <p:cNvSpPr>
            <a:spLocks noGrp="1"/>
          </p:cNvSpPr>
          <p:nvPr>
            <p:ph type="title"/>
          </p:nvPr>
        </p:nvSpPr>
        <p:spPr>
          <a:xfrm>
            <a:off x="368645" y="3061197"/>
            <a:ext cx="6042926" cy="1238954"/>
          </a:xfrm>
        </p:spPr>
        <p:txBody>
          <a:bodyPr>
            <a:normAutofit fontScale="90000"/>
          </a:bodyPr>
          <a:lstStyle/>
          <a:p>
            <a:r>
              <a:rPr lang="tr-TR" sz="3600" dirty="0">
                <a:highlight>
                  <a:srgbClr val="FFFF00"/>
                </a:highlight>
                <a:latin typeface="Times New Roman" panose="02020603050405020304" pitchFamily="18" charset="0"/>
                <a:cs typeface="Times New Roman" panose="02020603050405020304" pitchFamily="18" charset="0"/>
              </a:rPr>
              <a:t>Emilim</a:t>
            </a:r>
            <a:br>
              <a:rPr lang="tr-TR" sz="3600" dirty="0">
                <a:highlight>
                  <a:srgbClr val="FFFF00"/>
                </a:highlight>
                <a:latin typeface="Times New Roman" panose="02020603050405020304" pitchFamily="18" charset="0"/>
                <a:cs typeface="Times New Roman" panose="02020603050405020304" pitchFamily="18" charset="0"/>
              </a:rPr>
            </a:br>
            <a:r>
              <a:rPr lang="tr-TR" sz="2700" dirty="0">
                <a:effectLst/>
                <a:latin typeface="Times New Roman" panose="02020603050405020304" pitchFamily="18" charset="0"/>
                <a:cs typeface="Times New Roman" panose="02020603050405020304" pitchFamily="18" charset="0"/>
              </a:rPr>
              <a:t>Sindirim sonucu en </a:t>
            </a:r>
            <a:r>
              <a:rPr lang="tr-TR" sz="2700" dirty="0" err="1">
                <a:effectLst/>
                <a:latin typeface="Times New Roman" panose="02020603050405020304" pitchFamily="18" charset="0"/>
                <a:cs typeface="Times New Roman" panose="02020603050405020304" pitchFamily="18" charset="0"/>
              </a:rPr>
              <a:t>küçük</a:t>
            </a:r>
            <a:r>
              <a:rPr lang="tr-TR" sz="2700" dirty="0">
                <a:effectLst/>
                <a:latin typeface="Times New Roman" panose="02020603050405020304" pitchFamily="18" charset="0"/>
                <a:cs typeface="Times New Roman" panose="02020603050405020304" pitchFamily="18" charset="0"/>
              </a:rPr>
              <a:t> </a:t>
            </a:r>
            <a:r>
              <a:rPr lang="tr-TR" sz="2700" dirty="0" err="1">
                <a:effectLst/>
                <a:latin typeface="Times New Roman" panose="02020603050405020304" pitchFamily="18" charset="0"/>
                <a:cs typeface="Times New Roman" panose="02020603050405020304" pitchFamily="18" charset="0"/>
              </a:rPr>
              <a:t>parçalara</a:t>
            </a:r>
            <a:r>
              <a:rPr lang="tr-TR" sz="2700" dirty="0">
                <a:effectLst/>
                <a:latin typeface="Times New Roman" panose="02020603050405020304" pitchFamily="18" charset="0"/>
                <a:cs typeface="Times New Roman" panose="02020603050405020304" pitchFamily="18" charset="0"/>
              </a:rPr>
              <a:t> ayrılan besin maddelerinin kan ve lenfe </a:t>
            </a:r>
            <a:r>
              <a:rPr lang="tr-TR" sz="2700" dirty="0" err="1">
                <a:effectLst/>
                <a:latin typeface="Times New Roman" panose="02020603050405020304" pitchFamily="18" charset="0"/>
                <a:cs typeface="Times New Roman" panose="02020603050405020304" pitchFamily="18" charset="0"/>
              </a:rPr>
              <a:t>geçmesine</a:t>
            </a:r>
            <a:r>
              <a:rPr lang="tr-TR" sz="2700" dirty="0">
                <a:effectLst/>
                <a:latin typeface="Times New Roman" panose="02020603050405020304" pitchFamily="18" charset="0"/>
                <a:cs typeface="Times New Roman" panose="02020603050405020304" pitchFamily="18" charset="0"/>
              </a:rPr>
              <a:t> emilme denir. </a:t>
            </a:r>
            <a:r>
              <a:rPr lang="tr-TR" sz="2700" dirty="0">
                <a:latin typeface="Times New Roman" panose="02020603050405020304" pitchFamily="18" charset="0"/>
                <a:cs typeface="Times New Roman" panose="02020603050405020304" pitchFamily="18" charset="0"/>
              </a:rPr>
              <a:t/>
            </a:r>
            <a:br>
              <a:rPr lang="tr-TR" sz="2700"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
            </a:r>
            <a:br>
              <a:rPr lang="tr-TR" sz="2700"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
            </a:r>
            <a:br>
              <a:rPr lang="tr-TR" sz="2700" dirty="0">
                <a:latin typeface="Times New Roman" panose="02020603050405020304" pitchFamily="18" charset="0"/>
                <a:cs typeface="Times New Roman" panose="02020603050405020304" pitchFamily="18" charset="0"/>
              </a:rPr>
            </a:br>
            <a:r>
              <a:rPr lang="tr-TR" sz="2700" dirty="0" err="1">
                <a:effectLst/>
                <a:latin typeface="Times New Roman" panose="02020603050405020304" pitchFamily="18" charset="0"/>
                <a:cs typeface="Times New Roman" panose="02020603050405020304" pitchFamily="18" charset="0"/>
              </a:rPr>
              <a:t>Örneğin</a:t>
            </a:r>
            <a:r>
              <a:rPr lang="tr-TR" sz="2700" dirty="0">
                <a:effectLst/>
                <a:latin typeface="Times New Roman" panose="02020603050405020304" pitchFamily="18" charset="0"/>
                <a:cs typeface="Times New Roman" panose="02020603050405020304" pitchFamily="18" charset="0"/>
              </a:rPr>
              <a:t>; proteinler amino-asitlere, </a:t>
            </a:r>
            <a:r>
              <a:rPr lang="tr-TR" sz="2700" dirty="0" err="1">
                <a:effectLst/>
                <a:latin typeface="Times New Roman" panose="02020603050405020304" pitchFamily="18" charset="0"/>
                <a:cs typeface="Times New Roman" panose="02020603050405020304" pitchFamily="18" charset="0"/>
              </a:rPr>
              <a:t>yağlar</a:t>
            </a:r>
            <a:r>
              <a:rPr lang="tr-TR" sz="2700" dirty="0">
                <a:effectLst/>
                <a:latin typeface="Times New Roman" panose="02020603050405020304" pitchFamily="18" charset="0"/>
                <a:cs typeface="Times New Roman" panose="02020603050405020304" pitchFamily="18" charset="0"/>
              </a:rPr>
              <a:t> </a:t>
            </a:r>
            <a:r>
              <a:rPr lang="tr-TR" sz="2700" dirty="0" err="1">
                <a:effectLst/>
                <a:latin typeface="Times New Roman" panose="02020603050405020304" pitchFamily="18" charset="0"/>
                <a:cs typeface="Times New Roman" panose="02020603050405020304" pitchFamily="18" charset="0"/>
              </a:rPr>
              <a:t>yag</a:t>
            </a:r>
            <a:r>
              <a:rPr lang="tr-TR" sz="2700" dirty="0">
                <a:effectLst/>
                <a:latin typeface="Times New Roman" panose="02020603050405020304" pitchFamily="18" charset="0"/>
                <a:cs typeface="Times New Roman" panose="02020603050405020304" pitchFamily="18" charset="0"/>
              </a:rPr>
              <a:t>̆ asitlerine, karbonhidratlar </a:t>
            </a:r>
            <a:r>
              <a:rPr lang="tr-TR" sz="2700" dirty="0" err="1">
                <a:effectLst/>
                <a:latin typeface="Times New Roman" panose="02020603050405020304" pitchFamily="18" charset="0"/>
                <a:cs typeface="Times New Roman" panose="02020603050405020304" pitchFamily="18" charset="0"/>
              </a:rPr>
              <a:t>monosakkaritlere</a:t>
            </a:r>
            <a:r>
              <a:rPr lang="tr-TR" sz="2700" dirty="0">
                <a:effectLst/>
                <a:latin typeface="Times New Roman" panose="02020603050405020304" pitchFamily="18" charset="0"/>
                <a:cs typeface="Times New Roman" panose="02020603050405020304" pitchFamily="18" charset="0"/>
              </a:rPr>
              <a:t> </a:t>
            </a:r>
            <a:r>
              <a:rPr lang="tr-TR" sz="2700" dirty="0" err="1">
                <a:effectLst/>
                <a:latin typeface="Times New Roman" panose="02020603050405020304" pitchFamily="18" charset="0"/>
                <a:cs typeface="Times New Roman" panose="02020603050405020304" pitchFamily="18" charset="0"/>
              </a:rPr>
              <a:t>parçalandıktan</a:t>
            </a:r>
            <a:r>
              <a:rPr lang="tr-TR" sz="2700" dirty="0">
                <a:effectLst/>
                <a:latin typeface="Times New Roman" panose="02020603050405020304" pitchFamily="18" charset="0"/>
                <a:cs typeface="Times New Roman" panose="02020603050405020304" pitchFamily="18" charset="0"/>
              </a:rPr>
              <a:t> sonra emilirler. </a:t>
            </a:r>
            <a:r>
              <a:rPr lang="tr-TR" sz="2700" dirty="0">
                <a:latin typeface="Times New Roman" panose="02020603050405020304" pitchFamily="18" charset="0"/>
                <a:cs typeface="Times New Roman" panose="02020603050405020304" pitchFamily="18" charset="0"/>
              </a:rPr>
              <a:t/>
            </a:r>
            <a:br>
              <a:rPr lang="tr-TR" sz="2700"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
            </a:r>
            <a:br>
              <a:rPr lang="tr-TR" sz="2700"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
            </a:r>
            <a:br>
              <a:rPr lang="tr-TR" sz="2700" dirty="0">
                <a:latin typeface="Times New Roman" panose="02020603050405020304" pitchFamily="18" charset="0"/>
                <a:cs typeface="Times New Roman" panose="02020603050405020304" pitchFamily="18" charset="0"/>
              </a:rPr>
            </a:br>
            <a:r>
              <a:rPr lang="tr-TR" sz="2700" dirty="0">
                <a:effectLst/>
                <a:latin typeface="Times New Roman" panose="02020603050405020304" pitchFamily="18" charset="0"/>
                <a:cs typeface="Times New Roman" panose="02020603050405020304" pitchFamily="18" charset="0"/>
              </a:rPr>
              <a:t>Emilim ince ve kalın </a:t>
            </a:r>
            <a:r>
              <a:rPr lang="tr-TR" sz="2700" dirty="0" err="1">
                <a:effectLst/>
                <a:latin typeface="Times New Roman" panose="02020603050405020304" pitchFamily="18" charset="0"/>
                <a:cs typeface="Times New Roman" panose="02020603050405020304" pitchFamily="18" charset="0"/>
              </a:rPr>
              <a:t>bağırsaklarda</a:t>
            </a:r>
            <a:r>
              <a:rPr lang="tr-TR" sz="2700" dirty="0">
                <a:effectLst/>
                <a:latin typeface="Times New Roman" panose="02020603050405020304" pitchFamily="18" charset="0"/>
                <a:cs typeface="Times New Roman" panose="02020603050405020304" pitchFamily="18" charset="0"/>
              </a:rPr>
              <a:t> olur. Besin maddeleri en fazla ince </a:t>
            </a:r>
            <a:r>
              <a:rPr lang="tr-TR" sz="2700" dirty="0" err="1">
                <a:effectLst/>
                <a:latin typeface="Times New Roman" panose="02020603050405020304" pitchFamily="18" charset="0"/>
                <a:cs typeface="Times New Roman" panose="02020603050405020304" pitchFamily="18" charset="0"/>
              </a:rPr>
              <a:t>bağırsaktaki</a:t>
            </a:r>
            <a:r>
              <a:rPr lang="tr-TR" sz="2700" dirty="0">
                <a:effectLst/>
                <a:latin typeface="Times New Roman" panose="02020603050405020304" pitchFamily="18" charset="0"/>
                <a:cs typeface="Times New Roman" panose="02020603050405020304" pitchFamily="18" charset="0"/>
              </a:rPr>
              <a:t> </a:t>
            </a:r>
            <a:r>
              <a:rPr lang="tr-TR" sz="2700" dirty="0" err="1">
                <a:effectLst/>
                <a:latin typeface="Times New Roman" panose="02020603050405020304" pitchFamily="18" charset="0"/>
                <a:cs typeface="Times New Roman" panose="02020603050405020304" pitchFamily="18" charset="0"/>
              </a:rPr>
              <a:t>villuslar</a:t>
            </a:r>
            <a:r>
              <a:rPr lang="tr-TR" sz="2700" dirty="0">
                <a:effectLst/>
                <a:latin typeface="Times New Roman" panose="02020603050405020304" pitchFamily="18" charset="0"/>
                <a:cs typeface="Times New Roman" panose="02020603050405020304" pitchFamily="18" charset="0"/>
              </a:rPr>
              <a:t> </a:t>
            </a:r>
            <a:r>
              <a:rPr lang="tr-TR" sz="2700" dirty="0" err="1">
                <a:effectLst/>
                <a:latin typeface="Times New Roman" panose="02020603050405020304" pitchFamily="18" charset="0"/>
                <a:cs typeface="Times New Roman" panose="02020603050405020304" pitchFamily="18" charset="0"/>
              </a:rPr>
              <a:t>aracılığı</a:t>
            </a:r>
            <a:r>
              <a:rPr lang="tr-TR" sz="2700" dirty="0">
                <a:effectLst/>
                <a:latin typeface="Times New Roman" panose="02020603050405020304" pitchFamily="18" charset="0"/>
                <a:cs typeface="Times New Roman" panose="02020603050405020304" pitchFamily="18" charset="0"/>
              </a:rPr>
              <a:t> ile emilirler. </a:t>
            </a:r>
            <a:r>
              <a:rPr lang="tr-TR" sz="2700" dirty="0">
                <a:latin typeface="Times New Roman" panose="02020603050405020304" pitchFamily="18" charset="0"/>
                <a:cs typeface="Times New Roman" panose="02020603050405020304" pitchFamily="18" charset="0"/>
              </a:rPr>
              <a:t/>
            </a:r>
            <a:br>
              <a:rPr lang="tr-TR" sz="2700" dirty="0">
                <a:latin typeface="Times New Roman" panose="02020603050405020304" pitchFamily="18" charset="0"/>
                <a:cs typeface="Times New Roman" panose="02020603050405020304" pitchFamily="18" charset="0"/>
              </a:rPr>
            </a:br>
            <a:endParaRPr lang="tr-TR" sz="2700" dirty="0">
              <a:latin typeface="Times New Roman" panose="02020603050405020304" pitchFamily="18" charset="0"/>
              <a:cs typeface="Times New Roman" panose="02020603050405020304" pitchFamily="18" charset="0"/>
            </a:endParaRPr>
          </a:p>
        </p:txBody>
      </p:sp>
      <p:sp>
        <p:nvSpPr>
          <p:cNvPr id="3" name="Metin Yer Tutucusu 2">
            <a:extLst>
              <a:ext uri="{FF2B5EF4-FFF2-40B4-BE49-F238E27FC236}">
                <a16:creationId xmlns:a16="http://schemas.microsoft.com/office/drawing/2014/main" id="{777F08F2-00F8-1B6B-2FB9-D1172C7F9574}"/>
              </a:ext>
            </a:extLst>
          </p:cNvPr>
          <p:cNvSpPr>
            <a:spLocks noGrp="1"/>
          </p:cNvSpPr>
          <p:nvPr>
            <p:ph type="body" idx="1"/>
          </p:nvPr>
        </p:nvSpPr>
        <p:spPr>
          <a:xfrm>
            <a:off x="825370" y="5102697"/>
            <a:ext cx="6537197" cy="823912"/>
          </a:xfrm>
        </p:spPr>
        <p:txBody>
          <a:bodyPr>
            <a:normAutofit/>
          </a:bodyPr>
          <a:lstStyle/>
          <a:p>
            <a:pPr algn="just"/>
            <a:endParaRPr lang="tr-TR" sz="2400" dirty="0">
              <a:latin typeface="Times New Roman" panose="02020603050405020304" pitchFamily="18" charset="0"/>
              <a:cs typeface="Times New Roman" panose="02020603050405020304" pitchFamily="18" charset="0"/>
            </a:endParaRPr>
          </a:p>
          <a:p>
            <a:endParaRPr lang="tr-TR" dirty="0"/>
          </a:p>
        </p:txBody>
      </p:sp>
      <p:pic>
        <p:nvPicPr>
          <p:cNvPr id="3074" name="Picture 2" descr="Besinlerin Emilimi Nasıl Olmaktadır? - Fikir.Gen.Tr">
            <a:extLst>
              <a:ext uri="{FF2B5EF4-FFF2-40B4-BE49-F238E27FC236}">
                <a16:creationId xmlns:a16="http://schemas.microsoft.com/office/drawing/2014/main" id="{57034B6D-A099-A2C4-ACD8-F0D4D10B48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43652"/>
            <a:ext cx="6174771" cy="5474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5295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6767</TotalTime>
  <Words>1377</Words>
  <Application>Microsoft Office PowerPoint</Application>
  <PresentationFormat>Geniş ekran</PresentationFormat>
  <Paragraphs>152</Paragraphs>
  <Slides>24</Slides>
  <Notes>1</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24</vt:i4>
      </vt:variant>
    </vt:vector>
  </HeadingPairs>
  <TitlesOfParts>
    <vt:vector size="38" baseType="lpstr">
      <vt:lpstr>Arial</vt:lpstr>
      <vt:lpstr>Arial</vt:lpstr>
      <vt:lpstr>ArialMT</vt:lpstr>
      <vt:lpstr>Cabin</vt:lpstr>
      <vt:lpstr>Calibri</vt:lpstr>
      <vt:lpstr>Calibri Light</vt:lpstr>
      <vt:lpstr>Comic Sans MS</vt:lpstr>
      <vt:lpstr>Lucida Sans Unicode</vt:lpstr>
      <vt:lpstr>Noto Sans</vt:lpstr>
      <vt:lpstr>Times New Roman</vt:lpstr>
      <vt:lpstr>TimesNewRomanPSMT</vt:lpstr>
      <vt:lpstr>Verdana</vt:lpstr>
      <vt:lpstr>Wingdings</vt:lpstr>
      <vt:lpstr>Office Teması</vt:lpstr>
      <vt:lpstr>HEM103-C-Beslenme İlkeleri  Beslenme ile ilgili temel kavramlar Beslenme Alışkanlıklarının İncelenmesi </vt:lpstr>
      <vt:lpstr>Beslenme nedir? Ne değildir?</vt:lpstr>
      <vt:lpstr>Beslenme Bilimi ve İlişkili Olduğu Bilimler</vt:lpstr>
      <vt:lpstr>PowerPoint Sunusu</vt:lpstr>
      <vt:lpstr>Besin Ögelerinin Sınıflandırılması</vt:lpstr>
      <vt:lpstr>BESİN (GIDA) GRUPLARI</vt:lpstr>
      <vt:lpstr>PowerPoint Sunusu</vt:lpstr>
      <vt:lpstr>Metabolizma </vt:lpstr>
      <vt:lpstr>Emilim Sindirim sonucu en küçük parçalara ayrılan besin maddelerinin kan ve lenfe geçmesine emilme denir.    Örneğin; proteinler amino-asitlere, yağlar yağ asitlerine, karbonhidratlar monosakkaritlere parçalandıktan sonra emilirler.    Emilim ince ve kalın bağırsaklarda olur. Besin maddeleri en fazla ince bağırsaktaki villuslar aracılığı ile emilirler.  </vt:lpstr>
      <vt:lpstr>PowerPoint Sunusu</vt:lpstr>
      <vt:lpstr>PowerPoint Sunusu</vt:lpstr>
      <vt:lpstr>PowerPoint Sunusu</vt:lpstr>
      <vt:lpstr>PowerPoint Sunusu</vt:lpstr>
      <vt:lpstr>Soru: Yetersiz beslenmenin nedenleri nelerdir?</vt:lpstr>
      <vt:lpstr>Yetersiz beslenmenin nedenleri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Ferid AYDIN</cp:lastModifiedBy>
  <cp:revision>58</cp:revision>
  <dcterms:created xsi:type="dcterms:W3CDTF">2020-09-28T06:36:33Z</dcterms:created>
  <dcterms:modified xsi:type="dcterms:W3CDTF">2023-10-04T09:02:22Z</dcterms:modified>
</cp:coreProperties>
</file>