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3" r:id="rId1"/>
  </p:sldMasterIdLst>
  <p:notesMasterIdLst>
    <p:notesMasterId r:id="rId54"/>
  </p:notesMasterIdLst>
  <p:sldIdLst>
    <p:sldId id="256" r:id="rId2"/>
    <p:sldId id="280" r:id="rId3"/>
    <p:sldId id="257" r:id="rId4"/>
    <p:sldId id="329" r:id="rId5"/>
    <p:sldId id="330" r:id="rId6"/>
    <p:sldId id="285" r:id="rId7"/>
    <p:sldId id="286" r:id="rId8"/>
    <p:sldId id="287" r:id="rId9"/>
    <p:sldId id="281" r:id="rId10"/>
    <p:sldId id="284" r:id="rId11"/>
    <p:sldId id="282" r:id="rId12"/>
    <p:sldId id="283" r:id="rId13"/>
    <p:sldId id="288" r:id="rId14"/>
    <p:sldId id="289" r:id="rId15"/>
    <p:sldId id="290" r:id="rId16"/>
    <p:sldId id="292" r:id="rId17"/>
    <p:sldId id="291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2" r:id="rId47"/>
    <p:sldId id="323" r:id="rId48"/>
    <p:sldId id="324" r:id="rId49"/>
    <p:sldId id="325" r:id="rId50"/>
    <p:sldId id="326" r:id="rId51"/>
    <p:sldId id="327" r:id="rId52"/>
    <p:sldId id="328" r:id="rId5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ül Şirin" initials="BŞ" lastIdx="1" clrIdx="0">
    <p:extLst>
      <p:ext uri="{19B8F6BF-5375-455C-9EA6-DF929625EA0E}">
        <p15:presenceInfo xmlns:p15="http://schemas.microsoft.com/office/powerpoint/2012/main" userId="Betül Şir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1D376-D82A-41D6-BE39-96B96A18CAED}" type="datetimeFigureOut">
              <a:rPr lang="tr-TR" smtClean="0"/>
              <a:t>26.02.2024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C11AE-70C0-4B4C-A493-D82BD3FF87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48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091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149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5408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432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830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67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5120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520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028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5717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274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3877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8827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3010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5915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861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2594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4836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993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4632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1257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238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1272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8522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1807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1338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7202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1100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733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650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911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978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316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5474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564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6C11AE-70C0-4B4C-A493-D82BD3FF8755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2194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C409097-5856-4D43-8316-23B4AE9C7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328F257-AE22-420C-8BE6-015A54ED9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185957-5064-4945-A519-64130BD0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6ADD0-EC90-48BB-A27A-15C465706D1B}" type="datetime1">
              <a:rPr lang="tr-TR" smtClean="0"/>
              <a:t>26.02.2024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B8D0BA-4C64-446C-B2D9-3DE22C8D5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74197F-A098-456B-B7C8-8D9A8333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64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A08AF9-CCB1-4DD7-9A2E-A7E34D264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4625F0-AD0B-4392-817C-E69E67268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5F94D9-4566-4399-BB99-D8C951CC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8A0F-A313-4E84-97FD-1D58A11FB8A1}" type="datetime1">
              <a:rPr lang="tr-TR" smtClean="0"/>
              <a:t>26.02.2024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3CA3AD-9488-438D-9DF9-3F49C4694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41B663-E055-4B42-A2CC-DAAAD0BD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86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0891DA3-9E6E-419D-9CB6-0E72D7F05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294A1CF-DAB1-430D-8C6E-425D77DA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29B377-A3F4-4D4D-9016-FD96B4073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C1DE-6D11-4F33-BC9D-8EBA033044C2}" type="datetime1">
              <a:rPr lang="tr-TR" smtClean="0"/>
              <a:t>26.02.2024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ABE98-8B04-458C-9BDD-0582DBFE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AC2B8A-8E18-4CBF-BA7F-23FF87F1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777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2D5F616-B264-4DB8-9F2B-A81A25334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F19A9C-7091-4431-91DD-1A84E2308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1BE818-B082-4FDA-9A8F-31A628F4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8C7C-A0B3-403C-B46B-DA164F245791}" type="datetime1">
              <a:rPr lang="tr-TR" smtClean="0"/>
              <a:t>26.02.2024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C82AF3C-6AF6-4250-8193-AB1B0915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201B98-E9AE-4B4E-A5CB-E7AA540F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64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990F9F-4374-4FAF-BEF4-4683C52FC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21F343-AEB9-4628-B07B-BAC8E810D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6D1033-DC6D-4B82-8EAA-5026F1A0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8754-6BD7-4D4C-9730-42912EB87E18}" type="datetime1">
              <a:rPr lang="tr-TR" smtClean="0"/>
              <a:t>26.02.2024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9B2D20-7675-42C3-9993-283421B4B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36B26F-E947-4867-99CC-668CA8D0E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33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AA7B2A-FEA1-4413-9F77-D214CD96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E1175A-8741-42A6-AD62-40C200188D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573EB9-9735-4B91-AE8D-EFF76E2FA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E4345F-F0EA-4F18-9871-79B68F2E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6CF1-C516-4916-94C2-38DD098CB487}" type="datetime1">
              <a:rPr lang="tr-TR" smtClean="0"/>
              <a:t>26.02.2024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B1199B1-9B48-424C-82E4-AD1D26D31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48CF66-9DD9-4F63-AFAA-785B6137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7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FE2375-7896-4BA2-8727-988EC6072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D8C62B4-6439-4C21-966E-FBC0033FE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0F73E26-DFBD-47A8-AA53-3728EA1F2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72E79BD-4C79-474A-9B68-FCC343FE7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4EAB5E3-33A4-46A9-B39A-B8616204D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B735024-66C1-48D7-8558-A0C7D88F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DF6AB-468F-4371-806F-5F8D323AE2BC}" type="datetime1">
              <a:rPr lang="tr-TR" smtClean="0"/>
              <a:t>26.02.2024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0CCA23F-1BA1-4D6F-A7C5-CB0F6F153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6269528-24E9-4F13-92F1-5C1C0A7C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4F3334-CCCE-4F47-B5FF-0253FE8BD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6C88741-7C78-4BB2-8D0F-8B86FC8A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C32F1-8EFF-47DC-824D-28502462DF02}" type="datetime1">
              <a:rPr lang="tr-TR" smtClean="0"/>
              <a:t>26.02.2024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4FA67C8-F499-4768-BBF0-F69F2B03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B96FC8-5642-450C-8394-2CCFCBEB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91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A75FCF5-45D0-412F-958D-C81FBA9CC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3433-3E23-42CA-A1AC-9BF9095DF6B8}" type="datetime1">
              <a:rPr lang="tr-TR" smtClean="0"/>
              <a:t>26.02.2024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DBA5677-3689-41AD-B636-0C50F52B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26DFD6C-E92C-4B9A-B7FA-E7DE6C4B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94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419353-A730-4E8E-B127-3E8D46535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18635C-C905-4B26-89F6-ACB23C09B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4C9EF28-D509-46E8-B799-35EEEC514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74A784-2790-4BE2-9B38-005730061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0DDB-B9BA-47BA-B18C-6E28C35205DB}" type="datetime1">
              <a:rPr lang="tr-TR" smtClean="0"/>
              <a:t>26.02.2024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3C4ADE-56FF-4F3C-9E2C-ECCE76A2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85351B-7573-4C61-A88D-77F13049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10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2CE786-A3C5-4F25-A27F-E4746F6D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1DBF465-7F61-4139-AF03-8D4893135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80990E8-1C67-48A6-8F4C-7A36DDDB2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2E16CA8-5259-4820-901C-844B0522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D4E66-6BED-4E7E-81C0-C459C919204B}" type="datetime1">
              <a:rPr lang="tr-TR" smtClean="0"/>
              <a:t>26.02.2024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6063BBD-8CBA-413F-AD80-5D0BC1B7F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C9D789-23C9-474A-ADCC-1BCA4CD4B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07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C79799C-9B77-416D-B496-33FD3EDA7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7C435C-A66C-4F21-AF30-824C3DDAE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A01AD78-A157-4595-AD5E-FE89942B8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AB851-01D0-40D3-B447-C3F3C22004F1}" type="datetime1">
              <a:rPr lang="tr-TR" smtClean="0"/>
              <a:t>26.02.2024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BC1DD35-99A8-451E-A566-C3AC846FA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Dr. Öğr. Üyesi Betül TURANOĞLU ŞİRİN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59E63C-BE50-4BE4-A9DE-DD5267664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4FF42-46A8-4979-B386-3695EC052A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77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2A7141-25A7-4C1E-BC14-C49121DD0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BİLGİSAYAR PROGRAMLAMA-II</a:t>
            </a:r>
            <a:b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  <a:t>(PYTHON)</a:t>
            </a:r>
            <a:br>
              <a:rPr lang="tr-TR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SUNUM-2 </a:t>
            </a:r>
            <a:endParaRPr lang="tr-TR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C92E84-5513-4475-8776-F7D848A10B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Dr. </a:t>
            </a:r>
            <a:r>
              <a:rPr lang="tr-TR" dirty="0" err="1">
                <a:solidFill>
                  <a:schemeClr val="accent1">
                    <a:lumMod val="75000"/>
                  </a:schemeClr>
                </a:solidFill>
              </a:rPr>
              <a:t>Öğr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. Üyesi Betül TURANOĞLU ŞİRİN</a:t>
            </a:r>
          </a:p>
        </p:txBody>
      </p:sp>
      <p:pic>
        <p:nvPicPr>
          <p:cNvPr id="4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3D673D72-E119-4120-B7FB-F46EC1CC7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542" y="367506"/>
            <a:ext cx="1327711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12636E20-95D2-4EE3-90E1-FA39A8C2E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47" y="459581"/>
            <a:ext cx="1327711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49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Değişkenler ve Değer Atama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10</a:t>
            </a:fld>
            <a:endParaRPr lang="tr-TR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99B9CB69-8CD0-4FBF-8FEB-23D38877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87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>
                <a:solidFill>
                  <a:srgbClr val="FF0000"/>
                </a:solidFill>
              </a:rPr>
              <a:t>Örnek-1: </a:t>
            </a:r>
            <a:r>
              <a:rPr lang="tr-TR" dirty="0"/>
              <a:t>Yarıçapı 4 olan bir dairenin çevresini ve alanını hesaplayıp ekrana yazdıran programı geliştiriniz.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b="1" dirty="0">
                <a:solidFill>
                  <a:srgbClr val="FF0000"/>
                </a:solidFill>
              </a:rPr>
              <a:t>Örnek-2: </a:t>
            </a:r>
            <a:r>
              <a:rPr lang="tr-TR" dirty="0"/>
              <a:t>Vize notu 70, final notu 50 olan bir öğrencinin geçme notunu hesaplayarak </a:t>
            </a:r>
            <a:r>
              <a:rPr lang="tr-TR" b="1" dirty="0" err="1"/>
              <a:t>print</a:t>
            </a:r>
            <a:r>
              <a:rPr lang="tr-TR" b="1" dirty="0"/>
              <a:t>()</a:t>
            </a:r>
            <a:r>
              <a:rPr lang="tr-TR" dirty="0"/>
              <a:t> ile ekrana yazdırınız.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Örnek-3: </a:t>
            </a:r>
            <a:r>
              <a:rPr lang="tr-TR" dirty="0"/>
              <a:t>150, 56 ve 78 sayılarının ortalamasını bulup </a:t>
            </a:r>
            <a:r>
              <a:rPr lang="tr-TR" b="1" dirty="0" err="1"/>
              <a:t>print</a:t>
            </a:r>
            <a:r>
              <a:rPr lang="tr-TR" b="1" dirty="0"/>
              <a:t>()</a:t>
            </a:r>
            <a:r>
              <a:rPr lang="tr-TR" dirty="0"/>
              <a:t> ile ekrana yazdırınız.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2170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Değişkenler ve Değer Atama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11</a:t>
            </a:fld>
            <a:endParaRPr lang="tr-TR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99B9CB69-8CD0-4FBF-8FEB-23D38877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371" y="2692441"/>
            <a:ext cx="3660229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>
                <a:solidFill>
                  <a:schemeClr val="accent6">
                    <a:lumMod val="50000"/>
                  </a:schemeClr>
                </a:solidFill>
              </a:rPr>
              <a:t>Python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</a:rPr>
              <a:t>, operatör kullanırken kısaltmalar yapabilir. </a:t>
            </a:r>
          </a:p>
        </p:txBody>
      </p:sp>
      <p:pic>
        <p:nvPicPr>
          <p:cNvPr id="14" name="Resim 13">
            <a:extLst>
              <a:ext uri="{FF2B5EF4-FFF2-40B4-BE49-F238E27FC236}">
                <a16:creationId xmlns:a16="http://schemas.microsoft.com/office/drawing/2014/main" id="{70335694-D114-4692-8156-CABCD4E3D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636" y="1543134"/>
            <a:ext cx="6537394" cy="4949741"/>
          </a:xfrm>
          <a:prstGeom prst="rect">
            <a:avLst/>
          </a:prstGeom>
        </p:spPr>
      </p:pic>
      <p:sp>
        <p:nvSpPr>
          <p:cNvPr id="6" name="Ok: Sağ 5">
            <a:extLst>
              <a:ext uri="{FF2B5EF4-FFF2-40B4-BE49-F238E27FC236}">
                <a16:creationId xmlns:a16="http://schemas.microsoft.com/office/drawing/2014/main" id="{5E91460C-F35C-4DFE-B516-46704A5EC701}"/>
              </a:ext>
            </a:extLst>
          </p:cNvPr>
          <p:cNvSpPr/>
          <p:nvPr/>
        </p:nvSpPr>
        <p:spPr>
          <a:xfrm>
            <a:off x="4038600" y="3172659"/>
            <a:ext cx="1034036" cy="365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766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Değişken Tanımlama Kuralları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12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8151C5E-B079-4C41-BAF0-3E603A88DE1F}"/>
              </a:ext>
            </a:extLst>
          </p:cNvPr>
          <p:cNvSpPr/>
          <p:nvPr/>
        </p:nvSpPr>
        <p:spPr>
          <a:xfrm>
            <a:off x="838199" y="1690688"/>
            <a:ext cx="9923585" cy="466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FF0000"/>
                </a:solidFill>
                <a:latin typeface="Calibri,Bold"/>
              </a:rPr>
              <a:t>1-Değişken adları sayı ile başlamaz.</a:t>
            </a:r>
          </a:p>
          <a:p>
            <a:pPr>
              <a:lnSpc>
                <a:spcPct val="150000"/>
              </a:lnSpc>
            </a:pPr>
            <a:r>
              <a:rPr lang="fi-FI" sz="2000" b="1" dirty="0">
                <a:solidFill>
                  <a:srgbClr val="000000"/>
                </a:solidFill>
                <a:latin typeface="Calibri,Bold"/>
              </a:rPr>
              <a:t>3_kilo_elma = “10 tl” </a:t>
            </a:r>
            <a:r>
              <a:rPr lang="fi-FI" sz="2000" dirty="0">
                <a:solidFill>
                  <a:srgbClr val="000000"/>
                </a:solidFill>
                <a:latin typeface="Webdings" panose="05030102010509060703" pitchFamily="18" charset="2"/>
              </a:rPr>
              <a:t></a:t>
            </a:r>
          </a:p>
          <a:p>
            <a:pPr>
              <a:lnSpc>
                <a:spcPct val="150000"/>
              </a:lnSpc>
            </a:pPr>
            <a:r>
              <a:rPr lang="fi-FI" sz="2000" b="1" dirty="0">
                <a:solidFill>
                  <a:srgbClr val="000000"/>
                </a:solidFill>
                <a:latin typeface="Calibri,Bold"/>
              </a:rPr>
              <a:t>kilo_elma_3 = "10 tl" </a:t>
            </a:r>
            <a:r>
              <a:rPr lang="fi-FI" sz="2000" dirty="0">
                <a:solidFill>
                  <a:srgbClr val="000000"/>
                </a:solidFill>
                <a:latin typeface="Webdings" panose="05030102010509060703" pitchFamily="18" charset="2"/>
              </a:rPr>
              <a:t></a:t>
            </a: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FF0000"/>
                </a:solidFill>
                <a:latin typeface="Calibri,Bold"/>
              </a:rPr>
              <a:t>2-Değişken adları özel sembol içermez ( _ altçizgi hariç )</a:t>
            </a: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gelir?= “500 TL”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</a:t>
            </a:r>
          </a:p>
          <a:p>
            <a:pPr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kullanici_adi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= “</a:t>
            </a: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admin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”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</a:t>
            </a: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FF0000"/>
                </a:solidFill>
                <a:latin typeface="Calibri,Bold"/>
              </a:rPr>
              <a:t>3- Değişken adlarında boşluk olmaz.</a:t>
            </a:r>
          </a:p>
          <a:p>
            <a:pPr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kullanici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 adi = “</a:t>
            </a: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admin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”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</a:t>
            </a:r>
          </a:p>
          <a:p>
            <a:pPr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kulllanici_adi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 = “</a:t>
            </a: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admin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”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</a:t>
            </a: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8927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Değişken Tanımlama Kuralları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13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36E2967A-B5AE-4A22-9A30-C05495F4105E}"/>
              </a:ext>
            </a:extLst>
          </p:cNvPr>
          <p:cNvSpPr/>
          <p:nvPr/>
        </p:nvSpPr>
        <p:spPr>
          <a:xfrm>
            <a:off x="838199" y="1586487"/>
            <a:ext cx="9909517" cy="3735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FF0000"/>
                </a:solidFill>
                <a:latin typeface="Calibri,Bold"/>
              </a:rPr>
              <a:t>Not: 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Değişken adlarında Türkçe karakter kullanabiliriz. Ancak uyum sorunu ihtimaline karşı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bundan kaçınınız.</a:t>
            </a:r>
          </a:p>
          <a:p>
            <a:pPr>
              <a:lnSpc>
                <a:spcPct val="150000"/>
              </a:lnSpc>
            </a:pPr>
            <a:endParaRPr lang="tr-TR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FF0000"/>
                </a:solidFill>
                <a:latin typeface="Calibri,Bold"/>
              </a:rPr>
              <a:t>4- Değişken adlarında bazı özel anlam ifade eden kelimeler kullanılmaz.</a:t>
            </a:r>
          </a:p>
          <a:p>
            <a:pPr>
              <a:lnSpc>
                <a:spcPct val="150000"/>
              </a:lnSpc>
            </a:pP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True=5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</a:t>
            </a:r>
          </a:p>
          <a:p>
            <a:pPr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true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=5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 </a:t>
            </a:r>
            <a:r>
              <a:rPr lang="tr-TR" sz="2000" dirty="0">
                <a:solidFill>
                  <a:srgbClr val="000000"/>
                </a:solidFill>
                <a:latin typeface="Wingdings" panose="05000000000000000000" pitchFamily="2" charset="2"/>
              </a:rPr>
              <a:t>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Küçük büyük harf duyarlılığından hata oluşmaz.</a:t>
            </a:r>
          </a:p>
          <a:p>
            <a:pPr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and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=8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</a:t>
            </a:r>
          </a:p>
          <a:p>
            <a:pPr>
              <a:lnSpc>
                <a:spcPct val="150000"/>
              </a:lnSpc>
            </a:pPr>
            <a:r>
              <a:rPr lang="tr-TR" sz="2000" b="1" dirty="0" err="1">
                <a:solidFill>
                  <a:srgbClr val="000000"/>
                </a:solidFill>
                <a:latin typeface="Calibri,Bold"/>
              </a:rPr>
              <a:t>And</a:t>
            </a:r>
            <a:r>
              <a:rPr lang="tr-TR" sz="2000" b="1" dirty="0">
                <a:solidFill>
                  <a:srgbClr val="000000"/>
                </a:solidFill>
                <a:latin typeface="Calibri,Bold"/>
              </a:rPr>
              <a:t>=8 </a:t>
            </a:r>
            <a:r>
              <a:rPr lang="tr-TR" sz="2000" dirty="0">
                <a:solidFill>
                  <a:srgbClr val="000000"/>
                </a:solidFill>
                <a:latin typeface="Webdings" panose="05030102010509060703" pitchFamily="18" charset="2"/>
              </a:rPr>
              <a:t> </a:t>
            </a:r>
            <a:r>
              <a:rPr lang="tr-TR" sz="2000" dirty="0">
                <a:solidFill>
                  <a:srgbClr val="000000"/>
                </a:solidFill>
                <a:latin typeface="Wingdings" panose="05000000000000000000" pitchFamily="2" charset="2"/>
              </a:rPr>
              <a:t></a:t>
            </a:r>
            <a:r>
              <a:rPr lang="tr-TR" sz="2000" dirty="0">
                <a:solidFill>
                  <a:srgbClr val="000000"/>
                </a:solidFill>
                <a:latin typeface="Calibri" panose="020F0502020204030204" pitchFamily="34" charset="0"/>
              </a:rPr>
              <a:t>Küçük büyük harf duyarlılığından hata oluşmaz.</a:t>
            </a:r>
          </a:p>
        </p:txBody>
      </p:sp>
    </p:spTree>
    <p:extLst>
      <p:ext uri="{BB962C8B-B14F-4D97-AF65-F5344CB8AC3E}">
        <p14:creationId xmlns:p14="http://schemas.microsoft.com/office/powerpoint/2010/main" val="76784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Değişken Tanımlama Kuralları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14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36E2967A-B5AE-4A22-9A30-C05495F4105E}"/>
              </a:ext>
            </a:extLst>
          </p:cNvPr>
          <p:cNvSpPr/>
          <p:nvPr/>
        </p:nvSpPr>
        <p:spPr>
          <a:xfrm>
            <a:off x="838199" y="1586487"/>
            <a:ext cx="99095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dirty="0">
                <a:solidFill>
                  <a:srgbClr val="FF0000"/>
                </a:solidFill>
                <a:latin typeface="Calibri,Bold"/>
              </a:rPr>
              <a:t>Not: </a:t>
            </a:r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Python’da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 özel anlam ifade eden kelimeleri görmek için aşağıdaki kodları yazın.</a:t>
            </a:r>
          </a:p>
          <a:p>
            <a:pPr>
              <a:lnSpc>
                <a:spcPct val="150000"/>
              </a:lnSpc>
            </a:pPr>
            <a:r>
              <a:rPr lang="tr-TR" b="1" dirty="0" err="1">
                <a:solidFill>
                  <a:srgbClr val="000000"/>
                </a:solidFill>
                <a:latin typeface="Consolas,Bold"/>
              </a:rPr>
              <a:t>import</a:t>
            </a:r>
            <a:r>
              <a:rPr lang="tr-TR" b="1" dirty="0">
                <a:solidFill>
                  <a:srgbClr val="000000"/>
                </a:solidFill>
                <a:latin typeface="Consolas,Bold"/>
              </a:rPr>
              <a:t> </a:t>
            </a:r>
            <a:r>
              <a:rPr lang="tr-TR" b="1" dirty="0" err="1">
                <a:solidFill>
                  <a:srgbClr val="000000"/>
                </a:solidFill>
                <a:latin typeface="Consolas,Bold"/>
              </a:rPr>
              <a:t>keyword</a:t>
            </a:r>
            <a:endParaRPr lang="tr-TR" b="1" dirty="0">
              <a:solidFill>
                <a:srgbClr val="000000"/>
              </a:solidFill>
              <a:latin typeface="Consolas,Bold"/>
            </a:endParaRPr>
          </a:p>
          <a:p>
            <a:pPr>
              <a:lnSpc>
                <a:spcPct val="150000"/>
              </a:lnSpc>
            </a:pPr>
            <a:r>
              <a:rPr lang="tr-TR" b="1" dirty="0" err="1">
                <a:solidFill>
                  <a:srgbClr val="000000"/>
                </a:solidFill>
                <a:latin typeface="Consolas,Bold"/>
              </a:rPr>
              <a:t>keyword.kwlist</a:t>
            </a:r>
            <a:endParaRPr lang="tr-TR" b="1" dirty="0">
              <a:solidFill>
                <a:srgbClr val="000000"/>
              </a:solidFill>
              <a:latin typeface="Consolas,Bold"/>
            </a:endParaRPr>
          </a:p>
          <a:p>
            <a:pPr>
              <a:lnSpc>
                <a:spcPct val="150000"/>
              </a:lnSpc>
            </a:pPr>
            <a:r>
              <a:rPr lang="tr-TR" b="1" dirty="0">
                <a:solidFill>
                  <a:srgbClr val="FF0000"/>
                </a:solidFill>
                <a:latin typeface="Consolas,Bold"/>
              </a:rPr>
              <a:t>Çıktı:</a:t>
            </a:r>
          </a:p>
          <a:p>
            <a:r>
              <a:rPr lang="tr-TR" b="1" dirty="0">
                <a:solidFill>
                  <a:srgbClr val="000000"/>
                </a:solidFill>
                <a:latin typeface="Calibri,Bold"/>
              </a:rPr>
              <a:t>['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False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None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'True',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and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'as',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assert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'break',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class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continue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'def', 'del', 'elif', 'else',</a:t>
            </a:r>
          </a:p>
          <a:p>
            <a:r>
              <a:rPr lang="tr-TR" b="1" dirty="0">
                <a:solidFill>
                  <a:srgbClr val="000000"/>
                </a:solidFill>
                <a:latin typeface="Calibri,Bold"/>
              </a:rPr>
              <a:t>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except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finally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for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from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'global',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if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import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'in', 'is',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lambda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nonlocal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 'not', '</a:t>
            </a:r>
            <a:r>
              <a:rPr lang="tr-TR" b="1" dirty="0" err="1">
                <a:solidFill>
                  <a:srgbClr val="000000"/>
                </a:solidFill>
                <a:latin typeface="Calibri,Bold"/>
              </a:rPr>
              <a:t>or</a:t>
            </a:r>
            <a:r>
              <a:rPr lang="tr-TR" b="1" dirty="0">
                <a:solidFill>
                  <a:srgbClr val="000000"/>
                </a:solidFill>
                <a:latin typeface="Calibri,Bold"/>
              </a:rPr>
              <a:t>',</a:t>
            </a:r>
          </a:p>
          <a:p>
            <a:r>
              <a:rPr lang="en-US" b="1" dirty="0">
                <a:solidFill>
                  <a:srgbClr val="000000"/>
                </a:solidFill>
                <a:latin typeface="Calibri,Bold"/>
              </a:rPr>
              <a:t>'pass', 'raise', 'return', 'try', 'while', 'with', 'yield’]</a:t>
            </a:r>
            <a:endParaRPr lang="tr-TR" b="1" dirty="0">
              <a:solidFill>
                <a:srgbClr val="000000"/>
              </a:solidFill>
              <a:latin typeface="Calibri,Bold"/>
            </a:endParaRPr>
          </a:p>
          <a:p>
            <a:endParaRPr lang="tr-TR" b="1" dirty="0">
              <a:solidFill>
                <a:srgbClr val="000000"/>
              </a:solidFill>
              <a:latin typeface="Calibri,Bold"/>
            </a:endParaRPr>
          </a:p>
          <a:p>
            <a:r>
              <a:rPr lang="tr-TR" b="1" dirty="0">
                <a:solidFill>
                  <a:srgbClr val="FF0000"/>
                </a:solidFill>
                <a:latin typeface="Calibri,Bold"/>
              </a:rPr>
              <a:t>Örnek: </a:t>
            </a:r>
            <a:r>
              <a:rPr lang="tr-TR" b="1" dirty="0" err="1">
                <a:solidFill>
                  <a:srgbClr val="FF0000"/>
                </a:solidFill>
                <a:latin typeface="Calibri,Bold"/>
              </a:rPr>
              <a:t>Python’da</a:t>
            </a:r>
            <a:r>
              <a:rPr lang="tr-TR" b="1" dirty="0">
                <a:solidFill>
                  <a:srgbClr val="FF0000"/>
                </a:solidFill>
                <a:latin typeface="Calibri,Bold"/>
              </a:rPr>
              <a:t> özel anlam ifade eden kaç adet kelime var?</a:t>
            </a:r>
          </a:p>
          <a:p>
            <a:endParaRPr lang="tr-TR" b="1" dirty="0">
              <a:solidFill>
                <a:srgbClr val="FF0000"/>
              </a:solidFill>
              <a:latin typeface="Calibri,Bold"/>
            </a:endParaRPr>
          </a:p>
          <a:p>
            <a:r>
              <a:rPr lang="tr-TR" b="1" dirty="0" err="1">
                <a:solidFill>
                  <a:srgbClr val="000000"/>
                </a:solidFill>
                <a:latin typeface="Consolas,Bold"/>
              </a:rPr>
              <a:t>import</a:t>
            </a:r>
            <a:r>
              <a:rPr lang="tr-TR" b="1" dirty="0">
                <a:solidFill>
                  <a:srgbClr val="000000"/>
                </a:solidFill>
                <a:latin typeface="Consolas,Bold"/>
              </a:rPr>
              <a:t> </a:t>
            </a:r>
            <a:r>
              <a:rPr lang="tr-TR" b="1" dirty="0" err="1">
                <a:solidFill>
                  <a:srgbClr val="000000"/>
                </a:solidFill>
                <a:latin typeface="Consolas,Bold"/>
              </a:rPr>
              <a:t>keyword</a:t>
            </a:r>
            <a:endParaRPr lang="tr-TR" b="1" dirty="0">
              <a:solidFill>
                <a:srgbClr val="000000"/>
              </a:solidFill>
              <a:latin typeface="Consolas,Bold"/>
            </a:endParaRPr>
          </a:p>
          <a:p>
            <a:r>
              <a:rPr lang="tr-TR" b="1" dirty="0">
                <a:solidFill>
                  <a:srgbClr val="000000"/>
                </a:solidFill>
                <a:latin typeface="Consolas,Bold"/>
              </a:rPr>
              <a:t>a=</a:t>
            </a:r>
            <a:r>
              <a:rPr lang="tr-TR" b="1" dirty="0" err="1">
                <a:solidFill>
                  <a:srgbClr val="000000"/>
                </a:solidFill>
                <a:latin typeface="Consolas,Bold"/>
              </a:rPr>
              <a:t>keyword.kwlist</a:t>
            </a:r>
            <a:endParaRPr lang="tr-TR" b="1" dirty="0">
              <a:solidFill>
                <a:srgbClr val="000000"/>
              </a:solidFill>
              <a:latin typeface="Consolas,Bold"/>
            </a:endParaRPr>
          </a:p>
          <a:p>
            <a:r>
              <a:rPr lang="tr-TR" b="1" dirty="0" err="1">
                <a:solidFill>
                  <a:srgbClr val="000000"/>
                </a:solidFill>
                <a:latin typeface="Consolas,Bold"/>
              </a:rPr>
              <a:t>len</a:t>
            </a:r>
            <a:r>
              <a:rPr lang="tr-TR" b="1" dirty="0">
                <a:solidFill>
                  <a:srgbClr val="000000"/>
                </a:solidFill>
                <a:latin typeface="Consolas,Bold"/>
              </a:rPr>
              <a:t>(a)  </a:t>
            </a:r>
            <a:r>
              <a:rPr lang="tr-TR" b="1" dirty="0">
                <a:solidFill>
                  <a:srgbClr val="FF0000"/>
                </a:solidFill>
                <a:latin typeface="Consolas,Bold"/>
              </a:rPr>
              <a:t>#</a:t>
            </a:r>
            <a:r>
              <a:rPr lang="tr-TR" b="1" dirty="0" err="1">
                <a:solidFill>
                  <a:srgbClr val="FF0000"/>
                </a:solidFill>
                <a:latin typeface="Consolas,Bold"/>
              </a:rPr>
              <a:t>len</a:t>
            </a:r>
            <a:r>
              <a:rPr lang="tr-TR" b="1" dirty="0">
                <a:solidFill>
                  <a:srgbClr val="FF0000"/>
                </a:solidFill>
                <a:latin typeface="Consolas,Bold"/>
              </a:rPr>
              <a:t>() fonksiyonu, </a:t>
            </a:r>
            <a:r>
              <a:rPr lang="tr-TR" b="1" dirty="0" err="1">
                <a:solidFill>
                  <a:srgbClr val="FF0000"/>
                </a:solidFill>
                <a:latin typeface="Consolas,Bold"/>
              </a:rPr>
              <a:t>string’lerin</a:t>
            </a:r>
            <a:r>
              <a:rPr lang="tr-TR" b="1" dirty="0">
                <a:solidFill>
                  <a:srgbClr val="FF0000"/>
                </a:solidFill>
                <a:latin typeface="Consolas,Bold"/>
              </a:rPr>
              <a:t> uzunluğunu ölçer.</a:t>
            </a:r>
          </a:p>
          <a:p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</p:spTree>
    <p:extLst>
      <p:ext uri="{BB962C8B-B14F-4D97-AF65-F5344CB8AC3E}">
        <p14:creationId xmlns:p14="http://schemas.microsoft.com/office/powerpoint/2010/main" val="2795817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Değişken (Veri) Tipleri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15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36E2967A-B5AE-4A22-9A30-C05495F4105E}"/>
              </a:ext>
            </a:extLst>
          </p:cNvPr>
          <p:cNvSpPr/>
          <p:nvPr/>
        </p:nvSpPr>
        <p:spPr>
          <a:xfrm>
            <a:off x="838199" y="1586487"/>
            <a:ext cx="9909517" cy="3971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>
                <a:latin typeface="Calibri,Bold"/>
              </a:rPr>
              <a:t>Python</a:t>
            </a:r>
            <a:r>
              <a:rPr lang="tr-TR" sz="2400" dirty="0">
                <a:latin typeface="Calibri,Bold"/>
              </a:rPr>
              <a:t>, h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afızada verileri saklamak için 5 tane standart veri tipi kullanılır:</a:t>
            </a:r>
          </a:p>
          <a:p>
            <a:endParaRPr lang="tr-T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Numbers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(Sayısal değişkenler)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String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Metinsel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ifadeler/değişkenler)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Lists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(Diziler/Liste veri tipleri)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Tuples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(Sabit listeler/Demet veri tipileri)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Dictionary (Sözlük veri tipleri) </a:t>
            </a:r>
          </a:p>
          <a:p>
            <a:pPr>
              <a:lnSpc>
                <a:spcPct val="150000"/>
              </a:lnSpc>
            </a:pPr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</p:spTree>
    <p:extLst>
      <p:ext uri="{BB962C8B-B14F-4D97-AF65-F5344CB8AC3E}">
        <p14:creationId xmlns:p14="http://schemas.microsoft.com/office/powerpoint/2010/main" val="48393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Numbers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(Sayısal değişkenler/veri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16</a:t>
            </a:fld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54FFF2DA-7183-4F01-AD76-F3CA7BD8DE88}"/>
              </a:ext>
            </a:extLst>
          </p:cNvPr>
          <p:cNvSpPr/>
          <p:nvPr/>
        </p:nvSpPr>
        <p:spPr>
          <a:xfrm>
            <a:off x="838199" y="1586487"/>
            <a:ext cx="9909517" cy="2679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Calibri,Bold"/>
              </a:rPr>
              <a:t>Sayısal değişkenler 3 türlüdür: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int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(işaretli (+/-) tam sayılar)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float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(ondalık gerçek sayılar)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complex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 (kompleks sayılar(</a:t>
            </a:r>
            <a:r>
              <a:rPr lang="tr-TR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real+imaginer</a:t>
            </a:r>
            <a:r>
              <a:rPr lang="tr-TR" sz="2400" dirty="0">
                <a:solidFill>
                  <a:srgbClr val="000000"/>
                </a:solidFill>
                <a:latin typeface="Calibri" panose="020F0502020204030204" pitchFamily="34" charset="0"/>
              </a:rPr>
              <a:t>))</a:t>
            </a:r>
          </a:p>
          <a:p>
            <a:pPr>
              <a:lnSpc>
                <a:spcPct val="150000"/>
              </a:lnSpc>
            </a:pPr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24019CBF-ABEE-4A2C-8BF1-EFDE15A61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6930" y="3724538"/>
            <a:ext cx="5265244" cy="231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846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Metinsel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ifadeler/değişkenler)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17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54FFF2DA-7183-4F01-AD76-F3CA7BD8DE88}"/>
              </a:ext>
            </a:extLst>
          </p:cNvPr>
          <p:cNvSpPr/>
          <p:nvPr/>
        </p:nvSpPr>
        <p:spPr>
          <a:xfrm>
            <a:off x="838199" y="1586487"/>
            <a:ext cx="9909517" cy="3233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latin typeface="Calibri,Bold"/>
              </a:rPr>
              <a:t>String’lerle</a:t>
            </a:r>
            <a:r>
              <a:rPr lang="tr-TR" sz="2400" dirty="0">
                <a:latin typeface="Calibri,Bold"/>
              </a:rPr>
              <a:t> ilgili yazım ve çıktıların nasıl olacağını, ilk derste ve </a:t>
            </a:r>
            <a:r>
              <a:rPr lang="tr-TR" sz="2400" dirty="0" err="1">
                <a:latin typeface="Calibri,Bold"/>
              </a:rPr>
              <a:t>print</a:t>
            </a:r>
            <a:r>
              <a:rPr lang="tr-TR" sz="2400" dirty="0">
                <a:latin typeface="Calibri,Bold"/>
              </a:rPr>
              <a:t>() fonksiyonunu anlatırken öğrenmiştik.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400" dirty="0">
              <a:latin typeface="Calibri,Bold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/>
              <a:t>String’in</a:t>
            </a:r>
            <a:r>
              <a:rPr lang="tr-TR" sz="2400" dirty="0"/>
              <a:t> içerisinden bir karakteri okumak için [..] ifadesi, belli bir bölgeyi okumak içinse [.. : ..] kullanılır. (</a:t>
            </a:r>
            <a:r>
              <a:rPr lang="tr-TR" sz="2400" b="1" i="1" dirty="0" err="1"/>
              <a:t>String</a:t>
            </a:r>
            <a:r>
              <a:rPr lang="tr-TR" sz="2400" b="1" i="1" dirty="0"/>
              <a:t> İndeksleme ve parçalama</a:t>
            </a:r>
            <a:r>
              <a:rPr lang="tr-TR" sz="2400" dirty="0"/>
              <a:t>).</a:t>
            </a:r>
            <a:endParaRPr lang="tr-T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</p:spTree>
    <p:extLst>
      <p:ext uri="{BB962C8B-B14F-4D97-AF65-F5344CB8AC3E}">
        <p14:creationId xmlns:p14="http://schemas.microsoft.com/office/powerpoint/2010/main" val="2271316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Metinsel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ifadeler/değişkenler)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18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C355C37F-68AC-4947-AC8B-B080FA9F6C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1" y="1690687"/>
            <a:ext cx="10303412" cy="362690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17065F67-46D1-489A-8355-F7FF23781049}"/>
              </a:ext>
            </a:extLst>
          </p:cNvPr>
          <p:cNvSpPr txBox="1"/>
          <p:nvPr/>
        </p:nvSpPr>
        <p:spPr>
          <a:xfrm>
            <a:off x="3767665" y="5599263"/>
            <a:ext cx="4651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Yukarıdaki kodları deneyelim…</a:t>
            </a:r>
          </a:p>
        </p:txBody>
      </p:sp>
    </p:spTree>
    <p:extLst>
      <p:ext uri="{BB962C8B-B14F-4D97-AF65-F5344CB8AC3E}">
        <p14:creationId xmlns:p14="http://schemas.microsoft.com/office/powerpoint/2010/main" val="394084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Metinsel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ifadeler/değişkenler)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19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17065F67-46D1-489A-8355-F7FF23781049}"/>
              </a:ext>
            </a:extLst>
          </p:cNvPr>
          <p:cNvSpPr txBox="1"/>
          <p:nvPr/>
        </p:nvSpPr>
        <p:spPr>
          <a:xfrm>
            <a:off x="0" y="1563605"/>
            <a:ext cx="314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Çıktılar…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4C2FA110-6F4D-470A-AA12-BB5D25B2F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674" y="2254849"/>
            <a:ext cx="5939791" cy="326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4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İÇERİK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85A240-48A3-4A7B-AA0E-A9F52BF8A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PYTHON’da</a:t>
            </a:r>
            <a:r>
              <a:rPr lang="tr-TR" dirty="0"/>
              <a:t> Sayılar ve Matematiksel İşlemler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PYTHON’da</a:t>
            </a:r>
            <a:r>
              <a:rPr lang="tr-TR" dirty="0"/>
              <a:t> Değişkenler ve Değer Atama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PYTHON’da</a:t>
            </a:r>
            <a:r>
              <a:rPr lang="tr-TR" dirty="0"/>
              <a:t> Değişken Tanımlama Kuralları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PYTHON’da</a:t>
            </a:r>
            <a:r>
              <a:rPr lang="tr-TR" dirty="0"/>
              <a:t> Değişken (Veri) Tipleri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Veri Tipi Dönüşümleri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E074C44-0D68-473E-AA15-A94274A4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6053956-DE93-406E-9753-88EE78D8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791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20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54FFF2DA-7183-4F01-AD76-F3CA7BD8DE88}"/>
              </a:ext>
            </a:extLst>
          </p:cNvPr>
          <p:cNvSpPr/>
          <p:nvPr/>
        </p:nvSpPr>
        <p:spPr>
          <a:xfrm>
            <a:off x="838199" y="1586487"/>
            <a:ext cx="9909517" cy="5020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Calibri,Bold"/>
              </a:rPr>
              <a:t>Listeler, çok yönlü veri tipleridir. Köşeli parantez ([...]) içinde araya virgül (,) koyarak oluşturulurlar.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Calibri,Bold"/>
              </a:rPr>
              <a:t>Diğer dillerdeki dizilere benzer fakat, tek farkla! Diğer dillerde içerisindeki her data tipi aynı olmak zorundadır. Burada ise farklı tiplerde datalar liste içinde bulunabilir.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>
                <a:latin typeface="Calibri,Bold"/>
              </a:rPr>
              <a:t>String’lerde</a:t>
            </a:r>
            <a:r>
              <a:rPr lang="tr-TR" sz="2400" dirty="0">
                <a:latin typeface="Calibri,Bold"/>
              </a:rPr>
              <a:t> olduğu gibi, listelerde de içerisinden bir elemanı okumak için [..] ifadesi, belli bir aralığı okumak içinse [.. : ..] kullanılır. Artı (+) işareti listeye yeni eleman ekler, çarpı işareti ise (*) tekrarlama yaparak listeyi çoğaltır.</a:t>
            </a:r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</p:spTree>
    <p:extLst>
      <p:ext uri="{BB962C8B-B14F-4D97-AF65-F5344CB8AC3E}">
        <p14:creationId xmlns:p14="http://schemas.microsoft.com/office/powerpoint/2010/main" val="2589801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21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0ED01996-F80B-4C8B-92DC-46E1741296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761698"/>
            <a:ext cx="9944216" cy="255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60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22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ECC8204C-F72D-43C0-A48B-DED073B3581D}"/>
              </a:ext>
            </a:extLst>
          </p:cNvPr>
          <p:cNvSpPr txBox="1"/>
          <p:nvPr/>
        </p:nvSpPr>
        <p:spPr>
          <a:xfrm>
            <a:off x="0" y="1563605"/>
            <a:ext cx="314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Çıktılar…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24551146-1A75-4F25-AEE3-45735EB85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441" y="2297870"/>
            <a:ext cx="8175498" cy="253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74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23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9E780B8D-F6BA-426C-98AC-5AFDB9660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1690688"/>
            <a:ext cx="6800557" cy="420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576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24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54FFF2DA-7183-4F01-AD76-F3CA7BD8DE88}"/>
              </a:ext>
            </a:extLst>
          </p:cNvPr>
          <p:cNvSpPr/>
          <p:nvPr/>
        </p:nvSpPr>
        <p:spPr>
          <a:xfrm>
            <a:off x="838199" y="1586487"/>
            <a:ext cx="9909517" cy="588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Calibri,Bold"/>
              </a:rPr>
              <a:t>Bir </a:t>
            </a:r>
            <a:r>
              <a:rPr lang="tr-TR" sz="2400" dirty="0" err="1">
                <a:latin typeface="Calibri,Bold"/>
              </a:rPr>
              <a:t>string</a:t>
            </a:r>
            <a:r>
              <a:rPr lang="tr-TR" sz="2400" dirty="0">
                <a:latin typeface="Calibri,Bold"/>
              </a:rPr>
              <a:t>, </a:t>
            </a:r>
            <a:r>
              <a:rPr lang="tr-TR" sz="2400" dirty="0" err="1">
                <a:latin typeface="Calibri,Bold"/>
              </a:rPr>
              <a:t>list</a:t>
            </a:r>
            <a:r>
              <a:rPr lang="tr-TR" sz="2400" dirty="0">
                <a:latin typeface="Calibri,Bold"/>
              </a:rPr>
              <a:t>() fonksiyonu yardımıyla listeye dönüştürülebilir.</a:t>
            </a:r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C3BC987C-639F-471C-A551-B398BBA98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1151" y="2320147"/>
            <a:ext cx="6401120" cy="205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88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25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C766AF1-1F93-4C03-AB7E-35A8B2BCB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633997"/>
            <a:ext cx="4797972" cy="475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012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26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1EBFA15A-6524-44E9-AD83-3F10BF5439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013" y="1825624"/>
            <a:ext cx="5799479" cy="378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81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27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8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err="1">
                <a:latin typeface="Calibri,Bold"/>
              </a:rPr>
              <a:t>append</a:t>
            </a:r>
            <a:r>
              <a:rPr lang="tr-TR" sz="2400" b="1" dirty="0">
                <a:latin typeface="Calibri,Bold"/>
              </a:rPr>
              <a:t> metodu: </a:t>
            </a:r>
            <a:r>
              <a:rPr lang="tr-TR" sz="2400" dirty="0">
                <a:latin typeface="Calibri,Bold"/>
              </a:rPr>
              <a:t>Bu </a:t>
            </a:r>
            <a:r>
              <a:rPr lang="tr-TR" sz="2400" dirty="0" err="1">
                <a:latin typeface="Calibri,Bold"/>
              </a:rPr>
              <a:t>metod</a:t>
            </a:r>
            <a:r>
              <a:rPr lang="tr-TR" sz="2400" dirty="0">
                <a:latin typeface="Calibri,Bold"/>
              </a:rPr>
              <a:t>, verdiğimiz değeri listeye eklememizi sağlar.</a:t>
            </a:r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22B6C222-3029-4A09-8634-22775BEDA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2476228"/>
            <a:ext cx="4242721" cy="3369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4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28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1696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latin typeface="Calibri,Bold"/>
              </a:rPr>
              <a:t>pop metodu: </a:t>
            </a:r>
            <a:r>
              <a:rPr lang="tr-TR" sz="2400" dirty="0">
                <a:latin typeface="Calibri,Bold"/>
              </a:rPr>
              <a:t>Bu </a:t>
            </a:r>
            <a:r>
              <a:rPr lang="tr-TR" sz="2400" dirty="0" err="1">
                <a:latin typeface="Calibri,Bold"/>
              </a:rPr>
              <a:t>metod</a:t>
            </a:r>
            <a:r>
              <a:rPr lang="tr-TR" sz="2400" dirty="0">
                <a:latin typeface="Calibri,Bold"/>
              </a:rPr>
              <a:t>, içine değer vermezsek listenin son indeksindeki elemanı, değer verirsek verdiğimiz değere karşılık gelen indeksteki elemanı listeden atar ve attığı elemanı ekrana yazdırır.</a:t>
            </a:r>
            <a:endParaRPr lang="tr-TR" dirty="0">
              <a:solidFill>
                <a:srgbClr val="FF0000"/>
              </a:solidFill>
              <a:latin typeface="Consolas,Bold"/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470F8EDA-8159-4D87-B8BA-83DFD87417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299" y="3574895"/>
            <a:ext cx="4789505" cy="2178359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6D74BB2A-C8F4-4D7F-9272-269EFFA636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1243" y="3451117"/>
            <a:ext cx="3637960" cy="2512252"/>
          </a:xfrm>
          <a:prstGeom prst="rect">
            <a:avLst/>
          </a:prstGeom>
        </p:spPr>
      </p:pic>
      <p:sp>
        <p:nvSpPr>
          <p:cNvPr id="11" name="Ok: Sağ 10">
            <a:extLst>
              <a:ext uri="{FF2B5EF4-FFF2-40B4-BE49-F238E27FC236}">
                <a16:creationId xmlns:a16="http://schemas.microsoft.com/office/drawing/2014/main" id="{8812C4D9-9FAD-4B01-B754-F8C65A903FBA}"/>
              </a:ext>
            </a:extLst>
          </p:cNvPr>
          <p:cNvSpPr/>
          <p:nvPr/>
        </p:nvSpPr>
        <p:spPr>
          <a:xfrm>
            <a:off x="5792957" y="4557932"/>
            <a:ext cx="1564446" cy="2060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9785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29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8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err="1">
                <a:latin typeface="Calibri,Bold"/>
              </a:rPr>
              <a:t>short</a:t>
            </a:r>
            <a:r>
              <a:rPr lang="tr-TR" sz="2400" b="1" dirty="0">
                <a:latin typeface="Calibri,Bold"/>
              </a:rPr>
              <a:t> metodu: </a:t>
            </a:r>
            <a:r>
              <a:rPr lang="tr-TR" sz="2400" dirty="0">
                <a:latin typeface="Calibri,Bold"/>
              </a:rPr>
              <a:t>Bu </a:t>
            </a:r>
            <a:r>
              <a:rPr lang="tr-TR" sz="2400" dirty="0" err="1">
                <a:latin typeface="Calibri,Bold"/>
              </a:rPr>
              <a:t>metod</a:t>
            </a:r>
            <a:r>
              <a:rPr lang="tr-TR" sz="2400" dirty="0">
                <a:latin typeface="Calibri,Bold"/>
              </a:rPr>
              <a:t>, listenin elemanlarını sıralamamızı sağlar.</a:t>
            </a:r>
            <a:endParaRPr lang="tr-TR" b="1" dirty="0">
              <a:solidFill>
                <a:srgbClr val="FF0000"/>
              </a:solidFill>
              <a:latin typeface="Consolas,Bold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2307BB8B-0328-4446-8C8B-975A54E2C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2378074"/>
            <a:ext cx="6477001" cy="363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7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Sayılar ve Matematiksel İşlemler</a:t>
            </a:r>
          </a:p>
        </p:txBody>
      </p:sp>
      <p:pic>
        <p:nvPicPr>
          <p:cNvPr id="6" name="İçerik Yer Tutucusu 5">
            <a:extLst>
              <a:ext uri="{FF2B5EF4-FFF2-40B4-BE49-F238E27FC236}">
                <a16:creationId xmlns:a16="http://schemas.microsoft.com/office/drawing/2014/main" id="{F446C9D6-BD77-439C-92DE-4F5FDC9568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33998"/>
            <a:ext cx="4609443" cy="4541256"/>
          </a:xfrm>
          <a:prstGeom prst="rect">
            <a:avLst/>
          </a:prstGeom>
        </p:spPr>
      </p:pic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</a:t>
            </a:fld>
            <a:endParaRPr lang="tr-TR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DA5F43B4-6804-438F-B356-05083E5404CA}"/>
              </a:ext>
            </a:extLst>
          </p:cNvPr>
          <p:cNvSpPr txBox="1"/>
          <p:nvPr/>
        </p:nvSpPr>
        <p:spPr>
          <a:xfrm>
            <a:off x="5857546" y="2905780"/>
            <a:ext cx="5147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</a:rPr>
              <a:t>«</a:t>
            </a:r>
            <a:r>
              <a:rPr lang="tr-TR" sz="2800" dirty="0" err="1">
                <a:solidFill>
                  <a:srgbClr val="FF0000"/>
                </a:solidFill>
              </a:rPr>
              <a:t>Shift</a:t>
            </a:r>
            <a:r>
              <a:rPr lang="tr-TR" sz="2800" dirty="0">
                <a:solidFill>
                  <a:srgbClr val="FF0000"/>
                </a:solidFill>
              </a:rPr>
              <a:t> + </a:t>
            </a:r>
            <a:r>
              <a:rPr lang="tr-TR" sz="2800" dirty="0" err="1">
                <a:solidFill>
                  <a:srgbClr val="FF0000"/>
                </a:solidFill>
              </a:rPr>
              <a:t>Enter</a:t>
            </a:r>
            <a:r>
              <a:rPr lang="tr-TR" sz="2800" dirty="0">
                <a:solidFill>
                  <a:srgbClr val="FF0000"/>
                </a:solidFill>
              </a:rPr>
              <a:t>» ile çalıştırınız..</a:t>
            </a:r>
          </a:p>
        </p:txBody>
      </p:sp>
    </p:spTree>
    <p:extLst>
      <p:ext uri="{BB962C8B-B14F-4D97-AF65-F5344CB8AC3E}">
        <p14:creationId xmlns:p14="http://schemas.microsoft.com/office/powerpoint/2010/main" val="96425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Lists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(Diziler/Liste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30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1696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latin typeface="Calibri,Bold"/>
              </a:rPr>
              <a:t>İç içe Listeler: </a:t>
            </a:r>
            <a:r>
              <a:rPr lang="tr-TR" sz="2400" dirty="0">
                <a:latin typeface="Calibri,Bold"/>
              </a:rPr>
              <a:t>Bir listenin içinde başka bir liste bulundurmak mümkündür. Bunlara </a:t>
            </a:r>
            <a:r>
              <a:rPr lang="tr-TR" sz="2400" dirty="0" err="1">
                <a:latin typeface="Calibri,Bold"/>
              </a:rPr>
              <a:t>Python’da</a:t>
            </a:r>
            <a:r>
              <a:rPr lang="tr-TR" sz="2400" dirty="0">
                <a:latin typeface="Calibri,Bold"/>
              </a:rPr>
              <a:t> </a:t>
            </a:r>
            <a:r>
              <a:rPr lang="tr-TR" sz="2400">
                <a:latin typeface="Calibri,Bold"/>
              </a:rPr>
              <a:t>içi içe </a:t>
            </a:r>
            <a:r>
              <a:rPr lang="tr-TR" sz="2400" dirty="0">
                <a:latin typeface="Calibri,Bold"/>
              </a:rPr>
              <a:t>listeler denmektedir. Bu özellik, </a:t>
            </a:r>
            <a:r>
              <a:rPr lang="tr-TR" sz="2400" dirty="0" err="1">
                <a:latin typeface="Calibri,Bold"/>
              </a:rPr>
              <a:t>Python’da</a:t>
            </a:r>
            <a:r>
              <a:rPr lang="tr-TR" sz="2400" dirty="0">
                <a:latin typeface="Calibri,Bold"/>
              </a:rPr>
              <a:t> ağaç yapılarında veya matris yapılarında oldukça kullanışlı olmaktadır.</a:t>
            </a:r>
            <a:endParaRPr lang="tr-TR" dirty="0">
              <a:solidFill>
                <a:srgbClr val="FF0000"/>
              </a:solidFill>
              <a:latin typeface="Consolas,Bold"/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E1E387DF-7D2F-42E8-B5C2-7D3C5306D9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396" y="3499863"/>
            <a:ext cx="4336650" cy="2618886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EA435A96-735F-4B8A-972A-707D2D8B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2293" y="3447339"/>
            <a:ext cx="4166252" cy="1095670"/>
          </a:xfrm>
          <a:prstGeom prst="rect">
            <a:avLst/>
          </a:prstGeom>
        </p:spPr>
      </p:pic>
      <p:sp>
        <p:nvSpPr>
          <p:cNvPr id="11" name="Ok: Sağ 10">
            <a:extLst>
              <a:ext uri="{FF2B5EF4-FFF2-40B4-BE49-F238E27FC236}">
                <a16:creationId xmlns:a16="http://schemas.microsoft.com/office/drawing/2014/main" id="{0D0E2C67-C6E3-4819-8E4C-D902CD6FCD95}"/>
              </a:ext>
            </a:extLst>
          </p:cNvPr>
          <p:cNvSpPr/>
          <p:nvPr/>
        </p:nvSpPr>
        <p:spPr>
          <a:xfrm>
            <a:off x="5458265" y="4160838"/>
            <a:ext cx="1406769" cy="1720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366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Tuples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(Sabit listeler/Demet veri tipileri)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31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3913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Calibri,Bold"/>
              </a:rPr>
              <a:t>Bir diğer liste türü, </a:t>
            </a:r>
            <a:r>
              <a:rPr lang="tr-TR" sz="2400" dirty="0" err="1">
                <a:latin typeface="Calibri,Bold"/>
              </a:rPr>
              <a:t>Tubles</a:t>
            </a:r>
            <a:r>
              <a:rPr lang="tr-TR" sz="2400" dirty="0">
                <a:latin typeface="Calibri,Bold"/>
              </a:rPr>
              <a:t> olarak adlandırılır. Bunlarda tıpkı </a:t>
            </a:r>
            <a:r>
              <a:rPr lang="tr-TR" sz="2400" dirty="0" err="1">
                <a:latin typeface="Calibri,Bold"/>
              </a:rPr>
              <a:t>Lists</a:t>
            </a:r>
            <a:r>
              <a:rPr lang="tr-TR" sz="2400" dirty="0">
                <a:latin typeface="Calibri,Bold"/>
              </a:rPr>
              <a:t> gibidir; fakat iki farkı vardır: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Calibri,Bold"/>
              </a:rPr>
              <a:t>Burada parantez olarak köşeli parantez yerine normal parantez (...) kullanılır.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Calibri,Bold"/>
              </a:rPr>
              <a:t>Diğer bir fark ise bu dizilerin elemanları değiştirilemez, sabittir.</a:t>
            </a:r>
          </a:p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  <a:p>
            <a:pPr algn="just">
              <a:lnSpc>
                <a:spcPct val="150000"/>
              </a:lnSpc>
            </a:pPr>
            <a:r>
              <a:rPr lang="tr-TR" sz="2400" dirty="0">
                <a:latin typeface="Calibri,Bold"/>
              </a:rPr>
              <a:t>Sabit listeler, Read </a:t>
            </a:r>
            <a:r>
              <a:rPr lang="tr-TR" sz="2400" dirty="0" err="1">
                <a:latin typeface="Calibri,Bold"/>
              </a:rPr>
              <a:t>Only</a:t>
            </a:r>
            <a:r>
              <a:rPr lang="tr-TR" sz="2400" dirty="0">
                <a:latin typeface="Calibri,Bold"/>
              </a:rPr>
              <a:t> (Sadece Okuma) bir veri tipi olduğu için listelere göre biraz daha hızlı çalışırlar.</a:t>
            </a:r>
          </a:p>
        </p:txBody>
      </p:sp>
    </p:spTree>
    <p:extLst>
      <p:ext uri="{BB962C8B-B14F-4D97-AF65-F5344CB8AC3E}">
        <p14:creationId xmlns:p14="http://schemas.microsoft.com/office/powerpoint/2010/main" val="1647242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Tuples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(Sabit listeler/Demet veri tipileri)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32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05A330E9-954A-4E2B-B699-7709F918A6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8" y="1690687"/>
            <a:ext cx="9450761" cy="358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76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Tuples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(Sabit listeler/Demet veri tipileri)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33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31D0CEE8-B2F0-4DC8-9ABB-A0BDBABCA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8" y="1551671"/>
            <a:ext cx="6477502" cy="1877329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250690E8-7139-4FB1-BA15-4B44A94ABB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656" y="3326479"/>
            <a:ext cx="5257802" cy="254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00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Tuples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(Sabit listeler/Demet veri tipileri)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34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B909CE57-B79A-44BC-A3B1-3076409BE0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794" y="1690688"/>
            <a:ext cx="5509397" cy="370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875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Tuples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(Sabit listeler/Demet veri tipileri)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35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47D84155-4B59-44C2-ABC9-C1423143F1F1}"/>
              </a:ext>
            </a:extLst>
          </p:cNvPr>
          <p:cNvSpPr/>
          <p:nvPr/>
        </p:nvSpPr>
        <p:spPr>
          <a:xfrm>
            <a:off x="838199" y="1586487"/>
            <a:ext cx="9909517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latin typeface="Calibri,Bold"/>
              </a:rPr>
              <a:t>Demetlerin Temel Metotlar</a:t>
            </a:r>
          </a:p>
          <a:p>
            <a:pPr algn="just">
              <a:lnSpc>
                <a:spcPct val="150000"/>
              </a:lnSpc>
            </a:pPr>
            <a:r>
              <a:rPr lang="tr-TR" sz="2400" b="1" dirty="0" err="1">
                <a:latin typeface="Calibri,Bold"/>
              </a:rPr>
              <a:t>index</a:t>
            </a:r>
            <a:r>
              <a:rPr lang="tr-TR" sz="2400" dirty="0">
                <a:latin typeface="Calibri,Bold"/>
              </a:rPr>
              <a:t> </a:t>
            </a:r>
            <a:r>
              <a:rPr lang="tr-TR" sz="2400" b="1" dirty="0">
                <a:latin typeface="Calibri,Bold"/>
              </a:rPr>
              <a:t>metodu: </a:t>
            </a:r>
            <a:r>
              <a:rPr lang="tr-TR" sz="2400" dirty="0">
                <a:latin typeface="Calibri,Bold"/>
              </a:rPr>
              <a:t>Bu metotla içine verdiğimiz elemanın hangi indekste olduğunu bulabiliriz.</a:t>
            </a:r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7007D79E-A56F-4631-B417-A77253CB9C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3139856"/>
            <a:ext cx="5712373" cy="255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5818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Tuples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(Sabit listeler/Demet veri tipileri)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36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47D84155-4B59-44C2-ABC9-C1423143F1F1}"/>
              </a:ext>
            </a:extLst>
          </p:cNvPr>
          <p:cNvSpPr/>
          <p:nvPr/>
        </p:nvSpPr>
        <p:spPr>
          <a:xfrm>
            <a:off x="838199" y="1586487"/>
            <a:ext cx="9909517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err="1">
                <a:latin typeface="Calibri,Bold"/>
              </a:rPr>
              <a:t>count</a:t>
            </a:r>
            <a:r>
              <a:rPr lang="tr-TR" sz="2400" dirty="0">
                <a:latin typeface="Calibri,Bold"/>
              </a:rPr>
              <a:t> </a:t>
            </a:r>
            <a:r>
              <a:rPr lang="tr-TR" sz="2400" b="1" dirty="0">
                <a:latin typeface="Calibri,Bold"/>
              </a:rPr>
              <a:t>metodu: </a:t>
            </a:r>
            <a:r>
              <a:rPr lang="tr-TR" sz="2400" dirty="0">
                <a:latin typeface="Calibri,Bold"/>
              </a:rPr>
              <a:t>Bu metotla, içine verdiğimiz elemanın demette kaç defa geçtiğini bulabiliriz.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B640BDBF-49BA-41EC-AABF-C74A8A6036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2828936"/>
            <a:ext cx="6083106" cy="244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51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Tuples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(Sabit listeler/Demet veri tipileri)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37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B588798E-C063-4B6A-A981-9961E48BC5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7" y="1899224"/>
            <a:ext cx="8747181" cy="3137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449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38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47D84155-4B59-44C2-ABC9-C1423143F1F1}"/>
              </a:ext>
            </a:extLst>
          </p:cNvPr>
          <p:cNvSpPr/>
          <p:nvPr/>
        </p:nvSpPr>
        <p:spPr>
          <a:xfrm>
            <a:off x="838199" y="1586487"/>
            <a:ext cx="9909517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Calibri,Bold"/>
              </a:rPr>
              <a:t>Dizi içerisindeki ifadeler hem "Değişken" hem de onun "Değeri" şeklinde sıralanırsa bu tip bir dizi oluşturulmuş olur.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A309C257-3C8D-43CA-B41E-500F1159AE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2912049"/>
            <a:ext cx="10080622" cy="234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77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39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45E6DC14-FBF1-4686-A43A-4E41BDD73E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7" y="1741157"/>
            <a:ext cx="6828785" cy="290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64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Sayılar ve Matematiksel İşlemler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37F868B7-6E26-43B0-9B31-043A846F9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364422" cy="1861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04F04AB-A339-4781-B4FD-6D2B6973540C}"/>
              </a:ext>
            </a:extLst>
          </p:cNvPr>
          <p:cNvSpPr/>
          <p:nvPr/>
        </p:nvSpPr>
        <p:spPr>
          <a:xfrm>
            <a:off x="838199" y="193285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>
                <a:solidFill>
                  <a:srgbClr val="FF0000"/>
                </a:solidFill>
                <a:latin typeface="Calibri Bold" panose="020F0702030404030204" pitchFamily="34" charset="0"/>
              </a:rPr>
              <a:t>// operatörü: </a:t>
            </a:r>
            <a:r>
              <a:rPr lang="tr-TR">
                <a:solidFill>
                  <a:srgbClr val="000000"/>
                </a:solidFill>
                <a:latin typeface="Calibri" panose="020F0502020204030204" pitchFamily="34" charset="0"/>
              </a:rPr>
              <a:t>Bölme işleminde kalan sayı göz ardı</a:t>
            </a:r>
          </a:p>
          <a:p>
            <a:r>
              <a:rPr lang="tr-TR">
                <a:solidFill>
                  <a:srgbClr val="000000"/>
                </a:solidFill>
                <a:latin typeface="Calibri" panose="020F0502020204030204" pitchFamily="34" charset="0"/>
              </a:rPr>
              <a:t>edilir.(Taban Bölme)</a:t>
            </a:r>
          </a:p>
          <a:p>
            <a:r>
              <a:rPr lang="tr-TR">
                <a:solidFill>
                  <a:srgbClr val="000000"/>
                </a:solidFill>
                <a:latin typeface="Calibri" panose="020F0502020204030204" pitchFamily="34" charset="0"/>
              </a:rPr>
              <a:t>&gt;&gt;&gt;25//6 </a:t>
            </a:r>
            <a:r>
              <a:rPr lang="tr-TR" b="1">
                <a:solidFill>
                  <a:srgbClr val="000000"/>
                </a:solidFill>
                <a:latin typeface="Calibri Bold" panose="020F0702030404030204" pitchFamily="34" charset="0"/>
              </a:rPr>
              <a:t>4</a:t>
            </a:r>
          </a:p>
          <a:p>
            <a:r>
              <a:rPr lang="tr-TR">
                <a:solidFill>
                  <a:srgbClr val="000000"/>
                </a:solidFill>
                <a:latin typeface="Calibri" panose="020F0502020204030204" pitchFamily="34" charset="0"/>
              </a:rPr>
              <a:t>&gt;&gt;&gt;6//25 </a:t>
            </a:r>
            <a:r>
              <a:rPr lang="tr-TR" b="1">
                <a:solidFill>
                  <a:srgbClr val="000000"/>
                </a:solidFill>
                <a:latin typeface="Calibri Bold" panose="020F0702030404030204" pitchFamily="34" charset="0"/>
              </a:rPr>
              <a:t>0</a:t>
            </a:r>
          </a:p>
          <a:p>
            <a:r>
              <a:rPr lang="tr-TR">
                <a:solidFill>
                  <a:srgbClr val="000000"/>
                </a:solidFill>
                <a:latin typeface="Calibri" panose="020F0502020204030204" pitchFamily="34" charset="0"/>
              </a:rPr>
              <a:t>&gt;&gt;&gt;4.5//1.2 </a:t>
            </a:r>
            <a:r>
              <a:rPr lang="tr-TR" b="1">
                <a:solidFill>
                  <a:srgbClr val="000000"/>
                </a:solidFill>
                <a:latin typeface="Calibri Bold" panose="020F0702030404030204" pitchFamily="34" charset="0"/>
              </a:rPr>
              <a:t>3.0</a:t>
            </a:r>
          </a:p>
          <a:p>
            <a:r>
              <a:rPr lang="tr-TR">
                <a:solidFill>
                  <a:srgbClr val="000000"/>
                </a:solidFill>
                <a:latin typeface="Calibri" panose="020F0502020204030204" pitchFamily="34" charset="0"/>
              </a:rPr>
              <a:t>&gt;&gt;&gt;2.1//1 </a:t>
            </a:r>
            <a:r>
              <a:rPr lang="tr-TR" b="1">
                <a:solidFill>
                  <a:srgbClr val="000000"/>
                </a:solidFill>
                <a:latin typeface="Calibri Bold" panose="020F0702030404030204" pitchFamily="34" charset="0"/>
              </a:rPr>
              <a:t>2.0</a:t>
            </a:r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861C6167-B280-49F6-95DD-39C471A245A7}"/>
              </a:ext>
            </a:extLst>
          </p:cNvPr>
          <p:cNvSpPr/>
          <p:nvPr/>
        </p:nvSpPr>
        <p:spPr>
          <a:xfrm>
            <a:off x="5928360" y="1932858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Calibri Bold" panose="020F0702030404030204" pitchFamily="34" charset="0"/>
              </a:rPr>
              <a:t>Üs Alma:</a:t>
            </a:r>
          </a:p>
          <a:p>
            <a:r>
              <a:rPr lang="tr-TR" b="1" dirty="0">
                <a:solidFill>
                  <a:srgbClr val="FF0000"/>
                </a:solidFill>
                <a:latin typeface="Calibri Bold" panose="020F0702030404030204" pitchFamily="34" charset="0"/>
              </a:rPr>
              <a:t>Birinci Yol: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5**2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25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5**-1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0.2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5**0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1</a:t>
            </a:r>
          </a:p>
          <a:p>
            <a:r>
              <a:rPr lang="tr-TR" b="1" dirty="0">
                <a:solidFill>
                  <a:srgbClr val="FF0000"/>
                </a:solidFill>
                <a:latin typeface="Calibri Bold" panose="020F0702030404030204" pitchFamily="34" charset="0"/>
              </a:rPr>
              <a:t>İkinci Yol: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pow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(5,2)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25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pow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(5,-1)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0.2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pow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(5,0)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1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pow(11,3,4) </a:t>
            </a:r>
            <a:r>
              <a:rPr lang="it-IT" b="1" dirty="0">
                <a:solidFill>
                  <a:srgbClr val="000000"/>
                </a:solidFill>
                <a:latin typeface="Calibri Bold" panose="020F0702030404030204" pitchFamily="34" charset="0"/>
              </a:rPr>
              <a:t>3 </a:t>
            </a:r>
            <a:r>
              <a:rPr lang="it-IT" dirty="0">
                <a:solidFill>
                  <a:srgbClr val="000000"/>
                </a:solidFill>
                <a:latin typeface="Wingdings" panose="05000000000000000000" pitchFamily="2" charset="2"/>
              </a:rPr>
              <a:t></a:t>
            </a:r>
            <a:r>
              <a:rPr lang="it-IT" b="1" dirty="0">
                <a:solidFill>
                  <a:srgbClr val="000000"/>
                </a:solidFill>
                <a:latin typeface="Calibri Bold" panose="020F0702030404030204" pitchFamily="34" charset="0"/>
              </a:rPr>
              <a:t>11’in 3. kuvveti olan 1331’in 4‘e</a:t>
            </a:r>
          </a:p>
          <a:p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bölümünden kalan sayı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5*10</a:t>
            </a:r>
            <a:r>
              <a:rPr lang="tr-TR" sz="800" dirty="0">
                <a:solidFill>
                  <a:srgbClr val="000000"/>
                </a:solidFill>
                <a:latin typeface="Calibri" panose="020F0502020204030204" pitchFamily="34" charset="0"/>
              </a:rPr>
              <a:t>2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gibi bir ifade şöyle yazılabilir:</a:t>
            </a:r>
          </a:p>
          <a:p>
            <a:r>
              <a:rPr lang="tr-TR">
                <a:solidFill>
                  <a:srgbClr val="000000"/>
                </a:solidFill>
                <a:latin typeface="Calibri" panose="020F0502020204030204" pitchFamily="34" charset="0"/>
              </a:rPr>
              <a:t>5e2 </a:t>
            </a:r>
            <a:r>
              <a:rPr lang="tr-TR" b="1">
                <a:solidFill>
                  <a:srgbClr val="000000"/>
                </a:solidFill>
                <a:latin typeface="Calibri Bold" panose="020F0702030404030204" pitchFamily="34" charset="0"/>
              </a:rPr>
              <a:t>500 </a:t>
            </a:r>
            <a:r>
              <a:rPr lang="tr-TR" dirty="0">
                <a:solidFill>
                  <a:srgbClr val="000000"/>
                </a:solidFill>
                <a:latin typeface="Wingdings" panose="05000000000000000000" pitchFamily="2" charset="2"/>
              </a:rPr>
              <a:t>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simge olarak “e”</a:t>
            </a:r>
          </a:p>
          <a:p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yerine “E” de kullanılabilir.</a:t>
            </a:r>
            <a:endParaRPr lang="tr-TR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AFA972B4-B66C-4AED-9171-B2326D159FE4}"/>
              </a:ext>
            </a:extLst>
          </p:cNvPr>
          <p:cNvSpPr/>
          <p:nvPr/>
        </p:nvSpPr>
        <p:spPr>
          <a:xfrm>
            <a:off x="838199" y="3918017"/>
            <a:ext cx="47888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  <a:latin typeface="Calibri Bold" panose="020F0702030404030204" pitchFamily="34" charset="0"/>
              </a:rPr>
              <a:t>Mod İşlemi: </a:t>
            </a: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Bölme sonucunda kalan sayıyı verir.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25%7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4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22%11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0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6%25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6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0%25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0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25%0 </a:t>
            </a:r>
            <a:r>
              <a:rPr lang="tr-TR" dirty="0">
                <a:solidFill>
                  <a:srgbClr val="FF0000"/>
                </a:solidFill>
                <a:latin typeface="Wingdings" panose="05000000000000000000" pitchFamily="2" charset="2"/>
              </a:rPr>
              <a:t></a:t>
            </a:r>
            <a:r>
              <a:rPr lang="tr-TR" b="1" dirty="0">
                <a:solidFill>
                  <a:srgbClr val="FF0000"/>
                </a:solidFill>
                <a:latin typeface="Calibri Bold" panose="020F0702030404030204" pitchFamily="34" charset="0"/>
              </a:rPr>
              <a:t>hata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46162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40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058F5BAF-E5C1-4F88-9B38-207D9DE5E6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8" y="1759524"/>
            <a:ext cx="7013130" cy="317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378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41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56F5B4BA-2E5B-4D69-8D20-C9A482404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4" y="1606892"/>
            <a:ext cx="9704621" cy="292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6688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42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686A0FB4-E18F-4766-8338-BE28E08F3D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497" y="1690688"/>
            <a:ext cx="8668681" cy="334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462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43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tr-TR" sz="2400" dirty="0">
              <a:latin typeface="Calibri,Bold"/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D7EDF3EB-9AE9-45C1-8599-317C051924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076" y="1690688"/>
            <a:ext cx="8462396" cy="341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870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44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Calibri,Bold"/>
              </a:rPr>
              <a:t>Bir sözlüğe, eleman ekleyebiliriz: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B340F236-0AD8-4CB3-BD74-5E051E9C9E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2266949"/>
            <a:ext cx="6618547" cy="2378759"/>
          </a:xfrm>
          <a:prstGeom prst="rect">
            <a:avLst/>
          </a:prstGeom>
        </p:spPr>
      </p:pic>
      <p:sp>
        <p:nvSpPr>
          <p:cNvPr id="10" name="Dikdörtgen 9">
            <a:extLst>
              <a:ext uri="{FF2B5EF4-FFF2-40B4-BE49-F238E27FC236}">
                <a16:creationId xmlns:a16="http://schemas.microsoft.com/office/drawing/2014/main" id="{3C4C90D4-DFF0-4972-AD44-C9F527AED029}"/>
              </a:ext>
            </a:extLst>
          </p:cNvPr>
          <p:cNvSpPr/>
          <p:nvPr/>
        </p:nvSpPr>
        <p:spPr>
          <a:xfrm>
            <a:off x="980391" y="4903522"/>
            <a:ext cx="9909517" cy="967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>
                <a:solidFill>
                  <a:srgbClr val="FF0000"/>
                </a:solidFill>
              </a:rPr>
              <a:t>NOT: Dikkat ederseniz yeni eklediğimiz anahtar ve değer sözlüğün sonuna eklenmedi. Sözlükler diğer veri tiplerinden farklı olarak sıralı olmayan bir veri tipidir.</a:t>
            </a:r>
            <a:endParaRPr lang="tr-TR" sz="2000" dirty="0">
              <a:solidFill>
                <a:srgbClr val="FF0000"/>
              </a:solidFill>
              <a:latin typeface="Calibri,Bold"/>
            </a:endParaRPr>
          </a:p>
        </p:txBody>
      </p:sp>
    </p:spTree>
    <p:extLst>
      <p:ext uri="{BB962C8B-B14F-4D97-AF65-F5344CB8AC3E}">
        <p14:creationId xmlns:p14="http://schemas.microsoft.com/office/powerpoint/2010/main" val="31936562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45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latin typeface="Calibri,Bold"/>
              </a:rPr>
              <a:t>İç içe sözlükler: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0B4E88A9-422E-4ECF-B694-B02314CDE8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2338387"/>
            <a:ext cx="10643644" cy="275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638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Dictionary (Sözlük veri tipleri) 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46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586487"/>
            <a:ext cx="9909517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>
                <a:latin typeface="Calibri,Bold"/>
              </a:rPr>
              <a:t>Temel Sözlük Metotları: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860027C4-0459-4AD8-8854-DBF7F8DC3B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8" y="2122804"/>
            <a:ext cx="9354132" cy="398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955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Veri Tipi Dönüşümleri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47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21E3801D-EEB8-4BD1-8587-9300CE28802B}"/>
              </a:ext>
            </a:extLst>
          </p:cNvPr>
          <p:cNvSpPr/>
          <p:nvPr/>
        </p:nvSpPr>
        <p:spPr>
          <a:xfrm>
            <a:off x="838199" y="1383878"/>
            <a:ext cx="9909517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Calibri,Bold"/>
              </a:rPr>
              <a:t>Bazen veri tipleri arasında dönüşüme ihtiyaç olabilir. Bu durumda aşağıdaki tabloda verilen bazı fonksiyonlar kullanılabilir.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05BB2E54-A29C-4EC8-A3A5-37D5581368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180" y="2639525"/>
            <a:ext cx="8713765" cy="371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130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Veri Tipi Dönüşümleri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48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71746914-8E01-4BBF-85A3-EB9ADA642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690688"/>
            <a:ext cx="7927135" cy="358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878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Veri Tipi Dönüşümleri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49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D29B69DA-64EE-4CC7-8E2E-5BBDBB990C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49" y="1633998"/>
            <a:ext cx="6589542" cy="425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16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Sayılar ve Matematiksel İşlemler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5</a:t>
            </a:fld>
            <a:endParaRPr lang="tr-TR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DDAA7937-2323-42A5-A2A3-9697087DC67B}"/>
              </a:ext>
            </a:extLst>
          </p:cNvPr>
          <p:cNvSpPr/>
          <p:nvPr/>
        </p:nvSpPr>
        <p:spPr>
          <a:xfrm>
            <a:off x="838200" y="1825625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Calibri Bold" panose="020F0702030404030204" pitchFamily="34" charset="0"/>
              </a:rPr>
              <a:t>Karekök Alma: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Bir sayının 0.5. kuvveti o sayının kareköküdür.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&gt;&gt;&gt;144**0.5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12</a:t>
            </a:r>
          </a:p>
          <a:p>
            <a:r>
              <a:rPr lang="tr-TR" b="1" dirty="0">
                <a:solidFill>
                  <a:srgbClr val="FF0000"/>
                </a:solidFill>
                <a:latin typeface="Calibri Bold" panose="020F0702030404030204" pitchFamily="34" charset="0"/>
              </a:rPr>
              <a:t>Yuvarlama: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(28.71)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29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(28.47)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28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(29.5)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30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(30.5)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30 </a:t>
            </a:r>
            <a:r>
              <a:rPr lang="tr-TR" dirty="0">
                <a:solidFill>
                  <a:srgbClr val="000000"/>
                </a:solidFill>
                <a:latin typeface="Wingdings" panose="05000000000000000000" pitchFamily="2" charset="2"/>
              </a:rPr>
              <a:t>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en yakın çift sayıya</a:t>
            </a:r>
          </a:p>
          <a:p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yuvarlıyor</a:t>
            </a:r>
          </a:p>
          <a:p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x = 8793.748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(x)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8794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(x, 1)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8793.7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(x, 2)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8793.75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(x, 0)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8794.0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(x, -1)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8790.0</a:t>
            </a:r>
          </a:p>
          <a:p>
            <a:r>
              <a:rPr lang="tr-TR" dirty="0" err="1">
                <a:solidFill>
                  <a:srgbClr val="000000"/>
                </a:solidFill>
                <a:latin typeface="Calibri" panose="020F0502020204030204" pitchFamily="34" charset="0"/>
              </a:rPr>
              <a:t>round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</a:rPr>
              <a:t>(x, -2) </a:t>
            </a:r>
            <a:r>
              <a:rPr lang="tr-TR" b="1" dirty="0">
                <a:solidFill>
                  <a:srgbClr val="000000"/>
                </a:solidFill>
                <a:latin typeface="Calibri Bold" panose="020F0702030404030204" pitchFamily="34" charset="0"/>
              </a:rPr>
              <a:t>8800.0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17756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Veri Tipi Dönüşümleri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50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23B11D96-774E-4916-9C66-002F9BCA19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9049" y="1324508"/>
            <a:ext cx="6935656" cy="487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371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Veri Tipi Dönüşümleri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51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85BB3775-EC93-4F5B-8FC8-607514709E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562099"/>
            <a:ext cx="7772400" cy="444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743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Veri Tipi Dönüşümleri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52</a:t>
            </a:fld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EEAB34C3-63AD-4EDC-A5AC-4D2F9F4A71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1501774"/>
            <a:ext cx="7905750" cy="429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50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Sayılar ve Matematiksel İşlemler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6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37F868B7-6E26-43B0-9B31-043A846F9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371084" cy="4474035"/>
          </a:xfrm>
        </p:spPr>
        <p:txBody>
          <a:bodyPr>
            <a:normAutofit fontScale="92500"/>
          </a:bodyPr>
          <a:lstStyle/>
          <a:p>
            <a:r>
              <a:rPr lang="tr-TR" dirty="0"/>
              <a:t>Bir değere iki veya daha fazla değişken atayabiliriz:</a:t>
            </a:r>
          </a:p>
          <a:p>
            <a:pPr marL="0" indent="0">
              <a:buNone/>
            </a:pPr>
            <a:r>
              <a:rPr lang="tr-TR" b="1" dirty="0"/>
              <a:t>   a=b=c=4</a:t>
            </a:r>
          </a:p>
          <a:p>
            <a:pPr marL="0" indent="0">
              <a:buNone/>
            </a:pPr>
            <a:r>
              <a:rPr lang="tr-TR" b="1" dirty="0"/>
              <a:t>   </a:t>
            </a:r>
            <a:r>
              <a:rPr lang="tr-TR" b="1" dirty="0" err="1"/>
              <a:t>print</a:t>
            </a:r>
            <a:r>
              <a:rPr lang="tr-TR" b="1" dirty="0"/>
              <a:t>(a*</a:t>
            </a:r>
            <a:r>
              <a:rPr lang="tr-TR" b="1" dirty="0" err="1"/>
              <a:t>b+c</a:t>
            </a:r>
            <a:r>
              <a:rPr lang="tr-TR" b="1" dirty="0"/>
              <a:t>)    </a:t>
            </a:r>
            <a:r>
              <a:rPr lang="tr-TR" b="1" dirty="0">
                <a:solidFill>
                  <a:srgbClr val="FF0000"/>
                </a:solidFill>
              </a:rPr>
              <a:t>Çıktı: 20</a:t>
            </a:r>
          </a:p>
          <a:p>
            <a:pPr marL="0" indent="0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Bir değişkene defalarca farklı değerler atayabiliriz. Son değer geçerlidir.</a:t>
            </a:r>
            <a:endParaRPr lang="tr-TR" b="1" dirty="0"/>
          </a:p>
          <a:p>
            <a:pPr marL="0" indent="0">
              <a:buNone/>
            </a:pPr>
            <a:r>
              <a:rPr lang="tr-TR" b="1" dirty="0"/>
              <a:t>   x = 10</a:t>
            </a:r>
          </a:p>
          <a:p>
            <a:pPr marL="0" indent="0">
              <a:buNone/>
            </a:pPr>
            <a:r>
              <a:rPr lang="tr-TR" b="1" dirty="0"/>
              <a:t>   x = 20</a:t>
            </a:r>
          </a:p>
          <a:p>
            <a:pPr marL="0" indent="0">
              <a:buNone/>
            </a:pPr>
            <a:r>
              <a:rPr lang="tr-TR" b="1" dirty="0"/>
              <a:t>   x = 30</a:t>
            </a:r>
          </a:p>
          <a:p>
            <a:pPr marL="0" indent="0">
              <a:buNone/>
            </a:pPr>
            <a:r>
              <a:rPr lang="tr-TR" b="1" dirty="0"/>
              <a:t>   </a:t>
            </a:r>
            <a:r>
              <a:rPr lang="tr-TR" b="1" dirty="0" err="1"/>
              <a:t>print</a:t>
            </a:r>
            <a:r>
              <a:rPr lang="tr-TR" b="1" dirty="0"/>
              <a:t>(x+5)       </a:t>
            </a:r>
            <a:r>
              <a:rPr lang="tr-TR" b="1" dirty="0">
                <a:solidFill>
                  <a:srgbClr val="FF0000"/>
                </a:solidFill>
              </a:rPr>
              <a:t>Çıktı: 35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746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Sayılar ve Matematiksel İşlemler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7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37F868B7-6E26-43B0-9B31-043A846F9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4364422" cy="4474035"/>
          </a:xfrm>
        </p:spPr>
        <p:txBody>
          <a:bodyPr>
            <a:normAutofit/>
          </a:bodyPr>
          <a:lstStyle/>
          <a:p>
            <a:r>
              <a:rPr lang="tr-TR" dirty="0"/>
              <a:t>Çoklu atama işlemi:</a:t>
            </a:r>
          </a:p>
          <a:p>
            <a:pPr marL="0" indent="0">
              <a:buNone/>
            </a:pPr>
            <a:r>
              <a:rPr lang="tr-TR" b="1" dirty="0"/>
              <a:t>   x, y, z = 4,3,2</a:t>
            </a:r>
          </a:p>
          <a:p>
            <a:pPr marL="0" indent="0">
              <a:buNone/>
            </a:pPr>
            <a:r>
              <a:rPr lang="tr-TR" b="1" dirty="0"/>
              <a:t>   </a:t>
            </a:r>
            <a:r>
              <a:rPr lang="tr-TR" b="1" dirty="0" err="1"/>
              <a:t>print</a:t>
            </a:r>
            <a:r>
              <a:rPr lang="tr-TR" b="1" dirty="0"/>
              <a:t>(x*y-z)    </a:t>
            </a:r>
            <a:r>
              <a:rPr lang="tr-TR" b="1" dirty="0">
                <a:solidFill>
                  <a:srgbClr val="FF0000"/>
                </a:solidFill>
              </a:rPr>
              <a:t>Çıktı: 10</a:t>
            </a:r>
          </a:p>
          <a:p>
            <a:pPr marL="0" indent="0">
              <a:buNone/>
            </a:pPr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dirty="0"/>
              <a:t>Değişken takası:</a:t>
            </a:r>
            <a:endParaRPr lang="tr-TR" b="1" dirty="0"/>
          </a:p>
          <a:p>
            <a:pPr marL="0" indent="0">
              <a:buNone/>
            </a:pPr>
            <a:r>
              <a:rPr lang="tr-TR" b="1" dirty="0"/>
              <a:t>   </a:t>
            </a:r>
            <a:r>
              <a:rPr lang="tr-TR" b="1" dirty="0" err="1"/>
              <a:t>x,y,z</a:t>
            </a:r>
            <a:r>
              <a:rPr lang="tr-TR" b="1" dirty="0"/>
              <a:t>=4,3,2</a:t>
            </a:r>
          </a:p>
          <a:p>
            <a:pPr marL="0" indent="0">
              <a:buNone/>
            </a:pPr>
            <a:r>
              <a:rPr lang="tr-TR" b="1" dirty="0"/>
              <a:t>   </a:t>
            </a:r>
            <a:r>
              <a:rPr lang="tr-TR" b="1" dirty="0" err="1"/>
              <a:t>x,y,z</a:t>
            </a:r>
            <a:r>
              <a:rPr lang="tr-TR" b="1" dirty="0"/>
              <a:t>=</a:t>
            </a:r>
            <a:r>
              <a:rPr lang="tr-TR" b="1" dirty="0" err="1"/>
              <a:t>y,z,x</a:t>
            </a:r>
            <a:r>
              <a:rPr lang="tr-TR" b="1" dirty="0"/>
              <a:t> </a:t>
            </a:r>
          </a:p>
          <a:p>
            <a:pPr marL="0" indent="0">
              <a:buNone/>
            </a:pPr>
            <a:r>
              <a:rPr lang="tr-TR" b="1" dirty="0"/>
              <a:t>   </a:t>
            </a:r>
            <a:r>
              <a:rPr lang="tr-TR" b="1" dirty="0" err="1"/>
              <a:t>print</a:t>
            </a:r>
            <a:r>
              <a:rPr lang="tr-TR" b="1" dirty="0"/>
              <a:t>(z*</a:t>
            </a:r>
            <a:r>
              <a:rPr lang="tr-TR" b="1" dirty="0" err="1"/>
              <a:t>y+x</a:t>
            </a:r>
            <a:r>
              <a:rPr lang="tr-TR" b="1" dirty="0"/>
              <a:t>)       </a:t>
            </a:r>
            <a:r>
              <a:rPr lang="tr-TR" b="1" dirty="0">
                <a:solidFill>
                  <a:srgbClr val="FF0000"/>
                </a:solidFill>
              </a:rPr>
              <a:t>Çıktı: 11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1263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Sayılar ve Matematiksel İşlemler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Dr. Öğr.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8</a:t>
            </a:fld>
            <a:endParaRPr lang="tr-TR"/>
          </a:p>
        </p:txBody>
      </p:sp>
      <p:sp>
        <p:nvSpPr>
          <p:cNvPr id="7" name="İçerik Yer Tutucusu 7">
            <a:extLst>
              <a:ext uri="{FF2B5EF4-FFF2-40B4-BE49-F238E27FC236}">
                <a16:creationId xmlns:a16="http://schemas.microsoft.com/office/drawing/2014/main" id="{BD92F58C-2CE5-43B5-9703-43B9B39996BE}"/>
              </a:ext>
            </a:extLst>
          </p:cNvPr>
          <p:cNvSpPr txBox="1">
            <a:spLocks/>
          </p:cNvSpPr>
          <p:nvPr/>
        </p:nvSpPr>
        <p:spPr>
          <a:xfrm>
            <a:off x="838199" y="1838216"/>
            <a:ext cx="8589579" cy="3458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Değişken iptali: «del» komutu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tr-TR" b="1" dirty="0"/>
              <a:t>   </a:t>
            </a:r>
            <a:endParaRPr lang="tr-TR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D75BCAEF-8412-4A5A-BA7E-E64B38016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322" y="2474557"/>
            <a:ext cx="8251427" cy="345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4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920F65-9307-4B47-99B6-632DCE07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19745" cy="1325563"/>
          </a:xfrm>
        </p:spPr>
        <p:txBody>
          <a:bodyPr/>
          <a:lstStyle/>
          <a:p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PYTHON’da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Değişkenler ve Değer Atama</a:t>
            </a:r>
          </a:p>
        </p:txBody>
      </p:sp>
      <p:pic>
        <p:nvPicPr>
          <p:cNvPr id="1026" name="Picture 2" descr="Python Nedir? Python Nereledre Kullanılır? Python ile Neler Yapılabilir?">
            <a:extLst>
              <a:ext uri="{FF2B5EF4-FFF2-40B4-BE49-F238E27FC236}">
                <a16:creationId xmlns:a16="http://schemas.microsoft.com/office/drawing/2014/main" id="{215DB43D-4B41-44F0-8A50-0B23F1D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866" y="230188"/>
            <a:ext cx="1406085" cy="140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5D2EFE6-7DD3-44EB-9291-606878A9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Betül TURANOĞLU ŞİRİN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0DFC82-3FF2-4831-BE6D-69297A09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4FF42-46A8-4979-B386-3695EC052AA7}" type="slidenum">
              <a:rPr lang="tr-TR" smtClean="0"/>
              <a:t>9</a:t>
            </a:fld>
            <a:endParaRPr lang="tr-TR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99B9CB69-8CD0-4FBF-8FEB-23D38877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1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Aşağıdaki kodları </a:t>
            </a:r>
            <a:r>
              <a:rPr lang="tr-TR" dirty="0" err="1"/>
              <a:t>Jupyter</a:t>
            </a:r>
            <a:r>
              <a:rPr lang="tr-TR" dirty="0"/>
              <a:t> Notebook’ta çalıştırınız.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9CF50649-9986-4420-B934-87E7164CA511}"/>
              </a:ext>
            </a:extLst>
          </p:cNvPr>
          <p:cNvSpPr txBox="1"/>
          <p:nvPr/>
        </p:nvSpPr>
        <p:spPr>
          <a:xfrm>
            <a:off x="563617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2AB7FBC-D855-4930-A641-A0E75BC7D0C0}"/>
              </a:ext>
            </a:extLst>
          </p:cNvPr>
          <p:cNvSpPr txBox="1"/>
          <p:nvPr/>
        </p:nvSpPr>
        <p:spPr>
          <a:xfrm>
            <a:off x="832943" y="2510135"/>
            <a:ext cx="206791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/>
              <a:t>a = "Trabzon"</a:t>
            </a:r>
          </a:p>
          <a:p>
            <a:r>
              <a:rPr lang="tr-TR" sz="2400" b="1" dirty="0" err="1"/>
              <a:t>print</a:t>
            </a:r>
            <a:r>
              <a:rPr lang="tr-TR" sz="2400" b="1" dirty="0"/>
              <a:t>(a)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91999D8A-0B3A-4F6E-9163-5646E57560C2}"/>
              </a:ext>
            </a:extLst>
          </p:cNvPr>
          <p:cNvSpPr txBox="1"/>
          <p:nvPr/>
        </p:nvSpPr>
        <p:spPr>
          <a:xfrm>
            <a:off x="832943" y="4139802"/>
            <a:ext cx="193127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/>
              <a:t>a= 5</a:t>
            </a:r>
          </a:p>
          <a:p>
            <a:r>
              <a:rPr lang="tr-TR" sz="2400" b="1" dirty="0"/>
              <a:t>b=-4</a:t>
            </a:r>
          </a:p>
          <a:p>
            <a:r>
              <a:rPr lang="tr-TR" sz="2400" b="1" dirty="0"/>
              <a:t>c=30</a:t>
            </a:r>
          </a:p>
          <a:p>
            <a:r>
              <a:rPr lang="tr-TR" sz="2400" b="1" dirty="0" err="1"/>
              <a:t>print</a:t>
            </a:r>
            <a:r>
              <a:rPr lang="tr-TR" sz="2400" b="1" dirty="0"/>
              <a:t>(a*</a:t>
            </a:r>
            <a:r>
              <a:rPr lang="tr-TR" sz="2400" b="1" dirty="0" err="1"/>
              <a:t>b+c</a:t>
            </a:r>
            <a:r>
              <a:rPr lang="tr-TR" sz="2400" b="1" dirty="0"/>
              <a:t>)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F36094BF-0262-43F3-A620-734DCD8A82F1}"/>
              </a:ext>
            </a:extLst>
          </p:cNvPr>
          <p:cNvSpPr txBox="1"/>
          <p:nvPr/>
        </p:nvSpPr>
        <p:spPr>
          <a:xfrm>
            <a:off x="3744308" y="2539829"/>
            <a:ext cx="206791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/>
              <a:t>5=x</a:t>
            </a:r>
          </a:p>
          <a:p>
            <a:r>
              <a:rPr lang="tr-TR" sz="2400" b="1" dirty="0" err="1"/>
              <a:t>print</a:t>
            </a:r>
            <a:r>
              <a:rPr lang="tr-TR" sz="2400" b="1" dirty="0"/>
              <a:t>(x)</a:t>
            </a:r>
            <a:endParaRPr lang="tr-TR" sz="2400" dirty="0"/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EA7D08EF-E216-4C9F-A135-9126DF89FB62}"/>
              </a:ext>
            </a:extLst>
          </p:cNvPr>
          <p:cNvSpPr txBox="1"/>
          <p:nvPr/>
        </p:nvSpPr>
        <p:spPr>
          <a:xfrm>
            <a:off x="3744308" y="4151876"/>
            <a:ext cx="193127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dirty="0"/>
              <a:t>a = 4</a:t>
            </a:r>
          </a:p>
          <a:p>
            <a:r>
              <a:rPr lang="pt-BR" sz="2400" b="1" dirty="0"/>
              <a:t>b = 3</a:t>
            </a:r>
          </a:p>
          <a:p>
            <a:r>
              <a:rPr lang="pt-BR" sz="2400" b="1" dirty="0"/>
              <a:t>c = a  + 2*b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50532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2852</TotalTime>
  <Words>2051</Words>
  <Application>Microsoft Office PowerPoint</Application>
  <PresentationFormat>Geniş ekran</PresentationFormat>
  <Paragraphs>345</Paragraphs>
  <Slides>52</Slides>
  <Notes>36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61" baseType="lpstr">
      <vt:lpstr>Arial</vt:lpstr>
      <vt:lpstr>Calibri</vt:lpstr>
      <vt:lpstr>Calibri Bold</vt:lpstr>
      <vt:lpstr>Calibri Light</vt:lpstr>
      <vt:lpstr>Calibri,Bold</vt:lpstr>
      <vt:lpstr>Consolas,Bold</vt:lpstr>
      <vt:lpstr>Webdings</vt:lpstr>
      <vt:lpstr>Wingdings</vt:lpstr>
      <vt:lpstr>Office Teması</vt:lpstr>
      <vt:lpstr>BİLGİSAYAR PROGRAMLAMA-II (PYTHON)  SUNUM-2 </vt:lpstr>
      <vt:lpstr>İÇERİK</vt:lpstr>
      <vt:lpstr>PYTHON’da Sayılar ve Matematiksel İşlemler</vt:lpstr>
      <vt:lpstr>PYTHON’da Sayılar ve Matematiksel İşlemler</vt:lpstr>
      <vt:lpstr>PYTHON’da Sayılar ve Matematiksel İşlemler</vt:lpstr>
      <vt:lpstr>PYTHON’da Sayılar ve Matematiksel İşlemler</vt:lpstr>
      <vt:lpstr>PYTHON’da Sayılar ve Matematiksel İşlemler</vt:lpstr>
      <vt:lpstr>PYTHON’da Sayılar ve Matematiksel İşlemler</vt:lpstr>
      <vt:lpstr>PYTHON’da Değişkenler ve Değer Atama</vt:lpstr>
      <vt:lpstr>PYTHON’da Değişkenler ve Değer Atama</vt:lpstr>
      <vt:lpstr>PYTHON’da Değişkenler ve Değer Atama</vt:lpstr>
      <vt:lpstr>PYTHON’da Değişken Tanımlama Kuralları</vt:lpstr>
      <vt:lpstr>PYTHON’da Değişken Tanımlama Kuralları</vt:lpstr>
      <vt:lpstr>PYTHON’da Değişken Tanımlama Kuralları</vt:lpstr>
      <vt:lpstr>PYTHON’da Değişken (Veri) Tipleri</vt:lpstr>
      <vt:lpstr>Numbers (Sayısal değişkenler/veri tipleri) </vt:lpstr>
      <vt:lpstr>String (Metinsel ifadeler/değişkenler) </vt:lpstr>
      <vt:lpstr>String (Metinsel ifadeler/değişkenler) </vt:lpstr>
      <vt:lpstr>String (Metinsel ifadeler/değişkenler)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Lists (Diziler/Liste veri tipleri) </vt:lpstr>
      <vt:lpstr>Tuples (Sabit listeler/Demet veri tipileri) </vt:lpstr>
      <vt:lpstr>Tuples (Sabit listeler/Demet veri tipileri) </vt:lpstr>
      <vt:lpstr>Tuples (Sabit listeler/Demet veri tipileri) </vt:lpstr>
      <vt:lpstr>Tuples (Sabit listeler/Demet veri tipileri) </vt:lpstr>
      <vt:lpstr>Tuples (Sabit listeler/Demet veri tipileri) </vt:lpstr>
      <vt:lpstr>Tuples (Sabit listeler/Demet veri tipileri) </vt:lpstr>
      <vt:lpstr>Tuples (Sabit listeler/Demet veri tipileri) </vt:lpstr>
      <vt:lpstr>Dictionary (Sözlük veri tipleri) </vt:lpstr>
      <vt:lpstr>Dictionary (Sözlük veri tipleri) </vt:lpstr>
      <vt:lpstr>Dictionary (Sözlük veri tipleri) </vt:lpstr>
      <vt:lpstr>Dictionary (Sözlük veri tipleri) </vt:lpstr>
      <vt:lpstr>Dictionary (Sözlük veri tipleri) </vt:lpstr>
      <vt:lpstr>Dictionary (Sözlük veri tipleri) </vt:lpstr>
      <vt:lpstr>Dictionary (Sözlük veri tipleri) </vt:lpstr>
      <vt:lpstr>Dictionary (Sözlük veri tipleri) </vt:lpstr>
      <vt:lpstr>Dictionary (Sözlük veri tipleri) </vt:lpstr>
      <vt:lpstr>Veri Tipi Dönüşümleri</vt:lpstr>
      <vt:lpstr>Veri Tipi Dönüşümleri</vt:lpstr>
      <vt:lpstr>Veri Tipi Dönüşümleri</vt:lpstr>
      <vt:lpstr>Veri Tipi Dönüşümleri</vt:lpstr>
      <vt:lpstr>Veri Tipi Dönüşümleri</vt:lpstr>
      <vt:lpstr>Veri Tipi Dönüşümleri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Şirin</dc:creator>
  <cp:lastModifiedBy>Betül Şirin</cp:lastModifiedBy>
  <cp:revision>175</cp:revision>
  <dcterms:created xsi:type="dcterms:W3CDTF">2023-01-18T08:00:51Z</dcterms:created>
  <dcterms:modified xsi:type="dcterms:W3CDTF">2024-02-26T08:13:19Z</dcterms:modified>
</cp:coreProperties>
</file>