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9" r:id="rId1"/>
  </p:sldMasterIdLst>
  <p:notesMasterIdLst>
    <p:notesMasterId r:id="rId39"/>
  </p:notesMasterIdLst>
  <p:handoutMasterIdLst>
    <p:handoutMasterId r:id="rId40"/>
  </p:handoutMasterIdLst>
  <p:sldIdLst>
    <p:sldId id="606" r:id="rId2"/>
    <p:sldId id="616" r:id="rId3"/>
    <p:sldId id="640" r:id="rId4"/>
    <p:sldId id="627" r:id="rId5"/>
    <p:sldId id="617" r:id="rId6"/>
    <p:sldId id="607" r:id="rId7"/>
    <p:sldId id="608" r:id="rId8"/>
    <p:sldId id="609" r:id="rId9"/>
    <p:sldId id="641" r:id="rId10"/>
    <p:sldId id="643" r:id="rId11"/>
    <p:sldId id="644" r:id="rId12"/>
    <p:sldId id="645" r:id="rId13"/>
    <p:sldId id="646" r:id="rId14"/>
    <p:sldId id="647" r:id="rId15"/>
    <p:sldId id="648" r:id="rId16"/>
    <p:sldId id="649" r:id="rId17"/>
    <p:sldId id="650" r:id="rId18"/>
    <p:sldId id="657" r:id="rId19"/>
    <p:sldId id="653" r:id="rId20"/>
    <p:sldId id="654" r:id="rId21"/>
    <p:sldId id="656" r:id="rId22"/>
    <p:sldId id="655" r:id="rId23"/>
    <p:sldId id="658" r:id="rId24"/>
    <p:sldId id="659" r:id="rId25"/>
    <p:sldId id="662" r:id="rId26"/>
    <p:sldId id="663" r:id="rId27"/>
    <p:sldId id="664" r:id="rId28"/>
    <p:sldId id="665" r:id="rId29"/>
    <p:sldId id="666" r:id="rId30"/>
    <p:sldId id="667" r:id="rId31"/>
    <p:sldId id="668" r:id="rId32"/>
    <p:sldId id="669" r:id="rId33"/>
    <p:sldId id="670" r:id="rId34"/>
    <p:sldId id="671" r:id="rId35"/>
    <p:sldId id="661" r:id="rId36"/>
    <p:sldId id="672" r:id="rId37"/>
    <p:sldId id="673" r:id="rId38"/>
  </p:sldIdLst>
  <p:sldSz cx="9144000" cy="6858000" type="screen4x3"/>
  <p:notesSz cx="7315200" cy="96012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5613" indent="1588" algn="l" rtl="0" fontAlgn="base">
      <a:spcBef>
        <a:spcPct val="0"/>
      </a:spcBef>
      <a:spcAft>
        <a:spcPct val="0"/>
      </a:spcAft>
      <a:defRPr sz="1600" b="1" kern="1200">
        <a:solidFill>
          <a:schemeClr val="tx1"/>
        </a:solidFill>
        <a:latin typeface="Arial" charset="0"/>
        <a:ea typeface="+mn-ea"/>
        <a:cs typeface="+mn-cs"/>
      </a:defRPr>
    </a:lvl2pPr>
    <a:lvl3pPr marL="912813" indent="1588" algn="l" rtl="0" fontAlgn="base">
      <a:spcBef>
        <a:spcPct val="0"/>
      </a:spcBef>
      <a:spcAft>
        <a:spcPct val="0"/>
      </a:spcAft>
      <a:defRPr sz="1600" b="1" kern="1200">
        <a:solidFill>
          <a:schemeClr val="tx1"/>
        </a:solidFill>
        <a:latin typeface="Arial" charset="0"/>
        <a:ea typeface="+mn-ea"/>
        <a:cs typeface="+mn-cs"/>
      </a:defRPr>
    </a:lvl3pPr>
    <a:lvl4pPr marL="1370013" indent="1588" algn="l" rtl="0" fontAlgn="base">
      <a:spcBef>
        <a:spcPct val="0"/>
      </a:spcBef>
      <a:spcAft>
        <a:spcPct val="0"/>
      </a:spcAft>
      <a:defRPr sz="1600" b="1" kern="1200">
        <a:solidFill>
          <a:schemeClr val="tx1"/>
        </a:solidFill>
        <a:latin typeface="Arial" charset="0"/>
        <a:ea typeface="+mn-ea"/>
        <a:cs typeface="+mn-cs"/>
      </a:defRPr>
    </a:lvl4pPr>
    <a:lvl5pPr marL="1827213" indent="1588"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FF00"/>
    <a:srgbClr val="FFFF66"/>
    <a:srgbClr val="7CBCE3"/>
    <a:srgbClr val="77A9D9"/>
    <a:srgbClr val="7CB0DC"/>
    <a:srgbClr val="E9E1D4"/>
    <a:srgbClr val="006666"/>
    <a:srgbClr val="33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367" autoAdjust="0"/>
    <p:restoredTop sz="96571" autoAdjust="0"/>
  </p:normalViewPr>
  <p:slideViewPr>
    <p:cSldViewPr snapToGrid="0">
      <p:cViewPr varScale="1">
        <p:scale>
          <a:sx n="112" d="100"/>
          <a:sy n="112" d="100"/>
        </p:scale>
        <p:origin x="-1788" y="-90"/>
      </p:cViewPr>
      <p:guideLst>
        <p:guide orient="horz" pos="4209"/>
        <p:guide pos="547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222"/>
    </p:cViewPr>
  </p:sorterViewPr>
  <p:notesViewPr>
    <p:cSldViewPr snapToGrid="0">
      <p:cViewPr varScale="1">
        <p:scale>
          <a:sx n="81" d="100"/>
          <a:sy n="81" d="100"/>
        </p:scale>
        <p:origin x="-3168" y="-9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68650" cy="481013"/>
          </a:xfrm>
          <a:prstGeom prst="rect">
            <a:avLst/>
          </a:prstGeom>
          <a:noFill/>
          <a:ln w="9525">
            <a:noFill/>
            <a:miter lim="800000"/>
            <a:headEnd/>
            <a:tailEnd/>
          </a:ln>
          <a:effectLst/>
        </p:spPr>
        <p:txBody>
          <a:bodyPr vert="horz" wrap="square" lIns="96499" tIns="48252" rIns="96499" bIns="48252" numCol="1" anchor="t" anchorCtr="0" compatLnSpc="1">
            <a:prstTxWarp prst="textNoShape">
              <a:avLst/>
            </a:prstTxWarp>
          </a:bodyPr>
          <a:lstStyle>
            <a:lvl1pPr algn="l" defTabSz="963465" eaLnBrk="0" hangingPunct="0">
              <a:defRPr sz="1200" b="0">
                <a:latin typeface="Times New Roman" pitchFamily="18" charset="0"/>
              </a:defRPr>
            </a:lvl1pPr>
          </a:lstStyle>
          <a:p>
            <a:pPr>
              <a:defRPr/>
            </a:pPr>
            <a:endParaRPr lang="en-US" dirty="0"/>
          </a:p>
        </p:txBody>
      </p:sp>
      <p:sp>
        <p:nvSpPr>
          <p:cNvPr id="9219" name="Rectangle 3"/>
          <p:cNvSpPr>
            <a:spLocks noGrp="1" noChangeArrowheads="1"/>
          </p:cNvSpPr>
          <p:nvPr>
            <p:ph type="dt" idx="1"/>
          </p:nvPr>
        </p:nvSpPr>
        <p:spPr bwMode="auto">
          <a:xfrm>
            <a:off x="4146550" y="0"/>
            <a:ext cx="3168650" cy="481013"/>
          </a:xfrm>
          <a:prstGeom prst="rect">
            <a:avLst/>
          </a:prstGeom>
          <a:noFill/>
          <a:ln w="9525">
            <a:noFill/>
            <a:miter lim="800000"/>
            <a:headEnd/>
            <a:tailEnd/>
          </a:ln>
          <a:effectLst/>
        </p:spPr>
        <p:txBody>
          <a:bodyPr vert="horz" wrap="square" lIns="96499" tIns="48252" rIns="96499" bIns="48252" numCol="1" anchor="t" anchorCtr="0" compatLnSpc="1">
            <a:prstTxWarp prst="textNoShape">
              <a:avLst/>
            </a:prstTxWarp>
          </a:bodyPr>
          <a:lstStyle>
            <a:lvl1pPr algn="r" defTabSz="963465" eaLnBrk="0" hangingPunct="0">
              <a:defRPr sz="1200" b="0">
                <a:latin typeface="Times New Roman" pitchFamily="18" charset="0"/>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260475" y="719138"/>
            <a:ext cx="4800600" cy="36004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74725" y="4562475"/>
            <a:ext cx="5365750" cy="4319588"/>
          </a:xfrm>
          <a:prstGeom prst="rect">
            <a:avLst/>
          </a:prstGeom>
          <a:noFill/>
          <a:ln w="9525">
            <a:noFill/>
            <a:miter lim="800000"/>
            <a:headEnd/>
            <a:tailEnd/>
          </a:ln>
          <a:effectLst/>
        </p:spPr>
        <p:txBody>
          <a:bodyPr vert="horz" wrap="square" lIns="96499" tIns="48252" rIns="96499" bIns="482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9120188"/>
            <a:ext cx="3168650" cy="481012"/>
          </a:xfrm>
          <a:prstGeom prst="rect">
            <a:avLst/>
          </a:prstGeom>
          <a:noFill/>
          <a:ln w="9525">
            <a:noFill/>
            <a:miter lim="800000"/>
            <a:headEnd/>
            <a:tailEnd/>
          </a:ln>
          <a:effectLst/>
        </p:spPr>
        <p:txBody>
          <a:bodyPr vert="horz" wrap="square" lIns="96499" tIns="48252" rIns="96499" bIns="48252" numCol="1" anchor="b" anchorCtr="0" compatLnSpc="1">
            <a:prstTxWarp prst="textNoShape">
              <a:avLst/>
            </a:prstTxWarp>
          </a:bodyPr>
          <a:lstStyle>
            <a:lvl1pPr algn="l" defTabSz="963465" eaLnBrk="0" hangingPunct="0">
              <a:defRPr sz="1200" b="0">
                <a:latin typeface="Times New Roman" pitchFamily="18" charset="0"/>
              </a:defRPr>
            </a:lvl1pPr>
          </a:lstStyle>
          <a:p>
            <a:pPr>
              <a:defRPr/>
            </a:pPr>
            <a:endParaRPr lang="en-US" dirty="0"/>
          </a:p>
        </p:txBody>
      </p:sp>
      <p:sp>
        <p:nvSpPr>
          <p:cNvPr id="9223" name="Rectangle 7"/>
          <p:cNvSpPr>
            <a:spLocks noGrp="1" noChangeArrowheads="1"/>
          </p:cNvSpPr>
          <p:nvPr>
            <p:ph type="sldNum" sz="quarter" idx="5"/>
          </p:nvPr>
        </p:nvSpPr>
        <p:spPr bwMode="auto">
          <a:xfrm>
            <a:off x="4146550" y="9120188"/>
            <a:ext cx="3168650" cy="481012"/>
          </a:xfrm>
          <a:prstGeom prst="rect">
            <a:avLst/>
          </a:prstGeom>
          <a:noFill/>
          <a:ln w="9525">
            <a:noFill/>
            <a:miter lim="800000"/>
            <a:headEnd/>
            <a:tailEnd/>
          </a:ln>
          <a:effectLst/>
        </p:spPr>
        <p:txBody>
          <a:bodyPr vert="horz" wrap="square" lIns="96499" tIns="48252" rIns="96499" bIns="48252" numCol="1" anchor="b" anchorCtr="0" compatLnSpc="1">
            <a:prstTxWarp prst="textNoShape">
              <a:avLst/>
            </a:prstTxWarp>
          </a:bodyPr>
          <a:lstStyle>
            <a:lvl1pPr algn="r" defTabSz="963465" eaLnBrk="0" hangingPunct="0">
              <a:defRPr sz="1200" b="0">
                <a:latin typeface="Times New Roman" pitchFamily="18" charset="0"/>
              </a:defRPr>
            </a:lvl1pPr>
          </a:lstStyle>
          <a:p>
            <a:pPr>
              <a:defRPr/>
            </a:pPr>
            <a:fld id="{9548441F-D37E-473E-B7D9-419AC6F850C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_Title">
    <p:spTree>
      <p:nvGrpSpPr>
        <p:cNvPr id="1" name=""/>
        <p:cNvGrpSpPr/>
        <p:nvPr/>
      </p:nvGrpSpPr>
      <p:grpSpPr>
        <a:xfrm>
          <a:off x="0" y="0"/>
          <a:ext cx="0" cy="0"/>
          <a:chOff x="0" y="0"/>
          <a:chExt cx="0" cy="0"/>
        </a:xfrm>
      </p:grpSpPr>
      <p:pic>
        <p:nvPicPr>
          <p:cNvPr id="6" name="Picture 5" descr="Title slide bkg.jpg"/>
          <p:cNvPicPr>
            <a:picLocks noChangeAspect="1"/>
          </p:cNvPicPr>
          <p:nvPr/>
        </p:nvPicPr>
        <p:blipFill>
          <a:blip r:embed="rId2" cstate="print"/>
          <a:stretch>
            <a:fillRect/>
          </a:stretch>
        </p:blipFill>
        <p:spPr>
          <a:xfrm>
            <a:off x="0" y="0"/>
            <a:ext cx="9144000" cy="6858000"/>
          </a:xfrm>
          <a:prstGeom prst="rect">
            <a:avLst/>
          </a:prstGeom>
        </p:spPr>
      </p:pic>
      <p:pic>
        <p:nvPicPr>
          <p:cNvPr id="5" name="Picture 29"/>
          <p:cNvPicPr>
            <a:picLocks noChangeAspect="1" noChangeArrowheads="1"/>
          </p:cNvPicPr>
          <p:nvPr/>
        </p:nvPicPr>
        <p:blipFill>
          <a:blip r:embed="rId3"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TextBox 6"/>
          <p:cNvSpPr txBox="1"/>
          <p:nvPr userDrawn="1"/>
        </p:nvSpPr>
        <p:spPr bwMode="auto">
          <a:xfrm>
            <a:off x="6478623" y="2033080"/>
            <a:ext cx="2276272" cy="400110"/>
          </a:xfrm>
          <a:prstGeom prst="rect">
            <a:avLst/>
          </a:prstGeom>
          <a:noFill/>
          <a:ln w="12700" cap="sq" algn="ctr">
            <a:noFill/>
            <a:miter lim="800000"/>
            <a:headEnd/>
            <a:tailEnd/>
          </a:ln>
          <a:effectLst/>
        </p:spPr>
        <p:txBody>
          <a:bodyPr wrap="square" rtlCol="0">
            <a:spAutoFit/>
          </a:bodyPr>
          <a:lstStyle/>
          <a:p>
            <a:pPr algn="r"/>
            <a:r>
              <a:rPr lang="en-US" sz="2000" b="0" dirty="0" smtClean="0">
                <a:solidFill>
                  <a:schemeClr val="tx1">
                    <a:lumMod val="75000"/>
                    <a:lumOff val="25000"/>
                  </a:schemeClr>
                </a:solidFill>
                <a:effectLst>
                  <a:outerShdw blurRad="38100" dist="38100" dir="2700000" algn="tl">
                    <a:srgbClr val="000000">
                      <a:alpha val="43137"/>
                    </a:srgbClr>
                  </a:outerShdw>
                </a:effectLst>
                <a:latin typeface="+mj-lt"/>
                <a:cs typeface="Calibri" pitchFamily="34" charset="0"/>
              </a:rPr>
              <a:t>14. 5</a:t>
            </a:r>
            <a:r>
              <a:rPr lang="en-US" sz="2000" b="0" baseline="0" dirty="0" smtClean="0">
                <a:solidFill>
                  <a:schemeClr val="tx1">
                    <a:lumMod val="75000"/>
                    <a:lumOff val="25000"/>
                  </a:schemeClr>
                </a:solidFill>
                <a:effectLst>
                  <a:outerShdw blurRad="38100" dist="38100" dir="2700000" algn="tl">
                    <a:srgbClr val="000000">
                      <a:alpha val="43137"/>
                    </a:srgbClr>
                  </a:outerShdw>
                </a:effectLst>
                <a:latin typeface="+mj-lt"/>
                <a:cs typeface="Calibri" pitchFamily="34" charset="0"/>
              </a:rPr>
              <a:t> Release</a:t>
            </a:r>
            <a:endParaRPr lang="en-US" sz="2000" b="0" dirty="0" smtClean="0">
              <a:solidFill>
                <a:schemeClr val="tx1">
                  <a:lumMod val="75000"/>
                  <a:lumOff val="25000"/>
                </a:schemeClr>
              </a:solidFill>
              <a:effectLst>
                <a:outerShdw blurRad="38100" dist="38100" dir="2700000" algn="tl">
                  <a:srgbClr val="000000">
                    <a:alpha val="43137"/>
                  </a:srgbClr>
                </a:outerShdw>
              </a:effectLst>
              <a:latin typeface="+mj-lt"/>
              <a:cs typeface="Calibri" pitchFamily="34" charset="0"/>
            </a:endParaRPr>
          </a:p>
        </p:txBody>
      </p:sp>
      <p:sp>
        <p:nvSpPr>
          <p:cNvPr id="9" name="TextBox 8"/>
          <p:cNvSpPr txBox="1"/>
          <p:nvPr userDrawn="1"/>
        </p:nvSpPr>
        <p:spPr bwMode="auto">
          <a:xfrm>
            <a:off x="3657600" y="5212080"/>
            <a:ext cx="3961918" cy="1077218"/>
          </a:xfrm>
          <a:prstGeom prst="rect">
            <a:avLst/>
          </a:prstGeom>
          <a:noFill/>
          <a:ln w="12700" cap="sq" algn="ctr">
            <a:noFill/>
            <a:miter lim="800000"/>
            <a:headEnd/>
            <a:tailEnd/>
          </a:ln>
          <a:effectLst/>
        </p:spPr>
        <p:txBody>
          <a:bodyPr wrap="none" rtlCol="0">
            <a:spAutoFit/>
          </a:bodyPr>
          <a:lstStyle/>
          <a:p>
            <a:r>
              <a:rPr lang="en-US" sz="3200" b="1" dirty="0" smtClean="0">
                <a:latin typeface="Calibri" pitchFamily="34" charset="0"/>
                <a:cs typeface="Calibri" pitchFamily="34" charset="0"/>
              </a:rPr>
              <a:t>Introduction to ANSYS</a:t>
            </a:r>
          </a:p>
          <a:p>
            <a:r>
              <a:rPr lang="en-US" sz="3200" b="1" dirty="0" smtClean="0">
                <a:latin typeface="Calibri" pitchFamily="34" charset="0"/>
                <a:cs typeface="Calibri" pitchFamily="34" charset="0"/>
              </a:rPr>
              <a:t>Meshing</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4"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3"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6" name="Text Placeholder 4"/>
          <p:cNvSpPr>
            <a:spLocks noGrp="1"/>
          </p:cNvSpPr>
          <p:nvPr>
            <p:ph type="body" sz="quarter" idx="10"/>
          </p:nvPr>
        </p:nvSpPr>
        <p:spPr>
          <a:xfrm>
            <a:off x="1447800" y="1752600"/>
            <a:ext cx="6096000" cy="3733800"/>
          </a:xfrm>
        </p:spPr>
        <p:txBody>
          <a:bodyPr/>
          <a:lstStyle>
            <a:lvl1pPr>
              <a:defRPr sz="2000" b="1">
                <a:latin typeface="Calibri" pitchFamily="34" charset="0"/>
                <a:cs typeface="Calibri" pitchFamily="34" charset="0"/>
              </a:defRPr>
            </a:lvl1pPr>
            <a:lvl2pPr marL="228600" indent="-228600">
              <a:buClrTx/>
              <a:buFont typeface="Arial" pitchFamily="34" charset="0"/>
              <a:buChar char="•"/>
              <a:defRPr b="1">
                <a:latin typeface="Calibri" pitchFamily="34" charset="0"/>
                <a:cs typeface="Calibri" pitchFamily="34" charset="0"/>
              </a:defRPr>
            </a:lvl2pPr>
            <a:lvl3pPr marL="457200" indent="-228600">
              <a:buFont typeface="Arial Narrow" pitchFamily="34" charset="0"/>
              <a:buChar char="–"/>
              <a:tabLst/>
              <a:defRPr b="1">
                <a:latin typeface="Calibri" pitchFamily="34" charset="0"/>
                <a:cs typeface="Calibri" pitchFamily="34" charset="0"/>
              </a:defRPr>
            </a:lvl3pPr>
            <a:lvl4pPr marL="685800" indent="-228600">
              <a:buClrTx/>
              <a:buFont typeface="Arial" pitchFamily="34" charset="0"/>
              <a:buChar char="•"/>
              <a:defRPr b="1">
                <a:latin typeface="Calibri" pitchFamily="34" charset="0"/>
                <a:cs typeface="Calibri" pitchFamily="34" charset="0"/>
              </a:defRPr>
            </a:lvl4pPr>
            <a:lvl5pPr marL="914400" indent="-228600">
              <a:buClrTx/>
              <a:buFont typeface="Arial Narrow" pitchFamily="34" charset="0"/>
              <a:buChar char="–"/>
              <a:defRPr b="1">
                <a:solidFill>
                  <a:schemeClr val="tx1"/>
                </a:solidFill>
                <a:latin typeface="Calibri" pitchFamily="34" charset="0"/>
                <a:cs typeface="Calibri" pitchFamily="34" charset="0"/>
              </a:defRPr>
            </a:lvl5pPr>
            <a:lvl6pPr>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itle 1"/>
          <p:cNvSpPr>
            <a:spLocks noGrp="1"/>
          </p:cNvSpPr>
          <p:nvPr>
            <p:ph type="title"/>
          </p:nvPr>
        </p:nvSpPr>
        <p:spPr>
          <a:xfrm>
            <a:off x="1447800" y="457201"/>
            <a:ext cx="7126287" cy="609600"/>
          </a:xfrm>
        </p:spPr>
        <p:txBody>
          <a:bodyPr/>
          <a:lstStyle>
            <a:lvl1pPr>
              <a:defRPr>
                <a:latin typeface="+mj-lt"/>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6" name="Rectangle 5"/>
          <p:cNvSpPr/>
          <p:nvPr/>
        </p:nvSpPr>
        <p:spPr bwMode="auto">
          <a:xfrm>
            <a:off x="3638550" y="2937932"/>
            <a:ext cx="5505450" cy="18621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7" name="Rectangle 6"/>
          <p:cNvSpPr/>
          <p:nvPr/>
        </p:nvSpPr>
        <p:spPr bwMode="auto">
          <a:xfrm>
            <a:off x="6076950" y="4461932"/>
            <a:ext cx="3067050" cy="1023938"/>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8"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43" name="Content Placeholder 2"/>
          <p:cNvSpPr>
            <a:spLocks noGrp="1"/>
          </p:cNvSpPr>
          <p:nvPr>
            <p:ph idx="10"/>
          </p:nvPr>
        </p:nvSpPr>
        <p:spPr>
          <a:xfrm>
            <a:off x="3638550" y="2937932"/>
            <a:ext cx="5505450" cy="1524000"/>
          </a:xfrm>
          <a:noFill/>
        </p:spPr>
        <p:txBody>
          <a:bodyPr lIns="182880" tIns="182880"/>
          <a:lstStyle>
            <a:lvl1pPr marL="0" indent="0">
              <a:lnSpc>
                <a:spcPct val="100000"/>
              </a:lnSpc>
              <a:spcBef>
                <a:spcPts val="0"/>
              </a:spcBef>
              <a:buNone/>
              <a:defRPr sz="1400" b="1">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3" name="Content Placeholder 2"/>
          <p:cNvSpPr>
            <a:spLocks noGrp="1"/>
          </p:cNvSpPr>
          <p:nvPr>
            <p:ph idx="1"/>
          </p:nvPr>
        </p:nvSpPr>
        <p:spPr>
          <a:xfrm>
            <a:off x="1447800" y="1752600"/>
            <a:ext cx="7696200" cy="1238250"/>
          </a:xfrm>
          <a:noFill/>
          <a:ln w="9525">
            <a:noFill/>
            <a:miter lim="800000"/>
            <a:headEnd/>
            <a:tailEnd/>
          </a:ln>
          <a:effectLst/>
        </p:spPr>
        <p:txBody>
          <a:bodyPr/>
          <a:lstStyle>
            <a:lvl1pPr>
              <a:defRPr lang="en-US" sz="2000" smtClean="0">
                <a:latin typeface="Calibri" pitchFamily="34" charset="0"/>
                <a:cs typeface="Calibri" pitchFamily="34" charset="0"/>
              </a:defRPr>
            </a:lvl1pPr>
            <a:lvl2pPr marL="228600" indent="-228600">
              <a:buClrTx/>
              <a:buFont typeface="Arial" pitchFamily="34" charset="0"/>
              <a:buChar char="•"/>
              <a:defRPr lang="en-US" sz="1800" smtClean="0">
                <a:latin typeface="Calibri" pitchFamily="34" charset="0"/>
                <a:cs typeface="Calibri" pitchFamily="34" charset="0"/>
              </a:defRPr>
            </a:lvl2pPr>
            <a:lvl3pPr>
              <a:defRPr/>
            </a:lvl3pPr>
            <a:lvl5pPr>
              <a:defRPr/>
            </a:lvl5pPr>
            <a:lvl6pPr>
              <a:defRPr/>
            </a:lvl6pPr>
          </a:lstStyle>
          <a:p>
            <a:pPr lvl="0"/>
            <a:r>
              <a:rPr lang="en-US" smtClean="0"/>
              <a:t>Click to edit Master text styles</a:t>
            </a:r>
          </a:p>
          <a:p>
            <a:pPr lvl="1"/>
            <a:r>
              <a:rPr lang="en-US" smtClean="0"/>
              <a:t>Second level</a:t>
            </a:r>
          </a:p>
        </p:txBody>
      </p:sp>
      <p:sp>
        <p:nvSpPr>
          <p:cNvPr id="9" name="Content Placeholder 2"/>
          <p:cNvSpPr>
            <a:spLocks noGrp="1"/>
          </p:cNvSpPr>
          <p:nvPr>
            <p:ph idx="11"/>
          </p:nvPr>
        </p:nvSpPr>
        <p:spPr>
          <a:xfrm>
            <a:off x="6076950" y="4461932"/>
            <a:ext cx="3067050" cy="1024468"/>
          </a:xfrm>
          <a:noFill/>
        </p:spPr>
        <p:txBody>
          <a:bodyPr lIns="274320" tIns="91440"/>
          <a:lstStyle>
            <a:lvl1pPr marL="0" indent="0">
              <a:buNone/>
              <a:defRPr sz="1400" b="0">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10"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Rectangle 5"/>
          <p:cNvSpPr/>
          <p:nvPr/>
        </p:nvSpPr>
        <p:spPr bwMode="auto">
          <a:xfrm>
            <a:off x="3638550" y="2937932"/>
            <a:ext cx="5505450" cy="18621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7" name="Rectangle 6"/>
          <p:cNvSpPr/>
          <p:nvPr/>
        </p:nvSpPr>
        <p:spPr bwMode="auto">
          <a:xfrm>
            <a:off x="6076950" y="4461932"/>
            <a:ext cx="3067050" cy="1023938"/>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8"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10" name="Rectangle 9"/>
          <p:cNvSpPr/>
          <p:nvPr/>
        </p:nvSpPr>
        <p:spPr bwMode="auto">
          <a:xfrm>
            <a:off x="1109663" y="2937932"/>
            <a:ext cx="2528887" cy="1862138"/>
          </a:xfrm>
          <a:prstGeom prst="rect">
            <a:avLst/>
          </a:prstGeom>
          <a:solidFill>
            <a:schemeClr val="accent5">
              <a:lumMod val="60000"/>
              <a:lumOff val="40000"/>
            </a:schemeClr>
          </a:solidFill>
          <a:ln w="12700" cap="sq" algn="ctr">
            <a:solidFill>
              <a:schemeClr val="accent6">
                <a:lumMod val="60000"/>
                <a:lumOff val="40000"/>
              </a:schemeClr>
            </a:solidFill>
            <a:miter lim="800000"/>
            <a:headEnd/>
            <a:tailEnd/>
          </a:ln>
          <a:effectLst/>
        </p:spPr>
        <p:txBody>
          <a:bodyPr anchor="ctr"/>
          <a:lstStyle/>
          <a:p>
            <a:pPr algn="ctr">
              <a:lnSpc>
                <a:spcPct val="90000"/>
              </a:lnSpc>
              <a:spcBef>
                <a:spcPct val="50000"/>
              </a:spcBef>
              <a:defRPr/>
            </a:pPr>
            <a:r>
              <a:rPr lang="en-US" dirty="0">
                <a:solidFill>
                  <a:schemeClr val="accent5">
                    <a:lumMod val="75000"/>
                  </a:schemeClr>
                </a:solidFill>
                <a:cs typeface="+mn-cs"/>
              </a:rPr>
              <a:t>Insert</a:t>
            </a:r>
            <a:br>
              <a:rPr lang="en-US" dirty="0">
                <a:solidFill>
                  <a:schemeClr val="accent5">
                    <a:lumMod val="75000"/>
                  </a:schemeClr>
                </a:solidFill>
                <a:cs typeface="+mn-cs"/>
              </a:rPr>
            </a:br>
            <a:r>
              <a:rPr lang="en-US" dirty="0">
                <a:solidFill>
                  <a:schemeClr val="accent5">
                    <a:lumMod val="75000"/>
                  </a:schemeClr>
                </a:solidFill>
                <a:cs typeface="+mn-cs"/>
              </a:rPr>
              <a:t>image</a:t>
            </a:r>
            <a:br>
              <a:rPr lang="en-US" dirty="0">
                <a:solidFill>
                  <a:schemeClr val="accent5">
                    <a:lumMod val="75000"/>
                  </a:schemeClr>
                </a:solidFill>
                <a:cs typeface="+mn-cs"/>
              </a:rPr>
            </a:br>
            <a:r>
              <a:rPr lang="en-US" dirty="0">
                <a:solidFill>
                  <a:schemeClr val="accent5">
                    <a:lumMod val="75000"/>
                  </a:schemeClr>
                </a:solidFill>
                <a:cs typeface="+mn-cs"/>
              </a:rPr>
              <a:t>here</a:t>
            </a:r>
          </a:p>
        </p:txBody>
      </p:sp>
      <p:sp>
        <p:nvSpPr>
          <p:cNvPr id="43" name="Content Placeholder 2"/>
          <p:cNvSpPr>
            <a:spLocks noGrp="1"/>
          </p:cNvSpPr>
          <p:nvPr>
            <p:ph idx="10"/>
          </p:nvPr>
        </p:nvSpPr>
        <p:spPr>
          <a:xfrm>
            <a:off x="3638550" y="2937932"/>
            <a:ext cx="5505450" cy="1524000"/>
          </a:xfrm>
          <a:noFill/>
        </p:spPr>
        <p:txBody>
          <a:bodyPr lIns="182880" tIns="182880"/>
          <a:lstStyle>
            <a:lvl1pPr marL="0" indent="0">
              <a:lnSpc>
                <a:spcPct val="100000"/>
              </a:lnSpc>
              <a:spcBef>
                <a:spcPts val="0"/>
              </a:spcBef>
              <a:buNone/>
              <a:defRPr sz="1400" b="1">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3" name="Content Placeholder 2"/>
          <p:cNvSpPr>
            <a:spLocks noGrp="1"/>
          </p:cNvSpPr>
          <p:nvPr>
            <p:ph idx="1"/>
          </p:nvPr>
        </p:nvSpPr>
        <p:spPr>
          <a:xfrm>
            <a:off x="1447800" y="1752600"/>
            <a:ext cx="7696200" cy="1238250"/>
          </a:xfrm>
          <a:noFill/>
          <a:ln w="9525">
            <a:noFill/>
            <a:miter lim="800000"/>
            <a:headEnd/>
            <a:tailEnd/>
          </a:ln>
          <a:effectLst/>
        </p:spPr>
        <p:txBody>
          <a:bodyPr/>
          <a:lstStyle>
            <a:lvl1pPr>
              <a:defRPr lang="en-US" sz="2000" b="1" dirty="0" smtClean="0">
                <a:latin typeface="Calibri" pitchFamily="34" charset="0"/>
                <a:cs typeface="Calibri" pitchFamily="34" charset="0"/>
              </a:defRPr>
            </a:lvl1pPr>
            <a:lvl2pPr marL="228600" indent="-228600">
              <a:buClrTx/>
              <a:buFont typeface="Arial" pitchFamily="34" charset="0"/>
              <a:buChar char="•"/>
              <a:defRPr lang="en-US" sz="1800" b="1" dirty="0" smtClean="0">
                <a:latin typeface="Calibri" pitchFamily="34" charset="0"/>
                <a:cs typeface="Calibri" pitchFamily="34" charset="0"/>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2"/>
          <p:cNvSpPr>
            <a:spLocks noGrp="1"/>
          </p:cNvSpPr>
          <p:nvPr>
            <p:ph idx="11"/>
          </p:nvPr>
        </p:nvSpPr>
        <p:spPr>
          <a:xfrm>
            <a:off x="6076950" y="4461932"/>
            <a:ext cx="3067050" cy="1024468"/>
          </a:xfrm>
          <a:noFill/>
        </p:spPr>
        <p:txBody>
          <a:bodyPr lIns="274320" tIns="91440"/>
          <a:lstStyle>
            <a:lvl1pPr marL="0" indent="0">
              <a:buNone/>
              <a:defRPr sz="1400" b="0">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13" name="Title 1"/>
          <p:cNvSpPr>
            <a:spLocks noGrp="1"/>
          </p:cNvSpPr>
          <p:nvPr>
            <p:ph type="title"/>
          </p:nvPr>
        </p:nvSpPr>
        <p:spPr>
          <a:xfrm>
            <a:off x="1447800" y="457201"/>
            <a:ext cx="7126287" cy="5334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6" name="Rectangle 5"/>
          <p:cNvSpPr/>
          <p:nvPr/>
        </p:nvSpPr>
        <p:spPr bwMode="auto">
          <a:xfrm>
            <a:off x="3638550" y="2974975"/>
            <a:ext cx="5505450" cy="18621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7" name="Rectangle 6"/>
          <p:cNvSpPr/>
          <p:nvPr/>
        </p:nvSpPr>
        <p:spPr bwMode="auto">
          <a:xfrm>
            <a:off x="6076950" y="4498975"/>
            <a:ext cx="3067050" cy="1023938"/>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8"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9" name="Rectangle 8"/>
          <p:cNvSpPr/>
          <p:nvPr/>
        </p:nvSpPr>
        <p:spPr bwMode="auto">
          <a:xfrm>
            <a:off x="0" y="2989263"/>
            <a:ext cx="3638550" cy="2533650"/>
          </a:xfrm>
          <a:prstGeom prst="rect">
            <a:avLst/>
          </a:prstGeom>
          <a:solidFill>
            <a:schemeClr val="accent5">
              <a:lumMod val="60000"/>
              <a:lumOff val="40000"/>
            </a:schemeClr>
          </a:solidFill>
          <a:ln w="12700" cap="sq" algn="ctr">
            <a:solidFill>
              <a:schemeClr val="accent6">
                <a:lumMod val="60000"/>
                <a:lumOff val="40000"/>
              </a:schemeClr>
            </a:solidFill>
            <a:miter lim="800000"/>
            <a:headEnd/>
            <a:tailEnd/>
          </a:ln>
          <a:effectLst/>
        </p:spPr>
        <p:txBody>
          <a:bodyPr anchor="ctr"/>
          <a:lstStyle/>
          <a:p>
            <a:pPr algn="ctr" fontAlgn="auto">
              <a:spcBef>
                <a:spcPts val="0"/>
              </a:spcBef>
              <a:spcAft>
                <a:spcPts val="0"/>
              </a:spcAft>
              <a:defRPr/>
            </a:pPr>
            <a:r>
              <a:rPr lang="en-US" dirty="0">
                <a:solidFill>
                  <a:schemeClr val="accent5">
                    <a:lumMod val="75000"/>
                  </a:schemeClr>
                </a:solidFill>
                <a:latin typeface="+mn-lt"/>
                <a:cs typeface="+mn-cs"/>
              </a:rPr>
              <a:t>Insert</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image</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here</a:t>
            </a:r>
          </a:p>
        </p:txBody>
      </p:sp>
      <p:sp>
        <p:nvSpPr>
          <p:cNvPr id="10" name="Rectangle 9"/>
          <p:cNvSpPr/>
          <p:nvPr/>
        </p:nvSpPr>
        <p:spPr bwMode="auto">
          <a:xfrm>
            <a:off x="3638550" y="4498975"/>
            <a:ext cx="2438400" cy="1825625"/>
          </a:xfrm>
          <a:prstGeom prst="rect">
            <a:avLst/>
          </a:prstGeom>
          <a:solidFill>
            <a:schemeClr val="accent5">
              <a:lumMod val="60000"/>
              <a:lumOff val="40000"/>
            </a:schemeClr>
          </a:solidFill>
          <a:ln w="12700" cap="sq" algn="ctr">
            <a:solidFill>
              <a:schemeClr val="accent6">
                <a:lumMod val="60000"/>
                <a:lumOff val="40000"/>
              </a:schemeClr>
            </a:solidFill>
            <a:miter lim="800000"/>
            <a:headEnd/>
            <a:tailEnd/>
          </a:ln>
          <a:effectLst/>
        </p:spPr>
        <p:txBody>
          <a:bodyPr anchor="ctr"/>
          <a:lstStyle/>
          <a:p>
            <a:pPr algn="ctr" fontAlgn="auto">
              <a:spcBef>
                <a:spcPts val="0"/>
              </a:spcBef>
              <a:spcAft>
                <a:spcPts val="0"/>
              </a:spcAft>
              <a:defRPr/>
            </a:pPr>
            <a:r>
              <a:rPr lang="en-US" dirty="0">
                <a:solidFill>
                  <a:schemeClr val="accent5">
                    <a:lumMod val="75000"/>
                  </a:schemeClr>
                </a:solidFill>
                <a:latin typeface="+mn-lt"/>
                <a:cs typeface="+mn-cs"/>
              </a:rPr>
              <a:t>Insert</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image</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here</a:t>
            </a:r>
          </a:p>
        </p:txBody>
      </p:sp>
      <p:sp>
        <p:nvSpPr>
          <p:cNvPr id="13" name="Content Placeholder 2"/>
          <p:cNvSpPr>
            <a:spLocks noGrp="1"/>
          </p:cNvSpPr>
          <p:nvPr>
            <p:ph idx="10"/>
          </p:nvPr>
        </p:nvSpPr>
        <p:spPr>
          <a:xfrm>
            <a:off x="3638550" y="2974975"/>
            <a:ext cx="5505450" cy="1524000"/>
          </a:xfrm>
          <a:noFill/>
        </p:spPr>
        <p:txBody>
          <a:bodyPr lIns="182880" tIns="182880"/>
          <a:lstStyle>
            <a:lvl1pPr marL="0" indent="0">
              <a:lnSpc>
                <a:spcPct val="100000"/>
              </a:lnSpc>
              <a:spcBef>
                <a:spcPts val="0"/>
              </a:spcBef>
              <a:buNone/>
              <a:defRPr sz="1400" b="1">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14" name="Content Placeholder 2"/>
          <p:cNvSpPr>
            <a:spLocks noGrp="1"/>
          </p:cNvSpPr>
          <p:nvPr>
            <p:ph idx="11"/>
          </p:nvPr>
        </p:nvSpPr>
        <p:spPr>
          <a:xfrm>
            <a:off x="6076950" y="4498975"/>
            <a:ext cx="3067050" cy="1024468"/>
          </a:xfrm>
          <a:noFill/>
        </p:spPr>
        <p:txBody>
          <a:bodyPr lIns="274320" tIns="91440"/>
          <a:lstStyle>
            <a:lvl1pPr marL="0" indent="0">
              <a:buNone/>
              <a:defRPr sz="1400" b="0">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2" name="Title 1"/>
          <p:cNvSpPr>
            <a:spLocks noGrp="1"/>
          </p:cNvSpPr>
          <p:nvPr>
            <p:ph type="title"/>
          </p:nvPr>
        </p:nvSpPr>
        <p:spPr>
          <a:xfrm>
            <a:off x="1447800" y="457201"/>
            <a:ext cx="7126287" cy="609599"/>
          </a:xfr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47800" y="1752600"/>
            <a:ext cx="7696200" cy="1238250"/>
          </a:xfrm>
          <a:noFill/>
          <a:ln w="9525">
            <a:noFill/>
            <a:miter lim="800000"/>
            <a:headEnd/>
            <a:tailEnd/>
          </a:ln>
          <a:effectLst/>
        </p:spPr>
        <p:txBody>
          <a:bodyPr/>
          <a:lstStyle>
            <a:lvl1pPr>
              <a:defRPr lang="en-US" sz="2000" b="1" smtClean="0">
                <a:latin typeface="Calibri" pitchFamily="34" charset="0"/>
                <a:cs typeface="Calibri" pitchFamily="34" charset="0"/>
              </a:defRPr>
            </a:lvl1pPr>
            <a:lvl2pPr marL="228600" indent="-228600">
              <a:buClrTx/>
              <a:buFont typeface="Arial" pitchFamily="34" charset="0"/>
              <a:buChar char="•"/>
              <a:defRPr lang="en-US" sz="1800" b="1" smtClean="0">
                <a:latin typeface="Calibri" pitchFamily="34" charset="0"/>
                <a:cs typeface="Calibri" pitchFamily="34" charset="0"/>
              </a:defRPr>
            </a:lvl2pPr>
          </a:lstStyle>
          <a:p>
            <a:pPr lvl="0"/>
            <a:r>
              <a:rPr lang="en-US" smtClean="0"/>
              <a:t>Click to edit Master text styles</a:t>
            </a:r>
          </a:p>
          <a:p>
            <a:pPr lvl="1"/>
            <a:r>
              <a:rPr lang="en-US" smtClean="0"/>
              <a:t>Second level</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Rectangle 2"/>
          <p:cNvSpPr/>
          <p:nvPr/>
        </p:nvSpPr>
        <p:spPr bwMode="auto">
          <a:xfrm>
            <a:off x="1922463" y="4800600"/>
            <a:ext cx="7221537" cy="14303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4" name="Rectangle 3"/>
          <p:cNvSpPr/>
          <p:nvPr/>
        </p:nvSpPr>
        <p:spPr bwMode="auto">
          <a:xfrm>
            <a:off x="6172200" y="5888038"/>
            <a:ext cx="2971800" cy="968375"/>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6"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l="2" t="-5" r="86995" b="88000"/>
          <a:stretch>
            <a:fillRect/>
          </a:stretch>
        </p:blipFill>
        <p:spPr bwMode="auto">
          <a:xfrm>
            <a:off x="0" y="476250"/>
            <a:ext cx="1189038" cy="381000"/>
          </a:xfrm>
          <a:prstGeom prst="rect">
            <a:avLst/>
          </a:prstGeom>
          <a:noFill/>
          <a:ln w="9525">
            <a:noFill/>
            <a:miter lim="800000"/>
            <a:headEnd/>
            <a:tailEnd/>
          </a:ln>
        </p:spPr>
      </p:pic>
      <p:pic>
        <p:nvPicPr>
          <p:cNvPr id="4" name="Picture 29"/>
          <p:cNvPicPr>
            <a:picLocks noChangeAspect="1" noChangeArrowheads="1"/>
          </p:cNvPicPr>
          <p:nvPr/>
        </p:nvPicPr>
        <p:blipFill>
          <a:blip r:embed="rId3"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 name="Picture 13"/>
          <p:cNvPicPr>
            <a:picLocks noChangeAspect="1" noChangeArrowheads="1"/>
          </p:cNvPicPr>
          <p:nvPr/>
        </p:nvPicPr>
        <p:blipFill>
          <a:blip r:embed="rId4" cstate="print"/>
          <a:srcRect/>
          <a:stretch>
            <a:fillRect/>
          </a:stretch>
        </p:blipFill>
        <p:spPr bwMode="auto">
          <a:xfrm>
            <a:off x="1809750" y="0"/>
            <a:ext cx="7334250" cy="58738"/>
          </a:xfrm>
          <a:prstGeom prst="rect">
            <a:avLst/>
          </a:prstGeom>
          <a:noFill/>
          <a:ln w="9525">
            <a:noFill/>
            <a:miter lim="800000"/>
            <a:headEnd/>
            <a:tailEnd/>
          </a:ln>
        </p:spPr>
      </p:pic>
      <p:sp>
        <p:nvSpPr>
          <p:cNvPr id="2" name="Title 1"/>
          <p:cNvSpPr>
            <a:spLocks noGrp="1"/>
          </p:cNvSpPr>
          <p:nvPr>
            <p:ph type="title"/>
          </p:nvPr>
        </p:nvSpPr>
        <p:spPr>
          <a:xfrm>
            <a:off x="0" y="2209800"/>
            <a:ext cx="9144000" cy="685800"/>
          </a:xfrm>
        </p:spPr>
        <p:txBody>
          <a:bodyPr/>
          <a:lstStyle>
            <a:lvl1pPr algn="ctr">
              <a:defRPr sz="3600" b="1" cap="none">
                <a:solidFill>
                  <a:schemeClr val="tx1"/>
                </a:solidFill>
                <a:latin typeface="Calibri" pitchFamily="34" charset="0"/>
                <a:cs typeface="Calibri" pitchFamily="34" charset="0"/>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7" name="Content Placeholder 2"/>
          <p:cNvSpPr>
            <a:spLocks noGrp="1"/>
          </p:cNvSpPr>
          <p:nvPr>
            <p:ph idx="1"/>
          </p:nvPr>
        </p:nvSpPr>
        <p:spPr>
          <a:xfrm>
            <a:off x="1600199" y="5390002"/>
            <a:ext cx="7554915" cy="1071758"/>
          </a:xfrm>
        </p:spPr>
        <p:txBody>
          <a:bodyPr/>
          <a:lstStyle>
            <a:lvl1pPr marL="457200" indent="-457200">
              <a:buFontTx/>
              <a:buBlip>
                <a:blip r:embed="rId3"/>
              </a:buBlip>
              <a:defRPr sz="1600" b="1">
                <a:solidFill>
                  <a:schemeClr val="tx1"/>
                </a:solidFill>
              </a:defRPr>
            </a:lvl1pPr>
            <a:lvl2pPr marL="457200" indent="0">
              <a:spcBef>
                <a:spcPts val="0"/>
              </a:spcBef>
              <a:buFont typeface="Arial" pitchFamily="34" charset="0"/>
              <a:buNone/>
              <a:defRPr sz="1600">
                <a:solidFill>
                  <a:schemeClr val="tx1"/>
                </a:solidFill>
              </a:defRPr>
            </a:lvl2pPr>
          </a:lstStyle>
          <a:p>
            <a:pPr lvl="0"/>
            <a:r>
              <a:rPr lang="en-US" smtClean="0"/>
              <a:t>Click to edit Master text styles</a:t>
            </a:r>
          </a:p>
          <a:p>
            <a:pPr lvl="1"/>
            <a:r>
              <a:rPr lang="en-US" smtClean="0"/>
              <a:t>Second level</a:t>
            </a:r>
          </a:p>
        </p:txBody>
      </p:sp>
      <p:sp>
        <p:nvSpPr>
          <p:cNvPr id="6"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3" name="Content Placeholder 2"/>
          <p:cNvSpPr>
            <a:spLocks noGrp="1"/>
          </p:cNvSpPr>
          <p:nvPr>
            <p:ph sz="half" idx="1"/>
          </p:nvPr>
        </p:nvSpPr>
        <p:spPr>
          <a:xfrm>
            <a:off x="590550" y="1751012"/>
            <a:ext cx="3813048" cy="4573588"/>
          </a:xfrm>
          <a:noFill/>
          <a:ln w="9525">
            <a:noFill/>
            <a:miter lim="800000"/>
            <a:headEnd/>
            <a:tailEnd/>
          </a:ln>
          <a:effectLst/>
        </p:spPr>
        <p:txBody>
          <a:bodyPr/>
          <a:lstStyle>
            <a:lvl1pPr>
              <a:defRPr lang="en-US" smtClean="0"/>
            </a:lvl1pPr>
            <a:lvl2pPr>
              <a:buClrTx/>
              <a:defRPr lang="en-US" smtClean="0">
                <a:solidFill>
                  <a:schemeClr val="tx1"/>
                </a:solidFill>
              </a:defRPr>
            </a:lvl2pPr>
            <a:lvl3pPr>
              <a:buClrTx/>
              <a:defRPr lang="en-US" smtClean="0">
                <a:solidFill>
                  <a:schemeClr val="tx1"/>
                </a:solidFill>
              </a:defRPr>
            </a:lvl3pPr>
            <a:lvl4pPr>
              <a:buClrTx/>
              <a:defRPr lang="en-US" smtClean="0">
                <a:solidFill>
                  <a:schemeClr val="tx1"/>
                </a:solidFill>
              </a:defRPr>
            </a:lvl4pPr>
            <a:lvl5pPr>
              <a:buClrTx/>
              <a:defRPr lang="en-US" b="1" dirty="0">
                <a:solidFill>
                  <a:schemeClr val="tx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0090" y="1751012"/>
            <a:ext cx="3813048" cy="4573588"/>
          </a:xfrm>
          <a:noFill/>
          <a:ln w="9525">
            <a:noFill/>
            <a:miter lim="800000"/>
            <a:headEnd/>
            <a:tailEnd/>
          </a:ln>
          <a:effectLst/>
        </p:spPr>
        <p:txBody>
          <a:bodyPr/>
          <a:lstStyle>
            <a:lvl1pPr>
              <a:defRPr lang="en-US" smtClean="0"/>
            </a:lvl1pPr>
            <a:lvl2pPr>
              <a:buClrTx/>
              <a:defRPr lang="en-US" smtClean="0">
                <a:solidFill>
                  <a:schemeClr val="tx1"/>
                </a:solidFill>
              </a:defRPr>
            </a:lvl2pPr>
            <a:lvl3pPr>
              <a:buClrTx/>
              <a:defRPr lang="en-US" smtClean="0">
                <a:solidFill>
                  <a:schemeClr val="tx1"/>
                </a:solidFill>
              </a:defRPr>
            </a:lvl3pPr>
            <a:lvl4pPr>
              <a:buClrTx/>
              <a:defRPr lang="en-US" smtClean="0">
                <a:solidFill>
                  <a:schemeClr val="tx1"/>
                </a:solidFill>
              </a:defRPr>
            </a:lvl4pPr>
            <a:lvl5pPr>
              <a:buClrTx/>
              <a:defRPr lang="en-US" b="1" dirty="0">
                <a:solidFill>
                  <a:schemeClr val="tx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gradFill flip="none" rotWithShape="1">
            <a:gsLst>
              <a:gs pos="0">
                <a:schemeClr val="accent6">
                  <a:lumMod val="60000"/>
                  <a:lumOff val="40000"/>
                </a:schemeClr>
              </a:gs>
              <a:gs pos="53000">
                <a:schemeClr val="accent6">
                  <a:lumMod val="60000"/>
                  <a:lumOff val="40000"/>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buFont typeface="Arial" pitchFamily="34" charset="0"/>
              <a:buNone/>
              <a:defRPr/>
            </a:pPr>
            <a:endParaRPr lang="en-US" dirty="0"/>
          </a:p>
        </p:txBody>
      </p:sp>
      <p:sp>
        <p:nvSpPr>
          <p:cNvPr id="1027" name="Rectangle 2"/>
          <p:cNvSpPr>
            <a:spLocks noGrp="1" noChangeArrowheads="1"/>
          </p:cNvSpPr>
          <p:nvPr>
            <p:ph type="title"/>
          </p:nvPr>
        </p:nvSpPr>
        <p:spPr bwMode="auto">
          <a:xfrm>
            <a:off x="1447800" y="457200"/>
            <a:ext cx="7126288" cy="4841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1447800" y="1752600"/>
            <a:ext cx="7162800" cy="3124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53996" name="Text Box 12"/>
          <p:cNvSpPr txBox="1">
            <a:spLocks noChangeArrowheads="1"/>
          </p:cNvSpPr>
          <p:nvPr/>
        </p:nvSpPr>
        <p:spPr bwMode="auto">
          <a:xfrm>
            <a:off x="590550" y="6557963"/>
            <a:ext cx="1479550" cy="153987"/>
          </a:xfrm>
          <a:prstGeom prst="rect">
            <a:avLst/>
          </a:prstGeom>
          <a:noFill/>
          <a:ln w="9525" algn="ctr">
            <a:noFill/>
            <a:miter lim="800000"/>
            <a:headEnd/>
            <a:tailEnd/>
          </a:ln>
          <a:effectLst/>
        </p:spPr>
        <p:txBody>
          <a:bodyPr lIns="0" tIns="0" rIns="0" bIns="0">
            <a:spAutoFit/>
          </a:bodyPr>
          <a:lstStyle/>
          <a:p>
            <a:pPr eaLnBrk="0" fontAlgn="auto" hangingPunct="0">
              <a:spcAft>
                <a:spcPts val="0"/>
              </a:spcAft>
              <a:defRPr/>
            </a:pPr>
            <a:r>
              <a:rPr lang="en-US" sz="1000" dirty="0">
                <a:latin typeface="+mn-lt"/>
              </a:rPr>
              <a:t>© </a:t>
            </a:r>
            <a:r>
              <a:rPr lang="en-US" sz="1000" dirty="0" smtClean="0">
                <a:latin typeface="+mn-lt"/>
              </a:rPr>
              <a:t>2012 </a:t>
            </a:r>
            <a:r>
              <a:rPr lang="en-US" sz="1000" dirty="0">
                <a:latin typeface="+mn-lt"/>
              </a:rPr>
              <a:t>ANSYS, Inc.</a:t>
            </a:r>
            <a:endParaRPr lang="en-US" sz="1000" dirty="0">
              <a:latin typeface="+mn-lt"/>
              <a:cs typeface="+mn-cs"/>
            </a:endParaRPr>
          </a:p>
        </p:txBody>
      </p:sp>
      <p:sp>
        <p:nvSpPr>
          <p:cNvPr id="553997" name="Text Box 13"/>
          <p:cNvSpPr txBox="1">
            <a:spLocks noChangeArrowheads="1"/>
          </p:cNvSpPr>
          <p:nvPr/>
        </p:nvSpPr>
        <p:spPr bwMode="auto">
          <a:xfrm>
            <a:off x="2070100" y="6557963"/>
            <a:ext cx="1587500" cy="153888"/>
          </a:xfrm>
          <a:prstGeom prst="rect">
            <a:avLst/>
          </a:prstGeom>
          <a:noFill/>
          <a:ln w="9525" algn="ctr">
            <a:noFill/>
            <a:miter lim="800000"/>
            <a:headEnd/>
            <a:tailEnd/>
          </a:ln>
          <a:effectLst/>
        </p:spPr>
        <p:txBody>
          <a:bodyPr wrap="square" lIns="0" tIns="0" rIns="0" bIns="0">
            <a:spAutoFit/>
          </a:bodyPr>
          <a:lstStyle/>
          <a:p>
            <a:pPr eaLnBrk="0" fontAlgn="auto" hangingPunct="0">
              <a:spcAft>
                <a:spcPts val="0"/>
              </a:spcAft>
              <a:defRPr/>
            </a:pPr>
            <a:fld id="{F4674F3A-4F60-4857-91A6-E62E4CF56F4B}" type="datetime4">
              <a:rPr lang="en-US" sz="1000">
                <a:latin typeface="+mn-lt"/>
                <a:cs typeface="+mn-cs"/>
              </a:rPr>
              <a:pPr eaLnBrk="0" fontAlgn="auto" hangingPunct="0">
                <a:spcAft>
                  <a:spcPts val="0"/>
                </a:spcAft>
                <a:defRPr/>
              </a:pPr>
              <a:t>November 20, 2012</a:t>
            </a:fld>
            <a:endParaRPr lang="en-US" sz="1000" dirty="0">
              <a:latin typeface="+mn-lt"/>
              <a:cs typeface="+mn-cs"/>
            </a:endParaRPr>
          </a:p>
        </p:txBody>
      </p:sp>
      <p:sp>
        <p:nvSpPr>
          <p:cNvPr id="7" name="Rectangle 5"/>
          <p:cNvSpPr txBox="1">
            <a:spLocks noChangeArrowheads="1"/>
          </p:cNvSpPr>
          <p:nvPr/>
        </p:nvSpPr>
        <p:spPr bwMode="auto">
          <a:xfrm>
            <a:off x="4749800" y="6557963"/>
            <a:ext cx="279400" cy="153987"/>
          </a:xfrm>
          <a:prstGeom prst="rect">
            <a:avLst/>
          </a:prstGeom>
          <a:noFill/>
          <a:ln w="9525">
            <a:noFill/>
            <a:miter lim="800000"/>
            <a:headEnd/>
            <a:tailEnd/>
          </a:ln>
          <a:effectLst/>
        </p:spPr>
        <p:txBody>
          <a:bodyPr lIns="0" tIns="0" rIns="0" bIns="0">
            <a:spAutoFit/>
          </a:bodyPr>
          <a:lstStyle>
            <a:lvl1pPr algn="r" eaLnBrk="0" hangingPunct="0">
              <a:lnSpc>
                <a:spcPct val="100000"/>
              </a:lnSpc>
              <a:spcBef>
                <a:spcPct val="0"/>
              </a:spcBef>
              <a:defRPr sz="1000">
                <a:solidFill>
                  <a:schemeClr val="tx2"/>
                </a:solidFill>
              </a:defRPr>
            </a:lvl1pPr>
          </a:lstStyle>
          <a:p>
            <a:pPr algn="l">
              <a:defRPr/>
            </a:pPr>
            <a:fld id="{0EB639C4-AAB0-4043-B0CD-42F410298AB6}" type="slidenum">
              <a:rPr lang="en-US" smtClean="0">
                <a:solidFill>
                  <a:schemeClr val="tx1"/>
                </a:solidFill>
                <a:cs typeface="+mn-cs"/>
              </a:rPr>
              <a:pPr algn="l">
                <a:defRPr/>
              </a:pPr>
              <a:t>‹#›</a:t>
            </a:fld>
            <a:endParaRPr lang="en-US" dirty="0">
              <a:solidFill>
                <a:schemeClr val="tx1"/>
              </a:solidFill>
              <a:cs typeface="+mn-cs"/>
            </a:endParaRPr>
          </a:p>
        </p:txBody>
      </p:sp>
      <p:pic>
        <p:nvPicPr>
          <p:cNvPr id="8" name="Picture 29"/>
          <p:cNvPicPr>
            <a:picLocks noChangeAspect="1" noChangeArrowheads="1"/>
          </p:cNvPicPr>
          <p:nvPr/>
        </p:nvPicPr>
        <p:blipFill>
          <a:blip r:embed="rId13"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9" name="Picture 13"/>
          <p:cNvPicPr>
            <a:picLocks noChangeAspect="1" noChangeArrowheads="1"/>
          </p:cNvPicPr>
          <p:nvPr/>
        </p:nvPicPr>
        <p:blipFill>
          <a:blip r:embed="rId14" cstate="print"/>
          <a:srcRect/>
          <a:stretch>
            <a:fillRect/>
          </a:stretch>
        </p:blipFill>
        <p:spPr bwMode="auto">
          <a:xfrm>
            <a:off x="1809750" y="0"/>
            <a:ext cx="7334250" cy="58738"/>
          </a:xfrm>
          <a:prstGeom prst="rect">
            <a:avLst/>
          </a:prstGeom>
          <a:noFill/>
          <a:ln w="9525">
            <a:noFill/>
            <a:miter lim="800000"/>
            <a:headEnd/>
            <a:tailEnd/>
          </a:ln>
        </p:spPr>
      </p:pic>
      <p:sp>
        <p:nvSpPr>
          <p:cNvPr id="10" name="TextBox 9"/>
          <p:cNvSpPr txBox="1"/>
          <p:nvPr userDrawn="1"/>
        </p:nvSpPr>
        <p:spPr bwMode="auto">
          <a:xfrm>
            <a:off x="8015063" y="6556248"/>
            <a:ext cx="658835" cy="153888"/>
          </a:xfrm>
          <a:prstGeom prst="rect">
            <a:avLst/>
          </a:prstGeom>
          <a:noFill/>
          <a:ln w="12700" cap="sq" algn="ctr">
            <a:noFill/>
            <a:miter lim="800000"/>
            <a:headEnd/>
            <a:tailEnd/>
          </a:ln>
          <a:effectLst/>
        </p:spPr>
        <p:txBody>
          <a:bodyPr wrap="none" lIns="0" tIns="0" rIns="0" bIns="0" rtlCol="0">
            <a:spAutoFit/>
          </a:bodyPr>
          <a:lstStyle/>
          <a:p>
            <a:pPr algn="r"/>
            <a:r>
              <a:rPr lang="en-US" sz="1000" b="0" dirty="0" smtClean="0">
                <a:latin typeface="Calibri" pitchFamily="34" charset="0"/>
                <a:cs typeface="Calibri" pitchFamily="34" charset="0"/>
              </a:rPr>
              <a:t>Release 14.5</a:t>
            </a: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1" r:id="rId11"/>
  </p:sldLayoutIdLst>
  <p:transition>
    <p:wipe dir="r"/>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3200" b="1">
          <a:solidFill>
            <a:schemeClr val="tx1"/>
          </a:solidFill>
          <a:latin typeface="Calibri" pitchFamily="34" charset="0"/>
          <a:ea typeface="+mj-ea"/>
          <a:cs typeface="Calibri" pitchFamily="34" charset="0"/>
        </a:defRPr>
      </a:lvl1pPr>
      <a:lvl2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2pPr>
      <a:lvl3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3pPr>
      <a:lvl4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4pPr>
      <a:lvl5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5pPr>
      <a:lvl6pPr marL="457200" algn="l" rtl="0" eaLnBrk="1" fontAlgn="base" hangingPunct="1">
        <a:lnSpc>
          <a:spcPct val="90000"/>
        </a:lnSpc>
        <a:spcBef>
          <a:spcPct val="0"/>
        </a:spcBef>
        <a:spcAft>
          <a:spcPct val="0"/>
        </a:spcAft>
        <a:defRPr sz="3200" b="1">
          <a:solidFill>
            <a:schemeClr val="tx2"/>
          </a:solidFill>
          <a:latin typeface="Arial" charset="0"/>
        </a:defRPr>
      </a:lvl6pPr>
      <a:lvl7pPr marL="914400" algn="l" rtl="0" eaLnBrk="1" fontAlgn="base" hangingPunct="1">
        <a:lnSpc>
          <a:spcPct val="90000"/>
        </a:lnSpc>
        <a:spcBef>
          <a:spcPct val="0"/>
        </a:spcBef>
        <a:spcAft>
          <a:spcPct val="0"/>
        </a:spcAft>
        <a:defRPr sz="3200" b="1">
          <a:solidFill>
            <a:schemeClr val="tx2"/>
          </a:solidFill>
          <a:latin typeface="Arial" charset="0"/>
        </a:defRPr>
      </a:lvl7pPr>
      <a:lvl8pPr marL="1371600" algn="l" rtl="0" eaLnBrk="1" fontAlgn="base" hangingPunct="1">
        <a:lnSpc>
          <a:spcPct val="90000"/>
        </a:lnSpc>
        <a:spcBef>
          <a:spcPct val="0"/>
        </a:spcBef>
        <a:spcAft>
          <a:spcPct val="0"/>
        </a:spcAft>
        <a:defRPr sz="3200" b="1">
          <a:solidFill>
            <a:schemeClr val="tx2"/>
          </a:solidFill>
          <a:latin typeface="Arial" charset="0"/>
        </a:defRPr>
      </a:lvl8pPr>
      <a:lvl9pPr marL="1828800" algn="l" rtl="0" eaLnBrk="1" fontAlgn="base" hangingPunct="1">
        <a:lnSpc>
          <a:spcPct val="90000"/>
        </a:lnSpc>
        <a:spcBef>
          <a:spcPct val="0"/>
        </a:spcBef>
        <a:spcAft>
          <a:spcPct val="0"/>
        </a:spcAft>
        <a:defRPr sz="3200" b="1">
          <a:solidFill>
            <a:schemeClr val="tx2"/>
          </a:solidFill>
          <a:latin typeface="Arial" charset="0"/>
        </a:defRPr>
      </a:lvl9pPr>
    </p:titleStyle>
    <p:bodyStyle>
      <a:lvl1pPr marL="457200" indent="-457200" algn="l" rtl="0" eaLnBrk="1" fontAlgn="base" hangingPunct="1">
        <a:lnSpc>
          <a:spcPct val="95000"/>
        </a:lnSpc>
        <a:spcBef>
          <a:spcPts val="1200"/>
        </a:spcBef>
        <a:spcAft>
          <a:spcPct val="0"/>
        </a:spcAft>
        <a:buClr>
          <a:schemeClr val="tx1"/>
        </a:buClr>
        <a:defRPr sz="2000" b="1">
          <a:solidFill>
            <a:schemeClr val="tx1"/>
          </a:solidFill>
          <a:latin typeface="Calibri" pitchFamily="34" charset="0"/>
          <a:ea typeface="+mn-ea"/>
          <a:cs typeface="Calibri" pitchFamily="34" charset="0"/>
        </a:defRPr>
      </a:lvl1pPr>
      <a:lvl2pPr marL="228600" indent="-228600" algn="l" rtl="0" eaLnBrk="1" fontAlgn="base" hangingPunct="1">
        <a:lnSpc>
          <a:spcPct val="95000"/>
        </a:lnSpc>
        <a:spcBef>
          <a:spcPct val="25000"/>
        </a:spcBef>
        <a:spcAft>
          <a:spcPct val="0"/>
        </a:spcAft>
        <a:buClrTx/>
        <a:buSzPct val="120000"/>
        <a:buFont typeface="Arial" charset="0"/>
        <a:buChar char="•"/>
        <a:defRPr b="1">
          <a:solidFill>
            <a:schemeClr val="tx1"/>
          </a:solidFill>
          <a:latin typeface="Calibri" pitchFamily="34" charset="0"/>
          <a:cs typeface="Calibri" pitchFamily="34" charset="0"/>
        </a:defRPr>
      </a:lvl2pPr>
      <a:lvl3pPr marL="457200" indent="-228600" algn="l" rtl="0" eaLnBrk="1" fontAlgn="base" hangingPunct="1">
        <a:lnSpc>
          <a:spcPct val="95000"/>
        </a:lnSpc>
        <a:spcBef>
          <a:spcPct val="25000"/>
        </a:spcBef>
        <a:spcAft>
          <a:spcPct val="0"/>
        </a:spcAft>
        <a:buClrTx/>
        <a:buFont typeface="Calibri" pitchFamily="34" charset="0"/>
        <a:buChar char="–"/>
        <a:defRPr b="1">
          <a:solidFill>
            <a:schemeClr val="tx1"/>
          </a:solidFill>
          <a:latin typeface="Calibri" pitchFamily="34" charset="0"/>
          <a:cs typeface="Calibri" pitchFamily="34" charset="0"/>
        </a:defRPr>
      </a:lvl3pPr>
      <a:lvl4pPr marL="687388" indent="-225425" algn="l" rtl="0" eaLnBrk="1" fontAlgn="base" hangingPunct="1">
        <a:lnSpc>
          <a:spcPct val="95000"/>
        </a:lnSpc>
        <a:spcBef>
          <a:spcPct val="25000"/>
        </a:spcBef>
        <a:spcAft>
          <a:spcPct val="0"/>
        </a:spcAft>
        <a:buClrTx/>
        <a:buFont typeface="Arial" pitchFamily="34" charset="0"/>
        <a:buChar char="•"/>
        <a:defRPr b="1">
          <a:solidFill>
            <a:schemeClr val="tx1"/>
          </a:solidFill>
          <a:latin typeface="Calibri" pitchFamily="34" charset="0"/>
          <a:cs typeface="Calibri" pitchFamily="34" charset="0"/>
        </a:defRPr>
      </a:lvl4pPr>
      <a:lvl5pPr marL="914400" indent="-227013" algn="l" rtl="0" eaLnBrk="1" fontAlgn="base" hangingPunct="1">
        <a:lnSpc>
          <a:spcPct val="95000"/>
        </a:lnSpc>
        <a:spcBef>
          <a:spcPct val="25000"/>
        </a:spcBef>
        <a:spcAft>
          <a:spcPct val="0"/>
        </a:spcAft>
        <a:buClr>
          <a:schemeClr val="accent1"/>
        </a:buClr>
        <a:buFont typeface="Calibri" pitchFamily="34" charset="0"/>
        <a:buChar char="–"/>
        <a:defRPr sz="1600" b="1">
          <a:solidFill>
            <a:schemeClr val="tx1"/>
          </a:solidFill>
          <a:latin typeface="Calibri" pitchFamily="34" charset="0"/>
          <a:cs typeface="Calibri" pitchFamily="34" charset="0"/>
        </a:defRPr>
      </a:lvl5pPr>
      <a:lvl6pPr marL="22288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6pPr>
      <a:lvl7pPr marL="26860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7pPr>
      <a:lvl8pPr marL="31432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8pPr>
      <a:lvl9pPr marL="36004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28.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9.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9.xml"/><Relationship Id="rId5" Type="http://schemas.openxmlformats.org/officeDocument/2006/relationships/image" Target="../media/image61.pn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9.xml"/><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9.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4.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9.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17.png"/><Relationship Id="rId4" Type="http://schemas.openxmlformats.org/officeDocument/2006/relationships/image" Target="../media/image78.png"/></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50.png"/><Relationship Id="rId1" Type="http://schemas.openxmlformats.org/officeDocument/2006/relationships/slideLayout" Target="../slideLayouts/slideLayout9.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6.png"/><Relationship Id="rId1" Type="http://schemas.openxmlformats.org/officeDocument/2006/relationships/slideLayout" Target="../slideLayouts/slideLayout9.xml"/><Relationship Id="rId6" Type="http://schemas.openxmlformats.org/officeDocument/2006/relationships/image" Target="../media/image76.png"/><Relationship Id="rId5" Type="http://schemas.openxmlformats.org/officeDocument/2006/relationships/image" Target="../media/image88.png"/><Relationship Id="rId4" Type="http://schemas.openxmlformats.org/officeDocument/2006/relationships/image" Target="../media/image87.png"/></Relationships>
</file>

<file path=ppt/slides/_rels/slide2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9.xml"/><Relationship Id="rId5" Type="http://schemas.openxmlformats.org/officeDocument/2006/relationships/image" Target="../media/image94.png"/><Relationship Id="rId4" Type="http://schemas.openxmlformats.org/officeDocument/2006/relationships/image" Target="../media/image93.png"/></Relationships>
</file>

<file path=ppt/slides/_rels/slide3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95.png"/><Relationship Id="rId1" Type="http://schemas.openxmlformats.org/officeDocument/2006/relationships/slideLayout" Target="../slideLayouts/slideLayout9.xml"/><Relationship Id="rId4" Type="http://schemas.openxmlformats.org/officeDocument/2006/relationships/image" Target="../media/image96.png"/></Relationships>
</file>

<file path=ppt/slides/_rels/slide3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9.xml"/><Relationship Id="rId5" Type="http://schemas.openxmlformats.org/officeDocument/2006/relationships/image" Target="../media/image76.png"/><Relationship Id="rId4" Type="http://schemas.openxmlformats.org/officeDocument/2006/relationships/image" Target="../media/image99.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0.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1.png"/><Relationship Id="rId1" Type="http://schemas.openxmlformats.org/officeDocument/2006/relationships/slideLayout" Target="../slideLayouts/slideLayout9.xml"/><Relationship Id="rId5" Type="http://schemas.openxmlformats.org/officeDocument/2006/relationships/image" Target="../media/image103.png"/><Relationship Id="rId4" Type="http://schemas.openxmlformats.org/officeDocument/2006/relationships/image" Target="../media/image102.png"/></Relationships>
</file>

<file path=ppt/slides/_rels/slide3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9.xml"/><Relationship Id="rId5" Type="http://schemas.openxmlformats.org/officeDocument/2006/relationships/image" Target="../media/image107.png"/><Relationship Id="rId4" Type="http://schemas.openxmlformats.org/officeDocument/2006/relationships/image" Target="../media/image10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idx="4294967295"/>
          </p:nvPr>
        </p:nvSpPr>
        <p:spPr>
          <a:xfrm>
            <a:off x="3657600" y="1090530"/>
            <a:ext cx="5486400" cy="1163395"/>
          </a:xfrm>
        </p:spPr>
        <p:txBody>
          <a:bodyPr/>
          <a:lstStyle/>
          <a:p>
            <a:r>
              <a:rPr lang="en-US" sz="2800" dirty="0" smtClean="0">
                <a:solidFill>
                  <a:schemeClr val="tx1">
                    <a:lumMod val="95000"/>
                    <a:lumOff val="5000"/>
                  </a:schemeClr>
                </a:solidFill>
              </a:rPr>
              <a:t>Workshop 5a </a:t>
            </a:r>
            <a:br>
              <a:rPr lang="en-US" sz="2800" dirty="0" smtClean="0">
                <a:solidFill>
                  <a:schemeClr val="tx1">
                    <a:lumMod val="95000"/>
                    <a:lumOff val="5000"/>
                  </a:schemeClr>
                </a:solidFill>
              </a:rPr>
            </a:br>
            <a:r>
              <a:rPr lang="en-US" sz="2800" dirty="0" smtClean="0">
                <a:solidFill>
                  <a:schemeClr val="tx1">
                    <a:lumMod val="95000"/>
                    <a:lumOff val="5000"/>
                  </a:schemeClr>
                </a:solidFill>
              </a:rPr>
              <a:t>Applications – Mixing Tank</a:t>
            </a:r>
            <a:r>
              <a:rPr lang="en-US" sz="2800" dirty="0" smtClean="0">
                <a:solidFill>
                  <a:schemeClr val="bg1"/>
                </a:solidFill>
              </a:rPr>
              <a:t/>
            </a:r>
            <a:br>
              <a:rPr lang="en-US" sz="2800" dirty="0" smtClean="0">
                <a:solidFill>
                  <a:schemeClr val="bg1"/>
                </a:solidFill>
              </a:rPr>
            </a:br>
            <a:endParaRPr lang="en-US" sz="2800" dirty="0">
              <a:solidFill>
                <a:schemeClr val="tx1">
                  <a:lumMod val="95000"/>
                  <a:lumOff val="5000"/>
                </a:schemeClr>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Preparation</a:t>
            </a:r>
            <a:endParaRPr lang="en-GB" dirty="0"/>
          </a:p>
        </p:txBody>
      </p:sp>
      <p:sp>
        <p:nvSpPr>
          <p:cNvPr id="3" name="Content Placeholder 2"/>
          <p:cNvSpPr>
            <a:spLocks noGrp="1"/>
          </p:cNvSpPr>
          <p:nvPr>
            <p:ph sz="half" idx="1"/>
          </p:nvPr>
        </p:nvSpPr>
        <p:spPr>
          <a:xfrm>
            <a:off x="590549" y="1751012"/>
            <a:ext cx="4895851" cy="4573588"/>
          </a:xfrm>
        </p:spPr>
        <p:txBody>
          <a:bodyPr/>
          <a:lstStyle/>
          <a:p>
            <a:r>
              <a:rPr lang="en-GB" dirty="0" smtClean="0"/>
              <a:t>Planning</a:t>
            </a:r>
          </a:p>
          <a:p>
            <a:pPr lvl="1"/>
            <a:r>
              <a:rPr lang="en-GB" dirty="0" smtClean="0"/>
              <a:t>To enable the application of sweep hex mesh methods the geometry will be decomposed in DesignModeler.</a:t>
            </a:r>
          </a:p>
          <a:p>
            <a:pPr lvl="1"/>
            <a:r>
              <a:rPr lang="en-GB" dirty="0" smtClean="0"/>
              <a:t>Two slice operations will be performed.</a:t>
            </a:r>
          </a:p>
          <a:p>
            <a:pPr lvl="2"/>
            <a:r>
              <a:rPr lang="en-GB" dirty="0" smtClean="0"/>
              <a:t>The first will use the impeller body side faces to slice vertically through the outer body.</a:t>
            </a:r>
          </a:p>
          <a:p>
            <a:pPr lvl="2"/>
            <a:r>
              <a:rPr lang="en-GB" dirty="0" smtClean="0"/>
              <a:t>The second will slice through using the XYPlane.</a:t>
            </a:r>
          </a:p>
          <a:p>
            <a:pPr lvl="1"/>
            <a:r>
              <a:rPr lang="en-GB" dirty="0" smtClean="0"/>
              <a:t>This will leave four outer annular bodies (two shown here for clarity) which can be swept meshed radially around the axis and one lower cylindrical body which can be swept meshed upwards.</a:t>
            </a:r>
          </a:p>
          <a:p>
            <a:pPr lvl="1"/>
            <a:r>
              <a:rPr lang="en-GB" dirty="0" smtClean="0"/>
              <a:t>The impeller body will be left in its existing form and meshed with Tetrahedrons.</a:t>
            </a:r>
          </a:p>
        </p:txBody>
      </p:sp>
      <p:pic>
        <p:nvPicPr>
          <p:cNvPr id="9218" name="Picture 2"/>
          <p:cNvPicPr>
            <a:picLocks noChangeAspect="1" noChangeArrowheads="1"/>
          </p:cNvPicPr>
          <p:nvPr/>
        </p:nvPicPr>
        <p:blipFill>
          <a:blip r:embed="rId2" cstate="print"/>
          <a:srcRect l="32008" t="12320" r="24895" b="15680"/>
          <a:stretch>
            <a:fillRect/>
          </a:stretch>
        </p:blipFill>
        <p:spPr bwMode="auto">
          <a:xfrm>
            <a:off x="5748784" y="1525749"/>
            <a:ext cx="3053398" cy="4628037"/>
          </a:xfrm>
          <a:prstGeom prst="rect">
            <a:avLst/>
          </a:prstGeom>
          <a:noFill/>
          <a:ln w="9525">
            <a:noFill/>
            <a:miter lim="800000"/>
            <a:headEnd/>
            <a:tailEnd/>
          </a:ln>
        </p:spPr>
      </p:pic>
      <p:sp>
        <p:nvSpPr>
          <p:cNvPr id="9" name="Freeform 8"/>
          <p:cNvSpPr/>
          <p:nvPr/>
        </p:nvSpPr>
        <p:spPr bwMode="auto">
          <a:xfrm>
            <a:off x="6198780" y="1722473"/>
            <a:ext cx="2199167" cy="1339703"/>
          </a:xfrm>
          <a:custGeom>
            <a:avLst/>
            <a:gdLst>
              <a:gd name="connsiteX0" fmla="*/ 1860697 w 2231064"/>
              <a:gd name="connsiteY0" fmla="*/ 1360968 h 1360968"/>
              <a:gd name="connsiteX1" fmla="*/ 2062716 w 2231064"/>
              <a:gd name="connsiteY1" fmla="*/ 1254642 h 1360968"/>
              <a:gd name="connsiteX2" fmla="*/ 2200939 w 2231064"/>
              <a:gd name="connsiteY2" fmla="*/ 1031358 h 1360968"/>
              <a:gd name="connsiteX3" fmla="*/ 2222204 w 2231064"/>
              <a:gd name="connsiteY3" fmla="*/ 776177 h 1360968"/>
              <a:gd name="connsiteX4" fmla="*/ 2147776 w 2231064"/>
              <a:gd name="connsiteY4" fmla="*/ 574158 h 1360968"/>
              <a:gd name="connsiteX5" fmla="*/ 1977656 w 2231064"/>
              <a:gd name="connsiteY5" fmla="*/ 361507 h 1360968"/>
              <a:gd name="connsiteX6" fmla="*/ 1786269 w 2231064"/>
              <a:gd name="connsiteY6" fmla="*/ 233917 h 1360968"/>
              <a:gd name="connsiteX7" fmla="*/ 1520456 w 2231064"/>
              <a:gd name="connsiteY7" fmla="*/ 106326 h 1360968"/>
              <a:gd name="connsiteX8" fmla="*/ 1286539 w 2231064"/>
              <a:gd name="connsiteY8" fmla="*/ 42531 h 1360968"/>
              <a:gd name="connsiteX9" fmla="*/ 1084521 w 2231064"/>
              <a:gd name="connsiteY9" fmla="*/ 10633 h 1360968"/>
              <a:gd name="connsiteX10" fmla="*/ 839972 w 2231064"/>
              <a:gd name="connsiteY10" fmla="*/ 0 h 1360968"/>
              <a:gd name="connsiteX11" fmla="*/ 680483 w 2231064"/>
              <a:gd name="connsiteY11" fmla="*/ 10633 h 1360968"/>
              <a:gd name="connsiteX12" fmla="*/ 510363 w 2231064"/>
              <a:gd name="connsiteY12" fmla="*/ 21265 h 1360968"/>
              <a:gd name="connsiteX13" fmla="*/ 308344 w 2231064"/>
              <a:gd name="connsiteY13" fmla="*/ 63796 h 1360968"/>
              <a:gd name="connsiteX14" fmla="*/ 138223 w 2231064"/>
              <a:gd name="connsiteY14" fmla="*/ 127591 h 1360968"/>
              <a:gd name="connsiteX15" fmla="*/ 0 w 2231064"/>
              <a:gd name="connsiteY15" fmla="*/ 191386 h 136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1064" h="1360968">
                <a:moveTo>
                  <a:pt x="1860697" y="1360968"/>
                </a:moveTo>
                <a:cubicBezTo>
                  <a:pt x="1933353" y="1335272"/>
                  <a:pt x="2006009" y="1309577"/>
                  <a:pt x="2062716" y="1254642"/>
                </a:cubicBezTo>
                <a:cubicBezTo>
                  <a:pt x="2119423" y="1199707"/>
                  <a:pt x="2174358" y="1111102"/>
                  <a:pt x="2200939" y="1031358"/>
                </a:cubicBezTo>
                <a:cubicBezTo>
                  <a:pt x="2227520" y="951614"/>
                  <a:pt x="2231064" y="852377"/>
                  <a:pt x="2222204" y="776177"/>
                </a:cubicBezTo>
                <a:cubicBezTo>
                  <a:pt x="2213344" y="699977"/>
                  <a:pt x="2188534" y="643270"/>
                  <a:pt x="2147776" y="574158"/>
                </a:cubicBezTo>
                <a:cubicBezTo>
                  <a:pt x="2107018" y="505046"/>
                  <a:pt x="2037907" y="418214"/>
                  <a:pt x="1977656" y="361507"/>
                </a:cubicBezTo>
                <a:cubicBezTo>
                  <a:pt x="1917405" y="304800"/>
                  <a:pt x="1862469" y="276447"/>
                  <a:pt x="1786269" y="233917"/>
                </a:cubicBezTo>
                <a:cubicBezTo>
                  <a:pt x="1710069" y="191387"/>
                  <a:pt x="1603744" y="138224"/>
                  <a:pt x="1520456" y="106326"/>
                </a:cubicBezTo>
                <a:cubicBezTo>
                  <a:pt x="1437168" y="74428"/>
                  <a:pt x="1359195" y="58480"/>
                  <a:pt x="1286539" y="42531"/>
                </a:cubicBezTo>
                <a:cubicBezTo>
                  <a:pt x="1213883" y="26582"/>
                  <a:pt x="1158949" y="17721"/>
                  <a:pt x="1084521" y="10633"/>
                </a:cubicBezTo>
                <a:cubicBezTo>
                  <a:pt x="1010093" y="3545"/>
                  <a:pt x="907312" y="0"/>
                  <a:pt x="839972" y="0"/>
                </a:cubicBezTo>
                <a:cubicBezTo>
                  <a:pt x="772632" y="0"/>
                  <a:pt x="680483" y="10633"/>
                  <a:pt x="680483" y="10633"/>
                </a:cubicBezTo>
                <a:cubicBezTo>
                  <a:pt x="625548" y="14177"/>
                  <a:pt x="572386" y="12405"/>
                  <a:pt x="510363" y="21265"/>
                </a:cubicBezTo>
                <a:cubicBezTo>
                  <a:pt x="448340" y="30125"/>
                  <a:pt x="370367" y="46075"/>
                  <a:pt x="308344" y="63796"/>
                </a:cubicBezTo>
                <a:cubicBezTo>
                  <a:pt x="246321" y="81517"/>
                  <a:pt x="189614" y="106326"/>
                  <a:pt x="138223" y="127591"/>
                </a:cubicBezTo>
                <a:cubicBezTo>
                  <a:pt x="86832" y="148856"/>
                  <a:pt x="43416" y="170121"/>
                  <a:pt x="0" y="191386"/>
                </a:cubicBezTo>
              </a:path>
            </a:pathLst>
          </a:custGeom>
          <a:noFill/>
          <a:ln w="50800" cap="sq" cmpd="sng" algn="ctr">
            <a:solidFill>
              <a:srgbClr val="FF0000"/>
            </a:solidFill>
            <a:prstDash val="solid"/>
            <a:round/>
            <a:headEnd type="none" w="med" len="med"/>
            <a:tailEnd type="arrow" w="med" len="med"/>
          </a:ln>
          <a:effectLst/>
        </p:spPr>
        <p:txBody>
          <a:bodyPr rtlCol="0" anchor="ctr"/>
          <a:lstStyle/>
          <a:p>
            <a:pPr algn="ctr"/>
            <a:endParaRPr lang="en-GB" dirty="0"/>
          </a:p>
        </p:txBody>
      </p:sp>
      <p:sp>
        <p:nvSpPr>
          <p:cNvPr id="10" name="Freeform 9"/>
          <p:cNvSpPr/>
          <p:nvPr/>
        </p:nvSpPr>
        <p:spPr bwMode="auto">
          <a:xfrm>
            <a:off x="6627639" y="2073327"/>
            <a:ext cx="878947" cy="467854"/>
          </a:xfrm>
          <a:custGeom>
            <a:avLst/>
            <a:gdLst>
              <a:gd name="connsiteX0" fmla="*/ 1860697 w 2231064"/>
              <a:gd name="connsiteY0" fmla="*/ 1360968 h 1360968"/>
              <a:gd name="connsiteX1" fmla="*/ 2062716 w 2231064"/>
              <a:gd name="connsiteY1" fmla="*/ 1254642 h 1360968"/>
              <a:gd name="connsiteX2" fmla="*/ 2200939 w 2231064"/>
              <a:gd name="connsiteY2" fmla="*/ 1031358 h 1360968"/>
              <a:gd name="connsiteX3" fmla="*/ 2222204 w 2231064"/>
              <a:gd name="connsiteY3" fmla="*/ 776177 h 1360968"/>
              <a:gd name="connsiteX4" fmla="*/ 2147776 w 2231064"/>
              <a:gd name="connsiteY4" fmla="*/ 574158 h 1360968"/>
              <a:gd name="connsiteX5" fmla="*/ 1977656 w 2231064"/>
              <a:gd name="connsiteY5" fmla="*/ 361507 h 1360968"/>
              <a:gd name="connsiteX6" fmla="*/ 1786269 w 2231064"/>
              <a:gd name="connsiteY6" fmla="*/ 233917 h 1360968"/>
              <a:gd name="connsiteX7" fmla="*/ 1520456 w 2231064"/>
              <a:gd name="connsiteY7" fmla="*/ 106326 h 1360968"/>
              <a:gd name="connsiteX8" fmla="*/ 1286539 w 2231064"/>
              <a:gd name="connsiteY8" fmla="*/ 42531 h 1360968"/>
              <a:gd name="connsiteX9" fmla="*/ 1084521 w 2231064"/>
              <a:gd name="connsiteY9" fmla="*/ 10633 h 1360968"/>
              <a:gd name="connsiteX10" fmla="*/ 839972 w 2231064"/>
              <a:gd name="connsiteY10" fmla="*/ 0 h 1360968"/>
              <a:gd name="connsiteX11" fmla="*/ 680483 w 2231064"/>
              <a:gd name="connsiteY11" fmla="*/ 10633 h 1360968"/>
              <a:gd name="connsiteX12" fmla="*/ 510363 w 2231064"/>
              <a:gd name="connsiteY12" fmla="*/ 21265 h 1360968"/>
              <a:gd name="connsiteX13" fmla="*/ 308344 w 2231064"/>
              <a:gd name="connsiteY13" fmla="*/ 63796 h 1360968"/>
              <a:gd name="connsiteX14" fmla="*/ 138223 w 2231064"/>
              <a:gd name="connsiteY14" fmla="*/ 127591 h 1360968"/>
              <a:gd name="connsiteX15" fmla="*/ 0 w 2231064"/>
              <a:gd name="connsiteY15" fmla="*/ 191386 h 136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1064" h="1360968">
                <a:moveTo>
                  <a:pt x="1860697" y="1360968"/>
                </a:moveTo>
                <a:cubicBezTo>
                  <a:pt x="1933353" y="1335272"/>
                  <a:pt x="2006009" y="1309577"/>
                  <a:pt x="2062716" y="1254642"/>
                </a:cubicBezTo>
                <a:cubicBezTo>
                  <a:pt x="2119423" y="1199707"/>
                  <a:pt x="2174358" y="1111102"/>
                  <a:pt x="2200939" y="1031358"/>
                </a:cubicBezTo>
                <a:cubicBezTo>
                  <a:pt x="2227520" y="951614"/>
                  <a:pt x="2231064" y="852377"/>
                  <a:pt x="2222204" y="776177"/>
                </a:cubicBezTo>
                <a:cubicBezTo>
                  <a:pt x="2213344" y="699977"/>
                  <a:pt x="2188534" y="643270"/>
                  <a:pt x="2147776" y="574158"/>
                </a:cubicBezTo>
                <a:cubicBezTo>
                  <a:pt x="2107018" y="505046"/>
                  <a:pt x="2037907" y="418214"/>
                  <a:pt x="1977656" y="361507"/>
                </a:cubicBezTo>
                <a:cubicBezTo>
                  <a:pt x="1917405" y="304800"/>
                  <a:pt x="1862469" y="276447"/>
                  <a:pt x="1786269" y="233917"/>
                </a:cubicBezTo>
                <a:cubicBezTo>
                  <a:pt x="1710069" y="191387"/>
                  <a:pt x="1603744" y="138224"/>
                  <a:pt x="1520456" y="106326"/>
                </a:cubicBezTo>
                <a:cubicBezTo>
                  <a:pt x="1437168" y="74428"/>
                  <a:pt x="1359195" y="58480"/>
                  <a:pt x="1286539" y="42531"/>
                </a:cubicBezTo>
                <a:cubicBezTo>
                  <a:pt x="1213883" y="26582"/>
                  <a:pt x="1158949" y="17721"/>
                  <a:pt x="1084521" y="10633"/>
                </a:cubicBezTo>
                <a:cubicBezTo>
                  <a:pt x="1010093" y="3545"/>
                  <a:pt x="907312" y="0"/>
                  <a:pt x="839972" y="0"/>
                </a:cubicBezTo>
                <a:cubicBezTo>
                  <a:pt x="772632" y="0"/>
                  <a:pt x="680483" y="10633"/>
                  <a:pt x="680483" y="10633"/>
                </a:cubicBezTo>
                <a:cubicBezTo>
                  <a:pt x="625548" y="14177"/>
                  <a:pt x="572386" y="12405"/>
                  <a:pt x="510363" y="21265"/>
                </a:cubicBezTo>
                <a:cubicBezTo>
                  <a:pt x="448340" y="30125"/>
                  <a:pt x="370367" y="46075"/>
                  <a:pt x="308344" y="63796"/>
                </a:cubicBezTo>
                <a:cubicBezTo>
                  <a:pt x="246321" y="81517"/>
                  <a:pt x="189614" y="106326"/>
                  <a:pt x="138223" y="127591"/>
                </a:cubicBezTo>
                <a:cubicBezTo>
                  <a:pt x="86832" y="148856"/>
                  <a:pt x="43416" y="170121"/>
                  <a:pt x="0" y="191386"/>
                </a:cubicBezTo>
              </a:path>
            </a:pathLst>
          </a:custGeom>
          <a:noFill/>
          <a:ln w="50800" cap="sq" cmpd="sng" algn="ctr">
            <a:solidFill>
              <a:srgbClr val="FF0000"/>
            </a:solidFill>
            <a:prstDash val="solid"/>
            <a:round/>
            <a:headEnd type="none" w="med" len="med"/>
            <a:tailEnd type="arrow" w="med" len="med"/>
          </a:ln>
          <a:effectLst/>
        </p:spPr>
        <p:txBody>
          <a:bodyPr rtlCol="0" anchor="ctr"/>
          <a:lstStyle/>
          <a:p>
            <a:pPr algn="ctr"/>
            <a:endParaRPr lang="en-GB" dirty="0"/>
          </a:p>
        </p:txBody>
      </p:sp>
      <p:cxnSp>
        <p:nvCxnSpPr>
          <p:cNvPr id="12" name="Straight Arrow Connector 11"/>
          <p:cNvCxnSpPr/>
          <p:nvPr/>
        </p:nvCxnSpPr>
        <p:spPr bwMode="auto">
          <a:xfrm rot="5400000" flipH="1" flipV="1">
            <a:off x="6528391" y="5986130"/>
            <a:ext cx="510362" cy="1588"/>
          </a:xfrm>
          <a:prstGeom prst="straightConnector1">
            <a:avLst/>
          </a:prstGeom>
          <a:solidFill>
            <a:schemeClr val="accent2"/>
          </a:solidFill>
          <a:ln w="25400" cap="sq" cmpd="sng" algn="ctr">
            <a:solidFill>
              <a:srgbClr val="FF0000"/>
            </a:solidFill>
            <a:prstDash val="solid"/>
            <a:round/>
            <a:headEnd type="none" w="med" len="med"/>
            <a:tailEnd type="arrow"/>
          </a:ln>
          <a:effectLst/>
        </p:spPr>
      </p:cxnSp>
      <p:sp>
        <p:nvSpPr>
          <p:cNvPr id="14" name="TextBox 13"/>
          <p:cNvSpPr txBox="1"/>
          <p:nvPr/>
        </p:nvSpPr>
        <p:spPr bwMode="auto">
          <a:xfrm>
            <a:off x="6326373" y="6198785"/>
            <a:ext cx="1392865" cy="338554"/>
          </a:xfrm>
          <a:prstGeom prst="rect">
            <a:avLst/>
          </a:prstGeom>
          <a:noFill/>
          <a:ln w="12700" cap="sq" algn="ctr">
            <a:noFill/>
            <a:miter lim="800000"/>
            <a:headEnd/>
            <a:tailEnd/>
          </a:ln>
          <a:effectLst/>
        </p:spPr>
        <p:txBody>
          <a:bodyPr wrap="square" rtlCol="0">
            <a:spAutoFit/>
          </a:bodyPr>
          <a:lstStyle/>
          <a:p>
            <a:r>
              <a:rPr lang="en-GB" b="1" dirty="0" smtClean="0">
                <a:latin typeface="Calibri" pitchFamily="34" charset="0"/>
                <a:cs typeface="Calibri" pitchFamily="34" charset="0"/>
              </a:rPr>
              <a:t>Sweep Up</a:t>
            </a:r>
          </a:p>
        </p:txBody>
      </p:sp>
      <p:sp>
        <p:nvSpPr>
          <p:cNvPr id="15" name="TextBox 14"/>
          <p:cNvSpPr txBox="1"/>
          <p:nvPr/>
        </p:nvSpPr>
        <p:spPr bwMode="auto">
          <a:xfrm>
            <a:off x="7456968" y="1236925"/>
            <a:ext cx="1392865" cy="338554"/>
          </a:xfrm>
          <a:prstGeom prst="rect">
            <a:avLst/>
          </a:prstGeom>
          <a:noFill/>
          <a:ln w="12700" cap="sq" algn="ctr">
            <a:noFill/>
            <a:miter lim="800000"/>
            <a:headEnd/>
            <a:tailEnd/>
          </a:ln>
          <a:effectLst/>
        </p:spPr>
        <p:txBody>
          <a:bodyPr wrap="square" rtlCol="0">
            <a:spAutoFit/>
          </a:bodyPr>
          <a:lstStyle/>
          <a:p>
            <a:r>
              <a:rPr lang="en-GB" b="1" dirty="0" smtClean="0">
                <a:latin typeface="Calibri" pitchFamily="34" charset="0"/>
                <a:cs typeface="Calibri" pitchFamily="34" charset="0"/>
              </a:rPr>
              <a:t>Sweep Round</a:t>
            </a:r>
          </a:p>
        </p:txBody>
      </p:sp>
      <p:sp>
        <p:nvSpPr>
          <p:cNvPr id="16" name="TextBox 15"/>
          <p:cNvSpPr txBox="1"/>
          <p:nvPr/>
        </p:nvSpPr>
        <p:spPr bwMode="auto">
          <a:xfrm>
            <a:off x="6205874" y="5057557"/>
            <a:ext cx="1392865" cy="338554"/>
          </a:xfrm>
          <a:prstGeom prst="rect">
            <a:avLst/>
          </a:prstGeom>
          <a:noFill/>
          <a:ln w="12700" cap="sq" algn="ctr">
            <a:noFill/>
            <a:miter lim="800000"/>
            <a:headEnd/>
            <a:tailEnd/>
          </a:ln>
          <a:effectLst/>
        </p:spPr>
        <p:txBody>
          <a:bodyPr wrap="square" rtlCol="0">
            <a:spAutoFit/>
          </a:bodyPr>
          <a:lstStyle/>
          <a:p>
            <a:r>
              <a:rPr lang="en-GB" b="1" dirty="0" smtClean="0">
                <a:latin typeface="Calibri" pitchFamily="34" charset="0"/>
                <a:cs typeface="Calibri" pitchFamily="34" charset="0"/>
              </a:rPr>
              <a:t>Tetrahedrons</a:t>
            </a: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GB" dirty="0" smtClean="0"/>
              <a:t>Open DesignModeler</a:t>
            </a:r>
          </a:p>
          <a:p>
            <a:pPr lvl="1"/>
            <a:r>
              <a:rPr lang="en-GB" dirty="0" smtClean="0"/>
              <a:t>From the Workbench Project Schematic,  double click the Geometry Cell (A2) to launch DesignModeler.</a:t>
            </a:r>
          </a:p>
          <a:p>
            <a:pPr lvl="2"/>
            <a:r>
              <a:rPr lang="en-GB" dirty="0" smtClean="0"/>
              <a:t>Do not close the Meshing Application.</a:t>
            </a:r>
          </a:p>
          <a:p>
            <a:pPr lvl="1"/>
            <a:endParaRPr lang="en-GB" dirty="0"/>
          </a:p>
          <a:p>
            <a:pPr lvl="1"/>
            <a:endParaRPr lang="en-GB" dirty="0"/>
          </a:p>
          <a:p>
            <a:pPr lvl="1"/>
            <a:endParaRPr lang="en-GB" dirty="0" smtClean="0"/>
          </a:p>
          <a:p>
            <a:pPr lvl="1"/>
            <a:endParaRPr lang="en-GB" dirty="0"/>
          </a:p>
          <a:p>
            <a:pPr lvl="1"/>
            <a:endParaRPr lang="en-GB" dirty="0"/>
          </a:p>
        </p:txBody>
      </p:sp>
      <p:sp>
        <p:nvSpPr>
          <p:cNvPr id="2" name="Title 1"/>
          <p:cNvSpPr>
            <a:spLocks noGrp="1"/>
          </p:cNvSpPr>
          <p:nvPr>
            <p:ph type="title"/>
          </p:nvPr>
        </p:nvSpPr>
        <p:spPr/>
        <p:txBody>
          <a:bodyPr/>
          <a:lstStyle/>
          <a:p>
            <a:r>
              <a:rPr lang="en-GB" dirty="0" smtClean="0"/>
              <a:t>Decomposition in DesignModeler</a:t>
            </a:r>
            <a:endParaRPr lang="en-GB" dirty="0"/>
          </a:p>
        </p:txBody>
      </p:sp>
      <p:pic>
        <p:nvPicPr>
          <p:cNvPr id="10242" name="Picture 2"/>
          <p:cNvPicPr>
            <a:picLocks noChangeAspect="1" noChangeArrowheads="1"/>
          </p:cNvPicPr>
          <p:nvPr/>
        </p:nvPicPr>
        <p:blipFill>
          <a:blip r:embed="rId2" cstate="print"/>
          <a:srcRect t="7979" r="11118" b="30918"/>
          <a:stretch>
            <a:fillRect/>
          </a:stretch>
        </p:blipFill>
        <p:spPr bwMode="auto">
          <a:xfrm>
            <a:off x="1607176" y="3221309"/>
            <a:ext cx="4935503" cy="2701509"/>
          </a:xfrm>
          <a:prstGeom prst="rect">
            <a:avLst/>
          </a:prstGeom>
          <a:noFill/>
          <a:ln w="9525">
            <a:solidFill>
              <a:schemeClr val="tx1"/>
            </a:solidFill>
            <a:miter lim="800000"/>
            <a:headEnd/>
            <a:tailEnd/>
          </a:ln>
        </p:spPr>
      </p:pic>
      <p:sp>
        <p:nvSpPr>
          <p:cNvPr id="14" name="Oval 13"/>
          <p:cNvSpPr/>
          <p:nvPr/>
        </p:nvSpPr>
        <p:spPr bwMode="auto">
          <a:xfrm>
            <a:off x="3257568" y="3752915"/>
            <a:ext cx="53401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0549" y="1751012"/>
            <a:ext cx="4085359" cy="4573588"/>
          </a:xfrm>
        </p:spPr>
        <p:txBody>
          <a:bodyPr/>
          <a:lstStyle/>
          <a:p>
            <a:r>
              <a:rPr lang="en-GB" dirty="0" smtClean="0"/>
              <a:t>Slice 1</a:t>
            </a:r>
          </a:p>
          <a:p>
            <a:pPr lvl="1"/>
            <a:r>
              <a:rPr lang="en-GB" dirty="0" smtClean="0"/>
              <a:t>In DesignModeler, select Slice from the Create Menu.</a:t>
            </a:r>
          </a:p>
          <a:p>
            <a:pPr lvl="1"/>
            <a:endParaRPr lang="en-GB" dirty="0" smtClean="0"/>
          </a:p>
          <a:p>
            <a:pPr lvl="1"/>
            <a:r>
              <a:rPr lang="en-GB" dirty="0" smtClean="0"/>
              <a:t>In the Details View set Slice Type to Slice by Surface.</a:t>
            </a:r>
          </a:p>
          <a:p>
            <a:pPr lvl="1"/>
            <a:r>
              <a:rPr lang="en-GB" dirty="0" smtClean="0"/>
              <a:t>Activate the Target Face Selection Box .</a:t>
            </a:r>
          </a:p>
          <a:p>
            <a:pPr lvl="1"/>
            <a:r>
              <a:rPr lang="en-GB" dirty="0" smtClean="0"/>
              <a:t>Select the face dividing the impeller body from the outer body by clicking  on it and selecting the appropriate selection pane in the lower left corner of the Graphics Window. Apply the Selection.</a:t>
            </a:r>
          </a:p>
          <a:p>
            <a:pPr lvl="1"/>
            <a:r>
              <a:rPr lang="en-GB" dirty="0" smtClean="0"/>
              <a:t>Set Slice Targets to All Bodies.</a:t>
            </a:r>
          </a:p>
          <a:p>
            <a:pPr lvl="1"/>
            <a:r>
              <a:rPr lang="en-GB" dirty="0" smtClean="0"/>
              <a:t>Generate.</a:t>
            </a:r>
            <a:endParaRPr lang="en-GB" dirty="0"/>
          </a:p>
        </p:txBody>
      </p:sp>
      <p:sp>
        <p:nvSpPr>
          <p:cNvPr id="2" name="Title 1"/>
          <p:cNvSpPr>
            <a:spLocks noGrp="1"/>
          </p:cNvSpPr>
          <p:nvPr>
            <p:ph type="title"/>
          </p:nvPr>
        </p:nvSpPr>
        <p:spPr/>
        <p:txBody>
          <a:bodyPr/>
          <a:lstStyle/>
          <a:p>
            <a:r>
              <a:rPr lang="en-GB" dirty="0" smtClean="0"/>
              <a:t>Decomposition in DesignModeler</a:t>
            </a:r>
            <a:endParaRPr lang="en-GB" dirty="0"/>
          </a:p>
        </p:txBody>
      </p:sp>
      <p:pic>
        <p:nvPicPr>
          <p:cNvPr id="11267" name="Picture 3"/>
          <p:cNvPicPr>
            <a:picLocks noChangeAspect="1" noChangeArrowheads="1"/>
          </p:cNvPicPr>
          <p:nvPr/>
        </p:nvPicPr>
        <p:blipFill>
          <a:blip r:embed="rId2" cstate="print"/>
          <a:srcRect/>
          <a:stretch>
            <a:fillRect/>
          </a:stretch>
        </p:blipFill>
        <p:spPr bwMode="auto">
          <a:xfrm>
            <a:off x="831273" y="2649681"/>
            <a:ext cx="2742858" cy="342857"/>
          </a:xfrm>
          <a:prstGeom prst="rect">
            <a:avLst/>
          </a:prstGeom>
          <a:noFill/>
          <a:ln w="9525">
            <a:solidFill>
              <a:schemeClr val="tx1"/>
            </a:solidFill>
            <a:miter lim="800000"/>
            <a:headEnd/>
            <a:tailEnd/>
          </a:ln>
        </p:spPr>
      </p:pic>
      <p:pic>
        <p:nvPicPr>
          <p:cNvPr id="11270" name="Picture 6"/>
          <p:cNvPicPr>
            <a:picLocks noChangeAspect="1" noChangeArrowheads="1"/>
          </p:cNvPicPr>
          <p:nvPr/>
        </p:nvPicPr>
        <p:blipFill>
          <a:blip r:embed="rId3" cstate="print"/>
          <a:srcRect t="51573" r="26743"/>
          <a:stretch>
            <a:fillRect/>
          </a:stretch>
        </p:blipFill>
        <p:spPr bwMode="auto">
          <a:xfrm>
            <a:off x="4855985" y="2114002"/>
            <a:ext cx="4163323" cy="2333308"/>
          </a:xfrm>
          <a:prstGeom prst="rect">
            <a:avLst/>
          </a:prstGeom>
          <a:noFill/>
          <a:ln w="9525">
            <a:solidFill>
              <a:schemeClr val="tx1"/>
            </a:solidFill>
            <a:miter lim="800000"/>
            <a:headEnd/>
            <a:tailEnd/>
          </a:ln>
        </p:spPr>
      </p:pic>
      <p:sp>
        <p:nvSpPr>
          <p:cNvPr id="16" name="Oval 15"/>
          <p:cNvSpPr/>
          <p:nvPr/>
        </p:nvSpPr>
        <p:spPr bwMode="auto">
          <a:xfrm>
            <a:off x="5169496" y="3919170"/>
            <a:ext cx="53401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11271" name="Picture 7"/>
          <p:cNvPicPr>
            <a:picLocks noChangeAspect="1" noChangeArrowheads="1"/>
          </p:cNvPicPr>
          <p:nvPr/>
        </p:nvPicPr>
        <p:blipFill>
          <a:blip r:embed="rId4" cstate="print"/>
          <a:srcRect b="46098"/>
          <a:stretch>
            <a:fillRect/>
          </a:stretch>
        </p:blipFill>
        <p:spPr bwMode="auto">
          <a:xfrm>
            <a:off x="5310621" y="4626552"/>
            <a:ext cx="3226667" cy="1767986"/>
          </a:xfrm>
          <a:prstGeom prst="rect">
            <a:avLst/>
          </a:prstGeom>
          <a:noFill/>
          <a:ln w="9525">
            <a:solidFill>
              <a:schemeClr val="tx1"/>
            </a:solidFill>
            <a:miter lim="800000"/>
            <a:headEnd/>
            <a:tailEnd/>
          </a:ln>
        </p:spPr>
      </p:pic>
      <p:pic>
        <p:nvPicPr>
          <p:cNvPr id="11272" name="Picture 8"/>
          <p:cNvPicPr>
            <a:picLocks noChangeAspect="1" noChangeArrowheads="1"/>
          </p:cNvPicPr>
          <p:nvPr/>
        </p:nvPicPr>
        <p:blipFill>
          <a:blip r:embed="rId5" cstate="print"/>
          <a:srcRect/>
          <a:stretch>
            <a:fillRect/>
          </a:stretch>
        </p:blipFill>
        <p:spPr bwMode="auto">
          <a:xfrm>
            <a:off x="1866466" y="5942734"/>
            <a:ext cx="1071429" cy="314286"/>
          </a:xfrm>
          <a:prstGeom prst="rect">
            <a:avLst/>
          </a:prstGeom>
          <a:noFill/>
          <a:ln w="9525">
            <a:solidFill>
              <a:schemeClr val="tx1"/>
            </a:solidFill>
            <a:miter lim="800000"/>
            <a:headEnd/>
            <a:tailEnd/>
          </a:ln>
        </p:spPr>
      </p:pic>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6" name="Picture 8"/>
          <p:cNvPicPr>
            <a:picLocks noChangeAspect="1" noChangeArrowheads="1"/>
          </p:cNvPicPr>
          <p:nvPr/>
        </p:nvPicPr>
        <p:blipFill>
          <a:blip r:embed="rId2" cstate="print"/>
          <a:srcRect b="46098"/>
          <a:stretch>
            <a:fillRect/>
          </a:stretch>
        </p:blipFill>
        <p:spPr bwMode="auto">
          <a:xfrm>
            <a:off x="5310621" y="4626551"/>
            <a:ext cx="3226667" cy="1767986"/>
          </a:xfrm>
          <a:prstGeom prst="rect">
            <a:avLst/>
          </a:prstGeom>
          <a:noFill/>
          <a:ln w="9525">
            <a:solidFill>
              <a:schemeClr val="tx1"/>
            </a:solidFill>
            <a:miter lim="800000"/>
            <a:headEnd/>
            <a:tailEnd/>
          </a:ln>
        </p:spPr>
      </p:pic>
      <p:pic>
        <p:nvPicPr>
          <p:cNvPr id="12295" name="Picture 7"/>
          <p:cNvPicPr>
            <a:picLocks noChangeAspect="1" noChangeArrowheads="1"/>
          </p:cNvPicPr>
          <p:nvPr/>
        </p:nvPicPr>
        <p:blipFill>
          <a:blip r:embed="rId3" cstate="print"/>
          <a:srcRect l="27257" t="13348" r="27257" b="13348"/>
          <a:stretch>
            <a:fillRect/>
          </a:stretch>
        </p:blipFill>
        <p:spPr bwMode="auto">
          <a:xfrm>
            <a:off x="7074000" y="1897200"/>
            <a:ext cx="1910412" cy="2609623"/>
          </a:xfrm>
          <a:prstGeom prst="rect">
            <a:avLst/>
          </a:prstGeom>
          <a:noFill/>
          <a:ln w="9525">
            <a:solidFill>
              <a:schemeClr val="tx1"/>
            </a:solidFill>
            <a:miter lim="800000"/>
            <a:headEnd/>
            <a:tailEnd/>
          </a:ln>
        </p:spPr>
      </p:pic>
      <p:pic>
        <p:nvPicPr>
          <p:cNvPr id="12294" name="Picture 6"/>
          <p:cNvPicPr>
            <a:picLocks noChangeAspect="1" noChangeArrowheads="1"/>
          </p:cNvPicPr>
          <p:nvPr/>
        </p:nvPicPr>
        <p:blipFill>
          <a:blip r:embed="rId4" cstate="print"/>
          <a:srcRect l="27257" t="13348" r="27257" b="13348"/>
          <a:stretch>
            <a:fillRect/>
          </a:stretch>
        </p:blipFill>
        <p:spPr bwMode="auto">
          <a:xfrm>
            <a:off x="4946400" y="1897200"/>
            <a:ext cx="1910412" cy="2609623"/>
          </a:xfrm>
          <a:prstGeom prst="rect">
            <a:avLst/>
          </a:prstGeom>
          <a:noFill/>
          <a:ln w="9525">
            <a:solidFill>
              <a:schemeClr val="tx1"/>
            </a:solidFill>
            <a:miter lim="800000"/>
            <a:headEnd/>
            <a:tailEnd/>
          </a:ln>
        </p:spPr>
      </p:pic>
      <p:sp>
        <p:nvSpPr>
          <p:cNvPr id="3" name="Content Placeholder 2"/>
          <p:cNvSpPr>
            <a:spLocks noGrp="1"/>
          </p:cNvSpPr>
          <p:nvPr>
            <p:ph sz="half" idx="1"/>
          </p:nvPr>
        </p:nvSpPr>
        <p:spPr>
          <a:xfrm>
            <a:off x="590549" y="1751012"/>
            <a:ext cx="4085359" cy="4573588"/>
          </a:xfrm>
        </p:spPr>
        <p:txBody>
          <a:bodyPr/>
          <a:lstStyle/>
          <a:p>
            <a:r>
              <a:rPr lang="en-GB" dirty="0" smtClean="0"/>
              <a:t>Slice 2</a:t>
            </a:r>
          </a:p>
          <a:p>
            <a:pPr lvl="1"/>
            <a:r>
              <a:rPr lang="en-GB" dirty="0"/>
              <a:t>S</a:t>
            </a:r>
            <a:r>
              <a:rPr lang="en-GB" dirty="0" smtClean="0"/>
              <a:t>elect Slice again from the Create Menu.</a:t>
            </a:r>
          </a:p>
          <a:p>
            <a:pPr lvl="1"/>
            <a:endParaRPr lang="en-GB" dirty="0" smtClean="0"/>
          </a:p>
          <a:p>
            <a:pPr lvl="1"/>
            <a:r>
              <a:rPr lang="en-GB" dirty="0" smtClean="0"/>
              <a:t>In the Details View set Slice Type to Slice by Plane.</a:t>
            </a:r>
          </a:p>
          <a:p>
            <a:pPr lvl="1"/>
            <a:r>
              <a:rPr lang="en-GB" dirty="0" smtClean="0"/>
              <a:t>Activate the Base Plane Selection Box .</a:t>
            </a:r>
          </a:p>
          <a:p>
            <a:pPr lvl="1"/>
            <a:r>
              <a:rPr lang="en-GB" dirty="0" smtClean="0"/>
              <a:t>Select the XYPlane from the Tree Outline and apply the Selection.</a:t>
            </a:r>
          </a:p>
          <a:p>
            <a:pPr lvl="1"/>
            <a:endParaRPr lang="en-GB" dirty="0" smtClean="0"/>
          </a:p>
          <a:p>
            <a:pPr lvl="1"/>
            <a:endParaRPr lang="en-GB" dirty="0" smtClean="0"/>
          </a:p>
          <a:p>
            <a:pPr lvl="1"/>
            <a:endParaRPr lang="en-GB" dirty="0" smtClean="0"/>
          </a:p>
          <a:p>
            <a:pPr lvl="1"/>
            <a:r>
              <a:rPr lang="en-GB" dirty="0" smtClean="0"/>
              <a:t>Set Slice Targets to Selected Bodies and select the two bodies as shown.</a:t>
            </a:r>
          </a:p>
          <a:p>
            <a:pPr lvl="1"/>
            <a:r>
              <a:rPr lang="en-GB" dirty="0" smtClean="0"/>
              <a:t>Apply the selection and Generate.</a:t>
            </a:r>
            <a:endParaRPr lang="en-GB" dirty="0"/>
          </a:p>
        </p:txBody>
      </p:sp>
      <p:sp>
        <p:nvSpPr>
          <p:cNvPr id="2" name="Title 1"/>
          <p:cNvSpPr>
            <a:spLocks noGrp="1"/>
          </p:cNvSpPr>
          <p:nvPr>
            <p:ph type="title"/>
          </p:nvPr>
        </p:nvSpPr>
        <p:spPr/>
        <p:txBody>
          <a:bodyPr/>
          <a:lstStyle/>
          <a:p>
            <a:r>
              <a:rPr lang="en-GB" dirty="0" smtClean="0"/>
              <a:t>Decomposition in DesignModeler</a:t>
            </a:r>
            <a:endParaRPr lang="en-GB" dirty="0"/>
          </a:p>
        </p:txBody>
      </p:sp>
      <p:pic>
        <p:nvPicPr>
          <p:cNvPr id="11267" name="Picture 3"/>
          <p:cNvPicPr>
            <a:picLocks noChangeAspect="1" noChangeArrowheads="1"/>
          </p:cNvPicPr>
          <p:nvPr/>
        </p:nvPicPr>
        <p:blipFill>
          <a:blip r:embed="rId5" cstate="print"/>
          <a:srcRect/>
          <a:stretch>
            <a:fillRect/>
          </a:stretch>
        </p:blipFill>
        <p:spPr bwMode="auto">
          <a:xfrm>
            <a:off x="831273" y="2379515"/>
            <a:ext cx="2742858" cy="342857"/>
          </a:xfrm>
          <a:prstGeom prst="rect">
            <a:avLst/>
          </a:prstGeom>
          <a:noFill/>
          <a:ln w="9525">
            <a:solidFill>
              <a:schemeClr val="tx1"/>
            </a:solidFill>
            <a:miter lim="800000"/>
            <a:headEnd/>
            <a:tailEnd/>
          </a:ln>
        </p:spPr>
      </p:pic>
      <p:pic>
        <p:nvPicPr>
          <p:cNvPr id="11272" name="Picture 8"/>
          <p:cNvPicPr>
            <a:picLocks noChangeAspect="1" noChangeArrowheads="1"/>
          </p:cNvPicPr>
          <p:nvPr/>
        </p:nvPicPr>
        <p:blipFill>
          <a:blip r:embed="rId6" cstate="print"/>
          <a:srcRect/>
          <a:stretch>
            <a:fillRect/>
          </a:stretch>
        </p:blipFill>
        <p:spPr bwMode="auto">
          <a:xfrm>
            <a:off x="806593" y="6129772"/>
            <a:ext cx="1071429" cy="314286"/>
          </a:xfrm>
          <a:prstGeom prst="rect">
            <a:avLst/>
          </a:prstGeom>
          <a:noFill/>
          <a:ln w="9525">
            <a:solidFill>
              <a:schemeClr val="tx1"/>
            </a:solidFill>
            <a:miter lim="800000"/>
            <a:headEnd/>
            <a:tailEnd/>
          </a:ln>
        </p:spPr>
      </p:pic>
      <p:pic>
        <p:nvPicPr>
          <p:cNvPr id="12290" name="Picture 2"/>
          <p:cNvPicPr>
            <a:picLocks noChangeAspect="1" noChangeArrowheads="1"/>
          </p:cNvPicPr>
          <p:nvPr/>
        </p:nvPicPr>
        <p:blipFill>
          <a:blip r:embed="rId7" cstate="print"/>
          <a:srcRect/>
          <a:stretch>
            <a:fillRect/>
          </a:stretch>
        </p:blipFill>
        <p:spPr bwMode="auto">
          <a:xfrm>
            <a:off x="830841" y="4245120"/>
            <a:ext cx="1746667" cy="973333"/>
          </a:xfrm>
          <a:prstGeom prst="rect">
            <a:avLst/>
          </a:prstGeom>
          <a:noFill/>
          <a:ln w="9525">
            <a:solidFill>
              <a:schemeClr val="tx1"/>
            </a:solidFill>
            <a:miter lim="800000"/>
            <a:headEnd/>
            <a:tailEnd/>
          </a:ln>
        </p:spPr>
      </p:pic>
      <p:sp>
        <p:nvSpPr>
          <p:cNvPr id="13" name="TextBox 12"/>
          <p:cNvSpPr txBox="1"/>
          <p:nvPr/>
        </p:nvSpPr>
        <p:spPr bwMode="auto">
          <a:xfrm>
            <a:off x="4933507" y="1913860"/>
            <a:ext cx="318977" cy="369332"/>
          </a:xfrm>
          <a:prstGeom prst="rect">
            <a:avLst/>
          </a:prstGeom>
          <a:noFill/>
          <a:ln w="12700" cap="sq" algn="ctr">
            <a:noFill/>
            <a:miter lim="800000"/>
            <a:headEnd/>
            <a:tailEnd/>
          </a:ln>
          <a:effectLst/>
        </p:spPr>
        <p:txBody>
          <a:bodyPr wrap="square" rtlCol="0">
            <a:spAutoFit/>
          </a:bodyPr>
          <a:lstStyle/>
          <a:p>
            <a:r>
              <a:rPr lang="en-GB" sz="1800" b="1" dirty="0" smtClean="0">
                <a:latin typeface="Calibri" pitchFamily="34" charset="0"/>
                <a:cs typeface="Calibri" pitchFamily="34" charset="0"/>
              </a:rPr>
              <a:t>1</a:t>
            </a:r>
          </a:p>
        </p:txBody>
      </p:sp>
      <p:sp>
        <p:nvSpPr>
          <p:cNvPr id="14" name="TextBox 13"/>
          <p:cNvSpPr txBox="1"/>
          <p:nvPr/>
        </p:nvSpPr>
        <p:spPr bwMode="auto">
          <a:xfrm>
            <a:off x="7074197" y="1906766"/>
            <a:ext cx="318977" cy="369332"/>
          </a:xfrm>
          <a:prstGeom prst="rect">
            <a:avLst/>
          </a:prstGeom>
          <a:noFill/>
          <a:ln w="12700" cap="sq" algn="ctr">
            <a:noFill/>
            <a:miter lim="800000"/>
            <a:headEnd/>
            <a:tailEnd/>
          </a:ln>
          <a:effectLst/>
        </p:spPr>
        <p:txBody>
          <a:bodyPr wrap="square" rtlCol="0">
            <a:spAutoFit/>
          </a:bodyPr>
          <a:lstStyle/>
          <a:p>
            <a:r>
              <a:rPr lang="en-GB" sz="1800" dirty="0" smtClean="0">
                <a:latin typeface="Calibri" pitchFamily="34" charset="0"/>
                <a:cs typeface="Calibri" pitchFamily="34" charset="0"/>
              </a:rPr>
              <a:t>2</a:t>
            </a:r>
            <a:endParaRPr lang="en-GB" sz="1800" b="1" dirty="0" smtClean="0">
              <a:latin typeface="Calibri" pitchFamily="34" charset="0"/>
              <a:cs typeface="Calibri" pitchFamily="34" charset="0"/>
            </a:endParaRP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cstate="print"/>
          <a:srcRect l="27257" t="13348" r="27257" b="13348"/>
          <a:stretch>
            <a:fillRect/>
          </a:stretch>
        </p:blipFill>
        <p:spPr bwMode="auto">
          <a:xfrm>
            <a:off x="173822" y="4341857"/>
            <a:ext cx="1592010" cy="2174686"/>
          </a:xfrm>
          <a:prstGeom prst="rect">
            <a:avLst/>
          </a:prstGeom>
          <a:noFill/>
          <a:ln w="9525">
            <a:solidFill>
              <a:schemeClr val="tx1"/>
            </a:solidFill>
            <a:miter lim="800000"/>
            <a:headEnd/>
            <a:tailEnd/>
          </a:ln>
        </p:spPr>
      </p:pic>
      <p:sp>
        <p:nvSpPr>
          <p:cNvPr id="3" name="Content Placeholder 2"/>
          <p:cNvSpPr>
            <a:spLocks noGrp="1"/>
          </p:cNvSpPr>
          <p:nvPr>
            <p:ph type="body" sz="quarter" idx="10"/>
          </p:nvPr>
        </p:nvSpPr>
        <p:spPr/>
        <p:txBody>
          <a:bodyPr/>
          <a:lstStyle/>
          <a:p>
            <a:r>
              <a:rPr lang="en-GB" dirty="0" smtClean="0"/>
              <a:t>Form a Multi-Body Part</a:t>
            </a:r>
          </a:p>
          <a:p>
            <a:pPr lvl="1"/>
            <a:r>
              <a:rPr lang="en-GB" dirty="0" smtClean="0"/>
              <a:t>We need the five new outer bodies to be conformal. Select the five as shown, right click and select Form New Part from the Context Menu.</a:t>
            </a:r>
          </a:p>
          <a:p>
            <a:pPr lvl="1"/>
            <a:endParaRPr lang="en-GB" dirty="0"/>
          </a:p>
          <a:p>
            <a:pPr lvl="1"/>
            <a:endParaRPr lang="en-GB" dirty="0" smtClean="0"/>
          </a:p>
          <a:p>
            <a:pPr lvl="1"/>
            <a:endParaRPr lang="en-GB" dirty="0"/>
          </a:p>
          <a:p>
            <a:pPr lvl="1"/>
            <a:endParaRPr lang="en-GB" dirty="0"/>
          </a:p>
        </p:txBody>
      </p:sp>
      <p:sp>
        <p:nvSpPr>
          <p:cNvPr id="2" name="Title 1"/>
          <p:cNvSpPr>
            <a:spLocks noGrp="1"/>
          </p:cNvSpPr>
          <p:nvPr>
            <p:ph type="title"/>
          </p:nvPr>
        </p:nvSpPr>
        <p:spPr/>
        <p:txBody>
          <a:bodyPr/>
          <a:lstStyle/>
          <a:p>
            <a:r>
              <a:rPr lang="en-GB" dirty="0" smtClean="0"/>
              <a:t>Decomposition in DesignModeler</a:t>
            </a:r>
            <a:endParaRPr lang="en-GB" dirty="0"/>
          </a:p>
        </p:txBody>
      </p:sp>
      <p:pic>
        <p:nvPicPr>
          <p:cNvPr id="13317" name="Picture 5"/>
          <p:cNvPicPr>
            <a:picLocks noChangeAspect="1" noChangeArrowheads="1"/>
          </p:cNvPicPr>
          <p:nvPr/>
        </p:nvPicPr>
        <p:blipFill>
          <a:blip r:embed="rId3" cstate="print"/>
          <a:srcRect l="27257" t="13348" r="27257" b="13348"/>
          <a:stretch>
            <a:fillRect/>
          </a:stretch>
        </p:blipFill>
        <p:spPr bwMode="auto">
          <a:xfrm>
            <a:off x="1940275" y="4341856"/>
            <a:ext cx="1592010" cy="2174686"/>
          </a:xfrm>
          <a:prstGeom prst="rect">
            <a:avLst/>
          </a:prstGeom>
          <a:noFill/>
          <a:ln w="9525">
            <a:solidFill>
              <a:schemeClr val="tx1"/>
            </a:solidFill>
            <a:miter lim="800000"/>
            <a:headEnd/>
            <a:tailEnd/>
          </a:ln>
        </p:spPr>
      </p:pic>
      <p:pic>
        <p:nvPicPr>
          <p:cNvPr id="13318" name="Picture 6"/>
          <p:cNvPicPr>
            <a:picLocks noChangeAspect="1" noChangeArrowheads="1"/>
          </p:cNvPicPr>
          <p:nvPr/>
        </p:nvPicPr>
        <p:blipFill>
          <a:blip r:embed="rId4" cstate="print"/>
          <a:srcRect l="27257" t="13348" r="27257" b="13348"/>
          <a:stretch>
            <a:fillRect/>
          </a:stretch>
        </p:blipFill>
        <p:spPr bwMode="auto">
          <a:xfrm>
            <a:off x="3727512" y="4341856"/>
            <a:ext cx="1592010" cy="2174686"/>
          </a:xfrm>
          <a:prstGeom prst="rect">
            <a:avLst/>
          </a:prstGeom>
          <a:noFill/>
          <a:ln w="9525">
            <a:solidFill>
              <a:schemeClr val="tx1"/>
            </a:solidFill>
            <a:miter lim="800000"/>
            <a:headEnd/>
            <a:tailEnd/>
          </a:ln>
        </p:spPr>
      </p:pic>
      <p:pic>
        <p:nvPicPr>
          <p:cNvPr id="13319" name="Picture 7"/>
          <p:cNvPicPr>
            <a:picLocks noChangeAspect="1" noChangeArrowheads="1"/>
          </p:cNvPicPr>
          <p:nvPr/>
        </p:nvPicPr>
        <p:blipFill>
          <a:blip r:embed="rId5" cstate="print"/>
          <a:srcRect l="27257" t="13348" r="27257" b="13348"/>
          <a:stretch>
            <a:fillRect/>
          </a:stretch>
        </p:blipFill>
        <p:spPr bwMode="auto">
          <a:xfrm>
            <a:off x="5493968" y="4321074"/>
            <a:ext cx="1592010" cy="2174686"/>
          </a:xfrm>
          <a:prstGeom prst="rect">
            <a:avLst/>
          </a:prstGeom>
          <a:noFill/>
          <a:ln w="9525">
            <a:solidFill>
              <a:schemeClr val="tx1"/>
            </a:solidFill>
            <a:miter lim="800000"/>
            <a:headEnd/>
            <a:tailEnd/>
          </a:ln>
        </p:spPr>
      </p:pic>
      <p:pic>
        <p:nvPicPr>
          <p:cNvPr id="13320" name="Picture 8"/>
          <p:cNvPicPr>
            <a:picLocks noChangeAspect="1" noChangeArrowheads="1"/>
          </p:cNvPicPr>
          <p:nvPr/>
        </p:nvPicPr>
        <p:blipFill>
          <a:blip r:embed="rId6" cstate="print"/>
          <a:srcRect l="27257" t="13348" r="27257" b="13348"/>
          <a:stretch>
            <a:fillRect/>
          </a:stretch>
        </p:blipFill>
        <p:spPr bwMode="auto">
          <a:xfrm>
            <a:off x="7281826" y="4321074"/>
            <a:ext cx="1592010" cy="2174686"/>
          </a:xfrm>
          <a:prstGeom prst="rect">
            <a:avLst/>
          </a:prstGeom>
          <a:noFill/>
          <a:ln w="9525">
            <a:solidFill>
              <a:schemeClr val="tx1"/>
            </a:solidFill>
            <a:miter lim="800000"/>
            <a:headEnd/>
            <a:tailEnd/>
          </a:ln>
        </p:spPr>
      </p:pic>
      <p:sp>
        <p:nvSpPr>
          <p:cNvPr id="13" name="TextBox 12"/>
          <p:cNvSpPr txBox="1"/>
          <p:nvPr/>
        </p:nvSpPr>
        <p:spPr bwMode="auto">
          <a:xfrm>
            <a:off x="170121" y="4348717"/>
            <a:ext cx="318977" cy="369332"/>
          </a:xfrm>
          <a:prstGeom prst="rect">
            <a:avLst/>
          </a:prstGeom>
          <a:noFill/>
          <a:ln w="12700" cap="sq" algn="ctr">
            <a:noFill/>
            <a:miter lim="800000"/>
            <a:headEnd/>
            <a:tailEnd/>
          </a:ln>
          <a:effectLst/>
        </p:spPr>
        <p:txBody>
          <a:bodyPr wrap="square" rtlCol="0">
            <a:spAutoFit/>
          </a:bodyPr>
          <a:lstStyle/>
          <a:p>
            <a:r>
              <a:rPr lang="en-GB" sz="1800" b="1" dirty="0" smtClean="0">
                <a:latin typeface="Calibri" pitchFamily="34" charset="0"/>
                <a:cs typeface="Calibri" pitchFamily="34" charset="0"/>
              </a:rPr>
              <a:t>1</a:t>
            </a:r>
          </a:p>
        </p:txBody>
      </p:sp>
      <p:sp>
        <p:nvSpPr>
          <p:cNvPr id="19" name="TextBox 18"/>
          <p:cNvSpPr txBox="1"/>
          <p:nvPr/>
        </p:nvSpPr>
        <p:spPr bwMode="auto">
          <a:xfrm>
            <a:off x="1928038" y="4341627"/>
            <a:ext cx="318977" cy="369332"/>
          </a:xfrm>
          <a:prstGeom prst="rect">
            <a:avLst/>
          </a:prstGeom>
          <a:noFill/>
          <a:ln w="12700" cap="sq" algn="ctr">
            <a:noFill/>
            <a:miter lim="800000"/>
            <a:headEnd/>
            <a:tailEnd/>
          </a:ln>
          <a:effectLst/>
        </p:spPr>
        <p:txBody>
          <a:bodyPr wrap="square" rtlCol="0">
            <a:spAutoFit/>
          </a:bodyPr>
          <a:lstStyle/>
          <a:p>
            <a:r>
              <a:rPr lang="en-GB" sz="1800" dirty="0" smtClean="0">
                <a:latin typeface="Calibri" pitchFamily="34" charset="0"/>
                <a:cs typeface="Calibri" pitchFamily="34" charset="0"/>
              </a:rPr>
              <a:t>2</a:t>
            </a:r>
            <a:endParaRPr lang="en-GB" sz="1800" b="1" dirty="0" smtClean="0">
              <a:latin typeface="Calibri" pitchFamily="34" charset="0"/>
              <a:cs typeface="Calibri" pitchFamily="34" charset="0"/>
            </a:endParaRPr>
          </a:p>
        </p:txBody>
      </p:sp>
      <p:sp>
        <p:nvSpPr>
          <p:cNvPr id="20" name="TextBox 19"/>
          <p:cNvSpPr txBox="1"/>
          <p:nvPr/>
        </p:nvSpPr>
        <p:spPr bwMode="auto">
          <a:xfrm>
            <a:off x="3724939" y="4341624"/>
            <a:ext cx="318977" cy="369332"/>
          </a:xfrm>
          <a:prstGeom prst="rect">
            <a:avLst/>
          </a:prstGeom>
          <a:noFill/>
          <a:ln w="12700" cap="sq" algn="ctr">
            <a:noFill/>
            <a:miter lim="800000"/>
            <a:headEnd/>
            <a:tailEnd/>
          </a:ln>
          <a:effectLst/>
        </p:spPr>
        <p:txBody>
          <a:bodyPr wrap="square" rtlCol="0">
            <a:spAutoFit/>
          </a:bodyPr>
          <a:lstStyle/>
          <a:p>
            <a:r>
              <a:rPr lang="en-GB" sz="1800" dirty="0" smtClean="0">
                <a:latin typeface="Calibri" pitchFamily="34" charset="0"/>
                <a:cs typeface="Calibri" pitchFamily="34" charset="0"/>
              </a:rPr>
              <a:t>3</a:t>
            </a:r>
            <a:endParaRPr lang="en-GB" sz="1800" b="1" dirty="0" smtClean="0">
              <a:latin typeface="Calibri" pitchFamily="34" charset="0"/>
              <a:cs typeface="Calibri" pitchFamily="34" charset="0"/>
            </a:endParaRPr>
          </a:p>
        </p:txBody>
      </p:sp>
      <p:sp>
        <p:nvSpPr>
          <p:cNvPr id="21" name="TextBox 20"/>
          <p:cNvSpPr txBox="1"/>
          <p:nvPr/>
        </p:nvSpPr>
        <p:spPr bwMode="auto">
          <a:xfrm>
            <a:off x="5493488" y="4313269"/>
            <a:ext cx="318977" cy="369332"/>
          </a:xfrm>
          <a:prstGeom prst="rect">
            <a:avLst/>
          </a:prstGeom>
          <a:noFill/>
          <a:ln w="12700" cap="sq" algn="ctr">
            <a:noFill/>
            <a:miter lim="800000"/>
            <a:headEnd/>
            <a:tailEnd/>
          </a:ln>
          <a:effectLst/>
        </p:spPr>
        <p:txBody>
          <a:bodyPr wrap="square" rtlCol="0">
            <a:spAutoFit/>
          </a:bodyPr>
          <a:lstStyle/>
          <a:p>
            <a:r>
              <a:rPr lang="en-GB" sz="1800" dirty="0" smtClean="0">
                <a:latin typeface="Calibri" pitchFamily="34" charset="0"/>
                <a:cs typeface="Calibri" pitchFamily="34" charset="0"/>
              </a:rPr>
              <a:t>4</a:t>
            </a:r>
            <a:endParaRPr lang="en-GB" sz="1800" b="1" dirty="0" smtClean="0">
              <a:latin typeface="Calibri" pitchFamily="34" charset="0"/>
              <a:cs typeface="Calibri" pitchFamily="34" charset="0"/>
            </a:endParaRPr>
          </a:p>
        </p:txBody>
      </p:sp>
      <p:sp>
        <p:nvSpPr>
          <p:cNvPr id="22" name="TextBox 21"/>
          <p:cNvSpPr txBox="1"/>
          <p:nvPr/>
        </p:nvSpPr>
        <p:spPr bwMode="auto">
          <a:xfrm>
            <a:off x="7283303" y="4327444"/>
            <a:ext cx="318977" cy="369332"/>
          </a:xfrm>
          <a:prstGeom prst="rect">
            <a:avLst/>
          </a:prstGeom>
          <a:noFill/>
          <a:ln w="12700" cap="sq" algn="ctr">
            <a:noFill/>
            <a:miter lim="800000"/>
            <a:headEnd/>
            <a:tailEnd/>
          </a:ln>
          <a:effectLst/>
        </p:spPr>
        <p:txBody>
          <a:bodyPr wrap="square" rtlCol="0">
            <a:spAutoFit/>
          </a:bodyPr>
          <a:lstStyle/>
          <a:p>
            <a:r>
              <a:rPr lang="en-GB" sz="1800" dirty="0" smtClean="0">
                <a:latin typeface="Calibri" pitchFamily="34" charset="0"/>
                <a:cs typeface="Calibri" pitchFamily="34" charset="0"/>
              </a:rPr>
              <a:t>5</a:t>
            </a:r>
            <a:endParaRPr lang="en-GB" sz="1800" b="1" dirty="0" smtClean="0">
              <a:latin typeface="Calibri" pitchFamily="34" charset="0"/>
              <a:cs typeface="Calibri" pitchFamily="34" charset="0"/>
            </a:endParaRPr>
          </a:p>
        </p:txBody>
      </p:sp>
      <p:pic>
        <p:nvPicPr>
          <p:cNvPr id="13321" name="Picture 9"/>
          <p:cNvPicPr>
            <a:picLocks noChangeAspect="1" noChangeArrowheads="1"/>
          </p:cNvPicPr>
          <p:nvPr/>
        </p:nvPicPr>
        <p:blipFill>
          <a:blip r:embed="rId7" cstate="print"/>
          <a:srcRect/>
          <a:stretch>
            <a:fillRect/>
          </a:stretch>
        </p:blipFill>
        <p:spPr bwMode="auto">
          <a:xfrm>
            <a:off x="1691684" y="3005143"/>
            <a:ext cx="2309524" cy="1059524"/>
          </a:xfrm>
          <a:prstGeom prst="rect">
            <a:avLst/>
          </a:prstGeom>
          <a:noFill/>
          <a:ln w="9525">
            <a:solidFill>
              <a:schemeClr val="tx1"/>
            </a:solidFill>
            <a:miter lim="800000"/>
            <a:headEnd/>
            <a:tailEnd/>
          </a:ln>
        </p:spPr>
      </p:pic>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0549" y="1751012"/>
            <a:ext cx="4085359" cy="4573588"/>
          </a:xfrm>
        </p:spPr>
        <p:txBody>
          <a:bodyPr/>
          <a:lstStyle/>
          <a:p>
            <a:r>
              <a:rPr lang="en-GB" dirty="0" smtClean="0"/>
              <a:t>Review</a:t>
            </a:r>
          </a:p>
          <a:p>
            <a:pPr lvl="1"/>
            <a:r>
              <a:rPr lang="en-GB" dirty="0" smtClean="0"/>
              <a:t>Check you have 2 Parts, 6 Bodies as shown.</a:t>
            </a:r>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smtClean="0"/>
          </a:p>
          <a:p>
            <a:pPr lvl="1"/>
            <a:r>
              <a:rPr lang="en-GB" dirty="0" smtClean="0"/>
              <a:t>Close DesignModeler and return to the Meshing Application.</a:t>
            </a:r>
            <a:endParaRPr lang="en-GB" dirty="0"/>
          </a:p>
        </p:txBody>
      </p:sp>
      <p:sp>
        <p:nvSpPr>
          <p:cNvPr id="2" name="Title 1"/>
          <p:cNvSpPr>
            <a:spLocks noGrp="1"/>
          </p:cNvSpPr>
          <p:nvPr>
            <p:ph type="title"/>
          </p:nvPr>
        </p:nvSpPr>
        <p:spPr/>
        <p:txBody>
          <a:bodyPr/>
          <a:lstStyle/>
          <a:p>
            <a:r>
              <a:rPr lang="en-GB" dirty="0" smtClean="0"/>
              <a:t>Decomposition in DesignModeler</a:t>
            </a:r>
            <a:endParaRPr lang="en-GB" dirty="0"/>
          </a:p>
        </p:txBody>
      </p:sp>
      <p:pic>
        <p:nvPicPr>
          <p:cNvPr id="14338" name="Picture 2"/>
          <p:cNvPicPr>
            <a:picLocks noChangeAspect="1" noChangeArrowheads="1"/>
          </p:cNvPicPr>
          <p:nvPr/>
        </p:nvPicPr>
        <p:blipFill>
          <a:blip r:embed="rId2" cstate="print"/>
          <a:srcRect/>
          <a:stretch>
            <a:fillRect/>
          </a:stretch>
        </p:blipFill>
        <p:spPr bwMode="auto">
          <a:xfrm>
            <a:off x="839066" y="2751428"/>
            <a:ext cx="2480001" cy="2013333"/>
          </a:xfrm>
          <a:prstGeom prst="rect">
            <a:avLst/>
          </a:prstGeom>
          <a:noFill/>
          <a:ln w="9525">
            <a:solidFill>
              <a:schemeClr val="tx1"/>
            </a:solidFill>
            <a:miter lim="800000"/>
            <a:headEnd/>
            <a:tailEnd/>
          </a:ln>
        </p:spPr>
      </p:pic>
      <p:pic>
        <p:nvPicPr>
          <p:cNvPr id="14339" name="Picture 3"/>
          <p:cNvPicPr>
            <a:picLocks noChangeAspect="1" noChangeArrowheads="1"/>
          </p:cNvPicPr>
          <p:nvPr/>
        </p:nvPicPr>
        <p:blipFill>
          <a:blip r:embed="rId3" cstate="print"/>
          <a:srcRect l="27257" t="13348" r="27257" b="13348"/>
          <a:stretch>
            <a:fillRect/>
          </a:stretch>
        </p:blipFill>
        <p:spPr bwMode="auto">
          <a:xfrm>
            <a:off x="5265368" y="1856734"/>
            <a:ext cx="3183680" cy="4349881"/>
          </a:xfrm>
          <a:prstGeom prst="rect">
            <a:avLst/>
          </a:prstGeom>
          <a:noFill/>
          <a:ln w="9525">
            <a:solidFill>
              <a:schemeClr val="tx1"/>
            </a:solidFill>
            <a:miter lim="800000"/>
            <a:headEnd/>
            <a:tailEnd/>
          </a:ln>
        </p:spPr>
      </p:pic>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a:t>A</a:t>
            </a:r>
            <a:r>
              <a:rPr lang="en-GB" dirty="0" smtClean="0"/>
              <a:t>ttach the New Geometry</a:t>
            </a:r>
          </a:p>
          <a:p>
            <a:pPr lvl="1"/>
            <a:r>
              <a:rPr lang="en-GB" dirty="0" smtClean="0"/>
              <a:t>In the Meshing Application, from the Outline, right click on Geometry and select </a:t>
            </a:r>
            <a:r>
              <a:rPr lang="en-GB" dirty="0" smtClean="0"/>
              <a:t>Update </a:t>
            </a:r>
            <a:r>
              <a:rPr lang="en-GB" dirty="0" smtClean="0"/>
              <a:t>Geometry </a:t>
            </a:r>
            <a:r>
              <a:rPr lang="en-GB" dirty="0" smtClean="0"/>
              <a:t>from Source.</a:t>
            </a:r>
            <a:endParaRPr lang="en-GB" dirty="0" smtClean="0"/>
          </a:p>
          <a:p>
            <a:pPr lvl="1"/>
            <a:r>
              <a:rPr lang="en-GB" dirty="0" smtClean="0"/>
              <a:t>When the modified geometry has loaded generate the mesh using the existing settings.</a:t>
            </a:r>
          </a:p>
          <a:p>
            <a:pPr lvl="1"/>
            <a:endParaRPr lang="en-GB" dirty="0"/>
          </a:p>
          <a:p>
            <a:pPr lvl="1"/>
            <a:endParaRPr lang="en-GB" dirty="0" smtClean="0"/>
          </a:p>
          <a:p>
            <a:pPr lvl="1"/>
            <a:r>
              <a:rPr lang="en-GB" dirty="0" smtClean="0"/>
              <a:t>Select the Mesh Object in the Outline to view the new mesh.</a:t>
            </a:r>
            <a:endParaRPr lang="en-GB" dirty="0"/>
          </a:p>
        </p:txBody>
      </p:sp>
      <p:sp>
        <p:nvSpPr>
          <p:cNvPr id="2" name="Title 1"/>
          <p:cNvSpPr>
            <a:spLocks noGrp="1"/>
          </p:cNvSpPr>
          <p:nvPr>
            <p:ph type="title"/>
          </p:nvPr>
        </p:nvSpPr>
        <p:spPr/>
        <p:txBody>
          <a:bodyPr/>
          <a:lstStyle/>
          <a:p>
            <a:r>
              <a:rPr lang="en-GB" dirty="0" smtClean="0"/>
              <a:t>Refresh Geometry</a:t>
            </a:r>
            <a:endParaRPr lang="en-GB" dirty="0"/>
          </a:p>
        </p:txBody>
      </p:sp>
      <p:pic>
        <p:nvPicPr>
          <p:cNvPr id="12" name="Picture 2"/>
          <p:cNvPicPr>
            <a:picLocks noChangeAspect="1" noChangeArrowheads="1"/>
          </p:cNvPicPr>
          <p:nvPr/>
        </p:nvPicPr>
        <p:blipFill>
          <a:blip r:embed="rId2" cstate="print"/>
          <a:srcRect/>
          <a:stretch>
            <a:fillRect/>
          </a:stretch>
        </p:blipFill>
        <p:spPr bwMode="auto">
          <a:xfrm>
            <a:off x="839724" y="4044106"/>
            <a:ext cx="1485714" cy="314286"/>
          </a:xfrm>
          <a:prstGeom prst="rect">
            <a:avLst/>
          </a:prstGeom>
          <a:noFill/>
          <a:ln w="9525">
            <a:solidFill>
              <a:schemeClr val="tx1"/>
            </a:solidFill>
            <a:miter lim="800000"/>
            <a:headEnd/>
            <a:tailEnd/>
          </a:ln>
        </p:spPr>
      </p:pic>
      <p:pic>
        <p:nvPicPr>
          <p:cNvPr id="6" name="Picture 5" descr="am_ws2-4.png"/>
          <p:cNvPicPr>
            <a:picLocks noChangeAspect="1"/>
          </p:cNvPicPr>
          <p:nvPr/>
        </p:nvPicPr>
        <p:blipFill>
          <a:blip r:embed="rId3"/>
          <a:stretch>
            <a:fillRect/>
          </a:stretch>
        </p:blipFill>
        <p:spPr>
          <a:xfrm>
            <a:off x="4686828" y="2234670"/>
            <a:ext cx="3737887" cy="906463"/>
          </a:xfrm>
          <a:prstGeom prst="rect">
            <a:avLst/>
          </a:prstGeom>
          <a:ln>
            <a:solidFill>
              <a:schemeClr val="tx1"/>
            </a:solidFill>
          </a:ln>
        </p:spPr>
      </p:pic>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GB" dirty="0" smtClean="0"/>
              <a:t>View the Mesh</a:t>
            </a:r>
          </a:p>
          <a:p>
            <a:pPr lvl="1"/>
            <a:r>
              <a:rPr lang="en-GB" dirty="0" smtClean="0"/>
              <a:t>The Meshing Application has now automatically applied Sweep Methods to the new sweepable bodies.</a:t>
            </a:r>
          </a:p>
          <a:p>
            <a:pPr lvl="1"/>
            <a:r>
              <a:rPr lang="en-GB" dirty="0" smtClean="0"/>
              <a:t>Switch on the Section Plane to study the mesh interior.</a:t>
            </a:r>
          </a:p>
          <a:p>
            <a:pPr lvl="1"/>
            <a:r>
              <a:rPr lang="en-GB" dirty="0" smtClean="0"/>
              <a:t>Switch off the Section Plane when ready to proceed.</a:t>
            </a:r>
            <a:endParaRPr lang="en-GB" dirty="0"/>
          </a:p>
        </p:txBody>
      </p:sp>
      <p:sp>
        <p:nvSpPr>
          <p:cNvPr id="2" name="Title 1"/>
          <p:cNvSpPr>
            <a:spLocks noGrp="1"/>
          </p:cNvSpPr>
          <p:nvPr>
            <p:ph type="title"/>
          </p:nvPr>
        </p:nvSpPr>
        <p:spPr/>
        <p:txBody>
          <a:bodyPr/>
          <a:lstStyle/>
          <a:p>
            <a:r>
              <a:rPr lang="en-GB" dirty="0" smtClean="0"/>
              <a:t>Sweep Mesh</a:t>
            </a:r>
            <a:endParaRPr lang="en-GB" dirty="0"/>
          </a:p>
        </p:txBody>
      </p:sp>
      <p:pic>
        <p:nvPicPr>
          <p:cNvPr id="16386" name="Picture 2"/>
          <p:cNvPicPr>
            <a:picLocks noChangeAspect="1" noChangeArrowheads="1"/>
          </p:cNvPicPr>
          <p:nvPr/>
        </p:nvPicPr>
        <p:blipFill>
          <a:blip r:embed="rId2" cstate="print"/>
          <a:srcRect l="23938" t="13440" r="23938" b="13440"/>
          <a:stretch>
            <a:fillRect/>
          </a:stretch>
        </p:blipFill>
        <p:spPr bwMode="auto">
          <a:xfrm>
            <a:off x="1452131" y="3491350"/>
            <a:ext cx="2022412" cy="2820343"/>
          </a:xfrm>
          <a:prstGeom prst="rect">
            <a:avLst/>
          </a:prstGeom>
          <a:noFill/>
          <a:ln w="9525">
            <a:solidFill>
              <a:schemeClr val="tx1"/>
            </a:solidFill>
            <a:miter lim="800000"/>
            <a:headEnd/>
            <a:tailEnd/>
          </a:ln>
        </p:spPr>
      </p:pic>
      <p:pic>
        <p:nvPicPr>
          <p:cNvPr id="16388" name="Picture 4"/>
          <p:cNvPicPr>
            <a:picLocks noChangeAspect="1" noChangeArrowheads="1"/>
          </p:cNvPicPr>
          <p:nvPr/>
        </p:nvPicPr>
        <p:blipFill>
          <a:blip r:embed="rId3" cstate="print"/>
          <a:srcRect l="23938" t="13440" r="23938" b="13440"/>
          <a:stretch>
            <a:fillRect/>
          </a:stretch>
        </p:blipFill>
        <p:spPr bwMode="auto">
          <a:xfrm>
            <a:off x="3675784" y="3487644"/>
            <a:ext cx="2022412" cy="2820343"/>
          </a:xfrm>
          <a:prstGeom prst="rect">
            <a:avLst/>
          </a:prstGeom>
          <a:noFill/>
          <a:ln w="9525">
            <a:solidFill>
              <a:schemeClr val="tx1"/>
            </a:solidFill>
            <a:miter lim="800000"/>
            <a:headEnd/>
            <a:tailEnd/>
          </a:ln>
        </p:spPr>
      </p:pic>
      <p:pic>
        <p:nvPicPr>
          <p:cNvPr id="16389" name="Picture 5"/>
          <p:cNvPicPr>
            <a:picLocks noChangeAspect="1" noChangeArrowheads="1"/>
          </p:cNvPicPr>
          <p:nvPr/>
        </p:nvPicPr>
        <p:blipFill>
          <a:blip r:embed="rId4" cstate="print"/>
          <a:srcRect l="1113" t="12320" r="2783" b="17360"/>
          <a:stretch>
            <a:fillRect/>
          </a:stretch>
        </p:blipFill>
        <p:spPr bwMode="auto">
          <a:xfrm>
            <a:off x="5472778" y="3707839"/>
            <a:ext cx="3273583" cy="2381233"/>
          </a:xfrm>
          <a:prstGeom prst="rect">
            <a:avLst/>
          </a:prstGeom>
          <a:noFill/>
          <a:ln w="25400">
            <a:solidFill>
              <a:srgbClr val="FF0000"/>
            </a:solidFill>
            <a:miter lim="800000"/>
            <a:headEnd/>
            <a:tailEnd/>
          </a:ln>
        </p:spPr>
      </p:pic>
      <p:sp>
        <p:nvSpPr>
          <p:cNvPr id="10" name="Rectangle 9"/>
          <p:cNvSpPr/>
          <p:nvPr/>
        </p:nvSpPr>
        <p:spPr bwMode="auto">
          <a:xfrm>
            <a:off x="4216773" y="5062078"/>
            <a:ext cx="999463" cy="788729"/>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l="25911" t="12880" r="25911" b="12880"/>
          <a:stretch>
            <a:fillRect/>
          </a:stretch>
        </p:blipFill>
        <p:spPr bwMode="auto">
          <a:xfrm>
            <a:off x="5337595" y="1457848"/>
            <a:ext cx="3413318" cy="4771991"/>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smtClean="0"/>
              <a:t>Preparation</a:t>
            </a:r>
            <a:endParaRPr lang="en-GB" dirty="0"/>
          </a:p>
        </p:txBody>
      </p:sp>
      <p:sp>
        <p:nvSpPr>
          <p:cNvPr id="3" name="Content Placeholder 2"/>
          <p:cNvSpPr>
            <a:spLocks noGrp="1"/>
          </p:cNvSpPr>
          <p:nvPr>
            <p:ph sz="half" idx="1"/>
          </p:nvPr>
        </p:nvSpPr>
        <p:spPr>
          <a:xfrm>
            <a:off x="590549" y="1751012"/>
            <a:ext cx="4895851" cy="4573588"/>
          </a:xfrm>
        </p:spPr>
        <p:txBody>
          <a:bodyPr/>
          <a:lstStyle/>
          <a:p>
            <a:r>
              <a:rPr lang="en-GB" dirty="0" smtClean="0"/>
              <a:t>Planning</a:t>
            </a:r>
          </a:p>
          <a:p>
            <a:pPr lvl="1"/>
            <a:r>
              <a:rPr lang="en-GB" dirty="0" smtClean="0"/>
              <a:t>To better control the sweep mesh we’ll apply some local edge sizing controls.</a:t>
            </a:r>
          </a:p>
          <a:p>
            <a:pPr lvl="1"/>
            <a:r>
              <a:rPr lang="en-GB" dirty="0" smtClean="0"/>
              <a:t>We’ll specify a fixed number of divisions to control the sweep around the axis.</a:t>
            </a:r>
          </a:p>
          <a:p>
            <a:pPr lvl="1"/>
            <a:r>
              <a:rPr lang="en-GB" dirty="0" smtClean="0"/>
              <a:t>To control the sizing of the mesh radially we’ll apply biased edge sizing to ensure the cell size decreases nearer to the centre.</a:t>
            </a:r>
          </a:p>
        </p:txBody>
      </p:sp>
      <p:sp>
        <p:nvSpPr>
          <p:cNvPr id="14" name="TextBox 13"/>
          <p:cNvSpPr txBox="1"/>
          <p:nvPr/>
        </p:nvSpPr>
        <p:spPr bwMode="auto">
          <a:xfrm>
            <a:off x="5515881" y="691602"/>
            <a:ext cx="1392865" cy="338554"/>
          </a:xfrm>
          <a:prstGeom prst="rect">
            <a:avLst/>
          </a:prstGeom>
          <a:noFill/>
          <a:ln w="12700" cap="sq" algn="ctr">
            <a:noFill/>
            <a:miter lim="800000"/>
            <a:headEnd/>
            <a:tailEnd/>
          </a:ln>
          <a:effectLst/>
        </p:spPr>
        <p:txBody>
          <a:bodyPr wrap="square" rtlCol="0">
            <a:spAutoFit/>
          </a:bodyPr>
          <a:lstStyle/>
          <a:p>
            <a:r>
              <a:rPr lang="en-GB" b="1" dirty="0" smtClean="0">
                <a:latin typeface="Calibri" pitchFamily="34" charset="0"/>
                <a:cs typeface="Calibri" pitchFamily="34" charset="0"/>
              </a:rPr>
              <a:t>Biased Sizing</a:t>
            </a:r>
          </a:p>
        </p:txBody>
      </p:sp>
      <p:sp>
        <p:nvSpPr>
          <p:cNvPr id="15" name="TextBox 14"/>
          <p:cNvSpPr txBox="1"/>
          <p:nvPr/>
        </p:nvSpPr>
        <p:spPr bwMode="auto">
          <a:xfrm>
            <a:off x="3691586" y="4603579"/>
            <a:ext cx="1392865" cy="584775"/>
          </a:xfrm>
          <a:prstGeom prst="rect">
            <a:avLst/>
          </a:prstGeom>
          <a:noFill/>
          <a:ln w="12700" cap="sq" algn="ctr">
            <a:noFill/>
            <a:miter lim="800000"/>
            <a:headEnd/>
            <a:tailEnd/>
          </a:ln>
          <a:effectLst/>
        </p:spPr>
        <p:txBody>
          <a:bodyPr wrap="square" rtlCol="0">
            <a:spAutoFit/>
          </a:bodyPr>
          <a:lstStyle/>
          <a:p>
            <a:r>
              <a:rPr lang="en-GB" b="1" dirty="0" smtClean="0">
                <a:latin typeface="Calibri" pitchFamily="34" charset="0"/>
                <a:cs typeface="Calibri" pitchFamily="34" charset="0"/>
              </a:rPr>
              <a:t>Fixed Number of Divisions</a:t>
            </a:r>
          </a:p>
        </p:txBody>
      </p:sp>
      <p:pic>
        <p:nvPicPr>
          <p:cNvPr id="21508" name="Picture 4"/>
          <p:cNvPicPr>
            <a:picLocks noChangeAspect="1" noChangeArrowheads="1"/>
          </p:cNvPicPr>
          <p:nvPr/>
        </p:nvPicPr>
        <p:blipFill>
          <a:blip r:embed="rId3" cstate="print"/>
          <a:srcRect/>
          <a:stretch>
            <a:fillRect/>
          </a:stretch>
        </p:blipFill>
        <p:spPr bwMode="auto">
          <a:xfrm>
            <a:off x="3377766" y="1012248"/>
            <a:ext cx="5683106" cy="459188"/>
          </a:xfrm>
          <a:prstGeom prst="rect">
            <a:avLst/>
          </a:prstGeom>
          <a:noFill/>
          <a:ln w="9525">
            <a:solidFill>
              <a:schemeClr val="tx1"/>
            </a:solidFill>
            <a:miter lim="800000"/>
            <a:headEnd/>
            <a:tailEnd/>
          </a:ln>
        </p:spPr>
      </p:pic>
      <p:cxnSp>
        <p:nvCxnSpPr>
          <p:cNvPr id="18" name="Straight Arrow Connector 17"/>
          <p:cNvCxnSpPr>
            <a:stCxn id="21508" idx="2"/>
          </p:cNvCxnSpPr>
          <p:nvPr/>
        </p:nvCxnSpPr>
        <p:spPr bwMode="auto">
          <a:xfrm rot="16200000" flipH="1">
            <a:off x="6285550" y="1405205"/>
            <a:ext cx="676341" cy="808802"/>
          </a:xfrm>
          <a:prstGeom prst="straightConnector1">
            <a:avLst/>
          </a:prstGeom>
          <a:solidFill>
            <a:schemeClr val="accent2"/>
          </a:solidFill>
          <a:ln w="25400" cap="sq" cmpd="sng" algn="ctr">
            <a:solidFill>
              <a:srgbClr val="FF0000"/>
            </a:solidFill>
            <a:prstDash val="solid"/>
            <a:round/>
            <a:headEnd type="none" w="med" len="med"/>
            <a:tailEnd type="arrow"/>
          </a:ln>
          <a:effectLst/>
        </p:spPr>
      </p:cxnSp>
      <p:cxnSp>
        <p:nvCxnSpPr>
          <p:cNvPr id="20" name="Straight Arrow Connector 19"/>
          <p:cNvCxnSpPr>
            <a:stCxn id="21508" idx="2"/>
          </p:cNvCxnSpPr>
          <p:nvPr/>
        </p:nvCxnSpPr>
        <p:spPr bwMode="auto">
          <a:xfrm rot="16200000" flipH="1">
            <a:off x="5100019" y="2590735"/>
            <a:ext cx="3082843" cy="844243"/>
          </a:xfrm>
          <a:prstGeom prst="straightConnector1">
            <a:avLst/>
          </a:prstGeom>
          <a:solidFill>
            <a:schemeClr val="accent2"/>
          </a:solidFill>
          <a:ln w="25400" cap="sq" cmpd="sng" algn="ctr">
            <a:solidFill>
              <a:srgbClr val="FF0000"/>
            </a:solidFill>
            <a:prstDash val="solid"/>
            <a:round/>
            <a:headEnd type="none" w="med" len="med"/>
            <a:tailEnd type="arrow"/>
          </a:ln>
          <a:effectLst/>
        </p:spPr>
      </p:cxnSp>
      <p:cxnSp>
        <p:nvCxnSpPr>
          <p:cNvPr id="24" name="Straight Arrow Connector 23"/>
          <p:cNvCxnSpPr>
            <a:stCxn id="15" idx="3"/>
          </p:cNvCxnSpPr>
          <p:nvPr/>
        </p:nvCxnSpPr>
        <p:spPr bwMode="auto">
          <a:xfrm>
            <a:off x="5084451" y="4895967"/>
            <a:ext cx="359419" cy="5642"/>
          </a:xfrm>
          <a:prstGeom prst="straightConnector1">
            <a:avLst/>
          </a:prstGeom>
          <a:solidFill>
            <a:schemeClr val="accent2"/>
          </a:solidFill>
          <a:ln w="25400" cap="sq" cmpd="sng" algn="ctr">
            <a:solidFill>
              <a:srgbClr val="FF0000"/>
            </a:solidFill>
            <a:prstDash val="solid"/>
            <a:round/>
            <a:headEnd type="none" w="med" len="med"/>
            <a:tailEnd type="arrow"/>
          </a:ln>
          <a:effectLst/>
        </p:spPr>
      </p:cxnSp>
      <p:cxnSp>
        <p:nvCxnSpPr>
          <p:cNvPr id="28" name="Straight Arrow Connector 27"/>
          <p:cNvCxnSpPr>
            <a:stCxn id="15" idx="3"/>
          </p:cNvCxnSpPr>
          <p:nvPr/>
        </p:nvCxnSpPr>
        <p:spPr bwMode="auto">
          <a:xfrm flipV="1">
            <a:off x="5084451" y="3374065"/>
            <a:ext cx="692573" cy="1521902"/>
          </a:xfrm>
          <a:prstGeom prst="straightConnector1">
            <a:avLst/>
          </a:prstGeom>
          <a:solidFill>
            <a:schemeClr val="accent2"/>
          </a:solidFill>
          <a:ln w="25400" cap="sq" cmpd="sng" algn="ctr">
            <a:solidFill>
              <a:srgbClr val="FF0000"/>
            </a:solidFill>
            <a:prstDash val="solid"/>
            <a:round/>
            <a:headEnd type="none" w="med" len="med"/>
            <a:tailEnd type="arrow"/>
          </a:ln>
          <a:effectLst/>
        </p:spPr>
      </p:cxn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Add Edge Sizing</a:t>
            </a:r>
          </a:p>
          <a:p>
            <a:pPr lvl="1"/>
            <a:r>
              <a:rPr lang="en-GB" dirty="0" smtClean="0"/>
              <a:t>Right click on the Mesh Object in the Outline and select Clear Generated Data from the Context Menu to clear the mesh.  Answer Yes.</a:t>
            </a:r>
          </a:p>
          <a:p>
            <a:pPr lvl="1"/>
            <a:r>
              <a:rPr lang="en-GB" dirty="0" smtClean="0"/>
              <a:t>Select the Edge Selection Filter.</a:t>
            </a:r>
          </a:p>
          <a:p>
            <a:pPr lvl="1"/>
            <a:endParaRPr lang="en-GB" dirty="0"/>
          </a:p>
          <a:p>
            <a:pPr lvl="1"/>
            <a:r>
              <a:rPr lang="en-GB" dirty="0" smtClean="0"/>
              <a:t>Select the four edges as shown (CTRL click for multiple select).</a:t>
            </a:r>
          </a:p>
          <a:p>
            <a:pPr lvl="1"/>
            <a:r>
              <a:rPr lang="en-GB" dirty="0" smtClean="0"/>
              <a:t>Right click in the Graphics Window and select Insert </a:t>
            </a:r>
            <a:r>
              <a:rPr lang="en-GB" dirty="0" smtClean="0">
                <a:sym typeface="Wingdings" pitchFamily="2" charset="2"/>
              </a:rPr>
              <a:t></a:t>
            </a:r>
            <a:r>
              <a:rPr lang="en-GB" dirty="0" smtClean="0"/>
              <a:t> Sizing from the context Menu.</a:t>
            </a:r>
            <a:endParaRPr lang="en-GB" dirty="0"/>
          </a:p>
        </p:txBody>
      </p:sp>
      <p:sp>
        <p:nvSpPr>
          <p:cNvPr id="2" name="Title 1"/>
          <p:cNvSpPr>
            <a:spLocks noGrp="1"/>
          </p:cNvSpPr>
          <p:nvPr>
            <p:ph type="title"/>
          </p:nvPr>
        </p:nvSpPr>
        <p:spPr/>
        <p:txBody>
          <a:bodyPr/>
          <a:lstStyle/>
          <a:p>
            <a:r>
              <a:rPr lang="en-GB" dirty="0" smtClean="0"/>
              <a:t>Local Sizing</a:t>
            </a:r>
            <a:endParaRPr lang="en-GB" dirty="0"/>
          </a:p>
        </p:txBody>
      </p:sp>
      <p:grpSp>
        <p:nvGrpSpPr>
          <p:cNvPr id="7" name="Group 6"/>
          <p:cNvGrpSpPr/>
          <p:nvPr/>
        </p:nvGrpSpPr>
        <p:grpSpPr>
          <a:xfrm>
            <a:off x="833107" y="3484135"/>
            <a:ext cx="1320000" cy="360614"/>
            <a:chOff x="822475" y="2417092"/>
            <a:chExt cx="1320000" cy="360614"/>
          </a:xfrm>
        </p:grpSpPr>
        <p:pic>
          <p:nvPicPr>
            <p:cNvPr id="8" name="Picture 2"/>
            <p:cNvPicPr>
              <a:picLocks noChangeAspect="1" noChangeArrowheads="1"/>
            </p:cNvPicPr>
            <p:nvPr/>
          </p:nvPicPr>
          <p:blipFill>
            <a:blip r:embed="rId2" cstate="print"/>
            <a:srcRect/>
            <a:stretch>
              <a:fillRect/>
            </a:stretch>
          </p:blipFill>
          <p:spPr bwMode="auto">
            <a:xfrm>
              <a:off x="822475" y="2444330"/>
              <a:ext cx="1320000" cy="293334"/>
            </a:xfrm>
            <a:prstGeom prst="rect">
              <a:avLst/>
            </a:prstGeom>
            <a:noFill/>
            <a:ln w="9525">
              <a:solidFill>
                <a:schemeClr val="tx1"/>
              </a:solidFill>
              <a:miter lim="800000"/>
              <a:headEnd/>
              <a:tailEnd/>
            </a:ln>
          </p:spPr>
        </p:pic>
        <p:sp>
          <p:nvSpPr>
            <p:cNvPr id="9" name="Oval 8"/>
            <p:cNvSpPr/>
            <p:nvPr/>
          </p:nvSpPr>
          <p:spPr bwMode="auto">
            <a:xfrm>
              <a:off x="1134292" y="2417092"/>
              <a:ext cx="382778" cy="360614"/>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grpSp>
        <p:nvGrpSpPr>
          <p:cNvPr id="17" name="Group 16"/>
          <p:cNvGrpSpPr/>
          <p:nvPr/>
        </p:nvGrpSpPr>
        <p:grpSpPr>
          <a:xfrm>
            <a:off x="4784652" y="602673"/>
            <a:ext cx="3882381" cy="5580031"/>
            <a:chOff x="4784652" y="602673"/>
            <a:chExt cx="3882381" cy="5580031"/>
          </a:xfrm>
        </p:grpSpPr>
        <p:pic>
          <p:nvPicPr>
            <p:cNvPr id="17411" name="Picture 3"/>
            <p:cNvPicPr>
              <a:picLocks noChangeAspect="1" noChangeArrowheads="1"/>
            </p:cNvPicPr>
            <p:nvPr/>
          </p:nvPicPr>
          <p:blipFill>
            <a:blip r:embed="rId3" cstate="print"/>
            <a:srcRect l="23938" t="12320" r="23938" b="12320"/>
            <a:stretch>
              <a:fillRect/>
            </a:stretch>
          </p:blipFill>
          <p:spPr bwMode="auto">
            <a:xfrm>
              <a:off x="4784652" y="602673"/>
              <a:ext cx="3882381" cy="5580031"/>
            </a:xfrm>
            <a:prstGeom prst="rect">
              <a:avLst/>
            </a:prstGeom>
            <a:noFill/>
            <a:ln w="9525">
              <a:solidFill>
                <a:schemeClr val="tx1"/>
              </a:solidFill>
              <a:miter lim="800000"/>
              <a:headEnd/>
              <a:tailEnd/>
            </a:ln>
          </p:spPr>
        </p:pic>
        <p:pic>
          <p:nvPicPr>
            <p:cNvPr id="17412" name="Picture 4"/>
            <p:cNvPicPr>
              <a:picLocks noChangeAspect="1" noChangeArrowheads="1"/>
            </p:cNvPicPr>
            <p:nvPr/>
          </p:nvPicPr>
          <p:blipFill>
            <a:blip r:embed="rId4" cstate="print"/>
            <a:srcRect/>
            <a:stretch>
              <a:fillRect/>
            </a:stretch>
          </p:blipFill>
          <p:spPr bwMode="auto">
            <a:xfrm>
              <a:off x="6981942" y="3212611"/>
              <a:ext cx="558571" cy="470953"/>
            </a:xfrm>
            <a:prstGeom prst="rect">
              <a:avLst/>
            </a:prstGeom>
            <a:noFill/>
            <a:ln w="9525">
              <a:noFill/>
              <a:miter lim="800000"/>
              <a:headEnd/>
              <a:tailEnd/>
            </a:ln>
          </p:spPr>
        </p:pic>
        <p:pic>
          <p:nvPicPr>
            <p:cNvPr id="17413" name="Picture 5"/>
            <p:cNvPicPr>
              <a:picLocks noChangeAspect="1" noChangeArrowheads="1"/>
            </p:cNvPicPr>
            <p:nvPr/>
          </p:nvPicPr>
          <p:blipFill>
            <a:blip r:embed="rId5" cstate="print"/>
            <a:srcRect/>
            <a:stretch>
              <a:fillRect/>
            </a:stretch>
          </p:blipFill>
          <p:spPr bwMode="auto">
            <a:xfrm>
              <a:off x="7324171" y="5681775"/>
              <a:ext cx="492857" cy="394286"/>
            </a:xfrm>
            <a:prstGeom prst="rect">
              <a:avLst/>
            </a:prstGeom>
            <a:noFill/>
            <a:ln w="9525">
              <a:noFill/>
              <a:miter lim="800000"/>
              <a:headEnd/>
              <a:tailEnd/>
            </a:ln>
          </p:spPr>
        </p:pic>
        <p:pic>
          <p:nvPicPr>
            <p:cNvPr id="17414" name="Picture 6"/>
            <p:cNvPicPr>
              <a:picLocks noChangeAspect="1" noChangeArrowheads="1"/>
            </p:cNvPicPr>
            <p:nvPr/>
          </p:nvPicPr>
          <p:blipFill>
            <a:blip r:embed="rId6" cstate="print"/>
            <a:srcRect t="7560"/>
            <a:stretch>
              <a:fillRect/>
            </a:stretch>
          </p:blipFill>
          <p:spPr bwMode="auto">
            <a:xfrm>
              <a:off x="8088608" y="5401315"/>
              <a:ext cx="470953" cy="506220"/>
            </a:xfrm>
            <a:prstGeom prst="rect">
              <a:avLst/>
            </a:prstGeom>
            <a:noFill/>
            <a:ln w="9525">
              <a:noFill/>
              <a:miter lim="800000"/>
              <a:headEnd/>
              <a:tailEnd/>
            </a:ln>
          </p:spPr>
        </p:pic>
      </p:grpSp>
      <p:pic>
        <p:nvPicPr>
          <p:cNvPr id="17417" name="Picture 9"/>
          <p:cNvPicPr>
            <a:picLocks noChangeAspect="1" noChangeArrowheads="1"/>
          </p:cNvPicPr>
          <p:nvPr/>
        </p:nvPicPr>
        <p:blipFill>
          <a:blip r:embed="rId7" cstate="print"/>
          <a:srcRect/>
          <a:stretch>
            <a:fillRect/>
          </a:stretch>
        </p:blipFill>
        <p:spPr bwMode="auto">
          <a:xfrm>
            <a:off x="2462213" y="5117090"/>
            <a:ext cx="1845239" cy="1130953"/>
          </a:xfrm>
          <a:prstGeom prst="rect">
            <a:avLst/>
          </a:prstGeom>
          <a:noFill/>
          <a:ln w="9525">
            <a:solidFill>
              <a:schemeClr val="tx1"/>
            </a:solidFill>
            <a:miter lim="800000"/>
            <a:headEnd/>
            <a:tailEnd/>
          </a:ln>
        </p:spPr>
      </p:pic>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l="13210"/>
          <a:stretch>
            <a:fillRect/>
          </a:stretch>
        </p:blipFill>
        <p:spPr bwMode="auto">
          <a:xfrm>
            <a:off x="4773276" y="1787081"/>
            <a:ext cx="3935818" cy="4114286"/>
          </a:xfrm>
          <a:prstGeom prst="rect">
            <a:avLst/>
          </a:prstGeom>
          <a:noFill/>
          <a:ln w="9525">
            <a:solidFill>
              <a:schemeClr val="accent1"/>
            </a:solidFill>
            <a:miter lim="800000"/>
            <a:headEnd/>
            <a:tailEnd/>
          </a:ln>
        </p:spPr>
      </p:pic>
      <p:sp>
        <p:nvSpPr>
          <p:cNvPr id="7" name="Title 6"/>
          <p:cNvSpPr>
            <a:spLocks noGrp="1"/>
          </p:cNvSpPr>
          <p:nvPr>
            <p:ph type="title"/>
          </p:nvPr>
        </p:nvSpPr>
        <p:spPr/>
        <p:txBody>
          <a:bodyPr/>
          <a:lstStyle/>
          <a:p>
            <a:r>
              <a:rPr lang="en-GB" dirty="0" smtClean="0"/>
              <a:t>Introduction</a:t>
            </a:r>
            <a:endParaRPr lang="en-GB" dirty="0"/>
          </a:p>
        </p:txBody>
      </p:sp>
      <p:sp>
        <p:nvSpPr>
          <p:cNvPr id="8" name="Content Placeholder 7"/>
          <p:cNvSpPr>
            <a:spLocks noGrp="1"/>
          </p:cNvSpPr>
          <p:nvPr>
            <p:ph sz="half" idx="1"/>
          </p:nvPr>
        </p:nvSpPr>
        <p:spPr/>
        <p:txBody>
          <a:bodyPr/>
          <a:lstStyle/>
          <a:p>
            <a:r>
              <a:rPr lang="en-GB" dirty="0" smtClean="0"/>
              <a:t>Background</a:t>
            </a:r>
          </a:p>
          <a:p>
            <a:pPr lvl="1"/>
            <a:r>
              <a:rPr lang="en-GB" dirty="0" smtClean="0"/>
              <a:t>This workshop will demonstrate the practical application of ANSYS Meshing to a mixing tank model. Access to DesignModeler is required.</a:t>
            </a:r>
          </a:p>
          <a:p>
            <a:pPr lvl="1"/>
            <a:endParaRPr lang="en-GB" dirty="0" smtClean="0"/>
          </a:p>
          <a:p>
            <a:r>
              <a:rPr lang="en-GB" dirty="0" smtClean="0"/>
              <a:t>Objectives</a:t>
            </a:r>
          </a:p>
          <a:p>
            <a:pPr lvl="1"/>
            <a:r>
              <a:rPr lang="en-GB" dirty="0" smtClean="0"/>
              <a:t>Starting ANSYS Meshing</a:t>
            </a:r>
          </a:p>
          <a:p>
            <a:pPr lvl="1"/>
            <a:r>
              <a:rPr lang="en-GB" dirty="0" smtClean="0"/>
              <a:t>Generating a mesh</a:t>
            </a:r>
          </a:p>
          <a:p>
            <a:pPr lvl="1"/>
            <a:r>
              <a:rPr lang="en-GB" dirty="0" smtClean="0"/>
              <a:t>Decomposing for Sweep Meshing</a:t>
            </a:r>
          </a:p>
          <a:p>
            <a:pPr lvl="1"/>
            <a:r>
              <a:rPr lang="en-GB" dirty="0" smtClean="0"/>
              <a:t>Local Sizing</a:t>
            </a:r>
          </a:p>
          <a:p>
            <a:pPr lvl="1"/>
            <a:r>
              <a:rPr lang="en-GB" dirty="0" smtClean="0"/>
              <a:t>Using Advanced Size Functions</a:t>
            </a:r>
          </a:p>
          <a:p>
            <a:pPr lvl="1"/>
            <a:r>
              <a:rPr lang="en-GB" dirty="0" smtClean="0"/>
              <a:t>Using Inflation</a:t>
            </a:r>
          </a:p>
          <a:p>
            <a:pPr lvl="1"/>
            <a:r>
              <a:rPr lang="en-GB" dirty="0" smtClean="0"/>
              <a:t>Named Selections</a:t>
            </a:r>
            <a:endParaRPr lang="en-GB" dirty="0"/>
          </a:p>
          <a:p>
            <a:pPr lvl="1">
              <a:buNone/>
            </a:pPr>
            <a:r>
              <a:rPr lang="en-GB" dirty="0"/>
              <a:t>	</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Add Edge Sizing</a:t>
            </a:r>
          </a:p>
          <a:p>
            <a:pPr lvl="1"/>
            <a:r>
              <a:rPr lang="en-GB" dirty="0" smtClean="0"/>
              <a:t>Under Details of “Edge Sizing” set;</a:t>
            </a:r>
          </a:p>
          <a:p>
            <a:pPr lvl="2"/>
            <a:r>
              <a:rPr lang="en-GB" dirty="0" smtClean="0"/>
              <a:t>Type: Number of Divisions.</a:t>
            </a:r>
          </a:p>
          <a:p>
            <a:pPr lvl="2"/>
            <a:r>
              <a:rPr lang="en-GB" dirty="0" smtClean="0"/>
              <a:t>Number of Divisions: 40.</a:t>
            </a:r>
          </a:p>
          <a:p>
            <a:pPr lvl="2"/>
            <a:r>
              <a:rPr lang="en-GB" dirty="0" smtClean="0"/>
              <a:t>Behavior: Hard.</a:t>
            </a:r>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smtClean="0"/>
          </a:p>
          <a:p>
            <a:pPr lvl="1"/>
            <a:r>
              <a:rPr lang="en-GB" dirty="0" smtClean="0"/>
              <a:t>The specified Edge Sizing will be previewed on the geometry.</a:t>
            </a:r>
            <a:endParaRPr lang="en-GB" dirty="0"/>
          </a:p>
        </p:txBody>
      </p:sp>
      <p:sp>
        <p:nvSpPr>
          <p:cNvPr id="2" name="Title 1"/>
          <p:cNvSpPr>
            <a:spLocks noGrp="1"/>
          </p:cNvSpPr>
          <p:nvPr>
            <p:ph type="title"/>
          </p:nvPr>
        </p:nvSpPr>
        <p:spPr/>
        <p:txBody>
          <a:bodyPr/>
          <a:lstStyle/>
          <a:p>
            <a:r>
              <a:rPr lang="en-GB" dirty="0" smtClean="0"/>
              <a:t>Local Sizing</a:t>
            </a:r>
            <a:endParaRPr lang="en-GB" dirty="0"/>
          </a:p>
        </p:txBody>
      </p:sp>
      <p:pic>
        <p:nvPicPr>
          <p:cNvPr id="18434" name="Picture 2"/>
          <p:cNvPicPr>
            <a:picLocks noChangeAspect="1" noChangeArrowheads="1"/>
          </p:cNvPicPr>
          <p:nvPr/>
        </p:nvPicPr>
        <p:blipFill>
          <a:blip r:embed="rId2" cstate="print"/>
          <a:srcRect b="57220"/>
          <a:stretch>
            <a:fillRect/>
          </a:stretch>
        </p:blipFill>
        <p:spPr bwMode="auto">
          <a:xfrm>
            <a:off x="845993" y="3472296"/>
            <a:ext cx="3973333" cy="2486935"/>
          </a:xfrm>
          <a:prstGeom prst="rect">
            <a:avLst/>
          </a:prstGeom>
          <a:noFill/>
          <a:ln w="9525">
            <a:solidFill>
              <a:schemeClr val="tx1"/>
            </a:solidFill>
            <a:miter lim="800000"/>
            <a:headEnd/>
            <a:tailEnd/>
          </a:ln>
        </p:spPr>
      </p:pic>
      <p:pic>
        <p:nvPicPr>
          <p:cNvPr id="18435" name="Picture 3"/>
          <p:cNvPicPr>
            <a:picLocks noChangeAspect="1" noChangeArrowheads="1"/>
          </p:cNvPicPr>
          <p:nvPr/>
        </p:nvPicPr>
        <p:blipFill>
          <a:blip r:embed="rId3" cstate="print"/>
          <a:srcRect l="23938" t="14000" r="23938" b="14000"/>
          <a:stretch>
            <a:fillRect/>
          </a:stretch>
        </p:blipFill>
        <p:spPr bwMode="auto">
          <a:xfrm>
            <a:off x="5317549" y="1342801"/>
            <a:ext cx="3370264" cy="4628011"/>
          </a:xfrm>
          <a:prstGeom prst="rect">
            <a:avLst/>
          </a:prstGeom>
          <a:noFill/>
          <a:ln w="9525">
            <a:solidFill>
              <a:schemeClr val="tx1"/>
            </a:solidFill>
            <a:miter lim="800000"/>
            <a:headEnd/>
            <a:tailEnd/>
          </a:ln>
        </p:spPr>
      </p:pic>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Add Biased Edge Sizing</a:t>
            </a:r>
          </a:p>
          <a:p>
            <a:pPr lvl="1"/>
            <a:r>
              <a:rPr lang="en-GB" dirty="0" smtClean="0"/>
              <a:t>Ensure the view is set to isometric.</a:t>
            </a:r>
          </a:p>
          <a:p>
            <a:pPr lvl="1"/>
            <a:r>
              <a:rPr lang="en-GB" dirty="0" smtClean="0"/>
              <a:t>Select the body as shown, right click and select Hide All Other Bodies from the Context Menu. </a:t>
            </a:r>
            <a:endParaRPr lang="en-GB" dirty="0"/>
          </a:p>
          <a:p>
            <a:pPr lvl="1"/>
            <a:endParaRPr lang="en-GB" dirty="0" smtClean="0"/>
          </a:p>
          <a:p>
            <a:pPr lvl="1"/>
            <a:endParaRPr lang="en-GB" dirty="0"/>
          </a:p>
          <a:p>
            <a:pPr lvl="1"/>
            <a:endParaRPr lang="en-GB" dirty="0"/>
          </a:p>
        </p:txBody>
      </p:sp>
      <p:sp>
        <p:nvSpPr>
          <p:cNvPr id="2" name="Title 1"/>
          <p:cNvSpPr>
            <a:spLocks noGrp="1"/>
          </p:cNvSpPr>
          <p:nvPr>
            <p:ph type="title"/>
          </p:nvPr>
        </p:nvSpPr>
        <p:spPr/>
        <p:txBody>
          <a:bodyPr/>
          <a:lstStyle/>
          <a:p>
            <a:r>
              <a:rPr lang="en-GB" dirty="0" smtClean="0"/>
              <a:t>Local Sizing</a:t>
            </a:r>
            <a:endParaRPr lang="en-GB" dirty="0"/>
          </a:p>
        </p:txBody>
      </p:sp>
      <p:pic>
        <p:nvPicPr>
          <p:cNvPr id="20482" name="Picture 2"/>
          <p:cNvPicPr>
            <a:picLocks noChangeAspect="1" noChangeArrowheads="1"/>
          </p:cNvPicPr>
          <p:nvPr/>
        </p:nvPicPr>
        <p:blipFill>
          <a:blip r:embed="rId2" cstate="print"/>
          <a:srcRect l="23938" t="14000" r="23938" b="14000"/>
          <a:stretch>
            <a:fillRect/>
          </a:stretch>
        </p:blipFill>
        <p:spPr bwMode="auto">
          <a:xfrm>
            <a:off x="5317200" y="1342800"/>
            <a:ext cx="3370264" cy="4628007"/>
          </a:xfrm>
          <a:prstGeom prst="rect">
            <a:avLst/>
          </a:prstGeom>
          <a:noFill/>
          <a:ln w="9525">
            <a:solidFill>
              <a:schemeClr val="tx1"/>
            </a:solidFill>
            <a:miter lim="800000"/>
            <a:headEnd/>
            <a:tailEnd/>
          </a:ln>
        </p:spPr>
      </p:pic>
      <p:pic>
        <p:nvPicPr>
          <p:cNvPr id="20483" name="Picture 3"/>
          <p:cNvPicPr>
            <a:picLocks noChangeAspect="1" noChangeArrowheads="1"/>
          </p:cNvPicPr>
          <p:nvPr/>
        </p:nvPicPr>
        <p:blipFill>
          <a:blip r:embed="rId3" cstate="print"/>
          <a:srcRect/>
          <a:stretch>
            <a:fillRect/>
          </a:stretch>
        </p:blipFill>
        <p:spPr bwMode="auto">
          <a:xfrm>
            <a:off x="783647" y="3253362"/>
            <a:ext cx="3547619" cy="642858"/>
          </a:xfrm>
          <a:prstGeom prst="rect">
            <a:avLst/>
          </a:prstGeom>
          <a:noFill/>
          <a:ln w="9525">
            <a:solidFill>
              <a:schemeClr val="tx1"/>
            </a:solidFill>
            <a:miter lim="800000"/>
            <a:headEnd/>
            <a:tailEnd/>
          </a:ln>
        </p:spPr>
      </p:pic>
      <p:pic>
        <p:nvPicPr>
          <p:cNvPr id="20485" name="Picture 5"/>
          <p:cNvPicPr>
            <a:picLocks noChangeAspect="1" noChangeArrowheads="1"/>
          </p:cNvPicPr>
          <p:nvPr/>
        </p:nvPicPr>
        <p:blipFill>
          <a:blip r:embed="rId4" cstate="print"/>
          <a:srcRect l="38412" t="16240" r="33959" b="30800"/>
          <a:stretch>
            <a:fillRect/>
          </a:stretch>
        </p:blipFill>
        <p:spPr bwMode="auto">
          <a:xfrm>
            <a:off x="787812" y="4022087"/>
            <a:ext cx="1247089" cy="2376375"/>
          </a:xfrm>
          <a:prstGeom prst="rect">
            <a:avLst/>
          </a:prstGeom>
          <a:noFill/>
          <a:ln w="9525">
            <a:solidFill>
              <a:schemeClr val="tx1"/>
            </a:solid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4167921" y="1341191"/>
            <a:ext cx="1019175" cy="904875"/>
          </a:xfrm>
          <a:prstGeom prst="rect">
            <a:avLst/>
          </a:prstGeom>
          <a:noFill/>
          <a:ln w="9525">
            <a:solidFill>
              <a:schemeClr val="accent1"/>
            </a:solidFill>
            <a:miter lim="800000"/>
            <a:headEnd/>
            <a:tailEnd/>
          </a:ln>
          <a:effectLst/>
        </p:spPr>
      </p:pic>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Add Edge Sizing</a:t>
            </a:r>
          </a:p>
          <a:p>
            <a:pPr lvl="1"/>
            <a:r>
              <a:rPr lang="en-GB" dirty="0" smtClean="0"/>
              <a:t>Select the Display Edge Direction button.</a:t>
            </a:r>
          </a:p>
          <a:p>
            <a:pPr lvl="1"/>
            <a:endParaRPr lang="en-GB" dirty="0"/>
          </a:p>
          <a:p>
            <a:pPr lvl="1"/>
            <a:r>
              <a:rPr lang="en-GB" dirty="0" smtClean="0"/>
              <a:t>The direction sense shown on the edges will dictate the direction of any applied biasing.</a:t>
            </a:r>
          </a:p>
          <a:p>
            <a:pPr lvl="1"/>
            <a:r>
              <a:rPr lang="en-GB" dirty="0" smtClean="0"/>
              <a:t>If the direction of all four edges were pointing towards or away from the centre we could apply one biased sizing, since they are not we must apply two.</a:t>
            </a:r>
          </a:p>
          <a:p>
            <a:pPr lvl="1"/>
            <a:r>
              <a:rPr lang="en-GB" dirty="0" smtClean="0"/>
              <a:t>Switch off the Display Edge Sense by clicking the button again.</a:t>
            </a:r>
            <a:endParaRPr lang="en-GB" dirty="0"/>
          </a:p>
        </p:txBody>
      </p:sp>
      <p:sp>
        <p:nvSpPr>
          <p:cNvPr id="2" name="Title 1"/>
          <p:cNvSpPr>
            <a:spLocks noGrp="1"/>
          </p:cNvSpPr>
          <p:nvPr>
            <p:ph type="title"/>
          </p:nvPr>
        </p:nvSpPr>
        <p:spPr/>
        <p:txBody>
          <a:bodyPr/>
          <a:lstStyle/>
          <a:p>
            <a:r>
              <a:rPr lang="en-GB" dirty="0" smtClean="0"/>
              <a:t>Local Sizing</a:t>
            </a:r>
            <a:endParaRPr lang="en-GB" dirty="0"/>
          </a:p>
        </p:txBody>
      </p:sp>
      <p:pic>
        <p:nvPicPr>
          <p:cNvPr id="19458" name="Picture 2"/>
          <p:cNvPicPr>
            <a:picLocks noChangeAspect="1" noChangeArrowheads="1"/>
          </p:cNvPicPr>
          <p:nvPr/>
        </p:nvPicPr>
        <p:blipFill>
          <a:blip r:embed="rId2" cstate="print"/>
          <a:srcRect/>
          <a:stretch>
            <a:fillRect/>
          </a:stretch>
        </p:blipFill>
        <p:spPr bwMode="auto">
          <a:xfrm>
            <a:off x="846286" y="2669775"/>
            <a:ext cx="328572" cy="314286"/>
          </a:xfrm>
          <a:prstGeom prst="rect">
            <a:avLst/>
          </a:prstGeom>
          <a:noFill/>
          <a:ln w="9525">
            <a:solidFill>
              <a:schemeClr val="tx1"/>
            </a:solidFill>
            <a:miter lim="800000"/>
            <a:headEnd/>
            <a:tailEnd/>
          </a:ln>
        </p:spPr>
      </p:pic>
      <p:pic>
        <p:nvPicPr>
          <p:cNvPr id="19462" name="Picture 6"/>
          <p:cNvPicPr>
            <a:picLocks noChangeAspect="1" noChangeArrowheads="1"/>
          </p:cNvPicPr>
          <p:nvPr/>
        </p:nvPicPr>
        <p:blipFill>
          <a:blip r:embed="rId3" cstate="print"/>
          <a:srcRect l="38412" t="16240" r="33959" b="30800"/>
          <a:stretch>
            <a:fillRect/>
          </a:stretch>
        </p:blipFill>
        <p:spPr bwMode="auto">
          <a:xfrm>
            <a:off x="5713125" y="874464"/>
            <a:ext cx="2620384" cy="4993223"/>
          </a:xfrm>
          <a:prstGeom prst="rect">
            <a:avLst/>
          </a:prstGeom>
          <a:noFill/>
          <a:ln w="9525">
            <a:solidFill>
              <a:schemeClr val="tx1"/>
            </a:solidFill>
            <a:miter lim="800000"/>
            <a:headEnd/>
            <a:tailEnd/>
          </a:ln>
        </p:spPr>
      </p:pic>
      <p:pic>
        <p:nvPicPr>
          <p:cNvPr id="19463" name="Picture 7"/>
          <p:cNvPicPr>
            <a:picLocks noChangeAspect="1" noChangeArrowheads="1"/>
          </p:cNvPicPr>
          <p:nvPr/>
        </p:nvPicPr>
        <p:blipFill>
          <a:blip r:embed="rId4" cstate="print"/>
          <a:srcRect l="31732" t="33600" r="21711" b="34720"/>
          <a:stretch>
            <a:fillRect/>
          </a:stretch>
        </p:blipFill>
        <p:spPr bwMode="auto">
          <a:xfrm>
            <a:off x="7200841" y="569864"/>
            <a:ext cx="1651753" cy="1117332"/>
          </a:xfrm>
          <a:prstGeom prst="rect">
            <a:avLst/>
          </a:prstGeom>
          <a:noFill/>
          <a:ln w="25400">
            <a:solidFill>
              <a:srgbClr val="FF0000"/>
            </a:solidFill>
            <a:miter lim="800000"/>
            <a:headEnd/>
            <a:tailEnd/>
          </a:ln>
        </p:spPr>
      </p:pic>
      <p:pic>
        <p:nvPicPr>
          <p:cNvPr id="12" name="Picture 7"/>
          <p:cNvPicPr>
            <a:picLocks noChangeAspect="1" noChangeArrowheads="1"/>
          </p:cNvPicPr>
          <p:nvPr/>
        </p:nvPicPr>
        <p:blipFill>
          <a:blip r:embed="rId4" cstate="print"/>
          <a:srcRect l="31732" t="33600" r="21711" b="34720"/>
          <a:stretch>
            <a:fillRect/>
          </a:stretch>
        </p:blipFill>
        <p:spPr bwMode="auto">
          <a:xfrm>
            <a:off x="7166205" y="3989587"/>
            <a:ext cx="1651753" cy="1117332"/>
          </a:xfrm>
          <a:prstGeom prst="rect">
            <a:avLst/>
          </a:prstGeom>
          <a:noFill/>
          <a:ln w="25400">
            <a:solidFill>
              <a:srgbClr val="FF0000"/>
            </a:solidFill>
            <a:miter lim="800000"/>
            <a:headEnd/>
            <a:tailEnd/>
          </a:ln>
        </p:spPr>
      </p:pic>
      <p:pic>
        <p:nvPicPr>
          <p:cNvPr id="14" name="Picture 7"/>
          <p:cNvPicPr>
            <a:picLocks noChangeAspect="1" noChangeArrowheads="1"/>
          </p:cNvPicPr>
          <p:nvPr/>
        </p:nvPicPr>
        <p:blipFill>
          <a:blip r:embed="rId4" cstate="print"/>
          <a:srcRect l="31732" t="33600" r="21711" b="34720"/>
          <a:stretch>
            <a:fillRect/>
          </a:stretch>
        </p:blipFill>
        <p:spPr bwMode="auto">
          <a:xfrm>
            <a:off x="4776296" y="1857540"/>
            <a:ext cx="1651753" cy="1117332"/>
          </a:xfrm>
          <a:prstGeom prst="rect">
            <a:avLst/>
          </a:prstGeom>
          <a:noFill/>
          <a:ln w="25400">
            <a:solidFill>
              <a:srgbClr val="FF0000"/>
            </a:solidFill>
            <a:miter lim="800000"/>
            <a:headEnd/>
            <a:tailEnd/>
          </a:ln>
        </p:spPr>
      </p:pic>
      <p:pic>
        <p:nvPicPr>
          <p:cNvPr id="15" name="Picture 7"/>
          <p:cNvPicPr>
            <a:picLocks noChangeAspect="1" noChangeArrowheads="1"/>
          </p:cNvPicPr>
          <p:nvPr/>
        </p:nvPicPr>
        <p:blipFill>
          <a:blip r:embed="rId4" cstate="print"/>
          <a:srcRect l="31732" t="33600" r="21711" b="34720"/>
          <a:stretch>
            <a:fillRect/>
          </a:stretch>
        </p:blipFill>
        <p:spPr bwMode="auto">
          <a:xfrm>
            <a:off x="4741660" y="5354753"/>
            <a:ext cx="1651753" cy="1117332"/>
          </a:xfrm>
          <a:prstGeom prst="rect">
            <a:avLst/>
          </a:prstGeom>
          <a:noFill/>
          <a:ln w="25400">
            <a:solidFill>
              <a:srgbClr val="FF0000"/>
            </a:solidFill>
            <a:miter lim="800000"/>
            <a:headEnd/>
            <a:tailEnd/>
          </a:ln>
        </p:spPr>
      </p:pic>
      <p:sp>
        <p:nvSpPr>
          <p:cNvPr id="16" name="Rectangle 15"/>
          <p:cNvSpPr/>
          <p:nvPr/>
        </p:nvSpPr>
        <p:spPr bwMode="auto">
          <a:xfrm>
            <a:off x="6024791" y="4739235"/>
            <a:ext cx="583827" cy="414655"/>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7" name="Rectangle 16"/>
          <p:cNvSpPr/>
          <p:nvPr/>
        </p:nvSpPr>
        <p:spPr bwMode="auto">
          <a:xfrm>
            <a:off x="6031717" y="1254785"/>
            <a:ext cx="583827" cy="414655"/>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8" name="Rectangle 17"/>
          <p:cNvSpPr/>
          <p:nvPr/>
        </p:nvSpPr>
        <p:spPr bwMode="auto">
          <a:xfrm>
            <a:off x="7029253" y="5348839"/>
            <a:ext cx="583827" cy="414655"/>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9" name="Rectangle 18"/>
          <p:cNvSpPr/>
          <p:nvPr/>
        </p:nvSpPr>
        <p:spPr bwMode="auto">
          <a:xfrm>
            <a:off x="7036179" y="1864389"/>
            <a:ext cx="583827" cy="414655"/>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Add Biased Edge Sizing</a:t>
            </a:r>
          </a:p>
          <a:p>
            <a:pPr lvl="1"/>
            <a:r>
              <a:rPr lang="en-GB" dirty="0" smtClean="0"/>
              <a:t>Select the two edges as shown, right click Insert </a:t>
            </a:r>
            <a:r>
              <a:rPr lang="en-GB" dirty="0" smtClean="0">
                <a:sym typeface="Wingdings" pitchFamily="2" charset="2"/>
              </a:rPr>
              <a:t></a:t>
            </a:r>
            <a:r>
              <a:rPr lang="en-GB" dirty="0" smtClean="0"/>
              <a:t> Sizing.</a:t>
            </a:r>
          </a:p>
          <a:p>
            <a:pPr lvl="1"/>
            <a:r>
              <a:rPr lang="en-GB" dirty="0"/>
              <a:t>Under Details of “Edge Sizing” set;</a:t>
            </a:r>
          </a:p>
          <a:p>
            <a:pPr lvl="2"/>
            <a:r>
              <a:rPr lang="en-GB" dirty="0"/>
              <a:t>Type: Number of Divisions.</a:t>
            </a:r>
          </a:p>
          <a:p>
            <a:pPr lvl="2"/>
            <a:r>
              <a:rPr lang="en-GB" dirty="0"/>
              <a:t>Number of Divisions: </a:t>
            </a:r>
            <a:r>
              <a:rPr lang="en-GB" dirty="0" smtClean="0"/>
              <a:t>30</a:t>
            </a:r>
            <a:r>
              <a:rPr lang="en-GB" dirty="0"/>
              <a:t>.</a:t>
            </a:r>
          </a:p>
          <a:p>
            <a:pPr lvl="2"/>
            <a:r>
              <a:rPr lang="en-GB" dirty="0"/>
              <a:t>Behavior: Hard</a:t>
            </a:r>
            <a:r>
              <a:rPr lang="en-GB" dirty="0" smtClean="0"/>
              <a:t>.</a:t>
            </a:r>
          </a:p>
          <a:p>
            <a:pPr lvl="2"/>
            <a:r>
              <a:rPr lang="en-GB" dirty="0" smtClean="0"/>
              <a:t>Set the Bias Type as shown in the Details View.</a:t>
            </a:r>
          </a:p>
          <a:p>
            <a:pPr lvl="2"/>
            <a:r>
              <a:rPr lang="en-GB" dirty="0" smtClean="0"/>
              <a:t>Bias Factor: 8.</a:t>
            </a:r>
            <a:endParaRPr lang="en-GB" dirty="0"/>
          </a:p>
        </p:txBody>
      </p:sp>
      <p:sp>
        <p:nvSpPr>
          <p:cNvPr id="2" name="Title 1"/>
          <p:cNvSpPr>
            <a:spLocks noGrp="1"/>
          </p:cNvSpPr>
          <p:nvPr>
            <p:ph type="title"/>
          </p:nvPr>
        </p:nvSpPr>
        <p:spPr/>
        <p:txBody>
          <a:bodyPr/>
          <a:lstStyle/>
          <a:p>
            <a:r>
              <a:rPr lang="en-GB" dirty="0" smtClean="0"/>
              <a:t>Local Sizing</a:t>
            </a:r>
            <a:endParaRPr lang="en-GB" dirty="0"/>
          </a:p>
        </p:txBody>
      </p:sp>
      <p:grpSp>
        <p:nvGrpSpPr>
          <p:cNvPr id="9" name="Group 8"/>
          <p:cNvGrpSpPr/>
          <p:nvPr/>
        </p:nvGrpSpPr>
        <p:grpSpPr>
          <a:xfrm>
            <a:off x="4793400" y="210371"/>
            <a:ext cx="1786438" cy="3404194"/>
            <a:chOff x="6398918" y="1964750"/>
            <a:chExt cx="1786438" cy="3404194"/>
          </a:xfrm>
        </p:grpSpPr>
        <p:pic>
          <p:nvPicPr>
            <p:cNvPr id="22530" name="Picture 2"/>
            <p:cNvPicPr>
              <a:picLocks noChangeAspect="1" noChangeArrowheads="1"/>
            </p:cNvPicPr>
            <p:nvPr/>
          </p:nvPicPr>
          <p:blipFill>
            <a:blip r:embed="rId2" cstate="print"/>
            <a:srcRect l="38412" t="16240" r="33959" b="30800"/>
            <a:stretch>
              <a:fillRect/>
            </a:stretch>
          </p:blipFill>
          <p:spPr bwMode="auto">
            <a:xfrm>
              <a:off x="6398918" y="1964750"/>
              <a:ext cx="1786438" cy="3404194"/>
            </a:xfrm>
            <a:prstGeom prst="rect">
              <a:avLst/>
            </a:prstGeom>
            <a:noFill/>
            <a:ln w="9525">
              <a:solidFill>
                <a:schemeClr val="tx1"/>
              </a:solidFill>
              <a:miter lim="800000"/>
              <a:headEnd/>
              <a:tailEnd/>
            </a:ln>
          </p:spPr>
        </p:pic>
        <p:pic>
          <p:nvPicPr>
            <p:cNvPr id="22531" name="Picture 3"/>
            <p:cNvPicPr>
              <a:picLocks noChangeAspect="1" noChangeArrowheads="1"/>
            </p:cNvPicPr>
            <p:nvPr/>
          </p:nvPicPr>
          <p:blipFill>
            <a:blip r:embed="rId3" cstate="print"/>
            <a:srcRect l="22235" t="19091"/>
            <a:stretch>
              <a:fillRect/>
            </a:stretch>
          </p:blipFill>
          <p:spPr bwMode="auto">
            <a:xfrm>
              <a:off x="6447597" y="2011910"/>
              <a:ext cx="755528" cy="762952"/>
            </a:xfrm>
            <a:prstGeom prst="rect">
              <a:avLst/>
            </a:prstGeom>
            <a:noFill/>
            <a:ln w="9525">
              <a:noFill/>
              <a:miter lim="800000"/>
              <a:headEnd/>
              <a:tailEnd/>
            </a:ln>
          </p:spPr>
        </p:pic>
      </p:grpSp>
      <p:pic>
        <p:nvPicPr>
          <p:cNvPr id="22532" name="Picture 4"/>
          <p:cNvPicPr>
            <a:picLocks noChangeAspect="1" noChangeArrowheads="1"/>
          </p:cNvPicPr>
          <p:nvPr/>
        </p:nvPicPr>
        <p:blipFill>
          <a:blip r:embed="rId4" cstate="print"/>
          <a:srcRect b="52885"/>
          <a:stretch>
            <a:fillRect/>
          </a:stretch>
        </p:blipFill>
        <p:spPr bwMode="auto">
          <a:xfrm>
            <a:off x="4769413" y="3735797"/>
            <a:ext cx="3973333" cy="2738952"/>
          </a:xfrm>
          <a:prstGeom prst="rect">
            <a:avLst/>
          </a:prstGeom>
          <a:noFill/>
          <a:ln w="9525">
            <a:solidFill>
              <a:schemeClr val="tx1"/>
            </a:solidFill>
            <a:miter lim="800000"/>
            <a:headEnd/>
            <a:tailEnd/>
          </a:ln>
        </p:spPr>
      </p:pic>
      <p:pic>
        <p:nvPicPr>
          <p:cNvPr id="22533" name="Picture 5"/>
          <p:cNvPicPr>
            <a:picLocks noChangeAspect="1" noChangeArrowheads="1"/>
          </p:cNvPicPr>
          <p:nvPr/>
        </p:nvPicPr>
        <p:blipFill>
          <a:blip r:embed="rId5" cstate="print"/>
          <a:srcRect l="38412" t="16240" r="33959" b="30800"/>
          <a:stretch>
            <a:fillRect/>
          </a:stretch>
        </p:blipFill>
        <p:spPr bwMode="auto">
          <a:xfrm>
            <a:off x="6969200" y="216187"/>
            <a:ext cx="1786465" cy="3404157"/>
          </a:xfrm>
          <a:prstGeom prst="rect">
            <a:avLst/>
          </a:prstGeom>
          <a:noFill/>
          <a:ln w="9525">
            <a:solidFill>
              <a:schemeClr val="tx1"/>
            </a:solidFill>
            <a:miter lim="800000"/>
            <a:headEnd/>
            <a:tailEnd/>
          </a:ln>
        </p:spPr>
      </p:pic>
      <p:pic>
        <p:nvPicPr>
          <p:cNvPr id="22534" name="Picture 6"/>
          <p:cNvPicPr>
            <a:picLocks noChangeAspect="1" noChangeArrowheads="1"/>
          </p:cNvPicPr>
          <p:nvPr/>
        </p:nvPicPr>
        <p:blipFill>
          <a:blip r:embed="rId6" cstate="print"/>
          <a:srcRect l="14474" t="24640" r="6680" b="22960"/>
          <a:stretch>
            <a:fillRect/>
          </a:stretch>
        </p:blipFill>
        <p:spPr bwMode="auto">
          <a:xfrm>
            <a:off x="2328530" y="4968118"/>
            <a:ext cx="2232838" cy="1475213"/>
          </a:xfrm>
          <a:prstGeom prst="rect">
            <a:avLst/>
          </a:prstGeom>
          <a:noFill/>
          <a:ln w="25400">
            <a:solidFill>
              <a:srgbClr val="FF0000"/>
            </a:solidFill>
            <a:miter lim="800000"/>
            <a:headEnd/>
            <a:tailEnd/>
          </a:ln>
        </p:spPr>
      </p:pic>
      <p:sp>
        <p:nvSpPr>
          <p:cNvPr id="14" name="Rectangle 13"/>
          <p:cNvSpPr/>
          <p:nvPr/>
        </p:nvSpPr>
        <p:spPr bwMode="auto">
          <a:xfrm>
            <a:off x="7029254" y="383436"/>
            <a:ext cx="689984" cy="499067"/>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5" name="Rectangle 14"/>
          <p:cNvSpPr/>
          <p:nvPr/>
        </p:nvSpPr>
        <p:spPr bwMode="auto">
          <a:xfrm>
            <a:off x="7032798" y="2747408"/>
            <a:ext cx="689984" cy="499067"/>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9" name="Picture 7"/>
          <p:cNvPicPr>
            <a:picLocks noChangeAspect="1" noChangeArrowheads="1"/>
          </p:cNvPicPr>
          <p:nvPr/>
        </p:nvPicPr>
        <p:blipFill>
          <a:blip r:embed="rId2" cstate="print"/>
          <a:srcRect l="3340" t="20160" r="6124" b="20720"/>
          <a:stretch>
            <a:fillRect/>
          </a:stretch>
        </p:blipFill>
        <p:spPr bwMode="auto">
          <a:xfrm>
            <a:off x="2309178" y="4989644"/>
            <a:ext cx="2262822" cy="1468958"/>
          </a:xfrm>
          <a:prstGeom prst="rect">
            <a:avLst/>
          </a:prstGeom>
          <a:noFill/>
          <a:ln w="25400">
            <a:solidFill>
              <a:srgbClr val="FF0000"/>
            </a:solidFill>
            <a:miter lim="800000"/>
            <a:headEnd/>
            <a:tailEnd/>
          </a:ln>
        </p:spPr>
      </p:pic>
      <p:pic>
        <p:nvPicPr>
          <p:cNvPr id="23558" name="Picture 6"/>
          <p:cNvPicPr>
            <a:picLocks noChangeAspect="1" noChangeArrowheads="1"/>
          </p:cNvPicPr>
          <p:nvPr/>
        </p:nvPicPr>
        <p:blipFill>
          <a:blip r:embed="rId3" cstate="print"/>
          <a:srcRect l="38412" t="16240" r="33959" b="30800"/>
          <a:stretch>
            <a:fillRect/>
          </a:stretch>
        </p:blipFill>
        <p:spPr bwMode="auto">
          <a:xfrm>
            <a:off x="6960019" y="219093"/>
            <a:ext cx="1786465" cy="3404157"/>
          </a:xfrm>
          <a:prstGeom prst="rect">
            <a:avLst/>
          </a:prstGeom>
          <a:noFill/>
          <a:ln w="9525">
            <a:solidFill>
              <a:schemeClr val="tx1"/>
            </a:solidFill>
            <a:miter lim="800000"/>
            <a:headEnd/>
            <a:tailEnd/>
          </a:ln>
        </p:spPr>
      </p:pic>
      <p:pic>
        <p:nvPicPr>
          <p:cNvPr id="23557" name="Picture 5"/>
          <p:cNvPicPr>
            <a:picLocks noChangeAspect="1" noChangeArrowheads="1"/>
          </p:cNvPicPr>
          <p:nvPr/>
        </p:nvPicPr>
        <p:blipFill>
          <a:blip r:embed="rId4" cstate="print"/>
          <a:srcRect b="48559"/>
          <a:stretch>
            <a:fillRect/>
          </a:stretch>
        </p:blipFill>
        <p:spPr bwMode="auto">
          <a:xfrm>
            <a:off x="4773757" y="3741160"/>
            <a:ext cx="3973333" cy="2722942"/>
          </a:xfrm>
          <a:prstGeom prst="rect">
            <a:avLst/>
          </a:prstGeom>
          <a:noFill/>
          <a:ln w="9525">
            <a:solidFill>
              <a:schemeClr val="tx1"/>
            </a:solidFill>
            <a:miter lim="800000"/>
            <a:headEnd/>
            <a:tailEnd/>
          </a:ln>
        </p:spPr>
      </p:pic>
      <p:sp>
        <p:nvSpPr>
          <p:cNvPr id="3" name="Content Placeholder 2"/>
          <p:cNvSpPr>
            <a:spLocks noGrp="1"/>
          </p:cNvSpPr>
          <p:nvPr>
            <p:ph sz="half" idx="1"/>
          </p:nvPr>
        </p:nvSpPr>
        <p:spPr/>
        <p:txBody>
          <a:bodyPr/>
          <a:lstStyle/>
          <a:p>
            <a:r>
              <a:rPr lang="en-GB" dirty="0" smtClean="0"/>
              <a:t>Add Biased Edge Sizing</a:t>
            </a:r>
          </a:p>
          <a:p>
            <a:pPr lvl="1"/>
            <a:r>
              <a:rPr lang="en-GB" dirty="0" smtClean="0"/>
              <a:t>In the Outline, right click on  “Edge Sizing 2” and select Duplicate from the Context Menu.</a:t>
            </a:r>
          </a:p>
          <a:p>
            <a:pPr lvl="1"/>
            <a:endParaRPr lang="en-GB" dirty="0"/>
          </a:p>
          <a:p>
            <a:pPr lvl="1"/>
            <a:r>
              <a:rPr lang="en-GB" dirty="0" smtClean="0"/>
              <a:t>Under </a:t>
            </a:r>
            <a:r>
              <a:rPr lang="en-GB" dirty="0"/>
              <a:t>Details of “Edge </a:t>
            </a:r>
            <a:r>
              <a:rPr lang="en-GB" dirty="0" smtClean="0"/>
              <a:t>Sizing 3”;</a:t>
            </a:r>
          </a:p>
          <a:p>
            <a:pPr lvl="2"/>
            <a:r>
              <a:rPr lang="en-GB" dirty="0" smtClean="0"/>
              <a:t>Click the Geometry Selection Box and select the two edges as shown – do not hold down CTRL until you select the second edge.</a:t>
            </a:r>
            <a:endParaRPr lang="en-GB" dirty="0"/>
          </a:p>
          <a:p>
            <a:pPr lvl="2"/>
            <a:r>
              <a:rPr lang="en-GB" dirty="0" smtClean="0"/>
              <a:t>Set the Bias Type as shown in the Details View.</a:t>
            </a:r>
            <a:endParaRPr lang="en-GB" dirty="0"/>
          </a:p>
        </p:txBody>
      </p:sp>
      <p:sp>
        <p:nvSpPr>
          <p:cNvPr id="2" name="Title 1"/>
          <p:cNvSpPr>
            <a:spLocks noGrp="1"/>
          </p:cNvSpPr>
          <p:nvPr>
            <p:ph type="title"/>
          </p:nvPr>
        </p:nvSpPr>
        <p:spPr/>
        <p:txBody>
          <a:bodyPr/>
          <a:lstStyle/>
          <a:p>
            <a:r>
              <a:rPr lang="en-GB" dirty="0" smtClean="0"/>
              <a:t>Local Sizing</a:t>
            </a:r>
            <a:endParaRPr lang="en-GB" dirty="0"/>
          </a:p>
        </p:txBody>
      </p:sp>
      <p:sp>
        <p:nvSpPr>
          <p:cNvPr id="14" name="Rectangle 13"/>
          <p:cNvSpPr/>
          <p:nvPr/>
        </p:nvSpPr>
        <p:spPr bwMode="auto">
          <a:xfrm>
            <a:off x="7777406" y="757512"/>
            <a:ext cx="689984" cy="499067"/>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5" name="Rectangle 14"/>
          <p:cNvSpPr/>
          <p:nvPr/>
        </p:nvSpPr>
        <p:spPr bwMode="auto">
          <a:xfrm>
            <a:off x="7780950" y="3121484"/>
            <a:ext cx="689984" cy="499067"/>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23554" name="Picture 2"/>
          <p:cNvPicPr>
            <a:picLocks noChangeAspect="1" noChangeArrowheads="1"/>
          </p:cNvPicPr>
          <p:nvPr/>
        </p:nvPicPr>
        <p:blipFill>
          <a:blip r:embed="rId5" cstate="print"/>
          <a:srcRect t="13035"/>
          <a:stretch>
            <a:fillRect/>
          </a:stretch>
        </p:blipFill>
        <p:spPr bwMode="auto">
          <a:xfrm>
            <a:off x="803130" y="2908469"/>
            <a:ext cx="2328572" cy="360285"/>
          </a:xfrm>
          <a:prstGeom prst="rect">
            <a:avLst/>
          </a:prstGeom>
          <a:noFill/>
          <a:ln w="9525">
            <a:solidFill>
              <a:schemeClr val="tx1"/>
            </a:solidFill>
            <a:miter lim="800000"/>
            <a:headEnd/>
            <a:tailEnd/>
          </a:ln>
        </p:spPr>
      </p:pic>
      <p:grpSp>
        <p:nvGrpSpPr>
          <p:cNvPr id="16" name="Group 15"/>
          <p:cNvGrpSpPr/>
          <p:nvPr/>
        </p:nvGrpSpPr>
        <p:grpSpPr>
          <a:xfrm>
            <a:off x="4798709" y="198311"/>
            <a:ext cx="1786465" cy="3404157"/>
            <a:chOff x="4798709" y="198311"/>
            <a:chExt cx="1786465" cy="3404157"/>
          </a:xfrm>
        </p:grpSpPr>
        <p:pic>
          <p:nvPicPr>
            <p:cNvPr id="23555" name="Picture 3"/>
            <p:cNvPicPr>
              <a:picLocks noChangeAspect="1" noChangeArrowheads="1"/>
            </p:cNvPicPr>
            <p:nvPr/>
          </p:nvPicPr>
          <p:blipFill>
            <a:blip r:embed="rId6" cstate="print"/>
            <a:srcRect l="38412" t="16240" r="33959" b="30800"/>
            <a:stretch>
              <a:fillRect/>
            </a:stretch>
          </p:blipFill>
          <p:spPr bwMode="auto">
            <a:xfrm>
              <a:off x="4798709" y="198311"/>
              <a:ext cx="1786465" cy="3404157"/>
            </a:xfrm>
            <a:prstGeom prst="rect">
              <a:avLst/>
            </a:prstGeom>
            <a:noFill/>
            <a:ln w="9525">
              <a:solidFill>
                <a:schemeClr val="tx1"/>
              </a:solidFill>
              <a:miter lim="800000"/>
              <a:headEnd/>
              <a:tailEnd/>
            </a:ln>
          </p:spPr>
        </p:pic>
        <p:pic>
          <p:nvPicPr>
            <p:cNvPr id="23556" name="Picture 4"/>
            <p:cNvPicPr>
              <a:picLocks noChangeAspect="1" noChangeArrowheads="1"/>
            </p:cNvPicPr>
            <p:nvPr/>
          </p:nvPicPr>
          <p:blipFill>
            <a:blip r:embed="rId7" cstate="print"/>
            <a:srcRect/>
            <a:stretch>
              <a:fillRect/>
            </a:stretch>
          </p:blipFill>
          <p:spPr bwMode="auto">
            <a:xfrm>
              <a:off x="5550860" y="764876"/>
              <a:ext cx="742950" cy="628650"/>
            </a:xfrm>
            <a:prstGeom prst="rect">
              <a:avLst/>
            </a:prstGeom>
            <a:noFill/>
            <a:ln w="9525">
              <a:noFill/>
              <a:miter lim="800000"/>
              <a:headEnd/>
              <a:tailEnd/>
            </a:ln>
          </p:spPr>
        </p:pic>
      </p:gr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GB" dirty="0" smtClean="0"/>
              <a:t>Add Named Selections</a:t>
            </a:r>
          </a:p>
          <a:p>
            <a:pPr lvl="1"/>
            <a:r>
              <a:rPr lang="en-GB" dirty="0" smtClean="0"/>
              <a:t>Right click and select Show All Bodies from the Context Menu.</a:t>
            </a:r>
            <a:endParaRPr lang="en-GB" dirty="0"/>
          </a:p>
          <a:p>
            <a:pPr lvl="1"/>
            <a:endParaRPr lang="en-GB" dirty="0" smtClean="0"/>
          </a:p>
          <a:p>
            <a:pPr lvl="1"/>
            <a:r>
              <a:rPr lang="en-GB" dirty="0" smtClean="0"/>
              <a:t>Right click on the single body part in the Outline and select Hide All Other Bodies.</a:t>
            </a:r>
          </a:p>
          <a:p>
            <a:pPr lvl="1"/>
            <a:endParaRPr lang="en-GB" dirty="0"/>
          </a:p>
          <a:p>
            <a:pPr lvl="1"/>
            <a:endParaRPr lang="en-GB" dirty="0" smtClean="0"/>
          </a:p>
          <a:p>
            <a:pPr lvl="1"/>
            <a:endParaRPr lang="en-GB" dirty="0"/>
          </a:p>
          <a:p>
            <a:pPr lvl="1"/>
            <a:r>
              <a:rPr lang="en-GB" dirty="0" smtClean="0"/>
              <a:t>Snap to the +Z view using the Axis Triad.</a:t>
            </a:r>
          </a:p>
          <a:p>
            <a:pPr lvl="1"/>
            <a:endParaRPr lang="en-GB" dirty="0"/>
          </a:p>
          <a:p>
            <a:endParaRPr lang="en-GB" dirty="0"/>
          </a:p>
        </p:txBody>
      </p:sp>
      <p:sp>
        <p:nvSpPr>
          <p:cNvPr id="2" name="Title 1"/>
          <p:cNvSpPr>
            <a:spLocks noGrp="1"/>
          </p:cNvSpPr>
          <p:nvPr>
            <p:ph type="title"/>
          </p:nvPr>
        </p:nvSpPr>
        <p:spPr/>
        <p:txBody>
          <a:bodyPr/>
          <a:lstStyle/>
          <a:p>
            <a:r>
              <a:rPr lang="en-GB" dirty="0" smtClean="0"/>
              <a:t>Named Selections</a:t>
            </a:r>
            <a:endParaRPr lang="en-GB" dirty="0"/>
          </a:p>
        </p:txBody>
      </p:sp>
      <p:pic>
        <p:nvPicPr>
          <p:cNvPr id="24578" name="Picture 2"/>
          <p:cNvPicPr>
            <a:picLocks noChangeAspect="1" noChangeArrowheads="1"/>
          </p:cNvPicPr>
          <p:nvPr/>
        </p:nvPicPr>
        <p:blipFill>
          <a:blip r:embed="rId2" cstate="print"/>
          <a:srcRect t="11118" b="11118"/>
          <a:stretch>
            <a:fillRect/>
          </a:stretch>
        </p:blipFill>
        <p:spPr bwMode="auto">
          <a:xfrm>
            <a:off x="1696756" y="2667838"/>
            <a:ext cx="1940476" cy="314763"/>
          </a:xfrm>
          <a:prstGeom prst="rect">
            <a:avLst/>
          </a:prstGeom>
          <a:noFill/>
          <a:ln w="9525">
            <a:solidFill>
              <a:schemeClr val="tx1"/>
            </a:solidFill>
            <a:miter lim="800000"/>
            <a:headEnd/>
            <a:tailEnd/>
          </a:ln>
        </p:spPr>
      </p:pic>
      <p:pic>
        <p:nvPicPr>
          <p:cNvPr id="24579" name="Picture 3"/>
          <p:cNvPicPr>
            <a:picLocks noChangeAspect="1" noChangeArrowheads="1"/>
          </p:cNvPicPr>
          <p:nvPr/>
        </p:nvPicPr>
        <p:blipFill>
          <a:blip r:embed="rId3" cstate="print"/>
          <a:srcRect b="1145"/>
          <a:stretch>
            <a:fillRect/>
          </a:stretch>
        </p:blipFill>
        <p:spPr bwMode="auto">
          <a:xfrm>
            <a:off x="1722733" y="3592658"/>
            <a:ext cx="2333334" cy="869918"/>
          </a:xfrm>
          <a:prstGeom prst="rect">
            <a:avLst/>
          </a:prstGeom>
          <a:noFill/>
          <a:ln w="9525">
            <a:solidFill>
              <a:schemeClr val="tx1"/>
            </a:solidFill>
            <a:miter lim="800000"/>
            <a:headEnd/>
            <a:tailEnd/>
          </a:ln>
        </p:spPr>
      </p:pic>
      <p:pic>
        <p:nvPicPr>
          <p:cNvPr id="24580" name="Picture 4"/>
          <p:cNvPicPr>
            <a:picLocks noChangeAspect="1" noChangeArrowheads="1"/>
          </p:cNvPicPr>
          <p:nvPr/>
        </p:nvPicPr>
        <p:blipFill>
          <a:blip r:embed="rId4" cstate="print"/>
          <a:srcRect/>
          <a:stretch>
            <a:fillRect/>
          </a:stretch>
        </p:blipFill>
        <p:spPr bwMode="auto">
          <a:xfrm>
            <a:off x="3552833" y="3919969"/>
            <a:ext cx="2547619" cy="642858"/>
          </a:xfrm>
          <a:prstGeom prst="rect">
            <a:avLst/>
          </a:prstGeom>
          <a:noFill/>
          <a:ln w="9525">
            <a:solidFill>
              <a:schemeClr val="tx1"/>
            </a:solidFill>
            <a:miter lim="800000"/>
            <a:headEnd/>
            <a:tailEnd/>
          </a:ln>
        </p:spPr>
      </p:pic>
      <p:pic>
        <p:nvPicPr>
          <p:cNvPr id="18" name="Picture 2"/>
          <p:cNvPicPr>
            <a:picLocks noChangeAspect="1" noChangeArrowheads="1"/>
          </p:cNvPicPr>
          <p:nvPr/>
        </p:nvPicPr>
        <p:blipFill>
          <a:blip r:embed="rId5" cstate="print"/>
          <a:srcRect l="9947" t="3231" r="6632" b="3231"/>
          <a:stretch>
            <a:fillRect/>
          </a:stretch>
        </p:blipFill>
        <p:spPr bwMode="auto">
          <a:xfrm>
            <a:off x="1705625" y="4985971"/>
            <a:ext cx="905829" cy="1042417"/>
          </a:xfrm>
          <a:prstGeom prst="rect">
            <a:avLst/>
          </a:prstGeom>
          <a:noFill/>
          <a:ln w="9525">
            <a:solidFill>
              <a:schemeClr val="tx1"/>
            </a:solidFill>
            <a:miter lim="800000"/>
            <a:headEnd/>
            <a:tailEnd/>
          </a:ln>
        </p:spPr>
      </p:pic>
      <p:pic>
        <p:nvPicPr>
          <p:cNvPr id="24581" name="Picture 5"/>
          <p:cNvPicPr>
            <a:picLocks noChangeAspect="1" noChangeArrowheads="1"/>
          </p:cNvPicPr>
          <p:nvPr/>
        </p:nvPicPr>
        <p:blipFill>
          <a:blip r:embed="rId6" cstate="print"/>
          <a:srcRect l="5567" t="35840" r="5567" b="36400"/>
          <a:stretch>
            <a:fillRect/>
          </a:stretch>
        </p:blipFill>
        <p:spPr bwMode="auto">
          <a:xfrm>
            <a:off x="2888682" y="4911609"/>
            <a:ext cx="3803073" cy="1181024"/>
          </a:xfrm>
          <a:prstGeom prst="rect">
            <a:avLst/>
          </a:prstGeom>
          <a:noFill/>
          <a:ln w="9525">
            <a:solidFill>
              <a:schemeClr val="tx1"/>
            </a:solidFill>
            <a:miter lim="800000"/>
            <a:headEnd/>
            <a:tailEnd/>
          </a:ln>
        </p:spPr>
      </p:pic>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Add Named Selections</a:t>
            </a:r>
          </a:p>
          <a:p>
            <a:pPr lvl="1"/>
            <a:r>
              <a:rPr lang="en-GB" dirty="0" smtClean="0"/>
              <a:t>Using the Face Selection Filter and the Box Select Tool select the faces of the impeller as shown.</a:t>
            </a:r>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r>
              <a:rPr lang="en-GB" dirty="0" smtClean="0"/>
              <a:t>Right click and select Create Named Selection from the Context Menu.</a:t>
            </a:r>
            <a:endParaRPr lang="en-GB" dirty="0"/>
          </a:p>
        </p:txBody>
      </p:sp>
      <p:sp>
        <p:nvSpPr>
          <p:cNvPr id="2" name="Title 1"/>
          <p:cNvSpPr>
            <a:spLocks noGrp="1"/>
          </p:cNvSpPr>
          <p:nvPr>
            <p:ph type="title"/>
          </p:nvPr>
        </p:nvSpPr>
        <p:spPr/>
        <p:txBody>
          <a:bodyPr/>
          <a:lstStyle/>
          <a:p>
            <a:r>
              <a:rPr lang="en-GB" dirty="0" smtClean="0"/>
              <a:t>Named Selections</a:t>
            </a:r>
            <a:endParaRPr lang="en-GB" dirty="0"/>
          </a:p>
        </p:txBody>
      </p:sp>
      <p:grpSp>
        <p:nvGrpSpPr>
          <p:cNvPr id="9" name="Group 8"/>
          <p:cNvGrpSpPr/>
          <p:nvPr/>
        </p:nvGrpSpPr>
        <p:grpSpPr>
          <a:xfrm>
            <a:off x="874672" y="2923028"/>
            <a:ext cx="1320000" cy="360614"/>
            <a:chOff x="822475" y="2417092"/>
            <a:chExt cx="1320000" cy="360614"/>
          </a:xfrm>
        </p:grpSpPr>
        <p:pic>
          <p:nvPicPr>
            <p:cNvPr id="10" name="Picture 2"/>
            <p:cNvPicPr>
              <a:picLocks noChangeAspect="1" noChangeArrowheads="1"/>
            </p:cNvPicPr>
            <p:nvPr/>
          </p:nvPicPr>
          <p:blipFill>
            <a:blip r:embed="rId2" cstate="print"/>
            <a:srcRect/>
            <a:stretch>
              <a:fillRect/>
            </a:stretch>
          </p:blipFill>
          <p:spPr bwMode="auto">
            <a:xfrm>
              <a:off x="822475" y="2444330"/>
              <a:ext cx="1320000" cy="293334"/>
            </a:xfrm>
            <a:prstGeom prst="rect">
              <a:avLst/>
            </a:prstGeom>
            <a:noFill/>
            <a:ln w="9525">
              <a:solidFill>
                <a:schemeClr val="tx1"/>
              </a:solidFill>
              <a:miter lim="800000"/>
              <a:headEnd/>
              <a:tailEnd/>
            </a:ln>
          </p:spPr>
        </p:pic>
        <p:sp>
          <p:nvSpPr>
            <p:cNvPr id="11" name="Oval 10"/>
            <p:cNvSpPr/>
            <p:nvPr/>
          </p:nvSpPr>
          <p:spPr bwMode="auto">
            <a:xfrm>
              <a:off x="1446022" y="2417092"/>
              <a:ext cx="382778" cy="360614"/>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grpSp>
        <p:nvGrpSpPr>
          <p:cNvPr id="12" name="Group 11"/>
          <p:cNvGrpSpPr/>
          <p:nvPr/>
        </p:nvGrpSpPr>
        <p:grpSpPr>
          <a:xfrm>
            <a:off x="876662" y="3348872"/>
            <a:ext cx="2342858" cy="1837249"/>
            <a:chOff x="3790949" y="2601212"/>
            <a:chExt cx="2342858" cy="1837249"/>
          </a:xfrm>
        </p:grpSpPr>
        <p:pic>
          <p:nvPicPr>
            <p:cNvPr id="13" name="Picture 2"/>
            <p:cNvPicPr>
              <a:picLocks noChangeAspect="1" noChangeArrowheads="1"/>
            </p:cNvPicPr>
            <p:nvPr/>
          </p:nvPicPr>
          <p:blipFill>
            <a:blip r:embed="rId3" cstate="print"/>
            <a:srcRect/>
            <a:stretch>
              <a:fillRect/>
            </a:stretch>
          </p:blipFill>
          <p:spPr bwMode="auto">
            <a:xfrm>
              <a:off x="3790949" y="2924175"/>
              <a:ext cx="2342858" cy="1514286"/>
            </a:xfrm>
            <a:prstGeom prst="rect">
              <a:avLst/>
            </a:prstGeom>
            <a:noFill/>
            <a:ln w="9525">
              <a:solidFill>
                <a:schemeClr val="tx1"/>
              </a:solidFill>
              <a:miter lim="800000"/>
              <a:headEnd/>
              <a:tailEnd/>
            </a:ln>
          </p:spPr>
        </p:pic>
        <p:pic>
          <p:nvPicPr>
            <p:cNvPr id="14" name="Picture 3"/>
            <p:cNvPicPr>
              <a:picLocks noChangeAspect="1" noChangeArrowheads="1"/>
            </p:cNvPicPr>
            <p:nvPr/>
          </p:nvPicPr>
          <p:blipFill>
            <a:blip r:embed="rId4" cstate="print"/>
            <a:srcRect/>
            <a:stretch>
              <a:fillRect/>
            </a:stretch>
          </p:blipFill>
          <p:spPr bwMode="auto">
            <a:xfrm>
              <a:off x="3793385" y="2601212"/>
              <a:ext cx="485715" cy="314286"/>
            </a:xfrm>
            <a:prstGeom prst="rect">
              <a:avLst/>
            </a:prstGeom>
            <a:noFill/>
            <a:ln w="9525">
              <a:solidFill>
                <a:schemeClr val="tx1"/>
              </a:solidFill>
              <a:miter lim="800000"/>
              <a:headEnd/>
              <a:tailEnd/>
            </a:ln>
          </p:spPr>
        </p:pic>
      </p:grpSp>
      <p:pic>
        <p:nvPicPr>
          <p:cNvPr id="25602" name="Picture 2"/>
          <p:cNvPicPr>
            <a:picLocks noChangeAspect="1" noChangeArrowheads="1"/>
          </p:cNvPicPr>
          <p:nvPr/>
        </p:nvPicPr>
        <p:blipFill>
          <a:blip r:embed="rId5" cstate="print"/>
          <a:srcRect l="5567" t="27440" r="5567" b="27440"/>
          <a:stretch>
            <a:fillRect/>
          </a:stretch>
        </p:blipFill>
        <p:spPr bwMode="auto">
          <a:xfrm>
            <a:off x="4462218" y="1791052"/>
            <a:ext cx="4310001" cy="2175429"/>
          </a:xfrm>
          <a:prstGeom prst="rect">
            <a:avLst/>
          </a:prstGeom>
          <a:noFill/>
          <a:ln w="9525">
            <a:solidFill>
              <a:schemeClr val="tx1"/>
            </a:solidFill>
            <a:miter lim="800000"/>
            <a:headEnd/>
            <a:tailEnd/>
          </a:ln>
        </p:spPr>
      </p:pic>
      <p:pic>
        <p:nvPicPr>
          <p:cNvPr id="25603" name="Picture 3"/>
          <p:cNvPicPr>
            <a:picLocks noChangeAspect="1" noChangeArrowheads="1"/>
          </p:cNvPicPr>
          <p:nvPr/>
        </p:nvPicPr>
        <p:blipFill>
          <a:blip r:embed="rId6" cstate="print"/>
          <a:srcRect l="5567" t="27440" r="5567" b="27440"/>
          <a:stretch>
            <a:fillRect/>
          </a:stretch>
        </p:blipFill>
        <p:spPr bwMode="auto">
          <a:xfrm>
            <a:off x="4482982" y="4222534"/>
            <a:ext cx="4310001" cy="2175429"/>
          </a:xfrm>
          <a:prstGeom prst="rect">
            <a:avLst/>
          </a:prstGeom>
          <a:noFill/>
          <a:ln w="9525">
            <a:solidFill>
              <a:schemeClr val="tx1"/>
            </a:solidFill>
            <a:miter lim="800000"/>
            <a:headEnd/>
            <a:tailEnd/>
          </a:ln>
        </p:spPr>
      </p:pic>
      <p:cxnSp>
        <p:nvCxnSpPr>
          <p:cNvPr id="19" name="Straight Arrow Connector 18"/>
          <p:cNvCxnSpPr/>
          <p:nvPr/>
        </p:nvCxnSpPr>
        <p:spPr bwMode="auto">
          <a:xfrm>
            <a:off x="4852313" y="2091231"/>
            <a:ext cx="3522760" cy="1504024"/>
          </a:xfrm>
          <a:prstGeom prst="straightConnector1">
            <a:avLst/>
          </a:prstGeom>
          <a:solidFill>
            <a:schemeClr val="accent2"/>
          </a:solidFill>
          <a:ln w="25400" cap="sq" cmpd="sng" algn="ctr">
            <a:solidFill>
              <a:srgbClr val="FF0000"/>
            </a:solidFill>
            <a:prstDash val="solid"/>
            <a:round/>
            <a:headEnd type="none" w="med" len="med"/>
            <a:tailEnd type="arrow"/>
          </a:ln>
          <a:effectLst/>
        </p:spPr>
      </p:cxnSp>
      <p:pic>
        <p:nvPicPr>
          <p:cNvPr id="21" name="Picture 3"/>
          <p:cNvPicPr>
            <a:picLocks noChangeAspect="1" noChangeArrowheads="1"/>
          </p:cNvPicPr>
          <p:nvPr/>
        </p:nvPicPr>
        <p:blipFill>
          <a:blip r:embed="rId7" cstate="print"/>
          <a:srcRect/>
          <a:stretch>
            <a:fillRect/>
          </a:stretch>
        </p:blipFill>
        <p:spPr bwMode="auto">
          <a:xfrm>
            <a:off x="825166" y="5826444"/>
            <a:ext cx="3523810" cy="285714"/>
          </a:xfrm>
          <a:prstGeom prst="rect">
            <a:avLst/>
          </a:prstGeom>
          <a:noFill/>
          <a:ln w="25400">
            <a:solidFill>
              <a:srgbClr val="FF0000"/>
            </a:solidFill>
            <a:miter lim="800000"/>
            <a:headEnd/>
            <a:tailEnd/>
          </a:ln>
        </p:spPr>
      </p:pic>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GB" dirty="0" smtClean="0"/>
              <a:t>Add Named Selections</a:t>
            </a:r>
          </a:p>
          <a:p>
            <a:pPr lvl="1"/>
            <a:r>
              <a:rPr lang="en-GB" dirty="0" smtClean="0"/>
              <a:t>In the Named Selection Dialog box enter the name impeller and click  OK.</a:t>
            </a:r>
          </a:p>
        </p:txBody>
      </p:sp>
      <p:sp>
        <p:nvSpPr>
          <p:cNvPr id="2" name="Title 1"/>
          <p:cNvSpPr>
            <a:spLocks noGrp="1"/>
          </p:cNvSpPr>
          <p:nvPr>
            <p:ph type="title"/>
          </p:nvPr>
        </p:nvSpPr>
        <p:spPr/>
        <p:txBody>
          <a:bodyPr/>
          <a:lstStyle/>
          <a:p>
            <a:r>
              <a:rPr lang="en-GB" dirty="0" smtClean="0"/>
              <a:t>Named Selections</a:t>
            </a:r>
            <a:endParaRPr lang="en-GB" dirty="0"/>
          </a:p>
        </p:txBody>
      </p:sp>
      <p:pic>
        <p:nvPicPr>
          <p:cNvPr id="26626" name="Picture 2"/>
          <p:cNvPicPr>
            <a:picLocks noChangeAspect="1" noChangeArrowheads="1"/>
          </p:cNvPicPr>
          <p:nvPr/>
        </p:nvPicPr>
        <p:blipFill>
          <a:blip r:embed="rId2" cstate="print"/>
          <a:srcRect/>
          <a:stretch>
            <a:fillRect/>
          </a:stretch>
        </p:blipFill>
        <p:spPr bwMode="auto">
          <a:xfrm>
            <a:off x="3433330" y="2551834"/>
            <a:ext cx="3833334" cy="3595239"/>
          </a:xfrm>
          <a:prstGeom prst="rect">
            <a:avLst/>
          </a:prstGeom>
          <a:noFill/>
          <a:ln w="9525">
            <a:solidFill>
              <a:schemeClr val="tx1"/>
            </a:solidFill>
            <a:miter lim="800000"/>
            <a:headEnd/>
            <a:tailEnd/>
          </a:ln>
        </p:spPr>
      </p:pic>
      <p:sp>
        <p:nvSpPr>
          <p:cNvPr id="15" name="Oval 14"/>
          <p:cNvSpPr/>
          <p:nvPr/>
        </p:nvSpPr>
        <p:spPr bwMode="auto">
          <a:xfrm>
            <a:off x="3450914" y="2923103"/>
            <a:ext cx="780250" cy="763595"/>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6" name="Oval 15"/>
          <p:cNvSpPr/>
          <p:nvPr/>
        </p:nvSpPr>
        <p:spPr bwMode="auto">
          <a:xfrm>
            <a:off x="4537714" y="5575068"/>
            <a:ext cx="53401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879098" y="3350534"/>
            <a:ext cx="2351906" cy="1840229"/>
            <a:chOff x="3781902" y="2598232"/>
            <a:chExt cx="2351906" cy="1840229"/>
          </a:xfrm>
        </p:grpSpPr>
        <p:pic>
          <p:nvPicPr>
            <p:cNvPr id="16" name="Picture 2"/>
            <p:cNvPicPr>
              <a:picLocks noChangeAspect="1" noChangeArrowheads="1"/>
            </p:cNvPicPr>
            <p:nvPr/>
          </p:nvPicPr>
          <p:blipFill>
            <a:blip r:embed="rId2" cstate="print"/>
            <a:srcRect/>
            <a:stretch>
              <a:fillRect/>
            </a:stretch>
          </p:blipFill>
          <p:spPr bwMode="auto">
            <a:xfrm>
              <a:off x="3790950" y="2924175"/>
              <a:ext cx="2342858" cy="1514286"/>
            </a:xfrm>
            <a:prstGeom prst="rect">
              <a:avLst/>
            </a:prstGeom>
            <a:noFill/>
            <a:ln w="9525">
              <a:solidFill>
                <a:schemeClr val="tx1"/>
              </a:solidFill>
              <a:miter lim="800000"/>
              <a:headEnd/>
              <a:tailEnd/>
            </a:ln>
          </p:spPr>
        </p:pic>
        <p:pic>
          <p:nvPicPr>
            <p:cNvPr id="17" name="Picture 3"/>
            <p:cNvPicPr>
              <a:picLocks noChangeAspect="1" noChangeArrowheads="1"/>
            </p:cNvPicPr>
            <p:nvPr/>
          </p:nvPicPr>
          <p:blipFill>
            <a:blip r:embed="rId3" cstate="print"/>
            <a:srcRect/>
            <a:stretch>
              <a:fillRect/>
            </a:stretch>
          </p:blipFill>
          <p:spPr bwMode="auto">
            <a:xfrm>
              <a:off x="3781902" y="2598232"/>
              <a:ext cx="485715" cy="314286"/>
            </a:xfrm>
            <a:prstGeom prst="rect">
              <a:avLst/>
            </a:prstGeom>
            <a:noFill/>
            <a:ln w="9525">
              <a:solidFill>
                <a:schemeClr val="tx1"/>
              </a:solidFill>
              <a:miter lim="800000"/>
              <a:headEnd/>
              <a:tailEnd/>
            </a:ln>
          </p:spPr>
        </p:pic>
      </p:grpSp>
      <p:sp>
        <p:nvSpPr>
          <p:cNvPr id="3" name="Content Placeholder 2"/>
          <p:cNvSpPr>
            <a:spLocks noGrp="1"/>
          </p:cNvSpPr>
          <p:nvPr>
            <p:ph sz="half" idx="1"/>
          </p:nvPr>
        </p:nvSpPr>
        <p:spPr/>
        <p:txBody>
          <a:bodyPr/>
          <a:lstStyle/>
          <a:p>
            <a:r>
              <a:rPr lang="en-GB" dirty="0" smtClean="0"/>
              <a:t>Add Named Selections</a:t>
            </a:r>
          </a:p>
          <a:p>
            <a:pPr lvl="1"/>
            <a:r>
              <a:rPr lang="en-GB" dirty="0" smtClean="0"/>
              <a:t>Select Single Select.</a:t>
            </a:r>
          </a:p>
          <a:p>
            <a:pPr lvl="1"/>
            <a:r>
              <a:rPr lang="en-GB" dirty="0" smtClean="0"/>
              <a:t>Select the three faces surrounding the impeller and create a Named Selection “interface-inner”</a:t>
            </a:r>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r>
              <a:rPr lang="en-GB" dirty="0" smtClean="0"/>
              <a:t>Right click, Show All Bodies.</a:t>
            </a:r>
            <a:endParaRPr lang="en-GB" dirty="0"/>
          </a:p>
        </p:txBody>
      </p:sp>
      <p:sp>
        <p:nvSpPr>
          <p:cNvPr id="2" name="Title 1"/>
          <p:cNvSpPr>
            <a:spLocks noGrp="1"/>
          </p:cNvSpPr>
          <p:nvPr>
            <p:ph type="title"/>
          </p:nvPr>
        </p:nvSpPr>
        <p:spPr/>
        <p:txBody>
          <a:bodyPr/>
          <a:lstStyle/>
          <a:p>
            <a:r>
              <a:rPr lang="en-GB" dirty="0" smtClean="0"/>
              <a:t>Named Selections</a:t>
            </a:r>
            <a:endParaRPr lang="en-GB" dirty="0"/>
          </a:p>
        </p:txBody>
      </p:sp>
      <p:pic>
        <p:nvPicPr>
          <p:cNvPr id="27650" name="Picture 2"/>
          <p:cNvPicPr>
            <a:picLocks noChangeAspect="1" noChangeArrowheads="1"/>
          </p:cNvPicPr>
          <p:nvPr/>
        </p:nvPicPr>
        <p:blipFill>
          <a:blip r:embed="rId4" cstate="print"/>
          <a:srcRect l="17258" t="23520" r="17258" b="23520"/>
          <a:stretch>
            <a:fillRect/>
          </a:stretch>
        </p:blipFill>
        <p:spPr bwMode="auto">
          <a:xfrm>
            <a:off x="5058956" y="1165027"/>
            <a:ext cx="3229535" cy="2596503"/>
          </a:xfrm>
          <a:prstGeom prst="rect">
            <a:avLst/>
          </a:prstGeom>
          <a:noFill/>
          <a:ln w="9525">
            <a:solidFill>
              <a:schemeClr val="tx1"/>
            </a:solidFill>
            <a:miter lim="800000"/>
            <a:headEnd/>
            <a:tailEnd/>
          </a:ln>
        </p:spPr>
      </p:pic>
      <p:pic>
        <p:nvPicPr>
          <p:cNvPr id="27651" name="Picture 3"/>
          <p:cNvPicPr>
            <a:picLocks noChangeAspect="1" noChangeArrowheads="1"/>
          </p:cNvPicPr>
          <p:nvPr/>
        </p:nvPicPr>
        <p:blipFill>
          <a:blip r:embed="rId5" cstate="print"/>
          <a:srcRect l="17258" t="23520" r="17258" b="23520"/>
          <a:stretch>
            <a:fillRect/>
          </a:stretch>
        </p:blipFill>
        <p:spPr bwMode="auto">
          <a:xfrm>
            <a:off x="5058919" y="3845874"/>
            <a:ext cx="3229562" cy="2596490"/>
          </a:xfrm>
          <a:prstGeom prst="rect">
            <a:avLst/>
          </a:prstGeom>
          <a:noFill/>
          <a:ln w="9525">
            <a:solidFill>
              <a:schemeClr val="tx1"/>
            </a:solidFill>
            <a:miter lim="800000"/>
            <a:headEnd/>
            <a:tailEnd/>
          </a:ln>
        </p:spPr>
      </p:pic>
      <p:pic>
        <p:nvPicPr>
          <p:cNvPr id="20" name="Picture 2"/>
          <p:cNvPicPr>
            <a:picLocks noChangeAspect="1" noChangeArrowheads="1"/>
          </p:cNvPicPr>
          <p:nvPr/>
        </p:nvPicPr>
        <p:blipFill>
          <a:blip r:embed="rId6" cstate="print"/>
          <a:srcRect t="11118" b="11118"/>
          <a:stretch>
            <a:fillRect/>
          </a:stretch>
        </p:blipFill>
        <p:spPr bwMode="auto">
          <a:xfrm>
            <a:off x="803138" y="5889020"/>
            <a:ext cx="1940476" cy="314763"/>
          </a:xfrm>
          <a:prstGeom prst="rect">
            <a:avLst/>
          </a:prstGeom>
          <a:noFill/>
          <a:ln w="9525">
            <a:solidFill>
              <a:schemeClr val="tx1"/>
            </a:solidFill>
            <a:miter lim="800000"/>
            <a:headEnd/>
            <a:tailEnd/>
          </a:ln>
        </p:spPr>
      </p:pic>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Add Named Selections</a:t>
            </a:r>
          </a:p>
          <a:p>
            <a:pPr lvl="1"/>
            <a:r>
              <a:rPr lang="en-GB" dirty="0" smtClean="0"/>
              <a:t>Select the two faces forming the shaft and create a Named Selection “shaft”.</a:t>
            </a:r>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endParaRPr lang="en-GB" dirty="0"/>
          </a:p>
        </p:txBody>
      </p:sp>
      <p:sp>
        <p:nvSpPr>
          <p:cNvPr id="2" name="Title 1"/>
          <p:cNvSpPr>
            <a:spLocks noGrp="1"/>
          </p:cNvSpPr>
          <p:nvPr>
            <p:ph type="title"/>
          </p:nvPr>
        </p:nvSpPr>
        <p:spPr/>
        <p:txBody>
          <a:bodyPr/>
          <a:lstStyle/>
          <a:p>
            <a:r>
              <a:rPr lang="en-GB" dirty="0" smtClean="0"/>
              <a:t>Named Selections</a:t>
            </a:r>
            <a:endParaRPr lang="en-GB" dirty="0"/>
          </a:p>
        </p:txBody>
      </p:sp>
      <p:pic>
        <p:nvPicPr>
          <p:cNvPr id="28674" name="Picture 2"/>
          <p:cNvPicPr>
            <a:picLocks noChangeAspect="1" noChangeArrowheads="1"/>
          </p:cNvPicPr>
          <p:nvPr/>
        </p:nvPicPr>
        <p:blipFill>
          <a:blip r:embed="rId2" cstate="print"/>
          <a:srcRect l="28392" t="14000" r="22268" b="17920"/>
          <a:stretch>
            <a:fillRect/>
          </a:stretch>
        </p:blipFill>
        <p:spPr bwMode="auto">
          <a:xfrm>
            <a:off x="5231444" y="1737647"/>
            <a:ext cx="3190307" cy="4376072"/>
          </a:xfrm>
          <a:prstGeom prst="rect">
            <a:avLst/>
          </a:prstGeom>
          <a:noFill/>
          <a:ln w="9525">
            <a:solidFill>
              <a:schemeClr val="tx1"/>
            </a:solidFill>
            <a:miter lim="800000"/>
            <a:headEnd/>
            <a:tailEnd/>
          </a:ln>
        </p:spPr>
      </p:pic>
      <p:pic>
        <p:nvPicPr>
          <p:cNvPr id="28675" name="Picture 3"/>
          <p:cNvPicPr>
            <a:picLocks noChangeAspect="1" noChangeArrowheads="1"/>
          </p:cNvPicPr>
          <p:nvPr/>
        </p:nvPicPr>
        <p:blipFill>
          <a:blip r:embed="rId3" cstate="print"/>
          <a:srcRect l="11134" t="14000" r="11134" b="17360"/>
          <a:stretch>
            <a:fillRect/>
          </a:stretch>
        </p:blipFill>
        <p:spPr bwMode="auto">
          <a:xfrm>
            <a:off x="2598471" y="2847109"/>
            <a:ext cx="3170369" cy="2783055"/>
          </a:xfrm>
          <a:prstGeom prst="rect">
            <a:avLst/>
          </a:prstGeom>
          <a:noFill/>
          <a:ln w="25400">
            <a:solidFill>
              <a:srgbClr val="FF0000"/>
            </a:solidFill>
            <a:miter lim="800000"/>
            <a:headEnd/>
            <a:tailEnd/>
          </a:ln>
        </p:spPr>
      </p:pic>
      <p:sp>
        <p:nvSpPr>
          <p:cNvPr id="12" name="Rectangle 11"/>
          <p:cNvSpPr/>
          <p:nvPr/>
        </p:nvSpPr>
        <p:spPr bwMode="auto">
          <a:xfrm>
            <a:off x="6488933" y="2253803"/>
            <a:ext cx="689984" cy="499067"/>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l="-7941" t="8976" r="3971" b="30918"/>
          <a:stretch>
            <a:fillRect/>
          </a:stretch>
        </p:blipFill>
        <p:spPr bwMode="auto">
          <a:xfrm>
            <a:off x="4500903" y="4464090"/>
            <a:ext cx="4532145" cy="2086027"/>
          </a:xfrm>
          <a:prstGeom prst="rect">
            <a:avLst/>
          </a:prstGeom>
          <a:noFill/>
          <a:ln w="9525">
            <a:solidFill>
              <a:schemeClr val="accent1"/>
            </a:solidFill>
            <a:miter lim="800000"/>
            <a:headEnd/>
            <a:tailEnd/>
          </a:ln>
        </p:spPr>
      </p:pic>
      <p:pic>
        <p:nvPicPr>
          <p:cNvPr id="4" name="Picture 2"/>
          <p:cNvPicPr>
            <a:picLocks noChangeAspect="1" noChangeArrowheads="1"/>
          </p:cNvPicPr>
          <p:nvPr/>
        </p:nvPicPr>
        <p:blipFill>
          <a:blip r:embed="rId3" cstate="print"/>
          <a:srcRect r="46887" b="49009"/>
          <a:stretch>
            <a:fillRect/>
          </a:stretch>
        </p:blipFill>
        <p:spPr bwMode="auto">
          <a:xfrm>
            <a:off x="4485789" y="585216"/>
            <a:ext cx="4566770" cy="3749040"/>
          </a:xfrm>
          <a:prstGeom prst="rect">
            <a:avLst/>
          </a:prstGeom>
          <a:noFill/>
          <a:ln w="9525">
            <a:solidFill>
              <a:schemeClr val="accent1"/>
            </a:solidFill>
            <a:miter lim="800000"/>
            <a:headEnd/>
            <a:tailEnd/>
          </a:ln>
        </p:spPr>
      </p:pic>
      <p:sp>
        <p:nvSpPr>
          <p:cNvPr id="2" name="Title 1"/>
          <p:cNvSpPr>
            <a:spLocks noGrp="1"/>
          </p:cNvSpPr>
          <p:nvPr>
            <p:ph type="title"/>
          </p:nvPr>
        </p:nvSpPr>
        <p:spPr/>
        <p:txBody>
          <a:bodyPr/>
          <a:lstStyle/>
          <a:p>
            <a:r>
              <a:rPr lang="en-GB" dirty="0" smtClean="0"/>
              <a:t>Project Startup</a:t>
            </a:r>
            <a:endParaRPr lang="en-GB" dirty="0"/>
          </a:p>
        </p:txBody>
      </p:sp>
      <p:sp>
        <p:nvSpPr>
          <p:cNvPr id="3" name="Content Placeholder 2"/>
          <p:cNvSpPr>
            <a:spLocks noGrp="1"/>
          </p:cNvSpPr>
          <p:nvPr>
            <p:ph sz="half" idx="1"/>
          </p:nvPr>
        </p:nvSpPr>
        <p:spPr/>
        <p:txBody>
          <a:bodyPr/>
          <a:lstStyle/>
          <a:p>
            <a:r>
              <a:rPr lang="en-GB" dirty="0"/>
              <a:t>Create the Project</a:t>
            </a:r>
          </a:p>
          <a:p>
            <a:pPr lvl="1"/>
            <a:r>
              <a:rPr lang="en-GB" dirty="0"/>
              <a:t>Start Workbench.</a:t>
            </a:r>
          </a:p>
          <a:p>
            <a:pPr lvl="2"/>
            <a:r>
              <a:rPr lang="en-GB" dirty="0" smtClean="0"/>
              <a:t>Start </a:t>
            </a:r>
            <a:r>
              <a:rPr lang="en-GB" dirty="0" smtClean="0">
                <a:sym typeface="Wingdings" pitchFamily="2" charset="2"/>
              </a:rPr>
              <a:t> </a:t>
            </a:r>
            <a:r>
              <a:rPr lang="en-GB" dirty="0" smtClean="0"/>
              <a:t>All Programs </a:t>
            </a:r>
            <a:r>
              <a:rPr lang="en-GB" dirty="0" smtClean="0">
                <a:sym typeface="Wingdings" pitchFamily="2" charset="2"/>
              </a:rPr>
              <a:t> </a:t>
            </a:r>
            <a:r>
              <a:rPr lang="en-GB" dirty="0" smtClean="0"/>
              <a:t>ANSYS 14.5 </a:t>
            </a:r>
            <a:r>
              <a:rPr lang="en-GB" dirty="0" smtClean="0">
                <a:sym typeface="Wingdings" pitchFamily="2" charset="2"/>
              </a:rPr>
              <a:t> </a:t>
            </a:r>
            <a:r>
              <a:rPr lang="en-GB" dirty="0" smtClean="0"/>
              <a:t>Workbench 14.5</a:t>
            </a:r>
            <a:endParaRPr lang="en-GB" dirty="0"/>
          </a:p>
          <a:p>
            <a:pPr lvl="2"/>
            <a:r>
              <a:rPr lang="en-GB" dirty="0" smtClean="0"/>
              <a:t>This workshop uses the geometry created in workshop 5a of the DesignModeler course. Open your saved project (DMWS5a) and drag </a:t>
            </a:r>
            <a:r>
              <a:rPr lang="en-GB" dirty="0"/>
              <a:t>and drop a </a:t>
            </a:r>
            <a:r>
              <a:rPr lang="en-GB" dirty="0" smtClean="0"/>
              <a:t>Meshing </a:t>
            </a:r>
            <a:r>
              <a:rPr lang="en-GB" dirty="0"/>
              <a:t>component system </a:t>
            </a:r>
            <a:r>
              <a:rPr lang="en-GB" dirty="0" smtClean="0"/>
              <a:t>onto the Geometry Cell (A2) as shown. </a:t>
            </a:r>
          </a:p>
          <a:p>
            <a:pPr lvl="2"/>
            <a:r>
              <a:rPr lang="en-GB" dirty="0" smtClean="0"/>
              <a:t>If you did not complete this workshop, a copy is provided in the </a:t>
            </a:r>
            <a:r>
              <a:rPr lang="en-GB" dirty="0"/>
              <a:t>Meshing </a:t>
            </a:r>
            <a:r>
              <a:rPr lang="en-GB" dirty="0" smtClean="0"/>
              <a:t>Workshops Input-Files</a:t>
            </a:r>
            <a:r>
              <a:rPr lang="en-GB" dirty="0"/>
              <a:t> </a:t>
            </a:r>
            <a:r>
              <a:rPr lang="en-GB" dirty="0" smtClean="0"/>
              <a:t>folder.</a:t>
            </a:r>
          </a:p>
          <a:p>
            <a:pPr lvl="2"/>
            <a:r>
              <a:rPr lang="en-GB" dirty="0" smtClean="0"/>
              <a:t>Double click on the Mesh Cell B3 to start Meshing.</a:t>
            </a:r>
          </a:p>
          <a:p>
            <a:pPr lvl="2">
              <a:buNone/>
            </a:pPr>
            <a:endParaRPr lang="en-GB" dirty="0" smtClean="0"/>
          </a:p>
          <a:p>
            <a:endParaRPr lang="en-GB" dirty="0"/>
          </a:p>
        </p:txBody>
      </p:sp>
      <p:sp>
        <p:nvSpPr>
          <p:cNvPr id="12" name="Arc 11"/>
          <p:cNvSpPr/>
          <p:nvPr/>
        </p:nvSpPr>
        <p:spPr bwMode="auto">
          <a:xfrm rot="8393630">
            <a:off x="4242964" y="1060394"/>
            <a:ext cx="7790598" cy="1479390"/>
          </a:xfrm>
          <a:prstGeom prst="arc">
            <a:avLst/>
          </a:prstGeom>
          <a:noFill/>
          <a:ln w="19050" cap="sq" cmpd="sng" algn="ctr">
            <a:solidFill>
              <a:srgbClr val="FF0000"/>
            </a:solidFill>
            <a:prstDash val="solid"/>
            <a:round/>
            <a:headEnd type="triangle" w="med" len="med"/>
            <a:tailEnd type="none" w="med" len="med"/>
          </a:ln>
          <a:effectLst/>
        </p:spPr>
        <p:txBody>
          <a:bodyPr rtlCol="0" anchor="ctr"/>
          <a:lstStyle/>
          <a:p>
            <a:pPr algn="ctr"/>
            <a:endParaRPr lang="en-GB" dirty="0"/>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l="23938" t="13440" r="23938" b="13440"/>
          <a:stretch>
            <a:fillRect/>
          </a:stretch>
        </p:blipFill>
        <p:spPr bwMode="auto">
          <a:xfrm>
            <a:off x="5151417" y="1556188"/>
            <a:ext cx="3370180" cy="4700000"/>
          </a:xfrm>
          <a:prstGeom prst="rect">
            <a:avLst/>
          </a:prstGeom>
          <a:noFill/>
          <a:ln w="9525">
            <a:solidFill>
              <a:schemeClr val="tx1"/>
            </a:solidFill>
            <a:miter lim="800000"/>
            <a:headEnd/>
            <a:tailEnd/>
          </a:ln>
        </p:spPr>
      </p:pic>
      <p:sp>
        <p:nvSpPr>
          <p:cNvPr id="3" name="Content Placeholder 2"/>
          <p:cNvSpPr>
            <a:spLocks noGrp="1"/>
          </p:cNvSpPr>
          <p:nvPr>
            <p:ph sz="half" idx="1"/>
          </p:nvPr>
        </p:nvSpPr>
        <p:spPr/>
        <p:txBody>
          <a:bodyPr/>
          <a:lstStyle/>
          <a:p>
            <a:r>
              <a:rPr lang="en-GB" dirty="0" smtClean="0"/>
              <a:t>Add Named Selections</a:t>
            </a:r>
          </a:p>
          <a:p>
            <a:pPr lvl="1"/>
            <a:r>
              <a:rPr lang="en-GB" dirty="0" smtClean="0"/>
              <a:t>Select any one of the outer faces and select Extend to Limits.</a:t>
            </a:r>
          </a:p>
          <a:p>
            <a:pPr lvl="1"/>
            <a:endParaRPr lang="en-GB" dirty="0"/>
          </a:p>
          <a:p>
            <a:pPr lvl="1"/>
            <a:endParaRPr lang="en-GB" dirty="0" smtClean="0"/>
          </a:p>
          <a:p>
            <a:pPr lvl="1"/>
            <a:endParaRPr lang="en-GB" dirty="0"/>
          </a:p>
          <a:p>
            <a:pPr lvl="1"/>
            <a:endParaRPr lang="en-GB" dirty="0" smtClean="0"/>
          </a:p>
          <a:p>
            <a:pPr lvl="1"/>
            <a:endParaRPr lang="en-GB" dirty="0"/>
          </a:p>
          <a:p>
            <a:pPr lvl="1"/>
            <a:r>
              <a:rPr lang="en-GB" dirty="0" smtClean="0"/>
              <a:t>Create </a:t>
            </a:r>
            <a:r>
              <a:rPr lang="en-GB" dirty="0"/>
              <a:t>a Named Selection </a:t>
            </a:r>
            <a:r>
              <a:rPr lang="en-GB" dirty="0" smtClean="0"/>
              <a:t>“tank”.</a:t>
            </a:r>
            <a:endParaRPr lang="en-GB" dirty="0"/>
          </a:p>
        </p:txBody>
      </p:sp>
      <p:sp>
        <p:nvSpPr>
          <p:cNvPr id="2" name="Title 1"/>
          <p:cNvSpPr>
            <a:spLocks noGrp="1"/>
          </p:cNvSpPr>
          <p:nvPr>
            <p:ph type="title"/>
          </p:nvPr>
        </p:nvSpPr>
        <p:spPr/>
        <p:txBody>
          <a:bodyPr/>
          <a:lstStyle/>
          <a:p>
            <a:r>
              <a:rPr lang="en-GB" dirty="0" smtClean="0"/>
              <a:t>Named Selections</a:t>
            </a:r>
            <a:endParaRPr lang="en-GB" dirty="0"/>
          </a:p>
        </p:txBody>
      </p:sp>
      <p:grpSp>
        <p:nvGrpSpPr>
          <p:cNvPr id="10" name="Group 9"/>
          <p:cNvGrpSpPr/>
          <p:nvPr/>
        </p:nvGrpSpPr>
        <p:grpSpPr>
          <a:xfrm>
            <a:off x="839458" y="2643741"/>
            <a:ext cx="2442858" cy="1555443"/>
            <a:chOff x="2136630" y="3419918"/>
            <a:chExt cx="2442858" cy="1555443"/>
          </a:xfrm>
        </p:grpSpPr>
        <p:pic>
          <p:nvPicPr>
            <p:cNvPr id="29699" name="Picture 3"/>
            <p:cNvPicPr>
              <a:picLocks noChangeAspect="1" noChangeArrowheads="1"/>
            </p:cNvPicPr>
            <p:nvPr/>
          </p:nvPicPr>
          <p:blipFill>
            <a:blip r:embed="rId3" cstate="print"/>
            <a:srcRect/>
            <a:stretch>
              <a:fillRect/>
            </a:stretch>
          </p:blipFill>
          <p:spPr bwMode="auto">
            <a:xfrm>
              <a:off x="2136630" y="3746789"/>
              <a:ext cx="2442858" cy="1228572"/>
            </a:xfrm>
            <a:prstGeom prst="rect">
              <a:avLst/>
            </a:prstGeom>
            <a:noFill/>
            <a:ln w="9525">
              <a:solidFill>
                <a:schemeClr val="tx1"/>
              </a:solidFill>
              <a:miter lim="800000"/>
              <a:headEnd/>
              <a:tailEnd/>
            </a:ln>
          </p:spPr>
        </p:pic>
        <p:pic>
          <p:nvPicPr>
            <p:cNvPr id="29700" name="Picture 4"/>
            <p:cNvPicPr>
              <a:picLocks noChangeAspect="1" noChangeArrowheads="1"/>
            </p:cNvPicPr>
            <p:nvPr/>
          </p:nvPicPr>
          <p:blipFill>
            <a:blip r:embed="rId4" cstate="print"/>
            <a:srcRect/>
            <a:stretch>
              <a:fillRect/>
            </a:stretch>
          </p:blipFill>
          <p:spPr bwMode="auto">
            <a:xfrm>
              <a:off x="2140245" y="3419918"/>
              <a:ext cx="628572" cy="314286"/>
            </a:xfrm>
            <a:prstGeom prst="rect">
              <a:avLst/>
            </a:prstGeom>
            <a:noFill/>
            <a:ln w="9525">
              <a:solidFill>
                <a:schemeClr val="tx1"/>
              </a:solidFill>
              <a:miter lim="800000"/>
              <a:headEnd/>
              <a:tailEnd/>
            </a:ln>
          </p:spPr>
        </p:pic>
      </p:grpSp>
      <p:pic>
        <p:nvPicPr>
          <p:cNvPr id="29701" name="Picture 5"/>
          <p:cNvPicPr>
            <a:picLocks noChangeAspect="1" noChangeArrowheads="1"/>
          </p:cNvPicPr>
          <p:nvPr/>
        </p:nvPicPr>
        <p:blipFill>
          <a:blip r:embed="rId5" cstate="print"/>
          <a:srcRect l="23938" t="13440" r="23938" b="13440"/>
          <a:stretch>
            <a:fillRect/>
          </a:stretch>
        </p:blipFill>
        <p:spPr bwMode="auto">
          <a:xfrm>
            <a:off x="4124405" y="3470534"/>
            <a:ext cx="2185098" cy="3047226"/>
          </a:xfrm>
          <a:prstGeom prst="rect">
            <a:avLst/>
          </a:prstGeom>
          <a:noFill/>
          <a:ln w="9525">
            <a:solidFill>
              <a:schemeClr val="tx1"/>
            </a:solidFill>
            <a:miter lim="800000"/>
            <a:headEnd/>
            <a:tailEnd/>
          </a:ln>
        </p:spPr>
      </p:pic>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2" cstate="print"/>
          <a:srcRect l="23938" t="13440" r="23938" b="13440"/>
          <a:stretch>
            <a:fillRect/>
          </a:stretch>
        </p:blipFill>
        <p:spPr bwMode="auto">
          <a:xfrm>
            <a:off x="5151294" y="1556188"/>
            <a:ext cx="3370264" cy="4699999"/>
          </a:xfrm>
          <a:prstGeom prst="rect">
            <a:avLst/>
          </a:prstGeom>
          <a:noFill/>
          <a:ln w="9525">
            <a:solidFill>
              <a:schemeClr val="tx1"/>
            </a:solidFill>
            <a:miter lim="800000"/>
            <a:headEnd/>
            <a:tailEnd/>
          </a:ln>
        </p:spPr>
      </p:pic>
      <p:sp>
        <p:nvSpPr>
          <p:cNvPr id="3" name="Content Placeholder 2"/>
          <p:cNvSpPr>
            <a:spLocks noGrp="1"/>
          </p:cNvSpPr>
          <p:nvPr>
            <p:ph sz="half" idx="1"/>
          </p:nvPr>
        </p:nvSpPr>
        <p:spPr/>
        <p:txBody>
          <a:bodyPr/>
          <a:lstStyle/>
          <a:p>
            <a:r>
              <a:rPr lang="en-GB" dirty="0" smtClean="0"/>
              <a:t>Add Named Selections</a:t>
            </a:r>
          </a:p>
          <a:p>
            <a:pPr lvl="1"/>
            <a:r>
              <a:rPr lang="en-GB" dirty="0" smtClean="0"/>
              <a:t>Hide the impeller body by right clicking it in the Outline and selecting Hide Body.</a:t>
            </a:r>
          </a:p>
          <a:p>
            <a:pPr lvl="1"/>
            <a:endParaRPr lang="en-GB" dirty="0"/>
          </a:p>
          <a:p>
            <a:pPr lvl="1"/>
            <a:endParaRPr lang="en-GB" dirty="0" smtClean="0"/>
          </a:p>
          <a:p>
            <a:pPr lvl="1"/>
            <a:endParaRPr lang="en-GB" dirty="0"/>
          </a:p>
          <a:p>
            <a:pPr lvl="1"/>
            <a:endParaRPr lang="en-GB" dirty="0" smtClean="0"/>
          </a:p>
          <a:p>
            <a:pPr lvl="1"/>
            <a:r>
              <a:rPr lang="en-GB" dirty="0" smtClean="0"/>
              <a:t>Switch on the section plane and select all five faces forming the cavity as shown.</a:t>
            </a:r>
            <a:endParaRPr lang="en-GB" dirty="0"/>
          </a:p>
          <a:p>
            <a:pPr lvl="1"/>
            <a:r>
              <a:rPr lang="en-GB" dirty="0" smtClean="0"/>
              <a:t>Create </a:t>
            </a:r>
            <a:r>
              <a:rPr lang="en-GB" dirty="0"/>
              <a:t>a Named Selection </a:t>
            </a:r>
            <a:r>
              <a:rPr lang="en-GB" dirty="0" smtClean="0"/>
              <a:t>“interface-outer”.</a:t>
            </a:r>
          </a:p>
          <a:p>
            <a:pPr lvl="1"/>
            <a:r>
              <a:rPr lang="en-GB" dirty="0" smtClean="0"/>
              <a:t>Switch off the Section Plane.</a:t>
            </a:r>
            <a:endParaRPr lang="en-GB" dirty="0"/>
          </a:p>
        </p:txBody>
      </p:sp>
      <p:sp>
        <p:nvSpPr>
          <p:cNvPr id="2" name="Title 1"/>
          <p:cNvSpPr>
            <a:spLocks noGrp="1"/>
          </p:cNvSpPr>
          <p:nvPr>
            <p:ph type="title"/>
          </p:nvPr>
        </p:nvSpPr>
        <p:spPr/>
        <p:txBody>
          <a:bodyPr/>
          <a:lstStyle/>
          <a:p>
            <a:r>
              <a:rPr lang="en-GB" dirty="0" smtClean="0"/>
              <a:t>Named Selections</a:t>
            </a:r>
            <a:endParaRPr lang="en-GB" dirty="0"/>
          </a:p>
        </p:txBody>
      </p:sp>
      <p:pic>
        <p:nvPicPr>
          <p:cNvPr id="11" name="Picture 3"/>
          <p:cNvPicPr>
            <a:picLocks noChangeAspect="1" noChangeArrowheads="1"/>
          </p:cNvPicPr>
          <p:nvPr/>
        </p:nvPicPr>
        <p:blipFill>
          <a:blip r:embed="rId3" cstate="print"/>
          <a:srcRect b="1145"/>
          <a:stretch>
            <a:fillRect/>
          </a:stretch>
        </p:blipFill>
        <p:spPr bwMode="auto">
          <a:xfrm>
            <a:off x="808333" y="2906858"/>
            <a:ext cx="2333334" cy="869918"/>
          </a:xfrm>
          <a:prstGeom prst="rect">
            <a:avLst/>
          </a:prstGeom>
          <a:noFill/>
          <a:ln w="9525">
            <a:solidFill>
              <a:schemeClr val="tx1"/>
            </a:solidFill>
            <a:miter lim="800000"/>
            <a:headEnd/>
            <a:tailEnd/>
          </a:ln>
        </p:spPr>
      </p:pic>
      <p:pic>
        <p:nvPicPr>
          <p:cNvPr id="30722" name="Picture 2"/>
          <p:cNvPicPr>
            <a:picLocks noChangeAspect="1" noChangeArrowheads="1"/>
          </p:cNvPicPr>
          <p:nvPr/>
        </p:nvPicPr>
        <p:blipFill>
          <a:blip r:embed="rId4" cstate="print"/>
          <a:srcRect/>
          <a:stretch>
            <a:fillRect/>
          </a:stretch>
        </p:blipFill>
        <p:spPr bwMode="auto">
          <a:xfrm>
            <a:off x="2513733" y="3419475"/>
            <a:ext cx="2547619" cy="595239"/>
          </a:xfrm>
          <a:prstGeom prst="rect">
            <a:avLst/>
          </a:prstGeom>
          <a:noFill/>
          <a:ln w="9525">
            <a:solidFill>
              <a:schemeClr val="tx1"/>
            </a:solidFill>
            <a:miter lim="800000"/>
            <a:headEnd/>
            <a:tailEnd/>
          </a:ln>
        </p:spPr>
      </p:pic>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Add Named Selections</a:t>
            </a:r>
          </a:p>
          <a:p>
            <a:pPr lvl="1"/>
            <a:r>
              <a:rPr lang="en-GB" dirty="0" smtClean="0"/>
              <a:t>Finally, create Named-Selections for the two fluid domains.</a:t>
            </a:r>
          </a:p>
          <a:p>
            <a:pPr lvl="1"/>
            <a:r>
              <a:rPr lang="en-GB" dirty="0" smtClean="0"/>
              <a:t>Select the single body part from the Outline, right click and Create Named Selection “fluid-inner”.</a:t>
            </a:r>
          </a:p>
          <a:p>
            <a:pPr lvl="1"/>
            <a:endParaRPr lang="en-GB" dirty="0"/>
          </a:p>
          <a:p>
            <a:pPr lvl="1"/>
            <a:r>
              <a:rPr lang="en-GB" dirty="0" smtClean="0"/>
              <a:t>Select the five bodies from the multibody part, right click and Create Named Selection “fluid-outer”.</a:t>
            </a:r>
          </a:p>
          <a:p>
            <a:pPr lvl="1"/>
            <a:r>
              <a:rPr lang="en-GB" dirty="0" smtClean="0"/>
              <a:t>Right click, Show All Bodies.</a:t>
            </a:r>
          </a:p>
        </p:txBody>
      </p:sp>
      <p:sp>
        <p:nvSpPr>
          <p:cNvPr id="2" name="Title 1"/>
          <p:cNvSpPr>
            <a:spLocks noGrp="1"/>
          </p:cNvSpPr>
          <p:nvPr>
            <p:ph type="title"/>
          </p:nvPr>
        </p:nvSpPr>
        <p:spPr/>
        <p:txBody>
          <a:bodyPr/>
          <a:lstStyle/>
          <a:p>
            <a:r>
              <a:rPr lang="en-GB" dirty="0" smtClean="0"/>
              <a:t>Named Selections</a:t>
            </a:r>
            <a:endParaRPr lang="en-GB" dirty="0"/>
          </a:p>
        </p:txBody>
      </p:sp>
      <p:pic>
        <p:nvPicPr>
          <p:cNvPr id="31746" name="Picture 2"/>
          <p:cNvPicPr>
            <a:picLocks noChangeAspect="1" noChangeArrowheads="1"/>
          </p:cNvPicPr>
          <p:nvPr/>
        </p:nvPicPr>
        <p:blipFill>
          <a:blip r:embed="rId2" cstate="print"/>
          <a:srcRect t="11118" b="11118"/>
          <a:stretch>
            <a:fillRect/>
          </a:stretch>
        </p:blipFill>
        <p:spPr bwMode="auto">
          <a:xfrm>
            <a:off x="830407" y="3519893"/>
            <a:ext cx="2547619" cy="314763"/>
          </a:xfrm>
          <a:prstGeom prst="rect">
            <a:avLst/>
          </a:prstGeom>
          <a:noFill/>
          <a:ln w="9525">
            <a:solidFill>
              <a:schemeClr val="tx1"/>
            </a:solidFill>
            <a:miter lim="800000"/>
            <a:headEnd/>
            <a:tailEnd/>
          </a:ln>
        </p:spPr>
      </p:pic>
      <p:pic>
        <p:nvPicPr>
          <p:cNvPr id="31747" name="Picture 3"/>
          <p:cNvPicPr>
            <a:picLocks noChangeAspect="1" noChangeArrowheads="1"/>
          </p:cNvPicPr>
          <p:nvPr/>
        </p:nvPicPr>
        <p:blipFill>
          <a:blip r:embed="rId3" cstate="print"/>
          <a:srcRect r="32751"/>
          <a:stretch>
            <a:fillRect/>
          </a:stretch>
        </p:blipFill>
        <p:spPr bwMode="auto">
          <a:xfrm>
            <a:off x="5414098" y="1318345"/>
            <a:ext cx="2483726" cy="2360000"/>
          </a:xfrm>
          <a:prstGeom prst="rect">
            <a:avLst/>
          </a:prstGeom>
          <a:noFill/>
          <a:ln w="9525">
            <a:solidFill>
              <a:schemeClr val="tx1"/>
            </a:solidFill>
            <a:miter lim="800000"/>
            <a:headEnd/>
            <a:tailEnd/>
          </a:ln>
        </p:spPr>
      </p:pic>
      <p:pic>
        <p:nvPicPr>
          <p:cNvPr id="31748" name="Picture 4"/>
          <p:cNvPicPr>
            <a:picLocks noChangeAspect="1" noChangeArrowheads="1"/>
          </p:cNvPicPr>
          <p:nvPr/>
        </p:nvPicPr>
        <p:blipFill>
          <a:blip r:embed="rId4" cstate="print"/>
          <a:srcRect r="32751"/>
          <a:stretch>
            <a:fillRect/>
          </a:stretch>
        </p:blipFill>
        <p:spPr bwMode="auto">
          <a:xfrm>
            <a:off x="5414103" y="3936855"/>
            <a:ext cx="2483726" cy="2360000"/>
          </a:xfrm>
          <a:prstGeom prst="rect">
            <a:avLst/>
          </a:prstGeom>
          <a:noFill/>
          <a:ln w="9525">
            <a:solidFill>
              <a:schemeClr val="tx1"/>
            </a:solidFill>
            <a:miter lim="800000"/>
            <a:headEnd/>
            <a:tailEnd/>
          </a:ln>
        </p:spPr>
      </p:pic>
      <p:pic>
        <p:nvPicPr>
          <p:cNvPr id="10" name="Picture 2"/>
          <p:cNvPicPr>
            <a:picLocks noChangeAspect="1" noChangeArrowheads="1"/>
          </p:cNvPicPr>
          <p:nvPr/>
        </p:nvPicPr>
        <p:blipFill>
          <a:blip r:embed="rId5" cstate="print"/>
          <a:srcRect t="11118" b="11118"/>
          <a:stretch>
            <a:fillRect/>
          </a:stretch>
        </p:blipFill>
        <p:spPr bwMode="auto">
          <a:xfrm>
            <a:off x="823920" y="5016183"/>
            <a:ext cx="1940476" cy="314763"/>
          </a:xfrm>
          <a:prstGeom prst="rect">
            <a:avLst/>
          </a:prstGeom>
          <a:noFill/>
          <a:ln w="9525">
            <a:solidFill>
              <a:schemeClr val="tx1"/>
            </a:solidFill>
            <a:miter lim="800000"/>
            <a:headEnd/>
            <a:tailEnd/>
          </a:ln>
        </p:spPr>
      </p:pic>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0550" y="1751012"/>
            <a:ext cx="3669723" cy="4573588"/>
          </a:xfrm>
        </p:spPr>
        <p:txBody>
          <a:bodyPr/>
          <a:lstStyle/>
          <a:p>
            <a:r>
              <a:rPr lang="en-GB" dirty="0" smtClean="0"/>
              <a:t>Setup Inflation</a:t>
            </a:r>
          </a:p>
          <a:p>
            <a:pPr lvl="1"/>
            <a:r>
              <a:rPr lang="en-GB" dirty="0" smtClean="0"/>
              <a:t>Select the Mesh object in the Outline to display Details of “Mesh”.</a:t>
            </a:r>
          </a:p>
          <a:p>
            <a:pPr lvl="1"/>
            <a:r>
              <a:rPr lang="en-GB" dirty="0" smtClean="0"/>
              <a:t>Under Inflation set;</a:t>
            </a:r>
          </a:p>
          <a:p>
            <a:pPr lvl="2"/>
            <a:r>
              <a:rPr lang="en-GB" dirty="0" smtClean="0"/>
              <a:t>Use Automatic Inflation: All Faces in Chosen Named Selection.</a:t>
            </a:r>
          </a:p>
          <a:p>
            <a:pPr lvl="2"/>
            <a:r>
              <a:rPr lang="en-GB" dirty="0" smtClean="0"/>
              <a:t>Named Selection: impeller.</a:t>
            </a:r>
          </a:p>
          <a:p>
            <a:pPr lvl="1"/>
            <a:r>
              <a:rPr lang="en-GB" dirty="0" smtClean="0"/>
              <a:t>Under Statistics set; </a:t>
            </a:r>
          </a:p>
          <a:p>
            <a:pPr lvl="1"/>
            <a:r>
              <a:rPr lang="en-GB" dirty="0" smtClean="0"/>
              <a:t>Mesh Metric: Orthogonal Quality.</a:t>
            </a:r>
          </a:p>
          <a:p>
            <a:pPr lvl="1"/>
            <a:endParaRPr lang="en-GB" dirty="0"/>
          </a:p>
          <a:p>
            <a:pPr lvl="1"/>
            <a:r>
              <a:rPr lang="en-GB" dirty="0" smtClean="0"/>
              <a:t>Generate Mesh.</a:t>
            </a:r>
          </a:p>
        </p:txBody>
      </p:sp>
      <p:sp>
        <p:nvSpPr>
          <p:cNvPr id="2" name="Title 1"/>
          <p:cNvSpPr>
            <a:spLocks noGrp="1"/>
          </p:cNvSpPr>
          <p:nvPr>
            <p:ph type="title"/>
          </p:nvPr>
        </p:nvSpPr>
        <p:spPr/>
        <p:txBody>
          <a:bodyPr/>
          <a:lstStyle/>
          <a:p>
            <a:r>
              <a:rPr lang="en-GB" dirty="0" smtClean="0"/>
              <a:t>Global Inflation</a:t>
            </a:r>
            <a:endParaRPr lang="en-GB" dirty="0"/>
          </a:p>
        </p:txBody>
      </p:sp>
      <p:pic>
        <p:nvPicPr>
          <p:cNvPr id="32770" name="Picture 2"/>
          <p:cNvPicPr>
            <a:picLocks noChangeAspect="1" noChangeArrowheads="1"/>
          </p:cNvPicPr>
          <p:nvPr/>
        </p:nvPicPr>
        <p:blipFill>
          <a:blip r:embed="rId2" cstate="print"/>
          <a:srcRect/>
          <a:stretch>
            <a:fillRect/>
          </a:stretch>
        </p:blipFill>
        <p:spPr bwMode="auto">
          <a:xfrm>
            <a:off x="4362846" y="566304"/>
            <a:ext cx="4573334" cy="5920001"/>
          </a:xfrm>
          <a:prstGeom prst="rect">
            <a:avLst/>
          </a:prstGeom>
          <a:noFill/>
          <a:ln w="9525">
            <a:solidFill>
              <a:schemeClr val="tx1"/>
            </a:solid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839724" y="5457270"/>
            <a:ext cx="1485714" cy="314286"/>
          </a:xfrm>
          <a:prstGeom prst="rect">
            <a:avLst/>
          </a:prstGeom>
          <a:noFill/>
          <a:ln w="9525">
            <a:solidFill>
              <a:schemeClr val="tx1"/>
            </a:solidFill>
            <a:miter lim="800000"/>
            <a:headEnd/>
            <a:tailEnd/>
          </a:ln>
        </p:spPr>
      </p:pic>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0550" y="1751012"/>
            <a:ext cx="3669723" cy="4573588"/>
          </a:xfrm>
        </p:spPr>
        <p:txBody>
          <a:bodyPr/>
          <a:lstStyle/>
          <a:p>
            <a:r>
              <a:rPr lang="en-GB" dirty="0" smtClean="0"/>
              <a:t>Check and Inspect the Mesh</a:t>
            </a:r>
          </a:p>
          <a:p>
            <a:pPr lvl="1"/>
            <a:r>
              <a:rPr lang="en-GB" dirty="0" smtClean="0"/>
              <a:t>Minimum Orthogonal Quality is acceptable.</a:t>
            </a:r>
          </a:p>
          <a:p>
            <a:pPr lvl="1"/>
            <a:r>
              <a:rPr lang="en-GB" dirty="0" smtClean="0"/>
              <a:t>Snap to the +Z view using the Axis Triad.</a:t>
            </a:r>
          </a:p>
          <a:p>
            <a:pPr lvl="1"/>
            <a:endParaRPr lang="en-GB" dirty="0"/>
          </a:p>
          <a:p>
            <a:pPr lvl="1"/>
            <a:endParaRPr lang="en-GB" dirty="0" smtClean="0"/>
          </a:p>
          <a:p>
            <a:pPr lvl="1"/>
            <a:endParaRPr lang="en-GB" dirty="0" smtClean="0"/>
          </a:p>
          <a:p>
            <a:pPr lvl="1"/>
            <a:endParaRPr lang="en-GB" dirty="0" smtClean="0"/>
          </a:p>
          <a:p>
            <a:pPr lvl="1"/>
            <a:r>
              <a:rPr lang="en-GB" dirty="0" smtClean="0"/>
              <a:t>Create a new Section Plane horizontally as shown.</a:t>
            </a:r>
          </a:p>
        </p:txBody>
      </p:sp>
      <p:sp>
        <p:nvSpPr>
          <p:cNvPr id="2" name="Title 1"/>
          <p:cNvSpPr>
            <a:spLocks noGrp="1"/>
          </p:cNvSpPr>
          <p:nvPr>
            <p:ph type="title"/>
          </p:nvPr>
        </p:nvSpPr>
        <p:spPr/>
        <p:txBody>
          <a:bodyPr/>
          <a:lstStyle/>
          <a:p>
            <a:r>
              <a:rPr lang="en-GB" dirty="0" smtClean="0"/>
              <a:t>Final Mesh</a:t>
            </a:r>
            <a:endParaRPr lang="en-GB" dirty="0"/>
          </a:p>
        </p:txBody>
      </p:sp>
      <p:pic>
        <p:nvPicPr>
          <p:cNvPr id="33794" name="Picture 2"/>
          <p:cNvPicPr>
            <a:picLocks noChangeAspect="1" noChangeArrowheads="1"/>
          </p:cNvPicPr>
          <p:nvPr/>
        </p:nvPicPr>
        <p:blipFill>
          <a:blip r:embed="rId2" cstate="print"/>
          <a:srcRect b="34054"/>
          <a:stretch>
            <a:fillRect/>
          </a:stretch>
        </p:blipFill>
        <p:spPr bwMode="auto">
          <a:xfrm>
            <a:off x="4886325" y="337704"/>
            <a:ext cx="3600001" cy="3903990"/>
          </a:xfrm>
          <a:prstGeom prst="rect">
            <a:avLst/>
          </a:prstGeom>
          <a:noFill/>
          <a:ln w="9525">
            <a:solidFill>
              <a:schemeClr val="tx1"/>
            </a:solidFill>
            <a:miter lim="800000"/>
            <a:headEnd/>
            <a:tailEnd/>
          </a:ln>
        </p:spPr>
      </p:pic>
      <p:pic>
        <p:nvPicPr>
          <p:cNvPr id="7" name="Picture 2"/>
          <p:cNvPicPr>
            <a:picLocks noChangeAspect="1" noChangeArrowheads="1"/>
          </p:cNvPicPr>
          <p:nvPr/>
        </p:nvPicPr>
        <p:blipFill>
          <a:blip r:embed="rId3" cstate="print"/>
          <a:srcRect l="9947" t="3231" r="6632" b="3231"/>
          <a:stretch>
            <a:fillRect/>
          </a:stretch>
        </p:blipFill>
        <p:spPr bwMode="auto">
          <a:xfrm>
            <a:off x="854536" y="3396208"/>
            <a:ext cx="905829" cy="1042417"/>
          </a:xfrm>
          <a:prstGeom prst="rect">
            <a:avLst/>
          </a:prstGeom>
          <a:noFill/>
          <a:ln w="9525">
            <a:solidFill>
              <a:schemeClr val="tx1"/>
            </a:solidFill>
            <a:miter lim="800000"/>
            <a:headEnd/>
            <a:tailEnd/>
          </a:ln>
        </p:spPr>
      </p:pic>
      <p:pic>
        <p:nvPicPr>
          <p:cNvPr id="33795" name="Picture 3"/>
          <p:cNvPicPr>
            <a:picLocks noChangeAspect="1" noChangeArrowheads="1"/>
          </p:cNvPicPr>
          <p:nvPr/>
        </p:nvPicPr>
        <p:blipFill>
          <a:blip r:embed="rId4" cstate="print"/>
          <a:srcRect/>
          <a:stretch>
            <a:fillRect/>
          </a:stretch>
        </p:blipFill>
        <p:spPr bwMode="auto">
          <a:xfrm>
            <a:off x="5428384" y="4360473"/>
            <a:ext cx="2364798" cy="2134709"/>
          </a:xfrm>
          <a:prstGeom prst="rect">
            <a:avLst/>
          </a:prstGeom>
          <a:noFill/>
          <a:ln w="9525">
            <a:solidFill>
              <a:schemeClr val="tx1"/>
            </a:solidFill>
            <a:miter lim="800000"/>
            <a:headEnd/>
            <a:tailEnd/>
          </a:ln>
        </p:spPr>
      </p:pic>
      <p:pic>
        <p:nvPicPr>
          <p:cNvPr id="33796" name="Picture 4"/>
          <p:cNvPicPr>
            <a:picLocks noChangeAspect="1" noChangeArrowheads="1"/>
          </p:cNvPicPr>
          <p:nvPr/>
        </p:nvPicPr>
        <p:blipFill>
          <a:blip r:embed="rId5" cstate="print"/>
          <a:srcRect/>
          <a:stretch>
            <a:fillRect/>
          </a:stretch>
        </p:blipFill>
        <p:spPr bwMode="auto">
          <a:xfrm>
            <a:off x="3184166" y="4847350"/>
            <a:ext cx="2124011" cy="1736148"/>
          </a:xfrm>
          <a:prstGeom prst="rect">
            <a:avLst/>
          </a:prstGeom>
          <a:noFill/>
          <a:ln w="25400">
            <a:solidFill>
              <a:srgbClr val="FF0000"/>
            </a:solidFill>
            <a:miter lim="800000"/>
            <a:headEnd/>
            <a:tailEnd/>
          </a:ln>
        </p:spPr>
      </p:pic>
      <p:sp>
        <p:nvSpPr>
          <p:cNvPr id="10" name="Rectangle 9"/>
          <p:cNvSpPr/>
          <p:nvPr/>
        </p:nvSpPr>
        <p:spPr bwMode="auto">
          <a:xfrm>
            <a:off x="5463684" y="5154872"/>
            <a:ext cx="583825" cy="560144"/>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cxnSp>
        <p:nvCxnSpPr>
          <p:cNvPr id="11" name="Straight Arrow Connector 10"/>
          <p:cNvCxnSpPr/>
          <p:nvPr/>
        </p:nvCxnSpPr>
        <p:spPr bwMode="auto">
          <a:xfrm flipV="1">
            <a:off x="3560460" y="5539574"/>
            <a:ext cx="681934" cy="0"/>
          </a:xfrm>
          <a:prstGeom prst="straightConnector1">
            <a:avLst/>
          </a:prstGeom>
          <a:solidFill>
            <a:schemeClr val="accent2"/>
          </a:solidFill>
          <a:ln w="25400" cap="sq" cmpd="sng" algn="ctr">
            <a:solidFill>
              <a:srgbClr val="FF0000"/>
            </a:solidFill>
            <a:prstDash val="solid"/>
            <a:round/>
            <a:headEnd type="none" w="med" len="med"/>
            <a:tailEnd type="arrow"/>
          </a:ln>
          <a:effectLst/>
        </p:spPr>
      </p:cxn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a:t>Check and Inspect the Mesh</a:t>
            </a:r>
          </a:p>
          <a:p>
            <a:pPr lvl="1"/>
            <a:r>
              <a:rPr lang="en-GB" dirty="0" smtClean="0"/>
              <a:t>Use both Section Planes to inspect the mesh interior. </a:t>
            </a:r>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smtClean="0"/>
          </a:p>
          <a:p>
            <a:pPr lvl="1"/>
            <a:endParaRPr lang="en-GB" dirty="0"/>
          </a:p>
          <a:p>
            <a:pPr lvl="1"/>
            <a:endParaRPr lang="en-GB" dirty="0"/>
          </a:p>
        </p:txBody>
      </p:sp>
      <p:sp>
        <p:nvSpPr>
          <p:cNvPr id="2" name="Title 1"/>
          <p:cNvSpPr>
            <a:spLocks noGrp="1"/>
          </p:cNvSpPr>
          <p:nvPr>
            <p:ph type="title"/>
          </p:nvPr>
        </p:nvSpPr>
        <p:spPr/>
        <p:txBody>
          <a:bodyPr/>
          <a:lstStyle/>
          <a:p>
            <a:r>
              <a:rPr lang="en-GB" dirty="0" smtClean="0"/>
              <a:t>Final Mesh</a:t>
            </a:r>
            <a:endParaRPr lang="en-GB" dirty="0"/>
          </a:p>
        </p:txBody>
      </p:sp>
      <p:pic>
        <p:nvPicPr>
          <p:cNvPr id="34819" name="Picture 3"/>
          <p:cNvPicPr>
            <a:picLocks noChangeAspect="1" noChangeArrowheads="1"/>
          </p:cNvPicPr>
          <p:nvPr/>
        </p:nvPicPr>
        <p:blipFill>
          <a:blip r:embed="rId2" cstate="print"/>
          <a:srcRect l="24594" t="12880" r="24594" b="12880"/>
          <a:stretch>
            <a:fillRect/>
          </a:stretch>
        </p:blipFill>
        <p:spPr bwMode="auto">
          <a:xfrm>
            <a:off x="5146789" y="397962"/>
            <a:ext cx="3420916" cy="4772002"/>
          </a:xfrm>
          <a:prstGeom prst="rect">
            <a:avLst/>
          </a:prstGeom>
          <a:noFill/>
          <a:ln w="9525">
            <a:solidFill>
              <a:schemeClr val="tx1"/>
            </a:solidFill>
            <a:miter lim="800000"/>
            <a:headEnd/>
            <a:tailEnd/>
          </a:ln>
        </p:spPr>
      </p:pic>
      <p:pic>
        <p:nvPicPr>
          <p:cNvPr id="34820" name="Picture 4"/>
          <p:cNvPicPr>
            <a:picLocks noChangeAspect="1" noChangeArrowheads="1"/>
          </p:cNvPicPr>
          <p:nvPr/>
        </p:nvPicPr>
        <p:blipFill>
          <a:blip r:embed="rId3" cstate="print"/>
          <a:srcRect t="8400" r="10693" b="16240"/>
          <a:stretch>
            <a:fillRect/>
          </a:stretch>
        </p:blipFill>
        <p:spPr bwMode="auto">
          <a:xfrm>
            <a:off x="4363749" y="276494"/>
            <a:ext cx="3006661" cy="2422286"/>
          </a:xfrm>
          <a:prstGeom prst="rect">
            <a:avLst/>
          </a:prstGeom>
          <a:noFill/>
          <a:ln w="25400">
            <a:solidFill>
              <a:srgbClr val="FF0000"/>
            </a:solidFill>
            <a:miter lim="800000"/>
            <a:headEnd/>
            <a:tailEnd/>
          </a:ln>
        </p:spPr>
      </p:pic>
      <p:sp>
        <p:nvSpPr>
          <p:cNvPr id="8" name="Rectangle 7"/>
          <p:cNvSpPr/>
          <p:nvPr/>
        </p:nvSpPr>
        <p:spPr bwMode="auto">
          <a:xfrm>
            <a:off x="6066357" y="3471543"/>
            <a:ext cx="853988" cy="726383"/>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34821" name="Picture 5"/>
          <p:cNvPicPr>
            <a:picLocks noChangeAspect="1" noChangeArrowheads="1"/>
          </p:cNvPicPr>
          <p:nvPr/>
        </p:nvPicPr>
        <p:blipFill>
          <a:blip r:embed="rId4" cstate="print"/>
          <a:srcRect l="24594" t="12880" r="24594" b="12880"/>
          <a:stretch>
            <a:fillRect/>
          </a:stretch>
        </p:blipFill>
        <p:spPr bwMode="auto">
          <a:xfrm>
            <a:off x="803329" y="2701636"/>
            <a:ext cx="2529305" cy="3528201"/>
          </a:xfrm>
          <a:prstGeom prst="rect">
            <a:avLst/>
          </a:prstGeom>
          <a:noFill/>
          <a:ln w="9525">
            <a:solidFill>
              <a:schemeClr val="tx1"/>
            </a:solidFill>
            <a:miter lim="800000"/>
            <a:headEnd/>
            <a:tailEnd/>
          </a:ln>
        </p:spPr>
      </p:pic>
      <p:sp>
        <p:nvSpPr>
          <p:cNvPr id="10" name="Rectangle 9"/>
          <p:cNvSpPr/>
          <p:nvPr/>
        </p:nvSpPr>
        <p:spPr bwMode="auto">
          <a:xfrm>
            <a:off x="1522067" y="4725379"/>
            <a:ext cx="1304260" cy="885712"/>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34822" name="Picture 6"/>
          <p:cNvPicPr>
            <a:picLocks noChangeAspect="1" noChangeArrowheads="1"/>
          </p:cNvPicPr>
          <p:nvPr/>
        </p:nvPicPr>
        <p:blipFill>
          <a:blip r:embed="rId5" cstate="print"/>
          <a:srcRect t="14000" b="17360"/>
          <a:stretch>
            <a:fillRect/>
          </a:stretch>
        </p:blipFill>
        <p:spPr bwMode="auto">
          <a:xfrm>
            <a:off x="3158404" y="4464676"/>
            <a:ext cx="3366667" cy="2206286"/>
          </a:xfrm>
          <a:prstGeom prst="rect">
            <a:avLst/>
          </a:prstGeom>
          <a:noFill/>
          <a:ln w="25400">
            <a:solidFill>
              <a:srgbClr val="FF0000"/>
            </a:solidFill>
            <a:miter lim="800000"/>
            <a:headEnd/>
            <a:tailEnd/>
          </a:ln>
        </p:spPr>
      </p:pic>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lvl="1"/>
            <a:r>
              <a:rPr lang="en-GB" dirty="0" smtClean="0"/>
              <a:t>This completes the workshop.</a:t>
            </a:r>
          </a:p>
          <a:p>
            <a:pPr lvl="1"/>
            <a:r>
              <a:rPr lang="en-GB" dirty="0" smtClean="0"/>
              <a:t>From the main menu select File </a:t>
            </a:r>
            <a:r>
              <a:rPr lang="en-GB" dirty="0" smtClean="0">
                <a:sym typeface="Wingdings" pitchFamily="2" charset="2"/>
              </a:rPr>
              <a:t> </a:t>
            </a:r>
            <a:r>
              <a:rPr lang="en-GB" dirty="0" smtClean="0"/>
              <a:t>Close Meshing</a:t>
            </a:r>
          </a:p>
          <a:p>
            <a:pPr lvl="2"/>
            <a:r>
              <a:rPr lang="en-GB" dirty="0" smtClean="0"/>
              <a:t>Workbench will save any application data.</a:t>
            </a:r>
          </a:p>
          <a:p>
            <a:pPr lvl="2"/>
            <a:endParaRPr lang="en-GB" dirty="0" smtClean="0"/>
          </a:p>
          <a:p>
            <a:pPr lvl="1"/>
            <a:r>
              <a:rPr lang="en-GB" dirty="0" smtClean="0"/>
              <a:t>From the Workbench Project Page use the file menu and save the project as “AMWS5a.wbpj” to your working folder.</a:t>
            </a:r>
          </a:p>
          <a:p>
            <a:pPr lvl="1"/>
            <a:endParaRPr lang="en-GB" dirty="0" smtClean="0"/>
          </a:p>
        </p:txBody>
      </p:sp>
      <p:sp>
        <p:nvSpPr>
          <p:cNvPr id="2" name="Title 1"/>
          <p:cNvSpPr>
            <a:spLocks noGrp="1"/>
          </p:cNvSpPr>
          <p:nvPr>
            <p:ph type="title"/>
          </p:nvPr>
        </p:nvSpPr>
        <p:spPr/>
        <p:txBody>
          <a:bodyPr/>
          <a:lstStyle/>
          <a:p>
            <a:r>
              <a:rPr lang="en-GB" dirty="0" smtClean="0"/>
              <a:t>Save the Project</a:t>
            </a:r>
            <a:endParaRPr lang="en-GB" dirty="0"/>
          </a:p>
        </p:txBody>
      </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lvl="1"/>
            <a:r>
              <a:rPr lang="en-GB" dirty="0" smtClean="0"/>
              <a:t>Rotating/moving parts can be solved using sliding meshes utilising non-conformal interfaces as demonstrated here or, for rotating parts, by an alternative method utilising rotating reference frames.</a:t>
            </a:r>
          </a:p>
          <a:p>
            <a:pPr lvl="1"/>
            <a:endParaRPr lang="en-GB" dirty="0" smtClean="0"/>
          </a:p>
          <a:p>
            <a:pPr lvl="1"/>
            <a:r>
              <a:rPr lang="en-GB" dirty="0" smtClean="0"/>
              <a:t>The latter method does not need a non-conformal interface though it does still require the rotational zone to be contained within its own body. In this case the methods of geometry construction and meshing are the same with the exception that the rotating zone would be included in the multibody part along with all other bodies and a conformal mesh produced. </a:t>
            </a:r>
          </a:p>
          <a:p>
            <a:pPr lvl="1"/>
            <a:endParaRPr lang="en-GB" dirty="0" smtClean="0"/>
          </a:p>
          <a:p>
            <a:pPr lvl="1"/>
            <a:r>
              <a:rPr lang="en-GB" dirty="0" smtClean="0"/>
              <a:t>Both methods have respective advantages. More information on solving such cases is covered in the solver training courses.</a:t>
            </a:r>
          </a:p>
          <a:p>
            <a:pPr lvl="1"/>
            <a:endParaRPr lang="en-GB" dirty="0" smtClean="0"/>
          </a:p>
        </p:txBody>
      </p:sp>
      <p:sp>
        <p:nvSpPr>
          <p:cNvPr id="2" name="Title 1"/>
          <p:cNvSpPr>
            <a:spLocks noGrp="1"/>
          </p:cNvSpPr>
          <p:nvPr>
            <p:ph type="title"/>
          </p:nvPr>
        </p:nvSpPr>
        <p:spPr/>
        <p:txBody>
          <a:bodyPr/>
          <a:lstStyle/>
          <a:p>
            <a:r>
              <a:rPr lang="en-GB" dirty="0" smtClean="0"/>
              <a:t>Notes</a:t>
            </a:r>
            <a:endParaRPr lang="en-GB" dirty="0"/>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913101" y="3164745"/>
            <a:ext cx="3108360" cy="2788520"/>
            <a:chOff x="5401120" y="2090845"/>
            <a:chExt cx="3108360" cy="2788520"/>
          </a:xfrm>
        </p:grpSpPr>
        <p:pic>
          <p:nvPicPr>
            <p:cNvPr id="4101" name="Picture 5"/>
            <p:cNvPicPr>
              <a:picLocks noChangeAspect="1" noChangeArrowheads="1"/>
            </p:cNvPicPr>
            <p:nvPr/>
          </p:nvPicPr>
          <p:blipFill>
            <a:blip r:embed="rId2" cstate="print"/>
            <a:srcRect/>
            <a:stretch>
              <a:fillRect/>
            </a:stretch>
          </p:blipFill>
          <p:spPr bwMode="auto">
            <a:xfrm>
              <a:off x="5402337" y="2355555"/>
              <a:ext cx="3107143" cy="2523810"/>
            </a:xfrm>
            <a:prstGeom prst="rect">
              <a:avLst/>
            </a:prstGeom>
            <a:noFill/>
            <a:ln w="9525">
              <a:solidFill>
                <a:schemeClr val="tx1"/>
              </a:solidFill>
              <a:miter lim="800000"/>
              <a:headEnd/>
              <a:tailEnd/>
            </a:ln>
          </p:spPr>
        </p:pic>
        <p:pic>
          <p:nvPicPr>
            <p:cNvPr id="4102" name="Picture 6"/>
            <p:cNvPicPr>
              <a:picLocks noChangeAspect="1" noChangeArrowheads="1"/>
            </p:cNvPicPr>
            <p:nvPr/>
          </p:nvPicPr>
          <p:blipFill>
            <a:blip r:embed="rId3" cstate="print"/>
            <a:srcRect/>
            <a:stretch>
              <a:fillRect/>
            </a:stretch>
          </p:blipFill>
          <p:spPr bwMode="auto">
            <a:xfrm>
              <a:off x="5401120" y="2090845"/>
              <a:ext cx="452381" cy="261905"/>
            </a:xfrm>
            <a:prstGeom prst="rect">
              <a:avLst/>
            </a:prstGeom>
            <a:noFill/>
            <a:ln w="9525">
              <a:solidFill>
                <a:schemeClr val="tx1"/>
              </a:solidFill>
              <a:miter lim="800000"/>
              <a:headEnd/>
              <a:tailEnd/>
            </a:ln>
          </p:spPr>
        </p:pic>
      </p:grpSp>
      <p:sp>
        <p:nvSpPr>
          <p:cNvPr id="3" name="Content Placeholder 2"/>
          <p:cNvSpPr>
            <a:spLocks noGrp="1"/>
          </p:cNvSpPr>
          <p:nvPr>
            <p:ph type="body" sz="quarter" idx="10"/>
          </p:nvPr>
        </p:nvSpPr>
        <p:spPr/>
        <p:txBody>
          <a:bodyPr/>
          <a:lstStyle/>
          <a:p>
            <a:r>
              <a:rPr lang="en-GB" dirty="0" smtClean="0"/>
              <a:t>Set Units</a:t>
            </a:r>
          </a:p>
          <a:p>
            <a:pPr lvl="1"/>
            <a:r>
              <a:rPr lang="en-GB" dirty="0" smtClean="0"/>
              <a:t>From the main menu select Units and, if it is not already set, specify Metric (m...).</a:t>
            </a:r>
            <a:endParaRPr lang="en-GB" dirty="0"/>
          </a:p>
        </p:txBody>
      </p:sp>
      <p:sp>
        <p:nvSpPr>
          <p:cNvPr id="2" name="Title 1"/>
          <p:cNvSpPr>
            <a:spLocks noGrp="1"/>
          </p:cNvSpPr>
          <p:nvPr>
            <p:ph type="title"/>
          </p:nvPr>
        </p:nvSpPr>
        <p:spPr/>
        <p:txBody>
          <a:bodyPr/>
          <a:lstStyle/>
          <a:p>
            <a:r>
              <a:rPr lang="en-GB" dirty="0" smtClean="0"/>
              <a:t>Units</a:t>
            </a:r>
            <a:endParaRPr lang="en-GB" dirty="0"/>
          </a:p>
        </p:txBody>
      </p:sp>
      <p:sp>
        <p:nvSpPr>
          <p:cNvPr id="8" name="Oval 7"/>
          <p:cNvSpPr/>
          <p:nvPr/>
        </p:nvSpPr>
        <p:spPr bwMode="auto">
          <a:xfrm>
            <a:off x="2852012" y="3285129"/>
            <a:ext cx="53401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b="54942"/>
          <a:stretch>
            <a:fillRect/>
          </a:stretch>
        </p:blipFill>
        <p:spPr bwMode="auto">
          <a:xfrm>
            <a:off x="5602034" y="784860"/>
            <a:ext cx="3106667" cy="2066666"/>
          </a:xfrm>
          <a:prstGeom prst="rect">
            <a:avLst/>
          </a:prstGeom>
          <a:noFill/>
          <a:ln w="9525">
            <a:solidFill>
              <a:schemeClr val="accent1"/>
            </a:solidFill>
            <a:miter lim="800000"/>
            <a:headEnd/>
            <a:tailEnd/>
          </a:ln>
        </p:spPr>
      </p:pic>
      <p:sp>
        <p:nvSpPr>
          <p:cNvPr id="3" name="Content Placeholder 2"/>
          <p:cNvSpPr>
            <a:spLocks noGrp="1"/>
          </p:cNvSpPr>
          <p:nvPr>
            <p:ph sz="half" idx="1"/>
          </p:nvPr>
        </p:nvSpPr>
        <p:spPr>
          <a:xfrm>
            <a:off x="590549" y="1751012"/>
            <a:ext cx="4859275" cy="4573588"/>
          </a:xfrm>
        </p:spPr>
        <p:txBody>
          <a:bodyPr/>
          <a:lstStyle/>
          <a:p>
            <a:r>
              <a:rPr lang="en-GB" dirty="0" smtClean="0"/>
              <a:t>View the Geometry</a:t>
            </a:r>
            <a:endParaRPr lang="en-GB" dirty="0"/>
          </a:p>
          <a:p>
            <a:pPr lvl="1"/>
            <a:r>
              <a:rPr lang="en-GB" dirty="0" smtClean="0"/>
              <a:t>Expand the Geometry Object in the Outline and select both bodies (CTRL click to multiple select).</a:t>
            </a:r>
          </a:p>
          <a:p>
            <a:pPr lvl="1"/>
            <a:r>
              <a:rPr lang="en-GB" dirty="0" smtClean="0"/>
              <a:t>In the Details View, under Graphics Properties set Transparency to 0.5. </a:t>
            </a:r>
          </a:p>
          <a:p>
            <a:pPr lvl="1"/>
            <a:r>
              <a:rPr lang="en-GB" dirty="0" smtClean="0"/>
              <a:t>Click the Mesh Object in the Outline.</a:t>
            </a:r>
          </a:p>
          <a:p>
            <a:endParaRPr lang="en-GB" dirty="0"/>
          </a:p>
        </p:txBody>
      </p:sp>
      <p:sp>
        <p:nvSpPr>
          <p:cNvPr id="2" name="Title 1"/>
          <p:cNvSpPr>
            <a:spLocks noGrp="1"/>
          </p:cNvSpPr>
          <p:nvPr>
            <p:ph type="title"/>
          </p:nvPr>
        </p:nvSpPr>
        <p:spPr/>
        <p:txBody>
          <a:bodyPr/>
          <a:lstStyle/>
          <a:p>
            <a:r>
              <a:rPr lang="en-GB" dirty="0" smtClean="0"/>
              <a:t>Geometry</a:t>
            </a:r>
            <a:endParaRPr lang="en-GB" dirty="0"/>
          </a:p>
        </p:txBody>
      </p:sp>
      <p:sp>
        <p:nvSpPr>
          <p:cNvPr id="14" name="Oval 13"/>
          <p:cNvSpPr/>
          <p:nvPr/>
        </p:nvSpPr>
        <p:spPr bwMode="auto">
          <a:xfrm>
            <a:off x="6928961" y="1653660"/>
            <a:ext cx="678847" cy="668916"/>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3075" name="Picture 3"/>
          <p:cNvPicPr>
            <a:picLocks noChangeAspect="1" noChangeArrowheads="1"/>
          </p:cNvPicPr>
          <p:nvPr/>
        </p:nvPicPr>
        <p:blipFill>
          <a:blip r:embed="rId3" cstate="print"/>
          <a:srcRect b="31615"/>
          <a:stretch>
            <a:fillRect/>
          </a:stretch>
        </p:blipFill>
        <p:spPr bwMode="auto">
          <a:xfrm>
            <a:off x="1030034" y="3856672"/>
            <a:ext cx="3106667" cy="2507450"/>
          </a:xfrm>
          <a:prstGeom prst="rect">
            <a:avLst/>
          </a:prstGeom>
          <a:noFill/>
          <a:ln w="9525">
            <a:solidFill>
              <a:schemeClr val="accent1"/>
            </a:solidFill>
            <a:miter lim="800000"/>
            <a:headEnd/>
            <a:tailEnd/>
          </a:ln>
        </p:spPr>
      </p:pic>
      <p:sp>
        <p:nvSpPr>
          <p:cNvPr id="18" name="Oval 17"/>
          <p:cNvSpPr/>
          <p:nvPr/>
        </p:nvSpPr>
        <p:spPr bwMode="auto">
          <a:xfrm>
            <a:off x="2135350" y="4521842"/>
            <a:ext cx="53401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3076" name="Picture 4"/>
          <p:cNvPicPr>
            <a:picLocks noChangeAspect="1" noChangeArrowheads="1"/>
          </p:cNvPicPr>
          <p:nvPr/>
        </p:nvPicPr>
        <p:blipFill>
          <a:blip r:embed="rId4" cstate="print"/>
          <a:srcRect l="25403" t="12320" r="25403" b="12320"/>
          <a:stretch>
            <a:fillRect/>
          </a:stretch>
        </p:blipFill>
        <p:spPr bwMode="auto">
          <a:xfrm>
            <a:off x="5900928" y="2970245"/>
            <a:ext cx="2493263" cy="3465165"/>
          </a:xfrm>
          <a:prstGeom prst="rect">
            <a:avLst/>
          </a:prstGeom>
          <a:noFill/>
          <a:ln w="9525">
            <a:solidFill>
              <a:schemeClr val="accent1"/>
            </a:solidFill>
            <a:miter lim="800000"/>
            <a:headEnd/>
            <a:tailEnd/>
          </a:ln>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Preparation</a:t>
            </a:r>
            <a:endParaRPr lang="en-GB" dirty="0"/>
          </a:p>
        </p:txBody>
      </p:sp>
      <p:sp>
        <p:nvSpPr>
          <p:cNvPr id="3" name="Content Placeholder 2"/>
          <p:cNvSpPr>
            <a:spLocks noGrp="1"/>
          </p:cNvSpPr>
          <p:nvPr>
            <p:ph sz="half" idx="1"/>
          </p:nvPr>
        </p:nvSpPr>
        <p:spPr>
          <a:xfrm>
            <a:off x="590549" y="1751012"/>
            <a:ext cx="4693831" cy="4573588"/>
          </a:xfrm>
        </p:spPr>
        <p:txBody>
          <a:bodyPr/>
          <a:lstStyle/>
          <a:p>
            <a:r>
              <a:rPr lang="en-GB" dirty="0" smtClean="0"/>
              <a:t>Planning</a:t>
            </a:r>
          </a:p>
          <a:p>
            <a:pPr lvl="1"/>
            <a:r>
              <a:rPr lang="en-GB" dirty="0" smtClean="0"/>
              <a:t>This geometry contains two single body parts, an inner body containing the rotating impeller and, a stationary outer body. This will result in a non-conformal interface which will allow the impeller to rotate in the simulation.</a:t>
            </a:r>
          </a:p>
          <a:p>
            <a:pPr lvl="1"/>
            <a:r>
              <a:rPr lang="en-GB" dirty="0" smtClean="0"/>
              <a:t>The impeller body is complex and so the Tetrahedrons Method combined with Advanced Size Functions to capture curvature would be a good candidate.</a:t>
            </a:r>
          </a:p>
          <a:p>
            <a:pPr lvl="1"/>
            <a:r>
              <a:rPr lang="en-GB" dirty="0"/>
              <a:t>Inflation will </a:t>
            </a:r>
            <a:r>
              <a:rPr lang="en-GB" dirty="0" smtClean="0"/>
              <a:t>also be </a:t>
            </a:r>
            <a:r>
              <a:rPr lang="en-GB" dirty="0"/>
              <a:t>used </a:t>
            </a:r>
            <a:r>
              <a:rPr lang="en-GB" dirty="0" smtClean="0"/>
              <a:t>on the impeller surfaces  to capture boundary layer gradients.</a:t>
            </a:r>
            <a:endParaRPr lang="en-GB" dirty="0"/>
          </a:p>
          <a:p>
            <a:pPr lvl="1"/>
            <a:r>
              <a:rPr lang="en-GB" dirty="0" smtClean="0"/>
              <a:t>The same method could be applied to the outer body</a:t>
            </a:r>
            <a:r>
              <a:rPr lang="en-GB" dirty="0"/>
              <a:t> </a:t>
            </a:r>
            <a:r>
              <a:rPr lang="en-GB" dirty="0" smtClean="0"/>
              <a:t>for simplicity. However, some simple slicing operations in DesignModeler will allow more efficient sweep methods to be applied. </a:t>
            </a:r>
            <a:endParaRPr lang="en-GB" dirty="0"/>
          </a:p>
          <a:p>
            <a:pPr lvl="1"/>
            <a:endParaRPr lang="en-GB" dirty="0" smtClean="0"/>
          </a:p>
        </p:txBody>
      </p:sp>
      <p:pic>
        <p:nvPicPr>
          <p:cNvPr id="4098" name="Picture 2"/>
          <p:cNvPicPr>
            <a:picLocks noChangeAspect="1" noChangeArrowheads="1"/>
          </p:cNvPicPr>
          <p:nvPr/>
        </p:nvPicPr>
        <p:blipFill>
          <a:blip r:embed="rId2" cstate="print"/>
          <a:srcRect l="25403" t="12320" r="25403" b="12320"/>
          <a:stretch>
            <a:fillRect/>
          </a:stretch>
        </p:blipFill>
        <p:spPr bwMode="auto">
          <a:xfrm>
            <a:off x="5516831" y="1591432"/>
            <a:ext cx="3485336" cy="4843981"/>
          </a:xfrm>
          <a:prstGeom prst="rect">
            <a:avLst/>
          </a:prstGeom>
          <a:noFill/>
          <a:ln w="9525">
            <a:noFill/>
            <a:miter lim="800000"/>
            <a:headEnd/>
            <a:tailEnd/>
          </a:ln>
        </p:spPr>
      </p:pic>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5355651" y="918296"/>
            <a:ext cx="3547619" cy="5392858"/>
          </a:xfrm>
          <a:prstGeom prst="rect">
            <a:avLst/>
          </a:prstGeom>
          <a:noFill/>
          <a:ln w="9525">
            <a:solidFill>
              <a:schemeClr val="accent1"/>
            </a:solidFill>
            <a:miter lim="800000"/>
            <a:headEnd/>
            <a:tailEnd/>
          </a:ln>
        </p:spPr>
      </p:pic>
      <p:sp>
        <p:nvSpPr>
          <p:cNvPr id="2" name="Title 1"/>
          <p:cNvSpPr>
            <a:spLocks noGrp="1"/>
          </p:cNvSpPr>
          <p:nvPr>
            <p:ph type="title"/>
          </p:nvPr>
        </p:nvSpPr>
        <p:spPr/>
        <p:txBody>
          <a:bodyPr/>
          <a:lstStyle/>
          <a:p>
            <a:r>
              <a:rPr lang="en-GB" dirty="0" smtClean="0"/>
              <a:t>Global Mesh Settings</a:t>
            </a:r>
            <a:endParaRPr lang="en-GB" dirty="0"/>
          </a:p>
        </p:txBody>
      </p:sp>
      <p:sp>
        <p:nvSpPr>
          <p:cNvPr id="3" name="Content Placeholder 2"/>
          <p:cNvSpPr>
            <a:spLocks noGrp="1"/>
          </p:cNvSpPr>
          <p:nvPr>
            <p:ph sz="half" idx="1"/>
          </p:nvPr>
        </p:nvSpPr>
        <p:spPr>
          <a:xfrm>
            <a:off x="590550" y="1751012"/>
            <a:ext cx="4603242" cy="4573588"/>
          </a:xfrm>
        </p:spPr>
        <p:txBody>
          <a:bodyPr/>
          <a:lstStyle/>
          <a:p>
            <a:r>
              <a:rPr lang="en-GB" dirty="0" smtClean="0"/>
              <a:t>Mesh</a:t>
            </a:r>
          </a:p>
          <a:p>
            <a:pPr lvl="1"/>
            <a:r>
              <a:rPr lang="en-GB" dirty="0" smtClean="0"/>
              <a:t>In Details of “Mesh”, set the following under Defaults;</a:t>
            </a:r>
          </a:p>
          <a:p>
            <a:pPr lvl="2"/>
            <a:r>
              <a:rPr lang="en-GB" dirty="0" smtClean="0"/>
              <a:t>Physics Preference: CFD.</a:t>
            </a:r>
          </a:p>
          <a:p>
            <a:pPr lvl="2"/>
            <a:r>
              <a:rPr lang="en-GB" dirty="0" smtClean="0"/>
              <a:t>Solver Preference: FLUENT.</a:t>
            </a:r>
          </a:p>
          <a:p>
            <a:pPr lvl="1"/>
            <a:r>
              <a:rPr lang="en-GB" dirty="0" smtClean="0"/>
              <a:t>Under Sizing, set;</a:t>
            </a:r>
          </a:p>
          <a:p>
            <a:pPr lvl="2"/>
            <a:r>
              <a:rPr lang="en-GB" dirty="0" smtClean="0"/>
              <a:t>Use Advanced Size Function: On: Curvature.</a:t>
            </a:r>
          </a:p>
          <a:p>
            <a:pPr lvl="2"/>
            <a:r>
              <a:rPr lang="en-GB" dirty="0" smtClean="0"/>
              <a:t>Relevance Center: Fine.</a:t>
            </a:r>
          </a:p>
          <a:p>
            <a:pPr lvl="1"/>
            <a:r>
              <a:rPr lang="en-GB" dirty="0" smtClean="0"/>
              <a:t>Leave all other settings to Default.</a:t>
            </a:r>
          </a:p>
          <a:p>
            <a:pPr lvl="2"/>
            <a:r>
              <a:rPr lang="en-GB" dirty="0" smtClean="0"/>
              <a:t>We will apply inflation later.</a:t>
            </a:r>
            <a:endParaRPr lang="en-GB" dirty="0"/>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0550" y="1751012"/>
            <a:ext cx="4251614" cy="4573588"/>
          </a:xfrm>
        </p:spPr>
        <p:txBody>
          <a:bodyPr/>
          <a:lstStyle/>
          <a:p>
            <a:r>
              <a:rPr lang="en-GB" dirty="0" smtClean="0"/>
              <a:t>Generate Mesh</a:t>
            </a:r>
          </a:p>
          <a:p>
            <a:pPr lvl="1"/>
            <a:r>
              <a:rPr lang="en-GB" dirty="0" smtClean="0"/>
              <a:t>Generate the Mesh.</a:t>
            </a:r>
          </a:p>
          <a:p>
            <a:pPr lvl="1"/>
            <a:endParaRPr lang="en-GB" dirty="0"/>
          </a:p>
          <a:p>
            <a:pPr lvl="1"/>
            <a:r>
              <a:rPr lang="en-GB" dirty="0" smtClean="0"/>
              <a:t>Snap to the +Z view using the Axis Triad.</a:t>
            </a:r>
          </a:p>
          <a:p>
            <a:pPr lvl="1"/>
            <a:endParaRPr lang="en-GB" dirty="0"/>
          </a:p>
          <a:p>
            <a:pPr lvl="1"/>
            <a:endParaRPr lang="en-GB" dirty="0" smtClean="0"/>
          </a:p>
          <a:p>
            <a:pPr lvl="1"/>
            <a:endParaRPr lang="en-GB" dirty="0"/>
          </a:p>
          <a:p>
            <a:pPr lvl="1"/>
            <a:r>
              <a:rPr lang="en-GB" dirty="0" smtClean="0"/>
              <a:t>Select the Section Plane button’</a:t>
            </a:r>
          </a:p>
          <a:p>
            <a:pPr lvl="1"/>
            <a:endParaRPr lang="en-GB" dirty="0"/>
          </a:p>
          <a:p>
            <a:pPr lvl="1"/>
            <a:r>
              <a:rPr lang="en-GB" dirty="0" smtClean="0"/>
              <a:t>Create a section by clicking , dragging down and releasing to define a vertical slice as shown.</a:t>
            </a:r>
          </a:p>
          <a:p>
            <a:pPr lvl="1"/>
            <a:r>
              <a:rPr lang="en-GB" dirty="0" smtClean="0"/>
              <a:t>Snap to the Iso View.</a:t>
            </a:r>
            <a:endParaRPr lang="en-GB" dirty="0"/>
          </a:p>
        </p:txBody>
      </p:sp>
      <p:sp>
        <p:nvSpPr>
          <p:cNvPr id="2" name="Title 1"/>
          <p:cNvSpPr>
            <a:spLocks noGrp="1"/>
          </p:cNvSpPr>
          <p:nvPr>
            <p:ph type="title"/>
          </p:nvPr>
        </p:nvSpPr>
        <p:spPr/>
        <p:txBody>
          <a:bodyPr/>
          <a:lstStyle/>
          <a:p>
            <a:r>
              <a:rPr lang="en-GB" dirty="0" smtClean="0"/>
              <a:t>Initial Mesh</a:t>
            </a:r>
            <a:endParaRPr lang="en-GB" dirty="0"/>
          </a:p>
        </p:txBody>
      </p:sp>
      <p:pic>
        <p:nvPicPr>
          <p:cNvPr id="6" name="Picture 2"/>
          <p:cNvPicPr>
            <a:picLocks noChangeAspect="1" noChangeArrowheads="1"/>
          </p:cNvPicPr>
          <p:nvPr/>
        </p:nvPicPr>
        <p:blipFill>
          <a:blip r:embed="rId2" cstate="print"/>
          <a:srcRect/>
          <a:stretch>
            <a:fillRect/>
          </a:stretch>
        </p:blipFill>
        <p:spPr bwMode="auto">
          <a:xfrm>
            <a:off x="818942" y="2402343"/>
            <a:ext cx="1485714" cy="314286"/>
          </a:xfrm>
          <a:prstGeom prst="rect">
            <a:avLst/>
          </a:prstGeom>
          <a:noFill/>
          <a:ln w="9525">
            <a:solidFill>
              <a:schemeClr val="tx1"/>
            </a:solidFill>
            <a:miter lim="800000"/>
            <a:headEnd/>
            <a:tailEnd/>
          </a:ln>
        </p:spPr>
      </p:pic>
      <p:pic>
        <p:nvPicPr>
          <p:cNvPr id="6146" name="Picture 2"/>
          <p:cNvPicPr>
            <a:picLocks noChangeAspect="1" noChangeArrowheads="1"/>
          </p:cNvPicPr>
          <p:nvPr/>
        </p:nvPicPr>
        <p:blipFill>
          <a:blip r:embed="rId3" cstate="print"/>
          <a:srcRect l="9947" t="3231" r="6632" b="3231"/>
          <a:stretch>
            <a:fillRect/>
          </a:stretch>
        </p:blipFill>
        <p:spPr bwMode="auto">
          <a:xfrm>
            <a:off x="832780" y="3032480"/>
            <a:ext cx="905829" cy="1042417"/>
          </a:xfrm>
          <a:prstGeom prst="rect">
            <a:avLst/>
          </a:prstGeom>
          <a:noFill/>
          <a:ln w="9525">
            <a:solidFill>
              <a:schemeClr val="tx1"/>
            </a:solidFill>
            <a:miter lim="800000"/>
            <a:headEnd/>
            <a:tailEnd/>
          </a:ln>
        </p:spPr>
      </p:pic>
      <p:pic>
        <p:nvPicPr>
          <p:cNvPr id="6148" name="Picture 4"/>
          <p:cNvPicPr>
            <a:picLocks noChangeAspect="1" noChangeArrowheads="1"/>
          </p:cNvPicPr>
          <p:nvPr/>
        </p:nvPicPr>
        <p:blipFill>
          <a:blip r:embed="rId4" cstate="print"/>
          <a:srcRect l="18371" t="5600" r="18371" b="12880"/>
          <a:stretch>
            <a:fillRect/>
          </a:stretch>
        </p:blipFill>
        <p:spPr bwMode="auto">
          <a:xfrm>
            <a:off x="5486400" y="1878461"/>
            <a:ext cx="3270442" cy="4189849"/>
          </a:xfrm>
          <a:prstGeom prst="rect">
            <a:avLst/>
          </a:prstGeom>
          <a:noFill/>
          <a:ln w="9525">
            <a:solidFill>
              <a:schemeClr val="tx1"/>
            </a:solidFill>
            <a:miter lim="800000"/>
            <a:headEnd/>
            <a:tailEnd/>
          </a:ln>
        </p:spPr>
      </p:pic>
      <p:pic>
        <p:nvPicPr>
          <p:cNvPr id="6149" name="Picture 5"/>
          <p:cNvPicPr>
            <a:picLocks noChangeAspect="1" noChangeArrowheads="1"/>
          </p:cNvPicPr>
          <p:nvPr/>
        </p:nvPicPr>
        <p:blipFill>
          <a:blip r:embed="rId5" cstate="print"/>
          <a:srcRect/>
          <a:stretch>
            <a:fillRect/>
          </a:stretch>
        </p:blipFill>
        <p:spPr bwMode="auto">
          <a:xfrm>
            <a:off x="4874202" y="2971816"/>
            <a:ext cx="1866666" cy="1828572"/>
          </a:xfrm>
          <a:prstGeom prst="rect">
            <a:avLst/>
          </a:prstGeom>
          <a:noFill/>
          <a:ln w="25400">
            <a:solidFill>
              <a:srgbClr val="FF0000"/>
            </a:solidFill>
            <a:miter lim="800000"/>
            <a:headEnd/>
            <a:tailEnd/>
          </a:ln>
        </p:spPr>
      </p:pic>
      <p:sp>
        <p:nvSpPr>
          <p:cNvPr id="11" name="Rectangle 10"/>
          <p:cNvSpPr/>
          <p:nvPr/>
        </p:nvSpPr>
        <p:spPr bwMode="auto">
          <a:xfrm>
            <a:off x="7001538" y="1871345"/>
            <a:ext cx="479915" cy="560144"/>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6150" name="Picture 6"/>
          <p:cNvPicPr>
            <a:picLocks noChangeAspect="1" noChangeArrowheads="1"/>
          </p:cNvPicPr>
          <p:nvPr/>
        </p:nvPicPr>
        <p:blipFill>
          <a:blip r:embed="rId6" cstate="print"/>
          <a:srcRect/>
          <a:stretch>
            <a:fillRect/>
          </a:stretch>
        </p:blipFill>
        <p:spPr bwMode="auto">
          <a:xfrm>
            <a:off x="2952318" y="5510213"/>
            <a:ext cx="828675" cy="866775"/>
          </a:xfrm>
          <a:prstGeom prst="rect">
            <a:avLst/>
          </a:prstGeom>
          <a:noFill/>
          <a:ln w="9525">
            <a:solidFill>
              <a:schemeClr val="tx1"/>
            </a:solidFill>
            <a:miter lim="800000"/>
            <a:headEnd/>
            <a:tailEnd/>
          </a:ln>
        </p:spPr>
      </p:pic>
      <p:cxnSp>
        <p:nvCxnSpPr>
          <p:cNvPr id="13" name="Straight Arrow Connector 12"/>
          <p:cNvCxnSpPr/>
          <p:nvPr/>
        </p:nvCxnSpPr>
        <p:spPr bwMode="auto">
          <a:xfrm rot="16200000" flipH="1">
            <a:off x="5092754" y="3554899"/>
            <a:ext cx="568844" cy="10636"/>
          </a:xfrm>
          <a:prstGeom prst="straightConnector1">
            <a:avLst/>
          </a:prstGeom>
          <a:solidFill>
            <a:schemeClr val="accent2"/>
          </a:solidFill>
          <a:ln w="25400" cap="sq" cmpd="sng" algn="ctr">
            <a:solidFill>
              <a:srgbClr val="FF0000"/>
            </a:solidFill>
            <a:prstDash val="solid"/>
            <a:round/>
            <a:headEnd type="none" w="med" len="med"/>
            <a:tailEnd type="arrow"/>
          </a:ln>
          <a:effectLst/>
        </p:spPr>
      </p:cxnSp>
      <p:pic>
        <p:nvPicPr>
          <p:cNvPr id="15" name="Picture 5"/>
          <p:cNvPicPr>
            <a:picLocks noChangeAspect="1" noChangeArrowheads="1"/>
          </p:cNvPicPr>
          <p:nvPr/>
        </p:nvPicPr>
        <p:blipFill>
          <a:blip r:embed="rId7" cstate="print"/>
          <a:srcRect/>
          <a:stretch>
            <a:fillRect/>
          </a:stretch>
        </p:blipFill>
        <p:spPr bwMode="auto">
          <a:xfrm>
            <a:off x="837732" y="4382402"/>
            <a:ext cx="357143" cy="314286"/>
          </a:xfrm>
          <a:prstGeom prst="rect">
            <a:avLst/>
          </a:prstGeom>
          <a:noFill/>
          <a:ln w="9525">
            <a:solidFill>
              <a:schemeClr val="tx1"/>
            </a:solidFill>
            <a:miter lim="800000"/>
            <a:headEnd/>
            <a:tailEnd/>
          </a:ln>
        </p:spPr>
      </p:pic>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srcRect l="21711" t="51520" r="28948" b="17360"/>
          <a:stretch>
            <a:fillRect/>
          </a:stretch>
        </p:blipFill>
        <p:spPr bwMode="auto">
          <a:xfrm>
            <a:off x="5052805" y="1392381"/>
            <a:ext cx="3477289" cy="2180367"/>
          </a:xfrm>
          <a:prstGeom prst="rect">
            <a:avLst/>
          </a:prstGeom>
          <a:noFill/>
          <a:ln w="9525">
            <a:solidFill>
              <a:schemeClr val="tx1"/>
            </a:solidFill>
            <a:miter lim="800000"/>
            <a:headEnd/>
            <a:tailEnd/>
          </a:ln>
        </p:spPr>
      </p:pic>
      <p:pic>
        <p:nvPicPr>
          <p:cNvPr id="7172" name="Picture 4"/>
          <p:cNvPicPr>
            <a:picLocks noChangeAspect="1" noChangeArrowheads="1"/>
          </p:cNvPicPr>
          <p:nvPr/>
        </p:nvPicPr>
        <p:blipFill>
          <a:blip r:embed="rId3" cstate="print"/>
          <a:srcRect/>
          <a:stretch>
            <a:fillRect/>
          </a:stretch>
        </p:blipFill>
        <p:spPr bwMode="auto">
          <a:xfrm>
            <a:off x="5070764" y="3705284"/>
            <a:ext cx="2763982" cy="2747695"/>
          </a:xfrm>
          <a:prstGeom prst="rect">
            <a:avLst/>
          </a:prstGeom>
          <a:noFill/>
          <a:ln w="9525">
            <a:solidFill>
              <a:schemeClr val="tx1"/>
            </a:solidFill>
            <a:miter lim="800000"/>
            <a:headEnd/>
            <a:tailEnd/>
          </a:ln>
        </p:spPr>
      </p:pic>
      <p:sp>
        <p:nvSpPr>
          <p:cNvPr id="3" name="Content Placeholder 2"/>
          <p:cNvSpPr>
            <a:spLocks noGrp="1"/>
          </p:cNvSpPr>
          <p:nvPr>
            <p:ph sz="half" idx="1"/>
          </p:nvPr>
        </p:nvSpPr>
        <p:spPr>
          <a:xfrm>
            <a:off x="590550" y="1751012"/>
            <a:ext cx="4397086" cy="4573588"/>
          </a:xfrm>
        </p:spPr>
        <p:txBody>
          <a:bodyPr/>
          <a:lstStyle/>
          <a:p>
            <a:r>
              <a:rPr lang="en-GB" dirty="0" smtClean="0"/>
              <a:t>View the Mesh Interior</a:t>
            </a:r>
          </a:p>
          <a:p>
            <a:pPr lvl="1"/>
            <a:r>
              <a:rPr lang="en-GB" dirty="0" smtClean="0"/>
              <a:t>Zoom into the impeller body as shown using the Box Zoom Tool.</a:t>
            </a:r>
          </a:p>
          <a:p>
            <a:pPr lvl="1"/>
            <a:r>
              <a:rPr lang="en-GB" dirty="0" smtClean="0"/>
              <a:t>The Automatic Method has applied Patch Conforming Tetrahedrons refining for curvature where required.</a:t>
            </a:r>
          </a:p>
          <a:p>
            <a:pPr lvl="1"/>
            <a:r>
              <a:rPr lang="en-GB" dirty="0" smtClean="0"/>
              <a:t>The Non-Conformal Interface between the impeller and the outer body is clearly visible. Switch off the Slice Plane.</a:t>
            </a:r>
          </a:p>
          <a:p>
            <a:pPr lvl="1"/>
            <a:endParaRPr lang="en-GB" dirty="0" smtClean="0"/>
          </a:p>
          <a:p>
            <a:pPr lvl="1"/>
            <a:endParaRPr lang="en-GB" dirty="0"/>
          </a:p>
          <a:p>
            <a:pPr lvl="1"/>
            <a:endParaRPr lang="en-GB" dirty="0" smtClean="0"/>
          </a:p>
          <a:p>
            <a:pPr lvl="1"/>
            <a:r>
              <a:rPr lang="en-GB" dirty="0" smtClean="0"/>
              <a:t>To gain the advantages of a hex sweep mesh we’ll need to make some simple but important modifications to the geometry.</a:t>
            </a:r>
            <a:endParaRPr lang="en-GB" dirty="0"/>
          </a:p>
        </p:txBody>
      </p:sp>
      <p:sp>
        <p:nvSpPr>
          <p:cNvPr id="2" name="Title 1"/>
          <p:cNvSpPr>
            <a:spLocks noGrp="1"/>
          </p:cNvSpPr>
          <p:nvPr>
            <p:ph type="title"/>
          </p:nvPr>
        </p:nvSpPr>
        <p:spPr/>
        <p:txBody>
          <a:bodyPr/>
          <a:lstStyle/>
          <a:p>
            <a:r>
              <a:rPr lang="en-GB" dirty="0" smtClean="0"/>
              <a:t>Initial Mesh</a:t>
            </a:r>
            <a:endParaRPr lang="en-GB" dirty="0"/>
          </a:p>
        </p:txBody>
      </p:sp>
      <p:sp>
        <p:nvSpPr>
          <p:cNvPr id="11" name="Rectangle 10"/>
          <p:cNvSpPr/>
          <p:nvPr/>
        </p:nvSpPr>
        <p:spPr bwMode="auto">
          <a:xfrm>
            <a:off x="5131173" y="5237999"/>
            <a:ext cx="479915" cy="560144"/>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cxnSp>
        <p:nvCxnSpPr>
          <p:cNvPr id="13" name="Straight Arrow Connector 12"/>
          <p:cNvCxnSpPr/>
          <p:nvPr/>
        </p:nvCxnSpPr>
        <p:spPr bwMode="auto">
          <a:xfrm>
            <a:off x="6244695" y="1675595"/>
            <a:ext cx="1569269" cy="1358550"/>
          </a:xfrm>
          <a:prstGeom prst="straightConnector1">
            <a:avLst/>
          </a:prstGeom>
          <a:solidFill>
            <a:schemeClr val="accent2"/>
          </a:solidFill>
          <a:ln w="25400" cap="sq" cmpd="sng" algn="ctr">
            <a:solidFill>
              <a:srgbClr val="FF0000"/>
            </a:solidFill>
            <a:prstDash val="solid"/>
            <a:round/>
            <a:headEnd type="none" w="med" len="med"/>
            <a:tailEnd type="arrow"/>
          </a:ln>
          <a:effectLst/>
        </p:spPr>
      </p:cxnSp>
      <p:pic>
        <p:nvPicPr>
          <p:cNvPr id="7170" name="Picture 2"/>
          <p:cNvPicPr>
            <a:picLocks noChangeAspect="1" noChangeArrowheads="1"/>
          </p:cNvPicPr>
          <p:nvPr/>
        </p:nvPicPr>
        <p:blipFill>
          <a:blip r:embed="rId4" cstate="print"/>
          <a:srcRect/>
          <a:stretch>
            <a:fillRect/>
          </a:stretch>
        </p:blipFill>
        <p:spPr bwMode="auto">
          <a:xfrm>
            <a:off x="3242830" y="2368262"/>
            <a:ext cx="371429" cy="314286"/>
          </a:xfrm>
          <a:prstGeom prst="rect">
            <a:avLst/>
          </a:prstGeom>
          <a:noFill/>
          <a:ln w="9525">
            <a:solidFill>
              <a:schemeClr val="tx1"/>
            </a:solidFill>
            <a:miter lim="800000"/>
            <a:headEnd/>
            <a:tailEnd/>
          </a:ln>
        </p:spPr>
      </p:pic>
      <p:pic>
        <p:nvPicPr>
          <p:cNvPr id="7173" name="Picture 5"/>
          <p:cNvPicPr>
            <a:picLocks noChangeAspect="1" noChangeArrowheads="1"/>
          </p:cNvPicPr>
          <p:nvPr/>
        </p:nvPicPr>
        <p:blipFill>
          <a:blip r:embed="rId3" cstate="print"/>
          <a:srcRect l="2227" t="47040" r="74041" b="27440"/>
          <a:stretch>
            <a:fillRect/>
          </a:stretch>
        </p:blipFill>
        <p:spPr bwMode="auto">
          <a:xfrm>
            <a:off x="6507862" y="4010894"/>
            <a:ext cx="2054647" cy="2196432"/>
          </a:xfrm>
          <a:prstGeom prst="rect">
            <a:avLst/>
          </a:prstGeom>
          <a:noFill/>
          <a:ln w="25400">
            <a:solidFill>
              <a:srgbClr val="FF0000"/>
            </a:solidFill>
            <a:miter lim="800000"/>
            <a:headEnd/>
            <a:tailEnd/>
          </a:ln>
        </p:spPr>
      </p:pic>
      <p:pic>
        <p:nvPicPr>
          <p:cNvPr id="12" name="Picture 11" descr="section_plane4.png"/>
          <p:cNvPicPr>
            <a:picLocks noChangeAspect="1"/>
          </p:cNvPicPr>
          <p:nvPr/>
        </p:nvPicPr>
        <p:blipFill>
          <a:blip r:embed="rId5"/>
          <a:srcRect r="11577"/>
          <a:stretch>
            <a:fillRect/>
          </a:stretch>
        </p:blipFill>
        <p:spPr>
          <a:xfrm>
            <a:off x="962025" y="4452937"/>
            <a:ext cx="3244762" cy="864130"/>
          </a:xfrm>
          <a:prstGeom prst="rect">
            <a:avLst/>
          </a:prstGeom>
          <a:ln>
            <a:solidFill>
              <a:schemeClr val="tx1"/>
            </a:solidFill>
          </a:ln>
        </p:spPr>
      </p:pic>
    </p:spTree>
  </p:cSld>
  <p:clrMapOvr>
    <a:masterClrMapping/>
  </p:clrMapOvr>
  <p:transition>
    <p:wipe dir="r"/>
  </p:transition>
</p:sld>
</file>

<file path=ppt/theme/theme1.xml><?xml version="1.0" encoding="utf-8"?>
<a:theme xmlns:a="http://schemas.openxmlformats.org/drawingml/2006/main" name="1_ANSYS-2011-powerpoint-template">
  <a:themeElements>
    <a:clrScheme name="Custom 1">
      <a:dk1>
        <a:sysClr val="windowText" lastClr="000000"/>
      </a:dk1>
      <a:lt1>
        <a:sysClr val="window" lastClr="FFFFFF"/>
      </a:lt1>
      <a:dk2>
        <a:srgbClr val="FFDD00"/>
      </a:dk2>
      <a:lt2>
        <a:srgbClr val="0079C1"/>
      </a:lt2>
      <a:accent1>
        <a:srgbClr val="000000"/>
      </a:accent1>
      <a:accent2>
        <a:srgbClr val="F2F2F2"/>
      </a:accent2>
      <a:accent3>
        <a:srgbClr val="BFBFBF"/>
      </a:accent3>
      <a:accent4>
        <a:srgbClr val="6D6E71"/>
      </a:accent4>
      <a:accent5>
        <a:srgbClr val="939598"/>
      </a:accent5>
      <a:accent6>
        <a:srgbClr val="BCBEC0"/>
      </a:accent6>
      <a:hlink>
        <a:srgbClr val="414042"/>
      </a:hlink>
      <a:folHlink>
        <a:srgbClr val="008C99"/>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75000"/>
          </a:schemeClr>
        </a:solidFill>
        <a:ln w="12700" cap="sq" algn="ctr">
          <a:noFill/>
          <a:miter lim="800000"/>
          <a:headEnd/>
          <a:tailEnd/>
        </a:ln>
        <a:effectLst/>
      </a:spPr>
      <a:bodyPr wrap="none" rtlCol="0" anchor="ctr"/>
      <a:lstStyle>
        <a:defPPr algn="ctr">
          <a:defRPr b="1" dirty="0" smtClean="0">
            <a:solidFill>
              <a:schemeClr val="bg1"/>
            </a:solidFill>
            <a:latin typeface="Arial Narrow" pitchFamily="34" charset="0"/>
          </a:defRPr>
        </a:defPPr>
      </a:lstStyle>
    </a:spDef>
    <a:lnDef>
      <a:spPr bwMode="auto">
        <a:solidFill>
          <a:schemeClr val="accent2"/>
        </a:solidFill>
        <a:ln w="19050" cap="sq" cmpd="sng" algn="ctr">
          <a:solidFill>
            <a:schemeClr val="bg2"/>
          </a:solidFill>
          <a:prstDash val="solid"/>
          <a:round/>
          <a:headEnd type="triangle" w="med" len="med"/>
          <a:tailEnd type="triangle" w="med" len="med"/>
        </a:ln>
        <a:effectLst/>
      </a:spPr>
      <a:bodyPr/>
      <a:lstStyle/>
    </a:lnDef>
    <a:txDef>
      <a:spPr bwMode="auto">
        <a:noFill/>
        <a:ln w="12700" cap="sq" algn="ctr">
          <a:noFill/>
          <a:miter lim="800000"/>
          <a:headEnd/>
          <a:tailEnd/>
        </a:ln>
        <a:effectLst/>
      </a:spPr>
      <a:bodyPr wrap="square" rtlCol="0">
        <a:spAutoFit/>
      </a:bodyPr>
      <a:lstStyle>
        <a:defPPr>
          <a:defRPr b="1" dirty="0" smtClean="0">
            <a:latin typeface="Calibri" pitchFamily="34" charset="0"/>
            <a:cs typeface="Calibri" pitchFamily="34" charset="0"/>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23970</TotalTime>
  <Words>1880</Words>
  <Application>Microsoft Office PowerPoint</Application>
  <PresentationFormat>On-screen Show (4:3)</PresentationFormat>
  <Paragraphs>308</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1_ANSYS-2011-powerpoint-template</vt:lpstr>
      <vt:lpstr>Workshop 5a  Applications – Mixing Tank </vt:lpstr>
      <vt:lpstr>Introduction</vt:lpstr>
      <vt:lpstr>Project Startup</vt:lpstr>
      <vt:lpstr>Units</vt:lpstr>
      <vt:lpstr>Geometry</vt:lpstr>
      <vt:lpstr>Preparation</vt:lpstr>
      <vt:lpstr>Global Mesh Settings</vt:lpstr>
      <vt:lpstr>Initial Mesh</vt:lpstr>
      <vt:lpstr>Initial Mesh</vt:lpstr>
      <vt:lpstr>Preparation</vt:lpstr>
      <vt:lpstr>Decomposition in DesignModeler</vt:lpstr>
      <vt:lpstr>Decomposition in DesignModeler</vt:lpstr>
      <vt:lpstr>Decomposition in DesignModeler</vt:lpstr>
      <vt:lpstr>Decomposition in DesignModeler</vt:lpstr>
      <vt:lpstr>Decomposition in DesignModeler</vt:lpstr>
      <vt:lpstr>Refresh Geometry</vt:lpstr>
      <vt:lpstr>Sweep Mesh</vt:lpstr>
      <vt:lpstr>Preparation</vt:lpstr>
      <vt:lpstr>Local Sizing</vt:lpstr>
      <vt:lpstr>Local Sizing</vt:lpstr>
      <vt:lpstr>Local Sizing</vt:lpstr>
      <vt:lpstr>Local Sizing</vt:lpstr>
      <vt:lpstr>Local Sizing</vt:lpstr>
      <vt:lpstr>Local Sizing</vt:lpstr>
      <vt:lpstr>Named Selections</vt:lpstr>
      <vt:lpstr>Named Selections</vt:lpstr>
      <vt:lpstr>Named Selections</vt:lpstr>
      <vt:lpstr>Named Selections</vt:lpstr>
      <vt:lpstr>Named Selections</vt:lpstr>
      <vt:lpstr>Named Selections</vt:lpstr>
      <vt:lpstr>Named Selections</vt:lpstr>
      <vt:lpstr>Named Selections</vt:lpstr>
      <vt:lpstr>Global Inflation</vt:lpstr>
      <vt:lpstr>Final Mesh</vt:lpstr>
      <vt:lpstr>Final Mesh</vt:lpstr>
      <vt:lpstr>Save the Project</vt:lpstr>
      <vt:lpstr>Notes</vt:lpstr>
    </vt:vector>
  </TitlesOfParts>
  <Company>ANSYS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pcdimier</dc:creator>
  <cp:lastModifiedBy>mkhan</cp:lastModifiedBy>
  <cp:revision>782</cp:revision>
  <dcterms:created xsi:type="dcterms:W3CDTF">2003-01-22T19:16:29Z</dcterms:created>
  <dcterms:modified xsi:type="dcterms:W3CDTF">2012-11-20T06:49:56Z</dcterms:modified>
</cp:coreProperties>
</file>