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C0CB-F9AC-4D98-9A41-1990593BB8D3}" type="datetimeFigureOut">
              <a:rPr lang="tr-TR" smtClean="0"/>
              <a:t>2.10.2023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66AAA-8A0E-4C52-AD86-0EA6D054947E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6618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C0CB-F9AC-4D98-9A41-1990593BB8D3}" type="datetimeFigureOut">
              <a:rPr lang="tr-TR" smtClean="0"/>
              <a:t>2.10.2023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66AAA-8A0E-4C52-AD86-0EA6D05494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271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C0CB-F9AC-4D98-9A41-1990593BB8D3}" type="datetimeFigureOut">
              <a:rPr lang="tr-TR" smtClean="0"/>
              <a:t>2.10.2023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66AAA-8A0E-4C52-AD86-0EA6D05494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5273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C0CB-F9AC-4D98-9A41-1990593BB8D3}" type="datetimeFigureOut">
              <a:rPr lang="tr-TR" smtClean="0"/>
              <a:t>2.10.2023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66AAA-8A0E-4C52-AD86-0EA6D05494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36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C0CB-F9AC-4D98-9A41-1990593BB8D3}" type="datetimeFigureOut">
              <a:rPr lang="tr-TR" smtClean="0"/>
              <a:t>2.10.2023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66AAA-8A0E-4C52-AD86-0EA6D054947E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52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C0CB-F9AC-4D98-9A41-1990593BB8D3}" type="datetimeFigureOut">
              <a:rPr lang="tr-TR" smtClean="0"/>
              <a:t>2.10.2023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66AAA-8A0E-4C52-AD86-0EA6D05494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3876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C0CB-F9AC-4D98-9A41-1990593BB8D3}" type="datetimeFigureOut">
              <a:rPr lang="tr-TR" smtClean="0"/>
              <a:t>2.10.2023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66AAA-8A0E-4C52-AD86-0EA6D05494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030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C0CB-F9AC-4D98-9A41-1990593BB8D3}" type="datetimeFigureOut">
              <a:rPr lang="tr-TR" smtClean="0"/>
              <a:t>2.10.2023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66AAA-8A0E-4C52-AD86-0EA6D05494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6668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C0CB-F9AC-4D98-9A41-1990593BB8D3}" type="datetimeFigureOut">
              <a:rPr lang="tr-TR" smtClean="0"/>
              <a:t>2.10.2023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66AAA-8A0E-4C52-AD86-0EA6D05494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708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A69C0CB-F9AC-4D98-9A41-1990593BB8D3}" type="datetimeFigureOut">
              <a:rPr lang="tr-TR" smtClean="0"/>
              <a:t>2.10.2023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566AAA-8A0E-4C52-AD86-0EA6D05494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933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C0CB-F9AC-4D98-9A41-1990593BB8D3}" type="datetimeFigureOut">
              <a:rPr lang="tr-TR" smtClean="0"/>
              <a:t>2.10.2023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66AAA-8A0E-4C52-AD86-0EA6D05494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611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A69C0CB-F9AC-4D98-9A41-1990593BB8D3}" type="datetimeFigureOut">
              <a:rPr lang="tr-TR" smtClean="0"/>
              <a:t>2.10.2023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566AAA-8A0E-4C52-AD86-0EA6D054947E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089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559D984-1995-4CB5-9CE2-9085DB2B04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9600" dirty="0"/>
              <a:t>YALIN ÜRETİM</a:t>
            </a:r>
            <a:br>
              <a:rPr lang="tr-TR" dirty="0"/>
            </a:br>
            <a:r>
              <a:rPr lang="tr-TR" sz="6000" dirty="0"/>
              <a:t>(MEN1-351)</a:t>
            </a:r>
            <a:br>
              <a:rPr lang="tr-TR" sz="6000" dirty="0"/>
            </a:br>
            <a:r>
              <a:rPr lang="tr-TR" sz="6000" b="1" dirty="0"/>
              <a:t>Dr. </a:t>
            </a:r>
            <a:r>
              <a:rPr lang="tr-TR" sz="6000" b="1" dirty="0" err="1"/>
              <a:t>Öğr</a:t>
            </a:r>
            <a:r>
              <a:rPr lang="tr-TR" sz="6000" b="1" dirty="0"/>
              <a:t>. Üyesi Sinan ÖZTAŞ</a:t>
            </a:r>
            <a:endParaRPr lang="tr-TR" b="1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8AC7E60-020A-4F08-9662-5B92E7BE5E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1513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3CF5571-74A2-4012-BA8D-92F4021AD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Yalın Düşünce-</a:t>
            </a:r>
            <a:r>
              <a:rPr lang="tr-TR" b="1" dirty="0" err="1"/>
              <a:t>Lean</a:t>
            </a:r>
            <a:r>
              <a:rPr lang="tr-TR" b="1" dirty="0"/>
              <a:t> </a:t>
            </a:r>
            <a:r>
              <a:rPr lang="tr-TR" b="1" dirty="0" err="1"/>
              <a:t>Philosophy</a:t>
            </a:r>
            <a:br>
              <a:rPr lang="tr-TR" b="1" dirty="0"/>
            </a:br>
            <a:r>
              <a:rPr lang="tr-TR" b="1" dirty="0"/>
              <a:t>(Temel Prensipler)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CF76E7-9DE0-415D-907C-C92F4A076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1. </a:t>
            </a:r>
            <a:r>
              <a:rPr lang="tr-TR" dirty="0"/>
              <a:t>Value-Değer (</a:t>
            </a:r>
            <a:r>
              <a:rPr lang="tr-TR" dirty="0" err="1"/>
              <a:t>Waste</a:t>
            </a:r>
            <a:r>
              <a:rPr lang="tr-TR" dirty="0"/>
              <a:t>-israf)</a:t>
            </a:r>
          </a:p>
          <a:p>
            <a:r>
              <a:rPr lang="tr-TR" b="1" dirty="0"/>
              <a:t>2. </a:t>
            </a:r>
            <a:r>
              <a:rPr lang="tr-TR" dirty="0"/>
              <a:t>Value </a:t>
            </a:r>
            <a:r>
              <a:rPr lang="tr-TR" dirty="0" err="1"/>
              <a:t>Stream</a:t>
            </a:r>
            <a:r>
              <a:rPr lang="tr-TR" dirty="0"/>
              <a:t>-Değer Akışı</a:t>
            </a:r>
          </a:p>
          <a:p>
            <a:r>
              <a:rPr lang="tr-TR" b="1" dirty="0"/>
              <a:t>3. </a:t>
            </a:r>
            <a:r>
              <a:rPr lang="tr-TR" dirty="0" err="1"/>
              <a:t>Flow</a:t>
            </a:r>
            <a:r>
              <a:rPr lang="tr-TR" dirty="0"/>
              <a:t>-Sürekli Akış</a:t>
            </a:r>
          </a:p>
          <a:p>
            <a:r>
              <a:rPr lang="tr-TR" b="1" dirty="0"/>
              <a:t>4. </a:t>
            </a:r>
            <a:r>
              <a:rPr lang="tr-TR" dirty="0" err="1"/>
              <a:t>Pull</a:t>
            </a:r>
            <a:r>
              <a:rPr lang="tr-TR" dirty="0"/>
              <a:t>-Çekme (</a:t>
            </a:r>
            <a:r>
              <a:rPr lang="tr-TR" dirty="0" err="1"/>
              <a:t>Pull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Push</a:t>
            </a:r>
            <a:r>
              <a:rPr lang="tr-TR" dirty="0"/>
              <a:t>-İtme ve Çekme)</a:t>
            </a:r>
          </a:p>
          <a:p>
            <a:r>
              <a:rPr lang="tr-TR" b="1" dirty="0"/>
              <a:t>5. </a:t>
            </a:r>
            <a:r>
              <a:rPr lang="tr-TR" dirty="0" err="1"/>
              <a:t>Perfection</a:t>
            </a:r>
            <a:r>
              <a:rPr lang="tr-TR" dirty="0"/>
              <a:t>-Mükemmellik</a:t>
            </a:r>
          </a:p>
        </p:txBody>
      </p:sp>
    </p:spTree>
    <p:extLst>
      <p:ext uri="{BB962C8B-B14F-4D97-AF65-F5344CB8AC3E}">
        <p14:creationId xmlns:p14="http://schemas.microsoft.com/office/powerpoint/2010/main" val="2227496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ABC5E9A-AD77-4F38-9E58-1045EB785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92009"/>
            <a:ext cx="10058400" cy="1393794"/>
          </a:xfrm>
        </p:spPr>
        <p:txBody>
          <a:bodyPr>
            <a:normAutofit/>
          </a:bodyPr>
          <a:lstStyle/>
          <a:p>
            <a:r>
              <a:rPr lang="tr-TR" dirty="0"/>
              <a:t>Yalın Üretim (</a:t>
            </a:r>
            <a:r>
              <a:rPr lang="tr-TR" dirty="0" err="1"/>
              <a:t>Lean</a:t>
            </a:r>
            <a:r>
              <a:rPr lang="tr-TR" dirty="0"/>
              <a:t> </a:t>
            </a:r>
            <a:r>
              <a:rPr lang="tr-TR" dirty="0" err="1"/>
              <a:t>Manufacturing</a:t>
            </a:r>
            <a:r>
              <a:rPr lang="tr-TR" dirty="0"/>
              <a:t>) ve İş-süreç (</a:t>
            </a:r>
            <a:r>
              <a:rPr lang="tr-TR" dirty="0" err="1"/>
              <a:t>Work-Process</a:t>
            </a:r>
            <a:r>
              <a:rPr lang="tr-TR" dirty="0"/>
              <a:t>) geliştirme teknikleri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882E71-4B9A-41AB-92B8-AA14AADA0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66152"/>
            <a:ext cx="10058400" cy="370294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tr-TR" b="1" dirty="0"/>
              <a:t>Tam zamanında üretim (</a:t>
            </a:r>
            <a:r>
              <a:rPr lang="tr-TR" b="1" dirty="0" err="1"/>
              <a:t>Just</a:t>
            </a:r>
            <a:r>
              <a:rPr lang="tr-TR" b="1" dirty="0"/>
              <a:t> in time)-(Sıfır hata, sıfır hazırlık zamanı, sıfır stok, sıfır taşıma, sıfır temin süresi)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b="1" dirty="0"/>
              <a:t>Değer Akışı haritalama (Value </a:t>
            </a:r>
            <a:r>
              <a:rPr lang="tr-TR" b="1" dirty="0" err="1"/>
              <a:t>stream</a:t>
            </a:r>
            <a:r>
              <a:rPr lang="tr-TR" b="1" dirty="0"/>
              <a:t> </a:t>
            </a:r>
            <a:r>
              <a:rPr lang="tr-TR" b="1" dirty="0" err="1"/>
              <a:t>mapping</a:t>
            </a:r>
            <a:r>
              <a:rPr lang="tr-TR" b="1" dirty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b="1" dirty="0"/>
              <a:t>5S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 err="1"/>
              <a:t>Seiri</a:t>
            </a:r>
            <a:r>
              <a:rPr lang="tr-TR" dirty="0"/>
              <a:t> (sınıflandır)-</a:t>
            </a:r>
            <a:r>
              <a:rPr lang="tr-TR" dirty="0" err="1"/>
              <a:t>Sort</a:t>
            </a:r>
            <a:r>
              <a:rPr lang="tr-TR" dirty="0"/>
              <a:t> (</a:t>
            </a:r>
            <a:r>
              <a:rPr lang="en-US" dirty="0"/>
              <a:t>Eliminate that which is not needed</a:t>
            </a:r>
            <a:r>
              <a:rPr lang="tr-TR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 err="1"/>
              <a:t>Seiton</a:t>
            </a:r>
            <a:r>
              <a:rPr lang="tr-TR" dirty="0"/>
              <a:t> (düzenle)-</a:t>
            </a:r>
            <a:r>
              <a:rPr lang="tr-TR" dirty="0" err="1"/>
              <a:t>Straighten</a:t>
            </a:r>
            <a:r>
              <a:rPr lang="tr-TR" dirty="0"/>
              <a:t> (</a:t>
            </a:r>
            <a:r>
              <a:rPr lang="en-US" dirty="0"/>
              <a:t>Organize what remains after sorting</a:t>
            </a:r>
            <a:r>
              <a:rPr lang="tr-TR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 err="1"/>
              <a:t>Seiso</a:t>
            </a:r>
            <a:r>
              <a:rPr lang="tr-TR" dirty="0"/>
              <a:t> (temizle)-</a:t>
            </a:r>
            <a:r>
              <a:rPr lang="tr-TR" dirty="0" err="1"/>
              <a:t>Shine</a:t>
            </a:r>
            <a:r>
              <a:rPr lang="tr-TR" dirty="0"/>
              <a:t> (</a:t>
            </a:r>
            <a:r>
              <a:rPr lang="en-US" dirty="0"/>
              <a:t>Clean and inspect the work area</a:t>
            </a:r>
            <a:r>
              <a:rPr lang="tr-TR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 err="1"/>
              <a:t>Seiketsu</a:t>
            </a:r>
            <a:r>
              <a:rPr lang="tr-TR" dirty="0"/>
              <a:t> (standart hale getir)-Standardize (Write </a:t>
            </a:r>
            <a:r>
              <a:rPr lang="tr-TR" dirty="0" err="1"/>
              <a:t>standards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5S)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 err="1"/>
              <a:t>Shitsuke</a:t>
            </a:r>
            <a:r>
              <a:rPr lang="tr-TR" dirty="0"/>
              <a:t> (disiplin)-</a:t>
            </a:r>
            <a:r>
              <a:rPr lang="tr-TR" dirty="0" err="1"/>
              <a:t>Sustain</a:t>
            </a:r>
            <a:r>
              <a:rPr lang="tr-TR" dirty="0"/>
              <a:t> (</a:t>
            </a:r>
            <a:r>
              <a:rPr lang="en-US" dirty="0"/>
              <a:t>Consistently apply the 5S standards</a:t>
            </a:r>
            <a:r>
              <a:rPr lang="tr-TR" dirty="0"/>
              <a:t>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9393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9C7F900-565A-4E37-808C-5002EF4EC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990003-1E6D-449B-864C-15AA2DA60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tr-TR" b="1" dirty="0"/>
              <a:t>Toplam Kalite Yönetimi-Total </a:t>
            </a:r>
            <a:r>
              <a:rPr lang="tr-TR" b="1" dirty="0" err="1"/>
              <a:t>Quality</a:t>
            </a:r>
            <a:r>
              <a:rPr lang="tr-TR" b="1" dirty="0"/>
              <a:t> Management: </a:t>
            </a:r>
            <a:r>
              <a:rPr lang="en-US" b="1" dirty="0"/>
              <a:t>8 principles of </a:t>
            </a:r>
            <a:r>
              <a:rPr lang="tr-TR" b="1" dirty="0"/>
              <a:t>TQM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/>
              <a:t>Müşteri odaklılık (</a:t>
            </a:r>
            <a:r>
              <a:rPr lang="tr-TR" dirty="0" err="1"/>
              <a:t>Customer-focused</a:t>
            </a:r>
            <a:r>
              <a:rPr lang="tr-TR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/>
              <a:t>Tüm çalışanların katılımı (Total </a:t>
            </a:r>
            <a:r>
              <a:rPr lang="tr-TR" dirty="0" err="1"/>
              <a:t>employee</a:t>
            </a:r>
            <a:r>
              <a:rPr lang="tr-TR" dirty="0"/>
              <a:t> </a:t>
            </a:r>
            <a:r>
              <a:rPr lang="tr-TR" dirty="0" err="1"/>
              <a:t>involvement</a:t>
            </a:r>
            <a:r>
              <a:rPr lang="tr-TR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/>
              <a:t>Süreç odaklı (</a:t>
            </a:r>
            <a:r>
              <a:rPr lang="tr-TR" dirty="0" err="1"/>
              <a:t>Process-centered</a:t>
            </a:r>
            <a:r>
              <a:rPr lang="tr-TR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/>
              <a:t>Bütünleşik sistem (</a:t>
            </a:r>
            <a:r>
              <a:rPr lang="tr-TR" dirty="0" err="1"/>
              <a:t>Integrated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b="1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/>
              <a:t>Stratejik ve sistematik yaklaşım (Strategic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systematic</a:t>
            </a:r>
            <a:r>
              <a:rPr lang="tr-TR" dirty="0"/>
              <a:t> </a:t>
            </a:r>
            <a:r>
              <a:rPr lang="tr-TR" dirty="0" err="1"/>
              <a:t>approach</a:t>
            </a:r>
            <a:r>
              <a:rPr lang="tr-TR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/>
              <a:t>Sürekli iyileştirme (</a:t>
            </a:r>
            <a:r>
              <a:rPr lang="tr-TR" dirty="0" err="1"/>
              <a:t>Continual</a:t>
            </a:r>
            <a:r>
              <a:rPr lang="tr-TR" dirty="0"/>
              <a:t> </a:t>
            </a:r>
            <a:r>
              <a:rPr lang="tr-TR" dirty="0" err="1"/>
              <a:t>improvement</a:t>
            </a:r>
            <a:r>
              <a:rPr lang="tr-TR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/>
              <a:t>Gerçek tabanlı karar verme (</a:t>
            </a:r>
            <a:r>
              <a:rPr lang="tr-TR" dirty="0" err="1"/>
              <a:t>Fact-based</a:t>
            </a:r>
            <a:r>
              <a:rPr lang="tr-TR" dirty="0"/>
              <a:t> </a:t>
            </a:r>
            <a:r>
              <a:rPr lang="tr-TR" dirty="0" err="1"/>
              <a:t>decision</a:t>
            </a:r>
            <a:r>
              <a:rPr lang="tr-TR" dirty="0"/>
              <a:t> </a:t>
            </a:r>
            <a:r>
              <a:rPr lang="tr-TR" dirty="0" err="1"/>
              <a:t>making</a:t>
            </a:r>
            <a:r>
              <a:rPr lang="tr-TR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/>
              <a:t>İletişim (Communications)</a:t>
            </a:r>
          </a:p>
        </p:txBody>
      </p:sp>
    </p:spTree>
    <p:extLst>
      <p:ext uri="{BB962C8B-B14F-4D97-AF65-F5344CB8AC3E}">
        <p14:creationId xmlns:p14="http://schemas.microsoft.com/office/powerpoint/2010/main" val="2191681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CC7C318-AE21-4E69-9D7B-926B4EB4B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185C90-B3DD-4797-91DA-BC2AC9C94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tr-TR" b="1" dirty="0"/>
              <a:t>Toplam Üretken Bakım-Total </a:t>
            </a:r>
            <a:r>
              <a:rPr lang="tr-TR" b="1" dirty="0" err="1"/>
              <a:t>Productive</a:t>
            </a:r>
            <a:r>
              <a:rPr lang="tr-TR" b="1" dirty="0"/>
              <a:t> </a:t>
            </a:r>
            <a:r>
              <a:rPr lang="tr-TR" b="1" dirty="0" err="1"/>
              <a:t>Maintenance</a:t>
            </a:r>
            <a:endParaRPr lang="tr-TR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b="1" dirty="0" err="1"/>
              <a:t>Kanban</a:t>
            </a:r>
            <a:r>
              <a:rPr lang="tr-TR" b="1" dirty="0"/>
              <a:t> (</a:t>
            </a:r>
            <a:r>
              <a:rPr lang="tr-TR" b="1" dirty="0" err="1"/>
              <a:t>Pull</a:t>
            </a:r>
            <a:r>
              <a:rPr lang="tr-TR" b="1" dirty="0"/>
              <a:t> </a:t>
            </a:r>
            <a:r>
              <a:rPr lang="tr-TR" b="1" dirty="0" err="1"/>
              <a:t>system</a:t>
            </a:r>
            <a:r>
              <a:rPr lang="tr-TR" b="1" dirty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b="1" dirty="0"/>
              <a:t>Hücresel Üretim-Grup Teknolojisi (Cellular </a:t>
            </a:r>
            <a:r>
              <a:rPr lang="tr-TR" b="1" dirty="0" err="1"/>
              <a:t>Manufacturing-group</a:t>
            </a:r>
            <a:r>
              <a:rPr lang="tr-TR" b="1" dirty="0"/>
              <a:t> </a:t>
            </a:r>
            <a:r>
              <a:rPr lang="tr-TR" b="1" dirty="0" err="1"/>
              <a:t>technology</a:t>
            </a:r>
            <a:r>
              <a:rPr lang="tr-TR" b="1" dirty="0"/>
              <a:t>), Amaçlar: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b="1" dirty="0"/>
              <a:t>Minimum hazırlık zamanları-</a:t>
            </a:r>
            <a:r>
              <a:rPr lang="tr-TR" dirty="0"/>
              <a:t>Minimize </a:t>
            </a:r>
            <a:r>
              <a:rPr lang="tr-TR" dirty="0" err="1"/>
              <a:t>setup</a:t>
            </a:r>
            <a:r>
              <a:rPr lang="tr-TR" dirty="0"/>
              <a:t> </a:t>
            </a:r>
            <a:r>
              <a:rPr lang="tr-TR" dirty="0" err="1"/>
              <a:t>times</a:t>
            </a:r>
            <a:endParaRPr lang="tr-TR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tr-TR" b="1" dirty="0"/>
              <a:t>Maksimum akış etkinliği -</a:t>
            </a:r>
            <a:r>
              <a:rPr lang="tr-TR" dirty="0" err="1"/>
              <a:t>Maximize</a:t>
            </a:r>
            <a:r>
              <a:rPr lang="tr-TR" dirty="0"/>
              <a:t> </a:t>
            </a:r>
            <a:r>
              <a:rPr lang="tr-TR" dirty="0" err="1"/>
              <a:t>flow</a:t>
            </a:r>
            <a:r>
              <a:rPr lang="tr-TR" dirty="0"/>
              <a:t> </a:t>
            </a:r>
            <a:r>
              <a:rPr lang="tr-TR" dirty="0" err="1"/>
              <a:t>efficiency</a:t>
            </a:r>
            <a:endParaRPr lang="tr-TR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tr-TR" b="1" dirty="0"/>
              <a:t>İşlem gören işin azaltılması-</a:t>
            </a:r>
            <a:r>
              <a:rPr lang="tr-TR" dirty="0" err="1"/>
              <a:t>Reduce</a:t>
            </a:r>
            <a:r>
              <a:rPr lang="tr-TR" dirty="0"/>
              <a:t> </a:t>
            </a:r>
            <a:r>
              <a:rPr lang="tr-TR" dirty="0" err="1"/>
              <a:t>work</a:t>
            </a:r>
            <a:r>
              <a:rPr lang="tr-TR" dirty="0"/>
              <a:t> in </a:t>
            </a:r>
            <a:r>
              <a:rPr lang="tr-TR" dirty="0" err="1"/>
              <a:t>process</a:t>
            </a:r>
            <a:endParaRPr lang="tr-TR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tr-TR" b="1" dirty="0"/>
              <a:t>Esnekliğin artırılması-</a:t>
            </a:r>
            <a:r>
              <a:rPr lang="tr-TR" dirty="0" err="1"/>
              <a:t>Increase</a:t>
            </a:r>
            <a:r>
              <a:rPr lang="tr-TR" dirty="0"/>
              <a:t> </a:t>
            </a:r>
            <a:r>
              <a:rPr lang="tr-TR" dirty="0" err="1"/>
              <a:t>flexibility</a:t>
            </a:r>
            <a:endParaRPr lang="tr-TR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tr-TR" b="1" dirty="0"/>
              <a:t>Kalitenin geliştirilmesi-</a:t>
            </a:r>
            <a:r>
              <a:rPr lang="tr-TR" dirty="0" err="1"/>
              <a:t>Improve</a:t>
            </a:r>
            <a:r>
              <a:rPr lang="tr-TR" dirty="0"/>
              <a:t> </a:t>
            </a:r>
            <a:r>
              <a:rPr lang="tr-TR" dirty="0" err="1"/>
              <a:t>quality</a:t>
            </a:r>
            <a:endParaRPr lang="tr-TR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tr-TR" b="1" dirty="0"/>
              <a:t>Teslim sürelerinin azaltılması-</a:t>
            </a:r>
            <a:r>
              <a:rPr lang="tr-TR" dirty="0" err="1"/>
              <a:t>Reduce</a:t>
            </a:r>
            <a:r>
              <a:rPr lang="tr-TR" dirty="0"/>
              <a:t> </a:t>
            </a:r>
            <a:r>
              <a:rPr lang="tr-TR" dirty="0" err="1"/>
              <a:t>lead</a:t>
            </a:r>
            <a:r>
              <a:rPr lang="tr-TR" dirty="0"/>
              <a:t> </a:t>
            </a:r>
            <a:r>
              <a:rPr lang="tr-TR" dirty="0" err="1"/>
              <a:t>times</a:t>
            </a:r>
            <a:endParaRPr lang="tr-TR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tr-TR" b="1" dirty="0"/>
              <a:t>Makine kullanımının en büyüklenmesi-</a:t>
            </a:r>
            <a:r>
              <a:rPr lang="tr-TR" dirty="0" err="1"/>
              <a:t>Maximize</a:t>
            </a:r>
            <a:r>
              <a:rPr lang="tr-TR" dirty="0"/>
              <a:t> </a:t>
            </a:r>
            <a:r>
              <a:rPr lang="tr-TR" dirty="0" err="1"/>
              <a:t>machine</a:t>
            </a:r>
            <a:r>
              <a:rPr lang="tr-TR" dirty="0"/>
              <a:t> </a:t>
            </a:r>
            <a:r>
              <a:rPr lang="tr-TR" dirty="0" err="1"/>
              <a:t>utilization</a:t>
            </a:r>
            <a:endParaRPr lang="tr-TR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tr-TR" b="1" dirty="0"/>
              <a:t>Maliyet kontrolünün artırılması-</a:t>
            </a:r>
            <a:r>
              <a:rPr lang="tr-TR" dirty="0" err="1"/>
              <a:t>Improve</a:t>
            </a:r>
            <a:r>
              <a:rPr lang="tr-TR" dirty="0"/>
              <a:t> </a:t>
            </a:r>
            <a:r>
              <a:rPr lang="tr-TR" dirty="0" err="1"/>
              <a:t>cost</a:t>
            </a:r>
            <a:r>
              <a:rPr lang="tr-TR" dirty="0"/>
              <a:t> </a:t>
            </a:r>
            <a:r>
              <a:rPr lang="tr-TR" dirty="0" err="1"/>
              <a:t>control</a:t>
            </a:r>
            <a:endParaRPr lang="tr-TR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tr-TR" b="1" dirty="0"/>
              <a:t>Ürün çeşitliliğinin artırılması-</a:t>
            </a:r>
            <a:r>
              <a:rPr lang="tr-TR" dirty="0" err="1"/>
              <a:t>Increase</a:t>
            </a:r>
            <a:r>
              <a:rPr lang="tr-TR" dirty="0"/>
              <a:t> </a:t>
            </a:r>
            <a:r>
              <a:rPr lang="tr-TR" dirty="0" err="1"/>
              <a:t>product</a:t>
            </a:r>
            <a:r>
              <a:rPr lang="tr-TR" dirty="0"/>
              <a:t> </a:t>
            </a:r>
            <a:r>
              <a:rPr lang="tr-TR" dirty="0" err="1"/>
              <a:t>variety</a:t>
            </a:r>
            <a:endParaRPr lang="tr-TR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tr-TR" b="1" dirty="0"/>
              <a:t>Çalışma ortamının geliştirilmesi-</a:t>
            </a:r>
            <a:r>
              <a:rPr lang="tr-TR" dirty="0" err="1"/>
              <a:t>Enhance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working</a:t>
            </a:r>
            <a:r>
              <a:rPr lang="tr-TR" dirty="0"/>
              <a:t> </a:t>
            </a:r>
            <a:r>
              <a:rPr lang="tr-TR" dirty="0" err="1"/>
              <a:t>environment</a:t>
            </a:r>
            <a:endParaRPr lang="tr-TR" b="1" dirty="0"/>
          </a:p>
          <a:p>
            <a:pPr lvl="1">
              <a:buFont typeface="Wingdings" panose="05000000000000000000" pitchFamily="2" charset="2"/>
              <a:buChar char="ü"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470156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C5A9D5E-75F2-4080-920B-694937250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84140E4-6955-4AED-932D-CE94DD3D1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3077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tr-TR" b="1" dirty="0"/>
              <a:t>Standartlaştırılmış iş-</a:t>
            </a:r>
            <a:r>
              <a:rPr lang="tr-TR" b="1" dirty="0" err="1"/>
              <a:t>standardized</a:t>
            </a:r>
            <a:r>
              <a:rPr lang="tr-TR" b="1" dirty="0"/>
              <a:t> </a:t>
            </a:r>
            <a:r>
              <a:rPr lang="tr-TR" b="1" dirty="0" err="1"/>
              <a:t>work</a:t>
            </a:r>
            <a:endParaRPr lang="tr-TR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/>
              <a:t>Takt zamanı-takt time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b="1" dirty="0"/>
              <a:t>Tek parça akışı-</a:t>
            </a:r>
            <a:r>
              <a:rPr lang="tr-TR" b="1" dirty="0" err="1"/>
              <a:t>one</a:t>
            </a:r>
            <a:r>
              <a:rPr lang="tr-TR" b="1" dirty="0"/>
              <a:t> </a:t>
            </a:r>
            <a:r>
              <a:rPr lang="tr-TR" b="1" dirty="0" err="1"/>
              <a:t>piece</a:t>
            </a:r>
            <a:r>
              <a:rPr lang="tr-TR" b="1" dirty="0"/>
              <a:t> </a:t>
            </a:r>
            <a:r>
              <a:rPr lang="tr-TR" b="1" dirty="0" err="1"/>
              <a:t>flow</a:t>
            </a:r>
            <a:endParaRPr lang="tr-TR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b="1" dirty="0"/>
              <a:t>U tipi üretim hatları-U </a:t>
            </a:r>
            <a:r>
              <a:rPr lang="tr-TR" b="1" dirty="0" err="1"/>
              <a:t>type</a:t>
            </a:r>
            <a:r>
              <a:rPr lang="tr-TR" b="1" dirty="0"/>
              <a:t> </a:t>
            </a:r>
            <a:r>
              <a:rPr lang="tr-TR" b="1" dirty="0" err="1"/>
              <a:t>manufacturing</a:t>
            </a:r>
            <a:r>
              <a:rPr lang="tr-TR" b="1" dirty="0"/>
              <a:t> </a:t>
            </a:r>
            <a:r>
              <a:rPr lang="tr-TR" b="1" dirty="0" err="1"/>
              <a:t>lines</a:t>
            </a:r>
            <a:endParaRPr lang="tr-TR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b="1" dirty="0" err="1"/>
              <a:t>Smed-Single-minute</a:t>
            </a:r>
            <a:r>
              <a:rPr lang="tr-TR" b="1" dirty="0"/>
              <a:t> Exchange Of </a:t>
            </a:r>
            <a:r>
              <a:rPr lang="tr-TR" b="1" dirty="0" err="1"/>
              <a:t>Die</a:t>
            </a:r>
            <a:r>
              <a:rPr lang="tr-TR" b="1" dirty="0"/>
              <a:t> (tek haneli dakikalarda kalıp değiştirme)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b="1" dirty="0" err="1"/>
              <a:t>Poka-Yoke</a:t>
            </a:r>
            <a:r>
              <a:rPr lang="tr-TR" b="1" dirty="0"/>
              <a:t> (süreç içinde hata önleme)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b="1" dirty="0" err="1"/>
              <a:t>Kaizen</a:t>
            </a:r>
            <a:r>
              <a:rPr lang="tr-TR" b="1" dirty="0"/>
              <a:t> (sürekli iyileştirme anlayışı)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b="1" dirty="0" err="1"/>
              <a:t>Jidoka</a:t>
            </a:r>
            <a:r>
              <a:rPr lang="tr-TR" b="1" dirty="0"/>
              <a:t> (</a:t>
            </a:r>
            <a:r>
              <a:rPr lang="tr-TR" b="1" dirty="0" err="1"/>
              <a:t>otonomasyon</a:t>
            </a:r>
            <a:r>
              <a:rPr lang="tr-TR" b="1" dirty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b="1" dirty="0" err="1"/>
              <a:t>Heijunka</a:t>
            </a:r>
            <a:r>
              <a:rPr lang="tr-TR" b="1" dirty="0"/>
              <a:t> (farklı ürünleri bir arada üretme, üretim dengeleme)</a:t>
            </a:r>
          </a:p>
        </p:txBody>
      </p:sp>
    </p:spTree>
    <p:extLst>
      <p:ext uri="{BB962C8B-B14F-4D97-AF65-F5344CB8AC3E}">
        <p14:creationId xmlns:p14="http://schemas.microsoft.com/office/powerpoint/2010/main" val="3002192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CD81A0F-6B53-43BB-AB45-9E5CBCBBE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8F9CC1-A879-4182-B774-347E5340E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tr-TR" b="1" dirty="0"/>
              <a:t>6 </a:t>
            </a:r>
            <a:r>
              <a:rPr lang="tr-TR" b="1" dirty="0" err="1"/>
              <a:t>sigma</a:t>
            </a:r>
            <a:endParaRPr lang="tr-TR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b="1" dirty="0"/>
              <a:t>Yalın 6 </a:t>
            </a:r>
            <a:r>
              <a:rPr lang="tr-TR" b="1" dirty="0" err="1"/>
              <a:t>sigma-Lean</a:t>
            </a:r>
            <a:r>
              <a:rPr lang="tr-TR" b="1" dirty="0"/>
              <a:t> 6 </a:t>
            </a:r>
            <a:r>
              <a:rPr lang="tr-TR" b="1" dirty="0" err="1"/>
              <a:t>sigma</a:t>
            </a:r>
            <a:endParaRPr lang="tr-TR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/>
              <a:t>Tanımla-Define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/>
              <a:t>Ölç-</a:t>
            </a:r>
            <a:r>
              <a:rPr lang="tr-TR" dirty="0" err="1"/>
              <a:t>Measure</a:t>
            </a:r>
            <a:endParaRPr lang="tr-T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/>
              <a:t>Analiz et-</a:t>
            </a:r>
            <a:r>
              <a:rPr lang="tr-TR" dirty="0" err="1"/>
              <a:t>Analyze</a:t>
            </a:r>
            <a:endParaRPr lang="tr-T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/>
              <a:t>Geliştir-</a:t>
            </a:r>
            <a:r>
              <a:rPr lang="tr-TR" dirty="0" err="1"/>
              <a:t>Improve</a:t>
            </a:r>
            <a:endParaRPr lang="tr-T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/>
              <a:t>Kontrol-Control</a:t>
            </a:r>
          </a:p>
        </p:txBody>
      </p:sp>
      <p:pic>
        <p:nvPicPr>
          <p:cNvPr id="4" name="Picture 2" descr="6 Sigma ve Triz Kalite Yaklaşımları Üzerine &gt; Bilimdili.com">
            <a:extLst>
              <a:ext uri="{FF2B5EF4-FFF2-40B4-BE49-F238E27FC236}">
                <a16:creationId xmlns:a16="http://schemas.microsoft.com/office/drawing/2014/main" id="{E948C831-31C9-42AE-B132-32DFA88304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5026" y="1011981"/>
            <a:ext cx="4264025" cy="4511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080016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390</TotalTime>
  <Words>365</Words>
  <Application>Microsoft Office PowerPoint</Application>
  <PresentationFormat>Geniş ekran</PresentationFormat>
  <Paragraphs>54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Geçmişe bakış</vt:lpstr>
      <vt:lpstr>YALIN ÜRETİM (MEN1-351) Dr. Öğr. Üyesi Sinan ÖZTAŞ</vt:lpstr>
      <vt:lpstr>Yalın Düşünce-Lean Philosophy (Temel Prensipler)</vt:lpstr>
      <vt:lpstr>Yalın Üretim (Lean Manufacturing) ve İş-süreç (Work-Process) geliştirme teknikleri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YALIN ÜRETİM (MEN1-351) </dc:title>
  <dc:creator>Sinan</dc:creator>
  <cp:lastModifiedBy>Sinan</cp:lastModifiedBy>
  <cp:revision>17</cp:revision>
  <dcterms:created xsi:type="dcterms:W3CDTF">2023-10-02T07:58:30Z</dcterms:created>
  <dcterms:modified xsi:type="dcterms:W3CDTF">2023-10-02T14:28:56Z</dcterms:modified>
</cp:coreProperties>
</file>