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2" r:id="rId3"/>
    <p:sldId id="313" r:id="rId4"/>
    <p:sldId id="314" r:id="rId5"/>
    <p:sldId id="315" r:id="rId6"/>
    <p:sldId id="316" r:id="rId7"/>
    <p:sldId id="318" r:id="rId8"/>
    <p:sldId id="317" r:id="rId9"/>
    <p:sldId id="393" r:id="rId10"/>
    <p:sldId id="259" r:id="rId11"/>
    <p:sldId id="319" r:id="rId12"/>
    <p:sldId id="304" r:id="rId13"/>
    <p:sldId id="305" r:id="rId14"/>
    <p:sldId id="306" r:id="rId15"/>
    <p:sldId id="307" r:id="rId16"/>
    <p:sldId id="384" r:id="rId17"/>
    <p:sldId id="385" r:id="rId18"/>
    <p:sldId id="386" r:id="rId19"/>
    <p:sldId id="387" r:id="rId20"/>
    <p:sldId id="320" r:id="rId21"/>
    <p:sldId id="321" r:id="rId22"/>
    <p:sldId id="322" r:id="rId23"/>
    <p:sldId id="323" r:id="rId24"/>
    <p:sldId id="324" r:id="rId25"/>
    <p:sldId id="325" r:id="rId26"/>
    <p:sldId id="326" r:id="rId27"/>
    <p:sldId id="327" r:id="rId28"/>
    <p:sldId id="328" r:id="rId29"/>
    <p:sldId id="329" r:id="rId30"/>
    <p:sldId id="330"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 id="366" r:id="rId44"/>
    <p:sldId id="372" r:id="rId45"/>
    <p:sldId id="374" r:id="rId46"/>
    <p:sldId id="331" r:id="rId47"/>
    <p:sldId id="332" r:id="rId48"/>
    <p:sldId id="333" r:id="rId49"/>
    <p:sldId id="308" r:id="rId50"/>
    <p:sldId id="309" r:id="rId51"/>
    <p:sldId id="310" r:id="rId52"/>
    <p:sldId id="311" r:id="rId53"/>
    <p:sldId id="340" r:id="rId54"/>
    <p:sldId id="341" r:id="rId55"/>
    <p:sldId id="342" r:id="rId56"/>
    <p:sldId id="343" r:id="rId57"/>
    <p:sldId id="344" r:id="rId58"/>
    <p:sldId id="367" r:id="rId59"/>
    <p:sldId id="375" r:id="rId60"/>
    <p:sldId id="368" r:id="rId61"/>
    <p:sldId id="376" r:id="rId62"/>
    <p:sldId id="369" r:id="rId63"/>
    <p:sldId id="345" r:id="rId64"/>
    <p:sldId id="346" r:id="rId65"/>
    <p:sldId id="347" r:id="rId66"/>
    <p:sldId id="348" r:id="rId67"/>
    <p:sldId id="349" r:id="rId68"/>
    <p:sldId id="350" r:id="rId69"/>
    <p:sldId id="351" r:id="rId70"/>
    <p:sldId id="352" r:id="rId71"/>
    <p:sldId id="353" r:id="rId72"/>
    <p:sldId id="334" r:id="rId73"/>
    <p:sldId id="335" r:id="rId74"/>
    <p:sldId id="336" r:id="rId75"/>
    <p:sldId id="337" r:id="rId76"/>
    <p:sldId id="338" r:id="rId77"/>
    <p:sldId id="339" r:id="rId78"/>
    <p:sldId id="261" r:id="rId79"/>
    <p:sldId id="262" r:id="rId80"/>
    <p:sldId id="263" r:id="rId81"/>
    <p:sldId id="264" r:id="rId82"/>
    <p:sldId id="265" r:id="rId83"/>
    <p:sldId id="266" r:id="rId84"/>
    <p:sldId id="271" r:id="rId85"/>
    <p:sldId id="267" r:id="rId86"/>
    <p:sldId id="370" r:id="rId87"/>
    <p:sldId id="268" r:id="rId88"/>
    <p:sldId id="269" r:id="rId89"/>
    <p:sldId id="270" r:id="rId90"/>
    <p:sldId id="272" r:id="rId91"/>
    <p:sldId id="377" r:id="rId92"/>
    <p:sldId id="274" r:id="rId93"/>
    <p:sldId id="275" r:id="rId94"/>
    <p:sldId id="276" r:id="rId95"/>
    <p:sldId id="277" r:id="rId96"/>
    <p:sldId id="383" r:id="rId97"/>
    <p:sldId id="278" r:id="rId98"/>
    <p:sldId id="279" r:id="rId99"/>
    <p:sldId id="280" r:id="rId100"/>
    <p:sldId id="281" r:id="rId101"/>
    <p:sldId id="282" r:id="rId102"/>
    <p:sldId id="283" r:id="rId103"/>
    <p:sldId id="284" r:id="rId104"/>
    <p:sldId id="285" r:id="rId105"/>
    <p:sldId id="381" r:id="rId106"/>
    <p:sldId id="286" r:id="rId107"/>
    <p:sldId id="287" r:id="rId108"/>
    <p:sldId id="371" r:id="rId109"/>
    <p:sldId id="288" r:id="rId110"/>
    <p:sldId id="289" r:id="rId111"/>
    <p:sldId id="392" r:id="rId112"/>
    <p:sldId id="290" r:id="rId113"/>
    <p:sldId id="291" r:id="rId114"/>
    <p:sldId id="292" r:id="rId115"/>
    <p:sldId id="293" r:id="rId116"/>
    <p:sldId id="294" r:id="rId117"/>
    <p:sldId id="382" r:id="rId118"/>
    <p:sldId id="380" r:id="rId119"/>
    <p:sldId id="295" r:id="rId120"/>
    <p:sldId id="296" r:id="rId121"/>
    <p:sldId id="379" r:id="rId122"/>
    <p:sldId id="388" r:id="rId123"/>
    <p:sldId id="389" r:id="rId124"/>
    <p:sldId id="390" r:id="rId125"/>
    <p:sldId id="391" r:id="rId126"/>
    <p:sldId id="378" r:id="rId1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CC3300"/>
    <a:srgbClr val="0066CC"/>
    <a:srgbClr val="990033"/>
    <a:srgbClr val="006699"/>
    <a:srgbClr val="993366"/>
    <a:srgbClr val="006600"/>
    <a:srgbClr val="CC00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78" d="100"/>
          <a:sy n="78" d="100"/>
        </p:scale>
        <p:origin x="67"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6B15C2C-98FB-4BDD-94A5-1432A049F8E1}" type="datetimeFigureOut">
              <a:rPr lang="tr-TR" smtClean="0"/>
              <a:t>15.04.2023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369106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6B15C2C-98FB-4BDD-94A5-1432A049F8E1}" type="datetimeFigureOut">
              <a:rPr lang="tr-TR" smtClean="0"/>
              <a:t>15.04.2023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142001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6B15C2C-98FB-4BDD-94A5-1432A049F8E1}" type="datetimeFigureOut">
              <a:rPr lang="tr-TR" smtClean="0"/>
              <a:t>15.04.2023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280823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6B15C2C-98FB-4BDD-94A5-1432A049F8E1}" type="datetimeFigureOut">
              <a:rPr lang="tr-TR" smtClean="0"/>
              <a:t>15.04.2023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151006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B15C2C-98FB-4BDD-94A5-1432A049F8E1}" type="datetimeFigureOut">
              <a:rPr lang="tr-TR" smtClean="0"/>
              <a:t>15.04.2023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225209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6B15C2C-98FB-4BDD-94A5-1432A049F8E1}" type="datetimeFigureOut">
              <a:rPr lang="tr-TR" smtClean="0"/>
              <a:t>15.04.2023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88144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6B15C2C-98FB-4BDD-94A5-1432A049F8E1}" type="datetimeFigureOut">
              <a:rPr lang="tr-TR" smtClean="0"/>
              <a:t>15.04.2023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124688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6B15C2C-98FB-4BDD-94A5-1432A049F8E1}" type="datetimeFigureOut">
              <a:rPr lang="tr-TR" smtClean="0"/>
              <a:t>15.04.2023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124080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6B15C2C-98FB-4BDD-94A5-1432A049F8E1}" type="datetimeFigureOut">
              <a:rPr lang="tr-TR" smtClean="0"/>
              <a:t>15.04.2023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419168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6B15C2C-98FB-4BDD-94A5-1432A049F8E1}" type="datetimeFigureOut">
              <a:rPr lang="tr-TR" smtClean="0"/>
              <a:t>15.04.2023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414169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6B15C2C-98FB-4BDD-94A5-1432A049F8E1}" type="datetimeFigureOut">
              <a:rPr lang="tr-TR" smtClean="0"/>
              <a:t>15.04.2023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E14437-E641-4168-BC32-D47BE043E6C0}" type="slidenum">
              <a:rPr lang="tr-TR" smtClean="0"/>
              <a:t>‹#›</a:t>
            </a:fld>
            <a:endParaRPr lang="tr-TR"/>
          </a:p>
        </p:txBody>
      </p:sp>
    </p:spTree>
    <p:extLst>
      <p:ext uri="{BB962C8B-B14F-4D97-AF65-F5344CB8AC3E}">
        <p14:creationId xmlns:p14="http://schemas.microsoft.com/office/powerpoint/2010/main" val="66386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15C2C-98FB-4BDD-94A5-1432A049F8E1}" type="datetimeFigureOut">
              <a:rPr lang="tr-TR" smtClean="0"/>
              <a:t>15.04.2023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14437-E641-4168-BC32-D47BE043E6C0}" type="slidenum">
              <a:rPr lang="tr-TR" smtClean="0"/>
              <a:t>‹#›</a:t>
            </a:fld>
            <a:endParaRPr lang="tr-TR"/>
          </a:p>
        </p:txBody>
      </p:sp>
    </p:spTree>
    <p:extLst>
      <p:ext uri="{BB962C8B-B14F-4D97-AF65-F5344CB8AC3E}">
        <p14:creationId xmlns:p14="http://schemas.microsoft.com/office/powerpoint/2010/main" val="1374125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binicilikokulu.com/ingiliz-ati/" TargetMode="External"/><Relationship Id="rId2" Type="http://schemas.openxmlformats.org/officeDocument/2006/relationships/hyperlink" Target="https://www.sondakika.com/spor/haber-ingiliz-yaris-ati-galileo-190-milyon-euroluj-1372972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solidFill>
                  <a:srgbClr val="FF0000"/>
                </a:solidFill>
              </a:rPr>
              <a:t>At Irkları</a:t>
            </a:r>
            <a:endParaRPr lang="tr-TR" dirty="0">
              <a:solidFill>
                <a:srgbClr val="FF0000"/>
              </a:solidFill>
            </a:endParaRPr>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392671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Bunların </a:t>
            </a:r>
            <a:r>
              <a:rPr lang="tr-TR" dirty="0" err="1" smtClean="0"/>
              <a:t>cidago</a:t>
            </a:r>
            <a:r>
              <a:rPr lang="tr-TR" dirty="0" smtClean="0"/>
              <a:t> yükseklikleri, beden uzunlukları ve beden ağırlıkları ırklara göre değişir. Bu ırklar daha çok ağır çekim işlerinde (özellikle çok yağışlı bölgelerde tarım işlerinde ve orduda ağır topların çekiminde) kullanılırlardı. Bugün çok sınırlı sayıda bir gen kaynağı olarak elde bulundurmak amacıyla yetiştirilmektedir. Bu ırklar, sıcakkanlı at ırklarına oranla daha erken yaşta gelişirler fakat özellikle gelişme çağlarında, çok iyi bir bakım ve besleme isterler.</a:t>
            </a:r>
          </a:p>
          <a:p>
            <a:pPr marL="0" indent="0" algn="just">
              <a:buNone/>
            </a:pPr>
            <a:endParaRPr lang="tr-TR" dirty="0"/>
          </a:p>
        </p:txBody>
      </p:sp>
    </p:spTree>
    <p:extLst>
      <p:ext uri="{BB962C8B-B14F-4D97-AF65-F5344CB8AC3E}">
        <p14:creationId xmlns:p14="http://schemas.microsoft.com/office/powerpoint/2010/main" val="39596779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Yerli At Tipleri </a:t>
            </a:r>
            <a:endParaRPr lang="tr-TR" dirty="0"/>
          </a:p>
        </p:txBody>
      </p:sp>
      <p:sp>
        <p:nvSpPr>
          <p:cNvPr id="3" name="İçerik Yer Tutucusu 2"/>
          <p:cNvSpPr>
            <a:spLocks noGrp="1"/>
          </p:cNvSpPr>
          <p:nvPr>
            <p:ph idx="1"/>
          </p:nvPr>
        </p:nvSpPr>
        <p:spPr/>
        <p:txBody>
          <a:bodyPr>
            <a:normAutofit/>
          </a:bodyPr>
          <a:lstStyle/>
          <a:p>
            <a:pPr marL="0" indent="0" algn="just">
              <a:buNone/>
            </a:pPr>
            <a:r>
              <a:rPr lang="tr-TR" sz="3200" dirty="0" smtClean="0"/>
              <a:t>Türkiye'de yerli isim altında yetiştirilen değişik at tipleri bulunmaktadır. Bu yerli tipleri, sabit morfolojik ırk karakterlerine sahip olmamaları nedeni ile birbirlerinden ayırt etmek çok zordur. Bunlara ırk demekte mümkün değildir. Çünkü Türkiye'deki atlar, Türkiye'nin tarihî ve coğrafi konumu nedeniyle birçok göçlerin yolu olmuş ve bu göçmenlerin beraberlerinde getirdikleri çeşitli at ırkları ile karışmışlardır. Bu nedenle Türkiye'deki yerli atların gruplara ve tiplere ayrılarak incelenmesi daha uygundur.</a:t>
            </a:r>
            <a:endParaRPr lang="tr-TR" sz="3200" dirty="0"/>
          </a:p>
        </p:txBody>
      </p:sp>
    </p:spTree>
    <p:extLst>
      <p:ext uri="{BB962C8B-B14F-4D97-AF65-F5344CB8AC3E}">
        <p14:creationId xmlns:p14="http://schemas.microsoft.com/office/powerpoint/2010/main" val="23300549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Asıl yerli tip Anadolu’nun çok eskiden beri yaşayagelen yerli atıdır. Bu tipin kendine mahsus morfolojik karakterleri vardır. Küçük, yerden yapılı (tıknaz) ve toplu bir beden yapısıyla seçilir. Bedende büyük bir harmoni göze çarpar. Baş orta büyüklüktedir. Alın geniştir. Kulaklar orta uzunlukta, gözler canlıdır. Boyun orta uzunlukta ve kuvvetlidir. </a:t>
            </a:r>
            <a:r>
              <a:rPr lang="tr-TR" dirty="0" err="1" smtClean="0"/>
              <a:t>Cidago</a:t>
            </a:r>
            <a:r>
              <a:rPr lang="tr-TR" dirty="0" smtClean="0"/>
              <a:t> yüksekliği 134 cm’dir. Göğüs derin, uzun ve geniştir. Bel, kısa ve kuvvetli, böğürler kapalıdır. Sağrı biraz kısa, hafif meyilli ve yuvarlak yapılı, kasları da iyi gelişmiştir. Karın yuvarlak, bacaklar kuvvetli ve sağlamdır. İncikler, bilekler ve tırnaklar sağlam bir yapıya sahiptir. Çok iyi tırıs yapar, her türlü işte kullanılır. Her türlü yemi yer ve az yem tüketir. </a:t>
            </a:r>
            <a:endParaRPr lang="tr-TR" dirty="0"/>
          </a:p>
        </p:txBody>
      </p:sp>
    </p:spTree>
    <p:extLst>
      <p:ext uri="{BB962C8B-B14F-4D97-AF65-F5344CB8AC3E}">
        <p14:creationId xmlns:p14="http://schemas.microsoft.com/office/powerpoint/2010/main" val="3651205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sz="3200" dirty="0" smtClean="0"/>
              <a:t>Hastalığa ve açlığa dayanıklıdır. Donları kır, al, doru, yağız ve kula olup kır ve doru don çoğunluktadır. Kuyruk tutuşu normal, yele ve kuyruk tüyleri normal sıklıktadır. Bu atlar çok doğurgandır. Anadolu’nun gerek iklimi gerekse Türk köylüsünün ekonomik şartlarına gayet iyi uymuştur. Türkiye’nin hemen her yerinde bu tipi görmek mümkündür.</a:t>
            </a:r>
            <a:endParaRPr lang="tr-TR" sz="3200" dirty="0"/>
          </a:p>
        </p:txBody>
      </p:sp>
    </p:spTree>
    <p:extLst>
      <p:ext uri="{BB962C8B-B14F-4D97-AF65-F5344CB8AC3E}">
        <p14:creationId xmlns:p14="http://schemas.microsoft.com/office/powerpoint/2010/main" val="13133822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CC0099"/>
                </a:solidFill>
              </a:rPr>
              <a:t>Çukurova tipi </a:t>
            </a:r>
            <a:endParaRPr lang="tr-TR" b="1" dirty="0">
              <a:solidFill>
                <a:srgbClr val="CC0099"/>
              </a:solidFill>
            </a:endParaRPr>
          </a:p>
        </p:txBody>
      </p:sp>
      <p:sp>
        <p:nvSpPr>
          <p:cNvPr id="3" name="İçerik Yer Tutucusu 2"/>
          <p:cNvSpPr>
            <a:spLocks noGrp="1"/>
          </p:cNvSpPr>
          <p:nvPr>
            <p:ph idx="1"/>
          </p:nvPr>
        </p:nvSpPr>
        <p:spPr/>
        <p:txBody>
          <a:bodyPr/>
          <a:lstStyle/>
          <a:p>
            <a:pPr marL="0" indent="0" algn="just">
              <a:buNone/>
            </a:pPr>
            <a:r>
              <a:rPr lang="tr-TR" dirty="0" smtClean="0"/>
              <a:t>Bu tip, asıl yerli tipe göre biraz daha yüksek </a:t>
            </a:r>
            <a:r>
              <a:rPr lang="tr-TR" dirty="0" err="1" smtClean="0"/>
              <a:t>cidago</a:t>
            </a:r>
            <a:r>
              <a:rPr lang="tr-TR" dirty="0" smtClean="0"/>
              <a:t> yüksekliğine sahiptir (137 cm). Vücut hatları uzundur. Boyun ve bedenin orta kısmı daha uzundur. Yerli tipteki </a:t>
            </a:r>
            <a:r>
              <a:rPr lang="tr-TR" dirty="0" err="1" smtClean="0"/>
              <a:t>tıknazlığı</a:t>
            </a:r>
            <a:r>
              <a:rPr lang="tr-TR" dirty="0" smtClean="0"/>
              <a:t>, yerden </a:t>
            </a:r>
            <a:r>
              <a:rPr lang="tr-TR" dirty="0" err="1" smtClean="0"/>
              <a:t>yapılılığı</a:t>
            </a:r>
            <a:r>
              <a:rPr lang="tr-TR" dirty="0" smtClean="0"/>
              <a:t> göstermez. Genellikle baş ve kulaklar uzundur. Boyun uzun orta derecede kaslıdır. </a:t>
            </a:r>
            <a:r>
              <a:rPr lang="tr-TR" dirty="0" err="1" smtClean="0"/>
              <a:t>Cidago</a:t>
            </a:r>
            <a:r>
              <a:rPr lang="tr-TR" dirty="0" smtClean="0"/>
              <a:t> uzundur. Sırt ve bel uzundur. Ön göğüs kuvvetli fakat az geniş ve uzundur. Böğürler açık, sağrı uzunca ve az meyillidir. Kuyruk genellikle yukarıdan bağlantılıdır. Karın yuvarlaktır. Genellikle kemik yapısı kuvvetlidir. İncikler ve bilekler </a:t>
            </a:r>
            <a:r>
              <a:rPr lang="tr-TR" dirty="0" err="1" smtClean="0"/>
              <a:t>uzuncadır</a:t>
            </a:r>
            <a:r>
              <a:rPr lang="tr-TR" dirty="0" smtClean="0"/>
              <a:t> (yatık bilek fazla görülür, kılıç </a:t>
            </a:r>
            <a:r>
              <a:rPr lang="tr-TR" dirty="0" err="1" smtClean="0"/>
              <a:t>bacaklılığa</a:t>
            </a:r>
            <a:r>
              <a:rPr lang="tr-TR" dirty="0" smtClean="0"/>
              <a:t> fazla meyil gösterir.). Bu atlara bugün az sayıda rastlanmaktadır. Bu atların safkan Arap atı ile birleştirilerek ıslah edilmiş olduğu söylenebilir. </a:t>
            </a:r>
            <a:endParaRPr lang="tr-TR" dirty="0"/>
          </a:p>
        </p:txBody>
      </p:sp>
    </p:spTree>
    <p:extLst>
      <p:ext uri="{BB962C8B-B14F-4D97-AF65-F5344CB8AC3E}">
        <p14:creationId xmlns:p14="http://schemas.microsoft.com/office/powerpoint/2010/main" val="24166872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err="1" smtClean="0"/>
              <a:t>Malakan</a:t>
            </a:r>
            <a:r>
              <a:rPr lang="tr-TR" dirty="0" smtClean="0"/>
              <a:t> atları Türkiye’nin Kuzeydoğu Anadolu Bölgesi’nde özellikle Kars ve civarında diğer yerli atlardan farklı ve daha ziyade soğukkanlı ırkların tesiri altında kalmış örneklere rastlanır. Bunlara </a:t>
            </a:r>
            <a:r>
              <a:rPr lang="tr-TR" dirty="0" err="1" smtClean="0"/>
              <a:t>Malakan</a:t>
            </a:r>
            <a:r>
              <a:rPr lang="tr-TR" dirty="0" smtClean="0"/>
              <a:t> atları denilmektedir. </a:t>
            </a:r>
            <a:r>
              <a:rPr lang="tr-TR" dirty="0" err="1" smtClean="0"/>
              <a:t>Malakan</a:t>
            </a:r>
            <a:r>
              <a:rPr lang="tr-TR" dirty="0" smtClean="0"/>
              <a:t>; sütçü mandıracı anlamına gelir. </a:t>
            </a:r>
            <a:r>
              <a:rPr lang="tr-TR" dirty="0" err="1" smtClean="0"/>
              <a:t>Malakanlar</a:t>
            </a:r>
            <a:r>
              <a:rPr lang="tr-TR" dirty="0" smtClean="0"/>
              <a:t> Ukrayna’dan Karsa göç etmişlerdir. Geniş, derin ve iri bir bedene ve kuvvetli kemiklere sahiptir. Dayanıklı ve sakin mizaçlıdır. Donları genellikle yağız olup al ve kulaya benzer donlarda görülür. Ancak son yıllarda bu atların sayıları da çok azalmıştır. Kuvvetli bir iş hayvanı olarak kullanılır. </a:t>
            </a:r>
            <a:endParaRPr lang="tr-TR" dirty="0"/>
          </a:p>
        </p:txBody>
      </p:sp>
    </p:spTree>
    <p:extLst>
      <p:ext uri="{BB962C8B-B14F-4D97-AF65-F5344CB8AC3E}">
        <p14:creationId xmlns:p14="http://schemas.microsoft.com/office/powerpoint/2010/main" val="27459015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stretch>
            <a:fillRect/>
          </a:stretch>
        </p:blipFill>
        <p:spPr>
          <a:xfrm>
            <a:off x="1884218" y="1995055"/>
            <a:ext cx="7222836" cy="4104184"/>
          </a:xfrm>
          <a:prstGeom prst="rect">
            <a:avLst/>
          </a:prstGeom>
        </p:spPr>
      </p:pic>
    </p:spTree>
    <p:extLst>
      <p:ext uri="{BB962C8B-B14F-4D97-AF65-F5344CB8AC3E}">
        <p14:creationId xmlns:p14="http://schemas.microsoft.com/office/powerpoint/2010/main" val="1658464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solidFill>
                  <a:srgbClr val="3333CC"/>
                </a:solidFill>
              </a:rPr>
              <a:t>Uzunyayla</a:t>
            </a:r>
            <a:r>
              <a:rPr lang="tr-TR" b="1" dirty="0" smtClean="0">
                <a:solidFill>
                  <a:srgbClr val="3333CC"/>
                </a:solidFill>
              </a:rPr>
              <a:t> atı </a:t>
            </a:r>
            <a:endParaRPr lang="tr-TR" b="1" dirty="0">
              <a:solidFill>
                <a:srgbClr val="3333CC"/>
              </a:solidFill>
            </a:endParaRPr>
          </a:p>
        </p:txBody>
      </p:sp>
      <p:sp>
        <p:nvSpPr>
          <p:cNvPr id="3" name="İçerik Yer Tutucusu 2"/>
          <p:cNvSpPr>
            <a:spLocks noGrp="1"/>
          </p:cNvSpPr>
          <p:nvPr>
            <p:ph idx="1"/>
          </p:nvPr>
        </p:nvSpPr>
        <p:spPr/>
        <p:txBody>
          <a:bodyPr>
            <a:normAutofit/>
          </a:bodyPr>
          <a:lstStyle/>
          <a:p>
            <a:pPr marL="0" indent="0" algn="just">
              <a:buNone/>
            </a:pPr>
            <a:r>
              <a:rPr lang="tr-TR" sz="3600" dirty="0" smtClean="0"/>
              <a:t>Kayseri ve Sivas arasında bulunan </a:t>
            </a:r>
            <a:r>
              <a:rPr lang="tr-TR" sz="3600" dirty="0" err="1" smtClean="0"/>
              <a:t>Uzunyayla</a:t>
            </a:r>
            <a:r>
              <a:rPr lang="tr-TR" sz="3600" dirty="0" smtClean="0"/>
              <a:t> bölgesinde diğer yerli atlardan belirli farklarla ayrılır. Eskiden yaygın bulunmasına rağmen bugün sayıları giderek azalmıştır. Türkiye’deki iri yapılı atların elde edilişinde büyük rol oynamış bir at tipidir.</a:t>
            </a:r>
            <a:endParaRPr lang="tr-TR" sz="3600" dirty="0"/>
          </a:p>
        </p:txBody>
      </p:sp>
    </p:spTree>
    <p:extLst>
      <p:ext uri="{BB962C8B-B14F-4D97-AF65-F5344CB8AC3E}">
        <p14:creationId xmlns:p14="http://schemas.microsoft.com/office/powerpoint/2010/main" val="1866394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Anadolu yerli tiplerinden daha büyük bir kitle ve daha kuvvetli bir kemik yapısına sahiptir. </a:t>
            </a:r>
            <a:r>
              <a:rPr lang="tr-TR" dirty="0" err="1" smtClean="0"/>
              <a:t>Cidago</a:t>
            </a:r>
            <a:r>
              <a:rPr lang="tr-TR" dirty="0" smtClean="0"/>
              <a:t> yüksekliği 145-150 cm’dir. Baş, büyük ve orta büyüklüktedir. Bazen koçbaşı gösteren örneklere rastlanır. Profil genellikle alında düz, burun üstünde eğridir. Boyun uzun, dar ve incedir. </a:t>
            </a:r>
            <a:r>
              <a:rPr lang="tr-TR" dirty="0" err="1" smtClean="0"/>
              <a:t>Cidago</a:t>
            </a:r>
            <a:r>
              <a:rPr lang="tr-TR" dirty="0" smtClean="0"/>
              <a:t> kısa ve siliktir. Sırt ve bel uzundur. Bel çukurluğu görülür. Kısa ve düşük sağrı görülür. Bu sağrı teşekkülü bedene heterojen bir karakter verir. Bacak kemikleri ve iskelet yapısı kuvvetli olmakla beraber incikler çoğunlukla </a:t>
            </a:r>
            <a:r>
              <a:rPr lang="tr-TR" dirty="0" err="1" smtClean="0"/>
              <a:t>uzuncadır</a:t>
            </a:r>
            <a:r>
              <a:rPr lang="tr-TR" dirty="0" smtClean="0"/>
              <a:t>. Yürüyüşler süratsiz ve adımlar kısadır. Bununla beraber yurt içinde en kuvvetli ve büyük sayılan bir at durumunu sürdürmüştür. Tarım ve koşum işlerinde diğer atlardan daha elverişli olmuştur.</a:t>
            </a:r>
            <a:endParaRPr lang="tr-TR" dirty="0"/>
          </a:p>
        </p:txBody>
      </p:sp>
    </p:spTree>
    <p:extLst>
      <p:ext uri="{BB962C8B-B14F-4D97-AF65-F5344CB8AC3E}">
        <p14:creationId xmlns:p14="http://schemas.microsoft.com/office/powerpoint/2010/main" val="3713692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3200" b="1" dirty="0" smtClean="0">
                <a:solidFill>
                  <a:srgbClr val="CC3300"/>
                </a:solidFill>
              </a:rPr>
              <a:t>Soldaki safkan </a:t>
            </a:r>
            <a:r>
              <a:rPr lang="tr-TR" sz="3200" b="1" dirty="0" err="1" smtClean="0">
                <a:solidFill>
                  <a:srgbClr val="CC3300"/>
                </a:solidFill>
              </a:rPr>
              <a:t>Uzunyayla</a:t>
            </a:r>
            <a:r>
              <a:rPr lang="tr-TR" sz="3200" b="1" dirty="0" smtClean="0">
                <a:solidFill>
                  <a:srgbClr val="CC3300"/>
                </a:solidFill>
              </a:rPr>
              <a:t> kısrağı, sağdaki Avrupa ırkları ile melezlenmiş olan </a:t>
            </a:r>
            <a:r>
              <a:rPr lang="tr-TR" sz="3200" b="1" dirty="0" err="1" smtClean="0">
                <a:solidFill>
                  <a:srgbClr val="CC3300"/>
                </a:solidFill>
              </a:rPr>
              <a:t>Uzunyayla</a:t>
            </a:r>
            <a:r>
              <a:rPr lang="tr-TR" sz="3200" b="1" dirty="0" smtClean="0">
                <a:solidFill>
                  <a:srgbClr val="CC3300"/>
                </a:solidFill>
              </a:rPr>
              <a:t> atı</a:t>
            </a:r>
            <a:endParaRPr lang="tr-TR" sz="3200" b="1" dirty="0">
              <a:solidFill>
                <a:srgbClr val="CC3300"/>
              </a:solidFill>
            </a:endParaRPr>
          </a:p>
        </p:txBody>
      </p:sp>
      <p:pic>
        <p:nvPicPr>
          <p:cNvPr id="4" name="İçerik Yer Tutucusu 3"/>
          <p:cNvPicPr>
            <a:picLocks noGrp="1" noChangeAspect="1"/>
          </p:cNvPicPr>
          <p:nvPr>
            <p:ph idx="1"/>
          </p:nvPr>
        </p:nvPicPr>
        <p:blipFill>
          <a:blip r:embed="rId2"/>
          <a:stretch>
            <a:fillRect/>
          </a:stretch>
        </p:blipFill>
        <p:spPr>
          <a:xfrm>
            <a:off x="838200" y="1822970"/>
            <a:ext cx="4900085" cy="3673158"/>
          </a:xfrm>
          <a:prstGeom prst="rect">
            <a:avLst/>
          </a:prstGeom>
        </p:spPr>
      </p:pic>
      <p:pic>
        <p:nvPicPr>
          <p:cNvPr id="6" name="Resim 5"/>
          <p:cNvPicPr>
            <a:picLocks noChangeAspect="1"/>
          </p:cNvPicPr>
          <p:nvPr/>
        </p:nvPicPr>
        <p:blipFill>
          <a:blip r:embed="rId3"/>
          <a:stretch>
            <a:fillRect/>
          </a:stretch>
        </p:blipFill>
        <p:spPr>
          <a:xfrm>
            <a:off x="5178346" y="2082072"/>
            <a:ext cx="5806943" cy="3414056"/>
          </a:xfrm>
          <a:prstGeom prst="rect">
            <a:avLst/>
          </a:prstGeom>
        </p:spPr>
      </p:pic>
    </p:spTree>
    <p:extLst>
      <p:ext uri="{BB962C8B-B14F-4D97-AF65-F5344CB8AC3E}">
        <p14:creationId xmlns:p14="http://schemas.microsoft.com/office/powerpoint/2010/main" val="31758423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0066CC"/>
                </a:solidFill>
              </a:rPr>
              <a:t>Canik atı </a:t>
            </a:r>
            <a:endParaRPr lang="tr-TR" b="1" dirty="0">
              <a:solidFill>
                <a:srgbClr val="0066CC"/>
              </a:solidFill>
            </a:endParaRPr>
          </a:p>
        </p:txBody>
      </p:sp>
      <p:sp>
        <p:nvSpPr>
          <p:cNvPr id="3" name="İçerik Yer Tutucusu 2"/>
          <p:cNvSpPr>
            <a:spLocks noGrp="1"/>
          </p:cNvSpPr>
          <p:nvPr>
            <p:ph idx="1"/>
          </p:nvPr>
        </p:nvSpPr>
        <p:spPr/>
        <p:txBody>
          <a:bodyPr/>
          <a:lstStyle/>
          <a:p>
            <a:pPr marL="0" indent="0" algn="just">
              <a:buNone/>
            </a:pPr>
            <a:r>
              <a:rPr lang="tr-TR" dirty="0" smtClean="0"/>
              <a:t>Sadece Samsun ve Çarşamba yöresinde “Canik atı” adı verilen bir tip mevcuttur. Canik atı, diğer yerli ırklarından asabi mizaçları, çok çevik hareket kabiliyetleri ve rahvan yürüyüşleri ile ayrılır. Canik atlarında baş orta büyüklükte ve etlidir. Alın geniş, profil düz, boyun düz ve kısadır. Sağrıları meyilli, bacakları kuvvetli ve duruşları düzgündür. Bilekler dikçe, tırnaklar çok sağlam ve incik çevresi 17-18 cm’dir. Bu atlarda alın geniş ve tırnaklar sağlamdır. Yürüyüşleri rahvan, çevik ve kuvvetlidir. Bu atlar her donda olmakla beraber en fazla doru donludur. </a:t>
            </a:r>
            <a:endParaRPr lang="tr-TR" dirty="0"/>
          </a:p>
        </p:txBody>
      </p:sp>
    </p:spTree>
    <p:extLst>
      <p:ext uri="{BB962C8B-B14F-4D97-AF65-F5344CB8AC3E}">
        <p14:creationId xmlns:p14="http://schemas.microsoft.com/office/powerpoint/2010/main" val="219540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Sıcakkanlı atların sıcakkanlı atlarla melezlenmesi ile İngiliz gibi ırklar, soğukkanlı atlar ile soğukkanlı atların </a:t>
            </a:r>
            <a:r>
              <a:rPr lang="tr-TR" dirty="0"/>
              <a:t>melezlenmesi </a:t>
            </a:r>
            <a:r>
              <a:rPr lang="tr-TR" dirty="0" smtClean="0"/>
              <a:t>ile </a:t>
            </a:r>
            <a:r>
              <a:rPr lang="tr-TR" dirty="0" err="1" smtClean="0"/>
              <a:t>Shire</a:t>
            </a:r>
            <a:r>
              <a:rPr lang="tr-TR" dirty="0" smtClean="0"/>
              <a:t>, soğukkanlı ve sıcakkanlı atların melezlenmesinden ise, İsveç </a:t>
            </a:r>
            <a:r>
              <a:rPr lang="tr-TR" dirty="0" err="1" smtClean="0"/>
              <a:t>Warmblood</a:t>
            </a:r>
            <a:r>
              <a:rPr lang="tr-TR" dirty="0" smtClean="0"/>
              <a:t> ve Hollanda </a:t>
            </a:r>
            <a:r>
              <a:rPr lang="tr-TR" dirty="0" err="1" smtClean="0"/>
              <a:t>Warmblood</a:t>
            </a:r>
            <a:r>
              <a:rPr lang="tr-TR" dirty="0" smtClean="0"/>
              <a:t> ırkları meydana gelmiştir. </a:t>
            </a:r>
            <a:endParaRPr lang="tr-TR" dirty="0"/>
          </a:p>
        </p:txBody>
      </p:sp>
    </p:spTree>
    <p:extLst>
      <p:ext uri="{BB962C8B-B14F-4D97-AF65-F5344CB8AC3E}">
        <p14:creationId xmlns:p14="http://schemas.microsoft.com/office/powerpoint/2010/main" val="9811689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sz="3200" dirty="0" smtClean="0"/>
              <a:t>Yükseklikleri 140-145 cm civarındadır. Bu atların vücudu oldukça muntazamdır. Renkleri genellikle dorunun çeşitli tonlarıdır. İçlerinde doğuştan rahvan yürüyenleri vardır. </a:t>
            </a:r>
          </a:p>
          <a:p>
            <a:pPr marL="0" indent="0" algn="just">
              <a:buNone/>
            </a:pPr>
            <a:r>
              <a:rPr lang="tr-TR" sz="3200" dirty="0" smtClean="0"/>
              <a:t>Genellikle binek olarak kullanılmakla beraber; yük taşıma ve yük çekme işlerinde de başarı ile kullanılır. Özellikle dağlık bölgelerdeki Canik atları daha dayanıklıdır.</a:t>
            </a:r>
            <a:endParaRPr lang="tr-TR" sz="3200" dirty="0"/>
          </a:p>
        </p:txBody>
      </p:sp>
    </p:spTree>
    <p:extLst>
      <p:ext uri="{BB962C8B-B14F-4D97-AF65-F5344CB8AC3E}">
        <p14:creationId xmlns:p14="http://schemas.microsoft.com/office/powerpoint/2010/main" val="16951681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605737" y="2031353"/>
            <a:ext cx="6980525" cy="3939881"/>
          </a:xfrm>
          <a:prstGeom prst="rect">
            <a:avLst/>
          </a:prstGeom>
        </p:spPr>
      </p:pic>
    </p:spTree>
    <p:extLst>
      <p:ext uri="{BB962C8B-B14F-4D97-AF65-F5344CB8AC3E}">
        <p14:creationId xmlns:p14="http://schemas.microsoft.com/office/powerpoint/2010/main" val="34471483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993366"/>
                </a:solidFill>
              </a:rPr>
              <a:t>Türk rahvan atı</a:t>
            </a:r>
            <a:endParaRPr lang="tr-TR" b="1" dirty="0">
              <a:solidFill>
                <a:srgbClr val="993366"/>
              </a:solidFill>
            </a:endParaRPr>
          </a:p>
        </p:txBody>
      </p:sp>
      <p:sp>
        <p:nvSpPr>
          <p:cNvPr id="3" name="İçerik Yer Tutucusu 2"/>
          <p:cNvSpPr>
            <a:spLocks noGrp="1"/>
          </p:cNvSpPr>
          <p:nvPr>
            <p:ph idx="1"/>
          </p:nvPr>
        </p:nvSpPr>
        <p:spPr/>
        <p:txBody>
          <a:bodyPr>
            <a:normAutofit/>
          </a:bodyPr>
          <a:lstStyle/>
          <a:p>
            <a:pPr marL="0" indent="0" algn="just">
              <a:buNone/>
            </a:pPr>
            <a:r>
              <a:rPr lang="tr-TR" dirty="0" smtClean="0"/>
              <a:t>Rahvan atlarda baş güzel, asil ve cesur görünümlü, alın geniş, profil düz, gözler parlak ve büyükçe, boyut normal ve kaslı, göğüs geniş ve derin, bel kısa, sağrı yuvarlak, bacaklar ve eklemler kuvvetli ve sağlam, tırnaklar sağlam ve serttir. Yürürken başlarını ve kuyruklarını dik tutan atlar makbuldür. Çok çevik ve dayanıklıdır. Her donda olurlar. İnsana çok yakın ve sakindir. Rahvan yürüyüşleri özel eğitimle sıçramadan yaptırılmaya alıştırıldığında binici için çok rahattır. Rahvan yürüyüşte at aynı yandaki ayaklarını aynı anda adımlayarak yürür. Rahvan yürüyüş ata sonradan eğitimle öğretilmesine rağmen doğuştan rahvan yürüyen atlar da vardır. Kafesi derin ve </a:t>
            </a:r>
            <a:r>
              <a:rPr lang="tr-TR" dirty="0" err="1" smtClean="0"/>
              <a:t>genişçedir</a:t>
            </a:r>
            <a:r>
              <a:rPr lang="tr-TR" dirty="0" smtClean="0"/>
              <a:t>. </a:t>
            </a:r>
            <a:endParaRPr lang="tr-TR" dirty="0"/>
          </a:p>
        </p:txBody>
      </p:sp>
    </p:spTree>
    <p:extLst>
      <p:ext uri="{BB962C8B-B14F-4D97-AF65-F5344CB8AC3E}">
        <p14:creationId xmlns:p14="http://schemas.microsoft.com/office/powerpoint/2010/main" val="3740883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lvl="0" indent="0" algn="just">
              <a:buNone/>
            </a:pPr>
            <a:r>
              <a:rPr lang="tr-TR" sz="3600" dirty="0">
                <a:solidFill>
                  <a:prstClr val="black"/>
                </a:solidFill>
              </a:rPr>
              <a:t>Bacakları ve bacak bağlantıları muntazamdır. Mafsallar geniş, bilekler kısa ve mera hayvanlarında çok defa yatıktır. Tırnaklar, kuvvetli ve siyah, toplu ve sağlamdır. Derileri kalın, kılları sert, yele ve kuyruk kılları sık, sert, kalın ve uzundur. </a:t>
            </a:r>
            <a:r>
              <a:rPr lang="tr-TR" sz="3600" dirty="0" err="1">
                <a:solidFill>
                  <a:prstClr val="black"/>
                </a:solidFill>
              </a:rPr>
              <a:t>Cidago</a:t>
            </a:r>
            <a:r>
              <a:rPr lang="tr-TR" sz="3600" dirty="0">
                <a:solidFill>
                  <a:prstClr val="black"/>
                </a:solidFill>
              </a:rPr>
              <a:t> yükseklikleri oldukça fazla olup 1.56 m’yi geçebilir. Ortalama yükseklikleri 1.40-1.55 m arasındadır. İncikleri kuvvetli olup 18-20 cm civarında ve genellikle uzundur.</a:t>
            </a:r>
          </a:p>
          <a:p>
            <a:endParaRPr lang="tr-TR" sz="3600" dirty="0"/>
          </a:p>
        </p:txBody>
      </p:sp>
    </p:spTree>
    <p:extLst>
      <p:ext uri="{BB962C8B-B14F-4D97-AF65-F5344CB8AC3E}">
        <p14:creationId xmlns:p14="http://schemas.microsoft.com/office/powerpoint/2010/main" val="4598970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sz="3600" dirty="0" smtClean="0"/>
              <a:t>Cirit atı Arap, Anadolu, Doğu Anadolu ve Hınıs atının karışmasından meydana gelmiştir. Çok güzel, dayanıklı, kuvvetli, hızlı ve çok uysal bir attır. Baş ufak, gözler orta büyüklükte, kulak araları ve cephe geniş, kulaklar hareketli, gözler parlak ve hareketli, baş profili genellikle düzdür fakat az miktarda da olsa çukur ve bombeliye rastlanır</a:t>
            </a:r>
            <a:r>
              <a:rPr lang="tr-TR" dirty="0" smtClean="0"/>
              <a:t>. </a:t>
            </a:r>
            <a:endParaRPr lang="tr-TR" dirty="0"/>
          </a:p>
        </p:txBody>
      </p:sp>
    </p:spTree>
    <p:extLst>
      <p:ext uri="{BB962C8B-B14F-4D97-AF65-F5344CB8AC3E}">
        <p14:creationId xmlns:p14="http://schemas.microsoft.com/office/powerpoint/2010/main" val="39389685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lvl="0" indent="0" algn="just">
              <a:buNone/>
            </a:pPr>
            <a:r>
              <a:rPr lang="tr-TR" sz="3200" dirty="0">
                <a:solidFill>
                  <a:prstClr val="black"/>
                </a:solidFill>
              </a:rPr>
              <a:t>Boyun orta uzunlukta ve kuvvetli, </a:t>
            </a:r>
            <a:r>
              <a:rPr lang="tr-TR" sz="3200" dirty="0" err="1">
                <a:solidFill>
                  <a:prstClr val="black"/>
                </a:solidFill>
              </a:rPr>
              <a:t>cidago</a:t>
            </a:r>
            <a:r>
              <a:rPr lang="tr-TR" sz="3200" dirty="0">
                <a:solidFill>
                  <a:prstClr val="black"/>
                </a:solidFill>
              </a:rPr>
              <a:t> az belirli, bel kısa, sağrı yuvarlak, tırnakları kuvvetlidir. Bu atlar kuyruklarını ve başlarını yüksekte tutar. Bu görünümleri Arap atını aratmayacak güzelliktedir. Ancak Arap atından daha kısa, tıknaz, kemikli, sağrı ve omuzları daha gelişmiş ve kuvvetlidir. Manevra kabiliyetleri yüksek ve ilk hızları çok iyidir. Bu nedenle cirit oyunlarında da en başarılı atlardır. Bu tür Osmanlı savaş atının torunlarıdır</a:t>
            </a:r>
          </a:p>
          <a:p>
            <a:endParaRPr lang="tr-TR" dirty="0"/>
          </a:p>
        </p:txBody>
      </p:sp>
    </p:spTree>
    <p:extLst>
      <p:ext uri="{BB962C8B-B14F-4D97-AF65-F5344CB8AC3E}">
        <p14:creationId xmlns:p14="http://schemas.microsoft.com/office/powerpoint/2010/main" val="35631787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lvl="0" indent="0" algn="just">
              <a:buNone/>
            </a:pPr>
            <a:r>
              <a:rPr lang="tr-TR" sz="3200" dirty="0" smtClean="0">
                <a:solidFill>
                  <a:prstClr val="black"/>
                </a:solidFill>
              </a:rPr>
              <a:t>Cirit </a:t>
            </a:r>
            <a:r>
              <a:rPr lang="tr-TR" sz="3200" dirty="0">
                <a:solidFill>
                  <a:prstClr val="black"/>
                </a:solidFill>
              </a:rPr>
              <a:t>oyunu da Osmanlılar zamanında savaş olmadığı zamanlarda savaş provası olarak ve idman için yapılırdı. Cirit oyunu karşılıklı iki takım hâlinde oynanır, her takımda 2 ila 15 süvari bulunur ve oyunun kurallarına göre bir metre uzunluğundaki meşe veya gürgen gibi ağaçlardan yapılmış değnekleri bir birine mızrak gibi atarlar ve isabet ettirdikleri durumda puan alırlar. Oyun sonunda hangi takımın puanı çok ise o takım kazanır. Cirit atlarında önemli özelliklerinden biri de cesarettir. Cirit atının binici ile beraber karşı takımın atlarının üzerine korkmadan gitmesi gerekir.</a:t>
            </a:r>
          </a:p>
          <a:p>
            <a:pPr marL="0" indent="0" algn="just">
              <a:buNone/>
            </a:pPr>
            <a:endParaRPr lang="tr-TR" dirty="0"/>
          </a:p>
        </p:txBody>
      </p:sp>
    </p:spTree>
    <p:extLst>
      <p:ext uri="{BB962C8B-B14F-4D97-AF65-F5344CB8AC3E}">
        <p14:creationId xmlns:p14="http://schemas.microsoft.com/office/powerpoint/2010/main" val="2376030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170545" y="1913233"/>
            <a:ext cx="8266546" cy="4176122"/>
          </a:xfrm>
          <a:prstGeom prst="rect">
            <a:avLst/>
          </a:prstGeom>
        </p:spPr>
      </p:pic>
    </p:spTree>
    <p:extLst>
      <p:ext uri="{BB962C8B-B14F-4D97-AF65-F5344CB8AC3E}">
        <p14:creationId xmlns:p14="http://schemas.microsoft.com/office/powerpoint/2010/main" val="33994959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3333CC"/>
                </a:solidFill>
              </a:rPr>
              <a:t>Hınıs atı </a:t>
            </a:r>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dirty="0"/>
              <a:t>93 Harbi'nde Osmanlı Ordusu'na takviye için Suriye ve Bağ­dat'tan gelen aşiretlerden biri olan "Muavin Atlısı Aşireti" Hınıs bölge­sini tutmuştur. Bu aşiret zaten orduya at yetiştiren bölge aşiretlerinden biridir. Savaş sonunda buraya yerleşen ve eski işlerine Hınıs ovasında devam eden bu atçı aşiret, beraberlerinde getirdikleri atları yerli atlarla çiftleştirerek, ortaya bu bölgenin sert iklimine uyum sağlayan bu at ti­pini çıkarmışlardır. Bu atlar Hınıs ovasında yetiştiği ve ön ayakları arka ayaklarına göre kısa olduğu için adına "Hınıs'ın Kolu Kısası" denmiştir. </a:t>
            </a:r>
          </a:p>
          <a:p>
            <a:pPr marL="0" indent="0" algn="just">
              <a:buNone/>
            </a:pPr>
            <a:r>
              <a:rPr lang="tr-TR" dirty="0"/>
              <a:t>Eskiden Erzurum'un Hınıs ilçesinde yetiştirilen ve Erzurum'dan Iğdır'a kadar bir bölgeye yayılan yerli atlardır. Bugün için pek fazla karakteristik numunesi kalmamakla birlikte az da olsa bölgesinde rah­van at, cirit atı ve çekim atı olarak kullanılmaktadır. Erzurum ve civa­rında bulunan bütün yerli atlarda Hınıs atı özelliklerini görmek müm­kündür. Bunun nedeni Hınıs atlarının bir zamanlar bu yörenin hâkimi olmasından ileri gelmektedir.</a:t>
            </a:r>
          </a:p>
          <a:p>
            <a:pPr marL="0" indent="0" algn="just">
              <a:buNone/>
            </a:pPr>
            <a:r>
              <a:rPr lang="tr-TR" dirty="0"/>
              <a:t>Az yem tüketen, dayanıklı, ideal bir köylü atıdır. Kısa boylu olması onu mükemmel bir cirit atı yapar. Cirit için daha ideal at, Hınıs ile Arap melezidir.</a:t>
            </a:r>
          </a:p>
          <a:p>
            <a:pPr marL="0" indent="0" algn="just">
              <a:buNone/>
            </a:pPr>
            <a:endParaRPr lang="tr-TR" dirty="0"/>
          </a:p>
        </p:txBody>
      </p:sp>
    </p:spTree>
    <p:extLst>
      <p:ext uri="{BB962C8B-B14F-4D97-AF65-F5344CB8AC3E}">
        <p14:creationId xmlns:p14="http://schemas.microsoft.com/office/powerpoint/2010/main" val="11470693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endParaRPr lang="tr-TR" b="1" dirty="0">
              <a:solidFill>
                <a:srgbClr val="3333CC"/>
              </a:solidFill>
            </a:endParaRPr>
          </a:p>
        </p:txBody>
      </p:sp>
      <p:sp>
        <p:nvSpPr>
          <p:cNvPr id="3" name="İçerik Yer Tutucusu 2"/>
          <p:cNvSpPr>
            <a:spLocks noGrp="1"/>
          </p:cNvSpPr>
          <p:nvPr>
            <p:ph idx="1"/>
          </p:nvPr>
        </p:nvSpPr>
        <p:spPr/>
        <p:txBody>
          <a:bodyPr/>
          <a:lstStyle/>
          <a:p>
            <a:pPr marL="0" indent="0" algn="just">
              <a:buNone/>
            </a:pPr>
            <a:r>
              <a:rPr lang="tr-TR" sz="3200" dirty="0" smtClean="0"/>
              <a:t>Eklemleri kalın ve güçlü, bilekleri kısa, sağrı normal, bel kısa, boyun kalın ve kısadır. Göğüs çok derin ve geniştir. Dolayısı ile bu atlarda büyük ciğer ve yürek vardır. Kolay kolay yorulmaz, ölesiye çalıştırıldıktan sonra iki saat dinlenme ile ayağa kalkarlar. </a:t>
            </a:r>
            <a:r>
              <a:rPr lang="tr-TR" sz="3200" dirty="0" err="1" smtClean="0"/>
              <a:t>Cidago</a:t>
            </a:r>
            <a:r>
              <a:rPr lang="tr-TR" sz="3200" dirty="0" smtClean="0"/>
              <a:t> 135-138 cm civarındadır. Kuyruk ve yele normal olup bazı numunelerde küttür. Normal olarak baş tutuşu dik ve gururlu, kuyruk tutuşu yüksektir ve kuyruk sokumu çok kalındır</a:t>
            </a:r>
            <a:r>
              <a:rPr lang="tr-TR" dirty="0" smtClean="0"/>
              <a:t>. </a:t>
            </a:r>
            <a:endParaRPr lang="tr-TR" dirty="0"/>
          </a:p>
        </p:txBody>
      </p:sp>
    </p:spTree>
    <p:extLst>
      <p:ext uri="{BB962C8B-B14F-4D97-AF65-F5344CB8AC3E}">
        <p14:creationId xmlns:p14="http://schemas.microsoft.com/office/powerpoint/2010/main" val="3386410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smtClean="0"/>
              <a:t>Akhal</a:t>
            </a:r>
            <a:r>
              <a:rPr lang="tr-TR" dirty="0" smtClean="0"/>
              <a:t> Teke </a:t>
            </a:r>
            <a:endParaRPr lang="tr-TR" dirty="0"/>
          </a:p>
        </p:txBody>
      </p:sp>
      <p:sp>
        <p:nvSpPr>
          <p:cNvPr id="3" name="İçerik Yer Tutucusu 2"/>
          <p:cNvSpPr>
            <a:spLocks noGrp="1"/>
          </p:cNvSpPr>
          <p:nvPr>
            <p:ph idx="1"/>
          </p:nvPr>
        </p:nvSpPr>
        <p:spPr/>
        <p:txBody>
          <a:bodyPr/>
          <a:lstStyle/>
          <a:p>
            <a:pPr marL="0" indent="0" algn="just">
              <a:buNone/>
            </a:pPr>
            <a:r>
              <a:rPr lang="tr-TR" b="0" i="0" dirty="0" smtClean="0">
                <a:solidFill>
                  <a:srgbClr val="404041"/>
                </a:solidFill>
                <a:effectLst/>
              </a:rPr>
              <a:t>Yaşayan en eski at ırkı olan </a:t>
            </a:r>
            <a:r>
              <a:rPr lang="tr-TR" b="0" i="0" dirty="0" err="1" smtClean="0">
                <a:solidFill>
                  <a:srgbClr val="404041"/>
                </a:solidFill>
                <a:effectLst/>
              </a:rPr>
              <a:t>Ahalteke</a:t>
            </a:r>
            <a:r>
              <a:rPr lang="tr-TR" b="0" i="0" dirty="0" smtClean="0">
                <a:solidFill>
                  <a:srgbClr val="404041"/>
                </a:solidFill>
                <a:effectLst/>
              </a:rPr>
              <a:t>, sıra dışı fiziksel gücünü ve duyarlı kişiliğini Orta Asya ülkelerinin kendine özgü doğa  koşullarından almıştır. </a:t>
            </a:r>
            <a:r>
              <a:rPr lang="tr-TR" b="0" i="0" dirty="0" err="1" smtClean="0">
                <a:solidFill>
                  <a:srgbClr val="404041"/>
                </a:solidFill>
                <a:effectLst/>
              </a:rPr>
              <a:t>Ahalteke</a:t>
            </a:r>
            <a:r>
              <a:rPr lang="tr-TR" b="0" i="0" dirty="0" smtClean="0">
                <a:solidFill>
                  <a:srgbClr val="404041"/>
                </a:solidFill>
                <a:effectLst/>
              </a:rPr>
              <a:t> kanı birçok modern at ırkının gelişimini etkilemiştir. Ancak yine de yüzyıllar boyu kendine has özelliklerini ve </a:t>
            </a:r>
            <a:r>
              <a:rPr lang="tr-TR" b="0" i="0" dirty="0" err="1" smtClean="0">
                <a:solidFill>
                  <a:srgbClr val="404041"/>
                </a:solidFill>
                <a:effectLst/>
              </a:rPr>
              <a:t>safkanlığını</a:t>
            </a:r>
            <a:r>
              <a:rPr lang="tr-TR" b="0" i="0" dirty="0" smtClean="0">
                <a:solidFill>
                  <a:srgbClr val="404041"/>
                </a:solidFill>
                <a:effectLst/>
              </a:rPr>
              <a:t> koruyabilmiştir. </a:t>
            </a:r>
            <a:r>
              <a:rPr lang="tr-TR" b="0" i="0" dirty="0" err="1" smtClean="0">
                <a:solidFill>
                  <a:srgbClr val="404041"/>
                </a:solidFill>
                <a:effectLst/>
              </a:rPr>
              <a:t>Ahalteke</a:t>
            </a:r>
            <a:r>
              <a:rPr lang="tr-TR" b="0" i="0" dirty="0" smtClean="0">
                <a:solidFill>
                  <a:srgbClr val="404041"/>
                </a:solidFill>
                <a:effectLst/>
              </a:rPr>
              <a:t> atları sanıldığının aksine </a:t>
            </a:r>
            <a:r>
              <a:rPr lang="tr-TR" b="0" i="0" dirty="0" err="1" smtClean="0">
                <a:solidFill>
                  <a:srgbClr val="404041"/>
                </a:solidFill>
                <a:effectLst/>
              </a:rPr>
              <a:t>ılıkkanlı</a:t>
            </a:r>
            <a:r>
              <a:rPr lang="tr-TR" b="0" i="0" dirty="0" smtClean="0">
                <a:solidFill>
                  <a:srgbClr val="404041"/>
                </a:solidFill>
                <a:effectLst/>
              </a:rPr>
              <a:t> değildir soğukkanlı ya da hafif sınıflamada yer alır. Ataları: </a:t>
            </a:r>
            <a:r>
              <a:rPr lang="tr-TR" b="0" i="0" dirty="0" err="1" smtClean="0">
                <a:solidFill>
                  <a:srgbClr val="404041"/>
                </a:solidFill>
                <a:effectLst/>
              </a:rPr>
              <a:t>Massaget</a:t>
            </a:r>
            <a:r>
              <a:rPr lang="tr-TR" b="0" i="0" dirty="0" smtClean="0">
                <a:solidFill>
                  <a:srgbClr val="404041"/>
                </a:solidFill>
                <a:effectLst/>
              </a:rPr>
              <a:t>, </a:t>
            </a:r>
            <a:r>
              <a:rPr lang="tr-TR" b="0" i="0" dirty="0" err="1" smtClean="0">
                <a:solidFill>
                  <a:srgbClr val="404041"/>
                </a:solidFill>
                <a:effectLst/>
              </a:rPr>
              <a:t>Parthian</a:t>
            </a:r>
            <a:r>
              <a:rPr lang="tr-TR" b="0" i="0" dirty="0" smtClean="0">
                <a:solidFill>
                  <a:srgbClr val="404041"/>
                </a:solidFill>
                <a:effectLst/>
              </a:rPr>
              <a:t>, </a:t>
            </a:r>
            <a:r>
              <a:rPr lang="tr-TR" b="0" i="0" dirty="0" err="1" smtClean="0">
                <a:solidFill>
                  <a:srgbClr val="404041"/>
                </a:solidFill>
                <a:effectLst/>
              </a:rPr>
              <a:t>Nisean</a:t>
            </a:r>
            <a:r>
              <a:rPr lang="tr-TR" b="0" i="0" dirty="0" smtClean="0">
                <a:solidFill>
                  <a:srgbClr val="404041"/>
                </a:solidFill>
                <a:effectLst/>
              </a:rPr>
              <a:t>, </a:t>
            </a:r>
            <a:r>
              <a:rPr lang="tr-TR" b="0" i="0" dirty="0" err="1" smtClean="0">
                <a:solidFill>
                  <a:srgbClr val="404041"/>
                </a:solidFill>
                <a:effectLst/>
              </a:rPr>
              <a:t>Persian</a:t>
            </a:r>
            <a:r>
              <a:rPr lang="tr-TR" b="0" i="0" dirty="0" smtClean="0">
                <a:solidFill>
                  <a:srgbClr val="404041"/>
                </a:solidFill>
                <a:effectLst/>
              </a:rPr>
              <a:t>, Türkmen ve son olarak da </a:t>
            </a:r>
            <a:r>
              <a:rPr lang="tr-TR" b="0" i="0" dirty="0" err="1" smtClean="0">
                <a:solidFill>
                  <a:srgbClr val="404041"/>
                </a:solidFill>
                <a:effectLst/>
              </a:rPr>
              <a:t>Ahalteke’dir</a:t>
            </a:r>
            <a:r>
              <a:rPr lang="tr-TR" b="0" i="0" dirty="0" smtClean="0">
                <a:solidFill>
                  <a:srgbClr val="404041"/>
                </a:solidFill>
                <a:effectLst/>
              </a:rPr>
              <a:t> </a:t>
            </a:r>
            <a:endParaRPr lang="tr-TR" dirty="0"/>
          </a:p>
        </p:txBody>
      </p:sp>
    </p:spTree>
    <p:extLst>
      <p:ext uri="{BB962C8B-B14F-4D97-AF65-F5344CB8AC3E}">
        <p14:creationId xmlns:p14="http://schemas.microsoft.com/office/powerpoint/2010/main" val="7323233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lvl="0" indent="0" algn="just">
              <a:buNone/>
            </a:pPr>
            <a:r>
              <a:rPr lang="tr-TR" sz="3200" dirty="0">
                <a:solidFill>
                  <a:prstClr val="black"/>
                </a:solidFill>
              </a:rPr>
              <a:t>Baş etli ve güzel, alın geniş, kulaklar dik ve ufak veya normaldir, donları her dondan olup en çok doru don vardır. Hınıs atı çok dayanıklı ve cesur olup aynı zamanda çok çevik ve hızlı bir attır. Çok güzel araba çeker ve rahvan yürür.</a:t>
            </a:r>
          </a:p>
          <a:p>
            <a:pPr marL="0" indent="0" algn="just">
              <a:buNone/>
            </a:pPr>
            <a:endParaRPr lang="tr-TR" sz="3200" dirty="0"/>
          </a:p>
        </p:txBody>
      </p:sp>
    </p:spTree>
    <p:extLst>
      <p:ext uri="{BB962C8B-B14F-4D97-AF65-F5344CB8AC3E}">
        <p14:creationId xmlns:p14="http://schemas.microsoft.com/office/powerpoint/2010/main" val="2987774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Hınıs Atı</a:t>
            </a:r>
            <a:endParaRPr lang="tr-TR" dirty="0"/>
          </a:p>
        </p:txBody>
      </p:sp>
      <p:pic>
        <p:nvPicPr>
          <p:cNvPr id="5" name="İçerik Yer Tutucusu 4"/>
          <p:cNvPicPr>
            <a:picLocks noGrp="1" noChangeAspect="1"/>
          </p:cNvPicPr>
          <p:nvPr>
            <p:ph idx="1"/>
          </p:nvPr>
        </p:nvPicPr>
        <p:blipFill>
          <a:blip r:embed="rId2"/>
          <a:stretch>
            <a:fillRect/>
          </a:stretch>
        </p:blipFill>
        <p:spPr>
          <a:xfrm>
            <a:off x="772627" y="1775077"/>
            <a:ext cx="5197290" cy="3177815"/>
          </a:xfrm>
          <a:prstGeom prst="rect">
            <a:avLst/>
          </a:prstGeom>
        </p:spPr>
      </p:pic>
      <p:pic>
        <p:nvPicPr>
          <p:cNvPr id="6" name="Resim 5"/>
          <p:cNvPicPr>
            <a:picLocks noChangeAspect="1"/>
          </p:cNvPicPr>
          <p:nvPr/>
        </p:nvPicPr>
        <p:blipFill>
          <a:blip r:embed="rId3"/>
          <a:stretch>
            <a:fillRect/>
          </a:stretch>
        </p:blipFill>
        <p:spPr>
          <a:xfrm>
            <a:off x="5969917" y="1937942"/>
            <a:ext cx="4015657" cy="3014950"/>
          </a:xfrm>
          <a:prstGeom prst="rect">
            <a:avLst/>
          </a:prstGeom>
        </p:spPr>
      </p:pic>
    </p:spTree>
    <p:extLst>
      <p:ext uri="{BB962C8B-B14F-4D97-AF65-F5344CB8AC3E}">
        <p14:creationId xmlns:p14="http://schemas.microsoft.com/office/powerpoint/2010/main" val="31895969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Türk Spor atı: Gemlik Atı</a:t>
            </a:r>
          </a:p>
        </p:txBody>
      </p:sp>
      <p:sp>
        <p:nvSpPr>
          <p:cNvPr id="3" name="İçerik Yer Tutucusu 2"/>
          <p:cNvSpPr>
            <a:spLocks noGrp="1"/>
          </p:cNvSpPr>
          <p:nvPr>
            <p:ph idx="1"/>
          </p:nvPr>
        </p:nvSpPr>
        <p:spPr/>
        <p:txBody>
          <a:bodyPr/>
          <a:lstStyle/>
          <a:p>
            <a:pPr marL="0" indent="0" algn="just">
              <a:buNone/>
            </a:pPr>
            <a:r>
              <a:rPr lang="tr-TR" dirty="0"/>
              <a:t>Gemlik'te bulunan Kara Kuvvetleri Komutanlığı, Gemlik Askeri Veteriner Okulu ve Eğitim Merkezi Komutanlığı'nda son yıllarda yeni bir at popülasyonu meydana getirmek için çalışmalar devam etmektedir. Üç nesil geriye gidebilen bu tipe bir süredir "Gemlik atı" adı konmuş ve Temmuz 2002 itibariyle Türk Patent Enstitüsü'nden tescil alınmıştır</a:t>
            </a:r>
            <a:r>
              <a:rPr lang="tr-TR" dirty="0" smtClean="0"/>
              <a:t>.</a:t>
            </a:r>
          </a:p>
          <a:p>
            <a:pPr marL="0" indent="0" algn="just">
              <a:buNone/>
            </a:pPr>
            <a:r>
              <a:rPr lang="tr-TR" dirty="0"/>
              <a:t>Türk Spor Atı yetiştirmek amacıyla Karacabey'de 1941 yılından başlayarak </a:t>
            </a:r>
            <a:r>
              <a:rPr lang="tr-TR" dirty="0" err="1"/>
              <a:t>Nonius</a:t>
            </a:r>
            <a:r>
              <a:rPr lang="tr-TR" dirty="0"/>
              <a:t>, Arap ve Karacabey atının karıştırılmasıyla Engel </a:t>
            </a:r>
            <a:r>
              <a:rPr lang="tr-TR" dirty="0" err="1"/>
              <a:t>Atlama’ya</a:t>
            </a:r>
            <a:r>
              <a:rPr lang="tr-TR" dirty="0"/>
              <a:t> uygun bir kombinasyon oluşturulmaya çalışıldı. Bu çalışmalara 1962 yılında Karacabey atı ve Karacabey </a:t>
            </a:r>
            <a:r>
              <a:rPr lang="tr-TR" dirty="0" err="1"/>
              <a:t>Nonius'ları</a:t>
            </a:r>
            <a:r>
              <a:rPr lang="tr-TR" dirty="0"/>
              <a:t> ile tekrar hız kazandırıldı, ancak 1970'te bu çalışma durduruldu.</a:t>
            </a:r>
          </a:p>
          <a:p>
            <a:pPr marL="0" indent="0" algn="just">
              <a:buNone/>
            </a:pPr>
            <a:endParaRPr lang="tr-TR" dirty="0"/>
          </a:p>
        </p:txBody>
      </p:sp>
    </p:spTree>
    <p:extLst>
      <p:ext uri="{BB962C8B-B14F-4D97-AF65-F5344CB8AC3E}">
        <p14:creationId xmlns:p14="http://schemas.microsoft.com/office/powerpoint/2010/main" val="34181904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smtClean="0"/>
              <a:t>Elde </a:t>
            </a:r>
            <a:r>
              <a:rPr lang="tr-TR" dirty="0"/>
              <a:t>kalan spor için uygun olan damızlık atlar, Gemlik Askeri Veteriner Okulu ve Eğitim Merkezi Komutanlığı’na devredildi. Gemlik'te bu damızlıkların iyi kullanılması, diğer Avrupa ırkları ve yerli numunelerle yapılan melezlemeler sonunda bugün "Gemlik </a:t>
            </a:r>
            <a:r>
              <a:rPr lang="tr-TR" dirty="0" err="1"/>
              <a:t>Atı"nın</a:t>
            </a:r>
            <a:r>
              <a:rPr lang="tr-TR" dirty="0"/>
              <a:t> doğması sağlanmıştır. Buradaki birçok atın babası, Karacabey'in ünlü safkan Arap ya da </a:t>
            </a:r>
            <a:r>
              <a:rPr lang="tr-TR" dirty="0" err="1"/>
              <a:t>Nonius</a:t>
            </a:r>
            <a:r>
              <a:rPr lang="tr-TR" dirty="0"/>
              <a:t> aygırlarıdır. Ayrıca engel atlama konusunda kendisini kanıtlamış olan iri yapılı Avrupa atları da bu kana karışmıştır. Atlara ilk bakıldığında </a:t>
            </a:r>
            <a:r>
              <a:rPr lang="tr-TR" dirty="0" err="1"/>
              <a:t>Nonius</a:t>
            </a:r>
            <a:r>
              <a:rPr lang="tr-TR" dirty="0"/>
              <a:t> etkisi derhal göze çarpar. Koyu donlu, bilhassa yağız atlar dikkat çekicidir. Bugün Türkiye'de bir anlamda Karacabey atının devamı sayabileceğimiz "Gemlik Atı" dışında, yeni bir ırk yetiştirme çalışması yoktur.</a:t>
            </a:r>
          </a:p>
        </p:txBody>
      </p:sp>
    </p:spTree>
    <p:extLst>
      <p:ext uri="{BB962C8B-B14F-4D97-AF65-F5344CB8AC3E}">
        <p14:creationId xmlns:p14="http://schemas.microsoft.com/office/powerpoint/2010/main" val="37008374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a:t>Son yıllarda Gemlik Askeri Veteriner Okulu, At Üretim ve Eğitim Tabur Komutanlığı tarafından Gemlik atı üretim ile ilgili yapılan çalışmalarda Hollanda’dan temin edilen iyi bir KWPN aygırı ile </a:t>
            </a:r>
            <a:r>
              <a:rPr lang="tr-TR" dirty="0" err="1"/>
              <a:t>gemlik</a:t>
            </a:r>
            <a:r>
              <a:rPr lang="tr-TR" dirty="0"/>
              <a:t> atı kısrakları arasında yapılan melezlemeler Gemlik atlarında güçlü ve dayanıklı bir nesil elde edilmesini sağlamıştır. Günümüzde özellikle Gemlik atlarını kullanan Kara Kuvvetleri Komutanlığı, Atlı Spor Eğitim Merkezi (ASEM) katıldığı törenlerde ve yarışlarda bu atları gururla kullanmaktadır.</a:t>
            </a:r>
          </a:p>
          <a:p>
            <a:pPr marL="0" indent="0" algn="just">
              <a:buNone/>
            </a:pPr>
            <a:endParaRPr lang="tr-TR" dirty="0"/>
          </a:p>
          <a:p>
            <a:pPr marL="0" indent="0">
              <a:buNone/>
            </a:pPr>
            <a:r>
              <a:rPr lang="tr-TR" dirty="0"/>
              <a:t> </a:t>
            </a:r>
          </a:p>
        </p:txBody>
      </p:sp>
    </p:spTree>
    <p:extLst>
      <p:ext uri="{BB962C8B-B14F-4D97-AF65-F5344CB8AC3E}">
        <p14:creationId xmlns:p14="http://schemas.microsoft.com/office/powerpoint/2010/main" val="10365920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Gemlik atı</a:t>
            </a:r>
            <a:endParaRPr lang="tr-TR" dirty="0"/>
          </a:p>
        </p:txBody>
      </p:sp>
      <p:pic>
        <p:nvPicPr>
          <p:cNvPr id="4" name="İçerik Yer Tutucusu 3"/>
          <p:cNvPicPr>
            <a:picLocks noGrp="1" noChangeAspect="1"/>
          </p:cNvPicPr>
          <p:nvPr>
            <p:ph idx="1"/>
          </p:nvPr>
        </p:nvPicPr>
        <p:blipFill>
          <a:blip r:embed="rId2"/>
          <a:stretch>
            <a:fillRect/>
          </a:stretch>
        </p:blipFill>
        <p:spPr>
          <a:xfrm>
            <a:off x="690418" y="1883623"/>
            <a:ext cx="4435224" cy="3528886"/>
          </a:xfrm>
          <a:prstGeom prst="rect">
            <a:avLst/>
          </a:prstGeom>
        </p:spPr>
      </p:pic>
      <p:pic>
        <p:nvPicPr>
          <p:cNvPr id="6" name="Resim 5"/>
          <p:cNvPicPr>
            <a:picLocks noChangeAspect="1"/>
          </p:cNvPicPr>
          <p:nvPr/>
        </p:nvPicPr>
        <p:blipFill>
          <a:blip r:embed="rId3"/>
          <a:stretch>
            <a:fillRect/>
          </a:stretch>
        </p:blipFill>
        <p:spPr>
          <a:xfrm>
            <a:off x="5273424" y="1883623"/>
            <a:ext cx="5348394" cy="3279503"/>
          </a:xfrm>
          <a:prstGeom prst="rect">
            <a:avLst/>
          </a:prstGeom>
        </p:spPr>
      </p:pic>
    </p:spTree>
    <p:extLst>
      <p:ext uri="{BB962C8B-B14F-4D97-AF65-F5344CB8AC3E}">
        <p14:creationId xmlns:p14="http://schemas.microsoft.com/office/powerpoint/2010/main" val="31224002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a:t>
            </a:r>
            <a:endParaRPr lang="tr-TR" dirty="0"/>
          </a:p>
        </p:txBody>
      </p:sp>
      <p:sp>
        <p:nvSpPr>
          <p:cNvPr id="3" name="İçerik Yer Tutucusu 2"/>
          <p:cNvSpPr>
            <a:spLocks noGrp="1"/>
          </p:cNvSpPr>
          <p:nvPr>
            <p:ph idx="1"/>
          </p:nvPr>
        </p:nvSpPr>
        <p:spPr>
          <a:xfrm>
            <a:off x="838200" y="1524000"/>
            <a:ext cx="10515600" cy="4652963"/>
          </a:xfrm>
        </p:spPr>
        <p:txBody>
          <a:bodyPr>
            <a:normAutofit/>
          </a:bodyPr>
          <a:lstStyle/>
          <a:p>
            <a:r>
              <a:rPr lang="tr-TR" dirty="0">
                <a:hlinkClick r:id="rId2"/>
              </a:rPr>
              <a:t>https://www.sondakika.com/spor/haber-ingiliz-yaris-ati-galileo-190-milyon-euroluj-13729728</a:t>
            </a:r>
            <a:r>
              <a:rPr lang="tr-TR" dirty="0" smtClean="0">
                <a:hlinkClick r:id="rId2"/>
              </a:rPr>
              <a:t>/</a:t>
            </a:r>
            <a:endParaRPr lang="tr-TR" dirty="0" smtClean="0"/>
          </a:p>
          <a:p>
            <a:r>
              <a:rPr lang="tr-TR" dirty="0">
                <a:hlinkClick r:id="rId3"/>
              </a:rPr>
              <a:t>https://www.binicilikokulu.com/ingiliz-ati</a:t>
            </a:r>
            <a:r>
              <a:rPr lang="tr-TR" dirty="0" smtClean="0">
                <a:hlinkClick r:id="rId3"/>
              </a:rPr>
              <a:t>/</a:t>
            </a:r>
            <a:endParaRPr lang="tr-TR" dirty="0" smtClean="0"/>
          </a:p>
          <a:p>
            <a:r>
              <a:rPr lang="tr-TR" dirty="0" smtClean="0"/>
              <a:t>Unutulmaya Yüz Tutan Bir Anadolu At Irkı: Çukurova Atı. ÇUKUROVA ARAŞTIRMALARI Dergisi. cilt 2, sayı 1, 2016s. 139-149</a:t>
            </a:r>
          </a:p>
          <a:p>
            <a:r>
              <a:rPr lang="tr-TR" dirty="0" smtClean="0"/>
              <a:t>Veteriner Hekimler için At yetiştiriciliği Kitabı. Ömer Çoban, Nilüfer </a:t>
            </a:r>
            <a:r>
              <a:rPr lang="tr-TR" dirty="0" err="1" smtClean="0"/>
              <a:t>Sabunoğlu</a:t>
            </a:r>
            <a:r>
              <a:rPr lang="tr-TR" dirty="0" smtClean="0"/>
              <a:t> Çoban Atatürk Üniversitesi e- Kitap Yayınları. </a:t>
            </a:r>
          </a:p>
          <a:p>
            <a:r>
              <a:rPr lang="tr-TR" dirty="0" smtClean="0"/>
              <a:t>https://www.at ve insan.com</a:t>
            </a:r>
          </a:p>
          <a:p>
            <a:r>
              <a:rPr lang="tr-TR" dirty="0" smtClean="0"/>
              <a:t>At ırkları ve atların bakımı. Hayvan Yetiştiriciliği ve Sağlığı Alanı  </a:t>
            </a:r>
            <a:r>
              <a:rPr lang="tr-TR" dirty="0"/>
              <a:t>A</a:t>
            </a:r>
            <a:r>
              <a:rPr lang="tr-TR" dirty="0" smtClean="0"/>
              <a:t>nkara, 2017. </a:t>
            </a:r>
          </a:p>
          <a:p>
            <a:endParaRPr lang="tr-TR" dirty="0" smtClean="0"/>
          </a:p>
          <a:p>
            <a:endParaRPr lang="tr-TR" dirty="0" smtClean="0"/>
          </a:p>
          <a:p>
            <a:endParaRPr lang="tr-TR" dirty="0"/>
          </a:p>
        </p:txBody>
      </p:sp>
    </p:spTree>
    <p:extLst>
      <p:ext uri="{BB962C8B-B14F-4D97-AF65-F5344CB8AC3E}">
        <p14:creationId xmlns:p14="http://schemas.microsoft.com/office/powerpoint/2010/main" val="399292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b="0" i="0" dirty="0" err="1" smtClean="0">
                <a:solidFill>
                  <a:srgbClr val="404041"/>
                </a:solidFill>
                <a:effectLst/>
              </a:rPr>
              <a:t>Ahalteke’nin</a:t>
            </a:r>
            <a:r>
              <a:rPr lang="tr-TR" b="0" i="0" dirty="0" smtClean="0">
                <a:solidFill>
                  <a:srgbClr val="404041"/>
                </a:solidFill>
                <a:effectLst/>
              </a:rPr>
              <a:t> eşsiz bir görünümü vardır. Başka hiçbir at ırkında onun karakteristik ayırıcı özellikleri görülmemektedir. Kafası uzundur ve geniş bir alnı vardır. Anlamlı bakan iri badem gözleri, dar ve dik kulakları, uzun ve yüksek bir boynu vardır. Vücudu uzun ve eğimlidir. Dar bir göğsü, uzun ve güçlü bacakları vardır. Kas yapısı mükemmeldir. Çok çeşitli donlu </a:t>
            </a:r>
            <a:r>
              <a:rPr lang="tr-TR" b="0" i="0" dirty="0" err="1" smtClean="0">
                <a:solidFill>
                  <a:srgbClr val="404041"/>
                </a:solidFill>
                <a:effectLst/>
              </a:rPr>
              <a:t>Ahalteke</a:t>
            </a:r>
            <a:r>
              <a:rPr lang="tr-TR" b="0" i="0" dirty="0" smtClean="0">
                <a:solidFill>
                  <a:srgbClr val="404041"/>
                </a:solidFill>
                <a:effectLst/>
              </a:rPr>
              <a:t> vardır. Yaygın olarak görülen donlar yağız ve dorudur. En belirgin özelliği ışıkta parlayan ve değişen metalik altın rengidir. </a:t>
            </a:r>
            <a:endParaRPr lang="tr-TR" dirty="0"/>
          </a:p>
        </p:txBody>
      </p:sp>
    </p:spTree>
    <p:extLst>
      <p:ext uri="{BB962C8B-B14F-4D97-AF65-F5344CB8AC3E}">
        <p14:creationId xmlns:p14="http://schemas.microsoft.com/office/powerpoint/2010/main" val="292062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b="0" i="0" dirty="0" err="1" smtClean="0">
                <a:solidFill>
                  <a:srgbClr val="404041"/>
                </a:solidFill>
                <a:effectLst/>
              </a:rPr>
              <a:t>Ahalteke</a:t>
            </a:r>
            <a:r>
              <a:rPr lang="tr-TR" b="0" i="0" dirty="0" smtClean="0">
                <a:solidFill>
                  <a:srgbClr val="404041"/>
                </a:solidFill>
                <a:effectLst/>
              </a:rPr>
              <a:t> aygırının ortalama </a:t>
            </a:r>
            <a:r>
              <a:rPr lang="tr-TR" b="0" i="0" dirty="0" err="1" smtClean="0">
                <a:solidFill>
                  <a:srgbClr val="404041"/>
                </a:solidFill>
                <a:effectLst/>
              </a:rPr>
              <a:t>cidagosu</a:t>
            </a:r>
            <a:r>
              <a:rPr lang="tr-TR" b="0" i="0" dirty="0" smtClean="0">
                <a:solidFill>
                  <a:srgbClr val="404041"/>
                </a:solidFill>
                <a:effectLst/>
              </a:rPr>
              <a:t> 157,6cm.’dir. 1993’de değişik ülkelerde bulunan </a:t>
            </a:r>
            <a:r>
              <a:rPr lang="tr-TR" b="0" i="0" dirty="0" err="1" smtClean="0">
                <a:solidFill>
                  <a:srgbClr val="404041"/>
                </a:solidFill>
                <a:effectLst/>
              </a:rPr>
              <a:t>Ahalteke</a:t>
            </a:r>
            <a:r>
              <a:rPr lang="tr-TR" b="0" i="0" dirty="0" smtClean="0">
                <a:solidFill>
                  <a:srgbClr val="404041"/>
                </a:solidFill>
                <a:effectLst/>
              </a:rPr>
              <a:t> atları üzerinde bir çalışma yapılmıştır. Bunların 38’i Türkmenistan, 51’i Rusya, 21’i Kazakistan’dadır. Buna göre </a:t>
            </a:r>
            <a:r>
              <a:rPr lang="tr-TR" b="0" i="0" dirty="0" err="1" smtClean="0">
                <a:solidFill>
                  <a:srgbClr val="404041"/>
                </a:solidFill>
                <a:effectLst/>
              </a:rPr>
              <a:t>cidago</a:t>
            </a:r>
            <a:r>
              <a:rPr lang="tr-TR" b="0" i="0" dirty="0" smtClean="0">
                <a:solidFill>
                  <a:srgbClr val="404041"/>
                </a:solidFill>
                <a:effectLst/>
              </a:rPr>
              <a:t> yüksekliğinin 159,2cm’ye kadar uzadığı belirlenmiştir.</a:t>
            </a:r>
            <a:endParaRPr lang="tr-TR" dirty="0"/>
          </a:p>
        </p:txBody>
      </p:sp>
    </p:spTree>
    <p:extLst>
      <p:ext uri="{BB962C8B-B14F-4D97-AF65-F5344CB8AC3E}">
        <p14:creationId xmlns:p14="http://schemas.microsoft.com/office/powerpoint/2010/main" val="427060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838200" y="2102720"/>
            <a:ext cx="5282219" cy="4002386"/>
          </a:xfrm>
          <a:prstGeom prst="rect">
            <a:avLst/>
          </a:prstGeom>
        </p:spPr>
      </p:pic>
      <p:pic>
        <p:nvPicPr>
          <p:cNvPr id="5" name="Resim 4"/>
          <p:cNvPicPr>
            <a:picLocks noChangeAspect="1"/>
          </p:cNvPicPr>
          <p:nvPr/>
        </p:nvPicPr>
        <p:blipFill>
          <a:blip r:embed="rId3"/>
          <a:stretch>
            <a:fillRect/>
          </a:stretch>
        </p:blipFill>
        <p:spPr>
          <a:xfrm>
            <a:off x="5953904" y="2102720"/>
            <a:ext cx="5567536" cy="4002386"/>
          </a:xfrm>
          <a:prstGeom prst="rect">
            <a:avLst/>
          </a:prstGeom>
        </p:spPr>
      </p:pic>
    </p:spTree>
    <p:extLst>
      <p:ext uri="{BB962C8B-B14F-4D97-AF65-F5344CB8AC3E}">
        <p14:creationId xmlns:p14="http://schemas.microsoft.com/office/powerpoint/2010/main" val="268704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C3300"/>
                </a:solidFill>
              </a:rPr>
              <a:t>Karabağ </a:t>
            </a:r>
            <a:r>
              <a:rPr lang="tr-TR" b="1" dirty="0" smtClean="0">
                <a:solidFill>
                  <a:srgbClr val="CC3300"/>
                </a:solidFill>
              </a:rPr>
              <a:t>Atı</a:t>
            </a:r>
            <a:endParaRPr lang="tr-TR" b="1" dirty="0">
              <a:solidFill>
                <a:srgbClr val="CC3300"/>
              </a:solidFill>
            </a:endParaRPr>
          </a:p>
        </p:txBody>
      </p:sp>
      <p:sp>
        <p:nvSpPr>
          <p:cNvPr id="3" name="İçerik Yer Tutucusu 2"/>
          <p:cNvSpPr>
            <a:spLocks noGrp="1"/>
          </p:cNvSpPr>
          <p:nvPr>
            <p:ph idx="1"/>
          </p:nvPr>
        </p:nvSpPr>
        <p:spPr/>
        <p:txBody>
          <a:bodyPr/>
          <a:lstStyle/>
          <a:p>
            <a:pPr marL="0" indent="0" algn="just">
              <a:buNone/>
            </a:pPr>
            <a:r>
              <a:rPr lang="tr-TR" dirty="0"/>
              <a:t>Azerbaycan’ın ulusal sembollerinden birisi olarak kabul edilen Karabağ atları dağ, step, yarış ve binek atıdır. Adını, ilk yetiştirilmeye başlandığı </a:t>
            </a:r>
            <a:r>
              <a:rPr lang="tr-TR" dirty="0" err="1"/>
              <a:t>Azerbaycan’nın</a:t>
            </a:r>
            <a:r>
              <a:rPr lang="tr-TR" dirty="0"/>
              <a:t> Dağlık Karabağ bölgesinden almıştır</a:t>
            </a:r>
            <a:r>
              <a:rPr lang="tr-TR" dirty="0" smtClean="0"/>
              <a:t>.</a:t>
            </a:r>
            <a:r>
              <a:rPr lang="tr-TR" dirty="0"/>
              <a:t> </a:t>
            </a:r>
            <a:r>
              <a:rPr lang="tr-TR" dirty="0" smtClean="0"/>
              <a:t>Romalı tarihçiler tarafından bu at hakkında bilgi verilmiştir. Doğu </a:t>
            </a:r>
            <a:r>
              <a:rPr lang="tr-TR" dirty="0" err="1"/>
              <a:t>Transkafkasya’da</a:t>
            </a:r>
            <a:r>
              <a:rPr lang="tr-TR" dirty="0"/>
              <a:t> at varlığına ilişkin en eski buluntular ve at mezarları M.Ö. 2. binyılın sonuna endekslenmektedir. 7. - 10. yüzyıl arasında bölge ile ilgili yazan Arap yazarları, eserlerinde, İran ve Suriye'de büyük talep gören modern Azerbaycan atlarının meziyetlerini sıklıkla anlatmışlardır. Modern Karabağ ırkı, bu atların torunları olarak kabul edilebilir. Bunlar, eski günlerde "</a:t>
            </a:r>
            <a:r>
              <a:rPr lang="tr-TR" dirty="0" err="1"/>
              <a:t>Kögliyan</a:t>
            </a:r>
            <a:r>
              <a:rPr lang="tr-TR" dirty="0"/>
              <a:t>” olarak adlandırılan doğu tipi atlardır.</a:t>
            </a:r>
          </a:p>
        </p:txBody>
      </p:sp>
    </p:spTree>
    <p:extLst>
      <p:ext uri="{BB962C8B-B14F-4D97-AF65-F5344CB8AC3E}">
        <p14:creationId xmlns:p14="http://schemas.microsoft.com/office/powerpoint/2010/main" val="36187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dirty="0"/>
              <a:t>Karabağ atlarının </a:t>
            </a:r>
            <a:r>
              <a:rPr lang="tr-TR" dirty="0" smtClean="0"/>
              <a:t>Türkmenistan </a:t>
            </a:r>
            <a:r>
              <a:rPr lang="tr-TR" dirty="0"/>
              <a:t>ve İran’da yetiştirilen </a:t>
            </a:r>
            <a:r>
              <a:rPr lang="tr-TR" dirty="0" err="1"/>
              <a:t>Ahalteke</a:t>
            </a:r>
            <a:r>
              <a:rPr lang="tr-TR" dirty="0"/>
              <a:t> atlarıyla yakın bağları vardır. Bazı tarihçiler, eski zamanlarda bu atların aynı aileden geldiklerine ve Arap ırkının gelişiminde önemli etkileri olduğuna </a:t>
            </a:r>
            <a:r>
              <a:rPr lang="tr-TR" dirty="0" smtClean="0"/>
              <a:t>inanmaktadırlar.</a:t>
            </a:r>
          </a:p>
          <a:p>
            <a:pPr marL="0" indent="0" algn="just">
              <a:buNone/>
            </a:pPr>
            <a:r>
              <a:rPr lang="tr-TR" dirty="0"/>
              <a:t>1956’da dönemin önemli aygırlarından birisi sayılan Zaman adlı Karabağ aygırı, </a:t>
            </a:r>
            <a:r>
              <a:rPr lang="tr-TR" dirty="0" smtClean="0"/>
              <a:t>Sovyet </a:t>
            </a:r>
            <a:r>
              <a:rPr lang="tr-TR" dirty="0"/>
              <a:t>Hükümeti tarafından İngiliz Kraliçesi II. Elizabeth’e hediye olarak sunuldu. Daha önce de 1823 yılında İngiltere’deki at yetiştiricileri tarafından 60 adet Karabağ kısrağının satın alınarak İngiltere’ye götürüldüğü ve özellikle Zaman adlı </a:t>
            </a:r>
            <a:r>
              <a:rPr lang="tr-TR" dirty="0" err="1"/>
              <a:t>aygır’ın</a:t>
            </a:r>
            <a:r>
              <a:rPr lang="tr-TR" dirty="0"/>
              <a:t> </a:t>
            </a:r>
            <a:r>
              <a:rPr lang="tr-TR" dirty="0" err="1"/>
              <a:t>İngilteredeki</a:t>
            </a:r>
            <a:r>
              <a:rPr lang="tr-TR" dirty="0"/>
              <a:t> bazı at ırklarının geliştirilmesinde kullanıldığı </a:t>
            </a:r>
            <a:r>
              <a:rPr lang="tr-TR" dirty="0" smtClean="0"/>
              <a:t>düşünülmektedir.</a:t>
            </a:r>
            <a:endParaRPr lang="tr-TR" dirty="0"/>
          </a:p>
        </p:txBody>
      </p:sp>
    </p:spTree>
    <p:extLst>
      <p:ext uri="{BB962C8B-B14F-4D97-AF65-F5344CB8AC3E}">
        <p14:creationId xmlns:p14="http://schemas.microsoft.com/office/powerpoint/2010/main" val="819006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dirty="0"/>
              <a:t>Bu ırkın ana don renkleri, karakteristik olarak altına çalan açık al ve dorudur. Açık al dona </a:t>
            </a:r>
            <a:r>
              <a:rPr lang="tr-TR" dirty="0">
                <a:solidFill>
                  <a:srgbClr val="CC3300"/>
                </a:solidFill>
              </a:rPr>
              <a:t>Sarılar</a:t>
            </a:r>
            <a:r>
              <a:rPr lang="tr-TR" dirty="0"/>
              <a:t> denir. Doru benzeri açık al, ancak yele ve kuyrukları koyu dona ise Azerbaycan </a:t>
            </a:r>
            <a:r>
              <a:rPr lang="tr-TR" dirty="0" err="1"/>
              <a:t>Türkçe’sinde</a:t>
            </a:r>
            <a:r>
              <a:rPr lang="tr-TR" dirty="0"/>
              <a:t> </a:t>
            </a:r>
            <a:r>
              <a:rPr lang="tr-TR" dirty="0" err="1" smtClean="0">
                <a:solidFill>
                  <a:srgbClr val="CC3300"/>
                </a:solidFill>
              </a:rPr>
              <a:t>Narinj</a:t>
            </a:r>
            <a:r>
              <a:rPr lang="tr-TR" dirty="0" smtClean="0"/>
              <a:t> adı </a:t>
            </a:r>
            <a:r>
              <a:rPr lang="tr-TR" dirty="0"/>
              <a:t>verilir. Bazen </a:t>
            </a:r>
            <a:r>
              <a:rPr lang="tr-TR" dirty="0" err="1"/>
              <a:t>demirkır</a:t>
            </a:r>
            <a:r>
              <a:rPr lang="tr-TR" dirty="0"/>
              <a:t> donlar da görülmektedir. Baş ve ayaklarda beyaz nişane ve sekiler görülebilir. </a:t>
            </a:r>
          </a:p>
          <a:p>
            <a:pPr marL="0" indent="0" algn="just">
              <a:buNone/>
            </a:pPr>
            <a:r>
              <a:rPr lang="tr-TR" dirty="0" smtClean="0"/>
              <a:t>Karabağ </a:t>
            </a:r>
            <a:r>
              <a:rPr lang="tr-TR" dirty="0"/>
              <a:t>atları, hızlı ve tetik oldukları kadar, iyi huylu olmalarıyla da ünlüdür. Sakin, istekli ve cesurdur. Enerjiktirler ve kolay eğitilebilirler. 2004 yılında Ağdam Bölgesinden </a:t>
            </a:r>
            <a:r>
              <a:rPr lang="tr-TR" dirty="0" err="1"/>
              <a:t>Kişmişadlı</a:t>
            </a:r>
            <a:r>
              <a:rPr lang="tr-TR" dirty="0"/>
              <a:t> bir Karabağ atı 1000 m. mesafeyi 1 </a:t>
            </a:r>
            <a:r>
              <a:rPr lang="tr-TR" dirty="0" err="1"/>
              <a:t>dk</a:t>
            </a:r>
            <a:r>
              <a:rPr lang="tr-TR" dirty="0"/>
              <a:t> 9s n. de, 1600 m. mesafeyi ise 1 </a:t>
            </a:r>
            <a:r>
              <a:rPr lang="tr-TR" dirty="0" err="1"/>
              <a:t>dk</a:t>
            </a:r>
            <a:r>
              <a:rPr lang="tr-TR" dirty="0"/>
              <a:t> 52 sn.de koşarak iki farklı hız rekoru kırmıştır</a:t>
            </a:r>
          </a:p>
        </p:txBody>
      </p:sp>
    </p:spTree>
    <p:extLst>
      <p:ext uri="{BB962C8B-B14F-4D97-AF65-F5344CB8AC3E}">
        <p14:creationId xmlns:p14="http://schemas.microsoft.com/office/powerpoint/2010/main" val="221546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dirty="0" smtClean="0"/>
              <a:t>Soldaki </a:t>
            </a:r>
            <a:r>
              <a:rPr lang="tr-TR" dirty="0" err="1" smtClean="0"/>
              <a:t>Kraliç</a:t>
            </a:r>
            <a:r>
              <a:rPr lang="tr-TR" dirty="0" smtClean="0"/>
              <a:t> Elizabeth’e hediye edilen Zaman, sağdaki </a:t>
            </a:r>
            <a:r>
              <a:rPr lang="tr-TR" dirty="0" err="1" smtClean="0"/>
              <a:t>Narinj</a:t>
            </a:r>
            <a:r>
              <a:rPr lang="tr-TR" dirty="0" smtClean="0"/>
              <a:t>.</a:t>
            </a:r>
            <a:endParaRPr lang="tr-TR" dirty="0"/>
          </a:p>
        </p:txBody>
      </p:sp>
      <p:pic>
        <p:nvPicPr>
          <p:cNvPr id="8" name="İçerik Yer Tutucusu 7"/>
          <p:cNvPicPr>
            <a:picLocks noGrp="1" noChangeAspect="1"/>
          </p:cNvPicPr>
          <p:nvPr>
            <p:ph sz="half" idx="1"/>
          </p:nvPr>
        </p:nvPicPr>
        <p:blipFill>
          <a:blip r:embed="rId2"/>
          <a:stretch>
            <a:fillRect/>
          </a:stretch>
        </p:blipFill>
        <p:spPr>
          <a:xfrm>
            <a:off x="914172" y="1825625"/>
            <a:ext cx="5029655" cy="4351338"/>
          </a:xfrm>
          <a:prstGeom prst="rect">
            <a:avLst/>
          </a:prstGeom>
        </p:spPr>
      </p:pic>
      <p:pic>
        <p:nvPicPr>
          <p:cNvPr id="9" name="İçerik Yer Tutucusu 8"/>
          <p:cNvPicPr>
            <a:picLocks noGrp="1" noChangeAspect="1"/>
          </p:cNvPicPr>
          <p:nvPr>
            <p:ph sz="half" idx="2"/>
          </p:nvPr>
        </p:nvPicPr>
        <p:blipFill>
          <a:blip r:embed="rId3"/>
          <a:stretch>
            <a:fillRect/>
          </a:stretch>
        </p:blipFill>
        <p:spPr>
          <a:xfrm>
            <a:off x="6172200" y="1931258"/>
            <a:ext cx="5181600" cy="4140072"/>
          </a:xfrm>
          <a:prstGeom prst="rect">
            <a:avLst/>
          </a:prstGeom>
        </p:spPr>
      </p:pic>
    </p:spTree>
    <p:extLst>
      <p:ext uri="{BB962C8B-B14F-4D97-AF65-F5344CB8AC3E}">
        <p14:creationId xmlns:p14="http://schemas.microsoft.com/office/powerpoint/2010/main" val="588686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10000"/>
          </a:bodyPr>
          <a:lstStyle/>
          <a:p>
            <a:pPr marL="0" indent="0" algn="just">
              <a:buNone/>
            </a:pPr>
            <a:r>
              <a:rPr lang="tr-TR" dirty="0" smtClean="0"/>
              <a:t>Yabani popülasyonların yok olmasına paralel olarak, insan güdümlü yönetim ve seleksiyon yoluyla çok çeşitli </a:t>
            </a:r>
            <a:r>
              <a:rPr lang="tr-TR" dirty="0" err="1" smtClean="0"/>
              <a:t>fenotipik</a:t>
            </a:r>
            <a:r>
              <a:rPr lang="tr-TR" dirty="0" smtClean="0"/>
              <a:t> özelliklere sahip ırklar gelişmiştir. Bir yandan ırklar ile insanlar atları farklı ekolojik bölgelere taşımış, bir yandan da çeşitli mutasyonlarla </a:t>
            </a:r>
            <a:r>
              <a:rPr lang="tr-TR" dirty="0" err="1" smtClean="0"/>
              <a:t>genotipik</a:t>
            </a:r>
            <a:r>
              <a:rPr lang="tr-TR" dirty="0" smtClean="0"/>
              <a:t> çeşitlilik artmıştır. At ırkları tür içinde belirli işlevlere uyacak morfolojik tiplerin seleksiyonu yoluyla biçimlenmiştir. Bunun sonucu olarak vücut büyüklüğü ve şekli bakımından birbirinden farklı olan ve bu özelliklerini döllerine geçiren at ırklar oluşmuştur</a:t>
            </a:r>
            <a:r>
              <a:rPr lang="tr-TR" dirty="0"/>
              <a:t>. Dünyada tanımlayıcı özellikleri bilinen 170 adet at ırkı mevcuttur. </a:t>
            </a:r>
          </a:p>
          <a:p>
            <a:pPr algn="just"/>
            <a:r>
              <a:rPr lang="tr-TR" dirty="0" smtClean="0"/>
              <a:t>Tanınmış at ırklarının soy kütüğü ve üreme kayıtları sıkı bir şekilde takip edilir. Bu ırkların temel babaları vardır ve tüm tescilli tayların ataları bu aygıra kadar belirlenebilir. Örneğin İngiliz atının üç temel aygırı </a:t>
            </a:r>
            <a:r>
              <a:rPr lang="tr-TR" dirty="0" err="1" smtClean="0"/>
              <a:t>Darley</a:t>
            </a:r>
            <a:r>
              <a:rPr lang="tr-TR" dirty="0" smtClean="0"/>
              <a:t> </a:t>
            </a:r>
            <a:r>
              <a:rPr lang="tr-TR" dirty="0" err="1" smtClean="0"/>
              <a:t>Arabian</a:t>
            </a:r>
            <a:r>
              <a:rPr lang="tr-TR" dirty="0" smtClean="0"/>
              <a:t>, </a:t>
            </a:r>
            <a:r>
              <a:rPr lang="tr-TR" dirty="0" err="1" smtClean="0"/>
              <a:t>Byerly</a:t>
            </a:r>
            <a:r>
              <a:rPr lang="tr-TR" dirty="0" smtClean="0"/>
              <a:t> </a:t>
            </a:r>
            <a:r>
              <a:rPr lang="tr-TR" dirty="0" err="1" smtClean="0"/>
              <a:t>Turk</a:t>
            </a:r>
            <a:r>
              <a:rPr lang="tr-TR" dirty="0" smtClean="0"/>
              <a:t> ve </a:t>
            </a:r>
            <a:r>
              <a:rPr lang="tr-TR" dirty="0" err="1" smtClean="0"/>
              <a:t>Godolphin</a:t>
            </a:r>
            <a:r>
              <a:rPr lang="tr-TR" dirty="0" smtClean="0"/>
              <a:t> </a:t>
            </a:r>
            <a:r>
              <a:rPr lang="tr-TR" dirty="0" err="1" smtClean="0"/>
              <a:t>Aabian’dır</a:t>
            </a:r>
            <a:r>
              <a:rPr lang="tr-TR" dirty="0" smtClean="0"/>
              <a:t>. </a:t>
            </a:r>
            <a:r>
              <a:rPr lang="tr-TR" dirty="0" err="1" smtClean="0"/>
              <a:t>Justin</a:t>
            </a:r>
            <a:r>
              <a:rPr lang="tr-TR" dirty="0" smtClean="0"/>
              <a:t> Morgan ise Morgan ırkının temel babasıdır. Bazı at ırklarında kayıt için sadece don rengi kriter olarak alınırken (</a:t>
            </a:r>
            <a:r>
              <a:rPr lang="tr-TR" dirty="0" err="1" smtClean="0"/>
              <a:t>Appalosa</a:t>
            </a:r>
            <a:r>
              <a:rPr lang="tr-TR" dirty="0" smtClean="0"/>
              <a:t>), bazı ırklarda ise </a:t>
            </a:r>
            <a:r>
              <a:rPr lang="tr-TR" dirty="0" err="1" smtClean="0"/>
              <a:t>konformasyon</a:t>
            </a:r>
            <a:r>
              <a:rPr lang="tr-TR" dirty="0" smtClean="0"/>
              <a:t> standartları vardır.    </a:t>
            </a:r>
            <a:endParaRPr lang="tr-TR" dirty="0"/>
          </a:p>
        </p:txBody>
      </p:sp>
    </p:spTree>
    <p:extLst>
      <p:ext uri="{BB962C8B-B14F-4D97-AF65-F5344CB8AC3E}">
        <p14:creationId xmlns:p14="http://schemas.microsoft.com/office/powerpoint/2010/main" val="362571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de-DE" b="1" dirty="0" err="1">
                <a:solidFill>
                  <a:srgbClr val="CC3300"/>
                </a:solidFill>
              </a:rPr>
              <a:t>Quarter</a:t>
            </a:r>
            <a:r>
              <a:rPr lang="de-DE" b="1" dirty="0">
                <a:solidFill>
                  <a:srgbClr val="CC3300"/>
                </a:solidFill>
              </a:rPr>
              <a:t> </a:t>
            </a:r>
            <a:r>
              <a:rPr lang="de-DE" b="1" dirty="0" err="1">
                <a:solidFill>
                  <a:srgbClr val="CC3300"/>
                </a:solidFill>
              </a:rPr>
              <a:t>Horse</a:t>
            </a:r>
            <a:r>
              <a:rPr lang="de-DE" b="1" dirty="0">
                <a:solidFill>
                  <a:srgbClr val="CC3300"/>
                </a:solidFill>
              </a:rPr>
              <a:t> (</a:t>
            </a:r>
            <a:r>
              <a:rPr lang="de-DE" b="1" dirty="0" err="1">
                <a:solidFill>
                  <a:srgbClr val="CC3300"/>
                </a:solidFill>
              </a:rPr>
              <a:t>Amerikan</a:t>
            </a:r>
            <a:r>
              <a:rPr lang="de-DE" b="1" dirty="0">
                <a:solidFill>
                  <a:srgbClr val="CC3300"/>
                </a:solidFill>
              </a:rPr>
              <a:t> </a:t>
            </a:r>
            <a:r>
              <a:rPr lang="de-DE" b="1" dirty="0" err="1">
                <a:solidFill>
                  <a:srgbClr val="CC3300"/>
                </a:solidFill>
              </a:rPr>
              <a:t>Quarter</a:t>
            </a:r>
            <a:r>
              <a:rPr lang="de-DE" b="1" dirty="0">
                <a:solidFill>
                  <a:srgbClr val="CC3300"/>
                </a:solidFill>
              </a:rPr>
              <a:t> </a:t>
            </a:r>
            <a:r>
              <a:rPr lang="de-DE" b="1" dirty="0" err="1">
                <a:solidFill>
                  <a:srgbClr val="CC3300"/>
                </a:solidFill>
              </a:rPr>
              <a:t>Atı</a:t>
            </a:r>
            <a:r>
              <a:rPr lang="de-DE" b="1" dirty="0">
                <a:solidFill>
                  <a:srgbClr val="CC3300"/>
                </a:solidFill>
              </a:rPr>
              <a:t>) </a:t>
            </a:r>
            <a:endParaRPr lang="tr-TR" b="1" dirty="0">
              <a:solidFill>
                <a:srgbClr val="CC3300"/>
              </a:solidFill>
            </a:endParaRPr>
          </a:p>
        </p:txBody>
      </p:sp>
      <p:sp>
        <p:nvSpPr>
          <p:cNvPr id="3" name="İçerik Yer Tutucusu 2"/>
          <p:cNvSpPr>
            <a:spLocks noGrp="1"/>
          </p:cNvSpPr>
          <p:nvPr>
            <p:ph idx="1"/>
          </p:nvPr>
        </p:nvSpPr>
        <p:spPr/>
        <p:txBody>
          <a:bodyPr>
            <a:normAutofit fontScale="92500" lnSpcReduction="10000"/>
          </a:bodyPr>
          <a:lstStyle/>
          <a:p>
            <a:pPr marL="0" indent="0" algn="just">
              <a:buNone/>
            </a:pPr>
            <a:r>
              <a:rPr lang="tr-TR" dirty="0"/>
              <a:t>Bu atlar adından da anlaşılacağı gibi kısa mesafe (</a:t>
            </a:r>
            <a:r>
              <a:rPr lang="tr-TR" dirty="0" err="1"/>
              <a:t>quarter</a:t>
            </a:r>
            <a:r>
              <a:rPr lang="tr-TR" dirty="0"/>
              <a:t> - çeyrek mil) yarışlarında ustadır. Kökeni İspanyol sömürgeciler tarafından Amerika’ya getirilen atlara dayanır. 17. ve 18. yüzyıl boyunca Amerika kıtasının doğusundaki bölgelere yerleşen Avrupalı göçmenler İspanyol yerleşimcilerden kalan yerel İspanya kökenli atlar ile kendi ithal ettikleri Avrupa atlarını çiftleştirerek her tür iş için uygun olan, ağır çalışabilecek bir at üretmek istediler. Yeni üretilen bu atlar doğulu insanların sağ kolu haline gelmişti. Batıya doğru göçün başlamasıyla ise sığır çobanlığı günlerinde oldukça gerekli oldular. En gerekli özellikleri sığırların arkasında atletik ve cesurca çalışabilecek atlar olmalarıydı. Zamanla bu atlar “sığır hissi” geliştirerek bir sığırın hareketlerini taklit eder oldular (Hızla koşarken durup aynı hızla geri dönebilmek... gibi)</a:t>
            </a:r>
          </a:p>
        </p:txBody>
      </p:sp>
    </p:spTree>
    <p:extLst>
      <p:ext uri="{BB962C8B-B14F-4D97-AF65-F5344CB8AC3E}">
        <p14:creationId xmlns:p14="http://schemas.microsoft.com/office/powerpoint/2010/main" val="2643910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dirty="0" err="1"/>
              <a:t>Cidago</a:t>
            </a:r>
            <a:r>
              <a:rPr lang="tr-TR" dirty="0"/>
              <a:t> yükseklikleri 143-160cm. arasında değişmektedir. Her donda olabilirler. Baş ve ayaklardaki her türlü seki ve nişane kabul edilebilir. </a:t>
            </a:r>
            <a:r>
              <a:rPr lang="tr-TR" dirty="0" err="1"/>
              <a:t>Quarter</a:t>
            </a:r>
            <a:r>
              <a:rPr lang="tr-TR" dirty="0"/>
              <a:t> atlarının kısa ve geniş bir baş yapısı, ufak burnu, büyük ve zeki bakışlı gözleri, orta uzunlukta hareketli ve kalkık kulakları, uzun ve elastik boynu, yuvarlak omuzları vardır. Göğsü ve karnı geniş, sırtı kısadır. </a:t>
            </a:r>
            <a:r>
              <a:rPr lang="tr-TR" dirty="0" err="1"/>
              <a:t>Cidago</a:t>
            </a:r>
            <a:r>
              <a:rPr lang="tr-TR" dirty="0"/>
              <a:t> ve boynu hemen hemen bir hizadadır. Büyük, derin, yuvarlak ve kaslı bir sağrıya sahiptir. Bacakları kuvvetlidir. Diz eklemleri geniş ve yere yakındır. İncik kemiği orta uzunluktadır. Toynakları dikdörtgen biçimli, sert, derin ve geniştir</a:t>
            </a:r>
            <a:r>
              <a:rPr lang="tr-TR" dirty="0" smtClean="0"/>
              <a:t>. Genellikle al donlu olmasına rağmen birçok don rengi de görülebilir. </a:t>
            </a:r>
            <a:endParaRPr lang="tr-TR" dirty="0"/>
          </a:p>
          <a:p>
            <a:endParaRPr lang="tr-TR" dirty="0"/>
          </a:p>
          <a:p>
            <a:endParaRPr lang="tr-TR" dirty="0"/>
          </a:p>
        </p:txBody>
      </p:sp>
    </p:spTree>
    <p:extLst>
      <p:ext uri="{BB962C8B-B14F-4D97-AF65-F5344CB8AC3E}">
        <p14:creationId xmlns:p14="http://schemas.microsoft.com/office/powerpoint/2010/main" val="470824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a:t>Amerikan </a:t>
            </a:r>
            <a:r>
              <a:rPr lang="tr-TR" dirty="0" err="1"/>
              <a:t>Quarter</a:t>
            </a:r>
            <a:r>
              <a:rPr lang="tr-TR" dirty="0"/>
              <a:t> Atı Derneği (</a:t>
            </a:r>
            <a:r>
              <a:rPr lang="tr-TR" dirty="0" err="1"/>
              <a:t>American</a:t>
            </a:r>
            <a:r>
              <a:rPr lang="tr-TR" dirty="0"/>
              <a:t> </a:t>
            </a:r>
            <a:r>
              <a:rPr lang="tr-TR" dirty="0" err="1"/>
              <a:t>Quarter</a:t>
            </a:r>
            <a:r>
              <a:rPr lang="tr-TR" dirty="0"/>
              <a:t> </a:t>
            </a:r>
            <a:r>
              <a:rPr lang="tr-TR" dirty="0" err="1"/>
              <a:t>Horse</a:t>
            </a:r>
            <a:r>
              <a:rPr lang="tr-TR" dirty="0"/>
              <a:t> </a:t>
            </a:r>
            <a:r>
              <a:rPr lang="tr-TR" dirty="0" err="1"/>
              <a:t>Association</a:t>
            </a:r>
            <a:r>
              <a:rPr lang="tr-TR" dirty="0"/>
              <a:t> - AQHA) 1940 yılında kurulmuştur ve 5 Milyonu aşan adediyle kayıtlı olarak dünyadaki en çok sayıda at bu ırktandır. AQHA listesinde dünyanın birçok ülkesinde yetiştirilen 2 milyondan fazla at bulunmaktadır.</a:t>
            </a:r>
          </a:p>
          <a:p>
            <a:endParaRPr lang="tr-TR" dirty="0"/>
          </a:p>
        </p:txBody>
      </p:sp>
    </p:spTree>
    <p:extLst>
      <p:ext uri="{BB962C8B-B14F-4D97-AF65-F5344CB8AC3E}">
        <p14:creationId xmlns:p14="http://schemas.microsoft.com/office/powerpoint/2010/main" val="1589192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a:t>Temel olarak üç ana tipi vardır: </a:t>
            </a:r>
            <a:r>
              <a:rPr lang="tr-TR" dirty="0">
                <a:solidFill>
                  <a:srgbClr val="CC3300"/>
                </a:solidFill>
              </a:rPr>
              <a:t>Stok tipi (</a:t>
            </a:r>
            <a:r>
              <a:rPr lang="tr-TR" dirty="0" err="1">
                <a:solidFill>
                  <a:srgbClr val="CC3300"/>
                </a:solidFill>
              </a:rPr>
              <a:t>Stock</a:t>
            </a:r>
            <a:r>
              <a:rPr lang="tr-TR" dirty="0">
                <a:solidFill>
                  <a:srgbClr val="CC3300"/>
                </a:solidFill>
              </a:rPr>
              <a:t> </a:t>
            </a:r>
            <a:r>
              <a:rPr lang="tr-TR" dirty="0" err="1">
                <a:solidFill>
                  <a:srgbClr val="CC3300"/>
                </a:solidFill>
              </a:rPr>
              <a:t>type</a:t>
            </a:r>
            <a:r>
              <a:rPr lang="tr-TR" dirty="0">
                <a:solidFill>
                  <a:srgbClr val="CC3300"/>
                </a:solidFill>
              </a:rPr>
              <a:t>) </a:t>
            </a:r>
            <a:r>
              <a:rPr lang="tr-TR" dirty="0" err="1"/>
              <a:t>Quarter</a:t>
            </a:r>
            <a:r>
              <a:rPr lang="tr-TR" dirty="0"/>
              <a:t> atları çevik, güçlü bir sağrısı olan kısa atlardır. Western türü yarışlarda kullanılırlar. </a:t>
            </a:r>
            <a:r>
              <a:rPr lang="tr-TR" dirty="0">
                <a:solidFill>
                  <a:srgbClr val="3333CC"/>
                </a:solidFill>
              </a:rPr>
              <a:t>Halter tipi </a:t>
            </a:r>
            <a:r>
              <a:rPr lang="tr-TR" dirty="0"/>
              <a:t>(Halter </a:t>
            </a:r>
            <a:r>
              <a:rPr lang="tr-TR" dirty="0" err="1"/>
              <a:t>type</a:t>
            </a:r>
            <a:r>
              <a:rPr lang="tr-TR" dirty="0"/>
              <a:t>) atlar daha yüksek </a:t>
            </a:r>
            <a:r>
              <a:rPr lang="tr-TR" dirty="0" err="1"/>
              <a:t>cidagoya</a:t>
            </a:r>
            <a:r>
              <a:rPr lang="tr-TR" dirty="0"/>
              <a:t> sahiptirler. Yaklaşık 163cm. </a:t>
            </a:r>
            <a:r>
              <a:rPr lang="tr-TR" dirty="0" err="1"/>
              <a:t>cidagoları</a:t>
            </a:r>
            <a:r>
              <a:rPr lang="tr-TR" dirty="0"/>
              <a:t> vardır. 550kg. yakın ağırlıkları ile damızlık olarak yetiştirilirler. Damızlık yarışmalarında ve özel fuarlarda boy gösterirler. </a:t>
            </a:r>
            <a:r>
              <a:rPr lang="tr-TR" dirty="0">
                <a:solidFill>
                  <a:srgbClr val="FF0000"/>
                </a:solidFill>
              </a:rPr>
              <a:t>Yarış ve Avcı tipi </a:t>
            </a:r>
            <a:r>
              <a:rPr lang="tr-TR" dirty="0"/>
              <a:t>(Racing – </a:t>
            </a:r>
            <a:r>
              <a:rPr lang="tr-TR" dirty="0" err="1"/>
              <a:t>Hunter</a:t>
            </a:r>
            <a:r>
              <a:rPr lang="tr-TR" dirty="0"/>
              <a:t> </a:t>
            </a:r>
            <a:r>
              <a:rPr lang="tr-TR" dirty="0" err="1"/>
              <a:t>Type</a:t>
            </a:r>
            <a:r>
              <a:rPr lang="tr-TR" dirty="0"/>
              <a:t>) </a:t>
            </a:r>
            <a:r>
              <a:rPr lang="tr-TR" dirty="0" err="1"/>
              <a:t>Quarter</a:t>
            </a:r>
            <a:r>
              <a:rPr lang="tr-TR" dirty="0"/>
              <a:t> atları ise uzun ve ince bacakları, kısa ve güçlü sağrıları ile 220 - 870 yarda (201m – 795m.) arasında değişen kısa mesafeli yarışlarda yarıştırılırlar ve gösteri amaçlı kullanılırlar </a:t>
            </a:r>
          </a:p>
          <a:p>
            <a:endParaRPr lang="tr-TR" dirty="0"/>
          </a:p>
        </p:txBody>
      </p:sp>
    </p:spTree>
    <p:extLst>
      <p:ext uri="{BB962C8B-B14F-4D97-AF65-F5344CB8AC3E}">
        <p14:creationId xmlns:p14="http://schemas.microsoft.com/office/powerpoint/2010/main" val="3842817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a:t>Genel olarak günümüzde </a:t>
            </a:r>
            <a:r>
              <a:rPr lang="tr-TR" dirty="0" err="1"/>
              <a:t>Quarter</a:t>
            </a:r>
            <a:r>
              <a:rPr lang="tr-TR" dirty="0"/>
              <a:t> atı, O-</a:t>
            </a:r>
            <a:r>
              <a:rPr lang="tr-TR" dirty="0" err="1"/>
              <a:t>mook</a:t>
            </a:r>
            <a:r>
              <a:rPr lang="tr-TR" dirty="0"/>
              <a:t>-</a:t>
            </a:r>
            <a:r>
              <a:rPr lang="tr-TR" dirty="0" err="1"/>
              <a:t>see</a:t>
            </a:r>
            <a:r>
              <a:rPr lang="tr-TR" dirty="0"/>
              <a:t>, </a:t>
            </a:r>
            <a:r>
              <a:rPr lang="tr-TR" dirty="0" smtClean="0"/>
              <a:t>yani </a:t>
            </a:r>
            <a:r>
              <a:rPr lang="tr-TR" dirty="0" err="1" smtClean="0"/>
              <a:t>Barrel</a:t>
            </a:r>
            <a:r>
              <a:rPr lang="tr-TR" dirty="0" smtClean="0"/>
              <a:t> </a:t>
            </a:r>
            <a:r>
              <a:rPr lang="tr-TR" dirty="0"/>
              <a:t>Racing (Varil Yarışı), </a:t>
            </a:r>
            <a:r>
              <a:rPr lang="tr-TR" dirty="0" err="1"/>
              <a:t>Reining</a:t>
            </a:r>
            <a:r>
              <a:rPr lang="tr-TR" dirty="0"/>
              <a:t> (dizginleme), </a:t>
            </a:r>
            <a:r>
              <a:rPr lang="tr-TR" dirty="0" err="1"/>
              <a:t>Cutting</a:t>
            </a:r>
            <a:r>
              <a:rPr lang="tr-TR" dirty="0"/>
              <a:t> (sürüden ayırma), Rodeo yarışları ve kısa mesafe yarışları gibi Western tarzı müsabakalarda oldukça popülerdir. Bu spordaki büyük ilgi sayesinde atlar büyük amaçlar için çeşitli dallarda yarışmaktadırlar. Hala doğal tarım alanlarında sığır gütme işinde, turistik dağ gezilerinde, özellikle 4-H (</a:t>
            </a:r>
            <a:r>
              <a:rPr lang="tr-TR" dirty="0" err="1"/>
              <a:t>head</a:t>
            </a:r>
            <a:r>
              <a:rPr lang="tr-TR" dirty="0"/>
              <a:t>, </a:t>
            </a:r>
            <a:r>
              <a:rPr lang="tr-TR" dirty="0" err="1"/>
              <a:t>hearth</a:t>
            </a:r>
            <a:r>
              <a:rPr lang="tr-TR" dirty="0"/>
              <a:t>, </a:t>
            </a:r>
            <a:r>
              <a:rPr lang="tr-TR" dirty="0" err="1"/>
              <a:t>hand</a:t>
            </a:r>
            <a:r>
              <a:rPr lang="tr-TR" dirty="0"/>
              <a:t>, </a:t>
            </a:r>
            <a:r>
              <a:rPr lang="tr-TR" dirty="0" err="1"/>
              <a:t>health</a:t>
            </a:r>
            <a:r>
              <a:rPr lang="tr-TR" dirty="0"/>
              <a:t>) organizasyonlarının doğa gezilerinde, binicilik kulüplerinde sıkça kullanılırlar.</a:t>
            </a:r>
          </a:p>
        </p:txBody>
      </p:sp>
    </p:spTree>
    <p:extLst>
      <p:ext uri="{BB962C8B-B14F-4D97-AF65-F5344CB8AC3E}">
        <p14:creationId xmlns:p14="http://schemas.microsoft.com/office/powerpoint/2010/main" val="4097518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American</a:t>
            </a:r>
            <a:r>
              <a:rPr lang="tr-TR" dirty="0" smtClean="0"/>
              <a:t> </a:t>
            </a:r>
            <a:r>
              <a:rPr lang="tr-TR" dirty="0" err="1" smtClean="0"/>
              <a:t>Quarter</a:t>
            </a:r>
            <a:r>
              <a:rPr lang="tr-TR" dirty="0" smtClean="0"/>
              <a:t> Atı</a:t>
            </a:r>
            <a:endParaRPr lang="tr-TR" dirty="0"/>
          </a:p>
        </p:txBody>
      </p:sp>
      <p:pic>
        <p:nvPicPr>
          <p:cNvPr id="5" name="İçerik Yer Tutucusu 4"/>
          <p:cNvPicPr>
            <a:picLocks noGrp="1" noChangeAspect="1"/>
          </p:cNvPicPr>
          <p:nvPr>
            <p:ph idx="1"/>
          </p:nvPr>
        </p:nvPicPr>
        <p:blipFill>
          <a:blip r:embed="rId2"/>
          <a:stretch>
            <a:fillRect/>
          </a:stretch>
        </p:blipFill>
        <p:spPr>
          <a:xfrm>
            <a:off x="721418" y="1607128"/>
            <a:ext cx="6185025" cy="3805381"/>
          </a:xfrm>
          <a:prstGeom prst="rect">
            <a:avLst/>
          </a:prstGeom>
        </p:spPr>
      </p:pic>
      <p:pic>
        <p:nvPicPr>
          <p:cNvPr id="6" name="Resim 5"/>
          <p:cNvPicPr>
            <a:picLocks noChangeAspect="1"/>
          </p:cNvPicPr>
          <p:nvPr/>
        </p:nvPicPr>
        <p:blipFill>
          <a:blip r:embed="rId3"/>
          <a:stretch>
            <a:fillRect/>
          </a:stretch>
        </p:blipFill>
        <p:spPr>
          <a:xfrm>
            <a:off x="6096000" y="3020291"/>
            <a:ext cx="5356110" cy="3200400"/>
          </a:xfrm>
          <a:prstGeom prst="rect">
            <a:avLst/>
          </a:prstGeom>
        </p:spPr>
      </p:pic>
    </p:spTree>
    <p:extLst>
      <p:ext uri="{BB962C8B-B14F-4D97-AF65-F5344CB8AC3E}">
        <p14:creationId xmlns:p14="http://schemas.microsoft.com/office/powerpoint/2010/main" val="2241424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CC3300"/>
                </a:solidFill>
              </a:rPr>
              <a:t>Amerikan </a:t>
            </a:r>
            <a:r>
              <a:rPr lang="tr-TR" b="1" dirty="0" err="1" smtClean="0">
                <a:solidFill>
                  <a:srgbClr val="CC3300"/>
                </a:solidFill>
              </a:rPr>
              <a:t>Saddlebred</a:t>
            </a:r>
            <a:endParaRPr lang="tr-TR" b="1" dirty="0">
              <a:solidFill>
                <a:srgbClr val="CC3300"/>
              </a:solidFill>
            </a:endParaRPr>
          </a:p>
        </p:txBody>
      </p:sp>
      <p:sp>
        <p:nvSpPr>
          <p:cNvPr id="3" name="İçerik Yer Tutucusu 2"/>
          <p:cNvSpPr>
            <a:spLocks noGrp="1"/>
          </p:cNvSpPr>
          <p:nvPr>
            <p:ph idx="1"/>
          </p:nvPr>
        </p:nvSpPr>
        <p:spPr/>
        <p:txBody>
          <a:bodyPr>
            <a:normAutofit lnSpcReduction="10000"/>
          </a:bodyPr>
          <a:lstStyle/>
          <a:p>
            <a:pPr algn="just"/>
            <a:r>
              <a:rPr lang="tr-TR" dirty="0"/>
              <a:t>Amerikan </a:t>
            </a:r>
            <a:r>
              <a:rPr lang="tr-TR" dirty="0" err="1"/>
              <a:t>Saddlebred</a:t>
            </a:r>
            <a:r>
              <a:rPr lang="tr-TR" dirty="0"/>
              <a:t> atları 1600’lü yılların sonlarında İngiltere’den Kuzey Amerika’ya giden göçmenlerce götürülen çabuk yürüyüşlü, çevik ve cesur </a:t>
            </a:r>
            <a:r>
              <a:rPr lang="tr-TR" dirty="0" err="1"/>
              <a:t>Ponyler</a:t>
            </a:r>
            <a:r>
              <a:rPr lang="tr-TR" dirty="0"/>
              <a:t> olan </a:t>
            </a:r>
            <a:r>
              <a:rPr lang="tr-TR" dirty="0" err="1"/>
              <a:t>Galloway</a:t>
            </a:r>
            <a:r>
              <a:rPr lang="tr-TR" dirty="0"/>
              <a:t> ve </a:t>
            </a:r>
            <a:r>
              <a:rPr lang="tr-TR" dirty="0" err="1"/>
              <a:t>Hobby</a:t>
            </a:r>
            <a:r>
              <a:rPr lang="tr-TR" dirty="0"/>
              <a:t> atlarıydı. Zamanla yapılan melezleme ve seçici üretim sayesinde atlarda büyük bir gelişme sağlandı ve </a:t>
            </a:r>
            <a:r>
              <a:rPr lang="tr-TR" dirty="0" err="1"/>
              <a:t>cidagoları</a:t>
            </a:r>
            <a:r>
              <a:rPr lang="tr-TR" dirty="0"/>
              <a:t> oldukça </a:t>
            </a:r>
            <a:r>
              <a:rPr lang="tr-TR" dirty="0" smtClean="0"/>
              <a:t>yükseltildi. </a:t>
            </a:r>
            <a:r>
              <a:rPr lang="tr-TR" dirty="0"/>
              <a:t>1700’lü yıllardan itibaren yine İngiltere’den getirilen </a:t>
            </a:r>
            <a:r>
              <a:rPr lang="tr-TR" dirty="0" err="1"/>
              <a:t>Thoroughbred</a:t>
            </a:r>
            <a:r>
              <a:rPr lang="tr-TR" dirty="0"/>
              <a:t> kısraklarıyla da melezleme çalışmaları sürdürülen atlar, 1776 yılından itibaren Amerikan ordusunca Kentucky </a:t>
            </a:r>
            <a:r>
              <a:rPr lang="tr-TR" dirty="0" err="1"/>
              <a:t>Saddler</a:t>
            </a:r>
            <a:r>
              <a:rPr lang="tr-TR" dirty="0"/>
              <a:t> adıyla çokça kullanıldı. Bu tarihten itibaren tüm devlet yazışmalarında adı anılmaya başlamıştır. 1830’lu yıllarda Morgan atı ile de bir melezleme dönemi yaşadı. Aynı tarihlerden itibaren de Amerikan </a:t>
            </a:r>
            <a:r>
              <a:rPr lang="tr-TR" dirty="0" err="1"/>
              <a:t>Saddlebred</a:t>
            </a:r>
            <a:r>
              <a:rPr lang="tr-TR" dirty="0"/>
              <a:t> olarak tanınmaya başlandı.</a:t>
            </a:r>
          </a:p>
        </p:txBody>
      </p:sp>
    </p:spTree>
    <p:extLst>
      <p:ext uri="{BB962C8B-B14F-4D97-AF65-F5344CB8AC3E}">
        <p14:creationId xmlns:p14="http://schemas.microsoft.com/office/powerpoint/2010/main" val="1493787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1891 </a:t>
            </a:r>
            <a:r>
              <a:rPr lang="tr-TR" dirty="0"/>
              <a:t>yılında </a:t>
            </a:r>
            <a:r>
              <a:rPr lang="tr-TR" dirty="0" err="1"/>
              <a:t>Louisville</a:t>
            </a:r>
            <a:r>
              <a:rPr lang="tr-TR" dirty="0"/>
              <a:t> eyaletinde Ulusal Binek Atları Derneği (</a:t>
            </a:r>
            <a:r>
              <a:rPr lang="tr-TR" dirty="0" err="1"/>
              <a:t>National</a:t>
            </a:r>
            <a:r>
              <a:rPr lang="tr-TR" dirty="0"/>
              <a:t> </a:t>
            </a:r>
            <a:r>
              <a:rPr lang="tr-TR" dirty="0" err="1"/>
              <a:t>Saddle</a:t>
            </a:r>
            <a:r>
              <a:rPr lang="tr-TR" dirty="0"/>
              <a:t> </a:t>
            </a:r>
            <a:r>
              <a:rPr lang="tr-TR" dirty="0" err="1"/>
              <a:t>Horse</a:t>
            </a:r>
            <a:r>
              <a:rPr lang="tr-TR" dirty="0"/>
              <a:t> </a:t>
            </a:r>
            <a:r>
              <a:rPr lang="tr-TR" dirty="0" err="1"/>
              <a:t>Breeders</a:t>
            </a:r>
            <a:r>
              <a:rPr lang="tr-TR" dirty="0"/>
              <a:t> </a:t>
            </a:r>
            <a:r>
              <a:rPr lang="tr-TR" dirty="0" err="1"/>
              <a:t>Association</a:t>
            </a:r>
            <a:r>
              <a:rPr lang="tr-TR" dirty="0"/>
              <a:t>) kuruldu. Dernek adını 1980 yılında Amerikan </a:t>
            </a:r>
            <a:r>
              <a:rPr lang="tr-TR" dirty="0" err="1"/>
              <a:t>Saddlebred</a:t>
            </a:r>
            <a:r>
              <a:rPr lang="tr-TR" dirty="0"/>
              <a:t> Atları Derneği (</a:t>
            </a:r>
            <a:r>
              <a:rPr lang="tr-TR" dirty="0" err="1"/>
              <a:t>The</a:t>
            </a:r>
            <a:r>
              <a:rPr lang="tr-TR" dirty="0"/>
              <a:t> </a:t>
            </a:r>
            <a:r>
              <a:rPr lang="tr-TR" dirty="0" err="1"/>
              <a:t>American</a:t>
            </a:r>
            <a:r>
              <a:rPr lang="tr-TR" dirty="0"/>
              <a:t> </a:t>
            </a:r>
            <a:r>
              <a:rPr lang="tr-TR" dirty="0" err="1"/>
              <a:t>Saddlebred</a:t>
            </a:r>
            <a:r>
              <a:rPr lang="tr-TR" dirty="0"/>
              <a:t> </a:t>
            </a:r>
            <a:r>
              <a:rPr lang="tr-TR" dirty="0" err="1"/>
              <a:t>Horse</a:t>
            </a:r>
            <a:r>
              <a:rPr lang="tr-TR" dirty="0"/>
              <a:t> </a:t>
            </a:r>
            <a:r>
              <a:rPr lang="tr-TR" dirty="0" err="1"/>
              <a:t>Association</a:t>
            </a:r>
            <a:r>
              <a:rPr lang="tr-TR" dirty="0"/>
              <a:t> - ASHA) olarak değiştirdi. Bu tarihten itibaren dernek Amerikan </a:t>
            </a:r>
            <a:r>
              <a:rPr lang="tr-TR" dirty="0" err="1"/>
              <a:t>Saddlebred</a:t>
            </a:r>
            <a:r>
              <a:rPr lang="tr-TR" dirty="0"/>
              <a:t> atları ile ilgili tüm organizasyonları, yarışmaları, gösterileri ve fuarları üstlenmekte, aygır kayıtlarını tutarak atların standartlarını belirlemektedir. </a:t>
            </a:r>
          </a:p>
        </p:txBody>
      </p:sp>
    </p:spTree>
    <p:extLst>
      <p:ext uri="{BB962C8B-B14F-4D97-AF65-F5344CB8AC3E}">
        <p14:creationId xmlns:p14="http://schemas.microsoft.com/office/powerpoint/2010/main" val="703946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a:t>Hollywood’un altın çağlarında filmlerde en çok kullanılan at oldu. “</a:t>
            </a:r>
            <a:r>
              <a:rPr lang="tr-TR" dirty="0" err="1"/>
              <a:t>Gone</a:t>
            </a:r>
            <a:r>
              <a:rPr lang="tr-TR" dirty="0"/>
              <a:t> </a:t>
            </a:r>
            <a:r>
              <a:rPr lang="tr-TR" dirty="0" err="1"/>
              <a:t>with</a:t>
            </a:r>
            <a:r>
              <a:rPr lang="tr-TR" dirty="0"/>
              <a:t> </a:t>
            </a:r>
            <a:r>
              <a:rPr lang="tr-TR" dirty="0" err="1"/>
              <a:t>the</a:t>
            </a:r>
            <a:r>
              <a:rPr lang="tr-TR" dirty="0"/>
              <a:t> </a:t>
            </a:r>
            <a:r>
              <a:rPr lang="tr-TR" dirty="0" err="1"/>
              <a:t>Wind</a:t>
            </a:r>
            <a:r>
              <a:rPr lang="tr-TR" dirty="0"/>
              <a:t> – Rüzgâr Gibi Geçti” ve “</a:t>
            </a:r>
            <a:r>
              <a:rPr lang="tr-TR" dirty="0" err="1"/>
              <a:t>Zorro</a:t>
            </a:r>
            <a:r>
              <a:rPr lang="tr-TR" dirty="0" smtClean="0"/>
              <a:t>”, Star </a:t>
            </a:r>
            <a:r>
              <a:rPr lang="tr-TR" dirty="0" err="1"/>
              <a:t>Track</a:t>
            </a:r>
            <a:r>
              <a:rPr lang="tr-TR" dirty="0"/>
              <a:t> </a:t>
            </a:r>
            <a:r>
              <a:rPr lang="tr-TR" dirty="0" smtClean="0"/>
              <a:t>gibi </a:t>
            </a:r>
            <a:r>
              <a:rPr lang="tr-TR" dirty="0"/>
              <a:t>klasikleşmiş filmlerde </a:t>
            </a:r>
            <a:r>
              <a:rPr lang="tr-TR" dirty="0" smtClean="0"/>
              <a:t>rol aldılar. </a:t>
            </a:r>
          </a:p>
          <a:p>
            <a:pPr marL="0" indent="0" algn="just">
              <a:buNone/>
            </a:pPr>
            <a:r>
              <a:rPr lang="tr-TR" dirty="0"/>
              <a:t>At dünyasının “Tavus Kuşu” olarak da adlandırılan </a:t>
            </a:r>
            <a:r>
              <a:rPr lang="tr-TR" dirty="0" err="1"/>
              <a:t>American</a:t>
            </a:r>
            <a:r>
              <a:rPr lang="tr-TR" dirty="0"/>
              <a:t> </a:t>
            </a:r>
            <a:r>
              <a:rPr lang="tr-TR" dirty="0" err="1"/>
              <a:t>Saddlebred’lerin</a:t>
            </a:r>
            <a:r>
              <a:rPr lang="tr-TR" dirty="0"/>
              <a:t> geniş alnı, düz bir profili ve siyah iri, parlak gözleri vardır. İnce ve düzgün bir boynu, pürüzsüz bir yelesi vardır. Baş-boyun </a:t>
            </a:r>
            <a:r>
              <a:rPr lang="tr-TR" dirty="0" smtClean="0"/>
              <a:t>kısmı oldukça </a:t>
            </a:r>
            <a:r>
              <a:rPr lang="tr-TR" dirty="0"/>
              <a:t>güzel bir görünüme </a:t>
            </a:r>
            <a:r>
              <a:rPr lang="tr-TR" dirty="0" smtClean="0"/>
              <a:t>sahiptir. </a:t>
            </a:r>
            <a:r>
              <a:rPr lang="tr-TR" dirty="0"/>
              <a:t>Omuz kısımları derin ve eğimlidir. Bacakları düzgün, kaslı ve güçlü, </a:t>
            </a:r>
            <a:r>
              <a:rPr lang="tr-TR" dirty="0" smtClean="0"/>
              <a:t>donları </a:t>
            </a:r>
            <a:r>
              <a:rPr lang="tr-TR" dirty="0"/>
              <a:t>belirgin bir </a:t>
            </a:r>
            <a:r>
              <a:rPr lang="tr-TR" dirty="0" smtClean="0"/>
              <a:t>renge </a:t>
            </a:r>
            <a:r>
              <a:rPr lang="tr-TR" dirty="0"/>
              <a:t>sahiptir. Çok ilginç yürüyüş stilleri olan </a:t>
            </a:r>
            <a:r>
              <a:rPr lang="tr-TR" dirty="0" err="1"/>
              <a:t>American</a:t>
            </a:r>
            <a:r>
              <a:rPr lang="tr-TR" dirty="0"/>
              <a:t> </a:t>
            </a:r>
            <a:r>
              <a:rPr lang="tr-TR" dirty="0" err="1"/>
              <a:t>Saddlebred’ler</a:t>
            </a:r>
            <a:r>
              <a:rPr lang="tr-TR" dirty="0"/>
              <a:t> yürüyüşleri sırasında dizlerini kırarak yaptıkları hareketlerle kendilerini gösterirler. Bu nedenle ırk standartları arasında yapılan adeta, süratli (tırıs, rahvan) ve düz koşu yarışlarında yarıştırılırlar. </a:t>
            </a:r>
          </a:p>
        </p:txBody>
      </p:sp>
    </p:spTree>
    <p:extLst>
      <p:ext uri="{BB962C8B-B14F-4D97-AF65-F5344CB8AC3E}">
        <p14:creationId xmlns:p14="http://schemas.microsoft.com/office/powerpoint/2010/main" val="1817542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a:t>Ortalama </a:t>
            </a:r>
            <a:r>
              <a:rPr lang="tr-TR" dirty="0" err="1"/>
              <a:t>cidago</a:t>
            </a:r>
            <a:r>
              <a:rPr lang="tr-TR" dirty="0"/>
              <a:t> yükseklikleri 152–173cm. arasında değişebilir. Ağırlık ortalamaları ise 450-540-kg. arasındadır. Genellikle doru, al, yağız, kestane doru, kır ve demir kır donlarındadır. Ancak bazen alaca renkler (</a:t>
            </a:r>
            <a:r>
              <a:rPr lang="tr-TR" dirty="0" err="1"/>
              <a:t>palomino</a:t>
            </a:r>
            <a:r>
              <a:rPr lang="tr-TR" dirty="0"/>
              <a:t>, </a:t>
            </a:r>
            <a:r>
              <a:rPr lang="tr-TR" dirty="0" err="1"/>
              <a:t>pinto</a:t>
            </a:r>
            <a:r>
              <a:rPr lang="tr-TR" dirty="0"/>
              <a:t>, </a:t>
            </a:r>
            <a:r>
              <a:rPr lang="tr-TR" dirty="0" err="1"/>
              <a:t>roan</a:t>
            </a:r>
            <a:r>
              <a:rPr lang="tr-TR" dirty="0"/>
              <a:t>) görülebilir. Baş ve ayaklarda her türlü nişane ve sekiler kabul </a:t>
            </a:r>
            <a:r>
              <a:rPr lang="tr-TR" dirty="0" smtClean="0"/>
              <a:t>edilir.</a:t>
            </a:r>
            <a:endParaRPr lang="tr-TR" dirty="0"/>
          </a:p>
        </p:txBody>
      </p:sp>
    </p:spTree>
    <p:extLst>
      <p:ext uri="{BB962C8B-B14F-4D97-AF65-F5344CB8AC3E}">
        <p14:creationId xmlns:p14="http://schemas.microsoft.com/office/powerpoint/2010/main" val="2386485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990033"/>
                </a:solidFill>
              </a:rPr>
              <a:t>Irkların Sınıflandırılması</a:t>
            </a:r>
            <a:endParaRPr lang="tr-TR" b="1" dirty="0">
              <a:solidFill>
                <a:srgbClr val="990033"/>
              </a:solidFill>
            </a:endParaRPr>
          </a:p>
        </p:txBody>
      </p:sp>
      <p:sp>
        <p:nvSpPr>
          <p:cNvPr id="3" name="İçerik Yer Tutucusu 2"/>
          <p:cNvSpPr>
            <a:spLocks noGrp="1"/>
          </p:cNvSpPr>
          <p:nvPr>
            <p:ph idx="1"/>
          </p:nvPr>
        </p:nvSpPr>
        <p:spPr/>
        <p:txBody>
          <a:bodyPr/>
          <a:lstStyle/>
          <a:p>
            <a:r>
              <a:rPr lang="tr-TR" dirty="0" smtClean="0"/>
              <a:t>At ırklarının sınıflandırılmasında farklı standartlar kullanılabilir. Ağırlık ve beden yapısına göre ağır ırklar, hafif ırklar ve midilli (</a:t>
            </a:r>
            <a:r>
              <a:rPr lang="tr-TR" dirty="0" err="1" smtClean="0"/>
              <a:t>pony</a:t>
            </a:r>
            <a:r>
              <a:rPr lang="tr-TR" dirty="0" smtClean="0"/>
              <a:t>) şeklinde sınıflandırma yapılır. Kullanım amaçlarına göre ise binicilik, yarış, çeki ve sıçrama sınıfları bulunur. Atlar ayrıca soğukkanlı, sıcakkanlı ve midilli olarak da gruplandırılır. </a:t>
            </a:r>
          </a:p>
          <a:p>
            <a:endParaRPr lang="tr-TR" dirty="0"/>
          </a:p>
        </p:txBody>
      </p:sp>
    </p:spTree>
    <p:extLst>
      <p:ext uri="{BB962C8B-B14F-4D97-AF65-F5344CB8AC3E}">
        <p14:creationId xmlns:p14="http://schemas.microsoft.com/office/powerpoint/2010/main" val="2310531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838200" y="1834862"/>
            <a:ext cx="3983182" cy="4418156"/>
          </a:xfrm>
          <a:prstGeom prst="rect">
            <a:avLst/>
          </a:prstGeom>
        </p:spPr>
      </p:pic>
      <p:pic>
        <p:nvPicPr>
          <p:cNvPr id="5" name="Resim 4"/>
          <p:cNvPicPr>
            <a:picLocks noChangeAspect="1"/>
          </p:cNvPicPr>
          <p:nvPr/>
        </p:nvPicPr>
        <p:blipFill>
          <a:blip r:embed="rId3"/>
          <a:stretch>
            <a:fillRect/>
          </a:stretch>
        </p:blipFill>
        <p:spPr>
          <a:xfrm>
            <a:off x="4892650" y="1834862"/>
            <a:ext cx="6283349" cy="4483596"/>
          </a:xfrm>
          <a:prstGeom prst="rect">
            <a:avLst/>
          </a:prstGeom>
        </p:spPr>
      </p:pic>
    </p:spTree>
    <p:extLst>
      <p:ext uri="{BB962C8B-B14F-4D97-AF65-F5344CB8AC3E}">
        <p14:creationId xmlns:p14="http://schemas.microsoft.com/office/powerpoint/2010/main" val="220809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0066CC"/>
                </a:solidFill>
              </a:rPr>
              <a:t>Appaloosa</a:t>
            </a:r>
            <a:r>
              <a:rPr lang="tr-TR" b="1" dirty="0">
                <a:solidFill>
                  <a:srgbClr val="0066CC"/>
                </a:solidFill>
              </a:rPr>
              <a:t> Atı (ABD)</a:t>
            </a:r>
            <a:br>
              <a:rPr lang="tr-TR" b="1" dirty="0">
                <a:solidFill>
                  <a:srgbClr val="0066CC"/>
                </a:solidFill>
              </a:rPr>
            </a:br>
            <a:endParaRPr lang="tr-TR" b="1" dirty="0">
              <a:solidFill>
                <a:srgbClr val="0066CC"/>
              </a:solidFill>
            </a:endParaRPr>
          </a:p>
        </p:txBody>
      </p:sp>
      <p:sp>
        <p:nvSpPr>
          <p:cNvPr id="3" name="İçerik Yer Tutucusu 2"/>
          <p:cNvSpPr>
            <a:spLocks noGrp="1"/>
          </p:cNvSpPr>
          <p:nvPr>
            <p:ph idx="1"/>
          </p:nvPr>
        </p:nvSpPr>
        <p:spPr/>
        <p:txBody>
          <a:bodyPr/>
          <a:lstStyle/>
          <a:p>
            <a:pPr marL="0" indent="0" algn="just">
              <a:buNone/>
            </a:pPr>
            <a:r>
              <a:rPr lang="tr-TR" dirty="0"/>
              <a:t>Çoğunlukla Amerika Birleşik Devletleri’nde yetiştirilen bu atların </a:t>
            </a:r>
            <a:r>
              <a:rPr lang="tr-TR" dirty="0" smtClean="0"/>
              <a:t>kökeninin </a:t>
            </a:r>
            <a:r>
              <a:rPr lang="tr-TR" dirty="0" err="1"/>
              <a:t>İber</a:t>
            </a:r>
            <a:r>
              <a:rPr lang="tr-TR" dirty="0"/>
              <a:t> Yarımadası’ndan sömürgeciler tarafından yayılan İspanyol benekli </a:t>
            </a:r>
            <a:r>
              <a:rPr lang="tr-TR" dirty="0" smtClean="0"/>
              <a:t>(Leopar Desenli) atları </a:t>
            </a:r>
            <a:r>
              <a:rPr lang="tr-TR" dirty="0"/>
              <a:t>olduğu düşünülmektedir.</a:t>
            </a:r>
          </a:p>
          <a:p>
            <a:pPr marL="0" indent="0" algn="just">
              <a:buNone/>
            </a:pPr>
            <a:r>
              <a:rPr lang="tr-TR" dirty="0"/>
              <a:t>İlk kez 18. yüzyılda Amerika’da Oregon Eyaletinde yaşayan Kızılderili Nez </a:t>
            </a:r>
            <a:r>
              <a:rPr lang="tr-TR" dirty="0" err="1"/>
              <a:t>Perce</a:t>
            </a:r>
            <a:r>
              <a:rPr lang="tr-TR" dirty="0"/>
              <a:t> kabilesi tarafından yetiştirilmeye başlanan bu benekli atların </a:t>
            </a:r>
            <a:r>
              <a:rPr lang="tr-TR" dirty="0" err="1"/>
              <a:t>Appaloosa</a:t>
            </a:r>
            <a:r>
              <a:rPr lang="tr-TR" dirty="0"/>
              <a:t> adını, bölgede bulunan </a:t>
            </a:r>
            <a:r>
              <a:rPr lang="tr-TR" dirty="0" err="1"/>
              <a:t>Palouse</a:t>
            </a:r>
            <a:r>
              <a:rPr lang="tr-TR" dirty="0"/>
              <a:t> Nehri’nden aldığı sanılmaktadır.</a:t>
            </a:r>
          </a:p>
        </p:txBody>
      </p:sp>
    </p:spTree>
    <p:extLst>
      <p:ext uri="{BB962C8B-B14F-4D97-AF65-F5344CB8AC3E}">
        <p14:creationId xmlns:p14="http://schemas.microsoft.com/office/powerpoint/2010/main" val="1015015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err="1"/>
              <a:t>Appaloosa</a:t>
            </a:r>
            <a:r>
              <a:rPr lang="tr-TR" dirty="0"/>
              <a:t> atları Nez </a:t>
            </a:r>
            <a:r>
              <a:rPr lang="tr-TR" dirty="0" err="1"/>
              <a:t>Perce</a:t>
            </a:r>
            <a:r>
              <a:rPr lang="tr-TR" dirty="0"/>
              <a:t> kabilesi tarafından avda, savaşlarda ve dağ yollarında ulaşım için kullanılmak üzere yetiştirilmiş dayanıklı ve güçlü atlardır. Amerikan hükümetinin yerli kabilelere karşı yürüttüğü savaşlarda kabileler için oldukça önemli olan bu atlar, 1877 yılında Amerikalıların bölgeyi işgal etmelerinden sonra yavaş yavaş azalmaya başladı. </a:t>
            </a:r>
            <a:r>
              <a:rPr lang="tr-TR" dirty="0" smtClean="0"/>
              <a:t>Hatta </a:t>
            </a:r>
            <a:r>
              <a:rPr lang="tr-TR" dirty="0"/>
              <a:t>kabileler kendi rezervasyon bölgelerinde açlık ve kıtlıktan bu atları kesip yemek zorunda kaldılar.</a:t>
            </a:r>
          </a:p>
        </p:txBody>
      </p:sp>
    </p:spTree>
    <p:extLst>
      <p:ext uri="{BB962C8B-B14F-4D97-AF65-F5344CB8AC3E}">
        <p14:creationId xmlns:p14="http://schemas.microsoft.com/office/powerpoint/2010/main" val="751316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pPr algn="just"/>
            <a:r>
              <a:rPr lang="tr-TR" dirty="0"/>
              <a:t>1938 yılına kadar olan dönemde sayıları oldukça azalan </a:t>
            </a:r>
            <a:r>
              <a:rPr lang="tr-TR" dirty="0" err="1"/>
              <a:t>Appaloosa</a:t>
            </a:r>
            <a:r>
              <a:rPr lang="tr-TR" dirty="0"/>
              <a:t> atları, bu tarihte birkaç meraklı tarafından ırk özellikleri yeniden canlandırılmak üzere Idaho’da kurulan </a:t>
            </a:r>
            <a:r>
              <a:rPr lang="tr-TR" dirty="0" err="1"/>
              <a:t>Appaloosa</a:t>
            </a:r>
            <a:r>
              <a:rPr lang="tr-TR" dirty="0"/>
              <a:t> Atları Kulübü (</a:t>
            </a:r>
            <a:r>
              <a:rPr lang="tr-TR" dirty="0" err="1"/>
              <a:t>Appaloosa</a:t>
            </a:r>
            <a:r>
              <a:rPr lang="tr-TR" dirty="0"/>
              <a:t> </a:t>
            </a:r>
            <a:r>
              <a:rPr lang="tr-TR" dirty="0" err="1"/>
              <a:t>Horse</a:t>
            </a:r>
            <a:r>
              <a:rPr lang="tr-TR" dirty="0"/>
              <a:t> Club - </a:t>
            </a:r>
            <a:r>
              <a:rPr lang="tr-TR" dirty="0" err="1"/>
              <a:t>ApHC</a:t>
            </a:r>
            <a:r>
              <a:rPr lang="tr-TR" dirty="0"/>
              <a:t>) sayesinde 50 yıl içerisinde Arap, </a:t>
            </a:r>
            <a:r>
              <a:rPr lang="tr-TR" dirty="0" err="1"/>
              <a:t>Thoroughbred</a:t>
            </a:r>
            <a:r>
              <a:rPr lang="tr-TR" dirty="0"/>
              <a:t> ve </a:t>
            </a:r>
            <a:r>
              <a:rPr lang="tr-TR" dirty="0" err="1"/>
              <a:t>Quarter</a:t>
            </a:r>
            <a:r>
              <a:rPr lang="tr-TR" dirty="0"/>
              <a:t> atlarından sonra dünyanın dördüncü büyük popülasyona sahip atı oldu. 25 Mart 1975 yılında da Idaho Eyaleti’nin resmi atı olarak ilan edildi.</a:t>
            </a:r>
          </a:p>
          <a:p>
            <a:pPr algn="just"/>
            <a:r>
              <a:rPr lang="tr-TR" dirty="0" err="1" smtClean="0"/>
              <a:t>Appaloosa</a:t>
            </a:r>
            <a:r>
              <a:rPr lang="tr-TR" dirty="0" smtClean="0"/>
              <a:t> </a:t>
            </a:r>
            <a:r>
              <a:rPr lang="tr-TR" dirty="0"/>
              <a:t>atları çok yönlü atlardır. Atçılık ve binicilik sporlarının hemen hepsinde çok beğenilerek kullanılırlar. Amerika’da doğmuş olan çeşitli binicilik branşlarında (</a:t>
            </a:r>
            <a:r>
              <a:rPr lang="tr-TR" dirty="0" err="1"/>
              <a:t>Reining</a:t>
            </a:r>
            <a:r>
              <a:rPr lang="tr-TR" dirty="0"/>
              <a:t>, </a:t>
            </a:r>
            <a:r>
              <a:rPr lang="tr-TR" dirty="0" err="1"/>
              <a:t>Cutting</a:t>
            </a:r>
            <a:r>
              <a:rPr lang="tr-TR" dirty="0"/>
              <a:t>, Rodeo </a:t>
            </a:r>
            <a:r>
              <a:rPr lang="tr-TR" dirty="0" err="1"/>
              <a:t>v.b</a:t>
            </a:r>
            <a:r>
              <a:rPr lang="tr-TR" dirty="0"/>
              <a:t>.), atlı gösterilerde, serbest binicilikte (Hacking) ve araba koşumunda rahatlıkla kullanılırlar</a:t>
            </a:r>
            <a:r>
              <a:rPr lang="tr-TR" dirty="0" smtClean="0"/>
              <a:t>.</a:t>
            </a:r>
            <a:r>
              <a:rPr lang="tr-TR" dirty="0"/>
              <a:t> Diğer at ırklarında renk çeşitlemesi yapmak amacıyla da bazen kullanılan </a:t>
            </a:r>
            <a:r>
              <a:rPr lang="tr-TR" dirty="0" err="1"/>
              <a:t>Appaloosa</a:t>
            </a:r>
            <a:r>
              <a:rPr lang="tr-TR" dirty="0"/>
              <a:t> atları, çeşitli </a:t>
            </a:r>
            <a:r>
              <a:rPr lang="tr-TR" dirty="0" err="1"/>
              <a:t>pony</a:t>
            </a:r>
            <a:r>
              <a:rPr lang="tr-TR" dirty="0"/>
              <a:t> türlerini de etkilemiştir.</a:t>
            </a:r>
          </a:p>
        </p:txBody>
      </p:sp>
    </p:spTree>
    <p:extLst>
      <p:ext uri="{BB962C8B-B14F-4D97-AF65-F5344CB8AC3E}">
        <p14:creationId xmlns:p14="http://schemas.microsoft.com/office/powerpoint/2010/main" val="3042998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err="1"/>
              <a:t>Appaloosa</a:t>
            </a:r>
            <a:r>
              <a:rPr lang="tr-TR" dirty="0"/>
              <a:t> atları üç önemli ayırt edici özellik taşırlar. İlki benekli bir deri, ikincisi çizgili toynakları ve üçüncüsü de beyaz veya açık renkli </a:t>
            </a:r>
            <a:r>
              <a:rPr lang="tr-TR" dirty="0" err="1"/>
              <a:t>sclerasıdır</a:t>
            </a:r>
            <a:r>
              <a:rPr lang="tr-TR" dirty="0"/>
              <a:t> (göz akıdır). Bu özellikler içerisinde </a:t>
            </a:r>
            <a:r>
              <a:rPr lang="tr-TR" dirty="0" err="1"/>
              <a:t>Appaloosa</a:t>
            </a:r>
            <a:r>
              <a:rPr lang="tr-TR" dirty="0"/>
              <a:t> atı ırkının tescil edilebilmesi için, benekli deri temel özelliğinin yanı sıra çizgili toynak ya da açık renk göz eklenmesi yeterlidir. Birçok at ırkında melezleme çalışması yapılması nedeniyle ortalama </a:t>
            </a:r>
            <a:r>
              <a:rPr lang="tr-TR" dirty="0" err="1"/>
              <a:t>cidago</a:t>
            </a:r>
            <a:r>
              <a:rPr lang="tr-TR" dirty="0"/>
              <a:t> yükseklikleri farklılık göstermektedir. Genel olarak 142 – 163cm. civarında yükseklikleri </a:t>
            </a:r>
            <a:r>
              <a:rPr lang="tr-TR" dirty="0" smtClean="0"/>
              <a:t>vardır.</a:t>
            </a:r>
            <a:endParaRPr lang="tr-TR" dirty="0"/>
          </a:p>
        </p:txBody>
      </p:sp>
    </p:spTree>
    <p:extLst>
      <p:ext uri="{BB962C8B-B14F-4D97-AF65-F5344CB8AC3E}">
        <p14:creationId xmlns:p14="http://schemas.microsoft.com/office/powerpoint/2010/main" val="418198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err="1"/>
              <a:t>Appaloosa</a:t>
            </a:r>
            <a:r>
              <a:rPr lang="tr-TR" dirty="0"/>
              <a:t> atlarının don renklerinde çok çeşitlilik vardır. </a:t>
            </a:r>
            <a:r>
              <a:rPr lang="tr-TR" dirty="0" err="1"/>
              <a:t>Appaloosa</a:t>
            </a:r>
            <a:r>
              <a:rPr lang="tr-TR" dirty="0"/>
              <a:t> atları dış bükey bir baş yapısına sahiptir. Boynu ince, sırtı düzdür. Sağrısı düşük, kuyruk kısa ve az tüylüdür. Yele tüyleri kısadır. Bacakları güçlü ve düzgündür. Toynakları sert ve çizgili renklidir. Güçlü bir vücut yapısına sahip olan </a:t>
            </a:r>
            <a:r>
              <a:rPr lang="tr-TR" dirty="0" err="1"/>
              <a:t>Appaloosa</a:t>
            </a:r>
            <a:r>
              <a:rPr lang="tr-TR" dirty="0"/>
              <a:t> atları oldukça dayanıklı, sakin ve iyi bir karakteri, istekli ve cesur bir yapısı vardır. Çabuk öğrenirler ve </a:t>
            </a:r>
            <a:r>
              <a:rPr lang="tr-TR" dirty="0" smtClean="0"/>
              <a:t>sadıktırlar. </a:t>
            </a:r>
            <a:endParaRPr lang="tr-TR" dirty="0"/>
          </a:p>
        </p:txBody>
      </p:sp>
    </p:spTree>
    <p:extLst>
      <p:ext uri="{BB962C8B-B14F-4D97-AF65-F5344CB8AC3E}">
        <p14:creationId xmlns:p14="http://schemas.microsoft.com/office/powerpoint/2010/main" val="1347990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Soldan sağa: Battaniye, Benekli, Benekli Battaniye, Leopar Altta: Demir kır, Alaca</a:t>
            </a:r>
            <a:endParaRPr lang="tr-TR" dirty="0"/>
          </a:p>
        </p:txBody>
      </p:sp>
      <p:pic>
        <p:nvPicPr>
          <p:cNvPr id="4" name="İçerik Yer Tutucusu 3"/>
          <p:cNvPicPr>
            <a:picLocks noGrp="1" noChangeAspect="1"/>
          </p:cNvPicPr>
          <p:nvPr>
            <p:ph idx="1"/>
          </p:nvPr>
        </p:nvPicPr>
        <p:blipFill>
          <a:blip r:embed="rId2"/>
          <a:stretch>
            <a:fillRect/>
          </a:stretch>
        </p:blipFill>
        <p:spPr>
          <a:xfrm>
            <a:off x="359617" y="1690688"/>
            <a:ext cx="5875529" cy="2232853"/>
          </a:xfrm>
          <a:prstGeom prst="rect">
            <a:avLst/>
          </a:prstGeom>
        </p:spPr>
      </p:pic>
      <p:pic>
        <p:nvPicPr>
          <p:cNvPr id="5" name="Resim 4"/>
          <p:cNvPicPr>
            <a:picLocks noChangeAspect="1"/>
          </p:cNvPicPr>
          <p:nvPr/>
        </p:nvPicPr>
        <p:blipFill>
          <a:blip r:embed="rId3"/>
          <a:stretch>
            <a:fillRect/>
          </a:stretch>
        </p:blipFill>
        <p:spPr>
          <a:xfrm>
            <a:off x="5650801" y="1871487"/>
            <a:ext cx="5471634" cy="2052054"/>
          </a:xfrm>
          <a:prstGeom prst="rect">
            <a:avLst/>
          </a:prstGeom>
        </p:spPr>
      </p:pic>
      <p:pic>
        <p:nvPicPr>
          <p:cNvPr id="6" name="Resim 5"/>
          <p:cNvPicPr>
            <a:picLocks noChangeAspect="1"/>
          </p:cNvPicPr>
          <p:nvPr/>
        </p:nvPicPr>
        <p:blipFill>
          <a:blip r:embed="rId4"/>
          <a:stretch>
            <a:fillRect/>
          </a:stretch>
        </p:blipFill>
        <p:spPr>
          <a:xfrm>
            <a:off x="2678991" y="4004654"/>
            <a:ext cx="5456393" cy="1996613"/>
          </a:xfrm>
          <a:prstGeom prst="rect">
            <a:avLst/>
          </a:prstGeom>
        </p:spPr>
      </p:pic>
    </p:spTree>
    <p:extLst>
      <p:ext uri="{BB962C8B-B14F-4D97-AF65-F5344CB8AC3E}">
        <p14:creationId xmlns:p14="http://schemas.microsoft.com/office/powerpoint/2010/main" val="3311018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2400" b="1" dirty="0" smtClean="0">
                <a:solidFill>
                  <a:srgbClr val="0066CC"/>
                </a:solidFill>
              </a:rPr>
              <a:t>Üstte: Demirkırı Battaniye (Kırağı), Benekli Demirkırı Altta: Çizgili Toynak, Az Benekli Leopar, </a:t>
            </a:r>
            <a:r>
              <a:rPr lang="tr-TR" sz="2400" b="1" dirty="0" err="1" smtClean="0">
                <a:solidFill>
                  <a:srgbClr val="0066CC"/>
                </a:solidFill>
              </a:rPr>
              <a:t>Kartanesi</a:t>
            </a:r>
            <a:endParaRPr lang="tr-TR" sz="2400" b="1" dirty="0">
              <a:solidFill>
                <a:srgbClr val="0066CC"/>
              </a:solidFill>
            </a:endParaRPr>
          </a:p>
        </p:txBody>
      </p:sp>
      <p:pic>
        <p:nvPicPr>
          <p:cNvPr id="5" name="İçerik Yer Tutucusu 4"/>
          <p:cNvPicPr>
            <a:picLocks noGrp="1" noChangeAspect="1"/>
          </p:cNvPicPr>
          <p:nvPr>
            <p:ph idx="1"/>
          </p:nvPr>
        </p:nvPicPr>
        <p:blipFill>
          <a:blip r:embed="rId2"/>
          <a:stretch>
            <a:fillRect/>
          </a:stretch>
        </p:blipFill>
        <p:spPr>
          <a:xfrm>
            <a:off x="664659" y="2051063"/>
            <a:ext cx="5616427" cy="2034716"/>
          </a:xfrm>
          <a:prstGeom prst="rect">
            <a:avLst/>
          </a:prstGeom>
        </p:spPr>
      </p:pic>
      <p:pic>
        <p:nvPicPr>
          <p:cNvPr id="7" name="Resim 6"/>
          <p:cNvPicPr>
            <a:picLocks noChangeAspect="1"/>
          </p:cNvPicPr>
          <p:nvPr/>
        </p:nvPicPr>
        <p:blipFill>
          <a:blip r:embed="rId3"/>
          <a:stretch>
            <a:fillRect/>
          </a:stretch>
        </p:blipFill>
        <p:spPr>
          <a:xfrm>
            <a:off x="4613192" y="4175330"/>
            <a:ext cx="5921253" cy="1943268"/>
          </a:xfrm>
          <a:prstGeom prst="rect">
            <a:avLst/>
          </a:prstGeom>
        </p:spPr>
      </p:pic>
      <p:pic>
        <p:nvPicPr>
          <p:cNvPr id="9" name="Resim 8"/>
          <p:cNvPicPr>
            <a:picLocks noChangeAspect="1"/>
          </p:cNvPicPr>
          <p:nvPr/>
        </p:nvPicPr>
        <p:blipFill>
          <a:blip r:embed="rId4"/>
          <a:stretch>
            <a:fillRect/>
          </a:stretch>
        </p:blipFill>
        <p:spPr>
          <a:xfrm>
            <a:off x="1838063" y="4344554"/>
            <a:ext cx="2022737" cy="2168562"/>
          </a:xfrm>
          <a:prstGeom prst="rect">
            <a:avLst/>
          </a:prstGeom>
        </p:spPr>
      </p:pic>
    </p:spTree>
    <p:extLst>
      <p:ext uri="{BB962C8B-B14F-4D97-AF65-F5344CB8AC3E}">
        <p14:creationId xmlns:p14="http://schemas.microsoft.com/office/powerpoint/2010/main" val="117897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es-ES" b="1" dirty="0">
                <a:solidFill>
                  <a:srgbClr val="CC3300"/>
                </a:solidFill>
              </a:rPr>
              <a:t>Andalusian ve Lusitano Atları (İspanya ve Portekiz)</a:t>
            </a:r>
            <a:endParaRPr lang="tr-TR" b="1" dirty="0">
              <a:solidFill>
                <a:srgbClr val="CC3300"/>
              </a:solidFill>
            </a:endParaRPr>
          </a:p>
        </p:txBody>
      </p:sp>
      <p:sp>
        <p:nvSpPr>
          <p:cNvPr id="3" name="İçerik Yer Tutucusu 2"/>
          <p:cNvSpPr>
            <a:spLocks noGrp="1"/>
          </p:cNvSpPr>
          <p:nvPr>
            <p:ph idx="1"/>
          </p:nvPr>
        </p:nvSpPr>
        <p:spPr/>
        <p:txBody>
          <a:bodyPr/>
          <a:lstStyle/>
          <a:p>
            <a:pPr marL="0" indent="0" algn="just">
              <a:buNone/>
            </a:pPr>
            <a:r>
              <a:rPr lang="tr-TR" dirty="0"/>
              <a:t>Kökü </a:t>
            </a:r>
            <a:r>
              <a:rPr lang="tr-TR" dirty="0" err="1"/>
              <a:t>İberya</a:t>
            </a:r>
            <a:r>
              <a:rPr lang="tr-TR" dirty="0"/>
              <a:t> atına dayanan İspanya’nın çok eski bir binek at türüdür. Bu atlar </a:t>
            </a:r>
            <a:r>
              <a:rPr lang="tr-TR" dirty="0" err="1"/>
              <a:t>İberya</a:t>
            </a:r>
            <a:r>
              <a:rPr lang="tr-TR" dirty="0"/>
              <a:t> yarımadasında M.Ö. ki yıllardan beri bilinmektedir. Julius </a:t>
            </a:r>
            <a:r>
              <a:rPr lang="tr-TR" dirty="0" err="1"/>
              <a:t>Ceasar’ın</a:t>
            </a:r>
            <a:r>
              <a:rPr lang="tr-TR" dirty="0"/>
              <a:t> da Del </a:t>
            </a:r>
            <a:r>
              <a:rPr lang="tr-TR" dirty="0" err="1"/>
              <a:t>Bello</a:t>
            </a:r>
            <a:r>
              <a:rPr lang="tr-TR" dirty="0"/>
              <a:t> </a:t>
            </a:r>
            <a:r>
              <a:rPr lang="tr-TR" dirty="0" err="1"/>
              <a:t>Gailicoé’daki</a:t>
            </a:r>
            <a:r>
              <a:rPr lang="tr-TR" dirty="0"/>
              <a:t> İspanya’nın soylu aygırları hakkında yazdığı gibi, İspanyol Atı, Romalılar için gücünden dolayı harika bir savaş atı olarak biliniyordu. </a:t>
            </a:r>
            <a:r>
              <a:rPr lang="tr-TR" dirty="0" err="1"/>
              <a:t>Annibal</a:t>
            </a:r>
            <a:r>
              <a:rPr lang="tr-TR" dirty="0"/>
              <a:t>, bu atları İtalya’yı fethederken kullanmıştı. Daha sonraki yıllarda ise tarih kitapları I. Richard’ın şövalyelerinin “</a:t>
            </a:r>
            <a:r>
              <a:rPr lang="tr-TR" i="1" dirty="0"/>
              <a:t>Çevik İspanyol </a:t>
            </a:r>
            <a:r>
              <a:rPr lang="tr-TR" i="1" dirty="0" err="1"/>
              <a:t>Destrierler</a:t>
            </a:r>
            <a:r>
              <a:rPr lang="tr-TR" dirty="0" err="1"/>
              <a:t>i”ne</a:t>
            </a:r>
            <a:r>
              <a:rPr lang="tr-TR" dirty="0"/>
              <a:t> bindiklerini yazmaktadır</a:t>
            </a:r>
            <a:r>
              <a:rPr lang="tr-TR" dirty="0" smtClean="0"/>
              <a:t>. Arap </a:t>
            </a:r>
            <a:r>
              <a:rPr lang="tr-TR" dirty="0"/>
              <a:t>soylarıyla beraber, günümüzde kabul görmüş diğer cinslerin neredeyse atası sayılır. 8. yüzyıldan itibaren Arap ve Berberi atlarıyla karıştığı sanılmaktadır. Ancak birçok Avrupa atı da bu atın karışımıyla oluşturulmuştur (</a:t>
            </a:r>
            <a:r>
              <a:rPr lang="tr-TR" dirty="0" err="1"/>
              <a:t>Oldenburg</a:t>
            </a:r>
            <a:r>
              <a:rPr lang="tr-TR" dirty="0"/>
              <a:t>, </a:t>
            </a:r>
            <a:r>
              <a:rPr lang="tr-TR" dirty="0" err="1"/>
              <a:t>Friesian</a:t>
            </a:r>
            <a:r>
              <a:rPr lang="tr-TR" dirty="0"/>
              <a:t>, </a:t>
            </a:r>
            <a:r>
              <a:rPr lang="tr-TR" dirty="0" err="1"/>
              <a:t>Holstein</a:t>
            </a:r>
            <a:r>
              <a:rPr lang="tr-TR" dirty="0"/>
              <a:t>… gibi).</a:t>
            </a:r>
          </a:p>
          <a:p>
            <a:endParaRPr lang="tr-TR" dirty="0"/>
          </a:p>
          <a:p>
            <a:endParaRPr lang="tr-TR" dirty="0"/>
          </a:p>
        </p:txBody>
      </p:sp>
    </p:spTree>
    <p:extLst>
      <p:ext uri="{BB962C8B-B14F-4D97-AF65-F5344CB8AC3E}">
        <p14:creationId xmlns:p14="http://schemas.microsoft.com/office/powerpoint/2010/main" val="744668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dirty="0" smtClean="0"/>
              <a:t>Ünlü </a:t>
            </a:r>
            <a:r>
              <a:rPr lang="tr-TR" dirty="0" err="1"/>
              <a:t>Ahalteke</a:t>
            </a:r>
            <a:r>
              <a:rPr lang="tr-TR" dirty="0"/>
              <a:t> aygırlarının gelmesinden önce Avrupa’da, İngiliz Atı yetiştirmelerinde, yoğun olarak İspanyol atı kanı kullanılıyordu. </a:t>
            </a:r>
            <a:r>
              <a:rPr lang="tr-TR" dirty="0" smtClean="0"/>
              <a:t>Kuzey Avrupa’ya</a:t>
            </a:r>
            <a:r>
              <a:rPr lang="tr-TR" dirty="0"/>
              <a:t>, meşhur İspanyol Atları getirilerek yeni cinsler yetiştiriliyor ve eskileri geliştiriliyordu</a:t>
            </a:r>
            <a:r>
              <a:rPr lang="tr-TR" dirty="0" smtClean="0"/>
              <a:t>.</a:t>
            </a:r>
            <a:r>
              <a:rPr lang="tr-TR" dirty="0"/>
              <a:t> </a:t>
            </a:r>
            <a:r>
              <a:rPr lang="tr-TR" dirty="0" smtClean="0"/>
              <a:t>Endülüs </a:t>
            </a:r>
            <a:r>
              <a:rPr lang="tr-TR" dirty="0"/>
              <a:t>atlarının Avrupa cinslerine etkileri, günümüzdeki İngiliz atlarının etkileri ile kıyaslanabilir. Avrupa atlarının bir kısmında (</a:t>
            </a:r>
            <a:r>
              <a:rPr lang="tr-TR" dirty="0" err="1"/>
              <a:t>Friesian</a:t>
            </a:r>
            <a:r>
              <a:rPr lang="tr-TR" dirty="0"/>
              <a:t>, </a:t>
            </a:r>
            <a:r>
              <a:rPr lang="tr-TR" dirty="0" err="1"/>
              <a:t>Trakehner</a:t>
            </a:r>
            <a:r>
              <a:rPr lang="tr-TR" dirty="0"/>
              <a:t>, </a:t>
            </a:r>
            <a:r>
              <a:rPr lang="tr-TR" dirty="0" err="1"/>
              <a:t>Holstein</a:t>
            </a:r>
            <a:r>
              <a:rPr lang="tr-TR" dirty="0"/>
              <a:t> gibi) Endülüs atlarını kullanmışlardır. Amerika atçılığında da Endülüs atlarının önemli bir yeri vardır. Günümüzde dahi </a:t>
            </a:r>
            <a:r>
              <a:rPr lang="tr-TR" dirty="0" err="1"/>
              <a:t>Quarterhorse</a:t>
            </a:r>
            <a:r>
              <a:rPr lang="tr-TR" dirty="0"/>
              <a:t> ve </a:t>
            </a:r>
            <a:r>
              <a:rPr lang="tr-TR" dirty="0" err="1"/>
              <a:t>Peruvian</a:t>
            </a:r>
            <a:r>
              <a:rPr lang="tr-TR" dirty="0"/>
              <a:t> Paso gibi Amerikan atlarının birçoğunda Endülüs atlarının etkilerini görmek mümkündür. Günümüzde iki tür </a:t>
            </a:r>
            <a:r>
              <a:rPr lang="tr-TR" dirty="0" err="1"/>
              <a:t>Andalusian</a:t>
            </a:r>
            <a:r>
              <a:rPr lang="tr-TR" dirty="0"/>
              <a:t> atı bulunmaktadır; Ağır Avrupa Kuzey tipi </a:t>
            </a:r>
            <a:r>
              <a:rPr lang="tr-TR" dirty="0" err="1"/>
              <a:t>Andalusian</a:t>
            </a:r>
            <a:r>
              <a:rPr lang="tr-TR" dirty="0"/>
              <a:t> atı ve hafif, zayıf güney tipi </a:t>
            </a:r>
            <a:r>
              <a:rPr lang="tr-TR" dirty="0" err="1"/>
              <a:t>Andalusian</a:t>
            </a:r>
            <a:r>
              <a:rPr lang="tr-TR" dirty="0"/>
              <a:t> atı.</a:t>
            </a:r>
          </a:p>
        </p:txBody>
      </p:sp>
    </p:spTree>
    <p:extLst>
      <p:ext uri="{BB962C8B-B14F-4D97-AF65-F5344CB8AC3E}">
        <p14:creationId xmlns:p14="http://schemas.microsoft.com/office/powerpoint/2010/main" val="341451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lgn="ctr"/>
            <a:r>
              <a:rPr lang="tr-TR" dirty="0">
                <a:solidFill>
                  <a:prstClr val="black"/>
                </a:solidFill>
              </a:rPr>
              <a:t>Hafif Irklar</a:t>
            </a:r>
            <a:br>
              <a:rPr lang="tr-TR" dirty="0">
                <a:solidFill>
                  <a:prstClr val="black"/>
                </a:solidFill>
              </a:rPr>
            </a:br>
            <a:endParaRPr lang="tr-TR" dirty="0"/>
          </a:p>
        </p:txBody>
      </p:sp>
      <p:sp>
        <p:nvSpPr>
          <p:cNvPr id="3" name="İçerik Yer Tutucusu 2"/>
          <p:cNvSpPr>
            <a:spLocks noGrp="1"/>
          </p:cNvSpPr>
          <p:nvPr>
            <p:ph idx="1"/>
          </p:nvPr>
        </p:nvSpPr>
        <p:spPr/>
        <p:txBody>
          <a:bodyPr/>
          <a:lstStyle/>
          <a:p>
            <a:pPr marL="0" lvl="0" indent="0" algn="just">
              <a:buNone/>
            </a:pPr>
            <a:r>
              <a:rPr lang="tr-TR" dirty="0" smtClean="0">
                <a:solidFill>
                  <a:prstClr val="black"/>
                </a:solidFill>
              </a:rPr>
              <a:t>Hafif </a:t>
            </a:r>
            <a:r>
              <a:rPr lang="tr-TR" dirty="0">
                <a:solidFill>
                  <a:prstClr val="black"/>
                </a:solidFill>
              </a:rPr>
              <a:t>ırklar, 122-178 cm </a:t>
            </a:r>
            <a:r>
              <a:rPr lang="tr-TR" dirty="0" err="1">
                <a:solidFill>
                  <a:prstClr val="black"/>
                </a:solidFill>
              </a:rPr>
              <a:t>cidago</a:t>
            </a:r>
            <a:r>
              <a:rPr lang="tr-TR" dirty="0">
                <a:solidFill>
                  <a:prstClr val="black"/>
                </a:solidFill>
              </a:rPr>
              <a:t> yüksekliğinde ve 400-630 kg ağırlığındadırlar. Kullanım alanları binicilik, araba atı, yarış ve gösteridir. Hafif atlar ağır atlardan daha hareketli ve hızlıdırlar.</a:t>
            </a:r>
            <a:endParaRPr lang="tr-TR" dirty="0"/>
          </a:p>
        </p:txBody>
      </p:sp>
    </p:spTree>
    <p:extLst>
      <p:ext uri="{BB962C8B-B14F-4D97-AF65-F5344CB8AC3E}">
        <p14:creationId xmlns:p14="http://schemas.microsoft.com/office/powerpoint/2010/main" val="1211411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20000"/>
          </a:bodyPr>
          <a:lstStyle/>
          <a:p>
            <a:pPr marL="0" indent="0" algn="just">
              <a:buNone/>
            </a:pPr>
            <a:r>
              <a:rPr lang="tr-TR" dirty="0" err="1"/>
              <a:t>Lusitano</a:t>
            </a:r>
            <a:r>
              <a:rPr lang="tr-TR" dirty="0"/>
              <a:t> ile Safkan İspanyol atlarının soyları aynıdır. Bu nedenle bu atlara </a:t>
            </a:r>
            <a:r>
              <a:rPr lang="tr-TR" dirty="0" err="1"/>
              <a:t>Andalus</a:t>
            </a:r>
            <a:r>
              <a:rPr lang="tr-TR" dirty="0"/>
              <a:t> ya da </a:t>
            </a:r>
            <a:r>
              <a:rPr lang="tr-TR" dirty="0" err="1"/>
              <a:t>İberya</a:t>
            </a:r>
            <a:r>
              <a:rPr lang="tr-TR" dirty="0"/>
              <a:t> atları </a:t>
            </a:r>
            <a:r>
              <a:rPr lang="tr-TR" dirty="0" smtClean="0"/>
              <a:t>denilmektedir.</a:t>
            </a:r>
          </a:p>
          <a:p>
            <a:pPr marL="0" indent="0" algn="just">
              <a:buNone/>
            </a:pPr>
            <a:r>
              <a:rPr lang="tr-TR" dirty="0"/>
              <a:t>İspanyol atları son yıllarda düzenlenen sirk ve atlı gösteri programlarında da en çok kullanılan at ırkı oldu. </a:t>
            </a:r>
          </a:p>
          <a:p>
            <a:pPr marL="0" indent="0" algn="just">
              <a:buNone/>
            </a:pPr>
            <a:r>
              <a:rPr lang="tr-TR" dirty="0"/>
              <a:t>Spor alanında da oldukça önemli başarılar elde eden bu atlar 2004 Olimpiyat oyunlarında </a:t>
            </a:r>
            <a:r>
              <a:rPr lang="tr-TR" dirty="0" err="1"/>
              <a:t>Dressage</a:t>
            </a:r>
            <a:r>
              <a:rPr lang="tr-TR" dirty="0"/>
              <a:t> alanında sporculara gümüş madalya kazandırdılar. </a:t>
            </a:r>
          </a:p>
          <a:p>
            <a:pPr marL="0" indent="0" algn="just">
              <a:buNone/>
            </a:pPr>
            <a:r>
              <a:rPr lang="tr-TR" dirty="0"/>
              <a:t>Birçok alanda kullanılabilmeleri nedeniyle sayıları gittikçe artmaktadır. Dünyada 50 kadar ülkede yetiştirilmektedirler. Bunların içinde ABD, Meksika, Brezilya, Kolombiya, Hollanda, Fransa, Belçika, Almanya, İngiltere ve İtalya </a:t>
            </a:r>
            <a:r>
              <a:rPr lang="tr-TR" dirty="0" smtClean="0"/>
              <a:t>önde </a:t>
            </a:r>
            <a:r>
              <a:rPr lang="tr-TR" dirty="0"/>
              <a:t>yer almaktadır. Bu atlara ilgi duyulmasının en önemli nedenlerinden birisi de Hollywood’dur. </a:t>
            </a:r>
            <a:r>
              <a:rPr lang="tr-TR" dirty="0" smtClean="0"/>
              <a:t>Birçok filmde kullanılmışlardır. Örneğin </a:t>
            </a:r>
            <a:r>
              <a:rPr lang="tr-TR" dirty="0"/>
              <a:t>Yüzüklerin Efendisi, </a:t>
            </a:r>
            <a:r>
              <a:rPr lang="tr-TR" dirty="0" err="1"/>
              <a:t>Zorro</a:t>
            </a:r>
            <a:r>
              <a:rPr lang="tr-TR" dirty="0"/>
              <a:t>, Truva, İskender, Cesur Yürek, Gladyatör… </a:t>
            </a:r>
            <a:r>
              <a:rPr lang="tr-TR" dirty="0" err="1"/>
              <a:t>v.b</a:t>
            </a:r>
            <a:r>
              <a:rPr lang="tr-TR" dirty="0"/>
              <a:t>.</a:t>
            </a:r>
          </a:p>
          <a:p>
            <a:pPr marL="0" indent="0" algn="just">
              <a:buNone/>
            </a:pPr>
            <a:r>
              <a:rPr lang="tr-TR" dirty="0"/>
              <a:t/>
            </a:r>
            <a:br>
              <a:rPr lang="tr-TR" dirty="0"/>
            </a:br>
            <a:endParaRPr lang="tr-TR" dirty="0"/>
          </a:p>
        </p:txBody>
      </p:sp>
    </p:spTree>
    <p:extLst>
      <p:ext uri="{BB962C8B-B14F-4D97-AF65-F5344CB8AC3E}">
        <p14:creationId xmlns:p14="http://schemas.microsoft.com/office/powerpoint/2010/main" val="1499258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pPr marL="0" indent="0" algn="just">
              <a:buNone/>
            </a:pPr>
            <a:r>
              <a:rPr lang="tr-TR" dirty="0" err="1"/>
              <a:t>Andalusian</a:t>
            </a:r>
            <a:r>
              <a:rPr lang="tr-TR" dirty="0"/>
              <a:t> ve </a:t>
            </a:r>
            <a:r>
              <a:rPr lang="tr-TR" dirty="0" err="1"/>
              <a:t>Lusitano</a:t>
            </a:r>
            <a:r>
              <a:rPr lang="tr-TR" dirty="0"/>
              <a:t> atları iri atlardır. Ortalama </a:t>
            </a:r>
            <a:r>
              <a:rPr lang="tr-TR" dirty="0" err="1"/>
              <a:t>cidagosu</a:t>
            </a:r>
            <a:r>
              <a:rPr lang="tr-TR" dirty="0"/>
              <a:t> 155 – 160cm.dir. Kaslı bir baş ve büyük badem gözleri vardır. Burnu düz veya hafif çıkıntılıdır. Boynu güçlü, geniş ve uzundur. Güzel bir kıvrımı vardır. Bedeni yuvarlak ve uyumludur. Ensesi geniş, sırtı güçlü ve kasları görünecek biçimde düzdür. Çukurluk yoktur. Göğsü geniş ve güçlü görünümlüdür. Sağrı kısa, geniş ve hafif kalkıktır. Kuyruk uzun, kılları gür ve hafif dalgalıdır. Yelesi uzun ve çok gür kıllara sahiptir. Bacaklar kısa, güçlü ve kaslıdır. Arka bacakları hafif aşağıya çekik ve kaslıdır. Toynakları bütün ve yüksek ve sağlamdır. Günümüzdeki </a:t>
            </a:r>
            <a:r>
              <a:rPr lang="tr-TR" dirty="0" err="1"/>
              <a:t>Andalus</a:t>
            </a:r>
            <a:r>
              <a:rPr lang="tr-TR" dirty="0"/>
              <a:t> atlarının %80’i Kır renktedir. Diğer renkler Doru, Koyu Doru ve Yağızdır. Bunların dışında </a:t>
            </a:r>
            <a:r>
              <a:rPr lang="tr-TR" dirty="0" err="1"/>
              <a:t>İzabel</a:t>
            </a:r>
            <a:r>
              <a:rPr lang="tr-TR" dirty="0"/>
              <a:t>, Al, Açık Al renkleri de vardır. </a:t>
            </a:r>
            <a:r>
              <a:rPr lang="tr-TR" dirty="0" err="1"/>
              <a:t>Andalus</a:t>
            </a:r>
            <a:r>
              <a:rPr lang="tr-TR" dirty="0"/>
              <a:t> atlarının standart renkleri yoktur. </a:t>
            </a:r>
            <a:r>
              <a:rPr lang="tr-TR" dirty="0" err="1"/>
              <a:t>Lusitano</a:t>
            </a:r>
            <a:r>
              <a:rPr lang="tr-TR" dirty="0"/>
              <a:t> atlarında ise genellikle Kır ya da Doru don hâkimdir. Bu atların burun çıkıntıları </a:t>
            </a:r>
            <a:r>
              <a:rPr lang="tr-TR" dirty="0" err="1"/>
              <a:t>Andalusian</a:t>
            </a:r>
            <a:r>
              <a:rPr lang="tr-TR" dirty="0"/>
              <a:t> atlarına göre biraz daha fazla ve sırtları daha uzundur.</a:t>
            </a:r>
          </a:p>
        </p:txBody>
      </p:sp>
    </p:spTree>
    <p:extLst>
      <p:ext uri="{BB962C8B-B14F-4D97-AF65-F5344CB8AC3E}">
        <p14:creationId xmlns:p14="http://schemas.microsoft.com/office/powerpoint/2010/main" val="218756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pPr algn="ctr"/>
            <a:r>
              <a:rPr lang="tr-TR" sz="3200" b="1" dirty="0" smtClean="0">
                <a:solidFill>
                  <a:srgbClr val="CC3300"/>
                </a:solidFill>
              </a:rPr>
              <a:t>Yağız donlu </a:t>
            </a:r>
            <a:r>
              <a:rPr lang="tr-TR" sz="3200" b="1" dirty="0" err="1" smtClean="0">
                <a:solidFill>
                  <a:srgbClr val="CC3300"/>
                </a:solidFill>
              </a:rPr>
              <a:t>Andalusian</a:t>
            </a:r>
            <a:r>
              <a:rPr lang="tr-TR" sz="3200" b="1" dirty="0" smtClean="0">
                <a:solidFill>
                  <a:srgbClr val="CC3300"/>
                </a:solidFill>
              </a:rPr>
              <a:t>, </a:t>
            </a:r>
            <a:r>
              <a:rPr lang="tr-TR" sz="3200" b="1" dirty="0" err="1" smtClean="0">
                <a:solidFill>
                  <a:srgbClr val="CC3300"/>
                </a:solidFill>
              </a:rPr>
              <a:t>Ahreç</a:t>
            </a:r>
            <a:r>
              <a:rPr lang="tr-TR" sz="3200" b="1" dirty="0" smtClean="0">
                <a:solidFill>
                  <a:srgbClr val="CC3300"/>
                </a:solidFill>
              </a:rPr>
              <a:t> donlu </a:t>
            </a:r>
            <a:r>
              <a:rPr lang="tr-TR" sz="3200" b="1" dirty="0" err="1" smtClean="0">
                <a:solidFill>
                  <a:srgbClr val="CC3300"/>
                </a:solidFill>
              </a:rPr>
              <a:t>Lusitano</a:t>
            </a:r>
            <a:r>
              <a:rPr lang="tr-TR" sz="3200" b="1" dirty="0" smtClean="0">
                <a:solidFill>
                  <a:srgbClr val="CC3300"/>
                </a:solidFill>
              </a:rPr>
              <a:t> atları</a:t>
            </a:r>
            <a:endParaRPr lang="tr-TR" sz="3200" b="1" dirty="0">
              <a:solidFill>
                <a:srgbClr val="CC3300"/>
              </a:solidFill>
            </a:endParaRPr>
          </a:p>
        </p:txBody>
      </p:sp>
      <p:pic>
        <p:nvPicPr>
          <p:cNvPr id="7" name="İçerik Yer Tutucusu 6"/>
          <p:cNvPicPr>
            <a:picLocks noGrp="1" noChangeAspect="1"/>
          </p:cNvPicPr>
          <p:nvPr>
            <p:ph sz="half" idx="1"/>
          </p:nvPr>
        </p:nvPicPr>
        <p:blipFill>
          <a:blip r:embed="rId2"/>
          <a:stretch>
            <a:fillRect/>
          </a:stretch>
        </p:blipFill>
        <p:spPr>
          <a:xfrm>
            <a:off x="1043733" y="1897991"/>
            <a:ext cx="4770533" cy="4206605"/>
          </a:xfrm>
          <a:prstGeom prst="rect">
            <a:avLst/>
          </a:prstGeom>
        </p:spPr>
      </p:pic>
      <p:pic>
        <p:nvPicPr>
          <p:cNvPr id="8" name="İçerik Yer Tutucusu 7"/>
          <p:cNvPicPr>
            <a:picLocks noGrp="1" noChangeAspect="1"/>
          </p:cNvPicPr>
          <p:nvPr>
            <p:ph sz="half" idx="2"/>
          </p:nvPr>
        </p:nvPicPr>
        <p:blipFill>
          <a:blip r:embed="rId3"/>
          <a:stretch>
            <a:fillRect/>
          </a:stretch>
        </p:blipFill>
        <p:spPr>
          <a:xfrm>
            <a:off x="5814266" y="1817802"/>
            <a:ext cx="5151105" cy="4130416"/>
          </a:xfrm>
          <a:prstGeom prst="rect">
            <a:avLst/>
          </a:prstGeom>
        </p:spPr>
      </p:pic>
    </p:spTree>
    <p:extLst>
      <p:ext uri="{BB962C8B-B14F-4D97-AF65-F5344CB8AC3E}">
        <p14:creationId xmlns:p14="http://schemas.microsoft.com/office/powerpoint/2010/main" val="450626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err="1">
                <a:solidFill>
                  <a:srgbClr val="CC3300"/>
                </a:solidFill>
              </a:rPr>
              <a:t>Hanoverian</a:t>
            </a:r>
            <a:r>
              <a:rPr lang="tr-TR" b="1" dirty="0">
                <a:solidFill>
                  <a:srgbClr val="CC3300"/>
                </a:solidFill>
              </a:rPr>
              <a:t> Atı (Almanya)</a:t>
            </a:r>
            <a:br>
              <a:rPr lang="tr-TR" b="1" dirty="0">
                <a:solidFill>
                  <a:srgbClr val="CC3300"/>
                </a:solidFill>
              </a:rPr>
            </a:br>
            <a:endParaRPr lang="tr-TR" b="1" dirty="0">
              <a:solidFill>
                <a:srgbClr val="CC3300"/>
              </a:solidFill>
            </a:endParaRPr>
          </a:p>
        </p:txBody>
      </p:sp>
      <p:sp>
        <p:nvSpPr>
          <p:cNvPr id="6" name="İçerik Yer Tutucusu 5"/>
          <p:cNvSpPr>
            <a:spLocks noGrp="1"/>
          </p:cNvSpPr>
          <p:nvPr>
            <p:ph idx="1"/>
          </p:nvPr>
        </p:nvSpPr>
        <p:spPr/>
        <p:txBody>
          <a:bodyPr>
            <a:normAutofit lnSpcReduction="10000"/>
          </a:bodyPr>
          <a:lstStyle/>
          <a:p>
            <a:pPr marL="0" indent="0" algn="just">
              <a:buNone/>
            </a:pPr>
            <a:r>
              <a:rPr lang="tr-TR" dirty="0" err="1" smtClean="0"/>
              <a:t>Hanoverian</a:t>
            </a:r>
            <a:r>
              <a:rPr lang="tr-TR" dirty="0" smtClean="0"/>
              <a:t> </a:t>
            </a:r>
            <a:r>
              <a:rPr lang="tr-TR" dirty="0"/>
              <a:t>soylu, sıcakkanlı bir attır. Orantılı, doğal bir dengeye sahiptir. Tetiktir ve uçar gibi tırısı, yuvarlak ritmik eşkin yürüyüşü ve yeri kavrayan adımlarıyla kendine has karakteristik zarif, elastik hareketleri vardır. Bu ırkın tarihi kökeni, bugünkü kuzey Almanya’daki Yukarı </a:t>
            </a:r>
            <a:r>
              <a:rPr lang="tr-TR" dirty="0" err="1"/>
              <a:t>Saxonya</a:t>
            </a:r>
            <a:r>
              <a:rPr lang="tr-TR" dirty="0"/>
              <a:t> eyaleti, eski </a:t>
            </a:r>
            <a:r>
              <a:rPr lang="tr-TR" dirty="0" err="1"/>
              <a:t>Hanover</a:t>
            </a:r>
            <a:r>
              <a:rPr lang="tr-TR" dirty="0"/>
              <a:t> Krallığında, 400 yıldan beri süregelen at yetiştiriciliği endüstrisinin var olduğu yerdedir. </a:t>
            </a:r>
            <a:r>
              <a:rPr lang="tr-TR" dirty="0" err="1"/>
              <a:t>Hanoverian</a:t>
            </a:r>
            <a:r>
              <a:rPr lang="tr-TR" dirty="0"/>
              <a:t> beş kıtaya yayılmıştır ve dünyadaki en göze çarpan binek atı cinslerinden birini temsil etmektedir. Sakin ve ağırbaşlı, </a:t>
            </a:r>
            <a:r>
              <a:rPr lang="tr-TR" dirty="0" err="1"/>
              <a:t>Hannoverian</a:t>
            </a:r>
            <a:r>
              <a:rPr lang="tr-TR" dirty="0"/>
              <a:t> en zor durumlarda bile sakinliğini korur. </a:t>
            </a:r>
            <a:r>
              <a:rPr lang="tr-TR" dirty="0" err="1"/>
              <a:t>Hanoverian</a:t>
            </a:r>
            <a:r>
              <a:rPr lang="tr-TR" dirty="0"/>
              <a:t> kendisini isteyerek biniciye teslim eder, yardımları kabul eder ve ödüllendirilmeye izin vererek sürme kolaylığı sağlar. </a:t>
            </a:r>
            <a:r>
              <a:rPr lang="tr-TR" dirty="0" err="1"/>
              <a:t>Hanoverian</a:t>
            </a:r>
            <a:r>
              <a:rPr lang="tr-TR" dirty="0"/>
              <a:t> yüzyıllardır çeşitli kullanım alanlarına ve zorlu koşullara dayanmak üzere yetiştirilmiştir.</a:t>
            </a:r>
          </a:p>
        </p:txBody>
      </p:sp>
    </p:spTree>
    <p:extLst>
      <p:ext uri="{BB962C8B-B14F-4D97-AF65-F5344CB8AC3E}">
        <p14:creationId xmlns:p14="http://schemas.microsoft.com/office/powerpoint/2010/main" val="3009212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10000"/>
          </a:bodyPr>
          <a:lstStyle/>
          <a:p>
            <a:pPr marL="0" indent="0" algn="just">
              <a:buNone/>
            </a:pPr>
            <a:r>
              <a:rPr lang="tr-TR" dirty="0"/>
              <a:t>Birinci Dünya Savaşı'nın sonuna denk gelen 3. dönem sonunda savaştan çıkan atlar çoğunlukla çiftlik işlerinde ve araba çekmek amacıyla kullanıldı. 1930 yıllarda tarımda makineleşmenin artması nedeniyle at popülasyonunda büyük bir azalma olmaya başlayınca değişen koşullar gereği atlarda üretim politikaları da değişmeye başladı ve atın doğal karakterinin spor atı olarak uygunluğu göz önüne alındı. Binicilik sporlarına son derece uygun olan </a:t>
            </a:r>
            <a:r>
              <a:rPr lang="tr-TR" dirty="0" err="1"/>
              <a:t>Hannoverian</a:t>
            </a:r>
            <a:r>
              <a:rPr lang="tr-TR" dirty="0"/>
              <a:t> atları günümüzde mükemmel bir spor atı olarak yetiştirilmektedir</a:t>
            </a:r>
            <a:r>
              <a:rPr lang="tr-TR" dirty="0" smtClean="0"/>
              <a:t>.</a:t>
            </a:r>
            <a:endParaRPr lang="tr-TR" dirty="0"/>
          </a:p>
          <a:p>
            <a:pPr marL="0" indent="0" algn="just">
              <a:buNone/>
            </a:pPr>
            <a:r>
              <a:rPr lang="tr-TR" dirty="0"/>
              <a:t>Amerika </a:t>
            </a:r>
            <a:r>
              <a:rPr lang="tr-TR" dirty="0" err="1"/>
              <a:t>Hanoverian</a:t>
            </a:r>
            <a:r>
              <a:rPr lang="tr-TR" dirty="0"/>
              <a:t> Derneği (</a:t>
            </a:r>
            <a:r>
              <a:rPr lang="tr-TR" dirty="0" err="1"/>
              <a:t>American</a:t>
            </a:r>
            <a:r>
              <a:rPr lang="tr-TR" dirty="0"/>
              <a:t> </a:t>
            </a:r>
            <a:r>
              <a:rPr lang="tr-TR" dirty="0" err="1"/>
              <a:t>Hannoverian</a:t>
            </a:r>
            <a:r>
              <a:rPr lang="tr-TR" dirty="0"/>
              <a:t> </a:t>
            </a:r>
            <a:r>
              <a:rPr lang="tr-TR" dirty="0" err="1"/>
              <a:t>Society</a:t>
            </a:r>
            <a:r>
              <a:rPr lang="tr-TR" dirty="0"/>
              <a:t> - AHS), 1978’de Kuzey Amerika’daki </a:t>
            </a:r>
            <a:r>
              <a:rPr lang="tr-TR" dirty="0" err="1"/>
              <a:t>Hanoverian</a:t>
            </a:r>
            <a:r>
              <a:rPr lang="tr-TR" dirty="0"/>
              <a:t> atlarını kayıt altına almak, korumak ve türü tanıtmak amacıyla kurulmuştur. O zamandan beri, üye sayısı, at kayıtları ve onaylı aygırlarıyla hızla büyümüştür. AHS kendi tüzük ve yönetmelikleriyle bağımsız bir organizasyon olmasına rağmen, teftiş, kayıt ve lisanslama prosedürleri ve eğitim aktiviteleri konusunda, Alman </a:t>
            </a:r>
            <a:r>
              <a:rPr lang="tr-TR" dirty="0" err="1"/>
              <a:t>Hanoverian</a:t>
            </a:r>
            <a:r>
              <a:rPr lang="tr-TR" dirty="0"/>
              <a:t> Yetiştiricileri Derneğiyle (</a:t>
            </a:r>
            <a:r>
              <a:rPr lang="tr-TR" dirty="0" err="1"/>
              <a:t>Verband</a:t>
            </a:r>
            <a:r>
              <a:rPr lang="tr-TR" dirty="0"/>
              <a:t> </a:t>
            </a:r>
            <a:r>
              <a:rPr lang="tr-TR" dirty="0" err="1"/>
              <a:t>Hannoverischer</a:t>
            </a:r>
            <a:r>
              <a:rPr lang="tr-TR" dirty="0"/>
              <a:t> </a:t>
            </a:r>
            <a:r>
              <a:rPr lang="tr-TR" dirty="0" err="1"/>
              <a:t>Warmblutzuechter</a:t>
            </a:r>
            <a:r>
              <a:rPr lang="tr-TR" dirty="0"/>
              <a:t> - VHW) yakın bir ilişki içindedir</a:t>
            </a:r>
          </a:p>
        </p:txBody>
      </p:sp>
    </p:spTree>
    <p:extLst>
      <p:ext uri="{BB962C8B-B14F-4D97-AF65-F5344CB8AC3E}">
        <p14:creationId xmlns:p14="http://schemas.microsoft.com/office/powerpoint/2010/main" val="3218895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smtClean="0"/>
              <a:t>Hanoverian</a:t>
            </a:r>
            <a:r>
              <a:rPr lang="tr-TR" dirty="0" smtClean="0"/>
              <a:t> Atı</a:t>
            </a:r>
            <a:endParaRPr lang="tr-TR" dirty="0"/>
          </a:p>
        </p:txBody>
      </p:sp>
      <p:pic>
        <p:nvPicPr>
          <p:cNvPr id="5" name="İçerik Yer Tutucusu 4"/>
          <p:cNvPicPr>
            <a:picLocks noGrp="1" noChangeAspect="1"/>
          </p:cNvPicPr>
          <p:nvPr>
            <p:ph idx="1"/>
          </p:nvPr>
        </p:nvPicPr>
        <p:blipFill>
          <a:blip r:embed="rId2"/>
          <a:stretch>
            <a:fillRect/>
          </a:stretch>
        </p:blipFill>
        <p:spPr>
          <a:xfrm>
            <a:off x="731846" y="1826995"/>
            <a:ext cx="5814564" cy="4016088"/>
          </a:xfrm>
          <a:prstGeom prst="rect">
            <a:avLst/>
          </a:prstGeom>
        </p:spPr>
      </p:pic>
      <p:pic>
        <p:nvPicPr>
          <p:cNvPr id="7" name="Resim 6"/>
          <p:cNvPicPr>
            <a:picLocks noChangeAspect="1"/>
          </p:cNvPicPr>
          <p:nvPr/>
        </p:nvPicPr>
        <p:blipFill>
          <a:blip r:embed="rId3"/>
          <a:stretch>
            <a:fillRect/>
          </a:stretch>
        </p:blipFill>
        <p:spPr>
          <a:xfrm>
            <a:off x="5565842" y="1994650"/>
            <a:ext cx="5105842" cy="3848433"/>
          </a:xfrm>
          <a:prstGeom prst="rect">
            <a:avLst/>
          </a:prstGeom>
        </p:spPr>
      </p:pic>
    </p:spTree>
    <p:extLst>
      <p:ext uri="{BB962C8B-B14F-4D97-AF65-F5344CB8AC3E}">
        <p14:creationId xmlns:p14="http://schemas.microsoft.com/office/powerpoint/2010/main" val="681029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C3300"/>
                </a:solidFill>
              </a:rPr>
              <a:t>Don Atı (Rusya)</a:t>
            </a:r>
            <a:br>
              <a:rPr lang="tr-TR" b="1" dirty="0">
                <a:solidFill>
                  <a:srgbClr val="CC3300"/>
                </a:solidFill>
              </a:rPr>
            </a:br>
            <a:endParaRPr lang="tr-TR" b="1" dirty="0">
              <a:solidFill>
                <a:srgbClr val="CC3300"/>
              </a:solidFill>
            </a:endParaRPr>
          </a:p>
        </p:txBody>
      </p:sp>
      <p:sp>
        <p:nvSpPr>
          <p:cNvPr id="3" name="İçerik Yer Tutucusu 2"/>
          <p:cNvSpPr>
            <a:spLocks noGrp="1"/>
          </p:cNvSpPr>
          <p:nvPr>
            <p:ph idx="1"/>
          </p:nvPr>
        </p:nvSpPr>
        <p:spPr/>
        <p:txBody>
          <a:bodyPr>
            <a:normAutofit lnSpcReduction="10000"/>
          </a:bodyPr>
          <a:lstStyle/>
          <a:p>
            <a:pPr marL="0" indent="0" algn="just">
              <a:buNone/>
            </a:pPr>
            <a:r>
              <a:rPr lang="tr-TR" dirty="0" smtClean="0"/>
              <a:t>Rusya’nın </a:t>
            </a:r>
            <a:r>
              <a:rPr lang="tr-TR" dirty="0"/>
              <a:t>Altın renkli atları denilen, yüksek doğurganlık oranıyla, az yem ihtiyacı ile bilinen bir at olan Don atları Rusya’nın ve Rus Kazaklarının gururu olarak ünlenmiştir.</a:t>
            </a:r>
          </a:p>
          <a:p>
            <a:pPr marL="0" indent="0" algn="just">
              <a:buNone/>
            </a:pPr>
            <a:r>
              <a:rPr lang="tr-TR" dirty="0" smtClean="0"/>
              <a:t>Binlerce </a:t>
            </a:r>
            <a:r>
              <a:rPr lang="tr-TR" dirty="0"/>
              <a:t>yıl önce Don ve Volga nehirleri havzasını işgal eden Moğol, Tatar, </a:t>
            </a:r>
            <a:r>
              <a:rPr lang="tr-TR" dirty="0" err="1"/>
              <a:t>Kalmuk</a:t>
            </a:r>
            <a:r>
              <a:rPr lang="tr-TR" dirty="0"/>
              <a:t> ve </a:t>
            </a:r>
            <a:r>
              <a:rPr lang="tr-TR" dirty="0" err="1"/>
              <a:t>Polovets</a:t>
            </a:r>
            <a:r>
              <a:rPr lang="tr-TR" dirty="0"/>
              <a:t> kabileler, bölgede Asya’dan getirdikleri birçok at ırkını bırakmışlardı. Bu kalıntılar bölgenin yerli at ırklarını oluşturuyordu. Don Atı, özellikle 1877 – 1878 Osmanlı Rus Savaşları sonrasında Don Kazaklarına Osmanlı ordularından ganimet olarak kalan Türk, Türkmen, İran ve Karabağ at ırkları ile Don bölgesinin bu yerli atları arasında yapılan melezlemeler sonucu elde edilen oldukça dayanıklı bir binek atıdır. </a:t>
            </a:r>
          </a:p>
        </p:txBody>
      </p:sp>
    </p:spTree>
    <p:extLst>
      <p:ext uri="{BB962C8B-B14F-4D97-AF65-F5344CB8AC3E}">
        <p14:creationId xmlns:p14="http://schemas.microsoft.com/office/powerpoint/2010/main" val="3677530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a:t>Don atlarının melezleme çalışmaları sırasında 20. yüzyılın başlarında en çok Karabağ atları kullanıldı. Bu nedenle </a:t>
            </a:r>
            <a:r>
              <a:rPr lang="tr-TR" dirty="0" err="1"/>
              <a:t>cidagolarında</a:t>
            </a:r>
            <a:r>
              <a:rPr lang="tr-TR" dirty="0"/>
              <a:t> oldukça büyük bir yükselme sağlandı. Bugünkü Don atlarının ortalama </a:t>
            </a:r>
            <a:r>
              <a:rPr lang="tr-TR" dirty="0" err="1"/>
              <a:t>cidago</a:t>
            </a:r>
            <a:r>
              <a:rPr lang="tr-TR" dirty="0"/>
              <a:t> yükseklikleri 160 – 165cm. </a:t>
            </a:r>
            <a:r>
              <a:rPr lang="tr-TR" dirty="0" err="1"/>
              <a:t>yi</a:t>
            </a:r>
            <a:r>
              <a:rPr lang="tr-TR" dirty="0"/>
              <a:t> bulmaktadır. Ortalama ağırlıkları 560kg.dır. Günümüzde Don atları Rusya Federasyonu, Kırgızistan ve </a:t>
            </a:r>
            <a:r>
              <a:rPr lang="tr-TR" dirty="0" smtClean="0"/>
              <a:t>Kazakistan’da </a:t>
            </a:r>
            <a:r>
              <a:rPr lang="tr-TR" dirty="0"/>
              <a:t>çeşitli yerli at ırklarının iyileştirilmesinde de </a:t>
            </a:r>
            <a:r>
              <a:rPr lang="tr-TR" dirty="0" smtClean="0"/>
              <a:t>kullanılmaktadır.</a:t>
            </a:r>
          </a:p>
          <a:p>
            <a:pPr marL="0" indent="0" algn="just">
              <a:buNone/>
            </a:pPr>
            <a:r>
              <a:rPr lang="tr-TR" dirty="0"/>
              <a:t>Don atları ince ve uzun bir kafa yapısı, ince ve eğri bir boynu ile uyumsuz gibi görünen bir gövdeye sahiptir. Bacakları uzun ve ince, bel çökük, sağrısı ise düşüktür. Kaslarının güçlü oluşu nedeniyle yürüyüşü oldukça uyumludur. Genellikle donları al, altın al, kırmızı al ve açık kestane renklerdedir. Alın ile bacaklarında çokça seki bulunur.</a:t>
            </a:r>
          </a:p>
        </p:txBody>
      </p:sp>
    </p:spTree>
    <p:extLst>
      <p:ext uri="{BB962C8B-B14F-4D97-AF65-F5344CB8AC3E}">
        <p14:creationId xmlns:p14="http://schemas.microsoft.com/office/powerpoint/2010/main" val="575719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Don Atı</a:t>
            </a:r>
            <a:endParaRPr lang="tr-TR" dirty="0"/>
          </a:p>
        </p:txBody>
      </p:sp>
      <p:pic>
        <p:nvPicPr>
          <p:cNvPr id="4" name="İçerik Yer Tutucusu 3"/>
          <p:cNvPicPr>
            <a:picLocks noGrp="1" noChangeAspect="1"/>
          </p:cNvPicPr>
          <p:nvPr>
            <p:ph idx="1"/>
          </p:nvPr>
        </p:nvPicPr>
        <p:blipFill>
          <a:blip r:embed="rId2"/>
          <a:stretch>
            <a:fillRect/>
          </a:stretch>
        </p:blipFill>
        <p:spPr>
          <a:xfrm>
            <a:off x="838200" y="1690688"/>
            <a:ext cx="3415366" cy="4351338"/>
          </a:xfrm>
          <a:prstGeom prst="rect">
            <a:avLst/>
          </a:prstGeom>
        </p:spPr>
      </p:pic>
      <p:pic>
        <p:nvPicPr>
          <p:cNvPr id="6" name="Resim 5"/>
          <p:cNvPicPr>
            <a:picLocks noChangeAspect="1"/>
          </p:cNvPicPr>
          <p:nvPr/>
        </p:nvPicPr>
        <p:blipFill>
          <a:blip r:embed="rId3"/>
          <a:stretch>
            <a:fillRect/>
          </a:stretch>
        </p:blipFill>
        <p:spPr>
          <a:xfrm>
            <a:off x="4253566" y="1690687"/>
            <a:ext cx="6155816" cy="4398715"/>
          </a:xfrm>
          <a:prstGeom prst="rect">
            <a:avLst/>
          </a:prstGeom>
        </p:spPr>
      </p:pic>
    </p:spTree>
    <p:extLst>
      <p:ext uri="{BB962C8B-B14F-4D97-AF65-F5344CB8AC3E}">
        <p14:creationId xmlns:p14="http://schemas.microsoft.com/office/powerpoint/2010/main" val="1658740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solidFill>
                  <a:srgbClr val="006600"/>
                </a:solidFill>
                <a:effectLst/>
                <a:latin typeface="mina"/>
              </a:rPr>
              <a:t>Friesian</a:t>
            </a:r>
            <a:r>
              <a:rPr lang="tr-TR" b="1" dirty="0" smtClean="0">
                <a:solidFill>
                  <a:srgbClr val="006600"/>
                </a:solidFill>
                <a:effectLst/>
                <a:latin typeface="mina"/>
              </a:rPr>
              <a:t> Atı</a:t>
            </a:r>
            <a:br>
              <a:rPr lang="tr-TR" b="1" dirty="0" smtClean="0">
                <a:solidFill>
                  <a:srgbClr val="006600"/>
                </a:solidFill>
                <a:effectLst/>
                <a:latin typeface="mina"/>
              </a:rPr>
            </a:br>
            <a:endParaRPr lang="tr-TR" dirty="0">
              <a:solidFill>
                <a:srgbClr val="006600"/>
              </a:solidFill>
            </a:endParaRPr>
          </a:p>
        </p:txBody>
      </p:sp>
      <p:sp>
        <p:nvSpPr>
          <p:cNvPr id="3" name="İçerik Yer Tutucusu 2"/>
          <p:cNvSpPr>
            <a:spLocks noGrp="1"/>
          </p:cNvSpPr>
          <p:nvPr>
            <p:ph idx="1"/>
          </p:nvPr>
        </p:nvSpPr>
        <p:spPr>
          <a:xfrm>
            <a:off x="838200" y="1788680"/>
            <a:ext cx="10515600" cy="4351338"/>
          </a:xfrm>
        </p:spPr>
        <p:txBody>
          <a:bodyPr>
            <a:normAutofit fontScale="92500" lnSpcReduction="10000"/>
          </a:bodyPr>
          <a:lstStyle/>
          <a:p>
            <a:pPr marL="0" indent="0" algn="just">
              <a:buNone/>
            </a:pPr>
            <a:r>
              <a:rPr lang="tr-TR" b="0" i="0" dirty="0" err="1" smtClean="0">
                <a:solidFill>
                  <a:srgbClr val="404041"/>
                </a:solidFill>
                <a:effectLst/>
              </a:rPr>
              <a:t>Friesian</a:t>
            </a:r>
            <a:r>
              <a:rPr lang="tr-TR" b="0" i="0" dirty="0" smtClean="0">
                <a:solidFill>
                  <a:srgbClr val="404041"/>
                </a:solidFill>
                <a:effectLst/>
              </a:rPr>
              <a:t> atı, Avrupa'nın kuzeybatısında bulunan Hollanda krallığının 12 eyaletinden biri olan </a:t>
            </a:r>
            <a:r>
              <a:rPr lang="tr-TR" b="0" i="0" dirty="0" err="1" smtClean="0">
                <a:solidFill>
                  <a:srgbClr val="404041"/>
                </a:solidFill>
                <a:effectLst/>
              </a:rPr>
              <a:t>Friesland'dan</a:t>
            </a:r>
            <a:r>
              <a:rPr lang="tr-TR" b="0" i="0" dirty="0" smtClean="0">
                <a:solidFill>
                  <a:srgbClr val="404041"/>
                </a:solidFill>
                <a:effectLst/>
              </a:rPr>
              <a:t> çıkmıştır. </a:t>
            </a:r>
            <a:r>
              <a:rPr lang="tr-TR" b="0" i="0" dirty="0" err="1" smtClean="0">
                <a:solidFill>
                  <a:srgbClr val="404041"/>
                </a:solidFill>
                <a:effectLst/>
              </a:rPr>
              <a:t>Friesland</a:t>
            </a:r>
            <a:r>
              <a:rPr lang="tr-TR" b="0" i="0" dirty="0" smtClean="0">
                <a:solidFill>
                  <a:srgbClr val="404041"/>
                </a:solidFill>
                <a:effectLst/>
              </a:rPr>
              <a:t> bölgesi kuzey denizi kıyılarında, yerleşim geçmişi M.Ö. 500 yıllarına dayanan oldukça eski bir bölgedir. Buradaki insanlar; ticaret, denizcilik, çiftçilik ve at yetiştiriciliği ile yaşamlarını geçiriyorlardı. </a:t>
            </a:r>
            <a:r>
              <a:rPr lang="tr-TR" dirty="0" err="1"/>
              <a:t>Friesian</a:t>
            </a:r>
            <a:r>
              <a:rPr lang="tr-TR" dirty="0"/>
              <a:t> atının geçmişi çok eskidir. 16 – 17. yüzyıllar boyunca belki daha da önce, Arap atlarının kanı, özellikle İspanyadaki </a:t>
            </a:r>
            <a:r>
              <a:rPr lang="tr-TR" dirty="0" err="1"/>
              <a:t>Andalusian</a:t>
            </a:r>
            <a:r>
              <a:rPr lang="tr-TR" dirty="0"/>
              <a:t> atlarında çok kullanılmıştı. Bu </a:t>
            </a:r>
            <a:r>
              <a:rPr lang="tr-TR" dirty="0" smtClean="0"/>
              <a:t>Arap </a:t>
            </a:r>
            <a:r>
              <a:rPr lang="tr-TR" dirty="0"/>
              <a:t>karışığı olan </a:t>
            </a:r>
            <a:r>
              <a:rPr lang="tr-TR" dirty="0" err="1"/>
              <a:t>Andalusian’lardan</a:t>
            </a:r>
            <a:r>
              <a:rPr lang="tr-TR" dirty="0"/>
              <a:t> da </a:t>
            </a:r>
            <a:r>
              <a:rPr lang="tr-TR" dirty="0" err="1"/>
              <a:t>Friesianlarda</a:t>
            </a:r>
            <a:r>
              <a:rPr lang="tr-TR" dirty="0"/>
              <a:t> sıkça kullanılmıştır. </a:t>
            </a:r>
            <a:r>
              <a:rPr lang="tr-TR" dirty="0" err="1"/>
              <a:t>Andalusianların</a:t>
            </a:r>
            <a:r>
              <a:rPr lang="tr-TR" dirty="0"/>
              <a:t> sıcaklığından dolayı, bu atların da sıcakkanlı olduğu düşünülmüştür. Ancak </a:t>
            </a:r>
            <a:r>
              <a:rPr lang="tr-TR" dirty="0" err="1"/>
              <a:t>Friesian</a:t>
            </a:r>
            <a:r>
              <a:rPr lang="tr-TR" dirty="0"/>
              <a:t> atı, İngiliz </a:t>
            </a:r>
            <a:r>
              <a:rPr lang="tr-TR" dirty="0" err="1"/>
              <a:t>Thorughbred</a:t>
            </a:r>
            <a:r>
              <a:rPr lang="tr-TR" dirty="0"/>
              <a:t> atının etkilerinden her zaman bağımsız tutulmuş, son iki yüzyıl boyunca safkan olarak üretilmiştir. </a:t>
            </a:r>
            <a:endParaRPr lang="tr-TR" b="0" i="0" dirty="0" smtClean="0">
              <a:solidFill>
                <a:srgbClr val="404041"/>
              </a:solidFill>
              <a:effectLst/>
              <a:latin typeface="ubuntu"/>
            </a:endParaRPr>
          </a:p>
          <a:p>
            <a:pPr marL="0" indent="0">
              <a:buNone/>
            </a:pPr>
            <a:r>
              <a:rPr lang="tr-TR" dirty="0" smtClean="0">
                <a:effectLst/>
              </a:rPr>
              <a:t/>
            </a:r>
            <a:br>
              <a:rPr lang="tr-TR" dirty="0" smtClean="0">
                <a:effectLst/>
              </a:rPr>
            </a:br>
            <a:endParaRPr lang="tr-TR" dirty="0"/>
          </a:p>
        </p:txBody>
      </p:sp>
    </p:spTree>
    <p:extLst>
      <p:ext uri="{BB962C8B-B14F-4D97-AF65-F5344CB8AC3E}">
        <p14:creationId xmlns:p14="http://schemas.microsoft.com/office/powerpoint/2010/main" val="398841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Ağır Irklar</a:t>
            </a:r>
            <a:endParaRPr lang="tr-TR" dirty="0"/>
          </a:p>
        </p:txBody>
      </p:sp>
      <p:sp>
        <p:nvSpPr>
          <p:cNvPr id="3" name="İçerik Yer Tutucusu 2"/>
          <p:cNvSpPr>
            <a:spLocks noGrp="1"/>
          </p:cNvSpPr>
          <p:nvPr>
            <p:ph idx="1"/>
          </p:nvPr>
        </p:nvSpPr>
        <p:spPr/>
        <p:txBody>
          <a:bodyPr/>
          <a:lstStyle/>
          <a:p>
            <a:r>
              <a:rPr lang="tr-TR" dirty="0" smtClean="0"/>
              <a:t>Ağır atlar 147-178 cm </a:t>
            </a:r>
            <a:r>
              <a:rPr lang="tr-TR" dirty="0" err="1" smtClean="0"/>
              <a:t>cidago</a:t>
            </a:r>
            <a:r>
              <a:rPr lang="tr-TR" dirty="0" smtClean="0"/>
              <a:t> yüksekliğine ve 630 kg daha fazla ağırlığa sahiplerdir.  Daha yoğun olarak ağır işler ve yük çekmek için kullanılırlar. </a:t>
            </a:r>
            <a:endParaRPr lang="tr-TR" dirty="0"/>
          </a:p>
        </p:txBody>
      </p:sp>
    </p:spTree>
    <p:extLst>
      <p:ext uri="{BB962C8B-B14F-4D97-AF65-F5344CB8AC3E}">
        <p14:creationId xmlns:p14="http://schemas.microsoft.com/office/powerpoint/2010/main" val="501903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b="0" i="0" dirty="0" err="1" smtClean="0">
                <a:solidFill>
                  <a:srgbClr val="404041"/>
                </a:solidFill>
                <a:effectLst/>
                <a:latin typeface="ubuntu"/>
              </a:rPr>
              <a:t>Friesian</a:t>
            </a:r>
            <a:r>
              <a:rPr lang="tr-TR" b="0" i="0" dirty="0" smtClean="0">
                <a:solidFill>
                  <a:srgbClr val="404041"/>
                </a:solidFill>
                <a:effectLst/>
                <a:latin typeface="ubuntu"/>
              </a:rPr>
              <a:t> Atları Hollanda’nın en büyük gurur kaynağıdır. Hollanda’nın tek Safkan at cinsidir. Bu atlara ilk kez 13. yüzyıldaki kayıtlarda rastlanır.</a:t>
            </a:r>
          </a:p>
          <a:p>
            <a:pPr marL="0" indent="0" algn="just">
              <a:buNone/>
            </a:pPr>
            <a:r>
              <a:rPr lang="tr-TR" b="0" i="0" dirty="0" smtClean="0">
                <a:solidFill>
                  <a:srgbClr val="404041"/>
                </a:solidFill>
                <a:effectLst/>
                <a:latin typeface="ubuntu"/>
              </a:rPr>
              <a:t>Atın, simsiyah rengi, uzun dalgalı yelesi ve kalın kuyruğu ile çok uzaklardan bile tanınabilecek bir görünümü vardır. Çok güzel atlardır. Sevecen ve cana yakındırlar. Bu nedenle </a:t>
            </a:r>
            <a:r>
              <a:rPr lang="tr-TR" b="0" i="0" dirty="0" err="1" smtClean="0">
                <a:solidFill>
                  <a:srgbClr val="404041"/>
                </a:solidFill>
                <a:effectLst/>
                <a:latin typeface="ubuntu"/>
              </a:rPr>
              <a:t>Friesian</a:t>
            </a:r>
            <a:r>
              <a:rPr lang="tr-TR" b="0" i="0" dirty="0" smtClean="0">
                <a:solidFill>
                  <a:srgbClr val="404041"/>
                </a:solidFill>
                <a:effectLst/>
                <a:latin typeface="ubuntu"/>
              </a:rPr>
              <a:t> atları ile çalışmak ve yakın temas kurabilmek çok kolaydır. İnsanları mutlu edebilirler. Bu atlar atlı spor dallarının birçoğunda kullanılmaktadırlar. Özellikle kendisini gösterdiği en önemli spor dalları </a:t>
            </a:r>
            <a:r>
              <a:rPr lang="tr-TR" b="0" i="0" dirty="0" err="1" smtClean="0">
                <a:solidFill>
                  <a:srgbClr val="404041"/>
                </a:solidFill>
                <a:effectLst/>
                <a:latin typeface="ubuntu"/>
              </a:rPr>
              <a:t>dressage</a:t>
            </a:r>
            <a:r>
              <a:rPr lang="tr-TR" b="0" i="0" dirty="0" smtClean="0">
                <a:solidFill>
                  <a:srgbClr val="404041"/>
                </a:solidFill>
                <a:effectLst/>
                <a:latin typeface="ubuntu"/>
              </a:rPr>
              <a:t> ve </a:t>
            </a:r>
            <a:r>
              <a:rPr lang="tr-TR" b="0" i="0" dirty="0" err="1" smtClean="0">
                <a:solidFill>
                  <a:srgbClr val="404041"/>
                </a:solidFill>
                <a:effectLst/>
                <a:latin typeface="ubuntu"/>
              </a:rPr>
              <a:t>driving’tir</a:t>
            </a:r>
            <a:r>
              <a:rPr lang="tr-TR" b="0" i="0" dirty="0" smtClean="0">
                <a:solidFill>
                  <a:srgbClr val="404041"/>
                </a:solidFill>
                <a:effectLst/>
                <a:latin typeface="ubuntu"/>
              </a:rPr>
              <a:t>. Çalışkanlık, güçlü bir hafıza ve merak, öğretilen her şeyi çabuk algılaması bu atlarda mükemmel sonuç alınmasını sağlamaktadır.</a:t>
            </a:r>
          </a:p>
          <a:p>
            <a:endParaRPr lang="tr-TR" dirty="0"/>
          </a:p>
        </p:txBody>
      </p:sp>
    </p:spTree>
    <p:extLst>
      <p:ext uri="{BB962C8B-B14F-4D97-AF65-F5344CB8AC3E}">
        <p14:creationId xmlns:p14="http://schemas.microsoft.com/office/powerpoint/2010/main" val="2368594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10000"/>
          </a:bodyPr>
          <a:lstStyle/>
          <a:p>
            <a:pPr marL="0" indent="0" algn="just">
              <a:buNone/>
            </a:pPr>
            <a:r>
              <a:rPr lang="tr-TR" b="0" i="0" dirty="0" err="1" smtClean="0">
                <a:solidFill>
                  <a:srgbClr val="404041"/>
                </a:solidFill>
                <a:effectLst/>
              </a:rPr>
              <a:t>Friesian</a:t>
            </a:r>
            <a:r>
              <a:rPr lang="tr-TR" b="0" i="0" dirty="0" smtClean="0">
                <a:solidFill>
                  <a:srgbClr val="404041"/>
                </a:solidFill>
                <a:effectLst/>
              </a:rPr>
              <a:t> atlarının ilk </a:t>
            </a:r>
            <a:r>
              <a:rPr lang="tr-TR" b="0" i="0" dirty="0" err="1" smtClean="0">
                <a:solidFill>
                  <a:srgbClr val="404041"/>
                </a:solidFill>
                <a:effectLst/>
              </a:rPr>
              <a:t>pedigree</a:t>
            </a:r>
            <a:r>
              <a:rPr lang="tr-TR" b="0" i="0" dirty="0" smtClean="0">
                <a:solidFill>
                  <a:srgbClr val="404041"/>
                </a:solidFill>
                <a:effectLst/>
              </a:rPr>
              <a:t> kitabı </a:t>
            </a:r>
            <a:r>
              <a:rPr lang="tr-TR" dirty="0" err="1"/>
              <a:t>Friesch</a:t>
            </a:r>
            <a:r>
              <a:rPr lang="tr-TR" dirty="0"/>
              <a:t> </a:t>
            </a:r>
            <a:r>
              <a:rPr lang="tr-TR" dirty="0" err="1"/>
              <a:t>Paarden-Stamboek</a:t>
            </a:r>
            <a:r>
              <a:rPr lang="tr-TR" dirty="0"/>
              <a:t> – </a:t>
            </a:r>
            <a:r>
              <a:rPr lang="tr-TR" dirty="0" smtClean="0"/>
              <a:t>(FPS) tarafından </a:t>
            </a:r>
            <a:r>
              <a:rPr lang="tr-TR" b="0" i="0" dirty="0" smtClean="0">
                <a:solidFill>
                  <a:srgbClr val="404041"/>
                </a:solidFill>
                <a:effectLst/>
              </a:rPr>
              <a:t>1879 yılında bastırıldı. </a:t>
            </a:r>
            <a:r>
              <a:rPr lang="tr-TR" dirty="0"/>
              <a:t>1970 yıllarının başlarında </a:t>
            </a:r>
            <a:r>
              <a:rPr lang="tr-TR" dirty="0" err="1"/>
              <a:t>Friesian</a:t>
            </a:r>
            <a:r>
              <a:rPr lang="tr-TR" dirty="0"/>
              <a:t> atları oldukça popüler olmaya başladılar. Tayların sayısı 6.000’e ulaştı</a:t>
            </a:r>
            <a:r>
              <a:rPr lang="tr-TR" dirty="0" smtClean="0"/>
              <a:t>. </a:t>
            </a:r>
            <a:r>
              <a:rPr lang="tr-TR" dirty="0"/>
              <a:t>Bugün </a:t>
            </a:r>
            <a:r>
              <a:rPr lang="tr-TR" dirty="0" err="1"/>
              <a:t>FPS’nin</a:t>
            </a:r>
            <a:r>
              <a:rPr lang="tr-TR" dirty="0"/>
              <a:t> 12.000 kayıtlı üyesi vardır. Bunlardan 7.000 kişi Hollanda’da, 5.000 kadarı da başka ülkelerdedir. </a:t>
            </a:r>
            <a:r>
              <a:rPr lang="tr-TR" dirty="0" err="1"/>
              <a:t>Friesian</a:t>
            </a:r>
            <a:r>
              <a:rPr lang="tr-TR" dirty="0"/>
              <a:t> atlarının iki tipi vardır. İlki Barok tipi (daha ağır, iri yapılı) ve Spor tipi (bu tip daha popülerdir). Son yıllarda </a:t>
            </a:r>
            <a:r>
              <a:rPr lang="tr-TR" dirty="0" err="1" smtClean="0"/>
              <a:t>körung</a:t>
            </a:r>
            <a:r>
              <a:rPr lang="tr-TR" dirty="0"/>
              <a:t> </a:t>
            </a:r>
            <a:r>
              <a:rPr lang="tr-TR" dirty="0" smtClean="0"/>
              <a:t>(damızlık yeterlilik yarışmaları) </a:t>
            </a:r>
            <a:r>
              <a:rPr lang="tr-TR" dirty="0"/>
              <a:t>yarışmalarında yapılan hakem değerlendirmeleri ile seçilen atlar </a:t>
            </a:r>
            <a:r>
              <a:rPr lang="tr-TR" dirty="0" err="1"/>
              <a:t>pedigree</a:t>
            </a:r>
            <a:r>
              <a:rPr lang="tr-TR" dirty="0"/>
              <a:t> kitabına alınmaktadır.</a:t>
            </a:r>
          </a:p>
          <a:p>
            <a:pPr marL="0" indent="0" algn="just">
              <a:buNone/>
            </a:pPr>
            <a:r>
              <a:rPr lang="tr-TR" dirty="0" err="1"/>
              <a:t>Friesian</a:t>
            </a:r>
            <a:r>
              <a:rPr lang="tr-TR" dirty="0"/>
              <a:t> atları başka at türlerinin iyileştirilmelerinde de kullanılmaktadır. Bunlar, </a:t>
            </a:r>
            <a:r>
              <a:rPr lang="tr-TR" dirty="0" err="1"/>
              <a:t>Oldenburg</a:t>
            </a:r>
            <a:r>
              <a:rPr lang="tr-TR" dirty="0"/>
              <a:t> atları, Norfolk atları, Amerikan koşum atları </a:t>
            </a:r>
            <a:r>
              <a:rPr lang="tr-TR" dirty="0" err="1"/>
              <a:t>v.b</a:t>
            </a:r>
            <a:r>
              <a:rPr lang="tr-TR" dirty="0"/>
              <a:t>. Günümüz </a:t>
            </a:r>
            <a:r>
              <a:rPr lang="tr-TR" dirty="0" err="1"/>
              <a:t>Friesian</a:t>
            </a:r>
            <a:r>
              <a:rPr lang="tr-TR" dirty="0"/>
              <a:t> atları oldukça yüksek atlardır. </a:t>
            </a:r>
            <a:r>
              <a:rPr lang="tr-TR" dirty="0" err="1"/>
              <a:t>Cidago</a:t>
            </a:r>
            <a:r>
              <a:rPr lang="tr-TR" dirty="0"/>
              <a:t> yükseklikleri 158 – 165cm ve üzerinde bulunmaktadır. Donları her zaman yağızdır. Güçlü görünümlü, uzun bacaklı, geniş gövdeli, sırtı uzun, büyük kafalı, çok güzel bir boyun kıvrımı bulunmakta ve uzun kulakları vardır. En büyük özelliklerinden biri de toynaklarının üzerinde, kuyruk ve yelesinde uzun ve kalın tüylerinin </a:t>
            </a:r>
            <a:r>
              <a:rPr lang="tr-TR" dirty="0" smtClean="0"/>
              <a:t>bulunmasıdır.</a:t>
            </a:r>
            <a:endParaRPr lang="tr-TR" dirty="0"/>
          </a:p>
          <a:p>
            <a:endParaRPr lang="tr-TR" dirty="0"/>
          </a:p>
        </p:txBody>
      </p:sp>
    </p:spTree>
    <p:extLst>
      <p:ext uri="{BB962C8B-B14F-4D97-AF65-F5344CB8AC3E}">
        <p14:creationId xmlns:p14="http://schemas.microsoft.com/office/powerpoint/2010/main" val="1959059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838200" y="1907524"/>
            <a:ext cx="5712229" cy="3944635"/>
          </a:xfrm>
          <a:prstGeom prst="rect">
            <a:avLst/>
          </a:prstGeom>
        </p:spPr>
      </p:pic>
      <p:pic>
        <p:nvPicPr>
          <p:cNvPr id="5" name="Resim 4"/>
          <p:cNvPicPr>
            <a:picLocks noChangeAspect="1"/>
          </p:cNvPicPr>
          <p:nvPr/>
        </p:nvPicPr>
        <p:blipFill>
          <a:blip r:embed="rId3"/>
          <a:stretch>
            <a:fillRect/>
          </a:stretch>
        </p:blipFill>
        <p:spPr>
          <a:xfrm>
            <a:off x="6096000" y="1712904"/>
            <a:ext cx="5491942" cy="4139256"/>
          </a:xfrm>
          <a:prstGeom prst="rect">
            <a:avLst/>
          </a:prstGeom>
        </p:spPr>
      </p:pic>
    </p:spTree>
    <p:extLst>
      <p:ext uri="{BB962C8B-B14F-4D97-AF65-F5344CB8AC3E}">
        <p14:creationId xmlns:p14="http://schemas.microsoft.com/office/powerpoint/2010/main" val="109685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3366"/>
                </a:solidFill>
              </a:rPr>
              <a:t>Shire</a:t>
            </a:r>
            <a:r>
              <a:rPr lang="tr-TR" b="1" dirty="0">
                <a:solidFill>
                  <a:srgbClr val="993366"/>
                </a:solidFill>
              </a:rPr>
              <a:t> Atı (İngiltere)</a:t>
            </a:r>
            <a:br>
              <a:rPr lang="tr-TR" b="1" dirty="0">
                <a:solidFill>
                  <a:srgbClr val="993366"/>
                </a:solidFill>
              </a:rPr>
            </a:br>
            <a:endParaRPr lang="tr-TR" b="1" dirty="0">
              <a:solidFill>
                <a:srgbClr val="993366"/>
              </a:solidFill>
            </a:endParaRPr>
          </a:p>
        </p:txBody>
      </p:sp>
      <p:sp>
        <p:nvSpPr>
          <p:cNvPr id="3" name="İçerik Yer Tutucusu 2"/>
          <p:cNvSpPr>
            <a:spLocks noGrp="1"/>
          </p:cNvSpPr>
          <p:nvPr>
            <p:ph idx="1"/>
          </p:nvPr>
        </p:nvSpPr>
        <p:spPr/>
        <p:txBody>
          <a:bodyPr/>
          <a:lstStyle/>
          <a:p>
            <a:pPr marL="0" indent="0" algn="just">
              <a:buNone/>
            </a:pPr>
            <a:r>
              <a:rPr lang="tr-TR" dirty="0" smtClean="0"/>
              <a:t>At </a:t>
            </a:r>
            <a:r>
              <a:rPr lang="tr-TR" dirty="0"/>
              <a:t>dünyasının “Centilmen Devleri” olarak bilinirler. Birçokları tarafından Britanya’nın en mükemmel ağır yük atları olarak düşünülen, muhteşem </a:t>
            </a:r>
            <a:r>
              <a:rPr lang="tr-TR" dirty="0" err="1"/>
              <a:t>Shire’ın</a:t>
            </a:r>
            <a:r>
              <a:rPr lang="tr-TR" dirty="0"/>
              <a:t> Büyük At ya da İngiliz Siyahı olarak bilinen ortaçağ atının neslinden geldiğine inanılmaktadır. Aslında askeri amaçlar için geliştirilmiş olmasına rağmen sonraları </a:t>
            </a:r>
            <a:r>
              <a:rPr lang="tr-TR" dirty="0" err="1"/>
              <a:t>Shire</a:t>
            </a:r>
            <a:r>
              <a:rPr lang="tr-TR" dirty="0"/>
              <a:t> olarak anılan, bu ağır at cinsi, tarım daha karmaşık bir hal aldıkça ve taşımacılık daha önemli hale geldikçe, çiftçilik ve genel yük taşıma atı olarak giderek daha önemli hale geldi. </a:t>
            </a:r>
          </a:p>
          <a:p>
            <a:endParaRPr lang="tr-TR" dirty="0"/>
          </a:p>
        </p:txBody>
      </p:sp>
    </p:spTree>
    <p:extLst>
      <p:ext uri="{BB962C8B-B14F-4D97-AF65-F5344CB8AC3E}">
        <p14:creationId xmlns:p14="http://schemas.microsoft.com/office/powerpoint/2010/main" val="745775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err="1"/>
              <a:t>Shire</a:t>
            </a:r>
            <a:r>
              <a:rPr lang="tr-TR" dirty="0"/>
              <a:t> atlarının geçmişi İngiltere’de Kral I. John (1199 – 1216) dönemine kadar uzanır. Bu dönemde Hollanda ve </a:t>
            </a:r>
            <a:r>
              <a:rPr lang="tr-TR" dirty="0" err="1"/>
              <a:t>Elbe</a:t>
            </a:r>
            <a:r>
              <a:rPr lang="tr-TR" dirty="0"/>
              <a:t> adasından getirilen 100 kadar ağır yük atı </a:t>
            </a:r>
            <a:r>
              <a:rPr lang="tr-TR" dirty="0" err="1"/>
              <a:t>Shire</a:t>
            </a:r>
            <a:r>
              <a:rPr lang="tr-TR" dirty="0"/>
              <a:t> atlarının da başlangıcı sayılmaktadır. 1558’de I. Elizabeth dönemine gelindiğinde kraliyet ihtiyacı olan askeri ve diğer amaçlarla kullanılacak ağır yük atlarının yetiştirilmesi için çalışmalar yapıldı</a:t>
            </a:r>
            <a:r>
              <a:rPr lang="tr-TR" dirty="0" smtClean="0"/>
              <a:t>.</a:t>
            </a:r>
            <a:r>
              <a:rPr lang="tr-TR" dirty="0"/>
              <a:t> 1878’de, cinsi tanıtmak ve gelişimini desteklemek için İngiliz Yük Taşıma Atları Derneği (</a:t>
            </a:r>
            <a:r>
              <a:rPr lang="tr-TR" i="1" dirty="0"/>
              <a:t>English Cart </a:t>
            </a:r>
            <a:r>
              <a:rPr lang="tr-TR" i="1" dirty="0" err="1"/>
              <a:t>Horse</a:t>
            </a:r>
            <a:r>
              <a:rPr lang="tr-TR" i="1" dirty="0"/>
              <a:t> </a:t>
            </a:r>
            <a:r>
              <a:rPr lang="tr-TR" i="1" dirty="0" err="1"/>
              <a:t>Society</a:t>
            </a:r>
            <a:r>
              <a:rPr lang="tr-TR" i="1" dirty="0"/>
              <a:t> - ECHS</a:t>
            </a:r>
            <a:r>
              <a:rPr lang="tr-TR" dirty="0"/>
              <a:t>) kurulmuştu. 1884’te ise adını </a:t>
            </a:r>
            <a:r>
              <a:rPr lang="tr-TR" dirty="0" err="1"/>
              <a:t>Shire</a:t>
            </a:r>
            <a:r>
              <a:rPr lang="tr-TR" dirty="0"/>
              <a:t> Atları Derneği (</a:t>
            </a:r>
            <a:r>
              <a:rPr lang="tr-TR" i="1" dirty="0" err="1"/>
              <a:t>Shire</a:t>
            </a:r>
            <a:r>
              <a:rPr lang="tr-TR" i="1" dirty="0"/>
              <a:t> </a:t>
            </a:r>
            <a:r>
              <a:rPr lang="tr-TR" i="1" dirty="0" err="1"/>
              <a:t>Horse</a:t>
            </a:r>
            <a:r>
              <a:rPr lang="tr-TR" i="1" dirty="0"/>
              <a:t> </a:t>
            </a:r>
            <a:r>
              <a:rPr lang="tr-TR" i="1" dirty="0" err="1"/>
              <a:t>Society</a:t>
            </a:r>
            <a:r>
              <a:rPr lang="tr-TR" i="1" dirty="0"/>
              <a:t> - SHS</a:t>
            </a:r>
            <a:r>
              <a:rPr lang="tr-TR" dirty="0"/>
              <a:t>) olarak değiştirdi. </a:t>
            </a:r>
          </a:p>
        </p:txBody>
      </p:sp>
    </p:spTree>
    <p:extLst>
      <p:ext uri="{BB962C8B-B14F-4D97-AF65-F5344CB8AC3E}">
        <p14:creationId xmlns:p14="http://schemas.microsoft.com/office/powerpoint/2010/main" val="3557905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err="1"/>
              <a:t>Shire</a:t>
            </a:r>
            <a:r>
              <a:rPr lang="tr-TR" dirty="0"/>
              <a:t> </a:t>
            </a:r>
            <a:r>
              <a:rPr lang="tr-TR" dirty="0" err="1"/>
              <a:t>Atı’nın</a:t>
            </a:r>
            <a:r>
              <a:rPr lang="tr-TR" dirty="0"/>
              <a:t> potansiyeli de diğer ülkelerdeki çiftçiler ve taşımacılar tarafından takdir edildi ve atlar, Amerika Birleşik Devletleri, Güney Amerika, Avustralya ve Rusya gibi çok uzak ülkelere ihraç edildi. İyi bir yük taşıma atında bulunması gereken güç, sessizlik, dayanıklılık ve iyi huy gibi gerekli tüm özellikleri bir arada bulunduran </a:t>
            </a:r>
            <a:r>
              <a:rPr lang="tr-TR" dirty="0" err="1"/>
              <a:t>Shire</a:t>
            </a:r>
            <a:r>
              <a:rPr lang="tr-TR" dirty="0"/>
              <a:t>, sanayileşme öncesinde, Britanya’nın gündelik yaşamında vazgeçilmez ve önemli bir rol aldı. Kırsal </a:t>
            </a:r>
            <a:r>
              <a:rPr lang="tr-TR" dirty="0" smtClean="0"/>
              <a:t>kesimde</a:t>
            </a:r>
            <a:r>
              <a:rPr lang="tr-TR" dirty="0"/>
              <a:t>, toprak sürmek, çiftlik vagonlarını çekmek, kereste çekmek gibi birçok işte kullanılırken, şehirlerde, demiryolu vagonlarını, tramvayları, kömür </a:t>
            </a:r>
            <a:r>
              <a:rPr lang="tr-TR" dirty="0" smtClean="0"/>
              <a:t>ve </a:t>
            </a:r>
            <a:r>
              <a:rPr lang="tr-TR" dirty="0"/>
              <a:t>bira arabalarını çekerken görülüyordu.</a:t>
            </a:r>
          </a:p>
        </p:txBody>
      </p:sp>
    </p:spTree>
    <p:extLst>
      <p:ext uri="{BB962C8B-B14F-4D97-AF65-F5344CB8AC3E}">
        <p14:creationId xmlns:p14="http://schemas.microsoft.com/office/powerpoint/2010/main" val="2977610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err="1"/>
              <a:t>Shire</a:t>
            </a:r>
            <a:r>
              <a:rPr lang="tr-TR" dirty="0"/>
              <a:t> atlarının kafa yapıları uzun ve ince görünümlüdür. Burun kısmı profilden çıkıntılıdır. Çene kemiği orantılı olarak daha büyüktür. Boyunları vücutlarına oranla uzun ve hafif kemerlidir. Kulakları uzun ve dardır. Omuzları eğik, göğsü derin ve geniştir. Sağrısı kısa güçlü ve kaslıdır. Kuyruğu ve yelesi kalın ve uzun tüylüdür. Bacakları vücuduna orantılıdır ve dizden aşağısı tüylüdür ve ipeksi bir yumuşaklığı vardır. Toynakları büyük ve serttir. Ortalama </a:t>
            </a:r>
            <a:r>
              <a:rPr lang="tr-TR" dirty="0" err="1"/>
              <a:t>cidago</a:t>
            </a:r>
            <a:r>
              <a:rPr lang="tr-TR" dirty="0"/>
              <a:t> yükseklikleri kısraklarda 163cm., aygırlarda 175cm. civarındadır. Ancak bazen daha yüksek </a:t>
            </a:r>
            <a:r>
              <a:rPr lang="tr-TR" dirty="0" err="1"/>
              <a:t>cidagolara</a:t>
            </a:r>
            <a:r>
              <a:rPr lang="tr-TR" dirty="0"/>
              <a:t> rastlanmaktadır. Ortalama ağırlıkları ise kısraklarda 850kg. aygırlarda 1100kg. kadardır. Donları genellikle yağız, kestane doru, koyu doru ve bazen de kır ve demir kır renkte olur. Alın ve bacaklarında her türlü </a:t>
            </a:r>
            <a:r>
              <a:rPr lang="tr-TR"/>
              <a:t>nişane </a:t>
            </a:r>
            <a:r>
              <a:rPr lang="tr-TR" smtClean="0"/>
              <a:t>görülebilir. </a:t>
            </a:r>
            <a:endParaRPr lang="tr-TR" dirty="0"/>
          </a:p>
        </p:txBody>
      </p:sp>
    </p:spTree>
    <p:extLst>
      <p:ext uri="{BB962C8B-B14F-4D97-AF65-F5344CB8AC3E}">
        <p14:creationId xmlns:p14="http://schemas.microsoft.com/office/powerpoint/2010/main" val="3338500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pPr algn="ctr"/>
            <a:r>
              <a:rPr lang="tr-TR" sz="3600" b="1" dirty="0" err="1" smtClean="0">
                <a:solidFill>
                  <a:srgbClr val="00B050"/>
                </a:solidFill>
              </a:rPr>
              <a:t>Demirkır</a:t>
            </a:r>
            <a:r>
              <a:rPr lang="tr-TR" sz="3600" b="1" dirty="0" smtClean="0">
                <a:solidFill>
                  <a:srgbClr val="00B050"/>
                </a:solidFill>
              </a:rPr>
              <a:t> </a:t>
            </a:r>
            <a:r>
              <a:rPr lang="tr-TR" sz="3600" b="1" dirty="0" err="1" smtClean="0">
                <a:solidFill>
                  <a:srgbClr val="00B050"/>
                </a:solidFill>
              </a:rPr>
              <a:t>Shire</a:t>
            </a:r>
            <a:r>
              <a:rPr lang="tr-TR" sz="3600" b="1" dirty="0" smtClean="0">
                <a:solidFill>
                  <a:srgbClr val="00B050"/>
                </a:solidFill>
              </a:rPr>
              <a:t> (</a:t>
            </a:r>
            <a:r>
              <a:rPr lang="tr-TR" sz="3600" b="1" dirty="0" err="1" smtClean="0">
                <a:solidFill>
                  <a:srgbClr val="00B050"/>
                </a:solidFill>
              </a:rPr>
              <a:t>Cidago</a:t>
            </a:r>
            <a:r>
              <a:rPr lang="tr-TR" sz="3600" b="1" dirty="0" smtClean="0">
                <a:solidFill>
                  <a:srgbClr val="00B050"/>
                </a:solidFill>
              </a:rPr>
              <a:t> Uz:202 cm) ve Doru </a:t>
            </a:r>
            <a:r>
              <a:rPr lang="tr-TR" sz="3600" b="1" dirty="0" err="1" smtClean="0">
                <a:solidFill>
                  <a:srgbClr val="00B050"/>
                </a:solidFill>
              </a:rPr>
              <a:t>Shire</a:t>
            </a:r>
            <a:r>
              <a:rPr lang="tr-TR" sz="3600" b="1" dirty="0" smtClean="0">
                <a:solidFill>
                  <a:srgbClr val="00B050"/>
                </a:solidFill>
              </a:rPr>
              <a:t> atı </a:t>
            </a:r>
            <a:endParaRPr lang="tr-TR" sz="3600" b="1" dirty="0">
              <a:solidFill>
                <a:srgbClr val="00B050"/>
              </a:solidFill>
            </a:endParaRPr>
          </a:p>
        </p:txBody>
      </p:sp>
      <p:pic>
        <p:nvPicPr>
          <p:cNvPr id="7" name="İçerik Yer Tutucusu 6"/>
          <p:cNvPicPr>
            <a:picLocks noGrp="1" noChangeAspect="1"/>
          </p:cNvPicPr>
          <p:nvPr>
            <p:ph sz="half" idx="1"/>
          </p:nvPr>
        </p:nvPicPr>
        <p:blipFill>
          <a:blip r:embed="rId2"/>
          <a:stretch>
            <a:fillRect/>
          </a:stretch>
        </p:blipFill>
        <p:spPr>
          <a:xfrm>
            <a:off x="1102383" y="1601287"/>
            <a:ext cx="4801016" cy="4508207"/>
          </a:xfrm>
          <a:prstGeom prst="rect">
            <a:avLst/>
          </a:prstGeom>
        </p:spPr>
      </p:pic>
      <p:pic>
        <p:nvPicPr>
          <p:cNvPr id="9" name="İçerik Yer Tutucusu 8"/>
          <p:cNvPicPr>
            <a:picLocks noGrp="1" noChangeAspect="1"/>
          </p:cNvPicPr>
          <p:nvPr>
            <p:ph sz="half" idx="2"/>
          </p:nvPr>
        </p:nvPicPr>
        <p:blipFill>
          <a:blip r:embed="rId3"/>
          <a:stretch>
            <a:fillRect/>
          </a:stretch>
        </p:blipFill>
        <p:spPr>
          <a:xfrm>
            <a:off x="6391564" y="1601287"/>
            <a:ext cx="4962236" cy="4575676"/>
          </a:xfrm>
          <a:prstGeom prst="rect">
            <a:avLst/>
          </a:prstGeom>
        </p:spPr>
      </p:pic>
    </p:spTree>
    <p:extLst>
      <p:ext uri="{BB962C8B-B14F-4D97-AF65-F5344CB8AC3E}">
        <p14:creationId xmlns:p14="http://schemas.microsoft.com/office/powerpoint/2010/main" val="2360383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err="1"/>
              <a:t>Shetland</a:t>
            </a:r>
            <a:r>
              <a:rPr lang="tr-TR" dirty="0"/>
              <a:t> </a:t>
            </a:r>
            <a:r>
              <a:rPr lang="tr-TR" dirty="0" err="1"/>
              <a:t>Pony</a:t>
            </a:r>
            <a:r>
              <a:rPr lang="tr-TR" dirty="0"/>
              <a:t> (İskoçya)</a:t>
            </a:r>
            <a:br>
              <a:rPr lang="tr-TR" dirty="0"/>
            </a:br>
            <a:endParaRPr lang="tr-TR" dirty="0"/>
          </a:p>
        </p:txBody>
      </p:sp>
      <p:sp>
        <p:nvSpPr>
          <p:cNvPr id="6" name="İçerik Yer Tutucusu 5"/>
          <p:cNvSpPr>
            <a:spLocks noGrp="1"/>
          </p:cNvSpPr>
          <p:nvPr>
            <p:ph idx="1"/>
          </p:nvPr>
        </p:nvSpPr>
        <p:spPr/>
        <p:txBody>
          <a:bodyPr/>
          <a:lstStyle/>
          <a:p>
            <a:pPr marL="0" indent="0" algn="just">
              <a:buNone/>
            </a:pPr>
            <a:r>
              <a:rPr lang="tr-TR" dirty="0" err="1" smtClean="0"/>
              <a:t>Shetland</a:t>
            </a:r>
            <a:r>
              <a:rPr lang="tr-TR" dirty="0" smtClean="0"/>
              <a:t> </a:t>
            </a:r>
            <a:r>
              <a:rPr lang="tr-TR" dirty="0" err="1"/>
              <a:t>Pony</a:t>
            </a:r>
            <a:r>
              <a:rPr lang="tr-TR" dirty="0"/>
              <a:t> atları, İskoçya’nın </a:t>
            </a:r>
            <a:r>
              <a:rPr lang="tr-TR" dirty="0" err="1"/>
              <a:t>Shetland</a:t>
            </a:r>
            <a:r>
              <a:rPr lang="tr-TR" dirty="0"/>
              <a:t> adalarında yetiştirilen atlardır. Tunç çağından bu yana söz konusu adalarda varlığı bilinen bu akıllı küçük atların İskandinav adalarına da sonradan geçtikleri varsayılmaktadır. Kökeni </a:t>
            </a:r>
            <a:r>
              <a:rPr lang="tr-TR" dirty="0" err="1"/>
              <a:t>Celtic</a:t>
            </a:r>
            <a:r>
              <a:rPr lang="tr-TR" dirty="0"/>
              <a:t> (</a:t>
            </a:r>
            <a:r>
              <a:rPr lang="tr-TR" dirty="0" err="1"/>
              <a:t>Kelt</a:t>
            </a:r>
            <a:r>
              <a:rPr lang="tr-TR" dirty="0"/>
              <a:t>) halklarının yetiştirdiği atlara kadar dayanan bu atlar da muhtemelen </a:t>
            </a:r>
            <a:r>
              <a:rPr lang="tr-TR" dirty="0" err="1"/>
              <a:t>Keltler</a:t>
            </a:r>
            <a:r>
              <a:rPr lang="tr-TR" dirty="0"/>
              <a:t> tarafından adalara getirilmişlerdir. Burada da serin, soğuk iklim koşulları ve az yiyecekle yetinebilen bu atlar tarih boyunca bölge halklarının en önemli yardımcısı </a:t>
            </a:r>
            <a:r>
              <a:rPr lang="tr-TR" dirty="0" smtClean="0"/>
              <a:t>oldular.</a:t>
            </a:r>
            <a:endParaRPr lang="tr-TR" dirty="0"/>
          </a:p>
        </p:txBody>
      </p:sp>
    </p:spTree>
    <p:extLst>
      <p:ext uri="{BB962C8B-B14F-4D97-AF65-F5344CB8AC3E}">
        <p14:creationId xmlns:p14="http://schemas.microsoft.com/office/powerpoint/2010/main" val="63757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a:t>Bölgede yer alan madenlerden maden çekmek, mağaralardan su taşımak ve zor koşullardaki tarım arazilerinde çokça kullanılmak üzere yetiştirildiler. İngiltere’de Sanayi Devrimi sırasında fabrikalara enerji sağlamak için kullanılan kömürün taşınmasında, kömür madenlerinde çalışanların en büyük yardımcılarıydı. 1847 yılında çıkarılan bir yasayla çocukların madenlerde çalışması yasaklandı. Bu tarihten sonra </a:t>
            </a:r>
            <a:r>
              <a:rPr lang="tr-TR" dirty="0" err="1"/>
              <a:t>Shetland</a:t>
            </a:r>
            <a:r>
              <a:rPr lang="tr-TR" dirty="0"/>
              <a:t> </a:t>
            </a:r>
            <a:r>
              <a:rPr lang="tr-TR" dirty="0" err="1"/>
              <a:t>Ponylerine</a:t>
            </a:r>
            <a:r>
              <a:rPr lang="tr-TR" dirty="0"/>
              <a:t> büyük talep oldu.</a:t>
            </a:r>
          </a:p>
          <a:p>
            <a:pPr marL="0" indent="0" algn="just">
              <a:buNone/>
            </a:pPr>
            <a:r>
              <a:rPr lang="tr-TR" dirty="0" smtClean="0"/>
              <a:t>19</a:t>
            </a:r>
            <a:r>
              <a:rPr lang="tr-TR" dirty="0"/>
              <a:t>. yüzyılın ortalarında Amerika Birleşik Devletleri’ne ihraç edilen </a:t>
            </a:r>
            <a:r>
              <a:rPr lang="tr-TR" dirty="0" err="1"/>
              <a:t>Shetland</a:t>
            </a:r>
            <a:r>
              <a:rPr lang="tr-TR" dirty="0"/>
              <a:t> </a:t>
            </a:r>
            <a:r>
              <a:rPr lang="tr-TR" dirty="0" err="1"/>
              <a:t>pony’leri</a:t>
            </a:r>
            <a:r>
              <a:rPr lang="tr-TR" dirty="0"/>
              <a:t> yine aynı amaçla ABD’deki madenlerde kullanıldılar. Atların en son kullanıldığı maden 1971 yılında kapatılıncaya kadar işlerini sürdürdüler. </a:t>
            </a:r>
          </a:p>
          <a:p>
            <a:endParaRPr lang="tr-TR" dirty="0"/>
          </a:p>
        </p:txBody>
      </p:sp>
    </p:spTree>
    <p:extLst>
      <p:ext uri="{BB962C8B-B14F-4D97-AF65-F5344CB8AC3E}">
        <p14:creationId xmlns:p14="http://schemas.microsoft.com/office/powerpoint/2010/main" val="601183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Midilli</a:t>
            </a:r>
            <a:endParaRPr lang="tr-TR" dirty="0"/>
          </a:p>
        </p:txBody>
      </p:sp>
      <p:sp>
        <p:nvSpPr>
          <p:cNvPr id="3" name="İçerik Yer Tutucusu 2"/>
          <p:cNvSpPr>
            <a:spLocks noGrp="1"/>
          </p:cNvSpPr>
          <p:nvPr>
            <p:ph idx="1"/>
          </p:nvPr>
        </p:nvSpPr>
        <p:spPr/>
        <p:txBody>
          <a:bodyPr/>
          <a:lstStyle/>
          <a:p>
            <a:pPr algn="just"/>
            <a:r>
              <a:rPr lang="tr-TR" dirty="0" smtClean="0"/>
              <a:t>Bu atların </a:t>
            </a:r>
            <a:r>
              <a:rPr lang="tr-TR" dirty="0" err="1" smtClean="0"/>
              <a:t>cidago</a:t>
            </a:r>
            <a:r>
              <a:rPr lang="tr-TR" dirty="0" smtClean="0"/>
              <a:t> yüksekliği 140 cm’nin altındadır. Ağırlıkları 220-400 kg arasındadır. Sanayi devrimi sırasında maden ocaklarında kullanılmış, günümüze ise eğlence amacı ile kullanılmaktadır.</a:t>
            </a:r>
            <a:endParaRPr lang="tr-TR" dirty="0"/>
          </a:p>
        </p:txBody>
      </p:sp>
    </p:spTree>
    <p:extLst>
      <p:ext uri="{BB962C8B-B14F-4D97-AF65-F5344CB8AC3E}">
        <p14:creationId xmlns:p14="http://schemas.microsoft.com/office/powerpoint/2010/main" val="1373501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endParaRPr lang="tr-TR"/>
          </a:p>
        </p:txBody>
      </p:sp>
      <p:sp>
        <p:nvSpPr>
          <p:cNvPr id="6" name="İçerik Yer Tutucusu 5"/>
          <p:cNvSpPr>
            <a:spLocks noGrp="1"/>
          </p:cNvSpPr>
          <p:nvPr>
            <p:ph idx="1"/>
          </p:nvPr>
        </p:nvSpPr>
        <p:spPr/>
        <p:txBody>
          <a:bodyPr/>
          <a:lstStyle/>
          <a:p>
            <a:pPr marL="0" indent="0" algn="just">
              <a:buNone/>
            </a:pPr>
            <a:r>
              <a:rPr lang="tr-TR" dirty="0"/>
              <a:t>İngiltere </a:t>
            </a:r>
            <a:r>
              <a:rPr lang="tr-TR" dirty="0" err="1"/>
              <a:t>Shetland</a:t>
            </a:r>
            <a:r>
              <a:rPr lang="tr-TR" dirty="0"/>
              <a:t> </a:t>
            </a:r>
            <a:r>
              <a:rPr lang="tr-TR" dirty="0" err="1"/>
              <a:t>Pony</a:t>
            </a:r>
            <a:r>
              <a:rPr lang="tr-TR" dirty="0"/>
              <a:t> Aygır Kayıtları Derneği (</a:t>
            </a:r>
            <a:r>
              <a:rPr lang="tr-TR" i="1" dirty="0" err="1"/>
              <a:t>The</a:t>
            </a:r>
            <a:r>
              <a:rPr lang="tr-TR" i="1" dirty="0"/>
              <a:t> </a:t>
            </a:r>
            <a:r>
              <a:rPr lang="tr-TR" i="1" dirty="0" err="1"/>
              <a:t>Shetland</a:t>
            </a:r>
            <a:r>
              <a:rPr lang="tr-TR" i="1" dirty="0"/>
              <a:t> </a:t>
            </a:r>
            <a:r>
              <a:rPr lang="tr-TR" i="1" dirty="0" err="1"/>
              <a:t>Pony</a:t>
            </a:r>
            <a:r>
              <a:rPr lang="tr-TR" i="1" dirty="0"/>
              <a:t> </a:t>
            </a:r>
            <a:r>
              <a:rPr lang="tr-TR" i="1" dirty="0" err="1"/>
              <a:t>Stud</a:t>
            </a:r>
            <a:r>
              <a:rPr lang="tr-TR" i="1" dirty="0"/>
              <a:t> </a:t>
            </a:r>
            <a:r>
              <a:rPr lang="tr-TR" i="1" dirty="0" err="1"/>
              <a:t>Book</a:t>
            </a:r>
            <a:r>
              <a:rPr lang="tr-TR" i="1" dirty="0"/>
              <a:t> </a:t>
            </a:r>
            <a:r>
              <a:rPr lang="tr-TR" i="1" dirty="0" err="1"/>
              <a:t>Society</a:t>
            </a:r>
            <a:r>
              <a:rPr lang="tr-TR" i="1" dirty="0"/>
              <a:t> of </a:t>
            </a:r>
            <a:r>
              <a:rPr lang="tr-TR" i="1" dirty="0" err="1"/>
              <a:t>the</a:t>
            </a:r>
            <a:r>
              <a:rPr lang="tr-TR" i="1" dirty="0"/>
              <a:t> United </a:t>
            </a:r>
            <a:r>
              <a:rPr lang="tr-TR" i="1" dirty="0" err="1"/>
              <a:t>Kingdom</a:t>
            </a:r>
            <a:r>
              <a:rPr lang="tr-TR" dirty="0"/>
              <a:t>) ilk kayıtlarını 1890 yılında tutmaya başladı.  1957 yılında ise ırkın iyileştirilmesini sağlamak amacıyla </a:t>
            </a:r>
            <a:r>
              <a:rPr lang="tr-TR" i="1" dirty="0" err="1"/>
              <a:t>Shetland</a:t>
            </a:r>
            <a:r>
              <a:rPr lang="tr-TR" i="1" dirty="0"/>
              <a:t> </a:t>
            </a:r>
            <a:r>
              <a:rPr lang="tr-TR" i="1" dirty="0" err="1"/>
              <a:t>Islands</a:t>
            </a:r>
            <a:r>
              <a:rPr lang="tr-TR" i="1" dirty="0"/>
              <a:t> Premium </a:t>
            </a:r>
            <a:r>
              <a:rPr lang="tr-TR" i="1" dirty="0" err="1"/>
              <a:t>Stallion</a:t>
            </a:r>
            <a:r>
              <a:rPr lang="tr-TR" i="1" dirty="0"/>
              <a:t> </a:t>
            </a:r>
            <a:r>
              <a:rPr lang="tr-TR" i="1" dirty="0" err="1"/>
              <a:t>Scheme</a:t>
            </a:r>
            <a:r>
              <a:rPr lang="tr-TR" dirty="0"/>
              <a:t> (</a:t>
            </a:r>
            <a:r>
              <a:rPr lang="tr-TR" dirty="0" err="1"/>
              <a:t>Shetland</a:t>
            </a:r>
            <a:r>
              <a:rPr lang="tr-TR" dirty="0"/>
              <a:t> Adaları Birinci Sınıf Aygır Programı) uygulanmaya </a:t>
            </a:r>
            <a:r>
              <a:rPr lang="tr-TR" dirty="0" err="1"/>
              <a:t>başlandı</a:t>
            </a:r>
            <a:r>
              <a:rPr lang="tr-TR" dirty="0" err="1" smtClean="0"/>
              <a:t>Shetland</a:t>
            </a:r>
            <a:r>
              <a:rPr lang="tr-TR" dirty="0" smtClean="0"/>
              <a:t> </a:t>
            </a:r>
            <a:r>
              <a:rPr lang="tr-TR" dirty="0" err="1"/>
              <a:t>Pony’ler</a:t>
            </a:r>
            <a:r>
              <a:rPr lang="tr-TR" dirty="0"/>
              <a:t> günümüzde Binicilik Kulüplerinde çocuklar için (</a:t>
            </a:r>
            <a:r>
              <a:rPr lang="tr-TR" dirty="0" err="1"/>
              <a:t>Pony</a:t>
            </a:r>
            <a:r>
              <a:rPr lang="tr-TR" dirty="0"/>
              <a:t> Club), araba sürüşünde, sirklerde, atlı gösterilerde, fuarlar ve karnavallarda çokça kullanılmaktadır. Hayvanat bahçelerinde ve </a:t>
            </a:r>
            <a:r>
              <a:rPr lang="tr-TR" dirty="0" err="1"/>
              <a:t>Hipoterapi</a:t>
            </a:r>
            <a:r>
              <a:rPr lang="tr-TR" dirty="0"/>
              <a:t> (Atlı Terapi) alanında aranan atlardandır.</a:t>
            </a:r>
          </a:p>
          <a:p>
            <a:endParaRPr lang="tr-TR" dirty="0"/>
          </a:p>
        </p:txBody>
      </p:sp>
    </p:spTree>
    <p:extLst>
      <p:ext uri="{BB962C8B-B14F-4D97-AF65-F5344CB8AC3E}">
        <p14:creationId xmlns:p14="http://schemas.microsoft.com/office/powerpoint/2010/main" val="3496808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pPr marL="0" indent="0" algn="just">
              <a:buNone/>
            </a:pPr>
            <a:r>
              <a:rPr lang="tr-TR" dirty="0"/>
              <a:t>Son derece akıllı ve çabuk öğrenme yetenekleri nedeniyle görmeyenler için Rehber Köpeklerin yerine de eğitilerek kullanılmaya başlanmıştır. </a:t>
            </a:r>
          </a:p>
          <a:p>
            <a:pPr marL="0" indent="0" algn="just">
              <a:buNone/>
            </a:pPr>
            <a:r>
              <a:rPr lang="tr-TR" dirty="0" err="1" smtClean="0"/>
              <a:t>Shetland</a:t>
            </a:r>
            <a:r>
              <a:rPr lang="tr-TR" dirty="0" smtClean="0"/>
              <a:t> </a:t>
            </a:r>
            <a:r>
              <a:rPr lang="tr-TR" dirty="0" err="1"/>
              <a:t>pony’leri</a:t>
            </a:r>
            <a:r>
              <a:rPr lang="tr-TR" dirty="0"/>
              <a:t> yuvarlak yüz hatları, geniş ve aralıklı gözleri, küçük ve uyumlu kulakları ile küçük bir kafa yapısı vardır. Kısa boyun kasları, küçük tıknaz gövdesi, kısa ve güçlü bacakları ile gövdeleri ile bağdaşmayan irilikte kemik yapıları vardır. Geniş ve kısa sırtı, uzun ve bol tüylü kuyruk ve yelesi en önemli fiziksel özelliklerini oluşturur. Çok güçlü olmaları nedeniyle kendi ağırlıklarının 8 – 9 katı kadar yük taşıyabilirler. Dikkatli bir beslenme sayesinde uzun ömürlü olurlar ve ortalama 30 yıl kadar yaşayabilirler.</a:t>
            </a:r>
          </a:p>
          <a:p>
            <a:pPr marL="0" indent="0" algn="just">
              <a:buNone/>
            </a:pPr>
            <a:r>
              <a:rPr lang="tr-TR" dirty="0" smtClean="0"/>
              <a:t>Kışın </a:t>
            </a:r>
            <a:r>
              <a:rPr lang="tr-TR" dirty="0"/>
              <a:t>tüylerinde bir hayli uzama görülür. </a:t>
            </a:r>
            <a:r>
              <a:rPr lang="tr-TR" dirty="0" err="1"/>
              <a:t>Cidago</a:t>
            </a:r>
            <a:r>
              <a:rPr lang="tr-TR" dirty="0"/>
              <a:t> yükseklikleri ortalama 71 - 117cm. arasında değişmektedir. Alaca renkler ve </a:t>
            </a:r>
            <a:r>
              <a:rPr lang="tr-TR" dirty="0" err="1"/>
              <a:t>pinto</a:t>
            </a:r>
            <a:r>
              <a:rPr lang="tr-TR" dirty="0"/>
              <a:t> dâhil hemen her renkte donlara sahiptirler.</a:t>
            </a:r>
          </a:p>
        </p:txBody>
      </p:sp>
    </p:spTree>
    <p:extLst>
      <p:ext uri="{BB962C8B-B14F-4D97-AF65-F5344CB8AC3E}">
        <p14:creationId xmlns:p14="http://schemas.microsoft.com/office/powerpoint/2010/main" val="772919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err="1" smtClean="0"/>
              <a:t>Shetland</a:t>
            </a:r>
            <a:r>
              <a:rPr lang="tr-TR" dirty="0" smtClean="0"/>
              <a:t> </a:t>
            </a:r>
            <a:endParaRPr lang="tr-TR" dirty="0"/>
          </a:p>
        </p:txBody>
      </p:sp>
      <p:pic>
        <p:nvPicPr>
          <p:cNvPr id="8" name="İçerik Yer Tutucusu 7"/>
          <p:cNvPicPr>
            <a:picLocks noGrp="1" noChangeAspect="1"/>
          </p:cNvPicPr>
          <p:nvPr>
            <p:ph idx="1"/>
          </p:nvPr>
        </p:nvPicPr>
        <p:blipFill>
          <a:blip r:embed="rId2"/>
          <a:stretch>
            <a:fillRect/>
          </a:stretch>
        </p:blipFill>
        <p:spPr>
          <a:xfrm>
            <a:off x="457001" y="1491067"/>
            <a:ext cx="4572396" cy="2865368"/>
          </a:xfrm>
          <a:prstGeom prst="rect">
            <a:avLst/>
          </a:prstGeom>
        </p:spPr>
      </p:pic>
      <p:pic>
        <p:nvPicPr>
          <p:cNvPr id="10" name="Resim 9"/>
          <p:cNvPicPr>
            <a:picLocks noChangeAspect="1"/>
          </p:cNvPicPr>
          <p:nvPr/>
        </p:nvPicPr>
        <p:blipFill>
          <a:blip r:embed="rId3"/>
          <a:stretch>
            <a:fillRect/>
          </a:stretch>
        </p:blipFill>
        <p:spPr>
          <a:xfrm>
            <a:off x="5886348" y="1491067"/>
            <a:ext cx="4610500" cy="3353091"/>
          </a:xfrm>
          <a:prstGeom prst="rect">
            <a:avLst/>
          </a:prstGeom>
        </p:spPr>
      </p:pic>
      <p:pic>
        <p:nvPicPr>
          <p:cNvPr id="11" name="Resim 10"/>
          <p:cNvPicPr>
            <a:picLocks noChangeAspect="1"/>
          </p:cNvPicPr>
          <p:nvPr/>
        </p:nvPicPr>
        <p:blipFill>
          <a:blip r:embed="rId4"/>
          <a:stretch>
            <a:fillRect/>
          </a:stretch>
        </p:blipFill>
        <p:spPr>
          <a:xfrm>
            <a:off x="3180450" y="3717390"/>
            <a:ext cx="4778154" cy="3025402"/>
          </a:xfrm>
          <a:prstGeom prst="rect">
            <a:avLst/>
          </a:prstGeom>
        </p:spPr>
      </p:pic>
    </p:spTree>
    <p:extLst>
      <p:ext uri="{BB962C8B-B14F-4D97-AF65-F5344CB8AC3E}">
        <p14:creationId xmlns:p14="http://schemas.microsoft.com/office/powerpoint/2010/main" val="497611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err="1">
                <a:solidFill>
                  <a:srgbClr val="0070C0"/>
                </a:solidFill>
              </a:rPr>
              <a:t>Clydesdale</a:t>
            </a:r>
            <a:r>
              <a:rPr lang="tr-TR" dirty="0">
                <a:solidFill>
                  <a:srgbClr val="0070C0"/>
                </a:solidFill>
              </a:rPr>
              <a:t> Atı (İskoçya)</a:t>
            </a:r>
            <a:br>
              <a:rPr lang="tr-TR" dirty="0">
                <a:solidFill>
                  <a:srgbClr val="0070C0"/>
                </a:solidFill>
              </a:rPr>
            </a:br>
            <a:endParaRPr lang="tr-TR" dirty="0">
              <a:solidFill>
                <a:srgbClr val="0070C0"/>
              </a:solidFill>
            </a:endParaRPr>
          </a:p>
        </p:txBody>
      </p:sp>
      <p:sp>
        <p:nvSpPr>
          <p:cNvPr id="6" name="İçerik Yer Tutucusu 5"/>
          <p:cNvSpPr>
            <a:spLocks noGrp="1"/>
          </p:cNvSpPr>
          <p:nvPr>
            <p:ph idx="1"/>
          </p:nvPr>
        </p:nvSpPr>
        <p:spPr/>
        <p:txBody>
          <a:bodyPr>
            <a:normAutofit fontScale="92500" lnSpcReduction="10000"/>
          </a:bodyPr>
          <a:lstStyle/>
          <a:p>
            <a:pPr marL="0" indent="0" algn="just">
              <a:buNone/>
            </a:pPr>
            <a:r>
              <a:rPr lang="tr-TR" dirty="0" err="1" smtClean="0"/>
              <a:t>Clydesdale</a:t>
            </a:r>
            <a:r>
              <a:rPr lang="tr-TR" dirty="0" smtClean="0"/>
              <a:t> </a:t>
            </a:r>
            <a:r>
              <a:rPr lang="tr-TR" dirty="0"/>
              <a:t>Atı </a:t>
            </a:r>
            <a:r>
              <a:rPr lang="tr-TR" dirty="0" err="1"/>
              <a:t>dünyanınen</a:t>
            </a:r>
            <a:r>
              <a:rPr lang="tr-TR" dirty="0"/>
              <a:t> büyük ağır at ırkları biridir. Kısaca </a:t>
            </a:r>
            <a:r>
              <a:rPr lang="tr-TR" dirty="0" err="1"/>
              <a:t>Clyde</a:t>
            </a:r>
            <a:r>
              <a:rPr lang="tr-TR" dirty="0"/>
              <a:t> denen bu at ırkının ana vatanı, İskoçya’da </a:t>
            </a:r>
            <a:r>
              <a:rPr lang="tr-TR" dirty="0" err="1"/>
              <a:t>Lanarkshire</a:t>
            </a:r>
            <a:r>
              <a:rPr lang="tr-TR" dirty="0"/>
              <a:t> Vadisi boyunca uzanan </a:t>
            </a:r>
            <a:r>
              <a:rPr lang="tr-TR" dirty="0" err="1"/>
              <a:t>Clyde</a:t>
            </a:r>
            <a:r>
              <a:rPr lang="tr-TR" dirty="0"/>
              <a:t> Nehri bölgesidir. Irk  oluşumunun detayları </a:t>
            </a:r>
            <a:r>
              <a:rPr lang="tr-TR" dirty="0" smtClean="0"/>
              <a:t>tam olarak bilinmese de, </a:t>
            </a:r>
            <a:r>
              <a:rPr lang="tr-TR" dirty="0"/>
              <a:t>Avrupa’dan gelen at ırkları ile bölgenin yerli kanlarının </a:t>
            </a:r>
            <a:r>
              <a:rPr lang="tr-TR" dirty="0" err="1" smtClean="0"/>
              <a:t>infüzyon</a:t>
            </a:r>
            <a:r>
              <a:rPr lang="tr-TR" dirty="0" smtClean="0"/>
              <a:t> kullanımı ile melezlendiği ve </a:t>
            </a:r>
            <a:r>
              <a:rPr lang="tr-TR" dirty="0"/>
              <a:t>7. yüzyılın başlarında, bu bölgenin yerli atlarının baskın kan olduğu bilinmektedir. </a:t>
            </a:r>
            <a:r>
              <a:rPr lang="tr-TR" dirty="0" smtClean="0"/>
              <a:t>1815 yılında</a:t>
            </a:r>
            <a:r>
              <a:rPr lang="tr-TR" dirty="0"/>
              <a:t>, ağır yük atları sahipleri ve yeni nesil yetiştiriciler resmi kriterler oluşturmaya </a:t>
            </a:r>
            <a:r>
              <a:rPr lang="tr-TR" dirty="0" smtClean="0"/>
              <a:t>başlamak için </a:t>
            </a:r>
            <a:r>
              <a:rPr lang="tr-TR" dirty="0"/>
              <a:t>bir araya geldi. 1877 yılında, </a:t>
            </a:r>
            <a:r>
              <a:rPr lang="tr-TR" dirty="0" err="1" smtClean="0"/>
              <a:t>BüyükBritanya</a:t>
            </a:r>
            <a:r>
              <a:rPr lang="tr-TR" dirty="0" smtClean="0"/>
              <a:t> </a:t>
            </a:r>
            <a:r>
              <a:rPr lang="tr-TR" dirty="0"/>
              <a:t>ve İrlanda’da </a:t>
            </a:r>
            <a:r>
              <a:rPr lang="tr-TR" dirty="0" err="1"/>
              <a:t>Clydesdale</a:t>
            </a:r>
            <a:r>
              <a:rPr lang="tr-TR" dirty="0"/>
              <a:t> Atları Derneği (</a:t>
            </a:r>
            <a:r>
              <a:rPr lang="tr-TR" dirty="0" err="1"/>
              <a:t>Clydesdale</a:t>
            </a:r>
            <a:r>
              <a:rPr lang="tr-TR" dirty="0"/>
              <a:t> </a:t>
            </a:r>
            <a:r>
              <a:rPr lang="tr-TR" dirty="0" err="1"/>
              <a:t>Horse</a:t>
            </a:r>
            <a:r>
              <a:rPr lang="tr-TR" dirty="0"/>
              <a:t> </a:t>
            </a:r>
            <a:r>
              <a:rPr lang="tr-TR" dirty="0" err="1"/>
              <a:t>Society</a:t>
            </a:r>
            <a:r>
              <a:rPr lang="tr-TR" dirty="0"/>
              <a:t> - CHS) ve İskoçya Atları Derneği (</a:t>
            </a:r>
            <a:r>
              <a:rPr lang="tr-TR" dirty="0" err="1"/>
              <a:t>Scottish</a:t>
            </a:r>
            <a:r>
              <a:rPr lang="tr-TR" dirty="0"/>
              <a:t> </a:t>
            </a:r>
            <a:r>
              <a:rPr lang="tr-TR" dirty="0" err="1"/>
              <a:t>Horse</a:t>
            </a:r>
            <a:r>
              <a:rPr lang="tr-TR" dirty="0"/>
              <a:t> </a:t>
            </a:r>
            <a:r>
              <a:rPr lang="tr-TR" dirty="0" err="1"/>
              <a:t>Society</a:t>
            </a:r>
            <a:r>
              <a:rPr lang="tr-TR" dirty="0"/>
              <a:t>) </a:t>
            </a:r>
            <a:r>
              <a:rPr lang="tr-TR" dirty="0" smtClean="0"/>
              <a:t>ve 1879’da </a:t>
            </a:r>
            <a:r>
              <a:rPr lang="tr-TR" dirty="0"/>
              <a:t>da ABD ve Kanada’da </a:t>
            </a:r>
            <a:r>
              <a:rPr lang="tr-TR" dirty="0" smtClean="0"/>
              <a:t>Amerikan </a:t>
            </a:r>
            <a:r>
              <a:rPr lang="tr-TR" dirty="0" err="1"/>
              <a:t>Clydesdale</a:t>
            </a:r>
            <a:r>
              <a:rPr lang="tr-TR" dirty="0"/>
              <a:t> Derneği (</a:t>
            </a:r>
            <a:r>
              <a:rPr lang="tr-TR" dirty="0" err="1"/>
              <a:t>American</a:t>
            </a:r>
            <a:r>
              <a:rPr lang="tr-TR" dirty="0"/>
              <a:t> </a:t>
            </a:r>
            <a:r>
              <a:rPr lang="tr-TR" dirty="0" err="1"/>
              <a:t>Clydesdale</a:t>
            </a:r>
            <a:r>
              <a:rPr lang="tr-TR" dirty="0"/>
              <a:t> </a:t>
            </a:r>
            <a:r>
              <a:rPr lang="tr-TR" dirty="0" err="1"/>
              <a:t>Association</a:t>
            </a:r>
            <a:r>
              <a:rPr lang="tr-TR" dirty="0"/>
              <a:t>) kuruldu. İlk </a:t>
            </a:r>
            <a:r>
              <a:rPr lang="tr-TR" dirty="0" err="1"/>
              <a:t>StudBook</a:t>
            </a:r>
            <a:r>
              <a:rPr lang="tr-TR" dirty="0"/>
              <a:t> (Aygır Kayıt Defteri), 1878yılında İskoçya’da, 1882 yılında da Amerika’da yayımlandı.</a:t>
            </a:r>
          </a:p>
        </p:txBody>
      </p:sp>
    </p:spTree>
    <p:extLst>
      <p:ext uri="{BB962C8B-B14F-4D97-AF65-F5344CB8AC3E}">
        <p14:creationId xmlns:p14="http://schemas.microsoft.com/office/powerpoint/2010/main" val="453088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a:t>“</a:t>
            </a:r>
            <a:r>
              <a:rPr lang="tr-TR" dirty="0" err="1"/>
              <a:t>GentleGiant</a:t>
            </a:r>
            <a:r>
              <a:rPr lang="tr-TR" dirty="0"/>
              <a:t>” Centilmen Dev lakabıyla anılan </a:t>
            </a:r>
            <a:r>
              <a:rPr lang="tr-TR" dirty="0" err="1"/>
              <a:t>Clydesdale</a:t>
            </a:r>
            <a:r>
              <a:rPr lang="tr-TR" dirty="0"/>
              <a:t> atları, ağır gövdesine karşın yürüyüşündeki </a:t>
            </a:r>
            <a:r>
              <a:rPr lang="tr-TR" dirty="0" err="1"/>
              <a:t>zerafet</a:t>
            </a:r>
            <a:r>
              <a:rPr lang="tr-TR" dirty="0"/>
              <a:t>, uyumlu bir beden ve renk kombinasyonu ile bu lakabı almıştır.</a:t>
            </a:r>
          </a:p>
          <a:p>
            <a:pPr marL="0" indent="0" algn="just">
              <a:buNone/>
            </a:pPr>
            <a:r>
              <a:rPr lang="tr-TR" dirty="0" smtClean="0"/>
              <a:t>Atın </a:t>
            </a:r>
            <a:r>
              <a:rPr lang="tr-TR" dirty="0"/>
              <a:t>normal olarak kabul edilen ortalama </a:t>
            </a:r>
            <a:r>
              <a:rPr lang="tr-TR" dirty="0" err="1"/>
              <a:t>cidago</a:t>
            </a:r>
            <a:r>
              <a:rPr lang="tr-TR" dirty="0"/>
              <a:t> yüksekliği 160cm.dir. Ağırlığı ise 800kg. kadardır. Bu </a:t>
            </a:r>
            <a:r>
              <a:rPr lang="tr-TR" dirty="0" err="1"/>
              <a:t>cidago</a:t>
            </a:r>
            <a:r>
              <a:rPr lang="tr-TR" dirty="0"/>
              <a:t> yüksekliğinin üzerinde bulunanlar pek makbul sayılmazlar. Genel olarak yağız, kestane ve doru renklerdedirler. Bacakları diz altından itibaren kıllıdır. Yele, kuyruk ve bacak renkleri beyaz veya krem renktedir.</a:t>
            </a:r>
          </a:p>
        </p:txBody>
      </p:sp>
    </p:spTree>
    <p:extLst>
      <p:ext uri="{BB962C8B-B14F-4D97-AF65-F5344CB8AC3E}">
        <p14:creationId xmlns:p14="http://schemas.microsoft.com/office/powerpoint/2010/main" val="44750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stretch>
            <a:fillRect/>
          </a:stretch>
        </p:blipFill>
        <p:spPr>
          <a:xfrm>
            <a:off x="2022765" y="1782619"/>
            <a:ext cx="8525162" cy="4776866"/>
          </a:xfrm>
          <a:prstGeom prst="rect">
            <a:avLst/>
          </a:prstGeom>
        </p:spPr>
      </p:pic>
    </p:spTree>
    <p:extLst>
      <p:ext uri="{BB962C8B-B14F-4D97-AF65-F5344CB8AC3E}">
        <p14:creationId xmlns:p14="http://schemas.microsoft.com/office/powerpoint/2010/main" val="1384270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0070C0"/>
                </a:solidFill>
              </a:rPr>
              <a:t>Marwari</a:t>
            </a:r>
            <a:r>
              <a:rPr lang="tr-TR" b="1" dirty="0">
                <a:solidFill>
                  <a:srgbClr val="0070C0"/>
                </a:solidFill>
              </a:rPr>
              <a:t> (</a:t>
            </a:r>
            <a:r>
              <a:rPr lang="tr-TR" b="1" dirty="0" err="1">
                <a:solidFill>
                  <a:srgbClr val="0070C0"/>
                </a:solidFill>
              </a:rPr>
              <a:t>Malani</a:t>
            </a:r>
            <a:r>
              <a:rPr lang="tr-TR" b="1" dirty="0">
                <a:solidFill>
                  <a:srgbClr val="0070C0"/>
                </a:solidFill>
              </a:rPr>
              <a:t>, </a:t>
            </a:r>
            <a:r>
              <a:rPr lang="tr-TR" b="1" dirty="0" err="1">
                <a:solidFill>
                  <a:srgbClr val="0070C0"/>
                </a:solidFill>
              </a:rPr>
              <a:t>Kathiawari</a:t>
            </a:r>
            <a:r>
              <a:rPr lang="tr-TR" b="1" dirty="0">
                <a:solidFill>
                  <a:srgbClr val="0070C0"/>
                </a:solidFill>
              </a:rPr>
              <a:t>) </a:t>
            </a:r>
            <a:r>
              <a:rPr lang="tr-TR" b="1" dirty="0" smtClean="0">
                <a:solidFill>
                  <a:srgbClr val="0070C0"/>
                </a:solidFill>
              </a:rPr>
              <a:t>Atı</a:t>
            </a:r>
            <a:endParaRPr lang="tr-TR" b="1" dirty="0">
              <a:solidFill>
                <a:srgbClr val="0070C0"/>
              </a:solidFill>
            </a:endParaRPr>
          </a:p>
        </p:txBody>
      </p:sp>
      <p:sp>
        <p:nvSpPr>
          <p:cNvPr id="3" name="İçerik Yer Tutucusu 2"/>
          <p:cNvSpPr>
            <a:spLocks noGrp="1"/>
          </p:cNvSpPr>
          <p:nvPr>
            <p:ph idx="1"/>
          </p:nvPr>
        </p:nvSpPr>
        <p:spPr/>
        <p:txBody>
          <a:bodyPr>
            <a:normAutofit lnSpcReduction="10000"/>
          </a:bodyPr>
          <a:lstStyle/>
          <a:p>
            <a:pPr marL="0" indent="0" algn="just">
              <a:buNone/>
            </a:pPr>
            <a:r>
              <a:rPr lang="tr-TR" dirty="0" smtClean="0"/>
              <a:t>Hindistan’ın </a:t>
            </a:r>
            <a:r>
              <a:rPr lang="tr-TR" dirty="0" err="1"/>
              <a:t>Marwar</a:t>
            </a:r>
            <a:r>
              <a:rPr lang="tr-TR" dirty="0"/>
              <a:t> (ya da </a:t>
            </a:r>
            <a:r>
              <a:rPr lang="tr-TR" dirty="0" err="1"/>
              <a:t>Jodhpur</a:t>
            </a:r>
            <a:r>
              <a:rPr lang="tr-TR" dirty="0"/>
              <a:t>) ve </a:t>
            </a:r>
            <a:r>
              <a:rPr lang="tr-TR" dirty="0" err="1"/>
              <a:t>Kathiawar</a:t>
            </a:r>
            <a:r>
              <a:rPr lang="tr-TR" dirty="0"/>
              <a:t> denen bölgelerinde yetiştirilen dünyanın ender atlarından birisidir. Hindistan’da 12.yy.dan bu yana bir süvari atı olarak kullanıldığı bilinmektedir. Sürati, sahibine olan bağlılığı ve cesareti birçok Hint destanına ve söylencesine de konu olmuştur. Çok renkli alacalı donu, kulaklarının kısa ve içe dönük ilginç yapısı ile eşi bulunmayan bir özelliğe </a:t>
            </a:r>
            <a:r>
              <a:rPr lang="tr-TR" dirty="0" smtClean="0"/>
              <a:t>sahiptir.</a:t>
            </a:r>
          </a:p>
          <a:p>
            <a:pPr marL="0" indent="0" algn="just">
              <a:buNone/>
            </a:pPr>
            <a:r>
              <a:rPr lang="tr-TR" dirty="0" err="1"/>
              <a:t>Marwari</a:t>
            </a:r>
            <a:r>
              <a:rPr lang="tr-TR" dirty="0"/>
              <a:t> ve </a:t>
            </a:r>
            <a:r>
              <a:rPr lang="tr-TR" dirty="0" err="1"/>
              <a:t>Kathiawari</a:t>
            </a:r>
            <a:r>
              <a:rPr lang="tr-TR" dirty="0"/>
              <a:t> atlarının soyu yerli Hint </a:t>
            </a:r>
            <a:r>
              <a:rPr lang="tr-TR" dirty="0" err="1"/>
              <a:t>ponilerine</a:t>
            </a:r>
            <a:r>
              <a:rPr lang="tr-TR" dirty="0"/>
              <a:t> dayanır. Yıllar boyunca Arap kanlarıyla yapılan çalışmalar bu ata son şeklini vermiştir. 15. ve 16. yüzyıllarda batı Hindistan kıyılarına getirilen Arap atları </a:t>
            </a:r>
            <a:r>
              <a:rPr lang="tr-TR" dirty="0" err="1"/>
              <a:t>Marwar</a:t>
            </a:r>
            <a:r>
              <a:rPr lang="tr-TR" dirty="0"/>
              <a:t> Eyaletine götürülmüş, burada kuzeyden getirilen bazı dayanıklı Moğol ve Türkmen </a:t>
            </a:r>
            <a:r>
              <a:rPr lang="tr-TR" dirty="0" err="1"/>
              <a:t>Ahalteke</a:t>
            </a:r>
            <a:r>
              <a:rPr lang="tr-TR" dirty="0"/>
              <a:t> atlarının da kanı eklenmiştir. </a:t>
            </a:r>
          </a:p>
        </p:txBody>
      </p:sp>
    </p:spTree>
    <p:extLst>
      <p:ext uri="{BB962C8B-B14F-4D97-AF65-F5344CB8AC3E}">
        <p14:creationId xmlns:p14="http://schemas.microsoft.com/office/powerpoint/2010/main" val="4150640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pPr algn="just"/>
            <a:r>
              <a:rPr lang="tr-TR" dirty="0" err="1"/>
              <a:t>Marwari</a:t>
            </a:r>
            <a:r>
              <a:rPr lang="tr-TR" dirty="0"/>
              <a:t> atları binicilik sporları, polo, </a:t>
            </a:r>
            <a:r>
              <a:rPr lang="tr-TR" dirty="0" err="1"/>
              <a:t>tent</a:t>
            </a:r>
            <a:r>
              <a:rPr lang="tr-TR" dirty="0"/>
              <a:t> </a:t>
            </a:r>
            <a:r>
              <a:rPr lang="tr-TR" dirty="0" err="1"/>
              <a:t>pegging</a:t>
            </a:r>
            <a:r>
              <a:rPr lang="tr-TR" dirty="0"/>
              <a:t>, tarım ve turizm alanlarında kullanılmaktadır. </a:t>
            </a:r>
            <a:r>
              <a:rPr lang="tr-TR" dirty="0" err="1"/>
              <a:t>Marwari</a:t>
            </a:r>
            <a:r>
              <a:rPr lang="tr-TR" dirty="0"/>
              <a:t> atlarının </a:t>
            </a:r>
            <a:r>
              <a:rPr lang="tr-TR" dirty="0" err="1"/>
              <a:t>cidago</a:t>
            </a:r>
            <a:r>
              <a:rPr lang="tr-TR" dirty="0"/>
              <a:t> yükseklikleri 145 – 173cm arasında değişmektedir. Beyaz üzerine kahverengi, siyah, kestane ya da koyu renkler üzerine beyaz renklerle alacalı donları (</a:t>
            </a:r>
            <a:r>
              <a:rPr lang="tr-TR" dirty="0" err="1"/>
              <a:t>Pintabian</a:t>
            </a:r>
            <a:r>
              <a:rPr lang="tr-TR" dirty="0"/>
              <a:t>) en çok görülen renklerdir. Siyah donlu atlar Hint geleneklerine göre ölümün sembolü olması nedeniyle makbul sayılmazlar, şanssızlık olarak değerlendirilirler. Beyaz ve kır donlar ise değerlidir.</a:t>
            </a:r>
          </a:p>
          <a:p>
            <a:pPr algn="just"/>
            <a:endParaRPr lang="tr-TR" dirty="0"/>
          </a:p>
          <a:p>
            <a:pPr algn="just"/>
            <a:r>
              <a:rPr lang="tr-TR" dirty="0"/>
              <a:t>Düz bir kafaya, en göze çarpan özelliği olan kısa ve içe kıvrık bir kulak yapısına sahiptir. Derin göğsü, uzun ve ince bacakları ile küçük ve uyumlu toynakları vardır. </a:t>
            </a:r>
            <a:r>
              <a:rPr lang="tr-TR" dirty="0" err="1"/>
              <a:t>Marwari</a:t>
            </a:r>
            <a:r>
              <a:rPr lang="tr-TR" dirty="0"/>
              <a:t> atlarının bir diğer cinsi olan </a:t>
            </a:r>
            <a:r>
              <a:rPr lang="tr-TR" dirty="0" err="1"/>
              <a:t>Kathiawari</a:t>
            </a:r>
            <a:r>
              <a:rPr lang="tr-TR" dirty="0"/>
              <a:t> atları ise daha ince bir yüz yapısı ve uzun </a:t>
            </a:r>
            <a:r>
              <a:rPr lang="tr-TR" dirty="0" err="1"/>
              <a:t>cidagosuyla</a:t>
            </a:r>
            <a:r>
              <a:rPr lang="tr-TR" dirty="0"/>
              <a:t> </a:t>
            </a:r>
            <a:r>
              <a:rPr lang="tr-TR" dirty="0" err="1"/>
              <a:t>Marwari</a:t>
            </a:r>
            <a:r>
              <a:rPr lang="tr-TR" dirty="0"/>
              <a:t> atlarından ayırt edilebilirler.</a:t>
            </a:r>
          </a:p>
          <a:p>
            <a:pPr algn="just"/>
            <a:endParaRPr lang="tr-TR" dirty="0"/>
          </a:p>
        </p:txBody>
      </p:sp>
    </p:spTree>
    <p:extLst>
      <p:ext uri="{BB962C8B-B14F-4D97-AF65-F5344CB8AC3E}">
        <p14:creationId xmlns:p14="http://schemas.microsoft.com/office/powerpoint/2010/main" val="770267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dirty="0" smtClean="0"/>
              <a:t>Yüzü güzel </a:t>
            </a:r>
            <a:r>
              <a:rPr lang="tr-TR" dirty="0" err="1" smtClean="0"/>
              <a:t>Marwari</a:t>
            </a:r>
            <a:r>
              <a:rPr lang="tr-TR" dirty="0" smtClean="0"/>
              <a:t> ve geleneksel olarak süslenmiş </a:t>
            </a:r>
            <a:r>
              <a:rPr lang="tr-TR" dirty="0" err="1" smtClean="0"/>
              <a:t>Marwari</a:t>
            </a:r>
            <a:r>
              <a:rPr lang="tr-TR" dirty="0" smtClean="0"/>
              <a:t> atı</a:t>
            </a:r>
            <a:endParaRPr lang="tr-TR" dirty="0"/>
          </a:p>
        </p:txBody>
      </p:sp>
      <p:pic>
        <p:nvPicPr>
          <p:cNvPr id="8" name="İçerik Yer Tutucusu 7"/>
          <p:cNvPicPr>
            <a:picLocks noGrp="1" noChangeAspect="1"/>
          </p:cNvPicPr>
          <p:nvPr>
            <p:ph sz="half" idx="1"/>
          </p:nvPr>
        </p:nvPicPr>
        <p:blipFill>
          <a:blip r:embed="rId2"/>
          <a:stretch>
            <a:fillRect/>
          </a:stretch>
        </p:blipFill>
        <p:spPr>
          <a:xfrm>
            <a:off x="838201" y="1913233"/>
            <a:ext cx="4685144" cy="4515276"/>
          </a:xfrm>
          <a:prstGeom prst="rect">
            <a:avLst/>
          </a:prstGeom>
        </p:spPr>
      </p:pic>
      <p:pic>
        <p:nvPicPr>
          <p:cNvPr id="9" name="İçerik Yer Tutucusu 8"/>
          <p:cNvPicPr>
            <a:picLocks noGrp="1" noChangeAspect="1"/>
          </p:cNvPicPr>
          <p:nvPr>
            <p:ph sz="half" idx="2"/>
          </p:nvPr>
        </p:nvPicPr>
        <p:blipFill>
          <a:blip r:embed="rId3"/>
          <a:stretch>
            <a:fillRect/>
          </a:stretch>
        </p:blipFill>
        <p:spPr>
          <a:xfrm>
            <a:off x="6326909" y="1825625"/>
            <a:ext cx="4239491" cy="4602884"/>
          </a:xfrm>
          <a:prstGeom prst="rect">
            <a:avLst/>
          </a:prstGeom>
        </p:spPr>
      </p:pic>
    </p:spTree>
    <p:extLst>
      <p:ext uri="{BB962C8B-B14F-4D97-AF65-F5344CB8AC3E}">
        <p14:creationId xmlns:p14="http://schemas.microsoft.com/office/powerpoint/2010/main" val="729925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006699"/>
                </a:solidFill>
              </a:rPr>
              <a:t>Belçika Atı (</a:t>
            </a:r>
            <a:r>
              <a:rPr lang="tr-TR" b="1" dirty="0" err="1">
                <a:solidFill>
                  <a:srgbClr val="006699"/>
                </a:solidFill>
              </a:rPr>
              <a:t>Belgian</a:t>
            </a:r>
            <a:r>
              <a:rPr lang="tr-TR" b="1" dirty="0">
                <a:solidFill>
                  <a:srgbClr val="006699"/>
                </a:solidFill>
              </a:rPr>
              <a:t> </a:t>
            </a:r>
            <a:r>
              <a:rPr lang="tr-TR" b="1" dirty="0" err="1">
                <a:solidFill>
                  <a:srgbClr val="006699"/>
                </a:solidFill>
              </a:rPr>
              <a:t>Draft</a:t>
            </a:r>
            <a:r>
              <a:rPr lang="tr-TR" b="1" dirty="0">
                <a:solidFill>
                  <a:srgbClr val="006699"/>
                </a:solidFill>
              </a:rPr>
              <a:t> </a:t>
            </a:r>
            <a:r>
              <a:rPr lang="tr-TR" b="1" dirty="0" err="1">
                <a:solidFill>
                  <a:srgbClr val="006699"/>
                </a:solidFill>
              </a:rPr>
              <a:t>Horse</a:t>
            </a:r>
            <a:r>
              <a:rPr lang="tr-TR" b="1" dirty="0">
                <a:solidFill>
                  <a:srgbClr val="006699"/>
                </a:solidFill>
              </a:rPr>
              <a:t>)</a:t>
            </a:r>
          </a:p>
        </p:txBody>
      </p:sp>
      <p:sp>
        <p:nvSpPr>
          <p:cNvPr id="6" name="İçerik Yer Tutucusu 5"/>
          <p:cNvSpPr>
            <a:spLocks noGrp="1"/>
          </p:cNvSpPr>
          <p:nvPr>
            <p:ph idx="1"/>
          </p:nvPr>
        </p:nvSpPr>
        <p:spPr/>
        <p:txBody>
          <a:bodyPr>
            <a:normAutofit lnSpcReduction="10000"/>
          </a:bodyPr>
          <a:lstStyle/>
          <a:p>
            <a:pPr marL="0" indent="0" algn="just">
              <a:buNone/>
            </a:pPr>
            <a:r>
              <a:rPr lang="tr-TR" dirty="0"/>
              <a:t>Belçika, Batı Avrupa’nın tam orta bölgesinde, </a:t>
            </a:r>
            <a:r>
              <a:rPr lang="tr-TR" dirty="0" err="1"/>
              <a:t>Flemish</a:t>
            </a:r>
            <a:r>
              <a:rPr lang="tr-TR" dirty="0"/>
              <a:t> olarak bilinen, eski yazarların “Büyük Atlar” olarak anlattığı, büyük siyah atların yetiştiği yerdedir. Bu atlar zırhlı şövalyeleri, savaş alanına taşıyan atlardır. Bu atların Avrupa’nın bir bölümünde Julius Sezar zamanında dahi var olduğu bilinmektedir. Bu atlar günümüzdeki hemen hemen her modern yük çekme atının genetik materyalini sağlamışlardır</a:t>
            </a:r>
            <a:r>
              <a:rPr lang="tr-TR" dirty="0" smtClean="0"/>
              <a:t>.</a:t>
            </a:r>
            <a:r>
              <a:rPr lang="tr-TR" dirty="0"/>
              <a:t> Endüstri ve tarımda kullanışlılığı fark edildiğinde, yük çekme tipinde daha büyük hayvanlar yetiştirmek için, Belçika’dan Avrupa’nın birçok yerine aygırlar ihraç edildi</a:t>
            </a:r>
            <a:r>
              <a:rPr lang="tr-TR" dirty="0" smtClean="0"/>
              <a:t>.</a:t>
            </a:r>
            <a:r>
              <a:rPr lang="tr-TR" dirty="0"/>
              <a:t> Belçika </a:t>
            </a:r>
            <a:r>
              <a:rPr lang="tr-TR" dirty="0" err="1"/>
              <a:t>Atı’nın</a:t>
            </a:r>
            <a:r>
              <a:rPr lang="tr-TR" dirty="0"/>
              <a:t> aygır kayıtları Belçika Krallığı’nın gayretleri ile 1885 yılında tutulmaya başlamıştır. Amerika Belçika Yük Çekme Atı Derneği (</a:t>
            </a:r>
            <a:r>
              <a:rPr lang="tr-TR" dirty="0" err="1"/>
              <a:t>Belgian</a:t>
            </a:r>
            <a:r>
              <a:rPr lang="tr-TR" dirty="0"/>
              <a:t> </a:t>
            </a:r>
            <a:r>
              <a:rPr lang="tr-TR" dirty="0" err="1"/>
              <a:t>Draft</a:t>
            </a:r>
            <a:r>
              <a:rPr lang="tr-TR" dirty="0"/>
              <a:t> </a:t>
            </a:r>
            <a:r>
              <a:rPr lang="tr-TR" dirty="0" err="1"/>
              <a:t>Horse</a:t>
            </a:r>
            <a:r>
              <a:rPr lang="tr-TR" dirty="0"/>
              <a:t> Corporation of </a:t>
            </a:r>
            <a:r>
              <a:rPr lang="tr-TR" dirty="0" err="1"/>
              <a:t>America</a:t>
            </a:r>
            <a:r>
              <a:rPr lang="tr-TR" dirty="0"/>
              <a:t>), yasal olarak 1887 Şubat’ında, </a:t>
            </a:r>
            <a:r>
              <a:rPr lang="tr-TR" dirty="0" err="1"/>
              <a:t>İndiana</a:t>
            </a:r>
            <a:r>
              <a:rPr lang="tr-TR" dirty="0"/>
              <a:t> </a:t>
            </a:r>
            <a:r>
              <a:rPr lang="tr-TR" dirty="0" err="1"/>
              <a:t>Wabash’ta</a:t>
            </a:r>
            <a:r>
              <a:rPr lang="tr-TR" dirty="0"/>
              <a:t> kuruldu.</a:t>
            </a:r>
          </a:p>
        </p:txBody>
      </p:sp>
    </p:spTree>
    <p:extLst>
      <p:ext uri="{BB962C8B-B14F-4D97-AF65-F5344CB8AC3E}">
        <p14:creationId xmlns:p14="http://schemas.microsoft.com/office/powerpoint/2010/main" val="178403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0070C0"/>
                </a:solidFill>
              </a:rPr>
              <a:t>Sıcakkanlı Atlar (Hot </a:t>
            </a:r>
            <a:r>
              <a:rPr lang="tr-TR" b="1" dirty="0" err="1" smtClean="0">
                <a:solidFill>
                  <a:srgbClr val="0070C0"/>
                </a:solidFill>
              </a:rPr>
              <a:t>Blooded</a:t>
            </a:r>
            <a:r>
              <a:rPr lang="tr-TR" b="1" dirty="0" smtClean="0">
                <a:solidFill>
                  <a:srgbClr val="0070C0"/>
                </a:solidFill>
              </a:rPr>
              <a:t>)</a:t>
            </a:r>
            <a:endParaRPr lang="tr-TR" b="1" dirty="0">
              <a:solidFill>
                <a:srgbClr val="0070C0"/>
              </a:solidFill>
            </a:endParaRPr>
          </a:p>
        </p:txBody>
      </p:sp>
      <p:sp>
        <p:nvSpPr>
          <p:cNvPr id="3" name="İçerik Yer Tutucusu 2"/>
          <p:cNvSpPr>
            <a:spLocks noGrp="1"/>
          </p:cNvSpPr>
          <p:nvPr>
            <p:ph idx="1"/>
          </p:nvPr>
        </p:nvSpPr>
        <p:spPr/>
        <p:txBody>
          <a:bodyPr>
            <a:normAutofit fontScale="92500" lnSpcReduction="10000"/>
          </a:bodyPr>
          <a:lstStyle/>
          <a:p>
            <a:pPr marL="0" indent="0" algn="just">
              <a:buNone/>
            </a:pPr>
            <a:r>
              <a:rPr lang="tr-TR" dirty="0" smtClean="0"/>
              <a:t>Hafif ve orta boyutlardaki ırkların genel ismi olarak kullanılır. bu ırkların eski dünyanın güney bölgelerinde yetiştirildiği, bu bölgelerin sıcak olması nedeniyle, bedeni örten kılların daha seyrek olduğu, otlakların seyrek otlarla kaplı olması nedeniyle bedenin büyüyemediği ve yırtıcılara karşı saklanacak yerlerin az olması nedeniyle hız yönünden seleksiyona uğradıkları belirlenmektedir. Sıcakkanlı atlar, zaman içinde binicilik ve yarış atları haline gelmiştir. Örnekler arasında Arap ve Berber atları sayılabilir. </a:t>
            </a:r>
            <a:r>
              <a:rPr lang="tr-TR" dirty="0"/>
              <a:t>Sıcakkanlı diye tanımlanan at ırkları; daha hafif ve ince beden yapısı, süratli yürüyüşe sahip, canlı mizaçlı, bedeni örten kıllar kısa, bacakların arka yüzlerinde uzun kıllar bulunmayan ve daha çok binek, spor ve hafif çekim ve taşıma işlerinde kullanılan ırklardır. Bu ırklar, soğukkanlı at ırklarına oranla biraz daha geç gelişir, sıcak ve ılıman iklimlerin hüküm sürdüğü ülkelerde daha çok </a:t>
            </a:r>
            <a:r>
              <a:rPr lang="tr-TR" dirty="0" smtClean="0"/>
              <a:t>yaygındırlar.</a:t>
            </a:r>
            <a:endParaRPr lang="tr-TR" dirty="0"/>
          </a:p>
        </p:txBody>
      </p:sp>
    </p:spTree>
    <p:extLst>
      <p:ext uri="{BB962C8B-B14F-4D97-AF65-F5344CB8AC3E}">
        <p14:creationId xmlns:p14="http://schemas.microsoft.com/office/powerpoint/2010/main" val="2712541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a:t>Irkın </a:t>
            </a:r>
            <a:r>
              <a:rPr lang="tr-TR" dirty="0" smtClean="0"/>
              <a:t> ABD’ye ilk </a:t>
            </a:r>
            <a:r>
              <a:rPr lang="tr-TR" dirty="0"/>
              <a:t>ithalatları, çok kalın, çok eğik kafalı, düz omuzlu ve yuvarlak kemikli oldukları için eleştirilmekteydi</a:t>
            </a:r>
            <a:r>
              <a:rPr lang="tr-TR" dirty="0" smtClean="0"/>
              <a:t>.</a:t>
            </a:r>
            <a:r>
              <a:rPr lang="tr-TR" dirty="0"/>
              <a:t> Amerikalı yetiştiriciler tarafından yapılan değişikliklerle, daha stili olan, özellikle boyun ve başta, hem omuzlarda hem de bukağılıkta daha eğimli olan, iyi temiz ve düz kemik yapısına sahip bir at geliştirilmiştir</a:t>
            </a:r>
            <a:r>
              <a:rPr lang="tr-TR" dirty="0" smtClean="0"/>
              <a:t>. Belçika </a:t>
            </a:r>
            <a:r>
              <a:rPr lang="tr-TR" dirty="0"/>
              <a:t>Ağır yük atlarının vücuduna oranla küçük görünümlü başı, küçük kulakları, vücuduna iyi oturan kısa boynu vardır. </a:t>
            </a:r>
            <a:r>
              <a:rPr lang="tr-TR" dirty="0" smtClean="0"/>
              <a:t>Sırt </a:t>
            </a:r>
            <a:r>
              <a:rPr lang="tr-TR" dirty="0"/>
              <a:t>kısa ancak geniş, sağrısı yuvarlak kuyruğu ve yelesi kalın, sert ve kısadır. Bacakları kalın kaslı ve güçlüdür. Toynakları sert, </a:t>
            </a:r>
            <a:r>
              <a:rPr lang="tr-TR" dirty="0" err="1"/>
              <a:t>tendonları</a:t>
            </a:r>
            <a:r>
              <a:rPr lang="tr-TR" dirty="0"/>
              <a:t> kısa ve güçlüdür. Ortalama </a:t>
            </a:r>
            <a:r>
              <a:rPr lang="tr-TR" dirty="0" err="1"/>
              <a:t>cidago</a:t>
            </a:r>
            <a:r>
              <a:rPr lang="tr-TR" dirty="0"/>
              <a:t> yükseklikleri 165 – 185cm. arasındadır. Ortalama ağırlıkları 850 – 1000kg. civarındadır. Genel olarak donları al, yeleleri beyaz ya da krem renklidir. Her türlü baş ve ayak nişaneleri bulunabilir</a:t>
            </a:r>
          </a:p>
        </p:txBody>
      </p:sp>
    </p:spTree>
    <p:extLst>
      <p:ext uri="{BB962C8B-B14F-4D97-AF65-F5344CB8AC3E}">
        <p14:creationId xmlns:p14="http://schemas.microsoft.com/office/powerpoint/2010/main" val="1711416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pPr algn="ctr"/>
            <a:r>
              <a:rPr lang="tr-TR" sz="2800" b="1" dirty="0" smtClean="0">
                <a:solidFill>
                  <a:srgbClr val="990033"/>
                </a:solidFill>
              </a:rPr>
              <a:t>Belçika ağır yük atı Radar (</a:t>
            </a:r>
            <a:r>
              <a:rPr lang="tr-TR" sz="2800" b="1" dirty="0" err="1" smtClean="0">
                <a:solidFill>
                  <a:srgbClr val="990033"/>
                </a:solidFill>
              </a:rPr>
              <a:t>Cid</a:t>
            </a:r>
            <a:r>
              <a:rPr lang="tr-TR" sz="2800" b="1" dirty="0" smtClean="0">
                <a:solidFill>
                  <a:srgbClr val="990033"/>
                </a:solidFill>
              </a:rPr>
              <a:t> Yük: 196 cm) ile </a:t>
            </a:r>
            <a:r>
              <a:rPr lang="tr-TR" sz="2800" b="1" dirty="0" err="1" smtClean="0">
                <a:solidFill>
                  <a:srgbClr val="990033"/>
                </a:solidFill>
              </a:rPr>
              <a:t>Brooklyn</a:t>
            </a:r>
            <a:r>
              <a:rPr lang="tr-TR" sz="2800" b="1" dirty="0" smtClean="0">
                <a:solidFill>
                  <a:srgbClr val="990033"/>
                </a:solidFill>
              </a:rPr>
              <a:t> </a:t>
            </a:r>
            <a:r>
              <a:rPr lang="tr-TR" sz="2800" b="1" dirty="0" err="1" smtClean="0">
                <a:solidFill>
                  <a:srgbClr val="990033"/>
                </a:solidFill>
              </a:rPr>
              <a:t>Supreme</a:t>
            </a:r>
            <a:r>
              <a:rPr lang="tr-TR" sz="2800" b="1" dirty="0" smtClean="0">
                <a:solidFill>
                  <a:srgbClr val="990033"/>
                </a:solidFill>
              </a:rPr>
              <a:t> (</a:t>
            </a:r>
            <a:r>
              <a:rPr lang="tr-TR" sz="2800" b="1" dirty="0" err="1" smtClean="0">
                <a:solidFill>
                  <a:srgbClr val="990033"/>
                </a:solidFill>
              </a:rPr>
              <a:t>Cid</a:t>
            </a:r>
            <a:r>
              <a:rPr lang="tr-TR" sz="2800" b="1" dirty="0" smtClean="0">
                <a:solidFill>
                  <a:srgbClr val="990033"/>
                </a:solidFill>
              </a:rPr>
              <a:t> Yük: 195 cm, 1928-1948) </a:t>
            </a:r>
            <a:endParaRPr lang="tr-TR" sz="2800" b="1" dirty="0">
              <a:solidFill>
                <a:srgbClr val="990033"/>
              </a:solidFill>
            </a:endParaRPr>
          </a:p>
        </p:txBody>
      </p:sp>
      <p:pic>
        <p:nvPicPr>
          <p:cNvPr id="7" name="İçerik Yer Tutucusu 6"/>
          <p:cNvPicPr>
            <a:picLocks noGrp="1" noChangeAspect="1"/>
          </p:cNvPicPr>
          <p:nvPr>
            <p:ph sz="half" idx="1"/>
          </p:nvPr>
        </p:nvPicPr>
        <p:blipFill>
          <a:blip r:embed="rId2"/>
          <a:stretch>
            <a:fillRect/>
          </a:stretch>
        </p:blipFill>
        <p:spPr>
          <a:xfrm>
            <a:off x="720436" y="1985818"/>
            <a:ext cx="5172363" cy="4191145"/>
          </a:xfrm>
          <a:prstGeom prst="rect">
            <a:avLst/>
          </a:prstGeom>
        </p:spPr>
      </p:pic>
      <p:pic>
        <p:nvPicPr>
          <p:cNvPr id="9" name="İçerik Yer Tutucusu 8"/>
          <p:cNvPicPr>
            <a:picLocks noGrp="1" noChangeAspect="1"/>
          </p:cNvPicPr>
          <p:nvPr>
            <p:ph sz="half" idx="2"/>
          </p:nvPr>
        </p:nvPicPr>
        <p:blipFill>
          <a:blip r:embed="rId3"/>
          <a:stretch>
            <a:fillRect/>
          </a:stretch>
        </p:blipFill>
        <p:spPr>
          <a:xfrm>
            <a:off x="5892798" y="2069516"/>
            <a:ext cx="5680565" cy="3823284"/>
          </a:xfrm>
          <a:prstGeom prst="rect">
            <a:avLst/>
          </a:prstGeom>
        </p:spPr>
      </p:pic>
    </p:spTree>
    <p:extLst>
      <p:ext uri="{BB962C8B-B14F-4D97-AF65-F5344CB8AC3E}">
        <p14:creationId xmlns:p14="http://schemas.microsoft.com/office/powerpoint/2010/main" val="3309867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solidFill>
                  <a:srgbClr val="3333CC"/>
                </a:solidFill>
              </a:rPr>
              <a:t>Percheron</a:t>
            </a:r>
            <a:endParaRPr lang="tr-TR" b="1" dirty="0">
              <a:solidFill>
                <a:srgbClr val="3333CC"/>
              </a:solidFill>
            </a:endParaRPr>
          </a:p>
        </p:txBody>
      </p:sp>
      <p:sp>
        <p:nvSpPr>
          <p:cNvPr id="3" name="İçerik Yer Tutucusu 2"/>
          <p:cNvSpPr>
            <a:spLocks noGrp="1"/>
          </p:cNvSpPr>
          <p:nvPr>
            <p:ph idx="1"/>
          </p:nvPr>
        </p:nvSpPr>
        <p:spPr/>
        <p:txBody>
          <a:bodyPr>
            <a:normAutofit/>
          </a:bodyPr>
          <a:lstStyle/>
          <a:p>
            <a:pPr marL="0" indent="0" algn="just">
              <a:buNone/>
            </a:pPr>
            <a:r>
              <a:rPr lang="tr-TR" b="0" i="0" dirty="0" smtClean="0">
                <a:solidFill>
                  <a:srgbClr val="404041"/>
                </a:solidFill>
                <a:effectLst/>
              </a:rPr>
              <a:t>Zaman içinde </a:t>
            </a:r>
            <a:r>
              <a:rPr lang="tr-TR" b="0" i="0" dirty="0" err="1" smtClean="0">
                <a:solidFill>
                  <a:srgbClr val="404041"/>
                </a:solidFill>
                <a:effectLst/>
              </a:rPr>
              <a:t>Percheron’un</a:t>
            </a:r>
            <a:r>
              <a:rPr lang="tr-TR" b="0" i="0" dirty="0" smtClean="0">
                <a:solidFill>
                  <a:srgbClr val="404041"/>
                </a:solidFill>
                <a:effectLst/>
              </a:rPr>
              <a:t> kesin kökeni kaybolmuştur. Bir teoriye göre Buz Devri zamanında bölgede yaşayan orijinal atların torunları olduğuna inanılmaktadır. Diğer bir teoriye göre ise Britanya’nın Romalılar tarafından işgalinde kullanılan </a:t>
            </a:r>
            <a:r>
              <a:rPr lang="tr-TR" b="0" i="0" dirty="0" err="1" smtClean="0">
                <a:solidFill>
                  <a:srgbClr val="404041"/>
                </a:solidFill>
                <a:effectLst/>
              </a:rPr>
              <a:t>Boulonnais</a:t>
            </a:r>
            <a:r>
              <a:rPr lang="tr-TR" b="0" i="0" dirty="0" smtClean="0">
                <a:solidFill>
                  <a:srgbClr val="404041"/>
                </a:solidFill>
                <a:effectLst/>
              </a:rPr>
              <a:t> atlarının yakın akrabası olduğuna inanılmaktadır. Bir başka teoriye göre de cinsin </a:t>
            </a:r>
            <a:r>
              <a:rPr lang="tr-TR" b="0" i="0" dirty="0" err="1" smtClean="0">
                <a:solidFill>
                  <a:srgbClr val="404041"/>
                </a:solidFill>
                <a:effectLst/>
              </a:rPr>
              <a:t>Abd</a:t>
            </a:r>
            <a:r>
              <a:rPr lang="tr-TR" b="0" i="0" dirty="0" smtClean="0">
                <a:solidFill>
                  <a:srgbClr val="404041"/>
                </a:solidFill>
                <a:effectLst/>
              </a:rPr>
              <a:t> el Rahman’ın Arap aygırlarından ya da </a:t>
            </a:r>
            <a:r>
              <a:rPr lang="tr-TR" b="0" i="0" dirty="0" err="1" smtClean="0">
                <a:solidFill>
                  <a:srgbClr val="404041"/>
                </a:solidFill>
                <a:effectLst/>
              </a:rPr>
              <a:t>Poitiers</a:t>
            </a:r>
            <a:r>
              <a:rPr lang="tr-TR" b="0" i="0" dirty="0" smtClean="0">
                <a:solidFill>
                  <a:srgbClr val="404041"/>
                </a:solidFill>
                <a:effectLst/>
              </a:rPr>
              <a:t> muharebesinde işgalci </a:t>
            </a:r>
            <a:r>
              <a:rPr lang="tr-TR" b="0" i="0" dirty="0" err="1" smtClean="0">
                <a:solidFill>
                  <a:srgbClr val="404041"/>
                </a:solidFill>
                <a:effectLst/>
              </a:rPr>
              <a:t>Moor’ların</a:t>
            </a:r>
            <a:r>
              <a:rPr lang="tr-TR" b="0" i="0" dirty="0" smtClean="0">
                <a:solidFill>
                  <a:srgbClr val="404041"/>
                </a:solidFill>
                <a:effectLst/>
              </a:rPr>
              <a:t> kullandığı ve Fransız kuvvetlerinin arasında bölüşülen atların bir bölümünden geldiği düşünülmektedir. Bu eski başlangıçlardan bağımsız olarak, tarihte iki ayrı zamanda da olsa Fransa’nın Le </a:t>
            </a:r>
            <a:r>
              <a:rPr lang="tr-TR" b="0" i="0" dirty="0" err="1" smtClean="0">
                <a:solidFill>
                  <a:srgbClr val="404041"/>
                </a:solidFill>
                <a:effectLst/>
              </a:rPr>
              <a:t>Perche</a:t>
            </a:r>
            <a:r>
              <a:rPr lang="tr-TR" b="0" i="0" dirty="0" smtClean="0">
                <a:solidFill>
                  <a:srgbClr val="404041"/>
                </a:solidFill>
                <a:effectLst/>
              </a:rPr>
              <a:t> bölgesinde yerli kısraklarla Arap aygırlarının çiftleştirildiği bilinmektedir.</a:t>
            </a:r>
            <a:r>
              <a:rPr lang="tr-TR" b="0" i="0" dirty="0" smtClean="0">
                <a:solidFill>
                  <a:srgbClr val="404041"/>
                </a:solidFill>
                <a:effectLst/>
                <a:latin typeface="ubuntu"/>
              </a:rPr>
              <a:t> </a:t>
            </a:r>
          </a:p>
          <a:p>
            <a:endParaRPr lang="tr-TR" dirty="0"/>
          </a:p>
        </p:txBody>
      </p:sp>
    </p:spTree>
    <p:extLst>
      <p:ext uri="{BB962C8B-B14F-4D97-AF65-F5344CB8AC3E}">
        <p14:creationId xmlns:p14="http://schemas.microsoft.com/office/powerpoint/2010/main" val="2287383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912091" y="1890279"/>
            <a:ext cx="10515600" cy="4351338"/>
          </a:xfrm>
        </p:spPr>
        <p:txBody>
          <a:bodyPr>
            <a:normAutofit fontScale="92500" lnSpcReduction="10000"/>
          </a:bodyPr>
          <a:lstStyle/>
          <a:p>
            <a:pPr marL="0" indent="0" algn="just">
              <a:buNone/>
            </a:pPr>
            <a:r>
              <a:rPr lang="tr-TR" b="0" i="0" dirty="0" err="1" smtClean="0">
                <a:solidFill>
                  <a:srgbClr val="404041"/>
                </a:solidFill>
                <a:effectLst/>
              </a:rPr>
              <a:t>Percheron’lar</a:t>
            </a:r>
            <a:r>
              <a:rPr lang="tr-TR" b="0" i="0" dirty="0" smtClean="0">
                <a:solidFill>
                  <a:srgbClr val="404041"/>
                </a:solidFill>
                <a:effectLst/>
              </a:rPr>
              <a:t> yapılı kasları, dayanıklı ve güçlü görünümleriyle tanınırlar. </a:t>
            </a:r>
            <a:r>
              <a:rPr lang="tr-TR" b="0" i="0" dirty="0" err="1" smtClean="0">
                <a:solidFill>
                  <a:srgbClr val="404041"/>
                </a:solidFill>
                <a:effectLst/>
              </a:rPr>
              <a:t>Percheron’un</a:t>
            </a:r>
            <a:r>
              <a:rPr lang="tr-TR" b="0" i="0" dirty="0" smtClean="0">
                <a:solidFill>
                  <a:srgbClr val="404041"/>
                </a:solidFill>
                <a:effectLst/>
              </a:rPr>
              <a:t> bir başka özelliği de ayak ve bacaklarının nitelikli uyumu ve temiz hareketleridir. Kuyruğu genellikle kısa kesilmesine rağmen, yelesi kalındır. Bu atların göğsü geniş ve derindir, çok sayıda sırt kaburgası vardır. İyi bir yük çekme atında, ön bacakların kasları ve eklemler özellikle vurguludur. Bu aynı zamanda güzel ve dengeli bir yürüyüş için gereklidir. </a:t>
            </a:r>
          </a:p>
          <a:p>
            <a:pPr marL="0" indent="0" algn="just">
              <a:buNone/>
            </a:pPr>
            <a:r>
              <a:rPr lang="tr-TR" b="0" i="0" dirty="0" err="1" smtClean="0">
                <a:solidFill>
                  <a:srgbClr val="404041"/>
                </a:solidFill>
                <a:effectLst/>
              </a:rPr>
              <a:t>Percheron’un</a:t>
            </a:r>
            <a:r>
              <a:rPr lang="tr-TR" b="0" i="0" dirty="0" smtClean="0">
                <a:solidFill>
                  <a:srgbClr val="404041"/>
                </a:solidFill>
                <a:effectLst/>
              </a:rPr>
              <a:t> başı ve boynu doğru bir yük çekme atında olması gerektiği gibidir. İyi bir </a:t>
            </a:r>
            <a:r>
              <a:rPr lang="tr-TR" b="0" i="0" dirty="0" err="1" smtClean="0">
                <a:solidFill>
                  <a:srgbClr val="404041"/>
                </a:solidFill>
                <a:effectLst/>
              </a:rPr>
              <a:t>Percheron’un</a:t>
            </a:r>
            <a:r>
              <a:rPr lang="tr-TR" b="0" i="0" dirty="0" smtClean="0">
                <a:solidFill>
                  <a:srgbClr val="404041"/>
                </a:solidFill>
                <a:effectLst/>
              </a:rPr>
              <a:t> büyük ve çıkık gözleri, geniş ve tam bir alnı ve düz bir yüzü vardır. Çekici bir şekilde yerleşmiş ve hareketli olarak taşınan geniş bir çene ve zarif kulakları, </a:t>
            </a:r>
            <a:r>
              <a:rPr lang="tr-TR" b="0" i="0" dirty="0" err="1" smtClean="0">
                <a:solidFill>
                  <a:srgbClr val="404041"/>
                </a:solidFill>
                <a:effectLst/>
              </a:rPr>
              <a:t>Percheron’un</a:t>
            </a:r>
            <a:r>
              <a:rPr lang="tr-TR" b="0" i="0" dirty="0" smtClean="0">
                <a:solidFill>
                  <a:srgbClr val="404041"/>
                </a:solidFill>
                <a:effectLst/>
              </a:rPr>
              <a:t> Arap atalarının görsel bir kanıtıdır. Aygırların kuvvetli bir kafaları ve kısrakların dişi bir görünüşleri olmalıdır. Boyun güzel, şekilli ve güçlüdür</a:t>
            </a:r>
          </a:p>
          <a:p>
            <a:endParaRPr lang="tr-TR" dirty="0"/>
          </a:p>
        </p:txBody>
      </p:sp>
    </p:spTree>
    <p:extLst>
      <p:ext uri="{BB962C8B-B14F-4D97-AF65-F5344CB8AC3E}">
        <p14:creationId xmlns:p14="http://schemas.microsoft.com/office/powerpoint/2010/main" val="4126069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sz="2600" b="0" i="0" dirty="0" err="1" smtClean="0">
                <a:solidFill>
                  <a:srgbClr val="404041"/>
                </a:solidFill>
                <a:effectLst/>
              </a:rPr>
              <a:t>Percheron’ların</a:t>
            </a:r>
            <a:r>
              <a:rPr lang="tr-TR" sz="2600" b="0" i="0" dirty="0" smtClean="0">
                <a:solidFill>
                  <a:srgbClr val="404041"/>
                </a:solidFill>
                <a:effectLst/>
              </a:rPr>
              <a:t> kürek kemiklerinin arası belirgin, kısa bir sırtları, derin bir kolanı, uzun sayılan bukağıları, büyük yuvarlak hatlı kalçaları ve alt bacaklarında güçlü kasları vardır. Son yıllarda, modern gösteri </a:t>
            </a:r>
            <a:r>
              <a:rPr lang="tr-TR" sz="2600" b="0" i="0" dirty="0" err="1" smtClean="0">
                <a:solidFill>
                  <a:srgbClr val="404041"/>
                </a:solidFill>
                <a:effectLst/>
              </a:rPr>
              <a:t>Percheronları</a:t>
            </a:r>
            <a:r>
              <a:rPr lang="tr-TR" sz="2600" b="0" i="0" dirty="0" smtClean="0">
                <a:solidFill>
                  <a:srgbClr val="404041"/>
                </a:solidFill>
                <a:effectLst/>
              </a:rPr>
              <a:t> daha uzun ince boyunlu, daha uzun sırtlı ve uzun yumuşak görünüşlü kaslı olarak yetiştirildiler. Bu tip modern </a:t>
            </a:r>
            <a:r>
              <a:rPr lang="tr-TR" sz="2600" b="0" i="0" dirty="0" err="1" smtClean="0">
                <a:solidFill>
                  <a:srgbClr val="404041"/>
                </a:solidFill>
                <a:effectLst/>
              </a:rPr>
              <a:t>Percheron’lar</a:t>
            </a:r>
            <a:r>
              <a:rPr lang="tr-TR" sz="2600" b="0" i="0" dirty="0" smtClean="0">
                <a:solidFill>
                  <a:srgbClr val="404041"/>
                </a:solidFill>
                <a:effectLst/>
              </a:rPr>
              <a:t> daha çok yarışmalar için şov atları olarak kullanılmaktadırlar.</a:t>
            </a:r>
          </a:p>
          <a:p>
            <a:pPr marL="0" indent="0" algn="just">
              <a:buNone/>
            </a:pPr>
            <a:r>
              <a:rPr lang="tr-TR" sz="2600" dirty="0" err="1"/>
              <a:t>Percheron’un</a:t>
            </a:r>
            <a:r>
              <a:rPr lang="tr-TR" sz="2600" dirty="0"/>
              <a:t> çok hoş bir karakteri vardır ve gururlu, tetik ve zekidir. Genellikle çok nazik atlardır, sürüş için uygundur, güçlü ve istekli işçilerdir. </a:t>
            </a:r>
            <a:r>
              <a:rPr lang="tr-TR" sz="2600" dirty="0" err="1"/>
              <a:t>Percheron</a:t>
            </a:r>
            <a:r>
              <a:rPr lang="tr-TR" sz="2600" dirty="0"/>
              <a:t>, farklı iklimlere ve şartlara çok uyumludur. Ağır yükleri çekecek güçte ve güzel bir binek arabasını çekecek </a:t>
            </a:r>
            <a:r>
              <a:rPr lang="tr-TR" sz="2600" dirty="0" err="1"/>
              <a:t>zerafettedir</a:t>
            </a:r>
            <a:r>
              <a:rPr lang="tr-TR" sz="2600" dirty="0"/>
              <a:t>. </a:t>
            </a:r>
            <a:r>
              <a:rPr lang="tr-TR" sz="2600" dirty="0" err="1"/>
              <a:t>Percheron’lar</a:t>
            </a:r>
            <a:r>
              <a:rPr lang="tr-TR" sz="2600" dirty="0"/>
              <a:t> binek olarak kullanılabilir ve hatta bazıları atlı sporlar için eğitilebilmişlerdir</a:t>
            </a:r>
            <a:r>
              <a:rPr lang="tr-TR" dirty="0"/>
              <a:t>.</a:t>
            </a:r>
          </a:p>
        </p:txBody>
      </p:sp>
    </p:spTree>
    <p:extLst>
      <p:ext uri="{BB962C8B-B14F-4D97-AF65-F5344CB8AC3E}">
        <p14:creationId xmlns:p14="http://schemas.microsoft.com/office/powerpoint/2010/main" val="3700028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20000"/>
          </a:bodyPr>
          <a:lstStyle/>
          <a:p>
            <a:pPr marL="0" indent="0" algn="just">
              <a:buNone/>
            </a:pPr>
            <a:r>
              <a:rPr lang="tr-TR" b="0" i="0" dirty="0" err="1" smtClean="0">
                <a:solidFill>
                  <a:srgbClr val="404041"/>
                </a:solidFill>
                <a:effectLst/>
              </a:rPr>
              <a:t>Percheronlar</a:t>
            </a:r>
            <a:r>
              <a:rPr lang="tr-TR" b="0" i="0" dirty="0" smtClean="0">
                <a:solidFill>
                  <a:srgbClr val="404041"/>
                </a:solidFill>
                <a:effectLst/>
              </a:rPr>
              <a:t> genellikle yağız ya da </a:t>
            </a:r>
            <a:r>
              <a:rPr lang="tr-TR" b="0" i="0" dirty="0" err="1" smtClean="0">
                <a:solidFill>
                  <a:srgbClr val="404041"/>
                </a:solidFill>
                <a:effectLst/>
              </a:rPr>
              <a:t>demirkır</a:t>
            </a:r>
            <a:r>
              <a:rPr lang="tr-TR" b="0" i="0" dirty="0" smtClean="0">
                <a:solidFill>
                  <a:srgbClr val="404041"/>
                </a:solidFill>
                <a:effectLst/>
              </a:rPr>
              <a:t> donlara sahiptirler. Bazı aygır kayıtları sadece bu iki donu kabul etmektedir. Ancak, kestane, doru, kızıl doru renkleri de Amerika Birleşik Devletleri’nde soyunun DNA testiyle onaylanmasıyla sicil kayıtlarına kabul edilebilmektedir. Kestane için kırmızı geni çekiniktir ve iki siyah atın çiftleşmesinden kızıl bir tayın doğması ancak her ikisinin de </a:t>
            </a:r>
            <a:r>
              <a:rPr lang="tr-TR" b="0" i="0" dirty="0" err="1" smtClean="0">
                <a:solidFill>
                  <a:srgbClr val="404041"/>
                </a:solidFill>
                <a:effectLst/>
              </a:rPr>
              <a:t>heterozigot</a:t>
            </a:r>
            <a:r>
              <a:rPr lang="tr-TR" b="0" i="0" dirty="0" smtClean="0">
                <a:solidFill>
                  <a:srgbClr val="404041"/>
                </a:solidFill>
                <a:effectLst/>
              </a:rPr>
              <a:t> olması ile mümkündür. Hem babada hem de anada kırmızı genin olması gereklidir. O zaman bile kestane renginin çıkması dörtte bir olasılıktır. </a:t>
            </a:r>
          </a:p>
          <a:p>
            <a:pPr marL="0" indent="0" algn="just">
              <a:buNone/>
            </a:pPr>
            <a:r>
              <a:rPr lang="tr-TR" b="0" i="0" dirty="0" smtClean="0">
                <a:solidFill>
                  <a:srgbClr val="404041"/>
                </a:solidFill>
                <a:effectLst/>
              </a:rPr>
              <a:t>Bazı </a:t>
            </a:r>
            <a:r>
              <a:rPr lang="tr-TR" b="0" i="0" dirty="0" err="1" smtClean="0">
                <a:solidFill>
                  <a:srgbClr val="404041"/>
                </a:solidFill>
                <a:effectLst/>
              </a:rPr>
              <a:t>Percheron’larda</a:t>
            </a:r>
            <a:r>
              <a:rPr lang="tr-TR" b="0" i="0" dirty="0" smtClean="0">
                <a:solidFill>
                  <a:srgbClr val="404041"/>
                </a:solidFill>
                <a:effectLst/>
              </a:rPr>
              <a:t> baş ve ayaklarda beyaz lekeler vardır ama geniş beyazlıklar istenmez. </a:t>
            </a:r>
            <a:r>
              <a:rPr lang="tr-TR" b="0" i="0" dirty="0" err="1" smtClean="0">
                <a:solidFill>
                  <a:srgbClr val="404041"/>
                </a:solidFill>
                <a:effectLst/>
              </a:rPr>
              <a:t>Percheron’ların</a:t>
            </a:r>
            <a:r>
              <a:rPr lang="tr-TR" b="0" i="0" dirty="0" smtClean="0">
                <a:solidFill>
                  <a:srgbClr val="404041"/>
                </a:solidFill>
                <a:effectLst/>
              </a:rPr>
              <a:t> </a:t>
            </a:r>
            <a:r>
              <a:rPr lang="tr-TR" b="0" i="0" dirty="0" err="1" smtClean="0">
                <a:solidFill>
                  <a:srgbClr val="404041"/>
                </a:solidFill>
                <a:effectLst/>
              </a:rPr>
              <a:t>cidago</a:t>
            </a:r>
            <a:r>
              <a:rPr lang="tr-TR" b="0" i="0" dirty="0" smtClean="0">
                <a:solidFill>
                  <a:srgbClr val="404041"/>
                </a:solidFill>
                <a:effectLst/>
              </a:rPr>
              <a:t> yükseklikleri 150 - 190cm. arasında değişir. Ağırlıkları ortalama 900kg civarında olmasına rağmen 1180 kg’a kadar çıkabilirler. En yüksek </a:t>
            </a:r>
            <a:r>
              <a:rPr lang="tr-TR" b="0" i="0" dirty="0" err="1" smtClean="0">
                <a:solidFill>
                  <a:srgbClr val="404041"/>
                </a:solidFill>
                <a:effectLst/>
              </a:rPr>
              <a:t>cidagolu</a:t>
            </a:r>
            <a:r>
              <a:rPr lang="tr-TR" b="0" i="0" dirty="0" smtClean="0">
                <a:solidFill>
                  <a:srgbClr val="404041"/>
                </a:solidFill>
                <a:effectLst/>
              </a:rPr>
              <a:t> at rekorunu kıranlardan biri Le Gear adlı bir </a:t>
            </a:r>
            <a:r>
              <a:rPr lang="tr-TR" b="0" i="0" dirty="0" err="1" smtClean="0">
                <a:solidFill>
                  <a:srgbClr val="404041"/>
                </a:solidFill>
                <a:effectLst/>
              </a:rPr>
              <a:t>Percheron’du</a:t>
            </a:r>
            <a:r>
              <a:rPr lang="tr-TR" b="0" i="0" dirty="0" smtClean="0">
                <a:solidFill>
                  <a:srgbClr val="404041"/>
                </a:solidFill>
                <a:effectLst/>
              </a:rPr>
              <a:t>. 1902 de doğdu ve </a:t>
            </a:r>
            <a:r>
              <a:rPr lang="tr-TR" b="0" i="0" dirty="0" err="1" smtClean="0">
                <a:solidFill>
                  <a:srgbClr val="404041"/>
                </a:solidFill>
                <a:effectLst/>
              </a:rPr>
              <a:t>cidago</a:t>
            </a:r>
            <a:r>
              <a:rPr lang="tr-TR" b="0" i="0" dirty="0" smtClean="0">
                <a:solidFill>
                  <a:srgbClr val="404041"/>
                </a:solidFill>
                <a:effectLst/>
              </a:rPr>
              <a:t> yüksekliği 211cm. idi. Ağırlığı 1370 kg’ın biraz altındaydı.</a:t>
            </a:r>
          </a:p>
          <a:p>
            <a:pPr marL="0" indent="0" algn="just">
              <a:buNone/>
            </a:pPr>
            <a:r>
              <a:rPr lang="tr-TR" b="0" i="0" dirty="0" err="1" smtClean="0">
                <a:solidFill>
                  <a:srgbClr val="404041"/>
                </a:solidFill>
                <a:effectLst/>
              </a:rPr>
              <a:t>Percheron’lar</a:t>
            </a:r>
            <a:r>
              <a:rPr lang="tr-TR" b="0" i="0" dirty="0" smtClean="0">
                <a:solidFill>
                  <a:srgbClr val="404041"/>
                </a:solidFill>
                <a:effectLst/>
              </a:rPr>
              <a:t> uzun ömürlü olabilir, 25 yıldan fazla yaşarlar. Doğrulanmamış bazı kayıtlar bir </a:t>
            </a:r>
            <a:r>
              <a:rPr lang="tr-TR" b="0" i="0" dirty="0" err="1" smtClean="0">
                <a:solidFill>
                  <a:srgbClr val="404041"/>
                </a:solidFill>
                <a:effectLst/>
              </a:rPr>
              <a:t>Percheron’un</a:t>
            </a:r>
            <a:r>
              <a:rPr lang="tr-TR" b="0" i="0" dirty="0" smtClean="0">
                <a:solidFill>
                  <a:srgbClr val="404041"/>
                </a:solidFill>
                <a:effectLst/>
              </a:rPr>
              <a:t> 41 yaşına kadar yaşadığını belirtmektedir.</a:t>
            </a:r>
          </a:p>
          <a:p>
            <a:pPr marL="0" indent="0">
              <a:buNone/>
            </a:pPr>
            <a:endParaRPr lang="tr-TR" dirty="0"/>
          </a:p>
        </p:txBody>
      </p:sp>
    </p:spTree>
    <p:extLst>
      <p:ext uri="{BB962C8B-B14F-4D97-AF65-F5344CB8AC3E}">
        <p14:creationId xmlns:p14="http://schemas.microsoft.com/office/powerpoint/2010/main" val="2573981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379913" y="2028406"/>
            <a:ext cx="8944494" cy="4556760"/>
          </a:xfrm>
          <a:prstGeom prst="rect">
            <a:avLst/>
          </a:prstGeom>
        </p:spPr>
      </p:pic>
    </p:spTree>
    <p:extLst>
      <p:ext uri="{BB962C8B-B14F-4D97-AF65-F5344CB8AC3E}">
        <p14:creationId xmlns:p14="http://schemas.microsoft.com/office/powerpoint/2010/main" val="3198300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180408" y="1690688"/>
            <a:ext cx="9676014" cy="5167312"/>
          </a:xfrm>
          <a:prstGeom prst="rect">
            <a:avLst/>
          </a:prstGeom>
        </p:spPr>
      </p:pic>
    </p:spTree>
    <p:extLst>
      <p:ext uri="{BB962C8B-B14F-4D97-AF65-F5344CB8AC3E}">
        <p14:creationId xmlns:p14="http://schemas.microsoft.com/office/powerpoint/2010/main" val="2494571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CC0099"/>
                </a:solidFill>
              </a:rPr>
              <a:t>Türkiye'de Yetiştirilen At Irkları</a:t>
            </a:r>
            <a:endParaRPr lang="tr-TR" b="1" dirty="0">
              <a:solidFill>
                <a:srgbClr val="CC0099"/>
              </a:solidFill>
            </a:endParaRPr>
          </a:p>
        </p:txBody>
      </p:sp>
      <p:sp>
        <p:nvSpPr>
          <p:cNvPr id="3" name="İçerik Yer Tutucusu 2"/>
          <p:cNvSpPr>
            <a:spLocks noGrp="1"/>
          </p:cNvSpPr>
          <p:nvPr>
            <p:ph idx="1"/>
          </p:nvPr>
        </p:nvSpPr>
        <p:spPr/>
        <p:txBody>
          <a:bodyPr/>
          <a:lstStyle/>
          <a:p>
            <a:pPr marL="0" indent="0" algn="just">
              <a:buNone/>
            </a:pPr>
            <a:r>
              <a:rPr lang="tr-TR" dirty="0" smtClean="0"/>
              <a:t>Arap Atı Sıcakkanlı at ırklarının en önemli örneklerindendir. M.Ö. 2000 yıllarından beri Arap yarımadası ve çevresinde tanınmakta ve yetiştirilmektedir. Arap yarımadasının doğu ve kuzeyinde bulunan at ırklarının </a:t>
            </a:r>
            <a:r>
              <a:rPr lang="tr-TR" dirty="0" err="1" smtClean="0"/>
              <a:t>Prezewalski</a:t>
            </a:r>
            <a:r>
              <a:rPr lang="tr-TR" dirty="0" smtClean="0"/>
              <a:t> yabani atından köken almalarına karşın, Arap atının kökenini Tarpan yabani atının teşkil ettiğine ait görüşler daha yaygındır. Bir vakitler dünyanın en iyi Arap atlarını yetiştiren Türkiye’de bu ırkın başşehrin ve büyük şehirlerin ziynetini teşkil eden “küheylanları” yetişmiş ve eski Türk literatüründe Arap atı büyük yer almıştır. </a:t>
            </a:r>
          </a:p>
          <a:p>
            <a:pPr marL="0" indent="0" algn="just">
              <a:buNone/>
            </a:pPr>
            <a:r>
              <a:rPr lang="tr-TR" dirty="0" smtClean="0"/>
              <a:t> </a:t>
            </a:r>
            <a:endParaRPr lang="tr-TR" dirty="0"/>
          </a:p>
        </p:txBody>
      </p:sp>
    </p:spTree>
    <p:extLst>
      <p:ext uri="{BB962C8B-B14F-4D97-AF65-F5344CB8AC3E}">
        <p14:creationId xmlns:p14="http://schemas.microsoft.com/office/powerpoint/2010/main" val="170447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sz="3600" dirty="0" smtClean="0"/>
              <a:t>Arabistan çöllerindeki sert hayat şartları, bakım ve besleme şekilleri Arap atının kuvvetli </a:t>
            </a:r>
            <a:r>
              <a:rPr lang="tr-TR" sz="3600" dirty="0" err="1" smtClean="0"/>
              <a:t>konstitüsyonunu</a:t>
            </a:r>
            <a:r>
              <a:rPr lang="tr-TR" sz="3600" dirty="0" smtClean="0"/>
              <a:t> devamlı kuvvetlendirmiştir. Arapların uyguladıkları yetiştirme sistemi; bu ırkın morfolojik ve fizyolojik karakterlerini ve </a:t>
            </a:r>
            <a:r>
              <a:rPr lang="tr-TR" sz="3600" dirty="0" err="1" smtClean="0"/>
              <a:t>genotipini</a:t>
            </a:r>
            <a:r>
              <a:rPr lang="tr-TR" sz="3600" dirty="0" smtClean="0"/>
              <a:t> (saflığını) korumasını sağlamıştır</a:t>
            </a:r>
            <a:r>
              <a:rPr lang="tr-TR" dirty="0" smtClean="0"/>
              <a:t>. </a:t>
            </a:r>
            <a:endParaRPr lang="tr-TR" dirty="0"/>
          </a:p>
        </p:txBody>
      </p:sp>
    </p:spTree>
    <p:extLst>
      <p:ext uri="{BB962C8B-B14F-4D97-AF65-F5344CB8AC3E}">
        <p14:creationId xmlns:p14="http://schemas.microsoft.com/office/powerpoint/2010/main" val="4017732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006699"/>
                </a:solidFill>
              </a:rPr>
              <a:t>Soğukkanlı Atlar (</a:t>
            </a:r>
            <a:r>
              <a:rPr lang="tr-TR" b="1" dirty="0" err="1" smtClean="0">
                <a:solidFill>
                  <a:srgbClr val="006699"/>
                </a:solidFill>
              </a:rPr>
              <a:t>Cold</a:t>
            </a:r>
            <a:r>
              <a:rPr lang="tr-TR" b="1" dirty="0" smtClean="0">
                <a:solidFill>
                  <a:srgbClr val="006699"/>
                </a:solidFill>
              </a:rPr>
              <a:t> </a:t>
            </a:r>
            <a:r>
              <a:rPr lang="tr-TR" b="1" dirty="0" err="1" smtClean="0">
                <a:solidFill>
                  <a:srgbClr val="006699"/>
                </a:solidFill>
              </a:rPr>
              <a:t>Blooded</a:t>
            </a:r>
            <a:r>
              <a:rPr lang="tr-TR" b="1" dirty="0" smtClean="0">
                <a:solidFill>
                  <a:srgbClr val="006699"/>
                </a:solidFill>
              </a:rPr>
              <a:t>)</a:t>
            </a:r>
            <a:endParaRPr lang="tr-TR" b="1" dirty="0">
              <a:solidFill>
                <a:srgbClr val="006699"/>
              </a:solidFill>
            </a:endParaRPr>
          </a:p>
        </p:txBody>
      </p:sp>
      <p:sp>
        <p:nvSpPr>
          <p:cNvPr id="3" name="İçerik Yer Tutucusu 2"/>
          <p:cNvSpPr>
            <a:spLocks noGrp="1"/>
          </p:cNvSpPr>
          <p:nvPr>
            <p:ph idx="1"/>
          </p:nvPr>
        </p:nvSpPr>
        <p:spPr/>
        <p:txBody>
          <a:bodyPr>
            <a:normAutofit fontScale="92500" lnSpcReduction="20000"/>
          </a:bodyPr>
          <a:lstStyle/>
          <a:p>
            <a:pPr marL="0" indent="0" algn="just">
              <a:buNone/>
            </a:pPr>
            <a:r>
              <a:rPr lang="tr-TR" dirty="0" smtClean="0"/>
              <a:t>Bu ırklara ait atların kuzey bölgelerinde yetiştiği, bu bölgenin özelliklerinden dolayı kıt yem kaynaklarıyla, sert kışları atlatmak zorunda kaldıkları için bu hayvanların kalın bir kürke ve koruyucu deri altı yağ tabakasına sahip büyük ve ağır beden yapısına sahip olmuşlardır. Kasları </a:t>
            </a:r>
            <a:r>
              <a:rPr lang="tr-TR" dirty="0"/>
              <a:t>fazla gelişmiş, lenfatik bir </a:t>
            </a:r>
            <a:r>
              <a:rPr lang="tr-TR" dirty="0" err="1"/>
              <a:t>temparemente</a:t>
            </a:r>
            <a:r>
              <a:rPr lang="tr-TR" dirty="0"/>
              <a:t> (mizaç) sahip yani sakin ve ağır hareketli olmaları ile karakterizedir. Bu ırk atlarda beden yapısı kalın ve kaba bir görünüştedir. Kemikler kalındır. Baş küçük, gözler ufak, boyun kısa ve kalın, omuzlar kuvvetli, sağrı genel olarak çok iyi gelişmiş, çoğu zaman oluklu ya da çift sağrı şeklinde, bedendeki kıllar bol ve uzun, kuyruk kalın, bacakların </a:t>
            </a:r>
            <a:r>
              <a:rPr lang="tr-TR" dirty="0" err="1"/>
              <a:t>karpal</a:t>
            </a:r>
            <a:r>
              <a:rPr lang="tr-TR" dirty="0"/>
              <a:t> ve </a:t>
            </a:r>
            <a:r>
              <a:rPr lang="tr-TR" dirty="0" err="1"/>
              <a:t>tarsal</a:t>
            </a:r>
            <a:r>
              <a:rPr lang="tr-TR" dirty="0"/>
              <a:t> eklemlerden aşağı arka yüzleri uzun kıllarla kaplıdır. </a:t>
            </a:r>
          </a:p>
          <a:p>
            <a:pPr marL="0" indent="0" algn="just">
              <a:buNone/>
            </a:pPr>
            <a:r>
              <a:rPr lang="tr-TR" dirty="0" smtClean="0"/>
              <a:t>Örnekler arasında </a:t>
            </a:r>
            <a:r>
              <a:rPr lang="tr-TR" dirty="0" err="1" smtClean="0"/>
              <a:t>Percheron</a:t>
            </a:r>
            <a:r>
              <a:rPr lang="tr-TR" dirty="0" smtClean="0"/>
              <a:t> ve </a:t>
            </a:r>
            <a:r>
              <a:rPr lang="tr-TR" dirty="0" err="1" smtClean="0"/>
              <a:t>Shire</a:t>
            </a:r>
            <a:r>
              <a:rPr lang="tr-TR" dirty="0" smtClean="0"/>
              <a:t> atları sayılabilir. </a:t>
            </a:r>
            <a:r>
              <a:rPr lang="tr-TR" dirty="0" err="1" smtClean="0"/>
              <a:t>Shire</a:t>
            </a:r>
            <a:r>
              <a:rPr lang="tr-TR" dirty="0" smtClean="0"/>
              <a:t> ırkı, at ırkları arasında en iri olanıdır. Normal </a:t>
            </a:r>
            <a:r>
              <a:rPr lang="tr-TR" dirty="0" err="1" smtClean="0"/>
              <a:t>cidago</a:t>
            </a:r>
            <a:r>
              <a:rPr lang="tr-TR" dirty="0" smtClean="0"/>
              <a:t> yüksekliği, 170-180 cm arasındadır. Ancak bu yükseklik 2 metreye kadar çıkabilir. Ortalama ağırlığı 1 ton civarındadır, bazılarının ağırlığı 1500 kg’a kadar çıkabilir.</a:t>
            </a:r>
            <a:endParaRPr lang="tr-TR" dirty="0"/>
          </a:p>
        </p:txBody>
      </p:sp>
    </p:spTree>
    <p:extLst>
      <p:ext uri="{BB962C8B-B14F-4D97-AF65-F5344CB8AC3E}">
        <p14:creationId xmlns:p14="http://schemas.microsoft.com/office/powerpoint/2010/main" val="27842092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8269" y="532015"/>
            <a:ext cx="10655531" cy="5644948"/>
          </a:xfrm>
        </p:spPr>
        <p:txBody>
          <a:bodyPr>
            <a:noAutofit/>
          </a:bodyPr>
          <a:lstStyle/>
          <a:p>
            <a:pPr marL="0" indent="0" algn="just">
              <a:buNone/>
            </a:pPr>
            <a:r>
              <a:rPr lang="tr-TR" sz="3200" dirty="0" smtClean="0"/>
              <a:t>Araplar, Arap atı yetiştiriciliğinde dış görünüşe önem vermemekle birlikte, Arap atı ırkı içerisinde bazı tipler kabul etmişlerdir. Bu tiplerin en önemlileri </a:t>
            </a:r>
            <a:r>
              <a:rPr lang="tr-TR" sz="3200" dirty="0" smtClean="0">
                <a:solidFill>
                  <a:srgbClr val="CC0099"/>
                </a:solidFill>
              </a:rPr>
              <a:t>“Küheylan”, “</a:t>
            </a:r>
            <a:r>
              <a:rPr lang="tr-TR" sz="3200" dirty="0" err="1" smtClean="0">
                <a:solidFill>
                  <a:srgbClr val="CC0099"/>
                </a:solidFill>
              </a:rPr>
              <a:t>Seklavi</a:t>
            </a:r>
            <a:r>
              <a:rPr lang="tr-TR" sz="3200" dirty="0" smtClean="0">
                <a:solidFill>
                  <a:srgbClr val="CC0099"/>
                </a:solidFill>
              </a:rPr>
              <a:t>” ve “</a:t>
            </a:r>
            <a:r>
              <a:rPr lang="tr-TR" sz="3200" dirty="0" err="1" smtClean="0">
                <a:solidFill>
                  <a:srgbClr val="CC0099"/>
                </a:solidFill>
              </a:rPr>
              <a:t>Maneki</a:t>
            </a:r>
            <a:r>
              <a:rPr lang="tr-TR" sz="3200" dirty="0" smtClean="0">
                <a:solidFill>
                  <a:srgbClr val="CC0099"/>
                </a:solidFill>
              </a:rPr>
              <a:t>”</a:t>
            </a:r>
            <a:r>
              <a:rPr lang="tr-TR" sz="3200" dirty="0" smtClean="0">
                <a:solidFill>
                  <a:srgbClr val="FF0000"/>
                </a:solidFill>
              </a:rPr>
              <a:t> </a:t>
            </a:r>
            <a:r>
              <a:rPr lang="tr-TR" sz="3200" dirty="0" smtClean="0"/>
              <a:t>isimleri ile anılır. Arap atının anavatanı Arabistan yarımadası </a:t>
            </a:r>
            <a:r>
              <a:rPr lang="tr-TR" sz="3200" dirty="0" smtClean="0">
                <a:solidFill>
                  <a:srgbClr val="006699"/>
                </a:solidFill>
              </a:rPr>
              <a:t>(</a:t>
            </a:r>
            <a:r>
              <a:rPr lang="tr-TR" sz="3200" dirty="0" err="1" smtClean="0">
                <a:solidFill>
                  <a:srgbClr val="006699"/>
                </a:solidFill>
              </a:rPr>
              <a:t>Necit</a:t>
            </a:r>
            <a:r>
              <a:rPr lang="tr-TR" sz="3200" dirty="0" smtClean="0">
                <a:solidFill>
                  <a:srgbClr val="006699"/>
                </a:solidFill>
              </a:rPr>
              <a:t> Yaylası), </a:t>
            </a:r>
            <a:r>
              <a:rPr lang="tr-TR" sz="3200" dirty="0" smtClean="0"/>
              <a:t>Suriye ve Irak </a:t>
            </a:r>
            <a:r>
              <a:rPr lang="tr-TR" sz="3200" dirty="0" smtClean="0">
                <a:solidFill>
                  <a:srgbClr val="9900CC"/>
                </a:solidFill>
              </a:rPr>
              <a:t>(</a:t>
            </a:r>
            <a:r>
              <a:rPr lang="tr-TR" sz="3200" dirty="0" err="1" smtClean="0">
                <a:solidFill>
                  <a:srgbClr val="9900CC"/>
                </a:solidFill>
              </a:rPr>
              <a:t>Aneze</a:t>
            </a:r>
            <a:r>
              <a:rPr lang="tr-TR" sz="3200" dirty="0" smtClean="0">
                <a:solidFill>
                  <a:srgbClr val="9900CC"/>
                </a:solidFill>
              </a:rPr>
              <a:t> ve </a:t>
            </a:r>
            <a:r>
              <a:rPr lang="tr-TR" sz="3200" dirty="0" err="1" smtClean="0">
                <a:solidFill>
                  <a:srgbClr val="9900CC"/>
                </a:solidFill>
              </a:rPr>
              <a:t>Şemmar</a:t>
            </a:r>
            <a:r>
              <a:rPr lang="tr-TR" sz="3200" dirty="0" smtClean="0">
                <a:solidFill>
                  <a:srgbClr val="9900CC"/>
                </a:solidFill>
              </a:rPr>
              <a:t> kabileleri) </a:t>
            </a:r>
            <a:r>
              <a:rPr lang="tr-TR" sz="3200" dirty="0" smtClean="0"/>
              <a:t>olarak kabul edilmektedir. 1940’lı yıllara kadar tüm ırk özelliklerine sahip olan Arap atı örnekleri bu ülkelerde yetiştirilmekteydi. 1940’lardan sonra Arap ülkelerindeki ekonomik koşulların giderek iyileşmesi (petrol üretimi), Arap atı yetiştiriciliğinin gittikçe gerilemesine ve sayılarının azalmasına neden olmuştur. </a:t>
            </a:r>
            <a:endParaRPr lang="tr-TR" sz="3200" dirty="0"/>
          </a:p>
        </p:txBody>
      </p:sp>
    </p:spTree>
    <p:extLst>
      <p:ext uri="{BB962C8B-B14F-4D97-AF65-F5344CB8AC3E}">
        <p14:creationId xmlns:p14="http://schemas.microsoft.com/office/powerpoint/2010/main" val="38950109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Ülkemizin güneydoğu illerinde (Urfa ve Mardin) Arap atı yetiştiriciliği yapılmakta idi ve bu yetiştiriciliğin tarihi de oldukça eskidir. Özellikle Cumhuriyetin ilanından sonra, devletin Arap atı yetiştiriciliğine önem vermesi, haralar kurarak bu ırkın ıslahı ve sayısını artırılması için yaptığı yatırımlar sonucu ülkemiz dünyada bugün en mükemmel Arap atlarına sahip ülkelerin arasına girmiştir. Hatta 1980’lerden beri ülkemiz Arap ülkelerine sınırlı sayıda damızlık Arap atı ihracatına bile başlanmıştır.</a:t>
            </a:r>
            <a:endParaRPr lang="tr-TR" dirty="0"/>
          </a:p>
        </p:txBody>
      </p:sp>
    </p:spTree>
    <p:extLst>
      <p:ext uri="{BB962C8B-B14F-4D97-AF65-F5344CB8AC3E}">
        <p14:creationId xmlns:p14="http://schemas.microsoft.com/office/powerpoint/2010/main" val="2858957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3333CC"/>
                </a:solidFill>
              </a:rPr>
              <a:t>Arap atının özellikleri </a:t>
            </a:r>
            <a:endParaRPr lang="tr-TR" b="1" dirty="0">
              <a:solidFill>
                <a:srgbClr val="3333CC"/>
              </a:solidFill>
            </a:endParaRPr>
          </a:p>
        </p:txBody>
      </p:sp>
      <p:sp>
        <p:nvSpPr>
          <p:cNvPr id="3" name="İçerik Yer Tutucusu 2"/>
          <p:cNvSpPr>
            <a:spLocks noGrp="1"/>
          </p:cNvSpPr>
          <p:nvPr>
            <p:ph idx="1"/>
          </p:nvPr>
        </p:nvSpPr>
        <p:spPr/>
        <p:txBody>
          <a:bodyPr/>
          <a:lstStyle/>
          <a:p>
            <a:pPr marL="0" indent="0" algn="just">
              <a:buNone/>
            </a:pPr>
            <a:r>
              <a:rPr lang="tr-TR" dirty="0" smtClean="0"/>
              <a:t>İyi bir Arap atında beden yapısında mükemmel bir harmoni, uyum (orantı) ve asalet dikkati çeker. Çeşitli beden bölgeleri arasında görülen uygunluk ve önem bakımından Arap atına erişen başka at ırkı yoktur. Arap atında baş küçük ve zariftir. Başın profili düz veya dalgalıdır. Genellikle burun üstünde hafif bir çöküntü görülür. Başın şekli genelde dört köşe ve alın geniştir. Gözler iri ve bakışlar uysaldır. Burun delikleri geniş olup sıcak ve kuvvetli solunum esnasında açıldığı zaman dört köşe bir şekil alır. Kum fırtınaları zamanında düz bir hat yarık şeklinde kapanır. Kenarları ince, mukozası şeffaf pembedir. Burun ucu hafif çukurdur. Dudakları ince ve zariftir. Üst dudak alt dudağı geçer ve ağız genel görünüm olarak sivridir.</a:t>
            </a:r>
            <a:endParaRPr lang="tr-TR" dirty="0"/>
          </a:p>
        </p:txBody>
      </p:sp>
    </p:spTree>
    <p:extLst>
      <p:ext uri="{BB962C8B-B14F-4D97-AF65-F5344CB8AC3E}">
        <p14:creationId xmlns:p14="http://schemas.microsoft.com/office/powerpoint/2010/main" val="27301462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algn="just"/>
            <a:r>
              <a:rPr lang="tr-TR" dirty="0" smtClean="0"/>
              <a:t>Kulaklar küçük ve sivri, hareketli ve diktir. Boyun </a:t>
            </a:r>
            <a:r>
              <a:rPr lang="tr-TR" dirty="0" err="1" smtClean="0"/>
              <a:t>cidagodan</a:t>
            </a:r>
            <a:r>
              <a:rPr lang="tr-TR" dirty="0" smtClean="0"/>
              <a:t> sonra hafif bir çöküntü yaparak güzel bir bükülmeyle yükselir, hatları belirli ve uzun olup, baş ve göğüs ile bağlantı kuvvetlidir. Yele ince ipek gibi </a:t>
            </a:r>
            <a:r>
              <a:rPr lang="tr-TR" dirty="0" err="1" smtClean="0"/>
              <a:t>cidago</a:t>
            </a:r>
            <a:r>
              <a:rPr lang="tr-TR" dirty="0" smtClean="0"/>
              <a:t> yüksek ve kuru, omuzlar kâfi derecede uzun ve eğimli, göğüs derin, uzun ve geniş, karın yuvarlak, böğürler (fossa para </a:t>
            </a:r>
            <a:r>
              <a:rPr lang="tr-TR" dirty="0" err="1" smtClean="0"/>
              <a:t>lumbalisler</a:t>
            </a:r>
            <a:r>
              <a:rPr lang="tr-TR" dirty="0" smtClean="0"/>
              <a:t>) kapalı, sırt ve bel kısa (5 </a:t>
            </a:r>
            <a:r>
              <a:rPr lang="tr-TR" dirty="0" err="1" smtClean="0"/>
              <a:t>omurlu</a:t>
            </a:r>
            <a:r>
              <a:rPr lang="tr-TR" dirty="0" smtClean="0"/>
              <a:t>), sağrı uzun ve düz, kuyruk bağlantısı yukarıdan ve kuyruk kılları incedir. Yürüyüş esnasında kuyruk kalkar ve havada güzel bir kavis yapar. Buna kuyruk tutma denir. </a:t>
            </a:r>
            <a:endParaRPr lang="tr-TR" dirty="0"/>
          </a:p>
        </p:txBody>
      </p:sp>
    </p:spTree>
    <p:extLst>
      <p:ext uri="{BB962C8B-B14F-4D97-AF65-F5344CB8AC3E}">
        <p14:creationId xmlns:p14="http://schemas.microsoft.com/office/powerpoint/2010/main" val="28810566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lvl="0" indent="0" algn="just">
              <a:buNone/>
            </a:pPr>
            <a:r>
              <a:rPr lang="tr-TR" sz="3200" dirty="0">
                <a:solidFill>
                  <a:prstClr val="black"/>
                </a:solidFill>
              </a:rPr>
              <a:t>Bacaklar kuru, kemikler demir gibi sağlam, eklemler geniş, bağ ve </a:t>
            </a:r>
            <a:r>
              <a:rPr lang="tr-TR" sz="3200" dirty="0" err="1">
                <a:solidFill>
                  <a:prstClr val="black"/>
                </a:solidFill>
              </a:rPr>
              <a:t>tendolar</a:t>
            </a:r>
            <a:r>
              <a:rPr lang="tr-TR" sz="3200" dirty="0">
                <a:solidFill>
                  <a:prstClr val="black"/>
                </a:solidFill>
              </a:rPr>
              <a:t> belirgin, tırnaklar küçük ve sağlamdır. Vücudu örten kıllar fevkalade ince ve yumuşaktır. Damarla derini altında görülür. Yürüyüş fevkalade hafif ve elastikidir. Tırıs yürüyüşte adımlar alçaktandır. Dörtnala yürüyüşleri (koşmaları) mükemmeldir. Adımlar çok geniş değildir</a:t>
            </a:r>
          </a:p>
          <a:p>
            <a:endParaRPr lang="tr-TR" dirty="0"/>
          </a:p>
        </p:txBody>
      </p:sp>
    </p:spTree>
    <p:extLst>
      <p:ext uri="{BB962C8B-B14F-4D97-AF65-F5344CB8AC3E}">
        <p14:creationId xmlns:p14="http://schemas.microsoft.com/office/powerpoint/2010/main" val="1759506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lvl="0" indent="0" algn="just">
              <a:buNone/>
            </a:pPr>
            <a:r>
              <a:rPr lang="tr-TR" sz="3200" dirty="0" err="1" smtClean="0">
                <a:solidFill>
                  <a:prstClr val="black"/>
                </a:solidFill>
              </a:rPr>
              <a:t>Cidago</a:t>
            </a:r>
            <a:r>
              <a:rPr lang="tr-TR" sz="3200" dirty="0" smtClean="0">
                <a:solidFill>
                  <a:prstClr val="black"/>
                </a:solidFill>
              </a:rPr>
              <a:t> </a:t>
            </a:r>
            <a:r>
              <a:rPr lang="tr-TR" sz="3200" dirty="0">
                <a:solidFill>
                  <a:prstClr val="black"/>
                </a:solidFill>
              </a:rPr>
              <a:t>yüksekliği 132-160 cm olmakla beraber genellikle 145-155 cm arasındadır. Arap atı üç yaşında gelişimini tamamlar. Doru kır ve al donlar en fazla görülür. Yağız nadirdir. Kır donlardan koyu bakla kır, allardan yanık al, yağızın kuzguni, dorunun koyu kestane doru olması makbuldür. Arap atı, açlığa, susuzluğa, hastalıklara ve birçok mahrumiyete karşı dayanıklı bir hayvandır. </a:t>
            </a:r>
          </a:p>
          <a:p>
            <a:endParaRPr lang="tr-TR" dirty="0"/>
          </a:p>
        </p:txBody>
      </p:sp>
    </p:spTree>
    <p:extLst>
      <p:ext uri="{BB962C8B-B14F-4D97-AF65-F5344CB8AC3E}">
        <p14:creationId xmlns:p14="http://schemas.microsoft.com/office/powerpoint/2010/main" val="1083668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stretch>
            <a:fillRect/>
          </a:stretch>
        </p:blipFill>
        <p:spPr>
          <a:xfrm>
            <a:off x="3780625" y="1690688"/>
            <a:ext cx="3817951" cy="2270957"/>
          </a:xfrm>
          <a:prstGeom prst="rect">
            <a:avLst/>
          </a:prstGeom>
        </p:spPr>
      </p:pic>
      <p:pic>
        <p:nvPicPr>
          <p:cNvPr id="7" name="Resim 6"/>
          <p:cNvPicPr>
            <a:picLocks noChangeAspect="1"/>
          </p:cNvPicPr>
          <p:nvPr/>
        </p:nvPicPr>
        <p:blipFill>
          <a:blip r:embed="rId3"/>
          <a:stretch>
            <a:fillRect/>
          </a:stretch>
        </p:blipFill>
        <p:spPr>
          <a:xfrm>
            <a:off x="838200" y="1690688"/>
            <a:ext cx="3329907" cy="4439876"/>
          </a:xfrm>
          <a:prstGeom prst="rect">
            <a:avLst/>
          </a:prstGeom>
        </p:spPr>
      </p:pic>
      <p:pic>
        <p:nvPicPr>
          <p:cNvPr id="9" name="Resim 8"/>
          <p:cNvPicPr>
            <a:picLocks noChangeAspect="1"/>
          </p:cNvPicPr>
          <p:nvPr/>
        </p:nvPicPr>
        <p:blipFill>
          <a:blip r:embed="rId4"/>
          <a:stretch>
            <a:fillRect/>
          </a:stretch>
        </p:blipFill>
        <p:spPr>
          <a:xfrm>
            <a:off x="3866210" y="3831662"/>
            <a:ext cx="4359018" cy="2911092"/>
          </a:xfrm>
          <a:prstGeom prst="rect">
            <a:avLst/>
          </a:prstGeom>
        </p:spPr>
      </p:pic>
      <p:pic>
        <p:nvPicPr>
          <p:cNvPr id="10" name="Resim 9"/>
          <p:cNvPicPr>
            <a:picLocks noChangeAspect="1"/>
          </p:cNvPicPr>
          <p:nvPr/>
        </p:nvPicPr>
        <p:blipFill>
          <a:blip r:embed="rId5"/>
          <a:stretch>
            <a:fillRect/>
          </a:stretch>
        </p:blipFill>
        <p:spPr>
          <a:xfrm>
            <a:off x="7751255" y="2152506"/>
            <a:ext cx="3683364" cy="2331922"/>
          </a:xfrm>
          <a:prstGeom prst="rect">
            <a:avLst/>
          </a:prstGeom>
        </p:spPr>
      </p:pic>
    </p:spTree>
    <p:extLst>
      <p:ext uri="{BB962C8B-B14F-4D97-AF65-F5344CB8AC3E}">
        <p14:creationId xmlns:p14="http://schemas.microsoft.com/office/powerpoint/2010/main" val="1888290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CC3300"/>
                </a:solidFill>
              </a:rPr>
              <a:t>İngiliz Atı </a:t>
            </a:r>
            <a:endParaRPr lang="tr-TR" b="1" dirty="0">
              <a:solidFill>
                <a:srgbClr val="CC3300"/>
              </a:solidFill>
            </a:endParaRPr>
          </a:p>
        </p:txBody>
      </p:sp>
      <p:sp>
        <p:nvSpPr>
          <p:cNvPr id="3" name="İçerik Yer Tutucusu 2"/>
          <p:cNvSpPr>
            <a:spLocks noGrp="1"/>
          </p:cNvSpPr>
          <p:nvPr>
            <p:ph idx="1"/>
          </p:nvPr>
        </p:nvSpPr>
        <p:spPr/>
        <p:txBody>
          <a:bodyPr>
            <a:normAutofit/>
          </a:bodyPr>
          <a:lstStyle/>
          <a:p>
            <a:pPr marL="0" indent="0" algn="just">
              <a:buNone/>
            </a:pPr>
            <a:r>
              <a:rPr lang="tr-TR" dirty="0" smtClean="0"/>
              <a:t>İngiliz atı, sıcakkanlı at ırklarının en önemlisidir. İngiliz atı, insanlar tarafından belli bir yetiştirme yöntemi ve yarış istikametinde sıkı bir seleksiyon uygulanarak meydana getirilmiş bir ırktır.  İngiliz atları genel olarak 165-170 cm </a:t>
            </a:r>
            <a:r>
              <a:rPr lang="tr-TR" dirty="0" err="1" smtClean="0"/>
              <a:t>cidago</a:t>
            </a:r>
            <a:r>
              <a:rPr lang="tr-TR" dirty="0" smtClean="0"/>
              <a:t> yüksekliğindedir. Bundan daha yüksek ve daha alçak hayvanlara rastlansa da bunlar makbul tutulmaz. Baş, çok defa biraz büyük fakat asil ve kurudur. Gözler büyük ve canlıdır. Burun delikleri büyüktür. Çene altı (</a:t>
            </a:r>
            <a:r>
              <a:rPr lang="tr-TR" dirty="0" err="1" smtClean="0"/>
              <a:t>masseterler-ganaşlar</a:t>
            </a:r>
            <a:r>
              <a:rPr lang="tr-TR" dirty="0" smtClean="0"/>
              <a:t>) geniştir. Alın Arap atına göre dar ve uzundur. Genel görünümüyle vücudun bütün hatları uzun görünümlüdür. Boyun oldukça uzun ve kuvvetli, baş ve </a:t>
            </a:r>
            <a:r>
              <a:rPr lang="tr-TR" dirty="0" err="1" smtClean="0"/>
              <a:t>cidago</a:t>
            </a:r>
            <a:r>
              <a:rPr lang="tr-TR" dirty="0" smtClean="0"/>
              <a:t> ile bağlantısı iyidir. </a:t>
            </a:r>
            <a:r>
              <a:rPr lang="tr-TR" dirty="0" err="1" smtClean="0"/>
              <a:t>Cidago</a:t>
            </a:r>
            <a:r>
              <a:rPr lang="tr-TR" dirty="0" smtClean="0"/>
              <a:t> yüksek ve uzundur. </a:t>
            </a:r>
            <a:endParaRPr lang="tr-TR" dirty="0"/>
          </a:p>
        </p:txBody>
      </p:sp>
    </p:spTree>
    <p:extLst>
      <p:ext uri="{BB962C8B-B14F-4D97-AF65-F5344CB8AC3E}">
        <p14:creationId xmlns:p14="http://schemas.microsoft.com/office/powerpoint/2010/main" val="2973110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sz="3200" dirty="0" smtClean="0"/>
              <a:t>Sırt ve bel normal uzunlukta geniş ve kuvvetlidir. Beden derin ve geniştir. Sağrı gayet geniş, uzun ve arkaya doğru meyillidir. Kuyruk bağlantısı biraz aşağıdandır ve koşarken Arap atı gibi “kuyruk tutma” görülmez. Göğüs yapısı geniş uzun ve derindir. Bu bakımdan solunum ve dolaşım sistemi gayet iyi gelişmiştir. Bunda da böğürler kapalıdır. Karın çekiktir. </a:t>
            </a:r>
          </a:p>
          <a:p>
            <a:endParaRPr lang="tr-TR" dirty="0"/>
          </a:p>
        </p:txBody>
      </p:sp>
    </p:spTree>
    <p:extLst>
      <p:ext uri="{BB962C8B-B14F-4D97-AF65-F5344CB8AC3E}">
        <p14:creationId xmlns:p14="http://schemas.microsoft.com/office/powerpoint/2010/main" val="70777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762000" y="1690688"/>
            <a:ext cx="10515600" cy="4351338"/>
          </a:xfrm>
        </p:spPr>
        <p:txBody>
          <a:bodyPr>
            <a:normAutofit/>
          </a:bodyPr>
          <a:lstStyle/>
          <a:p>
            <a:pPr marL="0" indent="0" algn="just">
              <a:buNone/>
            </a:pPr>
            <a:r>
              <a:rPr lang="tr-TR" sz="3200" dirty="0" smtClean="0"/>
              <a:t>Bacaklar kuru, açıları kapalı, kas ve </a:t>
            </a:r>
            <a:r>
              <a:rPr lang="tr-TR" sz="3200" dirty="0" err="1" smtClean="0"/>
              <a:t>tendoları</a:t>
            </a:r>
            <a:r>
              <a:rPr lang="tr-TR" sz="3200" dirty="0" smtClean="0"/>
              <a:t> kuvvetli ve belirgindir. Eklemler geniş ve sağlam bağlantılıdır. Tırnaklar geniş ve sağlamdır. Deri ince ve yumuşak, tüyler daima kısa ve parlak, yeleler uzun ve yumuşaktır. İngiliz atında da yüzeysel damarlar ve </a:t>
            </a:r>
            <a:r>
              <a:rPr lang="tr-TR" sz="3200" dirty="0" err="1" smtClean="0"/>
              <a:t>tendolar</a:t>
            </a:r>
            <a:r>
              <a:rPr lang="tr-TR" sz="3200" dirty="0" smtClean="0"/>
              <a:t> belirgin olarak görülür ve hissedilir. Al ve doru en çok görülen donlardır. Kır ve yağız donlar  az görülür. </a:t>
            </a:r>
          </a:p>
        </p:txBody>
      </p:sp>
    </p:spTree>
    <p:extLst>
      <p:ext uri="{BB962C8B-B14F-4D97-AF65-F5344CB8AC3E}">
        <p14:creationId xmlns:p14="http://schemas.microsoft.com/office/powerpoint/2010/main" val="98225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Oluklu sağrı, </a:t>
            </a:r>
            <a:r>
              <a:rPr lang="tr-TR" dirty="0" err="1" smtClean="0"/>
              <a:t>Carpal</a:t>
            </a:r>
            <a:r>
              <a:rPr lang="tr-TR" dirty="0" smtClean="0"/>
              <a:t> ve </a:t>
            </a:r>
            <a:r>
              <a:rPr lang="tr-TR" dirty="0" err="1" smtClean="0"/>
              <a:t>Tarsal</a:t>
            </a:r>
            <a:r>
              <a:rPr lang="tr-TR" dirty="0" smtClean="0"/>
              <a:t> eklemler ucun kıllarla kaplı</a:t>
            </a:r>
            <a:endParaRPr lang="tr-TR" dirty="0"/>
          </a:p>
        </p:txBody>
      </p:sp>
      <p:pic>
        <p:nvPicPr>
          <p:cNvPr id="4" name="İçerik Yer Tutucusu 3"/>
          <p:cNvPicPr>
            <a:picLocks noGrp="1" noChangeAspect="1"/>
          </p:cNvPicPr>
          <p:nvPr>
            <p:ph idx="1"/>
          </p:nvPr>
        </p:nvPicPr>
        <p:blipFill>
          <a:blip r:embed="rId2"/>
          <a:stretch>
            <a:fillRect/>
          </a:stretch>
        </p:blipFill>
        <p:spPr>
          <a:xfrm>
            <a:off x="2613890" y="2105891"/>
            <a:ext cx="6945745" cy="4433454"/>
          </a:xfrm>
          <a:prstGeom prst="rect">
            <a:avLst/>
          </a:prstGeom>
        </p:spPr>
      </p:pic>
    </p:spTree>
    <p:extLst>
      <p:ext uri="{BB962C8B-B14F-4D97-AF65-F5344CB8AC3E}">
        <p14:creationId xmlns:p14="http://schemas.microsoft.com/office/powerpoint/2010/main" val="3041987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lvl="0" indent="0" algn="just">
              <a:buNone/>
            </a:pPr>
            <a:r>
              <a:rPr lang="tr-TR" sz="3200" dirty="0">
                <a:solidFill>
                  <a:prstClr val="black"/>
                </a:solidFill>
              </a:rPr>
              <a:t>İngiliz atı sıcakkanlı atlar içinde en erken gelişenidir. Daima en iyi bakım ve besleme şartlarını sağlamak gerekir. İngiliz atı, özellikle bir yarış ve spor atıdır. Dünyanın en süratli koşan atıdır. Adımlar geniştir. Adi yürüyüş esnasında arka ayaklar ön ayak izlerini aşar. Tırıs ve dörtnal yürüyüşü ise çok daha rahat ve mükemmeldir. Rahvan yürüyüş İngiliz atında da görülmez ve istenmez. Yarışa uygun olmayan İngiliz atları başka hizmetlerde kullanılabilir. </a:t>
            </a:r>
          </a:p>
          <a:p>
            <a:endParaRPr lang="tr-TR" sz="3200" dirty="0"/>
          </a:p>
        </p:txBody>
      </p:sp>
    </p:spTree>
    <p:extLst>
      <p:ext uri="{BB962C8B-B14F-4D97-AF65-F5344CB8AC3E}">
        <p14:creationId xmlns:p14="http://schemas.microsoft.com/office/powerpoint/2010/main" val="4614052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İngiliz Atı</a:t>
            </a:r>
            <a:endParaRPr lang="tr-TR" dirty="0"/>
          </a:p>
        </p:txBody>
      </p:sp>
      <p:pic>
        <p:nvPicPr>
          <p:cNvPr id="4" name="İçerik Yer Tutucusu 3"/>
          <p:cNvPicPr>
            <a:picLocks noGrp="1" noChangeAspect="1"/>
          </p:cNvPicPr>
          <p:nvPr>
            <p:ph idx="1"/>
          </p:nvPr>
        </p:nvPicPr>
        <p:blipFill>
          <a:blip r:embed="rId2"/>
          <a:stretch>
            <a:fillRect/>
          </a:stretch>
        </p:blipFill>
        <p:spPr>
          <a:xfrm>
            <a:off x="5400964" y="628072"/>
            <a:ext cx="6571751" cy="3371273"/>
          </a:xfrm>
          <a:prstGeom prst="rect">
            <a:avLst/>
          </a:prstGeom>
        </p:spPr>
      </p:pic>
      <p:pic>
        <p:nvPicPr>
          <p:cNvPr id="6" name="Resim 5"/>
          <p:cNvPicPr>
            <a:picLocks noChangeAspect="1"/>
          </p:cNvPicPr>
          <p:nvPr/>
        </p:nvPicPr>
        <p:blipFill>
          <a:blip r:embed="rId3"/>
          <a:stretch>
            <a:fillRect/>
          </a:stretch>
        </p:blipFill>
        <p:spPr>
          <a:xfrm>
            <a:off x="242265" y="2681884"/>
            <a:ext cx="5789080" cy="4026640"/>
          </a:xfrm>
          <a:prstGeom prst="rect">
            <a:avLst/>
          </a:prstGeom>
        </p:spPr>
      </p:pic>
    </p:spTree>
    <p:extLst>
      <p:ext uri="{BB962C8B-B14F-4D97-AF65-F5344CB8AC3E}">
        <p14:creationId xmlns:p14="http://schemas.microsoft.com/office/powerpoint/2010/main" val="31274261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solidFill>
                  <a:srgbClr val="006600"/>
                </a:solidFill>
              </a:rPr>
              <a:t>Haflinger</a:t>
            </a:r>
            <a:r>
              <a:rPr lang="tr-TR" b="1" dirty="0" smtClean="0">
                <a:solidFill>
                  <a:srgbClr val="006600"/>
                </a:solidFill>
              </a:rPr>
              <a:t> Atı </a:t>
            </a:r>
            <a:endParaRPr lang="tr-TR" b="1" dirty="0">
              <a:solidFill>
                <a:srgbClr val="006600"/>
              </a:solidFill>
            </a:endParaRPr>
          </a:p>
        </p:txBody>
      </p:sp>
      <p:sp>
        <p:nvSpPr>
          <p:cNvPr id="3" name="İçerik Yer Tutucusu 2"/>
          <p:cNvSpPr>
            <a:spLocks noGrp="1"/>
          </p:cNvSpPr>
          <p:nvPr>
            <p:ph idx="1"/>
          </p:nvPr>
        </p:nvSpPr>
        <p:spPr/>
        <p:txBody>
          <a:bodyPr/>
          <a:lstStyle/>
          <a:p>
            <a:pPr marL="0" indent="0" algn="just">
              <a:buNone/>
            </a:pPr>
            <a:r>
              <a:rPr lang="tr-TR" sz="3200" dirty="0" err="1" smtClean="0"/>
              <a:t>Haflinger</a:t>
            </a:r>
            <a:r>
              <a:rPr lang="tr-TR" sz="3200" dirty="0" smtClean="0"/>
              <a:t> atının anavatanı Avusturya’nın güney </a:t>
            </a:r>
            <a:r>
              <a:rPr lang="tr-TR" sz="3200" dirty="0" err="1" smtClean="0"/>
              <a:t>Tirol</a:t>
            </a:r>
            <a:r>
              <a:rPr lang="tr-TR" sz="3200" dirty="0" smtClean="0"/>
              <a:t> </a:t>
            </a:r>
            <a:r>
              <a:rPr lang="tr-TR" sz="3200" dirty="0" err="1" smtClean="0"/>
              <a:t>Alpleri’dir</a:t>
            </a:r>
            <a:r>
              <a:rPr lang="tr-TR" sz="3200" dirty="0" smtClean="0"/>
              <a:t>. Avusturya, Güney Almanya ve İsviçre’de Alp Dağları bölgelerinde yetiştirilir. Sıcakkanlı at ırkları arasında sayılmakla beraber soğukkanlı at ırklarının tipine benzer. Bu ırkın </a:t>
            </a:r>
            <a:r>
              <a:rPr lang="tr-TR" sz="3200" dirty="0" err="1" smtClean="0"/>
              <a:t>genotipinde</a:t>
            </a:r>
            <a:r>
              <a:rPr lang="tr-TR" sz="3200" dirty="0" smtClean="0"/>
              <a:t> soğukkanlı at ırklarının genlerinin bulunduğunu iddia edenler de vardır. Bu at ırkı güney </a:t>
            </a:r>
            <a:r>
              <a:rPr lang="tr-TR" sz="3200" dirty="0" err="1" smtClean="0"/>
              <a:t>Tirol</a:t>
            </a:r>
            <a:r>
              <a:rPr lang="tr-TR" sz="3200" dirty="0" smtClean="0"/>
              <a:t> dağlarında yaşayan yerli at ırkının, başka bir Alman at ırkı olan </a:t>
            </a:r>
            <a:r>
              <a:rPr lang="tr-TR" sz="3200" dirty="0" err="1" smtClean="0"/>
              <a:t>Noriker</a:t>
            </a:r>
            <a:r>
              <a:rPr lang="tr-TR" sz="3200" dirty="0" smtClean="0"/>
              <a:t> ve Arap atları ile melezlenmesi sonunda meydana gelmiştir</a:t>
            </a:r>
            <a:r>
              <a:rPr lang="tr-TR" dirty="0" smtClean="0"/>
              <a:t>. </a:t>
            </a:r>
            <a:endParaRPr lang="tr-TR" dirty="0"/>
          </a:p>
        </p:txBody>
      </p:sp>
    </p:spTree>
    <p:extLst>
      <p:ext uri="{BB962C8B-B14F-4D97-AF65-F5344CB8AC3E}">
        <p14:creationId xmlns:p14="http://schemas.microsoft.com/office/powerpoint/2010/main" val="22026939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pPr marL="0" indent="0" algn="just">
              <a:buNone/>
            </a:pPr>
            <a:r>
              <a:rPr lang="tr-TR" dirty="0" err="1" smtClean="0"/>
              <a:t>Haflinger</a:t>
            </a:r>
            <a:r>
              <a:rPr lang="tr-TR" dirty="0" smtClean="0"/>
              <a:t> atının özellikleri </a:t>
            </a:r>
            <a:r>
              <a:rPr lang="tr-TR" dirty="0" err="1" smtClean="0"/>
              <a:t>Haflinger</a:t>
            </a:r>
            <a:r>
              <a:rPr lang="tr-TR" dirty="0" smtClean="0"/>
              <a:t> atı, 130-140 cm </a:t>
            </a:r>
            <a:r>
              <a:rPr lang="tr-TR" dirty="0" err="1" smtClean="0"/>
              <a:t>cidago</a:t>
            </a:r>
            <a:r>
              <a:rPr lang="tr-TR" dirty="0" smtClean="0"/>
              <a:t> yüksekliğinde olup vücut hatları ve bacakları kısadır. Baş küçük, alın geniş, boyun kısa ve kalın, perçem ve yele bol ve uzun kıllardan oluşmuştur. </a:t>
            </a:r>
            <a:r>
              <a:rPr lang="tr-TR" dirty="0" err="1" smtClean="0"/>
              <a:t>Cidago</a:t>
            </a:r>
            <a:r>
              <a:rPr lang="tr-TR" dirty="0" smtClean="0"/>
              <a:t> kısadır. Sırt ve bel kısa, geniş, kuvvetli; sağrı geniş biraz düşük, sağrı kasları çok iyi gelişmiş bir durumdadır. Bacaklar ve bacak eklemleri kuvvetlidir. Kemikleri kuvvetli eklemleri sağlam, ayaklar geniş ve sağlamdır. Kuyrukta kalın, bol ve uzun kıllarla örtülüdür. </a:t>
            </a:r>
          </a:p>
          <a:p>
            <a:pPr marL="0" indent="0" algn="just">
              <a:buNone/>
            </a:pPr>
            <a:r>
              <a:rPr lang="tr-TR" dirty="0" err="1" smtClean="0"/>
              <a:t>Haflinger</a:t>
            </a:r>
            <a:r>
              <a:rPr lang="tr-TR" dirty="0" smtClean="0"/>
              <a:t> atında don “</a:t>
            </a:r>
            <a:r>
              <a:rPr lang="tr-TR" dirty="0" err="1" smtClean="0"/>
              <a:t>Akkanat</a:t>
            </a:r>
            <a:r>
              <a:rPr lang="tr-TR" dirty="0" smtClean="0"/>
              <a:t> Al” dondur. Bu donda vücut açık kırmızı çay rengi kıllarla örtülü; yele, kuyruk ve ayak uçları ise saman sarısı rengindedir. Bu don ırkın genel karakteristiğidir. Ancak çok nadir olarak daha koyu renkli açık doru diyebileceğimiz renklere kaçan donlar görülebilir.</a:t>
            </a:r>
            <a:endParaRPr lang="tr-TR" dirty="0"/>
          </a:p>
        </p:txBody>
      </p:sp>
    </p:spTree>
    <p:extLst>
      <p:ext uri="{BB962C8B-B14F-4D97-AF65-F5344CB8AC3E}">
        <p14:creationId xmlns:p14="http://schemas.microsoft.com/office/powerpoint/2010/main" val="36402003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dirty="0" err="1" smtClean="0"/>
              <a:t>Haflinger</a:t>
            </a:r>
            <a:r>
              <a:rPr lang="tr-TR" dirty="0" smtClean="0"/>
              <a:t> atı bir iş hayvanıdır. Süratli yürüyüş ve binek için elverişli değildir. Sırtta yük taşıma, araba ve çiftlik hizmetlerinde kullanılabilir. Canlı mizaçlı olmakla beraber gayet iyi huylu, yumuşak, her işe kolaylıkla alıştırılabilir ve kullanılabilir bir yapıya sahiptir. Bu bakımdan hemen her işte kadınlar çocuklar dahi bu atı rahatlıkla kullanabilir. Dayanıklıdır, az yemle vücut formunu ve gücünü devam ettirebilir. Bir dağlık bölge hayvanı olmakla beraber çeşitli bölgelere ve iklim şartlarına rahatlıkla adapte olabilir. Hastalıklara karşı çok dayanıklıdır. Döl verimleri yüksektir. Kısraklar kolay gebe kalır ve taylarını iyi büyütürler. </a:t>
            </a:r>
            <a:endParaRPr lang="tr-TR" dirty="0"/>
          </a:p>
        </p:txBody>
      </p:sp>
    </p:spTree>
    <p:extLst>
      <p:ext uri="{BB962C8B-B14F-4D97-AF65-F5344CB8AC3E}">
        <p14:creationId xmlns:p14="http://schemas.microsoft.com/office/powerpoint/2010/main" val="24005164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lvl="0" indent="0" algn="just">
              <a:buNone/>
            </a:pPr>
            <a:r>
              <a:rPr lang="tr-TR" sz="3200" dirty="0" err="1">
                <a:solidFill>
                  <a:prstClr val="black"/>
                </a:solidFill>
              </a:rPr>
              <a:t>Haflinger</a:t>
            </a:r>
            <a:r>
              <a:rPr lang="tr-TR" sz="3200" dirty="0">
                <a:solidFill>
                  <a:prstClr val="black"/>
                </a:solidFill>
              </a:rPr>
              <a:t> atı, 1961 yılında Türkiye’ye ithal edilmiştir. 15 kısrak ve 4 aygırla 1963’lerde başlayan yetiştirme devlet kurumlarında süratle ilerlemiştir. İthal edilenlerden sonra Türkiye’de doğup büyüyen kuşaklar Türkiye iklim şartlarına gayet iyi uymuşlar ve halk tarafından da sevilmiş ve benimsenmişlerdir. Yurdumuzda saf yetiştirilmesinin yanında yerli atlarımızla ve </a:t>
            </a:r>
            <a:r>
              <a:rPr lang="tr-TR" sz="3200" dirty="0" err="1">
                <a:solidFill>
                  <a:prstClr val="black"/>
                </a:solidFill>
              </a:rPr>
              <a:t>yarımkan</a:t>
            </a:r>
            <a:r>
              <a:rPr lang="tr-TR" sz="3200" dirty="0">
                <a:solidFill>
                  <a:prstClr val="black"/>
                </a:solidFill>
              </a:rPr>
              <a:t> Arap atlarla melezlemesi yapılmıştır. Bugüne kadar elde edilen sonuçlar memnuniyet vericidir. </a:t>
            </a:r>
          </a:p>
          <a:p>
            <a:endParaRPr lang="tr-TR" dirty="0"/>
          </a:p>
        </p:txBody>
      </p:sp>
    </p:spTree>
    <p:extLst>
      <p:ext uri="{BB962C8B-B14F-4D97-AF65-F5344CB8AC3E}">
        <p14:creationId xmlns:p14="http://schemas.microsoft.com/office/powerpoint/2010/main" val="667764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937765" y="1690688"/>
            <a:ext cx="3315305" cy="4351338"/>
          </a:xfrm>
          <a:prstGeom prst="rect">
            <a:avLst/>
          </a:prstGeom>
        </p:spPr>
      </p:pic>
      <p:pic>
        <p:nvPicPr>
          <p:cNvPr id="6" name="Resim 5"/>
          <p:cNvPicPr>
            <a:picLocks noChangeAspect="1"/>
          </p:cNvPicPr>
          <p:nvPr/>
        </p:nvPicPr>
        <p:blipFill>
          <a:blip r:embed="rId3"/>
          <a:stretch>
            <a:fillRect/>
          </a:stretch>
        </p:blipFill>
        <p:spPr>
          <a:xfrm>
            <a:off x="4045168" y="1616364"/>
            <a:ext cx="6521232" cy="4137891"/>
          </a:xfrm>
          <a:prstGeom prst="rect">
            <a:avLst/>
          </a:prstGeom>
        </p:spPr>
      </p:pic>
    </p:spTree>
    <p:extLst>
      <p:ext uri="{BB962C8B-B14F-4D97-AF65-F5344CB8AC3E}">
        <p14:creationId xmlns:p14="http://schemas.microsoft.com/office/powerpoint/2010/main" val="35064603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990033"/>
                </a:solidFill>
              </a:rPr>
              <a:t>Midilli Atları (</a:t>
            </a:r>
            <a:r>
              <a:rPr lang="tr-TR" b="1" dirty="0" err="1" smtClean="0">
                <a:solidFill>
                  <a:srgbClr val="990033"/>
                </a:solidFill>
              </a:rPr>
              <a:t>Poniler</a:t>
            </a:r>
            <a:r>
              <a:rPr lang="tr-TR" b="1" dirty="0" smtClean="0">
                <a:solidFill>
                  <a:srgbClr val="990033"/>
                </a:solidFill>
              </a:rPr>
              <a:t>)</a:t>
            </a:r>
            <a:endParaRPr lang="tr-TR" b="1" dirty="0">
              <a:solidFill>
                <a:srgbClr val="990033"/>
              </a:solidFill>
            </a:endParaRPr>
          </a:p>
        </p:txBody>
      </p:sp>
      <p:sp>
        <p:nvSpPr>
          <p:cNvPr id="3" name="İçerik Yer Tutucusu 2"/>
          <p:cNvSpPr>
            <a:spLocks noGrp="1"/>
          </p:cNvSpPr>
          <p:nvPr>
            <p:ph idx="1"/>
          </p:nvPr>
        </p:nvSpPr>
        <p:spPr/>
        <p:txBody>
          <a:bodyPr>
            <a:normAutofit/>
          </a:bodyPr>
          <a:lstStyle/>
          <a:p>
            <a:pPr marL="0" indent="0" algn="just">
              <a:buNone/>
            </a:pPr>
            <a:r>
              <a:rPr lang="tr-TR" dirty="0" smtClean="0"/>
              <a:t>Sıcakkanlı atlar grubuna dâhil edebileceğimiz bir at grubu da </a:t>
            </a:r>
            <a:r>
              <a:rPr lang="tr-TR" dirty="0" err="1" smtClean="0"/>
              <a:t>Ponilerdir</a:t>
            </a:r>
            <a:r>
              <a:rPr lang="tr-TR" dirty="0" smtClean="0"/>
              <a:t>. Türkçede Midilli atı diye anılan </a:t>
            </a:r>
            <a:r>
              <a:rPr lang="tr-TR" dirty="0" err="1" smtClean="0"/>
              <a:t>Poniler</a:t>
            </a:r>
            <a:r>
              <a:rPr lang="tr-TR" dirty="0" smtClean="0"/>
              <a:t> gayet küçük yapılı atlardır. Bunların genel olarak </a:t>
            </a:r>
            <a:r>
              <a:rPr lang="tr-TR" dirty="0" err="1" smtClean="0"/>
              <a:t>cidago</a:t>
            </a:r>
            <a:r>
              <a:rPr lang="tr-TR" dirty="0" smtClean="0"/>
              <a:t> yükseklikleri 110-120 cm arasındadır. Hatta “minyatür at” denilen 90 cm </a:t>
            </a:r>
            <a:r>
              <a:rPr lang="tr-TR" dirty="0" err="1" smtClean="0"/>
              <a:t>cidago</a:t>
            </a:r>
            <a:r>
              <a:rPr lang="tr-TR" dirty="0" smtClean="0"/>
              <a:t> yüksekliğinde çok küçük örnekleri bile vardır. Midilli atlarının vücut formları, donları ve diğer bazı özellikleri yetiştikleri yerlere göre değişir ve bu bakımdan çeşitli ırk isimleriyle tanınırlar. Midilli atları genel olarak adalarda ya da dar arazi bölgelerinde yetişmişlerdir ve ırk olarak Midilli atları rahvan yürüyüşe sahiptirler. Bizdeki Midilli atlarının orijinlerinin Midilli adasından kaynaklandığı söylenebilir. </a:t>
            </a:r>
            <a:endParaRPr lang="tr-TR" dirty="0"/>
          </a:p>
        </p:txBody>
      </p:sp>
    </p:spTree>
    <p:extLst>
      <p:ext uri="{BB962C8B-B14F-4D97-AF65-F5344CB8AC3E}">
        <p14:creationId xmlns:p14="http://schemas.microsoft.com/office/powerpoint/2010/main" val="2255344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lvl="0" indent="0" algn="just">
              <a:buNone/>
            </a:pPr>
            <a:r>
              <a:rPr lang="tr-TR" sz="3200" dirty="0">
                <a:solidFill>
                  <a:prstClr val="black"/>
                </a:solidFill>
              </a:rPr>
              <a:t>Midilli atları genel olarak çok hafif hizmetlerde kullanılabilen kısa mesafelerde binek hayvanı olarak ya da hafif yük taşıma hayvanı olarak kullanılan hayvanlardır. Bundan başka özellikle çocuklara arkadaş ve onların spor ve zevk ihtiyacı için yetiştirilirler. Çok sağlam yapılı, dayanıklı kanaatkâr ve uysal hayvanlardır. </a:t>
            </a:r>
            <a:r>
              <a:rPr lang="tr-TR" sz="3200" dirty="0" err="1">
                <a:solidFill>
                  <a:prstClr val="black"/>
                </a:solidFill>
              </a:rPr>
              <a:t>Preçevalski</a:t>
            </a:r>
            <a:r>
              <a:rPr lang="tr-TR" sz="3200" dirty="0">
                <a:solidFill>
                  <a:prstClr val="black"/>
                </a:solidFill>
              </a:rPr>
              <a:t> yabani atından kök aldığı sanılmaktadır.</a:t>
            </a:r>
          </a:p>
          <a:p>
            <a:pPr marL="0" indent="0" algn="just">
              <a:buNone/>
            </a:pPr>
            <a:endParaRPr lang="tr-TR" sz="3200" dirty="0"/>
          </a:p>
        </p:txBody>
      </p:sp>
    </p:spTree>
    <p:extLst>
      <p:ext uri="{BB962C8B-B14F-4D97-AF65-F5344CB8AC3E}">
        <p14:creationId xmlns:p14="http://schemas.microsoft.com/office/powerpoint/2010/main" val="38253018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Bu atların en önemli özeliklerinden biri de rahvan yürüyüşleridir. Boyu kısa olduğu için zeytin ağaçlarının altından kolayca geçer. Bu nedenle hasat edilmiş zeytinin taşınmasında önemli bir yere sahiptir. Dağlık arazide bir katır kadar dayanıklıdır ve maharetle yürür. Katıra nazaran çok daha hızlıdır. Ayrıca binek esnasında katıra nazaran daha yumuşak olduğu için biniciyi sarsmaz. Çok uysaldır ve sahiplerine büyük itaat göstererek sevgi ile bağlanırlar. Boylarının küçük olması ve uysal karakteri ile ileride çocukların binebilmesi için bir avantaj oluşturur. </a:t>
            </a:r>
            <a:endParaRPr lang="tr-TR" dirty="0"/>
          </a:p>
        </p:txBody>
      </p:sp>
    </p:spTree>
    <p:extLst>
      <p:ext uri="{BB962C8B-B14F-4D97-AF65-F5344CB8AC3E}">
        <p14:creationId xmlns:p14="http://schemas.microsoft.com/office/powerpoint/2010/main" val="240213428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23377</TotalTime>
  <Words>9131</Words>
  <Application>Microsoft Office PowerPoint</Application>
  <PresentationFormat>Geniş ekran</PresentationFormat>
  <Paragraphs>191</Paragraphs>
  <Slides>126</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126</vt:i4>
      </vt:variant>
    </vt:vector>
  </HeadingPairs>
  <TitlesOfParts>
    <vt:vector size="132" baseType="lpstr">
      <vt:lpstr>Arial</vt:lpstr>
      <vt:lpstr>Calibri</vt:lpstr>
      <vt:lpstr>Calibri Light</vt:lpstr>
      <vt:lpstr>mina</vt:lpstr>
      <vt:lpstr>ubuntu</vt:lpstr>
      <vt:lpstr>Office Teması</vt:lpstr>
      <vt:lpstr>At Irkları</vt:lpstr>
      <vt:lpstr>PowerPoint Sunusu</vt:lpstr>
      <vt:lpstr>Irkların Sınıflandırılması</vt:lpstr>
      <vt:lpstr>Hafif Irklar </vt:lpstr>
      <vt:lpstr>Ağır Irklar</vt:lpstr>
      <vt:lpstr>Midilli</vt:lpstr>
      <vt:lpstr>Sıcakkanlı Atlar (Hot Blooded)</vt:lpstr>
      <vt:lpstr>Soğukkanlı Atlar (Cold Blooded)</vt:lpstr>
      <vt:lpstr>Oluklu sağrı, Carpal ve Tarsal eklemler ucun kıllarla kaplı</vt:lpstr>
      <vt:lpstr>PowerPoint Sunusu</vt:lpstr>
      <vt:lpstr>PowerPoint Sunusu</vt:lpstr>
      <vt:lpstr>Akhal Teke </vt:lpstr>
      <vt:lpstr>PowerPoint Sunusu</vt:lpstr>
      <vt:lpstr>PowerPoint Sunusu</vt:lpstr>
      <vt:lpstr>PowerPoint Sunusu</vt:lpstr>
      <vt:lpstr>Karabağ Atı</vt:lpstr>
      <vt:lpstr>PowerPoint Sunusu</vt:lpstr>
      <vt:lpstr>PowerPoint Sunusu</vt:lpstr>
      <vt:lpstr>Soldaki Kraliç Elizabeth’e hediye edilen Zaman, sağdaki Narinj.</vt:lpstr>
      <vt:lpstr>Quarter Horse (Amerikan Quarter Atı) </vt:lpstr>
      <vt:lpstr>PowerPoint Sunusu</vt:lpstr>
      <vt:lpstr>PowerPoint Sunusu</vt:lpstr>
      <vt:lpstr>PowerPoint Sunusu</vt:lpstr>
      <vt:lpstr>PowerPoint Sunusu</vt:lpstr>
      <vt:lpstr>American Quarter Atı</vt:lpstr>
      <vt:lpstr>Amerikan Saddlebred</vt:lpstr>
      <vt:lpstr>PowerPoint Sunusu</vt:lpstr>
      <vt:lpstr>PowerPoint Sunusu</vt:lpstr>
      <vt:lpstr>PowerPoint Sunusu</vt:lpstr>
      <vt:lpstr>PowerPoint Sunusu</vt:lpstr>
      <vt:lpstr>Appaloosa Atı (ABD) </vt:lpstr>
      <vt:lpstr>PowerPoint Sunusu</vt:lpstr>
      <vt:lpstr>PowerPoint Sunusu</vt:lpstr>
      <vt:lpstr>PowerPoint Sunusu</vt:lpstr>
      <vt:lpstr>PowerPoint Sunusu</vt:lpstr>
      <vt:lpstr>Soldan sağa: Battaniye, Benekli, Benekli Battaniye, Leopar Altta: Demir kır, Alaca</vt:lpstr>
      <vt:lpstr>Üstte: Demirkırı Battaniye (Kırağı), Benekli Demirkırı Altta: Çizgili Toynak, Az Benekli Leopar, Kartanesi</vt:lpstr>
      <vt:lpstr>Andalusian ve Lusitano Atları (İspanya ve Portekiz)</vt:lpstr>
      <vt:lpstr>PowerPoint Sunusu</vt:lpstr>
      <vt:lpstr>PowerPoint Sunusu</vt:lpstr>
      <vt:lpstr>PowerPoint Sunusu</vt:lpstr>
      <vt:lpstr>Yağız donlu Andalusian, Ahreç donlu Lusitano atları</vt:lpstr>
      <vt:lpstr>Hanoverian Atı (Almanya) </vt:lpstr>
      <vt:lpstr>PowerPoint Sunusu</vt:lpstr>
      <vt:lpstr>Hanoverian Atı</vt:lpstr>
      <vt:lpstr>Don Atı (Rusya) </vt:lpstr>
      <vt:lpstr>PowerPoint Sunusu</vt:lpstr>
      <vt:lpstr>Don Atı</vt:lpstr>
      <vt:lpstr>Friesian Atı </vt:lpstr>
      <vt:lpstr>PowerPoint Sunusu</vt:lpstr>
      <vt:lpstr>PowerPoint Sunusu</vt:lpstr>
      <vt:lpstr>PowerPoint Sunusu</vt:lpstr>
      <vt:lpstr>Shire Atı (İngiltere) </vt:lpstr>
      <vt:lpstr>PowerPoint Sunusu</vt:lpstr>
      <vt:lpstr>PowerPoint Sunusu</vt:lpstr>
      <vt:lpstr>PowerPoint Sunusu</vt:lpstr>
      <vt:lpstr>Demirkır Shire (Cidago Uz:202 cm) ve Doru Shire atı </vt:lpstr>
      <vt:lpstr>Shetland Pony (İskoçya) </vt:lpstr>
      <vt:lpstr>PowerPoint Sunusu</vt:lpstr>
      <vt:lpstr>PowerPoint Sunusu</vt:lpstr>
      <vt:lpstr>PowerPoint Sunusu</vt:lpstr>
      <vt:lpstr>Shetland </vt:lpstr>
      <vt:lpstr>Clydesdale Atı (İskoçya) </vt:lpstr>
      <vt:lpstr>PowerPoint Sunusu</vt:lpstr>
      <vt:lpstr>PowerPoint Sunusu</vt:lpstr>
      <vt:lpstr>Marwari (Malani, Kathiawari) Atı</vt:lpstr>
      <vt:lpstr>PowerPoint Sunusu</vt:lpstr>
      <vt:lpstr>Yüzü güzel Marwari ve geleneksel olarak süslenmiş Marwari atı</vt:lpstr>
      <vt:lpstr>Belçika Atı (Belgian Draft Horse)</vt:lpstr>
      <vt:lpstr>PowerPoint Sunusu</vt:lpstr>
      <vt:lpstr>Belçika ağır yük atı Radar (Cid Yük: 196 cm) ile Brooklyn Supreme (Cid Yük: 195 cm, 1928-1948) </vt:lpstr>
      <vt:lpstr>Percheron</vt:lpstr>
      <vt:lpstr>PowerPoint Sunusu</vt:lpstr>
      <vt:lpstr>PowerPoint Sunusu</vt:lpstr>
      <vt:lpstr>PowerPoint Sunusu</vt:lpstr>
      <vt:lpstr>PowerPoint Sunusu</vt:lpstr>
      <vt:lpstr>PowerPoint Sunusu</vt:lpstr>
      <vt:lpstr>Türkiye'de Yetiştirilen At Irkları</vt:lpstr>
      <vt:lpstr>PowerPoint Sunusu</vt:lpstr>
      <vt:lpstr>PowerPoint Sunusu</vt:lpstr>
      <vt:lpstr>PowerPoint Sunusu</vt:lpstr>
      <vt:lpstr>Arap atının özellikleri </vt:lpstr>
      <vt:lpstr>PowerPoint Sunusu</vt:lpstr>
      <vt:lpstr>PowerPoint Sunusu</vt:lpstr>
      <vt:lpstr>PowerPoint Sunusu</vt:lpstr>
      <vt:lpstr>PowerPoint Sunusu</vt:lpstr>
      <vt:lpstr>İngiliz Atı </vt:lpstr>
      <vt:lpstr>PowerPoint Sunusu</vt:lpstr>
      <vt:lpstr>PowerPoint Sunusu</vt:lpstr>
      <vt:lpstr>PowerPoint Sunusu</vt:lpstr>
      <vt:lpstr>İngiliz Atı</vt:lpstr>
      <vt:lpstr>Haflinger Atı </vt:lpstr>
      <vt:lpstr>PowerPoint Sunusu</vt:lpstr>
      <vt:lpstr>PowerPoint Sunusu</vt:lpstr>
      <vt:lpstr>PowerPoint Sunusu</vt:lpstr>
      <vt:lpstr>PowerPoint Sunusu</vt:lpstr>
      <vt:lpstr>Midilli Atları (Poniler)</vt:lpstr>
      <vt:lpstr>PowerPoint Sunusu</vt:lpstr>
      <vt:lpstr>PowerPoint Sunusu</vt:lpstr>
      <vt:lpstr>Yerli At Tipleri </vt:lpstr>
      <vt:lpstr>PowerPoint Sunusu</vt:lpstr>
      <vt:lpstr>PowerPoint Sunusu</vt:lpstr>
      <vt:lpstr>Çukurova tipi </vt:lpstr>
      <vt:lpstr>PowerPoint Sunusu</vt:lpstr>
      <vt:lpstr>PowerPoint Sunusu</vt:lpstr>
      <vt:lpstr>Uzunyayla atı </vt:lpstr>
      <vt:lpstr>PowerPoint Sunusu</vt:lpstr>
      <vt:lpstr>Soldaki safkan Uzunyayla kısrağı, sağdaki Avrupa ırkları ile melezlenmiş olan Uzunyayla atı</vt:lpstr>
      <vt:lpstr>Canik atı </vt:lpstr>
      <vt:lpstr>PowerPoint Sunusu</vt:lpstr>
      <vt:lpstr>PowerPoint Sunusu</vt:lpstr>
      <vt:lpstr>Türk rahvan atı</vt:lpstr>
      <vt:lpstr>PowerPoint Sunusu</vt:lpstr>
      <vt:lpstr>PowerPoint Sunusu</vt:lpstr>
      <vt:lpstr>PowerPoint Sunusu</vt:lpstr>
      <vt:lpstr>PowerPoint Sunusu</vt:lpstr>
      <vt:lpstr>PowerPoint Sunusu</vt:lpstr>
      <vt:lpstr>Hınıs atı </vt:lpstr>
      <vt:lpstr>PowerPoint Sunusu</vt:lpstr>
      <vt:lpstr>PowerPoint Sunusu</vt:lpstr>
      <vt:lpstr>Hınıs Atı</vt:lpstr>
      <vt:lpstr>Türk Spor atı: Gemlik Atı</vt:lpstr>
      <vt:lpstr>PowerPoint Sunusu</vt:lpstr>
      <vt:lpstr>PowerPoint Sunusu</vt:lpstr>
      <vt:lpstr>Gemlik atı</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Irkları</dc:title>
  <dc:creator>User</dc:creator>
  <cp:lastModifiedBy>Olcay</cp:lastModifiedBy>
  <cp:revision>63</cp:revision>
  <dcterms:created xsi:type="dcterms:W3CDTF">2023-03-21T21:46:27Z</dcterms:created>
  <dcterms:modified xsi:type="dcterms:W3CDTF">2023-04-30T00:44:03Z</dcterms:modified>
</cp:coreProperties>
</file>