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5" r:id="rId7"/>
    <p:sldId id="281" r:id="rId8"/>
    <p:sldId id="266" r:id="rId9"/>
    <p:sldId id="267" r:id="rId10"/>
    <p:sldId id="268" r:id="rId11"/>
    <p:sldId id="269" r:id="rId12"/>
    <p:sldId id="270" r:id="rId13"/>
    <p:sldId id="276" r:id="rId14"/>
    <p:sldId id="286" r:id="rId15"/>
    <p:sldId id="277" r:id="rId16"/>
    <p:sldId id="278" r:id="rId17"/>
    <p:sldId id="288" r:id="rId18"/>
    <p:sldId id="279" r:id="rId19"/>
    <p:sldId id="287" r:id="rId20"/>
    <p:sldId id="280" r:id="rId21"/>
    <p:sldId id="289"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73" d="100"/>
          <a:sy n="73" d="100"/>
        </p:scale>
        <p:origin x="4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7B7992F-8334-4D78-9084-658208EF048A}" type="datetimeFigureOut">
              <a:rPr lang="tr-TR" smtClean="0"/>
              <a:t>28.11.2021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7F1E1E-F5A5-426B-9E4B-F289DC6AC36F}"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326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91440" rIns="45720" bIns="9144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7B7992F-8334-4D78-9084-658208EF048A}" type="datetimeFigureOut">
              <a:rPr lang="tr-TR" smtClean="0"/>
              <a:t>28.11.2021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7F1E1E-F5A5-426B-9E4B-F289DC6AC36F}" type="slidenum">
              <a:rPr lang="tr-TR" smtClean="0"/>
              <a:t>‹#›</a:t>
            </a:fld>
            <a:endParaRPr lang="tr-TR"/>
          </a:p>
        </p:txBody>
      </p:sp>
    </p:spTree>
    <p:extLst>
      <p:ext uri="{BB962C8B-B14F-4D97-AF65-F5344CB8AC3E}">
        <p14:creationId xmlns:p14="http://schemas.microsoft.com/office/powerpoint/2010/main" val="346943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91440" rIns="45720" bIns="9144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7B7992F-8334-4D78-9084-658208EF048A}" type="datetimeFigureOut">
              <a:rPr lang="tr-TR" smtClean="0"/>
              <a:t>28.11.2021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7F1E1E-F5A5-426B-9E4B-F289DC6AC36F}" type="slidenum">
              <a:rPr lang="tr-TR" smtClean="0"/>
              <a:t>‹#›</a:t>
            </a:fld>
            <a:endParaRPr lang="tr-TR"/>
          </a:p>
        </p:txBody>
      </p:sp>
    </p:spTree>
    <p:extLst>
      <p:ext uri="{BB962C8B-B14F-4D97-AF65-F5344CB8AC3E}">
        <p14:creationId xmlns:p14="http://schemas.microsoft.com/office/powerpoint/2010/main" val="2102951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7B7992F-8334-4D78-9084-658208EF048A}" type="datetimeFigureOut">
              <a:rPr lang="tr-TR" smtClean="0"/>
              <a:t>28.11.2021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7F1E1E-F5A5-426B-9E4B-F289DC6AC36F}" type="slidenum">
              <a:rPr lang="tr-TR" smtClean="0"/>
              <a:t>‹#›</a:t>
            </a:fld>
            <a:endParaRPr lang="tr-TR"/>
          </a:p>
        </p:txBody>
      </p:sp>
    </p:spTree>
    <p:extLst>
      <p:ext uri="{BB962C8B-B14F-4D97-AF65-F5344CB8AC3E}">
        <p14:creationId xmlns:p14="http://schemas.microsoft.com/office/powerpoint/2010/main" val="1125339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7B7992F-8334-4D78-9084-658208EF048A}" type="datetimeFigureOut">
              <a:rPr lang="tr-TR" smtClean="0"/>
              <a:t>28.11.2021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7F1E1E-F5A5-426B-9E4B-F289DC6AC36F}"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3237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7B7992F-8334-4D78-9084-658208EF048A}" type="datetimeFigureOut">
              <a:rPr lang="tr-TR" smtClean="0"/>
              <a:t>28.11.2021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7F1E1E-F5A5-426B-9E4B-F289DC6AC36F}" type="slidenum">
              <a:rPr lang="tr-TR" smtClean="0"/>
              <a:t>‹#›</a:t>
            </a:fld>
            <a:endParaRPr lang="tr-TR"/>
          </a:p>
        </p:txBody>
      </p:sp>
    </p:spTree>
    <p:extLst>
      <p:ext uri="{BB962C8B-B14F-4D97-AF65-F5344CB8AC3E}">
        <p14:creationId xmlns:p14="http://schemas.microsoft.com/office/powerpoint/2010/main" val="327409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7B7992F-8334-4D78-9084-658208EF048A}" type="datetimeFigureOut">
              <a:rPr lang="tr-TR" smtClean="0"/>
              <a:t>28.11.2021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67F1E1E-F5A5-426B-9E4B-F289DC6AC36F}" type="slidenum">
              <a:rPr lang="tr-TR" smtClean="0"/>
              <a:t>‹#›</a:t>
            </a:fld>
            <a:endParaRPr lang="tr-TR"/>
          </a:p>
        </p:txBody>
      </p:sp>
    </p:spTree>
    <p:extLst>
      <p:ext uri="{BB962C8B-B14F-4D97-AF65-F5344CB8AC3E}">
        <p14:creationId xmlns:p14="http://schemas.microsoft.com/office/powerpoint/2010/main" val="4038396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7B7992F-8334-4D78-9084-658208EF048A}" type="datetimeFigureOut">
              <a:rPr lang="tr-TR" smtClean="0"/>
              <a:t>28.11.2021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7F1E1E-F5A5-426B-9E4B-F289DC6AC36F}" type="slidenum">
              <a:rPr lang="tr-TR" smtClean="0"/>
              <a:t>‹#›</a:t>
            </a:fld>
            <a:endParaRPr lang="tr-TR"/>
          </a:p>
        </p:txBody>
      </p:sp>
    </p:spTree>
    <p:extLst>
      <p:ext uri="{BB962C8B-B14F-4D97-AF65-F5344CB8AC3E}">
        <p14:creationId xmlns:p14="http://schemas.microsoft.com/office/powerpoint/2010/main" val="3789738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7B7992F-8334-4D78-9084-658208EF048A}" type="datetimeFigureOut">
              <a:rPr lang="tr-TR" smtClean="0"/>
              <a:t>28.11.2021</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B67F1E1E-F5A5-426B-9E4B-F289DC6AC36F}" type="slidenum">
              <a:rPr lang="tr-TR" smtClean="0"/>
              <a:t>‹#›</a:t>
            </a:fld>
            <a:endParaRPr lang="tr-TR"/>
          </a:p>
        </p:txBody>
      </p:sp>
    </p:spTree>
    <p:extLst>
      <p:ext uri="{BB962C8B-B14F-4D97-AF65-F5344CB8AC3E}">
        <p14:creationId xmlns:p14="http://schemas.microsoft.com/office/powerpoint/2010/main" val="4293441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 y="0"/>
            <a:ext cx="303809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7B7992F-8334-4D78-9084-658208EF048A}" type="datetimeFigureOut">
              <a:rPr lang="tr-TR" smtClean="0"/>
              <a:t>28.11.2021</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7F1E1E-F5A5-426B-9E4B-F289DC6AC36F}" type="slidenum">
              <a:rPr lang="tr-TR" smtClean="0"/>
              <a:t>‹#›</a:t>
            </a:fld>
            <a:endParaRPr lang="tr-TR"/>
          </a:p>
        </p:txBody>
      </p:sp>
    </p:spTree>
    <p:extLst>
      <p:ext uri="{BB962C8B-B14F-4D97-AF65-F5344CB8AC3E}">
        <p14:creationId xmlns:p14="http://schemas.microsoft.com/office/powerpoint/2010/main" val="2082617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chemeClr val="tx1"/>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59" y="5907023"/>
            <a:ext cx="7589520"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tx2"/>
                </a:solidFill>
              </a:defRPr>
            </a:lvl1pPr>
          </a:lstStyle>
          <a:p>
            <a:fld id="{77B7992F-8334-4D78-9084-658208EF048A}" type="datetimeFigureOut">
              <a:rPr lang="tr-TR" smtClean="0"/>
              <a:t>28.11.2021</a:t>
            </a:fld>
            <a:endParaRPr lang="tr-T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7F1E1E-F5A5-426B-9E4B-F289DC6AC36F}" type="slidenum">
              <a:rPr lang="tr-TR" smtClean="0"/>
              <a:t>‹#›</a:t>
            </a:fld>
            <a:endParaRPr lang="tr-TR"/>
          </a:p>
        </p:txBody>
      </p:sp>
    </p:spTree>
    <p:extLst>
      <p:ext uri="{BB962C8B-B14F-4D97-AF65-F5344CB8AC3E}">
        <p14:creationId xmlns:p14="http://schemas.microsoft.com/office/powerpoint/2010/main" val="3386258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2" y="6400800"/>
            <a:ext cx="914398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7B7992F-8334-4D78-9084-658208EF048A}" type="datetimeFigureOut">
              <a:rPr lang="tr-TR" smtClean="0"/>
              <a:t>28.11.2021</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7F1E1E-F5A5-426B-9E4B-F289DC6AC36F}"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826908"/>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smtClean="0"/>
              <a:t>Biyolojik Örnekleri Alma ve Saklama Koşulları</a:t>
            </a:r>
            <a:endParaRPr lang="tr-TR" dirty="0"/>
          </a:p>
        </p:txBody>
      </p:sp>
    </p:spTree>
    <p:extLst>
      <p:ext uri="{BB962C8B-B14F-4D97-AF65-F5344CB8AC3E}">
        <p14:creationId xmlns:p14="http://schemas.microsoft.com/office/powerpoint/2010/main" val="33412475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BİYOLOJİK ANALİZ ÖRNEKLERİN</a:t>
            </a:r>
            <a:br>
              <a:rPr lang="tr-TR" dirty="0"/>
            </a:br>
            <a:r>
              <a:rPr lang="tr-TR" dirty="0" smtClean="0"/>
              <a:t>NAKLİ</a:t>
            </a:r>
            <a:endParaRPr lang="tr-TR" dirty="0"/>
          </a:p>
        </p:txBody>
      </p:sp>
      <p:sp>
        <p:nvSpPr>
          <p:cNvPr id="3" name="İçerik Yer Tutucusu 2"/>
          <p:cNvSpPr>
            <a:spLocks noGrp="1"/>
          </p:cNvSpPr>
          <p:nvPr>
            <p:ph idx="1"/>
          </p:nvPr>
        </p:nvSpPr>
        <p:spPr/>
        <p:txBody>
          <a:bodyPr/>
          <a:lstStyle/>
          <a:p>
            <a:pPr algn="just"/>
            <a:r>
              <a:rPr lang="tr-TR" dirty="0"/>
              <a:t>Örnekler hasta servislerinde, ayakta tedavi kliniklerinde ve numune kabul </a:t>
            </a:r>
            <a:r>
              <a:rPr lang="tr-TR" dirty="0" smtClean="0"/>
              <a:t>odalarında alınır</a:t>
            </a:r>
            <a:r>
              <a:rPr lang="tr-TR" dirty="0"/>
              <a:t>. Toplu olarak laboratuvarlara gönderilir. </a:t>
            </a:r>
            <a:endParaRPr lang="tr-TR" dirty="0" smtClean="0"/>
          </a:p>
          <a:p>
            <a:pPr algn="just"/>
            <a:r>
              <a:rPr lang="tr-TR" dirty="0" smtClean="0"/>
              <a:t>Örneklerin </a:t>
            </a:r>
            <a:r>
              <a:rPr lang="tr-TR" dirty="0"/>
              <a:t>usulüne uygun alınması, </a:t>
            </a:r>
            <a:r>
              <a:rPr lang="tr-TR" dirty="0" smtClean="0"/>
              <a:t>tekniğine göre </a:t>
            </a:r>
            <a:r>
              <a:rPr lang="tr-TR" dirty="0"/>
              <a:t>çalışılması kadar uygun koşullarda laboratuvara taşınması da hatasız </a:t>
            </a:r>
            <a:r>
              <a:rPr lang="tr-TR" dirty="0" smtClean="0"/>
              <a:t>sonuçların alınmasında </a:t>
            </a:r>
            <a:r>
              <a:rPr lang="tr-TR" dirty="0"/>
              <a:t>son derece önemlidir.</a:t>
            </a:r>
          </a:p>
          <a:p>
            <a:pPr algn="just"/>
            <a:r>
              <a:rPr lang="tr-TR" dirty="0"/>
              <a:t>Alınan numunelerin laboratuvara gönderilmeden önce numune ret / kabul </a:t>
            </a:r>
            <a:r>
              <a:rPr lang="tr-TR" dirty="0" smtClean="0"/>
              <a:t>ölçütlerine göre </a:t>
            </a:r>
            <a:r>
              <a:rPr lang="tr-TR" dirty="0"/>
              <a:t>kontrolünün yapılması gerekir.</a:t>
            </a:r>
          </a:p>
        </p:txBody>
      </p:sp>
    </p:spTree>
    <p:extLst>
      <p:ext uri="{BB962C8B-B14F-4D97-AF65-F5344CB8AC3E}">
        <p14:creationId xmlns:p14="http://schemas.microsoft.com/office/powerpoint/2010/main" val="1954585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Olumsuz örnek alma</a:t>
            </a:r>
            <a:endParaRPr lang="tr-TR" dirty="0"/>
          </a:p>
        </p:txBody>
      </p:sp>
      <p:sp>
        <p:nvSpPr>
          <p:cNvPr id="3" name="İçerik Yer Tutucusu 2"/>
          <p:cNvSpPr>
            <a:spLocks noGrp="1"/>
          </p:cNvSpPr>
          <p:nvPr>
            <p:ph idx="1"/>
          </p:nvPr>
        </p:nvSpPr>
        <p:spPr/>
        <p:txBody>
          <a:bodyPr>
            <a:normAutofit/>
          </a:bodyPr>
          <a:lstStyle/>
          <a:p>
            <a:endParaRPr lang="tr-TR" dirty="0" smtClean="0"/>
          </a:p>
          <a:p>
            <a:r>
              <a:rPr lang="tr-TR" dirty="0" smtClean="0"/>
              <a:t>Hangi analizlerin yapılacağı net olmayan otomasyona girişi yapılmamış numuneler </a:t>
            </a:r>
          </a:p>
          <a:p>
            <a:r>
              <a:rPr lang="tr-TR" dirty="0" smtClean="0"/>
              <a:t> Üzerinde hasta kimliğinin belirgin olmadığı numune </a:t>
            </a:r>
          </a:p>
          <a:p>
            <a:r>
              <a:rPr lang="tr-TR" dirty="0" smtClean="0"/>
              <a:t> Son kullanma tarihi geçmiş tüpe alınmış numune </a:t>
            </a:r>
          </a:p>
          <a:p>
            <a:r>
              <a:rPr lang="tr-TR" dirty="0" smtClean="0"/>
              <a:t>Yanlış </a:t>
            </a:r>
            <a:r>
              <a:rPr lang="tr-TR" dirty="0" err="1" smtClean="0"/>
              <a:t>antikoagulanlı</a:t>
            </a:r>
            <a:r>
              <a:rPr lang="tr-TR" dirty="0" smtClean="0"/>
              <a:t> tüpe alınan numune </a:t>
            </a:r>
          </a:p>
          <a:p>
            <a:r>
              <a:rPr lang="tr-TR" dirty="0" smtClean="0"/>
              <a:t> Kapağı açılmış sızan numune kabı olması </a:t>
            </a:r>
          </a:p>
          <a:p>
            <a:r>
              <a:rPr lang="tr-TR" dirty="0" smtClean="0"/>
              <a:t> Kırık tüp </a:t>
            </a:r>
          </a:p>
        </p:txBody>
      </p:sp>
    </p:spTree>
    <p:extLst>
      <p:ext uri="{BB962C8B-B14F-4D97-AF65-F5344CB8AC3E}">
        <p14:creationId xmlns:p14="http://schemas.microsoft.com/office/powerpoint/2010/main" val="1894443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dirty="0"/>
              <a:t> Yeterli miktarda alınmamış numune </a:t>
            </a:r>
          </a:p>
          <a:p>
            <a:r>
              <a:rPr lang="tr-TR" dirty="0"/>
              <a:t>Tüpteki </a:t>
            </a:r>
            <a:r>
              <a:rPr lang="tr-TR" dirty="0" err="1"/>
              <a:t>antikoagulan</a:t>
            </a:r>
            <a:r>
              <a:rPr lang="tr-TR" dirty="0"/>
              <a:t> miktarının az veya fazla olması </a:t>
            </a:r>
          </a:p>
          <a:p>
            <a:r>
              <a:rPr lang="tr-TR" dirty="0"/>
              <a:t> </a:t>
            </a:r>
            <a:r>
              <a:rPr lang="tr-TR" dirty="0" err="1"/>
              <a:t>Antikuagülanlı</a:t>
            </a:r>
            <a:r>
              <a:rPr lang="tr-TR" dirty="0"/>
              <a:t> örneklerin </a:t>
            </a:r>
            <a:r>
              <a:rPr lang="tr-TR" dirty="0" err="1"/>
              <a:t>pıhtılı</a:t>
            </a:r>
            <a:r>
              <a:rPr lang="tr-TR" dirty="0"/>
              <a:t> olması </a:t>
            </a:r>
          </a:p>
          <a:p>
            <a:r>
              <a:rPr lang="tr-TR" dirty="0"/>
              <a:t> </a:t>
            </a:r>
            <a:r>
              <a:rPr lang="tr-TR" dirty="0" err="1"/>
              <a:t>Antükuagülanlı</a:t>
            </a:r>
            <a:r>
              <a:rPr lang="tr-TR" dirty="0"/>
              <a:t> tüplerin kan alımından hemen sonra alt üst edilerek karıştırılması </a:t>
            </a:r>
          </a:p>
          <a:p>
            <a:r>
              <a:rPr lang="tr-TR" dirty="0"/>
              <a:t> Kan alınan tüplerin dik olarak biriktirilmesi </a:t>
            </a:r>
          </a:p>
          <a:p>
            <a:r>
              <a:rPr lang="tr-TR" dirty="0"/>
              <a:t> Açlık, tokluk, egzersiz gibi durumlara dikkat edilmeden alınan numuneler</a:t>
            </a:r>
          </a:p>
          <a:p>
            <a:r>
              <a:rPr lang="tr-TR" dirty="0" smtClean="0"/>
              <a:t>Hastanın </a:t>
            </a:r>
            <a:r>
              <a:rPr lang="tr-TR" dirty="0"/>
              <a:t>kullandığı ilaçlar ve kulanım süreleri uygun olmadan alınan numuneler </a:t>
            </a:r>
          </a:p>
          <a:p>
            <a:r>
              <a:rPr lang="tr-TR" dirty="0" smtClean="0"/>
              <a:t>Uzun </a:t>
            </a:r>
            <a:r>
              <a:rPr lang="tr-TR" dirty="0"/>
              <a:t>süre uygunsuz koşulda beklemiş numune </a:t>
            </a:r>
          </a:p>
          <a:p>
            <a:r>
              <a:rPr lang="tr-TR" dirty="0" smtClean="0"/>
              <a:t>Alınan </a:t>
            </a:r>
            <a:r>
              <a:rPr lang="tr-TR" dirty="0"/>
              <a:t>numunenin laboratuvara uygunsuz transferi</a:t>
            </a:r>
          </a:p>
        </p:txBody>
      </p:sp>
    </p:spTree>
    <p:extLst>
      <p:ext uri="{BB962C8B-B14F-4D97-AF65-F5344CB8AC3E}">
        <p14:creationId xmlns:p14="http://schemas.microsoft.com/office/powerpoint/2010/main" val="1376922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Numunelerin </a:t>
            </a:r>
            <a:r>
              <a:rPr lang="tr-TR" dirty="0" smtClean="0"/>
              <a:t>Korunması</a:t>
            </a:r>
            <a:endParaRPr lang="tr-TR" dirty="0"/>
          </a:p>
        </p:txBody>
      </p:sp>
      <p:sp>
        <p:nvSpPr>
          <p:cNvPr id="3" name="İçerik Yer Tutucusu 2"/>
          <p:cNvSpPr>
            <a:spLocks noGrp="1"/>
          </p:cNvSpPr>
          <p:nvPr>
            <p:ph idx="1"/>
          </p:nvPr>
        </p:nvSpPr>
        <p:spPr/>
        <p:txBody>
          <a:bodyPr>
            <a:normAutofit/>
          </a:bodyPr>
          <a:lstStyle/>
          <a:p>
            <a:pPr algn="just" fontAlgn="base"/>
            <a:r>
              <a:rPr lang="tr-TR" dirty="0"/>
              <a:t>Numunelerin saklanması esnasında bazı ölçüm parametreleri diğerlerine kıyasla daha fazla etkilenir. </a:t>
            </a:r>
            <a:endParaRPr lang="tr-TR" dirty="0" smtClean="0"/>
          </a:p>
          <a:p>
            <a:pPr algn="just" fontAlgn="base"/>
            <a:r>
              <a:rPr lang="tr-TR" dirty="0" smtClean="0"/>
              <a:t>Bazı </a:t>
            </a:r>
            <a:r>
              <a:rPr lang="tr-TR" dirty="0"/>
              <a:t>katyonlar </a:t>
            </a:r>
            <a:r>
              <a:rPr lang="tr-TR" dirty="0" err="1"/>
              <a:t>adsorpsiyon</a:t>
            </a:r>
            <a:r>
              <a:rPr lang="tr-TR" dirty="0"/>
              <a:t> veya iyon değişimi yolu ile cam kabın duvarında tutulurlar. Alüminyum, kadmiyum, krom, bakır, kurşun, mangan, gümüş ve çinko gibi metaller, en iyi bir şekilde ayrı, temiz bir kapta toplanarak ve </a:t>
            </a:r>
            <a:r>
              <a:rPr lang="tr-TR" dirty="0" err="1"/>
              <a:t>pH</a:t>
            </a:r>
            <a:r>
              <a:rPr lang="tr-TR" dirty="0"/>
              <a:t> 2.0’ye kadar derişik </a:t>
            </a:r>
            <a:r>
              <a:rPr lang="tr-TR" dirty="0" err="1"/>
              <a:t>HCl</a:t>
            </a:r>
            <a:r>
              <a:rPr lang="tr-TR" dirty="0"/>
              <a:t> veya HNO</a:t>
            </a:r>
            <a:r>
              <a:rPr lang="tr-TR" baseline="-25000" dirty="0"/>
              <a:t>3</a:t>
            </a:r>
            <a:r>
              <a:rPr lang="tr-TR" dirty="0"/>
              <a:t> ile asitlendirildiklerinde saklanabilirler.</a:t>
            </a:r>
          </a:p>
          <a:p>
            <a:pPr fontAlgn="base"/>
            <a:r>
              <a:rPr lang="tr-TR" dirty="0"/>
              <a:t> </a:t>
            </a:r>
          </a:p>
          <a:p>
            <a:endParaRPr lang="tr-TR" dirty="0"/>
          </a:p>
        </p:txBody>
      </p:sp>
    </p:spTree>
    <p:extLst>
      <p:ext uri="{BB962C8B-B14F-4D97-AF65-F5344CB8AC3E}">
        <p14:creationId xmlns:p14="http://schemas.microsoft.com/office/powerpoint/2010/main" val="2036044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703352" y="635182"/>
            <a:ext cx="2857500" cy="2857500"/>
          </a:xfrm>
          <a:prstGeom prst="rect">
            <a:avLst/>
          </a:prstGeom>
        </p:spPr>
      </p:pic>
      <p:pic>
        <p:nvPicPr>
          <p:cNvPr id="5" name="Resim 4"/>
          <p:cNvPicPr>
            <a:picLocks noChangeAspect="1"/>
          </p:cNvPicPr>
          <p:nvPr/>
        </p:nvPicPr>
        <p:blipFill>
          <a:blip r:embed="rId3"/>
          <a:stretch>
            <a:fillRect/>
          </a:stretch>
        </p:blipFill>
        <p:spPr>
          <a:xfrm>
            <a:off x="4612784" y="2630534"/>
            <a:ext cx="3543300" cy="2552700"/>
          </a:xfrm>
          <a:prstGeom prst="rect">
            <a:avLst/>
          </a:prstGeom>
        </p:spPr>
      </p:pic>
    </p:spTree>
    <p:extLst>
      <p:ext uri="{BB962C8B-B14F-4D97-AF65-F5344CB8AC3E}">
        <p14:creationId xmlns:p14="http://schemas.microsoft.com/office/powerpoint/2010/main" val="2047359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fontAlgn="base"/>
            <a:r>
              <a:rPr lang="tr-TR" dirty="0"/>
              <a:t>Numunelerin sıcaklığı çok çabuk değişir. Ayrıca </a:t>
            </a:r>
            <a:r>
              <a:rPr lang="tr-TR" dirty="0" err="1"/>
              <a:t>pH’da</a:t>
            </a:r>
            <a:r>
              <a:rPr lang="tr-TR" dirty="0"/>
              <a:t> dakikalar mertebesinde bir zaman süresi içinde değişime uğrayabilir. </a:t>
            </a:r>
            <a:endParaRPr lang="tr-TR" dirty="0" smtClean="0"/>
          </a:p>
          <a:p>
            <a:pPr algn="just" fontAlgn="base"/>
            <a:r>
              <a:rPr lang="tr-TR" dirty="0" smtClean="0"/>
              <a:t>Çözünmüş </a:t>
            </a:r>
            <a:r>
              <a:rPr lang="tr-TR" dirty="0"/>
              <a:t>gazların (oksijen, karbon dioksit vb.) konsantrasyonu hava ile alışveriş sonucu azalır veya artar. Bu nedenle sıcaklık. </a:t>
            </a:r>
            <a:endParaRPr lang="tr-TR" dirty="0" smtClean="0"/>
          </a:p>
          <a:p>
            <a:pPr algn="just" fontAlgn="base"/>
            <a:r>
              <a:rPr lang="tr-TR" dirty="0" err="1" smtClean="0"/>
              <a:t>pH</a:t>
            </a:r>
            <a:r>
              <a:rPr lang="tr-TR" dirty="0" smtClean="0"/>
              <a:t> </a:t>
            </a:r>
            <a:r>
              <a:rPr lang="tr-TR" dirty="0"/>
              <a:t>ve çözünmüş oksijen tayinlerini, arazide numunenin alındığı yerde yapmak uygun olur. </a:t>
            </a:r>
            <a:endParaRPr lang="tr-TR" dirty="0" smtClean="0"/>
          </a:p>
          <a:p>
            <a:pPr algn="just" fontAlgn="base"/>
            <a:r>
              <a:rPr lang="tr-TR" dirty="0" err="1" smtClean="0"/>
              <a:t>pH</a:t>
            </a:r>
            <a:r>
              <a:rPr lang="tr-TR" dirty="0" smtClean="0"/>
              <a:t>-</a:t>
            </a:r>
            <a:r>
              <a:rPr lang="tr-TR" dirty="0" err="1" smtClean="0"/>
              <a:t>alkalinite</a:t>
            </a:r>
            <a:r>
              <a:rPr lang="tr-TR" dirty="0" smtClean="0"/>
              <a:t>-karbon </a:t>
            </a:r>
            <a:r>
              <a:rPr lang="tr-TR" dirty="0"/>
              <a:t>dioksit dengesindeki değişimlerin sonucunda CaCO</a:t>
            </a:r>
            <a:r>
              <a:rPr lang="tr-TR" baseline="-25000" dirty="0"/>
              <a:t>3</a:t>
            </a:r>
            <a:r>
              <a:rPr lang="tr-TR" dirty="0"/>
              <a:t> çökelebilir ve </a:t>
            </a:r>
            <a:r>
              <a:rPr lang="tr-TR" dirty="0" err="1"/>
              <a:t>Ca</a:t>
            </a:r>
            <a:r>
              <a:rPr lang="tr-TR" dirty="0"/>
              <a:t> ile toplam sertlik değerlerinin azalmasına neden olur.</a:t>
            </a:r>
          </a:p>
          <a:p>
            <a:pPr fontAlgn="base"/>
            <a:r>
              <a:rPr lang="tr-TR" dirty="0"/>
              <a:t> </a:t>
            </a:r>
          </a:p>
          <a:p>
            <a:endParaRPr lang="tr-TR" dirty="0"/>
          </a:p>
        </p:txBody>
      </p:sp>
    </p:spTree>
    <p:extLst>
      <p:ext uri="{BB962C8B-B14F-4D97-AF65-F5344CB8AC3E}">
        <p14:creationId xmlns:p14="http://schemas.microsoft.com/office/powerpoint/2010/main" val="4763905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59" y="1845734"/>
            <a:ext cx="7543801" cy="3209592"/>
          </a:xfrm>
        </p:spPr>
        <p:txBody>
          <a:bodyPr>
            <a:normAutofit/>
          </a:bodyPr>
          <a:lstStyle/>
          <a:p>
            <a:pPr algn="just"/>
            <a:r>
              <a:rPr lang="tr-TR" dirty="0"/>
              <a:t>Fe ve Mn bileşikleri, düşük </a:t>
            </a:r>
            <a:r>
              <a:rPr lang="tr-TR" dirty="0" err="1"/>
              <a:t>değerlikli</a:t>
            </a:r>
            <a:r>
              <a:rPr lang="tr-TR" dirty="0"/>
              <a:t> hallerinde suda kolayca çözünen bileşikler olup yüksek </a:t>
            </a:r>
            <a:r>
              <a:rPr lang="tr-TR" dirty="0" err="1"/>
              <a:t>değerlikli</a:t>
            </a:r>
            <a:r>
              <a:rPr lang="tr-TR" dirty="0"/>
              <a:t> bileşiklerinin çözünürlüğü çok küçüktür. Bu nedenle bu katyonlar numunede çökelebilir veya </a:t>
            </a:r>
            <a:r>
              <a:rPr lang="tr-TR" dirty="0" err="1"/>
              <a:t>sedimentten</a:t>
            </a:r>
            <a:r>
              <a:rPr lang="tr-TR" dirty="0"/>
              <a:t> tekrar suya geçebilir. </a:t>
            </a:r>
            <a:endParaRPr lang="tr-TR" dirty="0" smtClean="0"/>
          </a:p>
          <a:p>
            <a:pPr algn="just"/>
            <a:r>
              <a:rPr lang="tr-TR" dirty="0" smtClean="0"/>
              <a:t>Nitrat-</a:t>
            </a:r>
            <a:r>
              <a:rPr lang="tr-TR" dirty="0" err="1" smtClean="0"/>
              <a:t>nitrit</a:t>
            </a:r>
            <a:r>
              <a:rPr lang="tr-TR" dirty="0" smtClean="0"/>
              <a:t>-amonyak </a:t>
            </a:r>
            <a:r>
              <a:rPr lang="tr-TR" dirty="0"/>
              <a:t>içeriğindeki değişimler, </a:t>
            </a:r>
            <a:r>
              <a:rPr lang="tr-TR" dirty="0" err="1"/>
              <a:t>mikrobiyal</a:t>
            </a:r>
            <a:r>
              <a:rPr lang="tr-TR" dirty="0"/>
              <a:t> faaliyetler sonucu ortaya çıkar. Yine </a:t>
            </a:r>
            <a:r>
              <a:rPr lang="tr-TR" dirty="0" err="1"/>
              <a:t>mikrobiyal</a:t>
            </a:r>
            <a:r>
              <a:rPr lang="tr-TR" dirty="0"/>
              <a:t> faaliyet sonucu su ortamında fenoller </a:t>
            </a:r>
            <a:r>
              <a:rPr lang="tr-TR" dirty="0" smtClean="0"/>
              <a:t>azalır</a:t>
            </a:r>
            <a:r>
              <a:rPr lang="tr-TR" dirty="0"/>
              <a:t>, kalıntı klor klorüre indirgenir. </a:t>
            </a:r>
            <a:endParaRPr lang="tr-TR" dirty="0" smtClean="0"/>
          </a:p>
          <a:p>
            <a:endParaRPr lang="tr-TR" dirty="0"/>
          </a:p>
        </p:txBody>
      </p:sp>
    </p:spTree>
    <p:extLst>
      <p:ext uri="{BB962C8B-B14F-4D97-AF65-F5344CB8AC3E}">
        <p14:creationId xmlns:p14="http://schemas.microsoft.com/office/powerpoint/2010/main" val="3572118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Sülfür, sülfit, demir (II) ve siyanür iyonları, </a:t>
            </a:r>
            <a:r>
              <a:rPr lang="tr-TR" dirty="0" err="1"/>
              <a:t>oksidasyon</a:t>
            </a:r>
            <a:r>
              <a:rPr lang="tr-TR" dirty="0"/>
              <a:t> sonucu başka bileşiklere dönüşebilir. Renk, koku ve bulanıklık artabilir ya da azalabilir. Sodyum, silis ve bor, cam kaplar tarafından alınabilir. </a:t>
            </a:r>
            <a:r>
              <a:rPr lang="tr-TR" dirty="0" smtClean="0"/>
              <a:t>Numunede </a:t>
            </a:r>
            <a:r>
              <a:rPr lang="tr-TR" dirty="0"/>
              <a:t>meydana gelen biyolojik değişimler, iyonların değerliklerini değiştirebilir. </a:t>
            </a:r>
          </a:p>
          <a:p>
            <a:pPr algn="just"/>
            <a:r>
              <a:rPr lang="tr-TR" dirty="0"/>
              <a:t>Çözünen bileşenler, hücre yapısındaki organik bağlı bileşiklere dönüşebilir veya hücre zarının geçirimliliği, hücre maddesinin çözeltiye geçmesine neden olabilir. Çok iyi bilinen azot ve fosfor çevrimleri, numune bileşimi üzerindeki biyolojik etkiye örnek olarak verilebilir.</a:t>
            </a:r>
          </a:p>
          <a:p>
            <a:endParaRPr lang="tr-TR" dirty="0"/>
          </a:p>
        </p:txBody>
      </p:sp>
    </p:spTree>
    <p:extLst>
      <p:ext uri="{BB962C8B-B14F-4D97-AF65-F5344CB8AC3E}">
        <p14:creationId xmlns:p14="http://schemas.microsoft.com/office/powerpoint/2010/main" val="1578223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Numuneler eğer hemen ertesi gün </a:t>
            </a:r>
            <a:r>
              <a:rPr lang="tr-TR" dirty="0" err="1"/>
              <a:t>analizlenecekse</a:t>
            </a:r>
            <a:r>
              <a:rPr lang="tr-TR" dirty="0"/>
              <a:t> düşük sıcaklıklarda (+4 °C’de) saklama en iyi yöntemdir. </a:t>
            </a:r>
            <a:endParaRPr lang="tr-TR" dirty="0" smtClean="0"/>
          </a:p>
          <a:p>
            <a:pPr algn="just"/>
            <a:r>
              <a:rPr lang="tr-TR" dirty="0" smtClean="0"/>
              <a:t>Yapılacak </a:t>
            </a:r>
            <a:r>
              <a:rPr lang="tr-TR" dirty="0"/>
              <a:t>tayin ile girişim yapmıyorsa, kimyasal koruma maddeleri kullanılabilir. Bunlar kullanılacaksa, önceden numune kabına konulmalı ve toplanan tüm numuneler ile iyice karışması sağlanmalıdır. </a:t>
            </a:r>
            <a:endParaRPr lang="tr-TR" dirty="0" smtClean="0"/>
          </a:p>
          <a:p>
            <a:pPr algn="just"/>
            <a:r>
              <a:rPr lang="tr-TR" dirty="0" smtClean="0"/>
              <a:t>Yapılacak </a:t>
            </a:r>
            <a:r>
              <a:rPr lang="tr-TR" dirty="0"/>
              <a:t>tayinin cinsine göre numune koruma ve saklama metodunun seçilmesi gerekir. Askıda katı madde için tüm saklama </a:t>
            </a:r>
            <a:r>
              <a:rPr lang="tr-TR" dirty="0" err="1"/>
              <a:t>metodları</a:t>
            </a:r>
            <a:r>
              <a:rPr lang="tr-TR" dirty="0"/>
              <a:t> yetersiz olabilir. </a:t>
            </a:r>
            <a:endParaRPr lang="tr-TR" dirty="0" smtClean="0"/>
          </a:p>
          <a:p>
            <a:pPr algn="just"/>
            <a:r>
              <a:rPr lang="tr-TR" dirty="0" smtClean="0"/>
              <a:t>Formaldehit </a:t>
            </a:r>
            <a:r>
              <a:rPr lang="tr-TR" dirty="0"/>
              <a:t>çeşitli tayinlere olumsuz etki ettiğinden koruma maddesi olarak kullanılması tavsiye edilmemektedir.</a:t>
            </a:r>
          </a:p>
        </p:txBody>
      </p:sp>
    </p:spTree>
    <p:extLst>
      <p:ext uri="{BB962C8B-B14F-4D97-AF65-F5344CB8AC3E}">
        <p14:creationId xmlns:p14="http://schemas.microsoft.com/office/powerpoint/2010/main" val="23054273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rot="16200000">
            <a:off x="5327794" y="2794602"/>
            <a:ext cx="3048000" cy="1495425"/>
          </a:xfrm>
          <a:prstGeom prst="rect">
            <a:avLst/>
          </a:prstGeom>
        </p:spPr>
      </p:pic>
      <p:pic>
        <p:nvPicPr>
          <p:cNvPr id="5" name="Resim 4"/>
          <p:cNvPicPr>
            <a:picLocks noChangeAspect="1"/>
          </p:cNvPicPr>
          <p:nvPr/>
        </p:nvPicPr>
        <p:blipFill>
          <a:blip r:embed="rId3"/>
          <a:stretch>
            <a:fillRect/>
          </a:stretch>
        </p:blipFill>
        <p:spPr>
          <a:xfrm>
            <a:off x="1061907" y="1456340"/>
            <a:ext cx="3048000" cy="4171950"/>
          </a:xfrm>
          <a:prstGeom prst="rect">
            <a:avLst/>
          </a:prstGeom>
        </p:spPr>
      </p:pic>
    </p:spTree>
    <p:extLst>
      <p:ext uri="{BB962C8B-B14F-4D97-AF65-F5344CB8AC3E}">
        <p14:creationId xmlns:p14="http://schemas.microsoft.com/office/powerpoint/2010/main" val="3454243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BİYOLOJİK MATERYAL ALMA</a:t>
            </a:r>
            <a:endParaRPr lang="tr-TR" dirty="0"/>
          </a:p>
        </p:txBody>
      </p:sp>
      <p:sp>
        <p:nvSpPr>
          <p:cNvPr id="3" name="İçerik Yer Tutucusu 2"/>
          <p:cNvSpPr>
            <a:spLocks noGrp="1"/>
          </p:cNvSpPr>
          <p:nvPr>
            <p:ph idx="1"/>
          </p:nvPr>
        </p:nvSpPr>
        <p:spPr/>
        <p:txBody>
          <a:bodyPr>
            <a:normAutofit/>
          </a:bodyPr>
          <a:lstStyle/>
          <a:p>
            <a:r>
              <a:rPr lang="tr-TR" dirty="0" smtClean="0"/>
              <a:t>Hastadan analiz amacıyla alınan çeşitli vücut sıvıları (kan, idrar, gaita, beyin omurilik sıvısı, balgam vb.), doku örnekleri biyolojik materyal olarak adlandırılır. </a:t>
            </a:r>
          </a:p>
          <a:p>
            <a:r>
              <a:rPr lang="tr-TR" dirty="0" smtClean="0"/>
              <a:t>Hastalığın tanısı ve tedavi sürecinin değerlendirilmesinde laboratuvar sonuçları önem arz etmektedir. Bir test sonucunun doğru çıkması; uygun yöntemlerle örnek alınmasına, alınan bu örneklerin uygun olan saklama koşullarında saklanmasına ve uygun şartlarda laboratuvara gönderilmesine bağlıdır.</a:t>
            </a:r>
            <a:endParaRPr lang="tr-TR" dirty="0"/>
          </a:p>
        </p:txBody>
      </p:sp>
    </p:spTree>
    <p:extLst>
      <p:ext uri="{BB962C8B-B14F-4D97-AF65-F5344CB8AC3E}">
        <p14:creationId xmlns:p14="http://schemas.microsoft.com/office/powerpoint/2010/main" val="11363241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Numune saklama metotları nispeten kısıtlı olup, biyolojik faaliyeti geciktirme, kimyasal bileşiklerin ve komplekslerin hidrolizini geciktirme ve bileşenlerin uçuculuğunu azaltmaya yöneliktir. </a:t>
            </a:r>
            <a:endParaRPr lang="tr-TR" dirty="0" smtClean="0"/>
          </a:p>
          <a:p>
            <a:pPr algn="just"/>
            <a:r>
              <a:rPr lang="tr-TR" dirty="0" smtClean="0"/>
              <a:t>Koruma </a:t>
            </a:r>
            <a:r>
              <a:rPr lang="tr-TR" dirty="0"/>
              <a:t>ve saklama metotları genellikle </a:t>
            </a:r>
            <a:r>
              <a:rPr lang="tr-TR" dirty="0" err="1"/>
              <a:t>pH</a:t>
            </a:r>
            <a:r>
              <a:rPr lang="tr-TR" dirty="0"/>
              <a:t> Kontrolü, kimyasal madde ilavesi, soğutma ve dondurma işlemleri ile sınırlıdır.</a:t>
            </a:r>
          </a:p>
        </p:txBody>
      </p:sp>
    </p:spTree>
    <p:extLst>
      <p:ext uri="{BB962C8B-B14F-4D97-AF65-F5344CB8AC3E}">
        <p14:creationId xmlns:p14="http://schemas.microsoft.com/office/powerpoint/2010/main" val="6957924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6833" y="1806546"/>
            <a:ext cx="7543801" cy="2190688"/>
          </a:xfrm>
        </p:spPr>
        <p:txBody>
          <a:bodyPr/>
          <a:lstStyle/>
          <a:p>
            <a:endParaRPr lang="tr-TR" dirty="0" smtClean="0"/>
          </a:p>
          <a:p>
            <a:endParaRPr lang="tr-TR" dirty="0"/>
          </a:p>
          <a:p>
            <a:pPr algn="ctr"/>
            <a:r>
              <a:rPr lang="tr-TR" sz="4000" dirty="0" smtClean="0"/>
              <a:t>teşekkürler</a:t>
            </a:r>
          </a:p>
          <a:p>
            <a:endParaRPr lang="tr-TR" dirty="0"/>
          </a:p>
          <a:p>
            <a:endParaRPr lang="tr-TR" dirty="0" smtClean="0"/>
          </a:p>
        </p:txBody>
      </p:sp>
    </p:spTree>
    <p:extLst>
      <p:ext uri="{BB962C8B-B14F-4D97-AF65-F5344CB8AC3E}">
        <p14:creationId xmlns:p14="http://schemas.microsoft.com/office/powerpoint/2010/main" val="1550928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57" y="344479"/>
            <a:ext cx="7543801" cy="1732515"/>
          </a:xfrm>
        </p:spPr>
        <p:txBody>
          <a:bodyPr/>
          <a:lstStyle/>
          <a:p>
            <a:r>
              <a:rPr lang="tr-TR" dirty="0" smtClean="0"/>
              <a:t>Klinik laboratuvardaki hata kaynakları incelendiğinde hataların analitik ve </a:t>
            </a:r>
            <a:r>
              <a:rPr lang="tr-TR" dirty="0" err="1" smtClean="0"/>
              <a:t>postanalitik</a:t>
            </a:r>
            <a:r>
              <a:rPr lang="tr-TR" dirty="0" smtClean="0"/>
              <a:t> (analiz sonrası) dönemden çok </a:t>
            </a:r>
            <a:r>
              <a:rPr lang="tr-TR" dirty="0" err="1" smtClean="0"/>
              <a:t>preanalitik</a:t>
            </a:r>
            <a:r>
              <a:rPr lang="tr-TR" dirty="0" smtClean="0"/>
              <a:t> (analiz öncesi) döneme ait olduğu bildirilmiştir. </a:t>
            </a:r>
            <a:endParaRPr lang="tr-TR" dirty="0"/>
          </a:p>
        </p:txBody>
      </p:sp>
      <p:pic>
        <p:nvPicPr>
          <p:cNvPr id="4" name="Resim 3"/>
          <p:cNvPicPr>
            <a:picLocks noChangeAspect="1"/>
          </p:cNvPicPr>
          <p:nvPr/>
        </p:nvPicPr>
        <p:blipFill>
          <a:blip r:embed="rId2"/>
          <a:stretch>
            <a:fillRect/>
          </a:stretch>
        </p:blipFill>
        <p:spPr>
          <a:xfrm>
            <a:off x="2612571" y="2278755"/>
            <a:ext cx="4238270" cy="2820376"/>
          </a:xfrm>
          <a:prstGeom prst="rect">
            <a:avLst/>
          </a:prstGeom>
        </p:spPr>
      </p:pic>
    </p:spTree>
    <p:extLst>
      <p:ext uri="{BB962C8B-B14F-4D97-AF65-F5344CB8AC3E}">
        <p14:creationId xmlns:p14="http://schemas.microsoft.com/office/powerpoint/2010/main" val="3472207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8274" y="1845734"/>
            <a:ext cx="7478486" cy="3771295"/>
          </a:xfrm>
        </p:spPr>
        <p:txBody>
          <a:bodyPr>
            <a:normAutofit lnSpcReduction="10000"/>
          </a:bodyPr>
          <a:lstStyle/>
          <a:p>
            <a:pPr marL="0" indent="0" algn="just">
              <a:buNone/>
            </a:pPr>
            <a:r>
              <a:rPr lang="tr-TR" dirty="0" smtClean="0"/>
              <a:t>Laboratuvar test değerlerine etki eden değiştirilebilir ve değiştirilemez birçok faktör bulunmaktadır. </a:t>
            </a:r>
          </a:p>
          <a:p>
            <a:pPr marL="0" indent="0" algn="just">
              <a:buNone/>
            </a:pPr>
            <a:r>
              <a:rPr lang="tr-TR" dirty="0" smtClean="0"/>
              <a:t>	</a:t>
            </a:r>
            <a:r>
              <a:rPr lang="tr-TR" dirty="0" smtClean="0"/>
              <a:t>Laboratuvarda </a:t>
            </a:r>
            <a:r>
              <a:rPr lang="tr-TR" dirty="0" smtClean="0"/>
              <a:t>analiz işlemleri 3 aşamada incelenir: </a:t>
            </a:r>
          </a:p>
          <a:p>
            <a:pPr algn="just"/>
            <a:r>
              <a:rPr lang="tr-TR" dirty="0" smtClean="0"/>
              <a:t> </a:t>
            </a:r>
            <a:r>
              <a:rPr lang="tr-TR" b="1" dirty="0" err="1" smtClean="0"/>
              <a:t>Preanalitik</a:t>
            </a:r>
            <a:r>
              <a:rPr lang="tr-TR" b="1" dirty="0" smtClean="0"/>
              <a:t> Evre</a:t>
            </a:r>
            <a:r>
              <a:rPr lang="tr-TR" dirty="0" smtClean="0"/>
              <a:t>: Testin </a:t>
            </a:r>
            <a:r>
              <a:rPr lang="tr-TR" dirty="0" err="1" smtClean="0"/>
              <a:t>klinisyen</a:t>
            </a:r>
            <a:r>
              <a:rPr lang="tr-TR" dirty="0" smtClean="0"/>
              <a:t> tarafından istenmesiyle laboratuvarda analiz edilmesine kadar geçen süreçtir. Bu dönemde yapılan hatalar test sonuçlarının yanlış çıkmasına sebep olacağı için bu dönemde dikkatli ve uygun yöntemlerle örnek alınması, alınan örneğin uygun şartlarda saklanarak laboratuvara gönderilmesi test sonucunun doğruluğu için önemlidir. </a:t>
            </a:r>
            <a:endParaRPr lang="tr-TR" dirty="0"/>
          </a:p>
          <a:p>
            <a:pPr algn="just"/>
            <a:r>
              <a:rPr lang="tr-TR" b="1" dirty="0" smtClean="0"/>
              <a:t>Analitik Evre</a:t>
            </a:r>
            <a:r>
              <a:rPr lang="tr-TR" dirty="0" smtClean="0"/>
              <a:t>: Laboratuvarda analizin yapıldığı evredir.</a:t>
            </a:r>
          </a:p>
          <a:p>
            <a:pPr algn="just"/>
            <a:r>
              <a:rPr lang="tr-TR" b="1" dirty="0" smtClean="0"/>
              <a:t>Post Analitik Evre</a:t>
            </a:r>
            <a:r>
              <a:rPr lang="tr-TR" dirty="0" smtClean="0"/>
              <a:t>: Testin sonuçlanmasından </a:t>
            </a:r>
            <a:r>
              <a:rPr lang="tr-TR" dirty="0" err="1" smtClean="0"/>
              <a:t>klinisyene</a:t>
            </a:r>
            <a:r>
              <a:rPr lang="tr-TR" dirty="0" smtClean="0"/>
              <a:t> ulaşmasına kadar geçen süreçtir.</a:t>
            </a:r>
            <a:endParaRPr lang="tr-TR" dirty="0"/>
          </a:p>
        </p:txBody>
      </p:sp>
    </p:spTree>
    <p:extLst>
      <p:ext uri="{BB962C8B-B14F-4D97-AF65-F5344CB8AC3E}">
        <p14:creationId xmlns:p14="http://schemas.microsoft.com/office/powerpoint/2010/main" val="2879063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Biyolojik Analiz Örnekleri </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Kan</a:t>
            </a:r>
          </a:p>
          <a:p>
            <a:r>
              <a:rPr lang="tr-TR" dirty="0" smtClean="0"/>
              <a:t> İdrar</a:t>
            </a:r>
          </a:p>
          <a:p>
            <a:r>
              <a:rPr lang="tr-TR" dirty="0" smtClean="0"/>
              <a:t>Beyin – omurilik sıvısı (BOS)</a:t>
            </a:r>
          </a:p>
          <a:p>
            <a:r>
              <a:rPr lang="tr-TR" dirty="0" smtClean="0"/>
              <a:t>Balgam</a:t>
            </a:r>
          </a:p>
          <a:p>
            <a:r>
              <a:rPr lang="tr-TR" dirty="0" smtClean="0"/>
              <a:t> Gaita</a:t>
            </a:r>
          </a:p>
          <a:p>
            <a:r>
              <a:rPr lang="tr-TR" dirty="0" smtClean="0"/>
              <a:t> Doku parçaları</a:t>
            </a:r>
          </a:p>
          <a:p>
            <a:pPr marL="0" indent="0">
              <a:buNone/>
            </a:pPr>
            <a:r>
              <a:rPr lang="tr-TR" dirty="0" smtClean="0"/>
              <a:t> Akciğer zarları arası (</a:t>
            </a:r>
            <a:r>
              <a:rPr lang="tr-TR" dirty="0" err="1" smtClean="0"/>
              <a:t>plevral</a:t>
            </a:r>
            <a:r>
              <a:rPr lang="tr-TR" dirty="0" smtClean="0"/>
              <a:t>) sıvı</a:t>
            </a:r>
          </a:p>
          <a:p>
            <a:r>
              <a:rPr lang="tr-TR" dirty="0" smtClean="0"/>
              <a:t> Göğüs (</a:t>
            </a:r>
            <a:r>
              <a:rPr lang="tr-TR" dirty="0" err="1" smtClean="0"/>
              <a:t>torasik</a:t>
            </a:r>
            <a:r>
              <a:rPr lang="tr-TR" dirty="0" smtClean="0"/>
              <a:t>) ve karın (</a:t>
            </a:r>
            <a:r>
              <a:rPr lang="tr-TR" dirty="0" err="1" smtClean="0"/>
              <a:t>abdominal</a:t>
            </a:r>
            <a:r>
              <a:rPr lang="tr-TR" dirty="0" smtClean="0"/>
              <a:t>) boşluğu sıvıları</a:t>
            </a:r>
          </a:p>
          <a:p>
            <a:r>
              <a:rPr lang="tr-TR" dirty="0" smtClean="0"/>
              <a:t> Eklem sıvısı</a:t>
            </a:r>
          </a:p>
          <a:p>
            <a:r>
              <a:rPr lang="tr-TR" dirty="0" smtClean="0"/>
              <a:t> Karın içi zarlardan kaynaklanan </a:t>
            </a:r>
            <a:r>
              <a:rPr lang="tr-TR" dirty="0" err="1" smtClean="0"/>
              <a:t>peritoneal</a:t>
            </a:r>
            <a:r>
              <a:rPr lang="tr-TR" dirty="0" smtClean="0"/>
              <a:t> sıvılar</a:t>
            </a:r>
          </a:p>
          <a:p>
            <a:endParaRPr lang="tr-TR" dirty="0"/>
          </a:p>
        </p:txBody>
      </p:sp>
    </p:spTree>
    <p:extLst>
      <p:ext uri="{BB962C8B-B14F-4D97-AF65-F5344CB8AC3E}">
        <p14:creationId xmlns:p14="http://schemas.microsoft.com/office/powerpoint/2010/main" val="3882937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Kan Örneği Alma: </a:t>
            </a:r>
          </a:p>
        </p:txBody>
      </p:sp>
      <p:sp>
        <p:nvSpPr>
          <p:cNvPr id="3" name="İçerik Yer Tutucusu 2"/>
          <p:cNvSpPr>
            <a:spLocks noGrp="1"/>
          </p:cNvSpPr>
          <p:nvPr>
            <p:ph idx="1"/>
          </p:nvPr>
        </p:nvSpPr>
        <p:spPr/>
        <p:txBody>
          <a:bodyPr/>
          <a:lstStyle/>
          <a:p>
            <a:r>
              <a:rPr lang="tr-TR" dirty="0" smtClean="0"/>
              <a:t>Günümüzde </a:t>
            </a:r>
            <a:r>
              <a:rPr lang="tr-TR" dirty="0"/>
              <a:t>kan alma işlemi çoğunlukla sağlık ünitesindeki hemşireler, teknisyenler ve acil durumlarda </a:t>
            </a:r>
            <a:r>
              <a:rPr lang="tr-TR" dirty="0" smtClean="0"/>
              <a:t>doktorlar veterinerler </a:t>
            </a:r>
            <a:r>
              <a:rPr lang="tr-TR" dirty="0"/>
              <a:t>tarafından yapılır. </a:t>
            </a:r>
          </a:p>
          <a:p>
            <a:r>
              <a:rPr lang="tr-TR" dirty="0"/>
              <a:t>Yatan hastalardan sabahları kan toplanırken kan alma üniteleri ve laboratuvarlarda her saat kan alınmaktadır. Kan alma işlemi kısmen bilgi ve deneyim gerektirir ve tüm sağlık personelinin yeterli olması gereken bir konudur. </a:t>
            </a:r>
            <a:endParaRPr lang="tr-TR" dirty="0" smtClean="0"/>
          </a:p>
          <a:p>
            <a:r>
              <a:rPr lang="tr-TR" dirty="0" smtClean="0"/>
              <a:t>Toplama </a:t>
            </a:r>
            <a:r>
              <a:rPr lang="tr-TR" dirty="0"/>
              <a:t>bölgelerine göre başlıca kan alma yöntemleri: </a:t>
            </a:r>
            <a:r>
              <a:rPr lang="tr-TR" dirty="0" err="1"/>
              <a:t>Kapiller</a:t>
            </a:r>
            <a:r>
              <a:rPr lang="tr-TR" dirty="0"/>
              <a:t> kan, </a:t>
            </a:r>
            <a:r>
              <a:rPr lang="tr-TR" dirty="0" err="1"/>
              <a:t>venöz</a:t>
            </a:r>
            <a:r>
              <a:rPr lang="tr-TR" dirty="0"/>
              <a:t> kan ve </a:t>
            </a:r>
            <a:r>
              <a:rPr lang="tr-TR" dirty="0" err="1"/>
              <a:t>arteryal</a:t>
            </a:r>
            <a:r>
              <a:rPr lang="tr-TR" dirty="0"/>
              <a:t> kan alma yöntemleridir. </a:t>
            </a:r>
          </a:p>
        </p:txBody>
      </p:sp>
    </p:spTree>
    <p:extLst>
      <p:ext uri="{BB962C8B-B14F-4D97-AF65-F5344CB8AC3E}">
        <p14:creationId xmlns:p14="http://schemas.microsoft.com/office/powerpoint/2010/main" val="2652069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2308225" y="2143125"/>
            <a:ext cx="4572000" cy="3429000"/>
          </a:xfrm>
          <a:prstGeom prst="rect">
            <a:avLst/>
          </a:prstGeom>
        </p:spPr>
      </p:pic>
    </p:spTree>
    <p:extLst>
      <p:ext uri="{BB962C8B-B14F-4D97-AF65-F5344CB8AC3E}">
        <p14:creationId xmlns:p14="http://schemas.microsoft.com/office/powerpoint/2010/main" val="1877155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 Steril Olmayan Biyolojik Analiz Örnekleri</a:t>
            </a:r>
          </a:p>
        </p:txBody>
      </p:sp>
      <p:sp>
        <p:nvSpPr>
          <p:cNvPr id="3" name="İçerik Yer Tutucusu 2"/>
          <p:cNvSpPr>
            <a:spLocks noGrp="1"/>
          </p:cNvSpPr>
          <p:nvPr>
            <p:ph idx="1"/>
          </p:nvPr>
        </p:nvSpPr>
        <p:spPr/>
        <p:txBody>
          <a:bodyPr/>
          <a:lstStyle/>
          <a:p>
            <a:pPr algn="just"/>
            <a:r>
              <a:rPr lang="tr-TR" dirty="0"/>
              <a:t>Sterilizasyon, herhangi bir cismin veya maddenin birlikte bulunduğu tüm mikroorganizmaların her türlü canlı formunun yok edilmesi amacıyla uygulanan fiziksel veya kimyasal işlemdir. </a:t>
            </a:r>
            <a:endParaRPr lang="tr-TR" dirty="0" smtClean="0"/>
          </a:p>
          <a:p>
            <a:pPr algn="just"/>
            <a:r>
              <a:rPr lang="tr-TR" dirty="0" smtClean="0"/>
              <a:t>Analiz </a:t>
            </a:r>
            <a:r>
              <a:rPr lang="tr-TR" dirty="0"/>
              <a:t>için alınan biyolojik örneklerin bir kısmı steril olmasına rağmen örnek alımı esnasında hijyen kurallarına dikkat edilmediğinde dışardan bulaşan (</a:t>
            </a:r>
            <a:r>
              <a:rPr lang="tr-TR" dirty="0" err="1"/>
              <a:t>kontaminasyon</a:t>
            </a:r>
            <a:r>
              <a:rPr lang="tr-TR" dirty="0"/>
              <a:t>) mikroorganizmaların üremesine sebep olur ve steril özelliği yok olur. </a:t>
            </a:r>
            <a:endParaRPr lang="tr-TR" dirty="0" smtClean="0"/>
          </a:p>
          <a:p>
            <a:pPr algn="just"/>
            <a:r>
              <a:rPr lang="tr-TR" dirty="0" smtClean="0"/>
              <a:t>Biyolojik </a:t>
            </a:r>
            <a:r>
              <a:rPr lang="tr-TR" dirty="0"/>
              <a:t>analiz örneklerinin bir kısmı ise steril değildir. </a:t>
            </a:r>
          </a:p>
        </p:txBody>
      </p:sp>
    </p:spTree>
    <p:extLst>
      <p:ext uri="{BB962C8B-B14F-4D97-AF65-F5344CB8AC3E}">
        <p14:creationId xmlns:p14="http://schemas.microsoft.com/office/powerpoint/2010/main" val="39446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Steril olmayan </a:t>
            </a:r>
            <a:r>
              <a:rPr lang="tr-TR" dirty="0" smtClean="0"/>
              <a:t>analiz örnekleri </a:t>
            </a:r>
            <a:r>
              <a:rPr lang="tr-TR" dirty="0"/>
              <a:t>şunlardır</a:t>
            </a:r>
            <a:r>
              <a:rPr lang="tr-TR" dirty="0" smtClean="0"/>
              <a:t>:</a:t>
            </a:r>
          </a:p>
          <a:p>
            <a:r>
              <a:rPr lang="tr-TR" dirty="0" smtClean="0"/>
              <a:t>*İdrar </a:t>
            </a:r>
            <a:r>
              <a:rPr lang="tr-TR" dirty="0"/>
              <a:t>(idrar kültürü için alınan </a:t>
            </a:r>
            <a:r>
              <a:rPr lang="tr-TR" dirty="0" err="1"/>
              <a:t>kateterizasyon</a:t>
            </a:r>
            <a:r>
              <a:rPr lang="tr-TR" dirty="0"/>
              <a:t> ya da </a:t>
            </a:r>
            <a:r>
              <a:rPr lang="tr-TR" dirty="0" err="1"/>
              <a:t>suprapubik</a:t>
            </a:r>
            <a:r>
              <a:rPr lang="tr-TR" dirty="0"/>
              <a:t> </a:t>
            </a:r>
            <a:r>
              <a:rPr lang="tr-TR" dirty="0" err="1" smtClean="0"/>
              <a:t>aspirasyon</a:t>
            </a:r>
            <a:r>
              <a:rPr lang="tr-TR" dirty="0" smtClean="0"/>
              <a:t> yöntemi </a:t>
            </a:r>
            <a:r>
              <a:rPr lang="tr-TR" dirty="0"/>
              <a:t>ile alınanlar hariç)</a:t>
            </a:r>
          </a:p>
          <a:p>
            <a:r>
              <a:rPr lang="tr-TR" dirty="0" smtClean="0"/>
              <a:t>* Gaita</a:t>
            </a:r>
          </a:p>
          <a:p>
            <a:r>
              <a:rPr lang="tr-TR" dirty="0" smtClean="0"/>
              <a:t>*Balgam</a:t>
            </a:r>
            <a:endParaRPr lang="tr-TR" dirty="0"/>
          </a:p>
          <a:p>
            <a:r>
              <a:rPr lang="tr-TR" dirty="0"/>
              <a:t>*</a:t>
            </a:r>
            <a:r>
              <a:rPr lang="tr-TR" dirty="0" smtClean="0"/>
              <a:t>Kan </a:t>
            </a:r>
            <a:r>
              <a:rPr lang="tr-TR" dirty="0"/>
              <a:t>numunesinin lam üzerine </a:t>
            </a:r>
            <a:r>
              <a:rPr lang="tr-TR" dirty="0" err="1"/>
              <a:t>periferik</a:t>
            </a:r>
            <a:r>
              <a:rPr lang="tr-TR" dirty="0"/>
              <a:t> olarak yayılması steril </a:t>
            </a:r>
            <a:r>
              <a:rPr lang="tr-TR" dirty="0" smtClean="0"/>
              <a:t>özelliğinin bozulmasına </a:t>
            </a:r>
            <a:r>
              <a:rPr lang="tr-TR" dirty="0"/>
              <a:t>sebep olur.</a:t>
            </a:r>
          </a:p>
          <a:p>
            <a:endParaRPr lang="tr-TR" dirty="0"/>
          </a:p>
        </p:txBody>
      </p:sp>
    </p:spTree>
    <p:extLst>
      <p:ext uri="{BB962C8B-B14F-4D97-AF65-F5344CB8AC3E}">
        <p14:creationId xmlns:p14="http://schemas.microsoft.com/office/powerpoint/2010/main" val="1442748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docProps/app.xml><?xml version="1.0" encoding="utf-8"?>
<Properties xmlns="http://schemas.openxmlformats.org/officeDocument/2006/extended-properties" xmlns:vt="http://schemas.openxmlformats.org/officeDocument/2006/docPropsVTypes">
  <Template>Retrospect</Template>
  <TotalTime>89</TotalTime>
  <Words>902</Words>
  <Application>Microsoft Office PowerPoint</Application>
  <PresentationFormat>Ekran Gösterisi (4:3)</PresentationFormat>
  <Paragraphs>77</Paragraphs>
  <Slides>21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21</vt:i4>
      </vt:variant>
    </vt:vector>
  </HeadingPairs>
  <TitlesOfParts>
    <vt:vector size="24" baseType="lpstr">
      <vt:lpstr>Calibri</vt:lpstr>
      <vt:lpstr>Calibri Light</vt:lpstr>
      <vt:lpstr>Geçmişe bakış</vt:lpstr>
      <vt:lpstr>Biyolojik Örnekleri Alma ve Saklama Koşulları</vt:lpstr>
      <vt:lpstr>BİYOLOJİK MATERYAL ALMA</vt:lpstr>
      <vt:lpstr>PowerPoint Sunusu</vt:lpstr>
      <vt:lpstr>PowerPoint Sunusu</vt:lpstr>
      <vt:lpstr>Biyolojik Analiz Örnekleri </vt:lpstr>
      <vt:lpstr>Kan Örneği Alma: </vt:lpstr>
      <vt:lpstr>PowerPoint Sunusu</vt:lpstr>
      <vt:lpstr> Steril Olmayan Biyolojik Analiz Örnekleri</vt:lpstr>
      <vt:lpstr>PowerPoint Sunusu</vt:lpstr>
      <vt:lpstr>BİYOLOJİK ANALİZ ÖRNEKLERİN NAKLİ</vt:lpstr>
      <vt:lpstr>Olumsuz örnek alma</vt:lpstr>
      <vt:lpstr>PowerPoint Sunusu</vt:lpstr>
      <vt:lpstr>Numunelerin Korunması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Biyolojik Örnekleri Alma ve Saklama Koşulları</dc:title>
  <dc:creator>ibrahim</dc:creator>
  <cp:lastModifiedBy>mehmet</cp:lastModifiedBy>
  <cp:revision>32</cp:revision>
  <dcterms:created xsi:type="dcterms:W3CDTF">2018-12-10T21:14:19Z</dcterms:created>
  <dcterms:modified xsi:type="dcterms:W3CDTF">2021-11-28T11:19:23Z</dcterms:modified>
</cp:coreProperties>
</file>