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3048000" y="3124200"/>
            <a:ext cx="8229600" cy="1894362"/>
          </a:xfrm>
        </p:spPr>
        <p:txBody>
          <a:bodyPr/>
          <a:lstStyle>
            <a:lvl1pPr>
              <a:defRPr b="1"/>
            </a:lvl1pPr>
          </a:lstStyle>
          <a:p>
            <a:r>
              <a:rPr kumimoji="0" lang="tr-TR"/>
              <a:t>Asıl başlık stili için tıklatın</a:t>
            </a:r>
            <a:endParaRPr kumimoji="0" lang="en-US"/>
          </a:p>
        </p:txBody>
      </p:sp>
      <p:sp>
        <p:nvSpPr>
          <p:cNvPr id="9" name="Alt Başlık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Veri Yer Tutucusu 27"/>
          <p:cNvSpPr>
            <a:spLocks noGrp="1"/>
          </p:cNvSpPr>
          <p:nvPr>
            <p:ph type="dt" sz="half" idx="10"/>
          </p:nvPr>
        </p:nvSpPr>
        <p:spPr bwMode="auto">
          <a:xfrm rot="5400000">
            <a:off x="10733828" y="1110597"/>
            <a:ext cx="2286000" cy="508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17" name="Altbilgi Yer Tutucusu 16"/>
          <p:cNvSpPr>
            <a:spLocks noGrp="1"/>
          </p:cNvSpPr>
          <p:nvPr>
            <p:ph type="ftr" sz="quarter" idx="11"/>
          </p:nvPr>
        </p:nvSpPr>
        <p:spPr bwMode="auto">
          <a:xfrm rot="5400000">
            <a:off x="10045959" y="4117661"/>
            <a:ext cx="3657600" cy="51206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10" name="Dikdörtgen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ikdörtgen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Dikdörtgen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Dikdörtgen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üz Bağlayıcı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Düz Bağlayıcı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Düz Bağlayıcı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Düz Bağlayıcı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Düz Bağlayıcı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Düz Bağlayıcı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Dikdörtgen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Slayt Numarası Yer Tutucusu 28"/>
          <p:cNvSpPr>
            <a:spLocks noGrp="1"/>
          </p:cNvSpPr>
          <p:nvPr>
            <p:ph type="sldNum" sz="quarter" idx="12"/>
          </p:nvPr>
        </p:nvSpPr>
        <p:spPr bwMode="auto">
          <a:xfrm>
            <a:off x="1767392" y="4928702"/>
            <a:ext cx="812800" cy="517524"/>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254625041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5" name="Altbilgi Yer Tutucusu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6" name="Slayt Numarası Yer Tutucusu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1453031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40"/>
            <a:ext cx="2235200" cy="5851525"/>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609600" y="274639"/>
            <a:ext cx="80264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5" name="Altbilgi Yer Tutucusu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6" name="Slayt Numarası Yer Tutucusu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939220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3048000" y="3124200"/>
            <a:ext cx="8229600" cy="1894362"/>
          </a:xfrm>
        </p:spPr>
        <p:txBody>
          <a:bodyPr/>
          <a:lstStyle>
            <a:lvl1pPr>
              <a:defRPr b="1"/>
            </a:lvl1pPr>
          </a:lstStyle>
          <a:p>
            <a:r>
              <a:rPr kumimoji="0" lang="tr-TR"/>
              <a:t>Asıl başlık stili için tıklatın</a:t>
            </a:r>
            <a:endParaRPr kumimoji="0" lang="en-US"/>
          </a:p>
        </p:txBody>
      </p:sp>
      <p:sp>
        <p:nvSpPr>
          <p:cNvPr id="9" name="Alt Başlık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Veri Yer Tutucusu 27"/>
          <p:cNvSpPr>
            <a:spLocks noGrp="1"/>
          </p:cNvSpPr>
          <p:nvPr>
            <p:ph type="dt" sz="half" idx="10"/>
          </p:nvPr>
        </p:nvSpPr>
        <p:spPr bwMode="auto">
          <a:xfrm rot="5400000">
            <a:off x="10733828" y="1110597"/>
            <a:ext cx="2286000" cy="508000"/>
          </a:xfrm>
        </p:spPr>
        <p:txBody>
          <a:bodyPr/>
          <a:lstStyle/>
          <a:p>
            <a:fld id="{824B1C0D-3F02-4B8D-ACB3-7316C38E925F}" type="datetimeFigureOut">
              <a:rPr lang="tr-TR" smtClean="0">
                <a:solidFill>
                  <a:srgbClr val="575F6D"/>
                </a:solidFill>
              </a:rPr>
              <a:pPr/>
              <a:t>7.03.2024</a:t>
            </a:fld>
            <a:endParaRPr lang="tr-TR">
              <a:solidFill>
                <a:srgbClr val="575F6D"/>
              </a:solidFill>
            </a:endParaRPr>
          </a:p>
        </p:txBody>
      </p:sp>
      <p:sp>
        <p:nvSpPr>
          <p:cNvPr id="17" name="Altbilgi Yer Tutucusu 16"/>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Dikdörtgen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ikdörtgen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Dikdörtgen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Dikdörtgen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üz Bağlayıcı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Düz Bağlayıcı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Düz Bağlayıcı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Düz Bağlayıcı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Düz Bağlayıcı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Düz Bağlayıcı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Dikdörtgen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Slayt Numarası Yer Tutucusu 28"/>
          <p:cNvSpPr>
            <a:spLocks noGrp="1"/>
          </p:cNvSpPr>
          <p:nvPr>
            <p:ph type="sldNum" sz="quarter" idx="12"/>
          </p:nvPr>
        </p:nvSpPr>
        <p:spPr bwMode="auto">
          <a:xfrm>
            <a:off x="1767392" y="4928702"/>
            <a:ext cx="812800" cy="517524"/>
          </a:xfrm>
        </p:spPr>
        <p:txBody>
          <a:bodyPr/>
          <a:lstStyle/>
          <a:p>
            <a:fld id="{D8F6FA07-C82F-4B16-BFD7-40490C7A0662}" type="slidenum">
              <a:rPr lang="tr-TR" smtClean="0"/>
              <a:pPr/>
              <a:t>‹#›</a:t>
            </a:fld>
            <a:endParaRPr lang="tr-TR"/>
          </a:p>
        </p:txBody>
      </p:sp>
    </p:spTree>
    <p:extLst>
      <p:ext uri="{BB962C8B-B14F-4D97-AF65-F5344CB8AC3E}">
        <p14:creationId xmlns:p14="http://schemas.microsoft.com/office/powerpoint/2010/main" val="104576389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8" name="İçerik Yer Tutucusu 7"/>
          <p:cNvSpPr>
            <a:spLocks noGrp="1"/>
          </p:cNvSpPr>
          <p:nvPr>
            <p:ph sz="quarter" idx="1"/>
          </p:nvPr>
        </p:nvSpPr>
        <p:spPr>
          <a:xfrm>
            <a:off x="609600" y="1600200"/>
            <a:ext cx="99568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4"/>
          </p:nvPr>
        </p:nvSpPr>
        <p:spPr/>
        <p:txBody>
          <a:bodyPr rtlCol="0"/>
          <a:lstStyle/>
          <a:p>
            <a:fld id="{824B1C0D-3F02-4B8D-ACB3-7316C38E925F}" type="datetimeFigureOut">
              <a:rPr lang="tr-TR" smtClean="0">
                <a:solidFill>
                  <a:srgbClr val="575F6D"/>
                </a:solidFill>
              </a:rPr>
              <a:pPr/>
              <a:t>7.03.2024</a:t>
            </a:fld>
            <a:endParaRPr lang="tr-TR">
              <a:solidFill>
                <a:srgbClr val="575F6D"/>
              </a:solidFill>
            </a:endParaRPr>
          </a:p>
        </p:txBody>
      </p:sp>
      <p:sp>
        <p:nvSpPr>
          <p:cNvPr id="9" name="Slayt Numarası Yer Tutucusu 8"/>
          <p:cNvSpPr>
            <a:spLocks noGrp="1"/>
          </p:cNvSpPr>
          <p:nvPr>
            <p:ph type="sldNum" sz="quarter" idx="15"/>
          </p:nvPr>
        </p:nvSpPr>
        <p:spPr/>
        <p:txBody>
          <a:bodyPr rtlCol="0"/>
          <a:lstStyle/>
          <a:p>
            <a:fld id="{D8F6FA07-C82F-4B16-BFD7-40490C7A0662}"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953835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3048000" y="2895600"/>
            <a:ext cx="8229600" cy="2053590"/>
          </a:xfrm>
        </p:spPr>
        <p:txBody>
          <a:bodyPr/>
          <a:lstStyle>
            <a:lvl1pPr algn="l">
              <a:buNone/>
              <a:defRPr sz="3000" b="1" cap="small" baseline="0"/>
            </a:lvl1pPr>
          </a:lstStyle>
          <a:p>
            <a:r>
              <a:rPr kumimoji="0" lang="tr-TR"/>
              <a:t>Asıl başlık stili için tıklatın</a:t>
            </a:r>
            <a:endParaRPr kumimoji="0" lang="en-US"/>
          </a:p>
        </p:txBody>
      </p:sp>
      <p:sp>
        <p:nvSpPr>
          <p:cNvPr id="3" name="Metin Yer Tutucusu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bwMode="auto">
          <a:xfrm rot="5400000">
            <a:off x="10732008" y="1106932"/>
            <a:ext cx="2286000" cy="508000"/>
          </a:xfrm>
        </p:spPr>
        <p:txBody>
          <a:bodyPr/>
          <a:lstStyle/>
          <a:p>
            <a:fld id="{824B1C0D-3F02-4B8D-ACB3-7316C38E925F}" type="datetimeFigureOut">
              <a:rPr lang="tr-TR" smtClean="0">
                <a:solidFill>
                  <a:srgbClr val="FFF39D"/>
                </a:solidFill>
              </a:rPr>
              <a:pPr/>
              <a:t>7.03.2024</a:t>
            </a:fld>
            <a:endParaRPr lang="tr-TR">
              <a:solidFill>
                <a:srgbClr val="FFF39D"/>
              </a:solidFill>
            </a:endParaRPr>
          </a:p>
        </p:txBody>
      </p:sp>
      <p:sp>
        <p:nvSpPr>
          <p:cNvPr id="5" name="Altbilgi Yer Tutucusu 4"/>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Dikdörtgen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Dikdörtgen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ikdörtgen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ikdörtgen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Düz Bağlayıcı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Düz Bağlayıcı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Düz Bağlayıcı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Düz Bağlayıcı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Düz Bağlayıcı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Dikdörtgen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Düz Bağlayıcı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Slayt Numarası Yer Tutucusu 5"/>
          <p:cNvSpPr>
            <a:spLocks noGrp="1"/>
          </p:cNvSpPr>
          <p:nvPr>
            <p:ph type="sldNum" sz="quarter" idx="12"/>
          </p:nvPr>
        </p:nvSpPr>
        <p:spPr bwMode="auto">
          <a:xfrm>
            <a:off x="1787488" y="4928702"/>
            <a:ext cx="812800" cy="517524"/>
          </a:xfrm>
        </p:spPr>
        <p:txBody>
          <a:bodyPr/>
          <a:lstStyle/>
          <a:p>
            <a:fld id="{D8F6FA07-C82F-4B16-BFD7-40490C7A0662}" type="slidenum">
              <a:rPr lang="tr-TR" smtClean="0"/>
              <a:pPr/>
              <a:t>‹#›</a:t>
            </a:fld>
            <a:endParaRPr lang="tr-TR"/>
          </a:p>
        </p:txBody>
      </p:sp>
    </p:spTree>
    <p:extLst>
      <p:ext uri="{BB962C8B-B14F-4D97-AF65-F5344CB8AC3E}">
        <p14:creationId xmlns:p14="http://schemas.microsoft.com/office/powerpoint/2010/main" val="291019321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5" name="Veri Yer Tutucusu 4"/>
          <p:cNvSpPr>
            <a:spLocks noGrp="1"/>
          </p:cNvSpPr>
          <p:nvPr>
            <p:ph type="dt" sz="half" idx="10"/>
          </p:nvPr>
        </p:nvSpPr>
        <p:spPr/>
        <p:txBody>
          <a:bodyPr/>
          <a:lstStyle/>
          <a:p>
            <a:fld id="{824B1C0D-3F02-4B8D-ACB3-7316C38E925F}" type="datetimeFigureOut">
              <a:rPr lang="tr-TR" smtClean="0">
                <a:solidFill>
                  <a:srgbClr val="575F6D"/>
                </a:solidFill>
              </a:rPr>
              <a:pPr/>
              <a:t>7.03.2024</a:t>
            </a:fld>
            <a:endParaRPr lang="tr-TR">
              <a:solidFill>
                <a:srgbClr val="575F6D"/>
              </a:solidFill>
            </a:endParaRPr>
          </a:p>
        </p:txBody>
      </p:sp>
      <p:sp>
        <p:nvSpPr>
          <p:cNvPr id="6" name="Altbilgi Yer Tutucusu 5"/>
          <p:cNvSpPr>
            <a:spLocks noGrp="1"/>
          </p:cNvSpPr>
          <p:nvPr>
            <p:ph type="ftr" sz="quarter" idx="11"/>
          </p:nvPr>
        </p:nvSpPr>
        <p:spPr/>
        <p:txBody>
          <a:bodyPr/>
          <a:lstStyle/>
          <a:p>
            <a:endParaRPr lang="tr-TR">
              <a:solidFill>
                <a:srgbClr val="575F6D"/>
              </a:solidFill>
            </a:endParaRPr>
          </a:p>
        </p:txBody>
      </p:sp>
      <p:sp>
        <p:nvSpPr>
          <p:cNvPr id="7" name="Slayt Numarası Yer Tutucusu 6"/>
          <p:cNvSpPr>
            <a:spLocks noGrp="1"/>
          </p:cNvSpPr>
          <p:nvPr>
            <p:ph type="sldNum" sz="quarter" idx="12"/>
          </p:nvPr>
        </p:nvSpPr>
        <p:spPr/>
        <p:txBody>
          <a:bodyPr/>
          <a:lstStyle/>
          <a:p>
            <a:fld id="{D8F6FA07-C82F-4B16-BFD7-40490C7A0662}" type="slidenum">
              <a:rPr lang="tr-TR" smtClean="0"/>
              <a:pPr/>
              <a:t>‹#›</a:t>
            </a:fld>
            <a:endParaRPr lang="tr-TR"/>
          </a:p>
        </p:txBody>
      </p:sp>
      <p:sp>
        <p:nvSpPr>
          <p:cNvPr id="9" name="İçerik Yer Tutucusu 8"/>
          <p:cNvSpPr>
            <a:spLocks noGrp="1"/>
          </p:cNvSpPr>
          <p:nvPr>
            <p:ph sz="quarter" idx="1"/>
          </p:nvPr>
        </p:nvSpPr>
        <p:spPr>
          <a:xfrm>
            <a:off x="609600" y="1600200"/>
            <a:ext cx="48768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İçerik Yer Tutucusu 10"/>
          <p:cNvSpPr>
            <a:spLocks noGrp="1"/>
          </p:cNvSpPr>
          <p:nvPr>
            <p:ph sz="quarter" idx="2"/>
          </p:nvPr>
        </p:nvSpPr>
        <p:spPr>
          <a:xfrm>
            <a:off x="5693664" y="1600200"/>
            <a:ext cx="48768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extLst>
      <p:ext uri="{BB962C8B-B14F-4D97-AF65-F5344CB8AC3E}">
        <p14:creationId xmlns:p14="http://schemas.microsoft.com/office/powerpoint/2010/main" val="4248316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3050"/>
            <a:ext cx="10058400" cy="1143000"/>
          </a:xfrm>
        </p:spPr>
        <p:txBody>
          <a:bodyPr anchor="b"/>
          <a:lstStyle>
            <a:lvl1pPr>
              <a:defRPr/>
            </a:lvl1pPr>
          </a:lstStyle>
          <a:p>
            <a:r>
              <a:rPr kumimoji="0" lang="tr-TR"/>
              <a:t>Asıl başlık stili için tıklatın</a:t>
            </a:r>
            <a:endParaRPr kumimoji="0" lang="en-US"/>
          </a:p>
        </p:txBody>
      </p:sp>
      <p:sp>
        <p:nvSpPr>
          <p:cNvPr id="7" name="Veri Yer Tutucusu 6"/>
          <p:cNvSpPr>
            <a:spLocks noGrp="1"/>
          </p:cNvSpPr>
          <p:nvPr>
            <p:ph type="dt" sz="half" idx="10"/>
          </p:nvPr>
        </p:nvSpPr>
        <p:spPr/>
        <p:txBody>
          <a:bodyPr/>
          <a:lstStyle/>
          <a:p>
            <a:fld id="{824B1C0D-3F02-4B8D-ACB3-7316C38E925F}" type="datetimeFigureOut">
              <a:rPr lang="tr-TR" smtClean="0">
                <a:solidFill>
                  <a:srgbClr val="575F6D"/>
                </a:solidFill>
              </a:rPr>
              <a:pPr/>
              <a:t>7.03.2024</a:t>
            </a:fld>
            <a:endParaRPr lang="tr-TR">
              <a:solidFill>
                <a:srgbClr val="575F6D"/>
              </a:solidFill>
            </a:endParaRPr>
          </a:p>
        </p:txBody>
      </p:sp>
      <p:sp>
        <p:nvSpPr>
          <p:cNvPr id="8" name="Altbilgi Yer Tutucusu 7"/>
          <p:cNvSpPr>
            <a:spLocks noGrp="1"/>
          </p:cNvSpPr>
          <p:nvPr>
            <p:ph type="ftr" sz="quarter" idx="11"/>
          </p:nvPr>
        </p:nvSpPr>
        <p:spPr/>
        <p:txBody>
          <a:bodyPr/>
          <a:lstStyle/>
          <a:p>
            <a:endParaRPr lang="tr-TR">
              <a:solidFill>
                <a:srgbClr val="575F6D"/>
              </a:solidFill>
            </a:endParaRPr>
          </a:p>
        </p:txBody>
      </p:sp>
      <p:sp>
        <p:nvSpPr>
          <p:cNvPr id="9" name="Slayt Numarası Yer Tutucusu 8"/>
          <p:cNvSpPr>
            <a:spLocks noGrp="1"/>
          </p:cNvSpPr>
          <p:nvPr>
            <p:ph type="sldNum" sz="quarter" idx="12"/>
          </p:nvPr>
        </p:nvSpPr>
        <p:spPr/>
        <p:txBody>
          <a:bodyPr/>
          <a:lstStyle/>
          <a:p>
            <a:fld id="{D8F6FA07-C82F-4B16-BFD7-40490C7A0662}" type="slidenum">
              <a:rPr lang="tr-TR" smtClean="0"/>
              <a:pPr/>
              <a:t>‹#›</a:t>
            </a:fld>
            <a:endParaRPr lang="tr-TR"/>
          </a:p>
        </p:txBody>
      </p:sp>
      <p:sp>
        <p:nvSpPr>
          <p:cNvPr id="11" name="İçerik Yer Tutucusu 10"/>
          <p:cNvSpPr>
            <a:spLocks noGrp="1"/>
          </p:cNvSpPr>
          <p:nvPr>
            <p:ph sz="quarter" idx="2"/>
          </p:nvPr>
        </p:nvSpPr>
        <p:spPr>
          <a:xfrm>
            <a:off x="609600" y="2362200"/>
            <a:ext cx="48768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İçerik Yer Tutucusu 12"/>
          <p:cNvSpPr>
            <a:spLocks noGrp="1"/>
          </p:cNvSpPr>
          <p:nvPr>
            <p:ph sz="quarter" idx="4"/>
          </p:nvPr>
        </p:nvSpPr>
        <p:spPr>
          <a:xfrm>
            <a:off x="5829300" y="2362200"/>
            <a:ext cx="48768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Metin Yer Tutucusu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Metin Yer Tutucusu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extLst>
      <p:ext uri="{BB962C8B-B14F-4D97-AF65-F5344CB8AC3E}">
        <p14:creationId xmlns:p14="http://schemas.microsoft.com/office/powerpoint/2010/main" val="234691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6" name="Veri Yer Tutucusu 5"/>
          <p:cNvSpPr>
            <a:spLocks noGrp="1"/>
          </p:cNvSpPr>
          <p:nvPr>
            <p:ph type="dt" sz="half" idx="10"/>
          </p:nvPr>
        </p:nvSpPr>
        <p:spPr/>
        <p:txBody>
          <a:bodyPr rtlCol="0"/>
          <a:lstStyle/>
          <a:p>
            <a:fld id="{824B1C0D-3F02-4B8D-ACB3-7316C38E925F}" type="datetimeFigureOut">
              <a:rPr lang="tr-TR" smtClean="0">
                <a:solidFill>
                  <a:srgbClr val="575F6D"/>
                </a:solidFill>
              </a:rPr>
              <a:pPr/>
              <a:t>7.03.2024</a:t>
            </a:fld>
            <a:endParaRPr lang="tr-TR">
              <a:solidFill>
                <a:srgbClr val="575F6D"/>
              </a:solidFill>
            </a:endParaRPr>
          </a:p>
        </p:txBody>
      </p:sp>
      <p:sp>
        <p:nvSpPr>
          <p:cNvPr id="7" name="Slayt Numarası Yer Tutucusu 6"/>
          <p:cNvSpPr>
            <a:spLocks noGrp="1"/>
          </p:cNvSpPr>
          <p:nvPr>
            <p:ph type="sldNum" sz="quarter" idx="11"/>
          </p:nvPr>
        </p:nvSpPr>
        <p:spPr/>
        <p:txBody>
          <a:bodyPr rtlCol="0"/>
          <a:lstStyle/>
          <a:p>
            <a:fld id="{D8F6FA07-C82F-4B16-BFD7-40490C7A0662}"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5855927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24B1C0D-3F02-4B8D-ACB3-7316C38E925F}" type="datetimeFigureOut">
              <a:rPr lang="tr-TR" smtClean="0">
                <a:solidFill>
                  <a:srgbClr val="575F6D"/>
                </a:solidFill>
              </a:rPr>
              <a:pPr/>
              <a:t>7.03.2024</a:t>
            </a:fld>
            <a:endParaRPr lang="tr-TR">
              <a:solidFill>
                <a:srgbClr val="575F6D"/>
              </a:solidFill>
            </a:endParaRPr>
          </a:p>
        </p:txBody>
      </p:sp>
      <p:sp>
        <p:nvSpPr>
          <p:cNvPr id="3" name="Altbilgi Yer Tutucusu 2"/>
          <p:cNvSpPr>
            <a:spLocks noGrp="1"/>
          </p:cNvSpPr>
          <p:nvPr>
            <p:ph type="ftr" sz="quarter" idx="11"/>
          </p:nvPr>
        </p:nvSpPr>
        <p:spPr/>
        <p:txBody>
          <a:bodyPr/>
          <a:lstStyle/>
          <a:p>
            <a:endParaRPr lang="tr-TR">
              <a:solidFill>
                <a:srgbClr val="575F6D"/>
              </a:solidFill>
            </a:endParaRPr>
          </a:p>
        </p:txBody>
      </p:sp>
      <p:sp>
        <p:nvSpPr>
          <p:cNvPr id="4" name="Slayt Numarası Yer Tutucusu 3"/>
          <p:cNvSpPr>
            <a:spLocks noGrp="1"/>
          </p:cNvSpPr>
          <p:nvPr>
            <p:ph type="sldNum" sz="quarter" idx="12"/>
          </p:nvPr>
        </p:nvSpPr>
        <p:spPr/>
        <p:txBody>
          <a:bodyPr/>
          <a:lstStyle/>
          <a:p>
            <a:fld id="{D8F6FA07-C82F-4B16-BFD7-40490C7A0662}" type="slidenum">
              <a:rPr lang="tr-TR" smtClean="0"/>
              <a:pPr/>
              <a:t>‹#›</a:t>
            </a:fld>
            <a:endParaRPr lang="tr-TR"/>
          </a:p>
        </p:txBody>
      </p:sp>
    </p:spTree>
    <p:extLst>
      <p:ext uri="{BB962C8B-B14F-4D97-AF65-F5344CB8AC3E}">
        <p14:creationId xmlns:p14="http://schemas.microsoft.com/office/powerpoint/2010/main" val="41713259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Başlık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a:t>Asıl başlık stili için tıklatın</a:t>
            </a:r>
            <a:endParaRPr kumimoji="0" lang="en-US"/>
          </a:p>
        </p:txBody>
      </p:sp>
      <p:sp>
        <p:nvSpPr>
          <p:cNvPr id="3" name="Metin Yer Tutucusu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Düz Bağlayıcı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Düz Bağlayıcı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Düz Bağlayıcı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Dikdörtgen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Düz Bağlayıcı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İçerik Yer Tutucusu 17"/>
          <p:cNvSpPr>
            <a:spLocks noGrp="1"/>
          </p:cNvSpPr>
          <p:nvPr>
            <p:ph sz="quarter" idx="1"/>
          </p:nvPr>
        </p:nvSpPr>
        <p:spPr>
          <a:xfrm>
            <a:off x="406400" y="274320"/>
            <a:ext cx="75184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Veri Yer Tutucusu 20"/>
          <p:cNvSpPr>
            <a:spLocks noGrp="1"/>
          </p:cNvSpPr>
          <p:nvPr>
            <p:ph type="dt" sz="half" idx="14"/>
          </p:nvPr>
        </p:nvSpPr>
        <p:spPr/>
        <p:txBody>
          <a:bodyPr rtlCol="0"/>
          <a:lstStyle/>
          <a:p>
            <a:fld id="{824B1C0D-3F02-4B8D-ACB3-7316C38E925F}" type="datetimeFigureOut">
              <a:rPr lang="tr-TR" smtClean="0">
                <a:solidFill>
                  <a:srgbClr val="575F6D"/>
                </a:solidFill>
              </a:rPr>
              <a:pPr/>
              <a:t>7.03.2024</a:t>
            </a:fld>
            <a:endParaRPr lang="tr-TR">
              <a:solidFill>
                <a:srgbClr val="575F6D"/>
              </a:solidFill>
            </a:endParaRPr>
          </a:p>
        </p:txBody>
      </p:sp>
      <p:sp>
        <p:nvSpPr>
          <p:cNvPr id="22" name="Slayt Numarası Yer Tutucusu 21"/>
          <p:cNvSpPr>
            <a:spLocks noGrp="1"/>
          </p:cNvSpPr>
          <p:nvPr>
            <p:ph type="sldNum" sz="quarter" idx="15"/>
          </p:nvPr>
        </p:nvSpPr>
        <p:spPr/>
        <p:txBody>
          <a:bodyPr rtlCol="0"/>
          <a:lstStyle/>
          <a:p>
            <a:fld id="{D8F6FA07-C82F-4B16-BFD7-40490C7A0662}"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01871489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8" name="İçerik Yer Tutucusu 7"/>
          <p:cNvSpPr>
            <a:spLocks noGrp="1"/>
          </p:cNvSpPr>
          <p:nvPr>
            <p:ph sz="quarter" idx="1"/>
          </p:nvPr>
        </p:nvSpPr>
        <p:spPr>
          <a:xfrm>
            <a:off x="609600" y="1600200"/>
            <a:ext cx="99568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4"/>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9" name="Slayt Numarası Yer Tutucusu 8"/>
          <p:cNvSpPr>
            <a:spLocks noGrp="1"/>
          </p:cNvSpPr>
          <p:nvPr>
            <p:ph type="sldNum" sz="quarter" idx="15"/>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10" name="Altbilgi Yer Tutucusu 9"/>
          <p:cNvSpPr>
            <a:spLocks noGrp="1"/>
          </p:cNvSpPr>
          <p:nvPr>
            <p:ph type="ftr" sz="quarter" idx="16"/>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34462498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Başlık 1"/>
          <p:cNvSpPr>
            <a:spLocks noGrp="1"/>
          </p:cNvSpPr>
          <p:nvPr>
            <p:ph type="title"/>
          </p:nvPr>
        </p:nvSpPr>
        <p:spPr>
          <a:xfrm rot="5400000">
            <a:off x="5518404" y="3124200"/>
            <a:ext cx="6309360" cy="609600"/>
          </a:xfrm>
        </p:spPr>
        <p:txBody>
          <a:bodyPr anchor="b"/>
          <a:lstStyle>
            <a:lvl1pPr algn="l">
              <a:buNone/>
              <a:defRPr sz="2000" b="1"/>
            </a:lvl1pPr>
          </a:lstStyle>
          <a:p>
            <a:r>
              <a:rPr kumimoji="0" lang="tr-TR"/>
              <a:t>Asıl başlık stili için tıklatın</a:t>
            </a:r>
            <a:endParaRPr kumimoji="0" lang="en-US"/>
          </a:p>
        </p:txBody>
      </p:sp>
      <p:sp>
        <p:nvSpPr>
          <p:cNvPr id="3" name="Resim Yer Tutucusu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Metin Yer Tutucusu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Düz Bağlayıcı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Dikdörtgen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üz Bağlayıcı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Düz Bağlayıcı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Düz Bağlayıcı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Veri Yer Tutucusu 16"/>
          <p:cNvSpPr>
            <a:spLocks noGrp="1"/>
          </p:cNvSpPr>
          <p:nvPr>
            <p:ph type="dt" sz="half" idx="10"/>
          </p:nvPr>
        </p:nvSpPr>
        <p:spPr/>
        <p:txBody>
          <a:bodyPr rtlCol="0"/>
          <a:lstStyle/>
          <a:p>
            <a:fld id="{824B1C0D-3F02-4B8D-ACB3-7316C38E925F}" type="datetimeFigureOut">
              <a:rPr lang="tr-TR" smtClean="0">
                <a:solidFill>
                  <a:srgbClr val="575F6D"/>
                </a:solidFill>
              </a:rPr>
              <a:pPr/>
              <a:t>7.03.2024</a:t>
            </a:fld>
            <a:endParaRPr lang="tr-TR">
              <a:solidFill>
                <a:srgbClr val="575F6D"/>
              </a:solidFill>
            </a:endParaRPr>
          </a:p>
        </p:txBody>
      </p:sp>
      <p:sp>
        <p:nvSpPr>
          <p:cNvPr id="18" name="Slayt Numarası Yer Tutucusu 17"/>
          <p:cNvSpPr>
            <a:spLocks noGrp="1"/>
          </p:cNvSpPr>
          <p:nvPr>
            <p:ph type="sldNum" sz="quarter" idx="11"/>
          </p:nvPr>
        </p:nvSpPr>
        <p:spPr/>
        <p:txBody>
          <a:bodyPr rtlCol="0"/>
          <a:lstStyle/>
          <a:p>
            <a:fld id="{D8F6FA07-C82F-4B16-BFD7-40490C7A0662}"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7444253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824B1C0D-3F02-4B8D-ACB3-7316C38E925F}" type="datetimeFigureOut">
              <a:rPr lang="tr-TR" smtClean="0">
                <a:solidFill>
                  <a:srgbClr val="575F6D"/>
                </a:solidFill>
              </a:rPr>
              <a:pPr/>
              <a:t>7.03.2024</a:t>
            </a:fld>
            <a:endParaRPr lang="tr-TR">
              <a:solidFill>
                <a:srgbClr val="575F6D"/>
              </a:solidFill>
            </a:endParaRPr>
          </a:p>
        </p:txBody>
      </p:sp>
      <p:sp>
        <p:nvSpPr>
          <p:cNvPr id="5" name="Altbilgi Yer Tutucusu 4"/>
          <p:cNvSpPr>
            <a:spLocks noGrp="1"/>
          </p:cNvSpPr>
          <p:nvPr>
            <p:ph type="ftr" sz="quarter" idx="11"/>
          </p:nvPr>
        </p:nvSpPr>
        <p:spPr/>
        <p:txBody>
          <a:bodyPr/>
          <a:lstStyle/>
          <a:p>
            <a:endParaRPr lang="tr-TR">
              <a:solidFill>
                <a:srgbClr val="575F6D"/>
              </a:solidFill>
            </a:endParaRPr>
          </a:p>
        </p:txBody>
      </p:sp>
      <p:sp>
        <p:nvSpPr>
          <p:cNvPr id="6" name="Slayt Numarası Yer Tutucusu 5"/>
          <p:cNvSpPr>
            <a:spLocks noGrp="1"/>
          </p:cNvSpPr>
          <p:nvPr>
            <p:ph type="sldNum" sz="quarter" idx="12"/>
          </p:nvPr>
        </p:nvSpPr>
        <p:spPr/>
        <p:txBody>
          <a:bodyPr/>
          <a:lstStyle/>
          <a:p>
            <a:fld id="{D8F6FA07-C82F-4B16-BFD7-40490C7A0662}" type="slidenum">
              <a:rPr lang="tr-TR" smtClean="0"/>
              <a:pPr/>
              <a:t>‹#›</a:t>
            </a:fld>
            <a:endParaRPr lang="tr-TR"/>
          </a:p>
        </p:txBody>
      </p:sp>
    </p:spTree>
    <p:extLst>
      <p:ext uri="{BB962C8B-B14F-4D97-AF65-F5344CB8AC3E}">
        <p14:creationId xmlns:p14="http://schemas.microsoft.com/office/powerpoint/2010/main" val="35636657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40"/>
            <a:ext cx="2235200" cy="5851525"/>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609600" y="274639"/>
            <a:ext cx="80264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824B1C0D-3F02-4B8D-ACB3-7316C38E925F}" type="datetimeFigureOut">
              <a:rPr lang="tr-TR" smtClean="0">
                <a:solidFill>
                  <a:srgbClr val="575F6D"/>
                </a:solidFill>
              </a:rPr>
              <a:pPr/>
              <a:t>7.03.2024</a:t>
            </a:fld>
            <a:endParaRPr lang="tr-TR">
              <a:solidFill>
                <a:srgbClr val="575F6D"/>
              </a:solidFill>
            </a:endParaRPr>
          </a:p>
        </p:txBody>
      </p:sp>
      <p:sp>
        <p:nvSpPr>
          <p:cNvPr id="5" name="Altbilgi Yer Tutucusu 4"/>
          <p:cNvSpPr>
            <a:spLocks noGrp="1"/>
          </p:cNvSpPr>
          <p:nvPr>
            <p:ph type="ftr" sz="quarter" idx="11"/>
          </p:nvPr>
        </p:nvSpPr>
        <p:spPr/>
        <p:txBody>
          <a:bodyPr/>
          <a:lstStyle/>
          <a:p>
            <a:endParaRPr lang="tr-TR">
              <a:solidFill>
                <a:srgbClr val="575F6D"/>
              </a:solidFill>
            </a:endParaRPr>
          </a:p>
        </p:txBody>
      </p:sp>
      <p:sp>
        <p:nvSpPr>
          <p:cNvPr id="6" name="Slayt Numarası Yer Tutucusu 5"/>
          <p:cNvSpPr>
            <a:spLocks noGrp="1"/>
          </p:cNvSpPr>
          <p:nvPr>
            <p:ph type="sldNum" sz="quarter" idx="12"/>
          </p:nvPr>
        </p:nvSpPr>
        <p:spPr/>
        <p:txBody>
          <a:bodyPr/>
          <a:lstStyle/>
          <a:p>
            <a:fld id="{D8F6FA07-C82F-4B16-BFD7-40490C7A0662}" type="slidenum">
              <a:rPr lang="tr-TR" smtClean="0"/>
              <a:pPr/>
              <a:t>‹#›</a:t>
            </a:fld>
            <a:endParaRPr lang="tr-TR"/>
          </a:p>
        </p:txBody>
      </p:sp>
    </p:spTree>
    <p:extLst>
      <p:ext uri="{BB962C8B-B14F-4D97-AF65-F5344CB8AC3E}">
        <p14:creationId xmlns:p14="http://schemas.microsoft.com/office/powerpoint/2010/main" val="2918160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3048000" y="2895600"/>
            <a:ext cx="8229600" cy="2053590"/>
          </a:xfrm>
        </p:spPr>
        <p:txBody>
          <a:bodyPr/>
          <a:lstStyle>
            <a:lvl1pPr algn="l">
              <a:buNone/>
              <a:defRPr sz="3000" b="1" cap="small" baseline="0"/>
            </a:lvl1pPr>
          </a:lstStyle>
          <a:p>
            <a:r>
              <a:rPr kumimoji="0" lang="tr-TR"/>
              <a:t>Asıl başlık stili için tıklatın</a:t>
            </a:r>
            <a:endParaRPr kumimoji="0" lang="en-US"/>
          </a:p>
        </p:txBody>
      </p:sp>
      <p:sp>
        <p:nvSpPr>
          <p:cNvPr id="3" name="Metin Yer Tutucusu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bwMode="auto">
          <a:xfrm rot="5400000">
            <a:off x="10732008" y="1106932"/>
            <a:ext cx="2286000" cy="5080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FFF39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FFF39D"/>
              </a:solidFill>
              <a:effectLst/>
              <a:uLnTx/>
              <a:uFillTx/>
              <a:latin typeface="Century Schoolbook"/>
              <a:ea typeface="+mn-ea"/>
              <a:cs typeface="+mn-cs"/>
            </a:endParaRPr>
          </a:p>
        </p:txBody>
      </p:sp>
      <p:sp>
        <p:nvSpPr>
          <p:cNvPr id="5" name="Altbilgi Yer Tutucusu 4"/>
          <p:cNvSpPr>
            <a:spLocks noGrp="1"/>
          </p:cNvSpPr>
          <p:nvPr>
            <p:ph type="ftr" sz="quarter" idx="11"/>
          </p:nvPr>
        </p:nvSpPr>
        <p:spPr bwMode="auto">
          <a:xfrm rot="5400000">
            <a:off x="10046208" y="4114800"/>
            <a:ext cx="3657600" cy="51206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FFF39D"/>
              </a:solidFill>
              <a:effectLst/>
              <a:uLnTx/>
              <a:uFillTx/>
              <a:latin typeface="Century Schoolbook"/>
              <a:ea typeface="+mn-ea"/>
              <a:cs typeface="+mn-cs"/>
            </a:endParaRPr>
          </a:p>
        </p:txBody>
      </p:sp>
      <p:sp>
        <p:nvSpPr>
          <p:cNvPr id="9" name="Dikdörtgen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Dikdörtgen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ikdörtgen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ikdörtgen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Düz Bağlayıcı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Düz Bağlayıcı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Düz Bağlayıcı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Düz Bağlayıcı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Düz Bağlayıcı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Dikdörtgen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Düz Bağlayıcı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Slayt Numarası Yer Tutucusu 5"/>
          <p:cNvSpPr>
            <a:spLocks noGrp="1"/>
          </p:cNvSpPr>
          <p:nvPr>
            <p:ph type="sldNum" sz="quarter" idx="12"/>
          </p:nvPr>
        </p:nvSpPr>
        <p:spPr bwMode="auto">
          <a:xfrm>
            <a:off x="1787488" y="4928702"/>
            <a:ext cx="812800" cy="517524"/>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32638047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5" name="Veri Yer Tutucusu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6" name="Altbilgi Yer Tutucusu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7" name="Slayt Numarası Yer Tutucusu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9" name="İçerik Yer Tutucusu 8"/>
          <p:cNvSpPr>
            <a:spLocks noGrp="1"/>
          </p:cNvSpPr>
          <p:nvPr>
            <p:ph sz="quarter" idx="1"/>
          </p:nvPr>
        </p:nvSpPr>
        <p:spPr>
          <a:xfrm>
            <a:off x="609600" y="1600200"/>
            <a:ext cx="48768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İçerik Yer Tutucusu 10"/>
          <p:cNvSpPr>
            <a:spLocks noGrp="1"/>
          </p:cNvSpPr>
          <p:nvPr>
            <p:ph sz="quarter" idx="2"/>
          </p:nvPr>
        </p:nvSpPr>
        <p:spPr>
          <a:xfrm>
            <a:off x="5693664" y="1600200"/>
            <a:ext cx="48768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extLst>
      <p:ext uri="{BB962C8B-B14F-4D97-AF65-F5344CB8AC3E}">
        <p14:creationId xmlns:p14="http://schemas.microsoft.com/office/powerpoint/2010/main" val="3561898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3050"/>
            <a:ext cx="10058400" cy="1143000"/>
          </a:xfrm>
        </p:spPr>
        <p:txBody>
          <a:bodyPr anchor="b"/>
          <a:lstStyle>
            <a:lvl1pPr>
              <a:defRPr/>
            </a:lvl1pPr>
          </a:lstStyle>
          <a:p>
            <a:r>
              <a:rPr kumimoji="0" lang="tr-TR"/>
              <a:t>Asıl başlık stili için tıklatın</a:t>
            </a:r>
            <a:endParaRPr kumimoji="0" lang="en-US"/>
          </a:p>
        </p:txBody>
      </p:sp>
      <p:sp>
        <p:nvSpPr>
          <p:cNvPr id="7" name="Veri Yer Tutucusu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8" name="Altbilgi Yer Tutucusu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9" name="Slayt Numarası Yer Tutucusu 8"/>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11" name="İçerik Yer Tutucusu 10"/>
          <p:cNvSpPr>
            <a:spLocks noGrp="1"/>
          </p:cNvSpPr>
          <p:nvPr>
            <p:ph sz="quarter" idx="2"/>
          </p:nvPr>
        </p:nvSpPr>
        <p:spPr>
          <a:xfrm>
            <a:off x="609600" y="2362200"/>
            <a:ext cx="48768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İçerik Yer Tutucusu 12"/>
          <p:cNvSpPr>
            <a:spLocks noGrp="1"/>
          </p:cNvSpPr>
          <p:nvPr>
            <p:ph sz="quarter" idx="4"/>
          </p:nvPr>
        </p:nvSpPr>
        <p:spPr>
          <a:xfrm>
            <a:off x="5829300" y="2362200"/>
            <a:ext cx="48768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Metin Yer Tutucusu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Metin Yer Tutucusu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extLst>
      <p:ext uri="{BB962C8B-B14F-4D97-AF65-F5344CB8AC3E}">
        <p14:creationId xmlns:p14="http://schemas.microsoft.com/office/powerpoint/2010/main" val="414334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6" name="Veri Yer Tutucusu 5"/>
          <p:cNvSpPr>
            <a:spLocks noGrp="1"/>
          </p:cNvSpPr>
          <p:nvPr>
            <p:ph type="dt" sz="half"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7" name="Slayt Numarası Yer Tutucusu 6"/>
          <p:cNvSpPr>
            <a:spLocks noGrp="1"/>
          </p:cNvSpPr>
          <p:nvPr>
            <p:ph type="sldNum"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8" name="Altbilgi Yer Tutucusu 7"/>
          <p:cNvSpPr>
            <a:spLocks noGrp="1"/>
          </p:cNvSpPr>
          <p:nvPr>
            <p:ph type="ftr" sz="quarter" idx="12"/>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93916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3" name="Altbilgi Yer Tutucusu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4" name="Slayt Numarası Yer Tutucusu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838119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Başlık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a:t>Asıl başlık stili için tıklatın</a:t>
            </a:r>
            <a:endParaRPr kumimoji="0" lang="en-US"/>
          </a:p>
        </p:txBody>
      </p:sp>
      <p:sp>
        <p:nvSpPr>
          <p:cNvPr id="3" name="Metin Yer Tutucusu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Düz Bağlayıcı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Düz Bağlayıcı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Düz Bağlayıcı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Dikdörtgen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Düz Bağlayıcı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İçerik Yer Tutucusu 17"/>
          <p:cNvSpPr>
            <a:spLocks noGrp="1"/>
          </p:cNvSpPr>
          <p:nvPr>
            <p:ph sz="quarter" idx="1"/>
          </p:nvPr>
        </p:nvSpPr>
        <p:spPr>
          <a:xfrm>
            <a:off x="406400" y="274320"/>
            <a:ext cx="75184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Veri Yer Tutucusu 20"/>
          <p:cNvSpPr>
            <a:spLocks noGrp="1"/>
          </p:cNvSpPr>
          <p:nvPr>
            <p:ph type="dt" sz="half" idx="14"/>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22" name="Slayt Numarası Yer Tutucusu 21"/>
          <p:cNvSpPr>
            <a:spLocks noGrp="1"/>
          </p:cNvSpPr>
          <p:nvPr>
            <p:ph type="sldNum" sz="quarter" idx="15"/>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23" name="Altbilgi Yer Tutucusu 22"/>
          <p:cNvSpPr>
            <a:spLocks noGrp="1"/>
          </p:cNvSpPr>
          <p:nvPr>
            <p:ph type="ftr" sz="quarter" idx="16"/>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176190808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Başlık 1"/>
          <p:cNvSpPr>
            <a:spLocks noGrp="1"/>
          </p:cNvSpPr>
          <p:nvPr>
            <p:ph type="title"/>
          </p:nvPr>
        </p:nvSpPr>
        <p:spPr>
          <a:xfrm rot="5400000">
            <a:off x="5518404" y="3124200"/>
            <a:ext cx="6309360" cy="609600"/>
          </a:xfrm>
        </p:spPr>
        <p:txBody>
          <a:bodyPr anchor="b"/>
          <a:lstStyle>
            <a:lvl1pPr algn="l">
              <a:buNone/>
              <a:defRPr sz="2000" b="1"/>
            </a:lvl1pPr>
          </a:lstStyle>
          <a:p>
            <a:r>
              <a:rPr kumimoji="0" lang="tr-TR"/>
              <a:t>Asıl başlık stili için tıklatın</a:t>
            </a:r>
            <a:endParaRPr kumimoji="0" lang="en-US"/>
          </a:p>
        </p:txBody>
      </p:sp>
      <p:sp>
        <p:nvSpPr>
          <p:cNvPr id="3" name="Resim Yer Tutucusu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Metin Yer Tutucusu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Düz Bağlayıcı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Dikdörtgen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Düz Bağlayıcı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Düz Bağlayıcı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Düz Bağlayıcı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Veri Yer Tutucusu 16"/>
          <p:cNvSpPr>
            <a:spLocks noGrp="1"/>
          </p:cNvSpPr>
          <p:nvPr>
            <p:ph type="dt" sz="half"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18" name="Slayt Numarası Yer Tutucusu 17"/>
          <p:cNvSpPr>
            <a:spLocks noGrp="1"/>
          </p:cNvSpPr>
          <p:nvPr>
            <p:ph type="sldNum"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
        <p:nvSpPr>
          <p:cNvPr id="21" name="Altbilgi Yer Tutucusu 20"/>
          <p:cNvSpPr>
            <a:spLocks noGrp="1"/>
          </p:cNvSpPr>
          <p:nvPr>
            <p:ph type="ftr" sz="quarter" idx="12"/>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Tree>
    <p:extLst>
      <p:ext uri="{BB962C8B-B14F-4D97-AF65-F5344CB8AC3E}">
        <p14:creationId xmlns:p14="http://schemas.microsoft.com/office/powerpoint/2010/main" val="2235538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Başlık Yer Tutucusu 21"/>
          <p:cNvSpPr>
            <a:spLocks noGrp="1"/>
          </p:cNvSpPr>
          <p:nvPr>
            <p:ph type="title"/>
          </p:nvPr>
        </p:nvSpPr>
        <p:spPr>
          <a:xfrm>
            <a:off x="609600" y="274638"/>
            <a:ext cx="9956800" cy="1143000"/>
          </a:xfrm>
          <a:prstGeom prst="rect">
            <a:avLst/>
          </a:prstGeom>
        </p:spPr>
        <p:txBody>
          <a:bodyPr vert="horz" anchor="b">
            <a:normAutofit/>
          </a:bodyPr>
          <a:lstStyle/>
          <a:p>
            <a:r>
              <a:rPr kumimoji="0" lang="tr-TR"/>
              <a:t>Asıl başlık stili için tıklatın</a:t>
            </a:r>
            <a:endParaRPr kumimoji="0" lang="en-US"/>
          </a:p>
        </p:txBody>
      </p:sp>
      <p:sp>
        <p:nvSpPr>
          <p:cNvPr id="13" name="Metin Yer Tutucusu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Veri Yer Tutucusu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24B1C0D-3F02-4B8D-ACB3-7316C38E925F}" type="datetimeFigureOut">
              <a:rPr kumimoji="0" lang="tr-TR" sz="1200" b="0" i="0" u="none" strike="noStrike" kern="1200" cap="none" spc="0" normalizeH="0" baseline="0" noProof="0" smtClean="0">
                <a:ln>
                  <a:noFill/>
                </a:ln>
                <a:solidFill>
                  <a:srgbClr val="575F6D"/>
                </a:solidFill>
                <a:effectLst/>
                <a:uLnTx/>
                <a:uFillTx/>
                <a:latin typeface="Century School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7.03.2024</a:t>
            </a:fld>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3" name="Altbilgi Yer Tutucusu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srgbClr val="575F6D"/>
              </a:solidFill>
              <a:effectLst/>
              <a:uLnTx/>
              <a:uFillTx/>
              <a:latin typeface="Century Schoolbook"/>
              <a:ea typeface="+mn-ea"/>
              <a:cs typeface="+mn-cs"/>
            </a:endParaRPr>
          </a:p>
        </p:txBody>
      </p:sp>
      <p:sp>
        <p:nvSpPr>
          <p:cNvPr id="7" name="Düz Bağlayıcı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Düz Bağlayıcı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Dikdörtgen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üz Bağlayıcı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Slayt Numarası Yer Tutucusu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8F6FA07-C82F-4B16-BFD7-40490C7A0662}" type="slidenum">
              <a:rPr kumimoji="0" lang="tr-TR"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tr-TR"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17736485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Başlık Yer Tutucusu 21"/>
          <p:cNvSpPr>
            <a:spLocks noGrp="1"/>
          </p:cNvSpPr>
          <p:nvPr>
            <p:ph type="title"/>
          </p:nvPr>
        </p:nvSpPr>
        <p:spPr>
          <a:xfrm>
            <a:off x="609600" y="274638"/>
            <a:ext cx="9956800" cy="1143000"/>
          </a:xfrm>
          <a:prstGeom prst="rect">
            <a:avLst/>
          </a:prstGeom>
        </p:spPr>
        <p:txBody>
          <a:bodyPr vert="horz" anchor="b">
            <a:normAutofit/>
          </a:bodyPr>
          <a:lstStyle/>
          <a:p>
            <a:r>
              <a:rPr kumimoji="0" lang="tr-TR"/>
              <a:t>Asıl başlık stili için tıklatın</a:t>
            </a:r>
            <a:endParaRPr kumimoji="0" lang="en-US"/>
          </a:p>
        </p:txBody>
      </p:sp>
      <p:sp>
        <p:nvSpPr>
          <p:cNvPr id="13" name="Metin Yer Tutucusu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Veri Yer Tutucusu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824B1C0D-3F02-4B8D-ACB3-7316C38E925F}" type="datetimeFigureOut">
              <a:rPr lang="tr-TR" smtClean="0">
                <a:solidFill>
                  <a:srgbClr val="575F6D"/>
                </a:solidFill>
              </a:rPr>
              <a:pPr/>
              <a:t>7.03.2024</a:t>
            </a:fld>
            <a:endParaRPr lang="tr-TR">
              <a:solidFill>
                <a:srgbClr val="575F6D"/>
              </a:solidFill>
            </a:endParaRPr>
          </a:p>
        </p:txBody>
      </p:sp>
      <p:sp>
        <p:nvSpPr>
          <p:cNvPr id="3" name="Altbilgi Yer Tutucusu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Düz Bağlayıcı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Düz Bağlayıcı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Dikdörtgen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Düz Bağlayıcı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Slayt Numarası Yer Tutucusu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D8F6FA07-C82F-4B16-BFD7-40490C7A0662}" type="slidenum">
              <a:rPr lang="tr-TR" smtClean="0"/>
              <a:pPr/>
              <a:t>‹#›</a:t>
            </a:fld>
            <a:endParaRPr lang="tr-TR"/>
          </a:p>
        </p:txBody>
      </p:sp>
    </p:spTree>
    <p:extLst>
      <p:ext uri="{BB962C8B-B14F-4D97-AF65-F5344CB8AC3E}">
        <p14:creationId xmlns:p14="http://schemas.microsoft.com/office/powerpoint/2010/main" val="13616141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791744" y="3752167"/>
            <a:ext cx="6876256"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BİYOLOJİK ÇEŞİTLİLİK</a:t>
            </a:r>
          </a:p>
        </p:txBody>
      </p:sp>
      <p:sp>
        <p:nvSpPr>
          <p:cNvPr id="6" name="Alt Başlık 5"/>
          <p:cNvSpPr>
            <a:spLocks noGrp="1"/>
          </p:cNvSpPr>
          <p:nvPr>
            <p:ph type="subTitle" idx="1"/>
          </p:nvPr>
        </p:nvSpPr>
        <p:spPr>
          <a:xfrm>
            <a:off x="4295800" y="4725144"/>
            <a:ext cx="6172200" cy="1371600"/>
          </a:xfrm>
        </p:spPr>
        <p:txBody>
          <a:bodyPr>
            <a:normAutofit/>
          </a:bodyPr>
          <a:lstStyle/>
          <a:p>
            <a:r>
              <a:rPr lang="tr-TR" sz="2400" dirty="0">
                <a:solidFill>
                  <a:schemeClr val="tx1"/>
                </a:solidFill>
                <a:latin typeface="Times New Roman" pitchFamily="18" charset="0"/>
                <a:cs typeface="Times New Roman" pitchFamily="18" charset="0"/>
              </a:rPr>
              <a:t>Dr. </a:t>
            </a:r>
            <a:r>
              <a:rPr lang="tr-TR" sz="2400" dirty="0" err="1">
                <a:solidFill>
                  <a:schemeClr val="tx1"/>
                </a:solidFill>
                <a:latin typeface="Times New Roman" pitchFamily="18" charset="0"/>
                <a:cs typeface="Times New Roman" pitchFamily="18" charset="0"/>
              </a:rPr>
              <a:t>Öğr</a:t>
            </a:r>
            <a:r>
              <a:rPr lang="tr-TR" sz="2400" dirty="0">
                <a:solidFill>
                  <a:schemeClr val="tx1"/>
                </a:solidFill>
                <a:latin typeface="Times New Roman" pitchFamily="18" charset="0"/>
                <a:cs typeface="Times New Roman" pitchFamily="18" charset="0"/>
              </a:rPr>
              <a:t>. Üyesi Zeynep SÖNMEZ</a:t>
            </a:r>
          </a:p>
        </p:txBody>
      </p:sp>
    </p:spTree>
    <p:extLst>
      <p:ext uri="{BB962C8B-B14F-4D97-AF65-F5344CB8AC3E}">
        <p14:creationId xmlns:p14="http://schemas.microsoft.com/office/powerpoint/2010/main" val="1593830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a:extLst>
              <a:ext uri="{FF2B5EF4-FFF2-40B4-BE49-F238E27FC236}">
                <a16:creationId xmlns:a16="http://schemas.microsoft.com/office/drawing/2014/main" id="{E80FA7E6-F6F3-4BC7-AB37-4F96A274510D}"/>
              </a:ext>
            </a:extLst>
          </p:cNvPr>
          <p:cNvSpPr/>
          <p:nvPr/>
        </p:nvSpPr>
        <p:spPr>
          <a:xfrm>
            <a:off x="1775520" y="1268760"/>
            <a:ext cx="8424936" cy="3785652"/>
          </a:xfrm>
          <a:prstGeom prst="rect">
            <a:avLst/>
          </a:prstGeom>
        </p:spPr>
        <p:txBody>
          <a:bodyPr wrap="square">
            <a:spAutoFit/>
          </a:bodyPr>
          <a:lstStyle/>
          <a:p>
            <a:r>
              <a:rPr lang="tr-TR" sz="2000" dirty="0">
                <a:solidFill>
                  <a:prstClr val="black"/>
                </a:solidFill>
                <a:latin typeface="Century Schoolbook"/>
              </a:rPr>
              <a:t>Bu olay </a:t>
            </a:r>
            <a:r>
              <a:rPr lang="tr-TR" sz="2000" dirty="0" err="1">
                <a:solidFill>
                  <a:prstClr val="black"/>
                </a:solidFill>
                <a:latin typeface="Century Schoolbook"/>
              </a:rPr>
              <a:t>heterozigotluğun</a:t>
            </a:r>
            <a:r>
              <a:rPr lang="tr-TR" sz="2000" dirty="0">
                <a:solidFill>
                  <a:prstClr val="black"/>
                </a:solidFill>
                <a:latin typeface="Century Schoolbook"/>
              </a:rPr>
              <a:t> kaybolmasına ya da azalmasına neden olur.</a:t>
            </a:r>
          </a:p>
          <a:p>
            <a:r>
              <a:rPr lang="tr-TR" sz="2000" dirty="0">
                <a:solidFill>
                  <a:prstClr val="black"/>
                </a:solidFill>
                <a:latin typeface="Century Schoolbook"/>
              </a:rPr>
              <a:t>• Küçük bir grubun büyük bir popülasyondan ayrılması bu grubun daha sınırlı bir çeşitliliği taşıması anlamına gelir.</a:t>
            </a:r>
          </a:p>
          <a:p>
            <a:r>
              <a:rPr lang="tr-TR" sz="2000" dirty="0">
                <a:solidFill>
                  <a:prstClr val="black"/>
                </a:solidFill>
                <a:latin typeface="Century Schoolbook"/>
              </a:rPr>
              <a:t>Bu yeni izole </a:t>
            </a:r>
            <a:r>
              <a:rPr lang="tr-TR" sz="2000" dirty="0" err="1">
                <a:solidFill>
                  <a:prstClr val="black"/>
                </a:solidFill>
                <a:latin typeface="Century Schoolbook"/>
              </a:rPr>
              <a:t>populasyonda</a:t>
            </a:r>
            <a:r>
              <a:rPr lang="tr-TR" sz="2000" dirty="0">
                <a:solidFill>
                  <a:prstClr val="black"/>
                </a:solidFill>
                <a:latin typeface="Century Schoolbook"/>
              </a:rPr>
              <a:t> gen frekansları artık koptukları </a:t>
            </a:r>
            <a:r>
              <a:rPr lang="tr-TR" sz="2000" dirty="0" err="1">
                <a:solidFill>
                  <a:prstClr val="black"/>
                </a:solidFill>
                <a:latin typeface="Century Schoolbook"/>
              </a:rPr>
              <a:t>populasyondan</a:t>
            </a:r>
            <a:r>
              <a:rPr lang="tr-TR" sz="2000" dirty="0">
                <a:solidFill>
                  <a:prstClr val="black"/>
                </a:solidFill>
                <a:latin typeface="Century Schoolbook"/>
              </a:rPr>
              <a:t> farklılık göstermekte, onu temsil etmemektedir. Bu özellikle “türleşmede” önem taşır.</a:t>
            </a:r>
            <a:br>
              <a:rPr lang="tr-TR" sz="2000" dirty="0">
                <a:solidFill>
                  <a:prstClr val="black"/>
                </a:solidFill>
                <a:latin typeface="Century Schoolbook"/>
              </a:rPr>
            </a:br>
            <a:r>
              <a:rPr lang="tr-TR" sz="2000" dirty="0">
                <a:solidFill>
                  <a:prstClr val="black"/>
                </a:solidFill>
                <a:latin typeface="Century Schoolbook"/>
              </a:rPr>
              <a:t>• </a:t>
            </a:r>
            <a:r>
              <a:rPr lang="tr-TR" sz="2000" dirty="0" err="1">
                <a:solidFill>
                  <a:prstClr val="black"/>
                </a:solidFill>
                <a:latin typeface="Century Schoolbook"/>
              </a:rPr>
              <a:t>Founder</a:t>
            </a:r>
            <a:r>
              <a:rPr lang="tr-TR" sz="2000" dirty="0">
                <a:solidFill>
                  <a:prstClr val="black"/>
                </a:solidFill>
                <a:latin typeface="Century Schoolbook"/>
              </a:rPr>
              <a:t> etkisi iki şekilde gerçekleşebilir;</a:t>
            </a:r>
            <a:br>
              <a:rPr lang="tr-TR" sz="2000" dirty="0">
                <a:solidFill>
                  <a:prstClr val="black"/>
                </a:solidFill>
                <a:latin typeface="Century Schoolbook"/>
              </a:rPr>
            </a:br>
            <a:r>
              <a:rPr lang="tr-TR" sz="2000" dirty="0">
                <a:solidFill>
                  <a:prstClr val="black"/>
                </a:solidFill>
                <a:latin typeface="Century Schoolbook"/>
              </a:rPr>
              <a:t>• · Ya popülasyonda </a:t>
            </a:r>
            <a:r>
              <a:rPr lang="tr-TR" sz="2000" b="1" dirty="0">
                <a:solidFill>
                  <a:prstClr val="black"/>
                </a:solidFill>
                <a:latin typeface="Century Schoolbook"/>
              </a:rPr>
              <a:t>bazı bireyler rastgele olarak uzaklaşır</a:t>
            </a:r>
            <a:br>
              <a:rPr lang="tr-TR" sz="2000" b="1" dirty="0">
                <a:solidFill>
                  <a:prstClr val="black"/>
                </a:solidFill>
                <a:latin typeface="Century Schoolbook"/>
              </a:rPr>
            </a:br>
            <a:r>
              <a:rPr lang="tr-TR" sz="2000" dirty="0">
                <a:solidFill>
                  <a:prstClr val="black"/>
                </a:solidFill>
                <a:latin typeface="Century Schoolbook"/>
              </a:rPr>
              <a:t>• Ya da </a:t>
            </a:r>
            <a:r>
              <a:rPr lang="tr-TR" sz="2000" b="1" dirty="0">
                <a:solidFill>
                  <a:prstClr val="black"/>
                </a:solidFill>
                <a:latin typeface="Century Schoolbook"/>
              </a:rPr>
              <a:t>popülasyonun yok olma tehlikesi karşısında birkaç birey hayatta kalır</a:t>
            </a:r>
            <a:r>
              <a:rPr lang="tr-TR" sz="2000" dirty="0">
                <a:solidFill>
                  <a:prstClr val="black"/>
                </a:solidFill>
                <a:latin typeface="Century Schoolbook"/>
              </a:rPr>
              <a:t>.</a:t>
            </a:r>
            <a:br>
              <a:rPr lang="tr-TR" sz="2000" dirty="0">
                <a:solidFill>
                  <a:prstClr val="black"/>
                </a:solidFill>
                <a:latin typeface="Century Schoolbook"/>
              </a:rPr>
            </a:br>
            <a:r>
              <a:rPr lang="tr-TR" sz="2000" dirty="0">
                <a:solidFill>
                  <a:prstClr val="black"/>
                </a:solidFill>
                <a:latin typeface="Century Schoolbook"/>
              </a:rPr>
              <a:t>• Bu açıdan popülasyon dar boğazına benzer </a:t>
            </a:r>
            <a:br>
              <a:rPr lang="tr-TR" sz="2000" dirty="0">
                <a:solidFill>
                  <a:prstClr val="black"/>
                </a:solidFill>
                <a:latin typeface="Century Schoolbook"/>
              </a:rPr>
            </a:br>
            <a:endParaRPr lang="tr-TR" sz="2000" dirty="0">
              <a:solidFill>
                <a:prstClr val="black"/>
              </a:solidFill>
              <a:latin typeface="Century Schoolbook"/>
            </a:endParaRPr>
          </a:p>
        </p:txBody>
      </p:sp>
    </p:spTree>
    <p:extLst>
      <p:ext uri="{BB962C8B-B14F-4D97-AF65-F5344CB8AC3E}">
        <p14:creationId xmlns:p14="http://schemas.microsoft.com/office/powerpoint/2010/main" val="753415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Difference Between Founder Effect and Bottleneck Effect | Compare the Difference  Between Similar Terms">
            <a:extLst>
              <a:ext uri="{FF2B5EF4-FFF2-40B4-BE49-F238E27FC236}">
                <a16:creationId xmlns:a16="http://schemas.microsoft.com/office/drawing/2014/main" id="{FF6818B8-8C70-4384-8E04-5C506A9B5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3632" y="692697"/>
            <a:ext cx="6984776" cy="55396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742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A6C54CF-032E-4A45-AB02-67937C1EAC15}"/>
              </a:ext>
            </a:extLst>
          </p:cNvPr>
          <p:cNvSpPr/>
          <p:nvPr/>
        </p:nvSpPr>
        <p:spPr>
          <a:xfrm>
            <a:off x="1775520" y="188640"/>
            <a:ext cx="8424936" cy="5201424"/>
          </a:xfrm>
          <a:prstGeom prst="rect">
            <a:avLst/>
          </a:prstGeom>
        </p:spPr>
        <p:txBody>
          <a:bodyPr wrap="square">
            <a:spAutoFit/>
          </a:bodyPr>
          <a:lstStyle/>
          <a:p>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4. </a:t>
            </a:r>
            <a:r>
              <a:rPr lang="tr-TR" sz="22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Şişe Boynu Etkisi Veya Genetik Darboğaz  (</a:t>
            </a:r>
            <a:r>
              <a:rPr lang="tr-TR" sz="2200"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Bottleneck</a:t>
            </a:r>
            <a:r>
              <a:rPr lang="tr-TR" sz="22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200"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Effect</a:t>
            </a:r>
            <a:r>
              <a:rPr lang="tr-TR" sz="22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200"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Or</a:t>
            </a:r>
            <a:r>
              <a:rPr lang="tr-TR" sz="22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Genetik </a:t>
            </a:r>
            <a:r>
              <a:rPr lang="tr-TR" sz="2200"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Bottleneck</a:t>
            </a:r>
            <a:r>
              <a:rPr lang="tr-TR" sz="22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p>
          <a:p>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Başlangıçta bizon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populasyonunun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1000 bireyden oluştuğunu düşündüğümüzde, MDH-1 gen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lokusunda</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2000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allel</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bulunur.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büyüklüğü 50 bireye düştüğünde, bu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lokusta</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sadece 100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allel</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kalacaktır. Ayrıca, yeni durumda gen havuzu, başlangıçtaki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populasyonun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gen havuzunu tam olarak yansıtmayacaktır. Bu durum, </a:t>
            </a:r>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şişe boynu etkisi</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veya </a:t>
            </a:r>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genetik darboğaz</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bottleneck</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effect</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or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genetik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bottleneck</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olarak adlandırılmaktadır. </a:t>
            </a:r>
          </a:p>
          <a:p>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Genetik darboğaz sonucunda, (1) belirli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alleller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özellikle de nadir olanları, kaybolmakta ve (2) genetik olarak belirlenen özelliklerde çeşitlilik azalmaktadır. Örneğin, bireylerin koyu renklerden açık renklere doğru sürekli bir dağılım gösterdiği bir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populasyonda</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darboğazdan sonra sadece ara renklerden veya sadece koyu veya sadece açık renklerden bireyler bulunabilir.</a:t>
            </a:r>
          </a:p>
          <a:p>
            <a:endParaRPr lang="tr-TR" dirty="0">
              <a:solidFill>
                <a:prstClr val="black"/>
              </a:solidFill>
              <a:latin typeface="Times New Roman" panose="02020603050405020304" pitchFamily="18" charset="0"/>
              <a:cs typeface="Times New Roman" panose="02020603050405020304" pitchFamily="18" charset="0"/>
            </a:endParaRPr>
          </a:p>
          <a:p>
            <a:r>
              <a:rPr lang="tr-TR" dirty="0" err="1">
                <a:solidFill>
                  <a:prstClr val="black"/>
                </a:solidFill>
                <a:latin typeface="Century Schoolbook"/>
              </a:rPr>
              <a:t>Populasyon</a:t>
            </a:r>
            <a:r>
              <a:rPr lang="tr-TR" dirty="0">
                <a:solidFill>
                  <a:prstClr val="black"/>
                </a:solidFill>
                <a:latin typeface="Century Schoolbook"/>
              </a:rPr>
              <a:t> boyutu herhangi bir afet sonucu azalabilir ve buda genetik çeşitliliğin azalması ile sonuçlanır . </a:t>
            </a:r>
          </a:p>
          <a:p>
            <a:endParaRPr lang="tr-TR" dirty="0">
              <a:solidFill>
                <a:prstClr val="black"/>
              </a:solidFill>
              <a:latin typeface="Century Schoolbook"/>
            </a:endParaRPr>
          </a:p>
          <a:p>
            <a:r>
              <a:rPr lang="tr-TR" dirty="0">
                <a:solidFill>
                  <a:prstClr val="black"/>
                </a:solidFill>
                <a:latin typeface="Century Schoolbook"/>
              </a:rPr>
              <a:t>• Bir çeşit yönlendirilmeli genetik sürüklenmedir.</a:t>
            </a:r>
          </a:p>
        </p:txBody>
      </p:sp>
    </p:spTree>
    <p:extLst>
      <p:ext uri="{BB962C8B-B14F-4D97-AF65-F5344CB8AC3E}">
        <p14:creationId xmlns:p14="http://schemas.microsoft.com/office/powerpoint/2010/main" val="2438872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1">
            <a:extLst>
              <a:ext uri="{FF2B5EF4-FFF2-40B4-BE49-F238E27FC236}">
                <a16:creationId xmlns:a16="http://schemas.microsoft.com/office/drawing/2014/main" id="{9A34A787-C47A-44CE-B28F-4424582CFE88}"/>
              </a:ext>
            </a:extLst>
          </p:cNvPr>
          <p:cNvPicPr>
            <a:picLocks noChangeAspect="1"/>
          </p:cNvPicPr>
          <p:nvPr/>
        </p:nvPicPr>
        <p:blipFill>
          <a:blip r:embed="rId2"/>
          <a:stretch>
            <a:fillRect/>
          </a:stretch>
        </p:blipFill>
        <p:spPr>
          <a:xfrm>
            <a:off x="2351584" y="821914"/>
            <a:ext cx="7777411" cy="3759214"/>
          </a:xfrm>
          <a:prstGeom prst="rect">
            <a:avLst/>
          </a:prstGeom>
        </p:spPr>
      </p:pic>
      <p:sp>
        <p:nvSpPr>
          <p:cNvPr id="3" name="Dikdörtgen 2">
            <a:extLst>
              <a:ext uri="{FF2B5EF4-FFF2-40B4-BE49-F238E27FC236}">
                <a16:creationId xmlns:a16="http://schemas.microsoft.com/office/drawing/2014/main" id="{0F3A050E-3225-4651-8EBA-E5BBE971DB93}"/>
              </a:ext>
            </a:extLst>
          </p:cNvPr>
          <p:cNvSpPr/>
          <p:nvPr/>
        </p:nvSpPr>
        <p:spPr>
          <a:xfrm>
            <a:off x="1775520" y="4869161"/>
            <a:ext cx="8352928" cy="1200329"/>
          </a:xfrm>
          <a:prstGeom prst="rect">
            <a:avLst/>
          </a:prstGeom>
        </p:spPr>
        <p:txBody>
          <a:bodyPr wrap="square">
            <a:spAutoFit/>
          </a:bodyPr>
          <a:lstStyle/>
          <a:p>
            <a:r>
              <a:rPr lang="tr-TR" dirty="0">
                <a:solidFill>
                  <a:prstClr val="black"/>
                </a:solidFill>
                <a:latin typeface="Century Schoolbook"/>
              </a:rPr>
              <a:t>bir torbadan rasgele seçilen bilyelerle bu durum canlandırılmıştır. Birinci ve üçüncü nesillerin sonunda onar bilye seçilirken, ikinci neslin sonunda yalnız üç bilye seçilmesiyle bir darboğaz ortaya çıkıyor ve bu aşamada sarı bilye türü şans eseri kayboluyor.</a:t>
            </a:r>
          </a:p>
        </p:txBody>
      </p:sp>
    </p:spTree>
    <p:extLst>
      <p:ext uri="{BB962C8B-B14F-4D97-AF65-F5344CB8AC3E}">
        <p14:creationId xmlns:p14="http://schemas.microsoft.com/office/powerpoint/2010/main" val="1177620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Büyük hali için görsele tıklayın.">
            <a:extLst>
              <a:ext uri="{FF2B5EF4-FFF2-40B4-BE49-F238E27FC236}">
                <a16:creationId xmlns:a16="http://schemas.microsoft.com/office/drawing/2014/main" id="{D6A3B2CC-8718-4786-A647-7029A7E3F2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576" y="647691"/>
            <a:ext cx="7416824" cy="5562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958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B3C72D3-806F-4E17-A0EB-9B72BC8A40AC}"/>
              </a:ext>
            </a:extLst>
          </p:cNvPr>
          <p:cNvSpPr/>
          <p:nvPr/>
        </p:nvSpPr>
        <p:spPr>
          <a:xfrm>
            <a:off x="2063552" y="1124745"/>
            <a:ext cx="8064896" cy="4247317"/>
          </a:xfrm>
          <a:prstGeom prst="rect">
            <a:avLst/>
          </a:prstGeom>
        </p:spPr>
        <p:txBody>
          <a:bodyPr wrap="square">
            <a:spAutoFit/>
          </a:bodyPr>
          <a:lstStyle/>
          <a:p>
            <a:r>
              <a:rPr lang="tr-TR" dirty="0">
                <a:solidFill>
                  <a:prstClr val="black"/>
                </a:solidFill>
                <a:latin typeface="Century Schoolbook"/>
              </a:rPr>
              <a:t>Örneğin, HW kuralına uyan bir böcek popülasyonunda bir kuş türünün bu popülasyondaki </a:t>
            </a:r>
            <a:r>
              <a:rPr lang="tr-TR" dirty="0" err="1">
                <a:solidFill>
                  <a:prstClr val="black"/>
                </a:solidFill>
                <a:latin typeface="Century Schoolbook"/>
              </a:rPr>
              <a:t>sedece</a:t>
            </a:r>
            <a:r>
              <a:rPr lang="tr-TR" dirty="0">
                <a:solidFill>
                  <a:prstClr val="black"/>
                </a:solidFill>
                <a:latin typeface="Century Schoolbook"/>
              </a:rPr>
              <a:t> siyah böcekleri yemesi, bir sonraki dölde beyaz olanların artmasına sebep olacaktır.</a:t>
            </a:r>
          </a:p>
          <a:p>
            <a:r>
              <a:rPr lang="tr-TR" dirty="0">
                <a:solidFill>
                  <a:prstClr val="black"/>
                </a:solidFill>
                <a:latin typeface="Century Schoolbook"/>
              </a:rPr>
              <a:t>Sürekli siyahların yenmesi sonucunda artık siyahlar yok olacak ve bir tek beyazlar kalacaktır.</a:t>
            </a:r>
          </a:p>
          <a:p>
            <a:r>
              <a:rPr lang="tr-TR" dirty="0">
                <a:solidFill>
                  <a:prstClr val="black"/>
                </a:solidFill>
                <a:latin typeface="Century Schoolbook"/>
              </a:rPr>
              <a:t>• </a:t>
            </a:r>
            <a:r>
              <a:rPr lang="tr-TR" dirty="0" err="1">
                <a:solidFill>
                  <a:prstClr val="black"/>
                </a:solidFill>
                <a:latin typeface="Century Schoolbook"/>
              </a:rPr>
              <a:t>Populasyon</a:t>
            </a:r>
            <a:r>
              <a:rPr lang="tr-TR" dirty="0">
                <a:solidFill>
                  <a:prstClr val="black"/>
                </a:solidFill>
                <a:latin typeface="Century Schoolbook"/>
              </a:rPr>
              <a:t> darboğazı </a:t>
            </a:r>
            <a:r>
              <a:rPr lang="tr-TR" dirty="0" err="1">
                <a:solidFill>
                  <a:prstClr val="black"/>
                </a:solidFill>
                <a:latin typeface="Century Schoolbook"/>
              </a:rPr>
              <a:t>allel</a:t>
            </a:r>
            <a:r>
              <a:rPr lang="tr-TR" dirty="0">
                <a:solidFill>
                  <a:prstClr val="black"/>
                </a:solidFill>
                <a:latin typeface="Century Schoolbook"/>
              </a:rPr>
              <a:t> frekanslarında değişime yol açar</a:t>
            </a:r>
          </a:p>
          <a:p>
            <a:endParaRPr lang="tr-TR" dirty="0">
              <a:solidFill>
                <a:prstClr val="black"/>
              </a:solidFill>
              <a:latin typeface="Century Schoolbook"/>
            </a:endParaRPr>
          </a:p>
          <a:p>
            <a:r>
              <a:rPr lang="tr-TR" dirty="0">
                <a:solidFill>
                  <a:prstClr val="black"/>
                </a:solidFill>
                <a:latin typeface="Century Schoolbook"/>
              </a:rPr>
              <a:t>Güney Afrika’daki Hollanda kökenli </a:t>
            </a:r>
            <a:r>
              <a:rPr lang="tr-TR" dirty="0" err="1">
                <a:solidFill>
                  <a:prstClr val="black"/>
                </a:solidFill>
                <a:latin typeface="Century Schoolbook"/>
              </a:rPr>
              <a:t>Afrikaner</a:t>
            </a:r>
            <a:r>
              <a:rPr lang="tr-TR" dirty="0">
                <a:solidFill>
                  <a:prstClr val="black"/>
                </a:solidFill>
                <a:latin typeface="Century Schoolbook"/>
              </a:rPr>
              <a:t> topluluğunu az sayıda sömürgeci yerleşimci 17. yüzyılda başlatmıştır. Bugün </a:t>
            </a:r>
            <a:r>
              <a:rPr lang="tr-TR" dirty="0" err="1">
                <a:solidFill>
                  <a:prstClr val="black"/>
                </a:solidFill>
                <a:latin typeface="Century Schoolbook"/>
              </a:rPr>
              <a:t>Afrikanerler</a:t>
            </a:r>
            <a:r>
              <a:rPr lang="tr-TR" dirty="0">
                <a:solidFill>
                  <a:prstClr val="black"/>
                </a:solidFill>
                <a:latin typeface="Century Schoolbook"/>
              </a:rPr>
              <a:t> arasında </a:t>
            </a:r>
            <a:r>
              <a:rPr lang="tr-TR" dirty="0" err="1">
                <a:solidFill>
                  <a:prstClr val="black"/>
                </a:solidFill>
                <a:latin typeface="Century Schoolbook"/>
              </a:rPr>
              <a:t>Huntington</a:t>
            </a:r>
            <a:r>
              <a:rPr lang="tr-TR" dirty="0">
                <a:solidFill>
                  <a:prstClr val="black"/>
                </a:solidFill>
                <a:latin typeface="Century Schoolbook"/>
              </a:rPr>
              <a:t> hastalığına yol açan genetik özellik çok yaygındır. Bunun sebebi de ilk yerleşimciler arasında bu özelliğin şans eseri yüksek sıklıkta olmasıdır.</a:t>
            </a:r>
          </a:p>
          <a:p>
            <a:r>
              <a:rPr lang="tr-TR" dirty="0">
                <a:solidFill>
                  <a:prstClr val="black"/>
                </a:solidFill>
                <a:latin typeface="Century Schoolbook"/>
              </a:rPr>
              <a:t>Kurucu etkisini bu gibi hastalığa yol açan genlerde fark etmek daha kolay olsa da, her türlü genin sıklığı, kurucu olaylardan etkilenmektedir.</a:t>
            </a:r>
          </a:p>
          <a:p>
            <a:endParaRPr lang="tr-TR" dirty="0">
              <a:solidFill>
                <a:prstClr val="black"/>
              </a:solidFill>
              <a:latin typeface="Century Schoolbook"/>
            </a:endParaRPr>
          </a:p>
        </p:txBody>
      </p:sp>
    </p:spTree>
    <p:extLst>
      <p:ext uri="{BB962C8B-B14F-4D97-AF65-F5344CB8AC3E}">
        <p14:creationId xmlns:p14="http://schemas.microsoft.com/office/powerpoint/2010/main" val="3592572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23315160-4FAC-4D9D-BD6E-21380090BAB3}"/>
              </a:ext>
            </a:extLst>
          </p:cNvPr>
          <p:cNvPicPr>
            <a:picLocks noChangeAspect="1"/>
          </p:cNvPicPr>
          <p:nvPr/>
        </p:nvPicPr>
        <p:blipFill>
          <a:blip r:embed="rId2"/>
          <a:stretch>
            <a:fillRect/>
          </a:stretch>
        </p:blipFill>
        <p:spPr>
          <a:xfrm>
            <a:off x="1703512" y="1186568"/>
            <a:ext cx="8379034" cy="4713207"/>
          </a:xfrm>
          <a:prstGeom prst="rect">
            <a:avLst/>
          </a:prstGeom>
        </p:spPr>
      </p:pic>
    </p:spTree>
    <p:extLst>
      <p:ext uri="{BB962C8B-B14F-4D97-AF65-F5344CB8AC3E}">
        <p14:creationId xmlns:p14="http://schemas.microsoft.com/office/powerpoint/2010/main" val="4272426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ifference Between Founder Effect and Bottleneck Effect | Compare the Difference  Between Similar Terms">
            <a:extLst>
              <a:ext uri="{FF2B5EF4-FFF2-40B4-BE49-F238E27FC236}">
                <a16:creationId xmlns:a16="http://schemas.microsoft.com/office/drawing/2014/main" id="{7B733A63-AAE0-45D4-B375-5A777B2943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1584" y="240154"/>
            <a:ext cx="6840760" cy="6377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4119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AE71CAF5-0B9E-4285-8FEB-EECC2625003D}"/>
              </a:ext>
            </a:extLst>
          </p:cNvPr>
          <p:cNvSpPr/>
          <p:nvPr/>
        </p:nvSpPr>
        <p:spPr>
          <a:xfrm>
            <a:off x="1631504" y="1052737"/>
            <a:ext cx="8712968" cy="3693319"/>
          </a:xfrm>
          <a:prstGeom prst="rect">
            <a:avLst/>
          </a:prstGeom>
        </p:spPr>
        <p:txBody>
          <a:bodyPr wrap="square">
            <a:spAutoFit/>
          </a:bodyPr>
          <a:lstStyle/>
          <a:p>
            <a:r>
              <a:rPr lang="tr-TR" sz="2400" b="1" dirty="0">
                <a:solidFill>
                  <a:srgbClr val="000000"/>
                </a:solidFill>
                <a:latin typeface="Calibri" panose="020F0502020204030204" pitchFamily="34" charset="0"/>
              </a:rPr>
              <a:t>Kurucu etkisi ile popülasyon darboğaz arasında ki temel fark ?????</a:t>
            </a:r>
            <a:r>
              <a:rPr lang="tr-TR" b="1" dirty="0">
                <a:solidFill>
                  <a:srgbClr val="000000"/>
                </a:solidFill>
                <a:latin typeface="Calibri" panose="020F0502020204030204" pitchFamily="34" charset="0"/>
              </a:rPr>
              <a:t/>
            </a:r>
            <a:br>
              <a:rPr lang="tr-TR" b="1" dirty="0">
                <a:solidFill>
                  <a:srgbClr val="000000"/>
                </a:solidFill>
                <a:latin typeface="Calibri" panose="020F0502020204030204" pitchFamily="34" charset="0"/>
              </a:rPr>
            </a:br>
            <a:r>
              <a:rPr lang="tr-TR" dirty="0">
                <a:solidFill>
                  <a:srgbClr val="000000"/>
                </a:solidFill>
                <a:latin typeface="Arial" panose="020B0604020202020204" pitchFamily="34" charset="0"/>
              </a:rPr>
              <a:t>•</a:t>
            </a:r>
          </a:p>
          <a:p>
            <a:endParaRPr lang="tr-TR" dirty="0">
              <a:solidFill>
                <a:srgbClr val="000000"/>
              </a:solidFill>
              <a:latin typeface="Arial" panose="020B0604020202020204" pitchFamily="34" charset="0"/>
            </a:endParaRPr>
          </a:p>
          <a:p>
            <a:endParaRPr lang="tr-TR" dirty="0">
              <a:solidFill>
                <a:srgbClr val="000000"/>
              </a:solidFill>
              <a:latin typeface="Arial" panose="020B0604020202020204" pitchFamily="34" charset="0"/>
            </a:endParaRPr>
          </a:p>
          <a:p>
            <a:endParaRPr lang="tr-TR" dirty="0">
              <a:solidFill>
                <a:srgbClr val="000000"/>
              </a:solidFill>
              <a:latin typeface="Arial" panose="020B0604020202020204" pitchFamily="34" charset="0"/>
            </a:endParaRPr>
          </a:p>
          <a:p>
            <a:endParaRPr lang="tr-TR" dirty="0">
              <a:solidFill>
                <a:srgbClr val="000000"/>
              </a:solidFill>
              <a:latin typeface="Arial" panose="020B0604020202020204" pitchFamily="34" charset="0"/>
            </a:endParaRPr>
          </a:p>
          <a:p>
            <a:r>
              <a:rPr lang="tr-TR" dirty="0">
                <a:solidFill>
                  <a:srgbClr val="000000"/>
                </a:solidFill>
                <a:latin typeface="Arial" panose="020B0604020202020204" pitchFamily="34" charset="0"/>
              </a:rPr>
              <a:t> </a:t>
            </a:r>
            <a:r>
              <a:rPr lang="tr-TR" sz="2400" dirty="0">
                <a:solidFill>
                  <a:srgbClr val="000000"/>
                </a:solidFill>
                <a:highlight>
                  <a:srgbClr val="FF0000"/>
                </a:highlight>
                <a:latin typeface="Calibri" panose="020F0502020204030204" pitchFamily="34" charset="0"/>
              </a:rPr>
              <a:t>popülasyon </a:t>
            </a:r>
            <a:r>
              <a:rPr lang="tr-TR" sz="2400" b="1" dirty="0">
                <a:solidFill>
                  <a:srgbClr val="000000"/>
                </a:solidFill>
                <a:highlight>
                  <a:srgbClr val="FF0000"/>
                </a:highlight>
                <a:latin typeface="Calibri" panose="020F0502020204030204" pitchFamily="34" charset="0"/>
              </a:rPr>
              <a:t>dar boğazında </a:t>
            </a:r>
            <a:r>
              <a:rPr lang="tr-TR" sz="2400" dirty="0" err="1">
                <a:solidFill>
                  <a:srgbClr val="000000"/>
                </a:solidFill>
                <a:highlight>
                  <a:srgbClr val="FF0000"/>
                </a:highlight>
                <a:latin typeface="Calibri" panose="020F0502020204030204" pitchFamily="34" charset="0"/>
              </a:rPr>
              <a:t>örn</a:t>
            </a:r>
            <a:r>
              <a:rPr lang="tr-TR" sz="2400" dirty="0">
                <a:solidFill>
                  <a:srgbClr val="000000"/>
                </a:solidFill>
                <a:highlight>
                  <a:srgbClr val="FF0000"/>
                </a:highlight>
                <a:latin typeface="Calibri" panose="020F0502020204030204" pitchFamily="34" charset="0"/>
              </a:rPr>
              <a:t>, bir doğal afet olur ve geri kalan bireyler yok olurlar.</a:t>
            </a:r>
          </a:p>
          <a:p>
            <a:r>
              <a:rPr lang="tr-TR" sz="2400" dirty="0">
                <a:solidFill>
                  <a:srgbClr val="000000"/>
                </a:solidFill>
                <a:latin typeface="Calibri" panose="020F0502020204030204" pitchFamily="34" charset="0"/>
              </a:rPr>
              <a:t/>
            </a:r>
            <a:br>
              <a:rPr lang="tr-TR" sz="2400" dirty="0">
                <a:solidFill>
                  <a:srgbClr val="000000"/>
                </a:solidFill>
                <a:latin typeface="Calibri" panose="020F0502020204030204" pitchFamily="34" charset="0"/>
              </a:rPr>
            </a:br>
            <a:r>
              <a:rPr lang="tr-TR" sz="2400" b="1" dirty="0">
                <a:solidFill>
                  <a:srgbClr val="000000"/>
                </a:solidFill>
                <a:highlight>
                  <a:srgbClr val="FFFF00"/>
                </a:highlight>
                <a:latin typeface="Calibri" panose="020F0502020204030204" pitchFamily="34" charset="0"/>
              </a:rPr>
              <a:t>Kurucu etkisinde </a:t>
            </a:r>
            <a:r>
              <a:rPr lang="tr-TR" sz="2400" dirty="0">
                <a:solidFill>
                  <a:srgbClr val="000000"/>
                </a:solidFill>
                <a:highlight>
                  <a:srgbClr val="FFFF00"/>
                </a:highlight>
                <a:latin typeface="Calibri" panose="020F0502020204030204" pitchFamily="34" charset="0"/>
              </a:rPr>
              <a:t>ise geriye kalan bireyler hala yaşayabilir.</a:t>
            </a:r>
            <a:r>
              <a:rPr lang="tr-TR" sz="2400" dirty="0">
                <a:solidFill>
                  <a:prstClr val="black"/>
                </a:solidFill>
                <a:highlight>
                  <a:srgbClr val="FFFF00"/>
                </a:highlight>
                <a:latin typeface="Century Schoolbook"/>
              </a:rPr>
              <a:t> </a:t>
            </a:r>
            <a:br>
              <a:rPr lang="tr-TR" sz="2400" dirty="0">
                <a:solidFill>
                  <a:prstClr val="black"/>
                </a:solidFill>
                <a:highlight>
                  <a:srgbClr val="FFFF00"/>
                </a:highlight>
                <a:latin typeface="Century Schoolbook"/>
              </a:rPr>
            </a:br>
            <a:endParaRPr lang="tr-TR" sz="2400" dirty="0">
              <a:solidFill>
                <a:prstClr val="black"/>
              </a:solidFill>
              <a:highlight>
                <a:srgbClr val="FFFF00"/>
              </a:highlight>
              <a:latin typeface="Century Schoolbook"/>
            </a:endParaRPr>
          </a:p>
        </p:txBody>
      </p:sp>
    </p:spTree>
    <p:extLst>
      <p:ext uri="{BB962C8B-B14F-4D97-AF65-F5344CB8AC3E}">
        <p14:creationId xmlns:p14="http://schemas.microsoft.com/office/powerpoint/2010/main" val="624752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0B772E72-EE5D-495A-ABBD-06EE515A983B}"/>
              </a:ext>
            </a:extLst>
          </p:cNvPr>
          <p:cNvSpPr/>
          <p:nvPr/>
        </p:nvSpPr>
        <p:spPr>
          <a:xfrm>
            <a:off x="1757772" y="1322975"/>
            <a:ext cx="8676456" cy="4212050"/>
          </a:xfrm>
          <a:prstGeom prst="rect">
            <a:avLst/>
          </a:prstGeom>
        </p:spPr>
        <p:txBody>
          <a:bodyPr wrap="square">
            <a:spAutoFit/>
          </a:bodyPr>
          <a:lstStyle/>
          <a:p>
            <a:pPr indent="449580" algn="just">
              <a:lnSpc>
                <a:spcPct val="150000"/>
              </a:lnSpc>
            </a:pPr>
            <a:r>
              <a:rPr lang="tr-TR"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2. Adaptasyonun Azalması</a:t>
            </a: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a:p>
            <a:pPr indent="449580" algn="just">
              <a:lnSpc>
                <a:spcPct val="150000"/>
              </a:lnSpc>
            </a:pPr>
            <a:r>
              <a:rPr lang="tr-TR"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a:p>
            <a:pPr indent="449580" algn="just">
              <a:lnSpc>
                <a:spcPct val="150000"/>
              </a:lnSpc>
            </a:pP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Genetik çeşitliliği sınırlı olan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populasyonlar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çevresel koşullar değişmese bile bir takım sorunlarla karşılaşmaktadır.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Fertilitenin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azalması ve yavrular arasında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mortalitenin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artması, bu sorunlardan bazılarını oluşturmaktadır. Genetik olarak tekdüze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populasyonlarda</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uyumluluğun azalmasına en iyi örneği,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tuksak</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altında bulunan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populasyonlar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oluşturmaktadır. Bu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populasyonlar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küçüktür ve bireylerin genetik ilişkileri birbirine oldukça yakındır . Hayvan ve bitki üreticileri de benzer sorunlarla karşılaşmaktadır. Çünkü istenilen karakterlerin seçimi için birbirine genetik olarak benzer bireyler üretim amacıyla seçilmektedir. Bu özellikler, belirli bir renk veya hastalığa karşı dirençlilik olabilir.</a:t>
            </a: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3501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15501DF-BB2A-4E15-8222-15B18982A0FB}"/>
              </a:ext>
            </a:extLst>
          </p:cNvPr>
          <p:cNvSpPr/>
          <p:nvPr/>
        </p:nvSpPr>
        <p:spPr>
          <a:xfrm>
            <a:off x="1847528" y="404665"/>
            <a:ext cx="8280920" cy="5043047"/>
          </a:xfrm>
          <a:prstGeom prst="rect">
            <a:avLst/>
          </a:prstGeom>
        </p:spPr>
        <p:txBody>
          <a:bodyPr wrap="square">
            <a:spAutoFit/>
          </a:bodyPr>
          <a:lstStyle/>
          <a:p>
            <a:pPr indent="449580" algn="just">
              <a:lnSpc>
                <a:spcPct val="150000"/>
              </a:lnSpc>
            </a:pP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Kendileşme</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baskısı (Çaprazlama), yaygın olarak kullanılan fakat potansiyel olarak karıştırılan bir terimdir. Bazen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kendileşme</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baskısı, genetik olarak tekdüze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populasyonlarda</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uyumluluğun azalması olarak tanımlanmaktadır. Alternatif olarak bazı biyologlar,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kendileşme</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baskısını, yakın akrabalar arasındaki çiftleşmelerin sonucunda uyumluluğun azalmasını tanımlamak için kullanmaktadır.  </a:t>
            </a: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a:p>
            <a:pPr indent="449580" algn="just">
              <a:lnSpc>
                <a:spcPct val="150000"/>
              </a:lnSpc>
            </a:pP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a:p>
            <a:pPr indent="449580" algn="just">
              <a:lnSpc>
                <a:spcPct val="150000"/>
              </a:lnSpc>
            </a:pP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Çok küçük ve genetik olarak tekdüze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populasyonlar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sadece genetik ilişkileri yakın olan bireylerden oluşabilir. Bununla birlikte, uyumluluğun azalması, biraz daha büyük ve yakın akraba olmayan bireyleri de içeren, genetik olarak tekdüze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populasyonlarda</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da gerçekleşebilir.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Kendileşme</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baskısının dar anlamı, bu duruma karşılık gelmez. Burada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kendileşme</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baskısı, genetik ilişkileri yakın olan bireyler arasındaki çiftleşmeler anlamında kullanılacaktır.</a:t>
            </a: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714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95D7F8B-2FD4-48E5-97A2-4001F2BDAAEE}"/>
              </a:ext>
            </a:extLst>
          </p:cNvPr>
          <p:cNvSpPr/>
          <p:nvPr/>
        </p:nvSpPr>
        <p:spPr>
          <a:xfrm>
            <a:off x="1739516" y="620688"/>
            <a:ext cx="8532948" cy="5355312"/>
          </a:xfrm>
          <a:prstGeom prst="rect">
            <a:avLst/>
          </a:prstGeom>
        </p:spPr>
        <p:txBody>
          <a:bodyPr wrap="square">
            <a:spAutoFit/>
          </a:bodyPr>
          <a:lstStyle/>
          <a:p>
            <a:r>
              <a:rPr lang="tr-TR" dirty="0">
                <a:solidFill>
                  <a:prstClr val="black"/>
                </a:solidFill>
                <a:latin typeface="Times New Roman" panose="02020603050405020304" pitchFamily="18" charset="0"/>
                <a:cs typeface="Times New Roman" panose="02020603050405020304" pitchFamily="18" charset="0"/>
              </a:rPr>
              <a:t>Birçok hayvan türünde davranışsal mekanizmalar, yakın akrabalar arasında çiftleşmelerin gerçekleşmesini önlemektedir. Örneğin, memelilerde genellikle erkekler, doğdukları alanı eşeysel olgunluğa ulaşmadan terk etmektedir. Bununla birlikte, bazen vahşi doğada bile bu tür çiftleşmeler gözlenmektedir. Örneğin, Tanzanya’nın </a:t>
            </a:r>
            <a:r>
              <a:rPr lang="tr-TR" dirty="0" err="1">
                <a:solidFill>
                  <a:prstClr val="black"/>
                </a:solidFill>
                <a:latin typeface="Times New Roman" panose="02020603050405020304" pitchFamily="18" charset="0"/>
                <a:cs typeface="Times New Roman" panose="02020603050405020304" pitchFamily="18" charset="0"/>
              </a:rPr>
              <a:t>Ngorongoro</a:t>
            </a:r>
            <a:r>
              <a:rPr lang="tr-TR" dirty="0">
                <a:solidFill>
                  <a:prstClr val="black"/>
                </a:solidFill>
                <a:latin typeface="Times New Roman" panose="02020603050405020304" pitchFamily="18" charset="0"/>
                <a:cs typeface="Times New Roman" panose="02020603050405020304" pitchFamily="18" charset="0"/>
              </a:rPr>
              <a:t> kraterinde yalıtılmış olarak bulunan bir aslan </a:t>
            </a:r>
            <a:r>
              <a:rPr lang="tr-TR" dirty="0" err="1">
                <a:solidFill>
                  <a:prstClr val="black"/>
                </a:solidFill>
                <a:latin typeface="Times New Roman" panose="02020603050405020304" pitchFamily="18" charset="0"/>
                <a:cs typeface="Times New Roman" panose="02020603050405020304" pitchFamily="18" charset="0"/>
              </a:rPr>
              <a:t>populasyonunda</a:t>
            </a:r>
            <a:r>
              <a:rPr lang="tr-TR" dirty="0">
                <a:solidFill>
                  <a:prstClr val="black"/>
                </a:solidFill>
                <a:latin typeface="Times New Roman" panose="02020603050405020304" pitchFamily="18" charset="0"/>
                <a:cs typeface="Times New Roman" panose="02020603050405020304" pitchFamily="18" charset="0"/>
              </a:rPr>
              <a:t>, sperm anormallikleri ve üreme gücünde azalma görülmüştür. Çünkü </a:t>
            </a:r>
            <a:r>
              <a:rPr lang="tr-TR" dirty="0" err="1">
                <a:solidFill>
                  <a:prstClr val="black"/>
                </a:solidFill>
                <a:latin typeface="Times New Roman" panose="02020603050405020304" pitchFamily="18" charset="0"/>
                <a:cs typeface="Times New Roman" panose="02020603050405020304" pitchFamily="18" charset="0"/>
              </a:rPr>
              <a:t>populasyonun</a:t>
            </a:r>
            <a:r>
              <a:rPr lang="tr-TR" dirty="0">
                <a:solidFill>
                  <a:prstClr val="black"/>
                </a:solidFill>
                <a:latin typeface="Times New Roman" panose="02020603050405020304" pitchFamily="18" charset="0"/>
                <a:cs typeface="Times New Roman" panose="02020603050405020304" pitchFamily="18" charset="0"/>
              </a:rPr>
              <a:t> küçük olması, </a:t>
            </a:r>
            <a:r>
              <a:rPr lang="tr-TR" dirty="0" err="1">
                <a:solidFill>
                  <a:prstClr val="black"/>
                </a:solidFill>
                <a:latin typeface="Times New Roman" panose="02020603050405020304" pitchFamily="18" charset="0"/>
                <a:cs typeface="Times New Roman" panose="02020603050405020304" pitchFamily="18" charset="0"/>
              </a:rPr>
              <a:t>kendileşmeye</a:t>
            </a:r>
            <a:r>
              <a:rPr lang="tr-TR" dirty="0">
                <a:solidFill>
                  <a:prstClr val="black"/>
                </a:solidFill>
                <a:latin typeface="Times New Roman" panose="02020603050405020304" pitchFamily="18" charset="0"/>
                <a:cs typeface="Times New Roman" panose="02020603050405020304" pitchFamily="18" charset="0"/>
              </a:rPr>
              <a:t> neden olmaktadır. Benzer olarak, </a:t>
            </a:r>
            <a:r>
              <a:rPr lang="tr-TR" dirty="0" err="1">
                <a:solidFill>
                  <a:prstClr val="black"/>
                </a:solidFill>
                <a:latin typeface="Times New Roman" panose="02020603050405020304" pitchFamily="18" charset="0"/>
                <a:cs typeface="Times New Roman" panose="02020603050405020304" pitchFamily="18" charset="0"/>
              </a:rPr>
              <a:t>populasyonun</a:t>
            </a:r>
            <a:r>
              <a:rPr lang="tr-TR" dirty="0">
                <a:solidFill>
                  <a:prstClr val="black"/>
                </a:solidFill>
                <a:latin typeface="Times New Roman" panose="02020603050405020304" pitchFamily="18" charset="0"/>
                <a:cs typeface="Times New Roman" panose="02020603050405020304" pitchFamily="18" charset="0"/>
              </a:rPr>
              <a:t> küçük ve genetik çeşitliliğin az olması, çitaların hastalıklara karşı daha duyarlı hale gelmesine neden olmaktadır.</a:t>
            </a:r>
          </a:p>
          <a:p>
            <a:endParaRPr lang="tr-TR" dirty="0">
              <a:solidFill>
                <a:prstClr val="black"/>
              </a:solidFill>
              <a:latin typeface="Times New Roman" panose="02020603050405020304" pitchFamily="18" charset="0"/>
              <a:cs typeface="Times New Roman" panose="02020603050405020304" pitchFamily="18" charset="0"/>
            </a:endParaRPr>
          </a:p>
          <a:p>
            <a:r>
              <a:rPr lang="tr-TR" dirty="0">
                <a:solidFill>
                  <a:prstClr val="black"/>
                </a:solidFill>
                <a:latin typeface="Times New Roman" panose="02020603050405020304" pitchFamily="18" charset="0"/>
                <a:cs typeface="Times New Roman" panose="02020603050405020304" pitchFamily="18" charset="0"/>
              </a:rPr>
              <a:t> Ayrıca, </a:t>
            </a:r>
            <a:r>
              <a:rPr lang="tr-TR" dirty="0" err="1">
                <a:solidFill>
                  <a:prstClr val="black"/>
                </a:solidFill>
                <a:latin typeface="Times New Roman" panose="02020603050405020304" pitchFamily="18" charset="0"/>
                <a:cs typeface="Times New Roman" panose="02020603050405020304" pitchFamily="18" charset="0"/>
              </a:rPr>
              <a:t>populasyonda</a:t>
            </a:r>
            <a:r>
              <a:rPr lang="tr-TR" dirty="0">
                <a:solidFill>
                  <a:prstClr val="black"/>
                </a:solidFill>
                <a:latin typeface="Times New Roman" panose="02020603050405020304" pitchFamily="18" charset="0"/>
                <a:cs typeface="Times New Roman" panose="02020603050405020304" pitchFamily="18" charset="0"/>
              </a:rPr>
              <a:t> yüksek oranda sperm anormallikleri meydana gelmektedir. Özellikle birçok bitki türü, hayvanlara göre </a:t>
            </a:r>
            <a:r>
              <a:rPr lang="tr-TR" dirty="0" err="1">
                <a:solidFill>
                  <a:prstClr val="black"/>
                </a:solidFill>
                <a:latin typeface="Times New Roman" panose="02020603050405020304" pitchFamily="18" charset="0"/>
                <a:cs typeface="Times New Roman" panose="02020603050405020304" pitchFamily="18" charset="0"/>
              </a:rPr>
              <a:t>kendileşmenin</a:t>
            </a:r>
            <a:r>
              <a:rPr lang="tr-TR" dirty="0">
                <a:solidFill>
                  <a:prstClr val="black"/>
                </a:solidFill>
                <a:latin typeface="Times New Roman" panose="02020603050405020304" pitchFamily="18" charset="0"/>
                <a:cs typeface="Times New Roman" panose="02020603050405020304" pitchFamily="18" charset="0"/>
              </a:rPr>
              <a:t> olumsuz etkilerine karşı daha dirençlidir. Çünkü bitkilerin hareketleri daha sınırlıdır ve birçok türde, kendi kendini dölleme yaygın olarak gerçekleşmektedir. Bu şekilde, çekinik zararlı </a:t>
            </a:r>
            <a:r>
              <a:rPr lang="tr-TR" dirty="0" err="1">
                <a:solidFill>
                  <a:prstClr val="black"/>
                </a:solidFill>
                <a:latin typeface="Times New Roman" panose="02020603050405020304" pitchFamily="18" charset="0"/>
                <a:cs typeface="Times New Roman" panose="02020603050405020304" pitchFamily="18" charset="0"/>
              </a:rPr>
              <a:t>alleller</a:t>
            </a:r>
            <a:r>
              <a:rPr lang="tr-TR" dirty="0">
                <a:solidFill>
                  <a:prstClr val="black"/>
                </a:solidFill>
                <a:latin typeface="Times New Roman" panose="02020603050405020304" pitchFamily="18" charset="0"/>
                <a:cs typeface="Times New Roman" panose="02020603050405020304" pitchFamily="18" charset="0"/>
              </a:rPr>
              <a:t>, sık sık </a:t>
            </a:r>
            <a:r>
              <a:rPr lang="tr-TR" dirty="0" err="1">
                <a:solidFill>
                  <a:prstClr val="black"/>
                </a:solidFill>
                <a:latin typeface="Times New Roman" panose="02020603050405020304" pitchFamily="18" charset="0"/>
                <a:cs typeface="Times New Roman" panose="02020603050405020304" pitchFamily="18" charset="0"/>
              </a:rPr>
              <a:t>homozigot</a:t>
            </a:r>
            <a:r>
              <a:rPr lang="tr-TR" dirty="0">
                <a:solidFill>
                  <a:prstClr val="black"/>
                </a:solidFill>
                <a:latin typeface="Times New Roman" panose="02020603050405020304" pitchFamily="18" charset="0"/>
                <a:cs typeface="Times New Roman" panose="02020603050405020304" pitchFamily="18" charset="0"/>
              </a:rPr>
              <a:t> çekinik bireylerde bir araya gelecek ve bir takım istisnalara rağmen, doğal seçilim, bu bireyleri hemen </a:t>
            </a:r>
            <a:r>
              <a:rPr lang="tr-TR" dirty="0" err="1">
                <a:solidFill>
                  <a:prstClr val="black"/>
                </a:solidFill>
                <a:latin typeface="Times New Roman" panose="02020603050405020304" pitchFamily="18" charset="0"/>
                <a:cs typeface="Times New Roman" panose="02020603050405020304" pitchFamily="18" charset="0"/>
              </a:rPr>
              <a:t>populasyondan</a:t>
            </a:r>
            <a:r>
              <a:rPr lang="tr-TR" dirty="0">
                <a:solidFill>
                  <a:prstClr val="black"/>
                </a:solidFill>
                <a:latin typeface="Times New Roman" panose="02020603050405020304" pitchFamily="18" charset="0"/>
                <a:cs typeface="Times New Roman" panose="02020603050405020304" pitchFamily="18" charset="0"/>
              </a:rPr>
              <a:t> uzaklaştıracaktır. Ada </a:t>
            </a:r>
            <a:r>
              <a:rPr lang="tr-TR" dirty="0" err="1">
                <a:solidFill>
                  <a:prstClr val="black"/>
                </a:solidFill>
                <a:latin typeface="Times New Roman" panose="02020603050405020304" pitchFamily="18" charset="0"/>
                <a:cs typeface="Times New Roman" panose="02020603050405020304" pitchFamily="18" charset="0"/>
              </a:rPr>
              <a:t>populasyonları</a:t>
            </a:r>
            <a:r>
              <a:rPr lang="tr-TR" dirty="0">
                <a:solidFill>
                  <a:prstClr val="black"/>
                </a:solidFill>
                <a:latin typeface="Times New Roman" panose="02020603050405020304" pitchFamily="18" charset="0"/>
                <a:cs typeface="Times New Roman" panose="02020603050405020304" pitchFamily="18" charset="0"/>
              </a:rPr>
              <a:t> da, </a:t>
            </a:r>
            <a:r>
              <a:rPr lang="tr-TR" dirty="0" err="1">
                <a:solidFill>
                  <a:prstClr val="black"/>
                </a:solidFill>
                <a:latin typeface="Times New Roman" panose="02020603050405020304" pitchFamily="18" charset="0"/>
                <a:cs typeface="Times New Roman" panose="02020603050405020304" pitchFamily="18" charset="0"/>
              </a:rPr>
              <a:t>kendileşmenin</a:t>
            </a:r>
            <a:r>
              <a:rPr lang="tr-TR" dirty="0">
                <a:solidFill>
                  <a:prstClr val="black"/>
                </a:solidFill>
                <a:latin typeface="Times New Roman" panose="02020603050405020304" pitchFamily="18" charset="0"/>
                <a:cs typeface="Times New Roman" panose="02020603050405020304" pitchFamily="18" charset="0"/>
              </a:rPr>
              <a:t> etkilerine karşı oldukça dirençlidir. </a:t>
            </a:r>
          </a:p>
          <a:p>
            <a:endParaRPr lang="tr-TR" dirty="0">
              <a:solidFill>
                <a:prstClr val="black"/>
              </a:solidFill>
              <a:latin typeface="Times New Roman" panose="02020603050405020304" pitchFamily="18" charset="0"/>
              <a:cs typeface="Times New Roman" panose="02020603050405020304" pitchFamily="18" charset="0"/>
            </a:endParaRPr>
          </a:p>
          <a:p>
            <a:r>
              <a:rPr lang="tr-TR" dirty="0">
                <a:solidFill>
                  <a:prstClr val="black"/>
                </a:solidFill>
                <a:latin typeface="Times New Roman" panose="02020603050405020304" pitchFamily="18" charset="0"/>
                <a:cs typeface="Times New Roman" panose="02020603050405020304" pitchFamily="18" charset="0"/>
              </a:rPr>
              <a:t>Genetik ilişkileri uzak olan bireyler arasındaki çiftleşmeler de, uyumluluğun azalmasına neden olmaktadır</a:t>
            </a:r>
          </a:p>
        </p:txBody>
      </p:sp>
    </p:spTree>
    <p:extLst>
      <p:ext uri="{BB962C8B-B14F-4D97-AF65-F5344CB8AC3E}">
        <p14:creationId xmlns:p14="http://schemas.microsoft.com/office/powerpoint/2010/main" val="177677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68D2E33-B99F-4FA8-B2F8-2F621A8D927F}"/>
              </a:ext>
            </a:extLst>
          </p:cNvPr>
          <p:cNvSpPr/>
          <p:nvPr/>
        </p:nvSpPr>
        <p:spPr>
          <a:xfrm>
            <a:off x="1775520" y="1556792"/>
            <a:ext cx="8424936" cy="3416320"/>
          </a:xfrm>
          <a:prstGeom prst="rect">
            <a:avLst/>
          </a:prstGeom>
        </p:spPr>
        <p:txBody>
          <a:bodyPr wrap="square">
            <a:spAutoFit/>
          </a:bodyPr>
          <a:lstStyle/>
          <a:p>
            <a:pPr indent="449580" algn="just">
              <a:lnSpc>
                <a:spcPct val="150000"/>
              </a:lnSpc>
            </a:pP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Özetle, genetik ilişkileri yakın veya uzak olan bireyler arasındaki çiftleşmeler, uyumluluğun azalmasına neden olmaktadır. Çünkü, (1) genetik olarak tekdüze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populasyonlarda</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yakın akrabalar arasındaki çiftleşmeler,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homozigot</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bireylerin sayısının artması ve zararlı çekinik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allellerin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fenotipte</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ifade olması ve (2) genetik ilişkileri uzak olan bireyler arasındaki çiftleşmeler,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populasyonlar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arasındaki uyumsal genetik farklılıkların kaybolmasıyla sonuçlanacaktır. Her iki açıklamanın da tüm türler için geçerli olmadığı akılda tutulmalıdır.</a:t>
            </a: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a:p>
            <a:pPr indent="449580" algn="just">
              <a:lnSpc>
                <a:spcPct val="150000"/>
              </a:lnSpc>
            </a:pP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3558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33C638A-344B-47D6-8053-7B2F350F524E}"/>
              </a:ext>
            </a:extLst>
          </p:cNvPr>
          <p:cNvSpPr/>
          <p:nvPr/>
        </p:nvSpPr>
        <p:spPr>
          <a:xfrm>
            <a:off x="1703512" y="260648"/>
            <a:ext cx="8712968" cy="6324808"/>
          </a:xfrm>
          <a:prstGeom prst="rect">
            <a:avLst/>
          </a:prstGeom>
        </p:spPr>
        <p:txBody>
          <a:bodyPr wrap="square">
            <a:spAutoFit/>
          </a:bodyPr>
          <a:lstStyle/>
          <a:p>
            <a:pPr indent="449580" algn="just">
              <a:lnSpc>
                <a:spcPct val="150000"/>
              </a:lnSpc>
            </a:pPr>
            <a:r>
              <a:rPr lang="tr-TR"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3. Ekonomik Değerler</a:t>
            </a: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a:p>
            <a:r>
              <a:rPr lang="tr-TR" dirty="0">
                <a:solidFill>
                  <a:prstClr val="black"/>
                </a:solidFill>
                <a:latin typeface="Times New Roman" panose="02020603050405020304" pitchFamily="18" charset="0"/>
                <a:ea typeface="Times New Roman" panose="02020603050405020304" pitchFamily="18" charset="0"/>
              </a:rPr>
              <a:t>İnsanın evcilleştirdiği birçok bitki, örneğin tahıl türlerinde en önemli nitelik olarak tek bir karakter, “yüksek verim” dikkate alınmaktadır. Yüksek verim ölçüsüyle tohumlar arasında yapay bir seçim yapılırken, bazı değerli genleri taşıyan pek çok birey bilinmeden elenmektedir. Genetik çeşitlilik bilinmeden azaltılıp, genetik taban daraltılmaktadır. Bu yüzden var olan türlerin toplam genetik değeri azaltılmaktadır.</a:t>
            </a:r>
          </a:p>
          <a:p>
            <a:r>
              <a:rPr lang="tr-TR" dirty="0">
                <a:solidFill>
                  <a:prstClr val="black"/>
                </a:solidFill>
                <a:latin typeface="Century Schoolbook"/>
              </a:rPr>
              <a:t>Bitkiler ve bu bitkilerde hastalığa neden olan organizmalar birbirleri ile dinamik bir denge halindedir. Evrim yoluyla devamlı olarak birbirlerine uyum yapmaktadırlar. Hastalık yapıcı organizmalar yeni silahlar bulmakta, bitkiler ise doğal seçilim yoluyla sürekli yeni savunma yöntemleri geliştirmekte ve bağışıklık kazanmaktadır. Ancak, tohum ıslah yöntemleri bu süreci olumsuz etkilemektedir. Evcilleştirilen bitki türlerinin genetik çeşitliliği azalırken, hastalık yapıcı türlerin evrimi devam etmektedir. Bu yüzden, ıslah edilmiş türlerin genetik yapısının devamlı revizyondan geçirilmesi gerekmektedir. Geliştirilen türlerin hastalıklara dayanıklılık özelliği kalıcı değildir. Örneğin, yeni buğday çeşitleri ancak beş yıl kadar hastalıklara dayanıklı kalabilmekte, ondan sonra tekrar yeni genler gerekmektedir. Bazı yaban </a:t>
            </a:r>
            <a:r>
              <a:rPr lang="tr-TR" dirty="0" err="1">
                <a:solidFill>
                  <a:prstClr val="black"/>
                </a:solidFill>
                <a:latin typeface="Century Schoolbook"/>
              </a:rPr>
              <a:t>populasyonlarının</a:t>
            </a:r>
            <a:r>
              <a:rPr lang="tr-TR" dirty="0">
                <a:solidFill>
                  <a:prstClr val="black"/>
                </a:solidFill>
                <a:latin typeface="Century Schoolbook"/>
              </a:rPr>
              <a:t> genetik çeşitliliği, bitki ve hayvan üreticileri için çok önemlidir. Evcil türlerin yaban akrabaları, çok önemli bir genetik bilgi kaynağıdır. Böylece, ıslah edilmiş bitki türlerinin genetik çeşitliliği, yaban akrabalarının sağladığı genlerle yeniden arttırılabilir.</a:t>
            </a:r>
          </a:p>
          <a:p>
            <a:endParaRPr lang="tr-TR" dirty="0">
              <a:solidFill>
                <a:prstClr val="black"/>
              </a:solidFill>
              <a:latin typeface="Century Schoolbook"/>
            </a:endParaRPr>
          </a:p>
        </p:txBody>
      </p:sp>
    </p:spTree>
    <p:extLst>
      <p:ext uri="{BB962C8B-B14F-4D97-AF65-F5344CB8AC3E}">
        <p14:creationId xmlns:p14="http://schemas.microsoft.com/office/powerpoint/2010/main" val="11030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a:extLst>
              <a:ext uri="{FF2B5EF4-FFF2-40B4-BE49-F238E27FC236}">
                <a16:creationId xmlns:a16="http://schemas.microsoft.com/office/drawing/2014/main" id="{83114CC8-BC64-4BE9-B843-1F631CA513C3}"/>
              </a:ext>
            </a:extLst>
          </p:cNvPr>
          <p:cNvSpPr/>
          <p:nvPr/>
        </p:nvSpPr>
        <p:spPr>
          <a:xfrm>
            <a:off x="1991544" y="332657"/>
            <a:ext cx="7776864" cy="646331"/>
          </a:xfrm>
          <a:prstGeom prst="rect">
            <a:avLst/>
          </a:prstGeom>
        </p:spPr>
        <p:txBody>
          <a:bodyPr wrap="square">
            <a:spAutoFit/>
          </a:bodyPr>
          <a:lstStyle/>
          <a:p>
            <a:r>
              <a:rPr lang="tr-TR" dirty="0">
                <a:solidFill>
                  <a:prstClr val="black"/>
                </a:solidFill>
                <a:latin typeface="Century Schoolbook"/>
              </a:rPr>
              <a:t>GENETİK ÇEŞİTLİLİĞİN AZALMASINA NEDEN OLAN SÜREÇLER</a:t>
            </a:r>
          </a:p>
          <a:p>
            <a:endParaRPr lang="tr-TR" dirty="0">
              <a:solidFill>
                <a:prstClr val="black"/>
              </a:solidFill>
              <a:latin typeface="Century Schoolbook"/>
            </a:endParaRPr>
          </a:p>
        </p:txBody>
      </p:sp>
      <p:sp>
        <p:nvSpPr>
          <p:cNvPr id="4" name="Dikdörtgen 3">
            <a:extLst>
              <a:ext uri="{FF2B5EF4-FFF2-40B4-BE49-F238E27FC236}">
                <a16:creationId xmlns:a16="http://schemas.microsoft.com/office/drawing/2014/main" id="{D78209AA-915B-4CB3-884D-5CBEA32139A8}"/>
              </a:ext>
            </a:extLst>
          </p:cNvPr>
          <p:cNvSpPr/>
          <p:nvPr/>
        </p:nvSpPr>
        <p:spPr>
          <a:xfrm>
            <a:off x="1775520" y="836712"/>
            <a:ext cx="8208912" cy="5909310"/>
          </a:xfrm>
          <a:prstGeom prst="rect">
            <a:avLst/>
          </a:prstGeom>
        </p:spPr>
        <p:txBody>
          <a:bodyPr wrap="square">
            <a:spAutoFit/>
          </a:bodyPr>
          <a:lstStyle/>
          <a:p>
            <a:pPr indent="449580" algn="just">
              <a:lnSpc>
                <a:spcPct val="150000"/>
              </a:lnSpc>
            </a:pPr>
            <a:r>
              <a:rPr lang="tr-TR"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1.Genetik Sürüklenme</a:t>
            </a: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a:p>
            <a:pPr indent="449580" algn="just">
              <a:lnSpc>
                <a:spcPct val="150000"/>
              </a:lnSpc>
            </a:pPr>
            <a:r>
              <a:rPr lang="tr-TR"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a:p>
            <a:pPr indent="449580" algn="just">
              <a:lnSpc>
                <a:spcPct val="150000"/>
              </a:lnSpc>
            </a:pP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Bazı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populasyonlar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oldukça büyüktür. Binlerce birey,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boyunca gen akışını sağlayan üreme birliğiyle gevşek olarak birbirine bağlanmıştır. Diğer yandan, bazı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populasyonlar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oldukça küçüktür ve yayılışları, dar bir alanla sınırlanmıştır. </a:t>
            </a:r>
          </a:p>
          <a:p>
            <a:pPr indent="449580" algn="just">
              <a:lnSpc>
                <a:spcPct val="150000"/>
              </a:lnSpc>
            </a:pP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Teorik olarak seçilim ve mutasyonun olmadığı, çiftleşmenin rastgele olduğu, sonsuz büyüklükte bir popülasyonda, gen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allel</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frekansları sabit kalır ve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genotiplerin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frekansı basit bir dağılım gösterir. • HARDY-WEINBERG yasası. • Bu yasa çoğunlukla gerçekleşmez• Genellikle gen ve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genotip</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frekansları bir nesilden diğerine değişir ve ekstrem durumlarda belli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allel</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ve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genotipler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ortadan kalkar. • Bu genetik sürüklenme, doğal seçilimin yokluğunda popülasyonlardaki gen frekanslarında rastgele bir değişiklik üretir.</a:t>
            </a:r>
          </a:p>
          <a:p>
            <a:pPr indent="449580" algn="just">
              <a:lnSpc>
                <a:spcPct val="150000"/>
              </a:lnSpc>
            </a:pPr>
            <a:endParaRPr lang="tr-TR" sz="3600" dirty="0">
              <a:solidFill>
                <a:prstClr val="black"/>
              </a:solidFill>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2153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a:extLst>
              <a:ext uri="{FF2B5EF4-FFF2-40B4-BE49-F238E27FC236}">
                <a16:creationId xmlns:a16="http://schemas.microsoft.com/office/drawing/2014/main" id="{E2ED02F6-B259-4AC6-AF9B-C29BA6035617}"/>
              </a:ext>
            </a:extLst>
          </p:cNvPr>
          <p:cNvSpPr/>
          <p:nvPr/>
        </p:nvSpPr>
        <p:spPr>
          <a:xfrm>
            <a:off x="1847528" y="1124745"/>
            <a:ext cx="8136904" cy="4524315"/>
          </a:xfrm>
          <a:prstGeom prst="rect">
            <a:avLst/>
          </a:prstGeom>
        </p:spPr>
        <p:txBody>
          <a:bodyPr wrap="square">
            <a:spAutoFit/>
          </a:bodyPr>
          <a:lstStyle/>
          <a:p>
            <a:r>
              <a:rPr lang="tr-TR" dirty="0">
                <a:solidFill>
                  <a:prstClr val="black"/>
                </a:solidFill>
                <a:latin typeface="Century Schoolbook"/>
              </a:rPr>
              <a:t>Bir popülasyonda kuşaktan kuşağa tümüyle şansa bağlı olaylar sonucu genlerin </a:t>
            </a:r>
            <a:r>
              <a:rPr lang="tr-TR" dirty="0" err="1">
                <a:solidFill>
                  <a:prstClr val="black"/>
                </a:solidFill>
                <a:latin typeface="Century Schoolbook"/>
              </a:rPr>
              <a:t>allel</a:t>
            </a:r>
            <a:r>
              <a:rPr lang="tr-TR" dirty="0">
                <a:solidFill>
                  <a:prstClr val="black"/>
                </a:solidFill>
                <a:latin typeface="Century Schoolbook"/>
              </a:rPr>
              <a:t> frekansının değişimine </a:t>
            </a:r>
            <a:r>
              <a:rPr lang="tr-TR" b="1" dirty="0">
                <a:solidFill>
                  <a:prstClr val="black"/>
                </a:solidFill>
                <a:latin typeface="Century Schoolbook"/>
              </a:rPr>
              <a:t>GENETİK SÜRÜKLENME </a:t>
            </a:r>
            <a:r>
              <a:rPr lang="tr-TR" dirty="0">
                <a:solidFill>
                  <a:prstClr val="black"/>
                </a:solidFill>
                <a:latin typeface="Century Schoolbook"/>
              </a:rPr>
              <a:t>denilir. Genetik sürüklenme herhangi bir nedene bağlı olmadan tamamen rastgele ortaya çıkan farklı üreme başarısıdır.</a:t>
            </a:r>
          </a:p>
          <a:p>
            <a:r>
              <a:rPr lang="tr-TR" dirty="0">
                <a:solidFill>
                  <a:prstClr val="black"/>
                </a:solidFill>
                <a:latin typeface="Century Schoolbook"/>
              </a:rPr>
              <a:t> Genetik sürüklenme sonucu </a:t>
            </a:r>
            <a:r>
              <a:rPr lang="tr-TR" dirty="0" err="1">
                <a:solidFill>
                  <a:prstClr val="black"/>
                </a:solidFill>
                <a:latin typeface="Century Schoolbook"/>
              </a:rPr>
              <a:t>alleller</a:t>
            </a:r>
            <a:r>
              <a:rPr lang="tr-TR" dirty="0">
                <a:solidFill>
                  <a:prstClr val="black"/>
                </a:solidFill>
                <a:latin typeface="Century Schoolbook"/>
              </a:rPr>
              <a:t> ya rastgele </a:t>
            </a:r>
            <a:r>
              <a:rPr lang="tr-TR" dirty="0" err="1">
                <a:solidFill>
                  <a:prstClr val="black"/>
                </a:solidFill>
                <a:latin typeface="Century Schoolbook"/>
              </a:rPr>
              <a:t>fikse</a:t>
            </a:r>
            <a:r>
              <a:rPr lang="tr-TR" dirty="0">
                <a:solidFill>
                  <a:prstClr val="black"/>
                </a:solidFill>
                <a:latin typeface="Century Schoolbook"/>
              </a:rPr>
              <a:t> olur ya da kaybolur ve </a:t>
            </a:r>
            <a:r>
              <a:rPr lang="tr-TR" dirty="0" err="1">
                <a:solidFill>
                  <a:prstClr val="black"/>
                </a:solidFill>
                <a:latin typeface="Century Schoolbook"/>
              </a:rPr>
              <a:t>heterozigotların</a:t>
            </a:r>
            <a:r>
              <a:rPr lang="tr-TR" dirty="0">
                <a:solidFill>
                  <a:prstClr val="black"/>
                </a:solidFill>
                <a:latin typeface="Century Schoolbook"/>
              </a:rPr>
              <a:t> frekansı azalır ya da kaybolur.</a:t>
            </a:r>
          </a:p>
          <a:p>
            <a:endParaRPr lang="tr-TR" dirty="0">
              <a:solidFill>
                <a:prstClr val="black"/>
              </a:solidFill>
              <a:latin typeface="Century Schoolbook"/>
            </a:endParaRPr>
          </a:p>
          <a:p>
            <a:r>
              <a:rPr lang="tr-TR" b="1" dirty="0">
                <a:solidFill>
                  <a:prstClr val="black"/>
                </a:solidFill>
                <a:latin typeface="Century Schoolbook"/>
              </a:rPr>
              <a:t>2. Akrabalı Yetiştirme</a:t>
            </a:r>
          </a:p>
          <a:p>
            <a:r>
              <a:rPr lang="tr-TR" dirty="0">
                <a:solidFill>
                  <a:prstClr val="black"/>
                </a:solidFill>
                <a:latin typeface="Century Schoolbook"/>
              </a:rPr>
              <a:t/>
            </a:r>
            <a:br>
              <a:rPr lang="tr-TR" dirty="0">
                <a:solidFill>
                  <a:prstClr val="black"/>
                </a:solidFill>
                <a:latin typeface="Century Schoolbook"/>
              </a:rPr>
            </a:br>
            <a:r>
              <a:rPr lang="tr-TR" dirty="0">
                <a:solidFill>
                  <a:prstClr val="black"/>
                </a:solidFill>
                <a:latin typeface="Century Schoolbook"/>
              </a:rPr>
              <a:t>• Rastgele olmayan çiftleşme Akrabalı yetiştirmeye yol açar </a:t>
            </a:r>
          </a:p>
          <a:p>
            <a:r>
              <a:rPr lang="tr-TR" dirty="0">
                <a:solidFill>
                  <a:prstClr val="black"/>
                </a:solidFill>
                <a:latin typeface="Century Schoolbook"/>
              </a:rPr>
              <a:t>Bir popülasyondaki </a:t>
            </a:r>
            <a:r>
              <a:rPr lang="tr-TR" dirty="0" err="1">
                <a:solidFill>
                  <a:prstClr val="black"/>
                </a:solidFill>
                <a:latin typeface="Century Schoolbook"/>
              </a:rPr>
              <a:t>homozigot</a:t>
            </a:r>
            <a:r>
              <a:rPr lang="tr-TR" dirty="0">
                <a:solidFill>
                  <a:prstClr val="black"/>
                </a:solidFill>
                <a:latin typeface="Century Schoolbook"/>
              </a:rPr>
              <a:t> bireylerin oranını artırmak suretiyle, akrabalı yetiştirme zararlı resesif </a:t>
            </a:r>
            <a:r>
              <a:rPr lang="tr-TR" dirty="0" err="1">
                <a:solidFill>
                  <a:prstClr val="black"/>
                </a:solidFill>
                <a:latin typeface="Century Schoolbook"/>
              </a:rPr>
              <a:t>allellerin</a:t>
            </a:r>
            <a:r>
              <a:rPr lang="tr-TR" dirty="0">
                <a:solidFill>
                  <a:prstClr val="black"/>
                </a:solidFill>
                <a:latin typeface="Century Schoolbook"/>
              </a:rPr>
              <a:t> </a:t>
            </a:r>
            <a:r>
              <a:rPr lang="tr-TR" dirty="0" err="1">
                <a:solidFill>
                  <a:prstClr val="black"/>
                </a:solidFill>
                <a:latin typeface="Century Schoolbook"/>
              </a:rPr>
              <a:t>fenotipleri</a:t>
            </a:r>
            <a:r>
              <a:rPr lang="tr-TR" dirty="0">
                <a:solidFill>
                  <a:prstClr val="black"/>
                </a:solidFill>
                <a:latin typeface="Century Schoolbook"/>
              </a:rPr>
              <a:t> etkileme</a:t>
            </a:r>
          </a:p>
          <a:p>
            <a:r>
              <a:rPr lang="tr-TR" dirty="0">
                <a:solidFill>
                  <a:prstClr val="black"/>
                </a:solidFill>
                <a:latin typeface="Century Schoolbook"/>
              </a:rPr>
              <a:t>frekansını artırır.</a:t>
            </a:r>
          </a:p>
          <a:p>
            <a:r>
              <a:rPr lang="tr-TR" dirty="0">
                <a:solidFill>
                  <a:prstClr val="black"/>
                </a:solidFill>
                <a:latin typeface="Century Schoolbook"/>
              </a:rPr>
              <a:t>• Akrabalı yetiştirme depresyonu, zararlı </a:t>
            </a:r>
            <a:r>
              <a:rPr lang="tr-TR" dirty="0" err="1">
                <a:solidFill>
                  <a:prstClr val="black"/>
                </a:solidFill>
                <a:latin typeface="Century Schoolbook"/>
              </a:rPr>
              <a:t>allellerin</a:t>
            </a:r>
            <a:r>
              <a:rPr lang="tr-TR" dirty="0">
                <a:solidFill>
                  <a:prstClr val="black"/>
                </a:solidFill>
                <a:latin typeface="Century Schoolbook"/>
              </a:rPr>
              <a:t> popülasyondaki döllerin uyum gücü üzerine olan etkisini ifade eder.</a:t>
            </a:r>
            <a:br>
              <a:rPr lang="tr-TR" dirty="0">
                <a:solidFill>
                  <a:prstClr val="black"/>
                </a:solidFill>
                <a:latin typeface="Century Schoolbook"/>
              </a:rPr>
            </a:br>
            <a:endParaRPr lang="tr-TR" dirty="0">
              <a:solidFill>
                <a:prstClr val="black"/>
              </a:solidFill>
              <a:latin typeface="Century Schoolbook"/>
            </a:endParaRPr>
          </a:p>
        </p:txBody>
      </p:sp>
    </p:spTree>
    <p:extLst>
      <p:ext uri="{BB962C8B-B14F-4D97-AF65-F5344CB8AC3E}">
        <p14:creationId xmlns:p14="http://schemas.microsoft.com/office/powerpoint/2010/main" val="2274997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FFE5A587-F920-4A4F-9DD1-05905C10782D}"/>
              </a:ext>
            </a:extLst>
          </p:cNvPr>
          <p:cNvSpPr/>
          <p:nvPr/>
        </p:nvSpPr>
        <p:spPr>
          <a:xfrm>
            <a:off x="1811524" y="908720"/>
            <a:ext cx="8568952" cy="4801314"/>
          </a:xfrm>
          <a:prstGeom prst="rect">
            <a:avLst/>
          </a:prstGeom>
        </p:spPr>
        <p:txBody>
          <a:bodyPr wrap="square">
            <a:spAutoFit/>
          </a:bodyPr>
          <a:lstStyle/>
          <a:p>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3. Kurucu Etki veya Kurucu Olay (</a:t>
            </a:r>
            <a:r>
              <a:rPr lang="tr-TR"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Founder</a:t>
            </a:r>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Effect</a:t>
            </a:r>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Or</a:t>
            </a:r>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Founder</a:t>
            </a:r>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b="1"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Event</a:t>
            </a:r>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p>
          <a:p>
            <a:endPar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Bazen büyük bir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fırtına gibi büyük bir felaket sonucunda az sayıda bireyle temsil edilebilir. Bazen de az sayıda birey, yeni bir alana yerleşerek, başlangıçta küçük olan yeni bir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oluşturabilir. Bu durum, </a:t>
            </a:r>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kurucu etki </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veya</a:t>
            </a:r>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kurucu olay </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founder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effect</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or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founder</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event</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olarak adlandırılmaktadır. Büyük bir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herhangi bir nedenle küçüldüğü veya az sayıda birey tarafından yeni bir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kurulduğu zaman, başlangıçtaki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populasyonun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genetik çeşitliliği azalacaktır.</a:t>
            </a:r>
            <a:r>
              <a:rPr lang="tr-T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Çünkü,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populasyonun</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gen havuzunun sadece bir kısmı yeni durumda varlığını sürdürebilecektir.</a:t>
            </a:r>
          </a:p>
          <a:p>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p>
          <a:p>
            <a:r>
              <a:rPr lang="tr-TR" dirty="0">
                <a:solidFill>
                  <a:prstClr val="black"/>
                </a:solidFill>
                <a:latin typeface="Century Schoolbook"/>
              </a:rPr>
              <a:t>Eğer yeni bir grubun </a:t>
            </a:r>
            <a:r>
              <a:rPr lang="tr-TR" dirty="0" err="1">
                <a:solidFill>
                  <a:prstClr val="black"/>
                </a:solidFill>
                <a:latin typeface="Century Schoolbook"/>
              </a:rPr>
              <a:t>orjinal</a:t>
            </a:r>
            <a:r>
              <a:rPr lang="tr-TR" dirty="0">
                <a:solidFill>
                  <a:prstClr val="black"/>
                </a:solidFill>
                <a:latin typeface="Century Schoolbook"/>
              </a:rPr>
              <a:t> ataları nispeten nadir olan bir </a:t>
            </a:r>
            <a:r>
              <a:rPr lang="tr-TR" dirty="0" err="1">
                <a:solidFill>
                  <a:prstClr val="black"/>
                </a:solidFill>
                <a:latin typeface="Century Schoolbook"/>
              </a:rPr>
              <a:t>alleli</a:t>
            </a:r>
            <a:r>
              <a:rPr lang="tr-TR" dirty="0">
                <a:solidFill>
                  <a:prstClr val="black"/>
                </a:solidFill>
                <a:latin typeface="Century Schoolbook"/>
              </a:rPr>
              <a:t> taşıyorsa, bu </a:t>
            </a:r>
            <a:r>
              <a:rPr lang="tr-TR" dirty="0" err="1">
                <a:solidFill>
                  <a:prstClr val="black"/>
                </a:solidFill>
                <a:latin typeface="Century Schoolbook"/>
              </a:rPr>
              <a:t>allel</a:t>
            </a:r>
            <a:r>
              <a:rPr lang="tr-TR" dirty="0">
                <a:solidFill>
                  <a:prstClr val="black"/>
                </a:solidFill>
                <a:latin typeface="Century Schoolbook"/>
              </a:rPr>
              <a:t> yeni grubun köken aldığı büyük gruba göre çok yüksek frekansa sahip olacaktır.</a:t>
            </a:r>
          </a:p>
          <a:p>
            <a:r>
              <a:rPr lang="tr-TR" dirty="0">
                <a:solidFill>
                  <a:prstClr val="black"/>
                </a:solidFill>
                <a:latin typeface="Century Schoolbook"/>
              </a:rPr>
              <a:t>• Bir </a:t>
            </a:r>
            <a:r>
              <a:rPr lang="tr-TR" dirty="0" err="1">
                <a:solidFill>
                  <a:prstClr val="black"/>
                </a:solidFill>
                <a:latin typeface="Century Schoolbook"/>
              </a:rPr>
              <a:t>populasyondan</a:t>
            </a:r>
            <a:r>
              <a:rPr lang="tr-TR" dirty="0">
                <a:solidFill>
                  <a:prstClr val="black"/>
                </a:solidFill>
                <a:latin typeface="Century Schoolbook"/>
              </a:rPr>
              <a:t> bir kısım birey başka bir bölgeye gider ve orada yeni bir </a:t>
            </a:r>
            <a:r>
              <a:rPr lang="tr-TR" dirty="0" err="1">
                <a:solidFill>
                  <a:prstClr val="black"/>
                </a:solidFill>
                <a:latin typeface="Century Schoolbook"/>
              </a:rPr>
              <a:t>populasyon</a:t>
            </a:r>
            <a:r>
              <a:rPr lang="tr-TR" dirty="0">
                <a:solidFill>
                  <a:prstClr val="black"/>
                </a:solidFill>
                <a:latin typeface="Century Schoolbook"/>
              </a:rPr>
              <a:t> oluşturabilir.</a:t>
            </a:r>
          </a:p>
          <a:p>
            <a:r>
              <a:rPr lang="tr-TR" dirty="0">
                <a:solidFill>
                  <a:prstClr val="black"/>
                </a:solidFill>
                <a:latin typeface="Century Schoolbook"/>
              </a:rPr>
              <a:t>• Başlangıç küçük </a:t>
            </a:r>
            <a:r>
              <a:rPr lang="tr-TR" dirty="0" err="1">
                <a:solidFill>
                  <a:prstClr val="black"/>
                </a:solidFill>
                <a:latin typeface="Century Schoolbook"/>
              </a:rPr>
              <a:t>populasyondur</a:t>
            </a:r>
            <a:r>
              <a:rPr lang="tr-TR" dirty="0">
                <a:solidFill>
                  <a:prstClr val="black"/>
                </a:solidFill>
                <a:latin typeface="Century Schoolbook"/>
              </a:rPr>
              <a:t> ve orada ŞANS başroldedir.</a:t>
            </a:r>
          </a:p>
          <a:p>
            <a:r>
              <a:rPr lang="tr-TR" dirty="0">
                <a:solidFill>
                  <a:prstClr val="black"/>
                </a:solidFill>
                <a:latin typeface="Century Schoolbook"/>
              </a:rPr>
              <a:t>• Buna kurucu etkisi “</a:t>
            </a:r>
            <a:r>
              <a:rPr lang="tr-TR" dirty="0" err="1">
                <a:solidFill>
                  <a:prstClr val="black"/>
                </a:solidFill>
                <a:latin typeface="Century Schoolbook"/>
              </a:rPr>
              <a:t>founder</a:t>
            </a:r>
            <a:r>
              <a:rPr lang="tr-TR" dirty="0">
                <a:solidFill>
                  <a:prstClr val="black"/>
                </a:solidFill>
                <a:latin typeface="Century Schoolbook"/>
              </a:rPr>
              <a:t> </a:t>
            </a:r>
            <a:r>
              <a:rPr lang="tr-TR" dirty="0" err="1">
                <a:solidFill>
                  <a:prstClr val="black"/>
                </a:solidFill>
                <a:latin typeface="Century Schoolbook"/>
              </a:rPr>
              <a:t>effect</a:t>
            </a:r>
            <a:r>
              <a:rPr lang="tr-TR" dirty="0">
                <a:solidFill>
                  <a:prstClr val="black"/>
                </a:solidFill>
                <a:latin typeface="Century Schoolbook"/>
              </a:rPr>
              <a:t>” denir.</a:t>
            </a:r>
          </a:p>
        </p:txBody>
      </p:sp>
    </p:spTree>
    <p:extLst>
      <p:ext uri="{BB962C8B-B14F-4D97-AF65-F5344CB8AC3E}">
        <p14:creationId xmlns:p14="http://schemas.microsoft.com/office/powerpoint/2010/main" val="4120983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1204</Words>
  <Application>Microsoft Office PowerPoint</Application>
  <PresentationFormat>Geniş ekran</PresentationFormat>
  <Paragraphs>63</Paragraphs>
  <Slides>18</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18</vt:i4>
      </vt:variant>
    </vt:vector>
  </HeadingPairs>
  <TitlesOfParts>
    <vt:vector size="27" baseType="lpstr">
      <vt:lpstr>Arial</vt:lpstr>
      <vt:lpstr>Calibri</vt:lpstr>
      <vt:lpstr>Century Schoolbook</vt:lpstr>
      <vt:lpstr>Courier New</vt:lpstr>
      <vt:lpstr>Times New Roman</vt:lpstr>
      <vt:lpstr>Wingdings</vt:lpstr>
      <vt:lpstr>Wingdings 2</vt:lpstr>
      <vt:lpstr>Cumba</vt:lpstr>
      <vt:lpstr>1_Cumba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cp:revision>
  <dcterms:created xsi:type="dcterms:W3CDTF">2024-03-07T15:21:35Z</dcterms:created>
  <dcterms:modified xsi:type="dcterms:W3CDTF">2024-03-07T15:22:04Z</dcterms:modified>
</cp:coreProperties>
</file>