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6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Dikdörtgen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Dikdörtgen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Dikdörtgen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616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8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59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48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Dikdörtgen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Dikdörtgen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Dikdörtgen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7649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6631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23697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43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39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Dikdörtgen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574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Dikdörtgen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03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1C0D-3F02-4B8D-ACB3-7316C38E925F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19.04.2024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6FA07-C82F-4B16-BFD7-40490C7A0662}" type="slidenum">
              <a:rPr kumimoji="0" lang="tr-T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86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791744" y="3752167"/>
            <a:ext cx="6876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Hayvan Besleme </a:t>
            </a:r>
            <a:r>
              <a:rPr kumimoji="0" lang="tr-TR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Biyoteknolojisi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>
          <a:xfrm>
            <a:off x="4295800" y="4725144"/>
            <a:ext cx="6172200" cy="13716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Öğr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Üyesi Zeynep SÖNMEZ</a:t>
            </a:r>
          </a:p>
        </p:txBody>
      </p:sp>
    </p:spTree>
    <p:extLst>
      <p:ext uri="{BB962C8B-B14F-4D97-AF65-F5344CB8AC3E}">
        <p14:creationId xmlns:p14="http://schemas.microsoft.com/office/powerpoint/2010/main" val="303486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8945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09392" y="973899"/>
            <a:ext cx="9956800" cy="4873752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CMA-</a:t>
            </a:r>
            <a:r>
              <a:rPr lang="tr-TR" b="1" dirty="0" err="1"/>
              <a:t>Infovet</a:t>
            </a:r>
            <a:r>
              <a:rPr lang="tr-TR" b="1" dirty="0"/>
              <a:t>-Teknik</a:t>
            </a:r>
          </a:p>
          <a:p>
            <a:r>
              <a:rPr lang="tr-TR" cap="all" dirty="0"/>
              <a:t>PDF (</a:t>
            </a:r>
            <a:r>
              <a:rPr lang="tr-TR" u="sng" cap="all" dirty="0"/>
              <a:t>cmabiotechnology.com</a:t>
            </a:r>
            <a:r>
              <a:rPr lang="tr-TR" cap="all" dirty="0"/>
              <a:t>)</a:t>
            </a:r>
          </a:p>
          <a:p>
            <a:r>
              <a:rPr lang="tr-TR" dirty="0"/>
              <a:t>Uymaz, B. (2010). </a:t>
            </a:r>
            <a:r>
              <a:rPr lang="tr-TR" dirty="0" err="1"/>
              <a:t>Probiyotikler</a:t>
            </a:r>
            <a:r>
              <a:rPr lang="tr-TR" dirty="0"/>
              <a:t> ve Kullanım Alanları. </a:t>
            </a:r>
            <a:r>
              <a:rPr lang="tr-TR" i="1" dirty="0"/>
              <a:t>Pamukkale </a:t>
            </a:r>
            <a:r>
              <a:rPr lang="tr-TR" i="1" dirty="0" err="1"/>
              <a:t>University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Engineering</a:t>
            </a:r>
            <a:r>
              <a:rPr lang="tr-TR" i="1" dirty="0"/>
              <a:t> </a:t>
            </a:r>
            <a:r>
              <a:rPr lang="tr-TR" i="1" dirty="0" err="1"/>
              <a:t>Sciences</a:t>
            </a:r>
            <a:r>
              <a:rPr lang="tr-TR" dirty="0"/>
              <a:t>, </a:t>
            </a:r>
            <a:r>
              <a:rPr lang="tr-TR" i="1" dirty="0"/>
              <a:t>16</a:t>
            </a:r>
            <a:r>
              <a:rPr lang="tr-TR" dirty="0"/>
              <a:t>(1</a:t>
            </a:r>
            <a:r>
              <a:rPr lang="tr-TR" dirty="0" smtClean="0"/>
              <a:t>).</a:t>
            </a:r>
          </a:p>
          <a:p>
            <a:r>
              <a:rPr lang="tr-TR" dirty="0"/>
              <a:t>GÜÇLÜ, B. K., &amp; Kara, K. (2009). </a:t>
            </a:r>
            <a:r>
              <a:rPr lang="tr-TR" dirty="0" err="1"/>
              <a:t>Ruminant</a:t>
            </a:r>
            <a:r>
              <a:rPr lang="tr-TR" dirty="0"/>
              <a:t> beslemede alternatif yem katkı maddelerinin kullanımı: 1. </a:t>
            </a:r>
            <a:r>
              <a:rPr lang="tr-TR" dirty="0" err="1"/>
              <a:t>probiyotik</a:t>
            </a:r>
            <a:r>
              <a:rPr lang="tr-TR" dirty="0"/>
              <a:t>, </a:t>
            </a:r>
            <a:r>
              <a:rPr lang="tr-TR" dirty="0" err="1"/>
              <a:t>prebiyotik</a:t>
            </a:r>
            <a:r>
              <a:rPr lang="tr-TR" dirty="0"/>
              <a:t> ve enzim. </a:t>
            </a:r>
            <a:r>
              <a:rPr lang="tr-TR" i="1" dirty="0"/>
              <a:t>Erciyes Üniversitesi Veteriner Fakültesi Dergisi</a:t>
            </a:r>
            <a:r>
              <a:rPr lang="tr-TR" dirty="0"/>
              <a:t>, </a:t>
            </a:r>
            <a:r>
              <a:rPr lang="tr-TR" i="1" dirty="0"/>
              <a:t>6</a:t>
            </a:r>
            <a:r>
              <a:rPr lang="tr-TR" dirty="0"/>
              <a:t>(1), 65-75</a:t>
            </a:r>
            <a:r>
              <a:rPr lang="tr-TR" dirty="0" smtClean="0"/>
              <a:t>.</a:t>
            </a:r>
          </a:p>
          <a:p>
            <a:r>
              <a:rPr lang="tr-TR" dirty="0"/>
              <a:t>KARADEMİR, G., &amp; Karademir, B. (2003). YEM KATKI MADDESİ OLARAK KULLANILAN BİYOTEKNOLOJİK ÜRÜNLER (DERLEME). </a:t>
            </a:r>
            <a:r>
              <a:rPr lang="tr-TR" i="1" dirty="0" err="1"/>
              <a:t>Lalahan</a:t>
            </a:r>
            <a:r>
              <a:rPr lang="tr-TR" i="1" dirty="0"/>
              <a:t> Hayvancılık Araştırma Enstitüsü Dergisi</a:t>
            </a:r>
            <a:r>
              <a:rPr lang="tr-TR" dirty="0"/>
              <a:t>, </a:t>
            </a:r>
            <a:r>
              <a:rPr lang="tr-TR" i="1" dirty="0"/>
              <a:t>43</a:t>
            </a:r>
            <a:r>
              <a:rPr lang="tr-TR" dirty="0"/>
              <a:t>(1), 61-74</a:t>
            </a:r>
            <a:r>
              <a:rPr lang="tr-TR" dirty="0" smtClean="0"/>
              <a:t>.</a:t>
            </a:r>
          </a:p>
          <a:p>
            <a:r>
              <a:rPr lang="en-US" dirty="0"/>
              <a:t>ERDOĞAN, Z. (1999). Probiotics As Feed Additives. </a:t>
            </a:r>
            <a:r>
              <a:rPr lang="en-US" i="1" dirty="0"/>
              <a:t>Eurasian Journal of Veterinary Sciences</a:t>
            </a:r>
            <a:r>
              <a:rPr lang="en-US" dirty="0"/>
              <a:t>, </a:t>
            </a:r>
            <a:r>
              <a:rPr lang="en-US" i="1" dirty="0"/>
              <a:t>15</a:t>
            </a:r>
            <a:r>
              <a:rPr lang="en-US" dirty="0"/>
              <a:t>(2), 151-155.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606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364189"/>
          </a:xfrm>
        </p:spPr>
        <p:txBody>
          <a:bodyPr>
            <a:normAutofit fontScale="90000"/>
          </a:bodyPr>
          <a:lstStyle/>
          <a:p>
            <a:r>
              <a:rPr lang="tr-TR" dirty="0"/>
              <a:t>PROBİYOTİKLER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638827"/>
            <a:ext cx="11265074" cy="5835125"/>
          </a:xfrm>
        </p:spPr>
        <p:txBody>
          <a:bodyPr>
            <a:normAutofit/>
          </a:bodyPr>
          <a:lstStyle/>
          <a:p>
            <a:r>
              <a:rPr lang="tr-TR" dirty="0" err="1" smtClean="0"/>
              <a:t>Probiyotikler</a:t>
            </a:r>
            <a:r>
              <a:rPr lang="tr-TR" dirty="0" smtClean="0"/>
              <a:t> </a:t>
            </a:r>
            <a:r>
              <a:rPr lang="tr-TR" dirty="0"/>
              <a:t>alternatif </a:t>
            </a:r>
            <a:r>
              <a:rPr lang="tr-TR" dirty="0" err="1"/>
              <a:t>biyoteknolojik</a:t>
            </a:r>
            <a:r>
              <a:rPr lang="tr-TR" dirty="0"/>
              <a:t> ürünlerin başında gelmektedir. Bunlar sindirim kanalında </a:t>
            </a:r>
            <a:r>
              <a:rPr lang="tr-TR" dirty="0" err="1"/>
              <a:t>mikroflora</a:t>
            </a:r>
            <a:r>
              <a:rPr lang="tr-TR" dirty="0"/>
              <a:t> dengesini düzenlemek, </a:t>
            </a:r>
            <a:r>
              <a:rPr lang="tr-TR" dirty="0" err="1"/>
              <a:t>patojenik</a:t>
            </a:r>
            <a:r>
              <a:rPr lang="tr-TR" dirty="0"/>
              <a:t> mikroorganizmaların zararlı hale geçmesini ve üremesini önlemek, bu yolla yemden yararlanmayı arttırmak amacıyla yem katkı maddesi olarak kullanılan, yararlı mikroorganizmaların kültürlerinden oluşmuş biyolojik ürünlerdir </a:t>
            </a:r>
            <a:r>
              <a:rPr lang="tr-TR" dirty="0" smtClean="0"/>
              <a:t>Toz</a:t>
            </a:r>
            <a:r>
              <a:rPr lang="tr-TR" dirty="0"/>
              <a:t>, granül, sıvı, kapsül ve </a:t>
            </a:r>
            <a:r>
              <a:rPr lang="tr-TR" dirty="0" err="1"/>
              <a:t>pelet</a:t>
            </a:r>
            <a:r>
              <a:rPr lang="tr-TR" dirty="0"/>
              <a:t> formunda olup içme suyuna veya </a:t>
            </a:r>
            <a:r>
              <a:rPr lang="tr-TR" dirty="0" err="1"/>
              <a:t>rasyona</a:t>
            </a:r>
            <a:r>
              <a:rPr lang="tr-TR" dirty="0"/>
              <a:t> karıştırılarak </a:t>
            </a:r>
            <a:r>
              <a:rPr lang="tr-TR" dirty="0" smtClean="0"/>
              <a:t>kullanılabilirler.</a:t>
            </a:r>
          </a:p>
          <a:p>
            <a:r>
              <a:rPr lang="tr-TR" dirty="0" err="1" smtClean="0"/>
              <a:t>Probiyotikler</a:t>
            </a:r>
            <a:r>
              <a:rPr lang="tr-TR" dirty="0"/>
              <a:t>, </a:t>
            </a:r>
            <a:r>
              <a:rPr lang="tr-TR" dirty="0" err="1"/>
              <a:t>intestinal</a:t>
            </a:r>
            <a:r>
              <a:rPr lang="tr-TR" dirty="0"/>
              <a:t> sistemin </a:t>
            </a:r>
            <a:r>
              <a:rPr lang="tr-TR" dirty="0" err="1"/>
              <a:t>mikrobiyel</a:t>
            </a:r>
            <a:r>
              <a:rPr lang="tr-TR" dirty="0"/>
              <a:t> dengesini düzenleyerek konakçı sağlığı üzerinde yararlı etkileri olan, canlı </a:t>
            </a:r>
            <a:r>
              <a:rPr lang="tr-TR" dirty="0" err="1"/>
              <a:t>mikrobiyel</a:t>
            </a:r>
            <a:r>
              <a:rPr lang="tr-TR" dirty="0"/>
              <a:t> gıda katkılarıdır. Günümüzde </a:t>
            </a:r>
            <a:r>
              <a:rPr lang="tr-TR" dirty="0" err="1"/>
              <a:t>probiyotik</a:t>
            </a:r>
            <a:r>
              <a:rPr lang="tr-TR" dirty="0"/>
              <a:t> tanımı, insan ve hayvan sağlığını destekleyen (güçlendiren) ve gıda, yem ya da gıda katkı maddelerine ilave edilen </a:t>
            </a:r>
            <a:r>
              <a:rPr lang="tr-TR" dirty="0" err="1"/>
              <a:t>mikrobiyel</a:t>
            </a:r>
            <a:r>
              <a:rPr lang="tr-TR" dirty="0"/>
              <a:t> preparatların tümünü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128601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0729" y="263047"/>
            <a:ext cx="10215671" cy="6210905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Probiyotiklerin</a:t>
            </a:r>
            <a:r>
              <a:rPr lang="tr-TR" dirty="0"/>
              <a:t> etki şekliyle ilgili olarak ileri sürülen teoriler şu şekilde sıralanabilir; - Organik asitler üreterek ( özellikle laktik asit ) </a:t>
            </a:r>
            <a:r>
              <a:rPr lang="tr-TR" dirty="0" err="1"/>
              <a:t>pH</a:t>
            </a:r>
            <a:r>
              <a:rPr lang="tr-TR" dirty="0"/>
              <a:t>' ı düşürmek suretiyle nötr yada bazik ortamda yaşayan zararlı bakterilerin </a:t>
            </a:r>
            <a:r>
              <a:rPr lang="tr-TR" dirty="0" err="1"/>
              <a:t>üremele-rini</a:t>
            </a:r>
            <a:r>
              <a:rPr lang="tr-TR" dirty="0"/>
              <a:t> </a:t>
            </a:r>
            <a:r>
              <a:rPr lang="tr-TR" dirty="0" smtClean="0"/>
              <a:t>engellerler.</a:t>
            </a:r>
          </a:p>
          <a:p>
            <a:r>
              <a:rPr lang="tr-TR" dirty="0" smtClean="0"/>
              <a:t>- </a:t>
            </a:r>
            <a:r>
              <a:rPr lang="tr-TR" dirty="0"/>
              <a:t>Redoks potansiyelini düşürürler, böylece aerobik patojenlerin oksijenden </a:t>
            </a:r>
            <a:r>
              <a:rPr lang="tr-TR" dirty="0" err="1"/>
              <a:t>yararlanmala-rını</a:t>
            </a:r>
            <a:r>
              <a:rPr lang="tr-TR" dirty="0"/>
              <a:t> engelleyerek gelişimlerini </a:t>
            </a:r>
            <a:r>
              <a:rPr lang="tr-TR" dirty="0" smtClean="0"/>
              <a:t>durdururlar.</a:t>
            </a:r>
            <a:endParaRPr lang="tr-TR" dirty="0"/>
          </a:p>
          <a:p>
            <a:r>
              <a:rPr lang="tr-TR" dirty="0"/>
              <a:t>- Bağışıklık sisteminde etkili olurlar. </a:t>
            </a:r>
            <a:r>
              <a:rPr lang="tr-TR" dirty="0" err="1"/>
              <a:t>Len-fosit</a:t>
            </a:r>
            <a:r>
              <a:rPr lang="tr-TR" dirty="0"/>
              <a:t> aktivitesini yükseltir, antikor üretimini düzenler, fagosit hücrelerini ve antijen spesifik hücrelerini aktive ederler </a:t>
            </a:r>
            <a:endParaRPr lang="tr-TR" dirty="0" smtClean="0"/>
          </a:p>
          <a:p>
            <a:r>
              <a:rPr lang="tr-TR" dirty="0" err="1"/>
              <a:t>Toksik</a:t>
            </a:r>
            <a:r>
              <a:rPr lang="tr-TR" dirty="0"/>
              <a:t> amonyak ve amin üreten mikroorganizmaların çoğalmalarını engelleye-</a:t>
            </a:r>
            <a:r>
              <a:rPr lang="tr-TR" dirty="0" err="1"/>
              <a:t>rek</a:t>
            </a:r>
            <a:r>
              <a:rPr lang="tr-TR" dirty="0"/>
              <a:t> bu maddelerin birikimini </a:t>
            </a:r>
            <a:r>
              <a:rPr lang="tr-TR" dirty="0" smtClean="0"/>
              <a:t>önlerler. </a:t>
            </a:r>
            <a:r>
              <a:rPr lang="tr-TR" dirty="0"/>
              <a:t>- Sindirim sistemi fonksiyonlarını düzen-</a:t>
            </a:r>
            <a:r>
              <a:rPr lang="tr-TR" dirty="0" err="1"/>
              <a:t>lemek</a:t>
            </a:r>
            <a:r>
              <a:rPr lang="tr-TR" dirty="0"/>
              <a:t> suretiyle yemden yararlanmayı arttırırlar </a:t>
            </a:r>
            <a:endParaRPr lang="tr-TR" dirty="0"/>
          </a:p>
          <a:p>
            <a:r>
              <a:rPr lang="tr-TR" dirty="0" smtClean="0"/>
              <a:t>-</a:t>
            </a:r>
            <a:r>
              <a:rPr lang="tr-TR" dirty="0" err="1"/>
              <a:t>Selülaz</a:t>
            </a:r>
            <a:r>
              <a:rPr lang="tr-TR" dirty="0"/>
              <a:t>, </a:t>
            </a:r>
            <a:r>
              <a:rPr lang="tr-TR" dirty="0" err="1"/>
              <a:t>ksilinaz</a:t>
            </a:r>
            <a:r>
              <a:rPr lang="tr-TR" dirty="0"/>
              <a:t>, </a:t>
            </a:r>
            <a:r>
              <a:rPr lang="tr-TR" dirty="0" err="1"/>
              <a:t>lipaz</a:t>
            </a:r>
            <a:r>
              <a:rPr lang="tr-TR" dirty="0"/>
              <a:t>, </a:t>
            </a:r>
            <a:r>
              <a:rPr lang="tr-TR" dirty="0" err="1"/>
              <a:t>proteaz</a:t>
            </a:r>
            <a:r>
              <a:rPr lang="tr-TR" dirty="0"/>
              <a:t>, </a:t>
            </a:r>
            <a:r>
              <a:rPr lang="tr-TR" dirty="0" err="1"/>
              <a:t>betaglu-kanaz</a:t>
            </a:r>
            <a:r>
              <a:rPr lang="tr-TR" dirty="0"/>
              <a:t> ve amilaz gibi sindirimde çok önemli olan enzimleri üretirler. Bu enzimler hayvanın kendi sindirim sisteminden salgılanan </a:t>
            </a:r>
            <a:r>
              <a:rPr lang="tr-TR" dirty="0" smtClean="0"/>
              <a:t>enzimlerle </a:t>
            </a:r>
            <a:r>
              <a:rPr lang="tr-TR" dirty="0" err="1"/>
              <a:t>simbiyotik</a:t>
            </a:r>
            <a:r>
              <a:rPr lang="tr-TR" dirty="0"/>
              <a:t> olarak çalışırlar. Bu şekilde yemlerin </a:t>
            </a:r>
            <a:r>
              <a:rPr lang="tr-TR" dirty="0" err="1"/>
              <a:t>sindirilebilirliği</a:t>
            </a:r>
            <a:r>
              <a:rPr lang="tr-TR" dirty="0"/>
              <a:t> ve enerji değerinde artış </a:t>
            </a:r>
            <a:r>
              <a:rPr lang="tr-TR" dirty="0" smtClean="0"/>
              <a:t>sağlanır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596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25468" y="275573"/>
            <a:ext cx="10340932" cy="6198379"/>
          </a:xfrm>
        </p:spPr>
        <p:txBody>
          <a:bodyPr>
            <a:normAutofit/>
          </a:bodyPr>
          <a:lstStyle/>
          <a:p>
            <a:r>
              <a:rPr lang="tr-TR" dirty="0"/>
              <a:t>İnsanlar ve hayvanlar için patojen olan E. </a:t>
            </a:r>
            <a:r>
              <a:rPr lang="tr-TR" dirty="0" err="1"/>
              <a:t>coli</a:t>
            </a:r>
            <a:r>
              <a:rPr lang="tr-TR" dirty="0"/>
              <a:t>, </a:t>
            </a:r>
            <a:r>
              <a:rPr lang="tr-TR" dirty="0" err="1"/>
              <a:t>Salmonella</a:t>
            </a:r>
            <a:r>
              <a:rPr lang="tr-TR" dirty="0"/>
              <a:t>, </a:t>
            </a:r>
            <a:r>
              <a:rPr lang="tr-TR" dirty="0" err="1"/>
              <a:t>Proteus</a:t>
            </a:r>
            <a:r>
              <a:rPr lang="tr-TR" dirty="0"/>
              <a:t>, </a:t>
            </a:r>
            <a:r>
              <a:rPr lang="tr-TR" dirty="0" err="1"/>
              <a:t>Pseudomonas</a:t>
            </a:r>
            <a:r>
              <a:rPr lang="tr-TR" dirty="0"/>
              <a:t>, </a:t>
            </a:r>
            <a:r>
              <a:rPr lang="tr-TR" dirty="0" err="1"/>
              <a:t>Klebsiella</a:t>
            </a:r>
            <a:r>
              <a:rPr lang="tr-TR" dirty="0"/>
              <a:t>, bazı </a:t>
            </a:r>
            <a:r>
              <a:rPr lang="tr-TR" dirty="0" err="1"/>
              <a:t>Staphylococcus</a:t>
            </a:r>
            <a:r>
              <a:rPr lang="tr-TR" dirty="0"/>
              <a:t> türleri gibi Gram (-) bakteriler ve bağırsaklarda yaşayan </a:t>
            </a:r>
            <a:r>
              <a:rPr lang="tr-TR" dirty="0" err="1"/>
              <a:t>Vibrio</a:t>
            </a:r>
            <a:r>
              <a:rPr lang="tr-TR" dirty="0"/>
              <a:t> türleriyle laktik asit üreten </a:t>
            </a:r>
            <a:r>
              <a:rPr lang="tr-TR" dirty="0" err="1"/>
              <a:t>mikroor-ganizmalar</a:t>
            </a:r>
            <a:r>
              <a:rPr lang="tr-TR" dirty="0"/>
              <a:t> arasında rekabet vardır. Ayrıca </a:t>
            </a:r>
            <a:r>
              <a:rPr lang="tr-TR" dirty="0" err="1"/>
              <a:t>Laktobacilluslar</a:t>
            </a:r>
            <a:r>
              <a:rPr lang="tr-TR" dirty="0"/>
              <a:t> ve </a:t>
            </a:r>
            <a:r>
              <a:rPr lang="tr-TR" dirty="0" err="1"/>
              <a:t>Streptococcuslar</a:t>
            </a:r>
            <a:r>
              <a:rPr lang="tr-TR" dirty="0"/>
              <a:t> anti E. </a:t>
            </a:r>
            <a:r>
              <a:rPr lang="tr-TR" dirty="0" err="1"/>
              <a:t>coli</a:t>
            </a:r>
            <a:r>
              <a:rPr lang="tr-TR" dirty="0"/>
              <a:t> faktörü oluşturmaktadırlar </a:t>
            </a:r>
            <a:endParaRPr lang="tr-TR" dirty="0" smtClean="0"/>
          </a:p>
          <a:p>
            <a:r>
              <a:rPr lang="tr-TR" dirty="0"/>
              <a:t>- B grubu vitaminleri sentezleyerek </a:t>
            </a:r>
            <a:r>
              <a:rPr lang="tr-TR" dirty="0" err="1"/>
              <a:t>sindiri</a:t>
            </a:r>
            <a:r>
              <a:rPr lang="tr-TR" dirty="0"/>
              <a:t>-me katkıda </a:t>
            </a:r>
            <a:r>
              <a:rPr lang="tr-TR" dirty="0" smtClean="0"/>
              <a:t>bulunurlar</a:t>
            </a:r>
          </a:p>
          <a:p>
            <a:r>
              <a:rPr lang="tr-TR" dirty="0" smtClean="0"/>
              <a:t>- </a:t>
            </a:r>
            <a:r>
              <a:rPr lang="tr-TR" dirty="0"/>
              <a:t>Laktik asit üreten bu mikroorganizmalar; </a:t>
            </a:r>
            <a:r>
              <a:rPr lang="tr-TR" dirty="0" err="1"/>
              <a:t>acidolin</a:t>
            </a:r>
            <a:r>
              <a:rPr lang="tr-TR" dirty="0"/>
              <a:t>, </a:t>
            </a:r>
            <a:r>
              <a:rPr lang="tr-TR" dirty="0" err="1"/>
              <a:t>lactocidin</a:t>
            </a:r>
            <a:r>
              <a:rPr lang="tr-TR" dirty="0"/>
              <a:t>, </a:t>
            </a:r>
            <a:r>
              <a:rPr lang="tr-TR" dirty="0" err="1"/>
              <a:t>acidophilin</a:t>
            </a:r>
            <a:r>
              <a:rPr lang="tr-TR" dirty="0"/>
              <a:t>, </a:t>
            </a:r>
            <a:r>
              <a:rPr lang="tr-TR" dirty="0" err="1"/>
              <a:t>nisin</a:t>
            </a:r>
            <a:r>
              <a:rPr lang="tr-TR" dirty="0"/>
              <a:t> ve </a:t>
            </a:r>
            <a:r>
              <a:rPr lang="tr-TR" dirty="0" err="1"/>
              <a:t>diplococcin</a:t>
            </a:r>
            <a:r>
              <a:rPr lang="tr-TR" dirty="0"/>
              <a:t> gibi antibiyotik etkili maddeler ve </a:t>
            </a:r>
            <a:r>
              <a:rPr lang="tr-TR" dirty="0" err="1"/>
              <a:t>hidrojenperoksit</a:t>
            </a:r>
            <a:r>
              <a:rPr lang="tr-TR" dirty="0"/>
              <a:t> üreterek zararlı birçok mikroorganizmanın gelişimini </a:t>
            </a:r>
            <a:r>
              <a:rPr lang="tr-TR" dirty="0" smtClean="0"/>
              <a:t>durdurmaktadırlar</a:t>
            </a:r>
          </a:p>
          <a:p>
            <a:r>
              <a:rPr lang="tr-TR" dirty="0" smtClean="0"/>
              <a:t>- </a:t>
            </a:r>
            <a:r>
              <a:rPr lang="tr-TR" dirty="0" err="1"/>
              <a:t>L.acidophilus'un</a:t>
            </a:r>
            <a:r>
              <a:rPr lang="tr-TR" dirty="0"/>
              <a:t> bağırsaklardan kolesterol emilimini etkileyerek serum kolesterol seviyesini düşürdüğü </a:t>
            </a:r>
            <a:r>
              <a:rPr lang="tr-TR" dirty="0" smtClean="0"/>
              <a:t>bildirilmiştir</a:t>
            </a:r>
          </a:p>
          <a:p>
            <a:r>
              <a:rPr lang="tr-TR" dirty="0" err="1"/>
              <a:t>Probiyotiklerin</a:t>
            </a:r>
            <a:r>
              <a:rPr lang="tr-TR" dirty="0"/>
              <a:t> yangı azaltıcı ve </a:t>
            </a:r>
            <a:r>
              <a:rPr lang="tr-TR" dirty="0" err="1"/>
              <a:t>antitümör</a:t>
            </a:r>
            <a:r>
              <a:rPr lang="tr-TR" dirty="0"/>
              <a:t> etkisinin olduğu da ileri sürülmektedir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821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674" y="1364773"/>
            <a:ext cx="10796590" cy="350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5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181" y="225454"/>
            <a:ext cx="9186513" cy="663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80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80" y="298183"/>
            <a:ext cx="4591691" cy="601111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900" y="364867"/>
            <a:ext cx="4401164" cy="587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811" y="-181188"/>
            <a:ext cx="5799849" cy="668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73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02392"/>
          </a:xfrm>
        </p:spPr>
        <p:txBody>
          <a:bodyPr/>
          <a:lstStyle/>
          <a:p>
            <a:r>
              <a:rPr lang="tr-TR" dirty="0" err="1"/>
              <a:t>Probiyotiklerin</a:t>
            </a:r>
            <a:r>
              <a:rPr lang="tr-TR" dirty="0"/>
              <a:t> Alanında Kullanımı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Silaj Yapımında Kullanımı </a:t>
            </a:r>
            <a:endParaRPr lang="tr-TR" dirty="0" smtClean="0"/>
          </a:p>
          <a:p>
            <a:r>
              <a:rPr lang="tr-TR" dirty="0"/>
              <a:t>Verim Arttırıcı </a:t>
            </a:r>
            <a:r>
              <a:rPr lang="tr-TR" dirty="0" smtClean="0"/>
              <a:t>Olarak Kullanımı</a:t>
            </a:r>
          </a:p>
          <a:p>
            <a:r>
              <a:rPr lang="tr-TR" dirty="0"/>
              <a:t>Hayvan Sağlığı Alanında Kullanımı </a:t>
            </a:r>
            <a:endParaRPr lang="tr-TR" dirty="0" smtClean="0"/>
          </a:p>
          <a:p>
            <a:r>
              <a:rPr lang="tr-TR" dirty="0" smtClean="0"/>
              <a:t>Patojen </a:t>
            </a:r>
            <a:r>
              <a:rPr lang="tr-TR" dirty="0"/>
              <a:t>bakterilerin sayılarını azaltmak &gt; </a:t>
            </a:r>
            <a:r>
              <a:rPr lang="tr-TR" dirty="0" err="1"/>
              <a:t>Antimikrobiyal</a:t>
            </a:r>
            <a:r>
              <a:rPr lang="tr-TR" dirty="0"/>
              <a:t> bileşikler üretmek &gt; Besin elementleri için rekabet &gt; </a:t>
            </a:r>
            <a:r>
              <a:rPr lang="tr-TR" dirty="0" err="1"/>
              <a:t>Kolonizasyon</a:t>
            </a:r>
            <a:r>
              <a:rPr lang="tr-TR" dirty="0"/>
              <a:t> bölgeleri için rekabet 2. </a:t>
            </a:r>
            <a:r>
              <a:rPr lang="tr-TR" dirty="0" err="1"/>
              <a:t>Mikrobiyal</a:t>
            </a:r>
            <a:r>
              <a:rPr lang="tr-TR" dirty="0"/>
              <a:t> metabolizmayı değiştirmek &gt; </a:t>
            </a:r>
            <a:r>
              <a:rPr lang="tr-TR" dirty="0" err="1"/>
              <a:t>Sindirimiteşvik</a:t>
            </a:r>
            <a:r>
              <a:rPr lang="tr-TR" dirty="0"/>
              <a:t> eden enzimleri üretmek &gt; Barsak duvarının fonksiyonları iyileştirmek 3. Bağışıklık sistemini iyileştirmek &gt; Antikor düzeyi artırmak &gt; </a:t>
            </a:r>
            <a:r>
              <a:rPr lang="tr-TR" dirty="0" err="1"/>
              <a:t>Makrofaj</a:t>
            </a:r>
            <a:r>
              <a:rPr lang="tr-TR" dirty="0"/>
              <a:t> aktivitesi artırmak</a:t>
            </a:r>
          </a:p>
        </p:txBody>
      </p:sp>
    </p:spTree>
    <p:extLst>
      <p:ext uri="{BB962C8B-B14F-4D97-AF65-F5344CB8AC3E}">
        <p14:creationId xmlns:p14="http://schemas.microsoft.com/office/powerpoint/2010/main" val="2392111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420</Words>
  <Application>Microsoft Office PowerPoint</Application>
  <PresentationFormat>Geniş ekran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Century Schoolbook</vt:lpstr>
      <vt:lpstr>Times New Roman</vt:lpstr>
      <vt:lpstr>Wingdings</vt:lpstr>
      <vt:lpstr>Wingdings 2</vt:lpstr>
      <vt:lpstr>Cumba</vt:lpstr>
      <vt:lpstr>PowerPoint Sunusu</vt:lpstr>
      <vt:lpstr>PROBİYOTİKLER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Probiyotiklerin Alanında Kullanımı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2024-04-19T15:27:41Z</dcterms:created>
  <dcterms:modified xsi:type="dcterms:W3CDTF">2024-04-19T16:08:45Z</dcterms:modified>
</cp:coreProperties>
</file>