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5" r:id="rId2"/>
  </p:sldMasterIdLst>
  <p:notesMasterIdLst>
    <p:notesMasterId r:id="rId25"/>
  </p:notesMasterIdLst>
  <p:sldIdLst>
    <p:sldId id="25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96" r:id="rId17"/>
    <p:sldId id="351" r:id="rId18"/>
    <p:sldId id="353" r:id="rId19"/>
    <p:sldId id="352" r:id="rId20"/>
    <p:sldId id="354" r:id="rId21"/>
    <p:sldId id="355" r:id="rId22"/>
    <p:sldId id="356" r:id="rId23"/>
    <p:sldId id="357" r:id="rId24"/>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00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4" autoAdjust="0"/>
    <p:restoredTop sz="94660"/>
  </p:normalViewPr>
  <p:slideViewPr>
    <p:cSldViewPr>
      <p:cViewPr varScale="1">
        <p:scale>
          <a:sx n="85" d="100"/>
          <a:sy n="85" d="100"/>
        </p:scale>
        <p:origin x="16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FE45FF24-DF27-46BC-80BC-19FB205E967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ltLang="tr-TR"/>
          </a:p>
        </p:txBody>
      </p:sp>
      <p:sp>
        <p:nvSpPr>
          <p:cNvPr id="217091" name="Rectangle 3">
            <a:extLst>
              <a:ext uri="{FF2B5EF4-FFF2-40B4-BE49-F238E27FC236}">
                <a16:creationId xmlns:a16="http://schemas.microsoft.com/office/drawing/2014/main" id="{F3F7836F-9037-46FE-BFD8-83D78C907CB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ltLang="tr-TR"/>
          </a:p>
        </p:txBody>
      </p:sp>
      <p:sp>
        <p:nvSpPr>
          <p:cNvPr id="2052" name="Rectangle 4">
            <a:extLst>
              <a:ext uri="{FF2B5EF4-FFF2-40B4-BE49-F238E27FC236}">
                <a16:creationId xmlns:a16="http://schemas.microsoft.com/office/drawing/2014/main" id="{9A0DE5EB-08E8-4A89-91E4-23D37013A39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7093" name="Rectangle 5">
            <a:extLst>
              <a:ext uri="{FF2B5EF4-FFF2-40B4-BE49-F238E27FC236}">
                <a16:creationId xmlns:a16="http://schemas.microsoft.com/office/drawing/2014/main" id="{EDBFF0E0-1D47-46FA-ACFC-4848B57A5F6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217094" name="Rectangle 6">
            <a:extLst>
              <a:ext uri="{FF2B5EF4-FFF2-40B4-BE49-F238E27FC236}">
                <a16:creationId xmlns:a16="http://schemas.microsoft.com/office/drawing/2014/main" id="{EC18A81E-03F9-44A6-A5B9-FA4B5B2E6CF7}"/>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ltLang="tr-TR"/>
          </a:p>
        </p:txBody>
      </p:sp>
      <p:sp>
        <p:nvSpPr>
          <p:cNvPr id="217095" name="Rectangle 7">
            <a:extLst>
              <a:ext uri="{FF2B5EF4-FFF2-40B4-BE49-F238E27FC236}">
                <a16:creationId xmlns:a16="http://schemas.microsoft.com/office/drawing/2014/main" id="{35F66BEF-51AE-4800-9254-F3BE00239EC1}"/>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EA6D087-A51A-4D39-9E59-703D91B7044C}"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1f33b5d8c_0_2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1f33b5d8c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Rectangle 4">
            <a:extLst>
              <a:ext uri="{FF2B5EF4-FFF2-40B4-BE49-F238E27FC236}">
                <a16:creationId xmlns:a16="http://schemas.microsoft.com/office/drawing/2014/main" id="{A64D5D14-4619-4060-90D9-3453C856C73B}"/>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521CF666-829D-429F-81F8-EDDD9DDE75A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3F522F0A-D365-4584-B7E1-0B5DBDE0F811}"/>
              </a:ext>
            </a:extLst>
          </p:cNvPr>
          <p:cNvSpPr>
            <a:spLocks noGrp="1" noChangeArrowheads="1"/>
          </p:cNvSpPr>
          <p:nvPr>
            <p:ph type="sldNum" sz="quarter" idx="12"/>
          </p:nvPr>
        </p:nvSpPr>
        <p:spPr>
          <a:ln/>
        </p:spPr>
        <p:txBody>
          <a:bodyPr/>
          <a:lstStyle>
            <a:lvl1pPr>
              <a:defRPr/>
            </a:lvl1pPr>
          </a:lstStyle>
          <a:p>
            <a:fld id="{537F6024-F2D4-4E83-BF5E-0617F836C0E9}" type="slidenum">
              <a:rPr lang="tr-TR" altLang="tr-TR"/>
              <a:pPr/>
              <a:t>‹#›</a:t>
            </a:fld>
            <a:endParaRPr lang="tr-TR" altLang="tr-TR"/>
          </a:p>
        </p:txBody>
      </p:sp>
    </p:spTree>
    <p:extLst>
      <p:ext uri="{BB962C8B-B14F-4D97-AF65-F5344CB8AC3E}">
        <p14:creationId xmlns:p14="http://schemas.microsoft.com/office/powerpoint/2010/main" val="2370384471"/>
      </p:ext>
    </p:extLst>
  </p:cSld>
  <p:clrMapOvr>
    <a:masterClrMapping/>
  </p:clrMapOvr>
  <p:transition spd="med" advClick="0" advTm="3000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6BBFF0AF-14F2-4F15-8444-1C85190F183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A39E827E-745A-443C-9607-9ECDEE65874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44365748-03D3-4172-B7E5-9AEF8964F06F}"/>
              </a:ext>
            </a:extLst>
          </p:cNvPr>
          <p:cNvSpPr>
            <a:spLocks noGrp="1" noChangeArrowheads="1"/>
          </p:cNvSpPr>
          <p:nvPr>
            <p:ph type="sldNum" sz="quarter" idx="12"/>
          </p:nvPr>
        </p:nvSpPr>
        <p:spPr>
          <a:ln/>
        </p:spPr>
        <p:txBody>
          <a:bodyPr/>
          <a:lstStyle>
            <a:lvl1pPr>
              <a:defRPr/>
            </a:lvl1pPr>
          </a:lstStyle>
          <a:p>
            <a:fld id="{64D1EAB3-9D3F-4235-9010-3CA6E2512594}" type="slidenum">
              <a:rPr lang="tr-TR" altLang="tr-TR"/>
              <a:pPr/>
              <a:t>‹#›</a:t>
            </a:fld>
            <a:endParaRPr lang="tr-TR" altLang="tr-TR"/>
          </a:p>
        </p:txBody>
      </p:sp>
    </p:spTree>
    <p:extLst>
      <p:ext uri="{BB962C8B-B14F-4D97-AF65-F5344CB8AC3E}">
        <p14:creationId xmlns:p14="http://schemas.microsoft.com/office/powerpoint/2010/main" val="3922921973"/>
      </p:ext>
    </p:extLst>
  </p:cSld>
  <p:clrMapOvr>
    <a:masterClrMapping/>
  </p:clrMapOvr>
  <p:transition spd="med" advClick="0" advTm="3000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A0929AEE-905B-46A0-8355-ADFBCF965FA7}"/>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C5F47C4C-9005-4DD4-A855-16069A7B712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7F59BE45-49FF-46DA-8C82-FC623F249662}"/>
              </a:ext>
            </a:extLst>
          </p:cNvPr>
          <p:cNvSpPr>
            <a:spLocks noGrp="1" noChangeArrowheads="1"/>
          </p:cNvSpPr>
          <p:nvPr>
            <p:ph type="sldNum" sz="quarter" idx="12"/>
          </p:nvPr>
        </p:nvSpPr>
        <p:spPr>
          <a:ln/>
        </p:spPr>
        <p:txBody>
          <a:bodyPr/>
          <a:lstStyle>
            <a:lvl1pPr>
              <a:defRPr/>
            </a:lvl1pPr>
          </a:lstStyle>
          <a:p>
            <a:fld id="{F46ACEB5-4260-4688-988E-01014F203D0D}" type="slidenum">
              <a:rPr lang="tr-TR" altLang="tr-TR"/>
              <a:pPr/>
              <a:t>‹#›</a:t>
            </a:fld>
            <a:endParaRPr lang="tr-TR" altLang="tr-TR"/>
          </a:p>
        </p:txBody>
      </p:sp>
    </p:spTree>
    <p:extLst>
      <p:ext uri="{BB962C8B-B14F-4D97-AF65-F5344CB8AC3E}">
        <p14:creationId xmlns:p14="http://schemas.microsoft.com/office/powerpoint/2010/main" val="1119911804"/>
      </p:ext>
    </p:extLst>
  </p:cSld>
  <p:clrMapOvr>
    <a:masterClrMapping/>
  </p:clrMapOvr>
  <p:transition spd="med" advClick="0" advTm="3000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Başlık ve Graf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Grafik Yer Tutucusu 2"/>
          <p:cNvSpPr>
            <a:spLocks noGrp="1"/>
          </p:cNvSpPr>
          <p:nvPr>
            <p:ph type="chart" idx="1"/>
          </p:nvPr>
        </p:nvSpPr>
        <p:spPr>
          <a:xfrm>
            <a:off x="457200" y="1600200"/>
            <a:ext cx="8229600" cy="4525963"/>
          </a:xfrm>
        </p:spPr>
        <p:txBody>
          <a:bodyPr/>
          <a:lstStyle/>
          <a:p>
            <a:pPr lvl="0"/>
            <a:endParaRPr lang="tr-TR" noProof="0"/>
          </a:p>
        </p:txBody>
      </p:sp>
      <p:sp>
        <p:nvSpPr>
          <p:cNvPr id="4" name="Rectangle 4">
            <a:extLst>
              <a:ext uri="{FF2B5EF4-FFF2-40B4-BE49-F238E27FC236}">
                <a16:creationId xmlns:a16="http://schemas.microsoft.com/office/drawing/2014/main" id="{8091A962-D9F4-476C-99D0-527C4353A78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15DB405A-A78D-42F1-94A9-6E456D750181}"/>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29A6BB7C-9A07-4DFC-80FB-18402B26686F}"/>
              </a:ext>
            </a:extLst>
          </p:cNvPr>
          <p:cNvSpPr>
            <a:spLocks noGrp="1" noChangeArrowheads="1"/>
          </p:cNvSpPr>
          <p:nvPr>
            <p:ph type="sldNum" sz="quarter" idx="12"/>
          </p:nvPr>
        </p:nvSpPr>
        <p:spPr>
          <a:ln/>
        </p:spPr>
        <p:txBody>
          <a:bodyPr/>
          <a:lstStyle>
            <a:lvl1pPr>
              <a:defRPr/>
            </a:lvl1pPr>
          </a:lstStyle>
          <a:p>
            <a:fld id="{D32C7459-79E5-4308-8E9A-9F71CA1EB522}" type="slidenum">
              <a:rPr lang="tr-TR" altLang="tr-TR"/>
              <a:pPr/>
              <a:t>‹#›</a:t>
            </a:fld>
            <a:endParaRPr lang="tr-TR" altLang="tr-TR"/>
          </a:p>
        </p:txBody>
      </p:sp>
    </p:spTree>
    <p:extLst>
      <p:ext uri="{BB962C8B-B14F-4D97-AF65-F5344CB8AC3E}">
        <p14:creationId xmlns:p14="http://schemas.microsoft.com/office/powerpoint/2010/main" val="3874042536"/>
      </p:ext>
    </p:extLst>
  </p:cSld>
  <p:clrMapOvr>
    <a:masterClrMapping/>
  </p:clrMapOvr>
  <p:transition spd="med" advClick="0" advTm="3000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Rectangle 4">
            <a:extLst>
              <a:ext uri="{FF2B5EF4-FFF2-40B4-BE49-F238E27FC236}">
                <a16:creationId xmlns:a16="http://schemas.microsoft.com/office/drawing/2014/main" id="{E34BF2F8-D795-42EC-9156-8413C223590D}"/>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CA9BFEC2-4C19-4846-9560-BA204A505F3D}"/>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36A08047-7386-42BF-8EE0-3C0318A16C7F}"/>
              </a:ext>
            </a:extLst>
          </p:cNvPr>
          <p:cNvSpPr>
            <a:spLocks noGrp="1" noChangeArrowheads="1"/>
          </p:cNvSpPr>
          <p:nvPr>
            <p:ph type="sldNum" sz="quarter" idx="12"/>
          </p:nvPr>
        </p:nvSpPr>
        <p:spPr>
          <a:ln/>
        </p:spPr>
        <p:txBody>
          <a:bodyPr/>
          <a:lstStyle>
            <a:lvl1pPr>
              <a:defRPr/>
            </a:lvl1pPr>
          </a:lstStyle>
          <a:p>
            <a:fld id="{64F14D96-5BA2-4F06-8091-3288FCF51223}" type="slidenum">
              <a:rPr lang="tr-TR" altLang="tr-TR"/>
              <a:pPr/>
              <a:t>‹#›</a:t>
            </a:fld>
            <a:endParaRPr lang="tr-TR" altLang="tr-TR"/>
          </a:p>
        </p:txBody>
      </p:sp>
    </p:spTree>
    <p:extLst>
      <p:ext uri="{BB962C8B-B14F-4D97-AF65-F5344CB8AC3E}">
        <p14:creationId xmlns:p14="http://schemas.microsoft.com/office/powerpoint/2010/main" val="1308051746"/>
      </p:ext>
    </p:extLst>
  </p:cSld>
  <p:clrMapOvr>
    <a:masterClrMapping/>
  </p:clrMapOvr>
  <p:transition spd="med" advClick="0" advTm="30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Metin Yer Tutucusu 2"/>
          <p:cNvSpPr>
            <a:spLocks noGrp="1"/>
          </p:cNvSpPr>
          <p:nvPr>
            <p:ph type="body" sz="half" idx="1"/>
          </p:nvPr>
        </p:nvSpPr>
        <p:spPr>
          <a:xfrm>
            <a:off x="457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95271974-A80F-4C90-8346-6163BF196DB2}"/>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DE9B45D2-D48F-4BC2-A300-14144491D58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E84DBF73-5E98-4C32-A9A0-85E51834C863}"/>
              </a:ext>
            </a:extLst>
          </p:cNvPr>
          <p:cNvSpPr>
            <a:spLocks noGrp="1" noChangeArrowheads="1"/>
          </p:cNvSpPr>
          <p:nvPr>
            <p:ph type="sldNum" sz="quarter" idx="12"/>
          </p:nvPr>
        </p:nvSpPr>
        <p:spPr>
          <a:ln/>
        </p:spPr>
        <p:txBody>
          <a:bodyPr/>
          <a:lstStyle>
            <a:lvl1pPr>
              <a:defRPr/>
            </a:lvl1pPr>
          </a:lstStyle>
          <a:p>
            <a:fld id="{04AA72E6-2292-444A-BF18-D39BC3DEF4DF}" type="slidenum">
              <a:rPr lang="tr-TR" altLang="tr-TR"/>
              <a:pPr/>
              <a:t>‹#›</a:t>
            </a:fld>
            <a:endParaRPr lang="tr-TR" altLang="tr-TR"/>
          </a:p>
        </p:txBody>
      </p:sp>
    </p:spTree>
    <p:extLst>
      <p:ext uri="{BB962C8B-B14F-4D97-AF65-F5344CB8AC3E}">
        <p14:creationId xmlns:p14="http://schemas.microsoft.com/office/powerpoint/2010/main" val="524537080"/>
      </p:ext>
    </p:extLst>
  </p:cSld>
  <p:clrMapOvr>
    <a:masterClrMapping/>
  </p:clrMapOvr>
  <p:transition spd="med" advClick="0" advTm="3000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4638"/>
            <a:ext cx="8229600" cy="5851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
            <a:extLst>
              <a:ext uri="{FF2B5EF4-FFF2-40B4-BE49-F238E27FC236}">
                <a16:creationId xmlns:a16="http://schemas.microsoft.com/office/drawing/2014/main" id="{3D162C17-DEFB-4301-8A8A-6BEE28284BA6}"/>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A17EB359-65DC-45B4-A6EB-3002E4F3E788}"/>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B53D720C-DC2A-4F4E-92F3-E68786693293}"/>
              </a:ext>
            </a:extLst>
          </p:cNvPr>
          <p:cNvSpPr>
            <a:spLocks noGrp="1" noChangeArrowheads="1"/>
          </p:cNvSpPr>
          <p:nvPr>
            <p:ph type="sldNum" sz="quarter" idx="12"/>
          </p:nvPr>
        </p:nvSpPr>
        <p:spPr>
          <a:ln/>
        </p:spPr>
        <p:txBody>
          <a:bodyPr/>
          <a:lstStyle>
            <a:lvl1pPr>
              <a:defRPr/>
            </a:lvl1pPr>
          </a:lstStyle>
          <a:p>
            <a:fld id="{727870D4-AB1F-489B-BB52-34F7FDEED997}" type="slidenum">
              <a:rPr lang="tr-TR" altLang="tr-TR"/>
              <a:pPr/>
              <a:t>‹#›</a:t>
            </a:fld>
            <a:endParaRPr lang="tr-TR" altLang="tr-TR"/>
          </a:p>
        </p:txBody>
      </p:sp>
    </p:spTree>
    <p:extLst>
      <p:ext uri="{BB962C8B-B14F-4D97-AF65-F5344CB8AC3E}">
        <p14:creationId xmlns:p14="http://schemas.microsoft.com/office/powerpoint/2010/main" val="3752214466"/>
      </p:ext>
    </p:extLst>
  </p:cSld>
  <p:clrMapOvr>
    <a:masterClrMapping/>
  </p:clrMapOvr>
  <p:transition spd="med" advClick="0" advTm="3000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33"/>
            <a:ext cx="9144000" cy="228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4796667"/>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2524400"/>
            <a:ext cx="8118600" cy="20304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5120852"/>
            <a:ext cx="8118600" cy="1050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1943952485"/>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4796667"/>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2524400"/>
            <a:ext cx="8118600" cy="20304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804573337"/>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ers Notları" type="tx">
  <p:cSld name="Ders Notları">
    <p:spTree>
      <p:nvGrpSpPr>
        <p:cNvPr id="1" name="Shape 19"/>
        <p:cNvGrpSpPr/>
        <p:nvPr/>
      </p:nvGrpSpPr>
      <p:grpSpPr>
        <a:xfrm>
          <a:off x="0" y="0"/>
          <a:ext cx="0" cy="0"/>
          <a:chOff x="0" y="0"/>
          <a:chExt cx="0" cy="0"/>
        </a:xfrm>
      </p:grpSpPr>
      <p:sp>
        <p:nvSpPr>
          <p:cNvPr id="20" name="Google Shape;20;p4"/>
          <p:cNvSpPr/>
          <p:nvPr/>
        </p:nvSpPr>
        <p:spPr>
          <a:xfrm>
            <a:off x="0" y="6727600"/>
            <a:ext cx="9144000" cy="13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593367"/>
            <a:ext cx="8520600" cy="817600"/>
          </a:xfrm>
          <a:prstGeom prst="rect">
            <a:avLst/>
          </a:prstGeom>
          <a:ln w="9525" cap="flat" cmpd="sng">
            <a:solidFill>
              <a:srgbClr val="9900FF"/>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3000"/>
              <a:buFont typeface="Lobster"/>
              <a:buNone/>
              <a:defRPr>
                <a:latin typeface="Lobster"/>
                <a:ea typeface="Lobster"/>
                <a:cs typeface="Lobster"/>
                <a:sym typeface="Lobster"/>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562133"/>
            <a:ext cx="8520600" cy="45296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Font typeface="Bree Serif"/>
              <a:buChar char="●"/>
              <a:defRPr>
                <a:latin typeface="Bree Serif"/>
                <a:ea typeface="Bree Serif"/>
                <a:cs typeface="Bree Serif"/>
                <a:sym typeface="Bree Serif"/>
              </a:defRPr>
            </a:lvl1pPr>
            <a:lvl2pPr marL="914400" lvl="1" indent="-317500">
              <a:spcBef>
                <a:spcPts val="1600"/>
              </a:spcBef>
              <a:spcAft>
                <a:spcPts val="0"/>
              </a:spcAft>
              <a:buSzPts val="1400"/>
              <a:buFont typeface="Bree Serif"/>
              <a:buChar char="○"/>
              <a:defRPr>
                <a:latin typeface="Bree Serif"/>
                <a:ea typeface="Bree Serif"/>
                <a:cs typeface="Bree Serif"/>
                <a:sym typeface="Bree Serif"/>
              </a:defRPr>
            </a:lvl2pPr>
            <a:lvl3pPr marL="1371600" lvl="2" indent="-317500">
              <a:spcBef>
                <a:spcPts val="1600"/>
              </a:spcBef>
              <a:spcAft>
                <a:spcPts val="0"/>
              </a:spcAft>
              <a:buSzPts val="1400"/>
              <a:buFont typeface="Bree Serif"/>
              <a:buChar char="■"/>
              <a:defRPr>
                <a:latin typeface="Bree Serif"/>
                <a:ea typeface="Bree Serif"/>
                <a:cs typeface="Bree Serif"/>
                <a:sym typeface="Bree Serif"/>
              </a:defRPr>
            </a:lvl3pPr>
            <a:lvl4pPr marL="1828800" lvl="3" indent="-317500">
              <a:spcBef>
                <a:spcPts val="1600"/>
              </a:spcBef>
              <a:spcAft>
                <a:spcPts val="0"/>
              </a:spcAft>
              <a:buSzPts val="1400"/>
              <a:buFont typeface="Bree Serif"/>
              <a:buChar char="●"/>
              <a:defRPr>
                <a:latin typeface="Bree Serif"/>
                <a:ea typeface="Bree Serif"/>
                <a:cs typeface="Bree Serif"/>
                <a:sym typeface="Bree Serif"/>
              </a:defRPr>
            </a:lvl4pPr>
            <a:lvl5pPr marL="2286000" lvl="4" indent="-317500">
              <a:spcBef>
                <a:spcPts val="1600"/>
              </a:spcBef>
              <a:spcAft>
                <a:spcPts val="0"/>
              </a:spcAft>
              <a:buSzPts val="1400"/>
              <a:buFont typeface="Bree Serif"/>
              <a:buChar char="○"/>
              <a:defRPr>
                <a:latin typeface="Bree Serif"/>
                <a:ea typeface="Bree Serif"/>
                <a:cs typeface="Bree Serif"/>
                <a:sym typeface="Bree Serif"/>
              </a:defRPr>
            </a:lvl5pPr>
            <a:lvl6pPr marL="2743200" lvl="5" indent="-317500">
              <a:spcBef>
                <a:spcPts val="1600"/>
              </a:spcBef>
              <a:spcAft>
                <a:spcPts val="0"/>
              </a:spcAft>
              <a:buSzPts val="1400"/>
              <a:buFont typeface="Bree Serif"/>
              <a:buChar char="■"/>
              <a:defRPr>
                <a:latin typeface="Bree Serif"/>
                <a:ea typeface="Bree Serif"/>
                <a:cs typeface="Bree Serif"/>
                <a:sym typeface="Bree Serif"/>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116218786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593367"/>
            <a:ext cx="8520600" cy="817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562233"/>
            <a:ext cx="3999900" cy="4529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562233"/>
            <a:ext cx="3999900" cy="4529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27138644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7C6867DB-0BA0-4B6F-BF66-3C0A26D87086}"/>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7E05DD14-BEFF-4ADE-BFBF-A9A4E542DAB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E653D14C-B103-4549-A33D-1AE3300C0F2B}"/>
              </a:ext>
            </a:extLst>
          </p:cNvPr>
          <p:cNvSpPr>
            <a:spLocks noGrp="1" noChangeArrowheads="1"/>
          </p:cNvSpPr>
          <p:nvPr>
            <p:ph type="sldNum" sz="quarter" idx="12"/>
          </p:nvPr>
        </p:nvSpPr>
        <p:spPr>
          <a:ln/>
        </p:spPr>
        <p:txBody>
          <a:bodyPr/>
          <a:lstStyle>
            <a:lvl1pPr>
              <a:defRPr/>
            </a:lvl1pPr>
          </a:lstStyle>
          <a:p>
            <a:fld id="{EAAB718A-BBEC-4625-8A26-6DE75948F191}" type="slidenum">
              <a:rPr lang="tr-TR" altLang="tr-TR"/>
              <a:pPr/>
              <a:t>‹#›</a:t>
            </a:fld>
            <a:endParaRPr lang="tr-TR" altLang="tr-TR"/>
          </a:p>
        </p:txBody>
      </p:sp>
    </p:spTree>
    <p:extLst>
      <p:ext uri="{BB962C8B-B14F-4D97-AF65-F5344CB8AC3E}">
        <p14:creationId xmlns:p14="http://schemas.microsoft.com/office/powerpoint/2010/main" val="2416783755"/>
      </p:ext>
    </p:extLst>
  </p:cSld>
  <p:clrMapOvr>
    <a:masterClrMapping/>
  </p:clrMapOvr>
  <p:transition spd="med" advClick="0" advTm="3000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593367"/>
            <a:ext cx="8520600" cy="817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154242722"/>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68210337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701800"/>
            <a:ext cx="56040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59711596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p:nvPr/>
        </p:nvSpPr>
        <p:spPr>
          <a:xfrm>
            <a:off x="4572000" y="-33"/>
            <a:ext cx="4572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59940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843133"/>
            <a:ext cx="4045200" cy="1777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3692001"/>
            <a:ext cx="4045200" cy="1794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965600"/>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2498066212"/>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Comic Sans MS"/>
              <a:buNone/>
              <a:defRPr>
                <a:latin typeface="Comic Sans MS"/>
                <a:ea typeface="Comic Sans MS"/>
                <a:cs typeface="Comic Sans MS"/>
                <a:sym typeface="Comic Sans MS"/>
              </a:defRPr>
            </a:lvl1pPr>
          </a:lstStyle>
          <a:p>
            <a:endParaRPr/>
          </a:p>
        </p:txBody>
      </p:sp>
      <p:sp>
        <p:nvSpPr>
          <p:cNvPr id="48" name="Google Shape;48;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285012950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386200"/>
            <a:ext cx="8520600" cy="28084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43045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32150458"/>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16442646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text on left, text on right">
  <p:cSld name="Title, text on left, text on right">
    <p:spTree>
      <p:nvGrpSpPr>
        <p:cNvPr id="1" name="Shape 55"/>
        <p:cNvGrpSpPr/>
        <p:nvPr/>
      </p:nvGrpSpPr>
      <p:grpSpPr>
        <a:xfrm>
          <a:off x="0" y="0"/>
          <a:ext cx="0" cy="0"/>
          <a:chOff x="0" y="0"/>
          <a:chExt cx="0" cy="0"/>
        </a:xfrm>
      </p:grpSpPr>
      <p:sp>
        <p:nvSpPr>
          <p:cNvPr id="56" name="Google Shape;56;p13"/>
          <p:cNvSpPr txBox="1">
            <a:spLocks noGrp="1"/>
          </p:cNvSpPr>
          <p:nvPr>
            <p:ph type="dt" idx="10"/>
          </p:nvPr>
        </p:nvSpPr>
        <p:spPr>
          <a:xfrm>
            <a:off x="3635375" y="6453187"/>
            <a:ext cx="1873200" cy="3048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13"/>
          <p:cNvSpPr txBox="1">
            <a:spLocks noGrp="1"/>
          </p:cNvSpPr>
          <p:nvPr>
            <p:ph type="ftr" idx="11"/>
          </p:nvPr>
        </p:nvSpPr>
        <p:spPr>
          <a:xfrm>
            <a:off x="179387" y="6453187"/>
            <a:ext cx="3456000" cy="304800"/>
          </a:xfrm>
          <a:prstGeom prst="rect">
            <a:avLst/>
          </a:prstGeom>
          <a:noFill/>
          <a:ln>
            <a:noFill/>
          </a:ln>
        </p:spPr>
        <p:txBody>
          <a:bodyPr spcFirstLastPara="1" wrap="square" lIns="91425" tIns="45700" rIns="91425" bIns="45700" anchor="t"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p13"/>
          <p:cNvSpPr txBox="1">
            <a:spLocks noGrp="1"/>
          </p:cNvSpPr>
          <p:nvPr>
            <p:ph type="sldNum" idx="12"/>
          </p:nvPr>
        </p:nvSpPr>
        <p:spPr>
          <a:xfrm>
            <a:off x="8532812" y="6453187"/>
            <a:ext cx="503100" cy="304800"/>
          </a:xfrm>
          <a:prstGeom prst="rect">
            <a:avLst/>
          </a:prstGeom>
          <a:noFill/>
          <a:ln>
            <a:noFill/>
          </a:ln>
        </p:spPr>
        <p:txBody>
          <a:bodyPr spcFirstLastPara="1" wrap="square" lIns="91425" tIns="45700" rIns="91425" bIns="45700" anchor="t" anchorCtr="0">
            <a:noAutofit/>
          </a:bodyPr>
          <a:lstStyle>
            <a:lvl1pPr marL="0" lvl="0" indent="0" algn="r" rtl="0">
              <a:lnSpc>
                <a:spcPct val="100000"/>
              </a:lnSpc>
              <a:spcBef>
                <a:spcPts val="0"/>
              </a:spcBef>
              <a:spcAft>
                <a:spcPts val="0"/>
              </a:spcAft>
              <a:buNone/>
              <a:defRPr sz="1400" b="1">
                <a:solidFill>
                  <a:srgbClr val="0099FF"/>
                </a:solidFill>
                <a:latin typeface="Tahoma"/>
                <a:ea typeface="Tahoma"/>
                <a:cs typeface="Tahoma"/>
                <a:sym typeface="Tahoma"/>
              </a:defRPr>
            </a:lvl1pPr>
            <a:lvl2pPr marL="0" lvl="1" indent="0" algn="r" rtl="0">
              <a:lnSpc>
                <a:spcPct val="100000"/>
              </a:lnSpc>
              <a:spcBef>
                <a:spcPts val="0"/>
              </a:spcBef>
              <a:spcAft>
                <a:spcPts val="0"/>
              </a:spcAft>
              <a:buNone/>
              <a:defRPr sz="1400" b="1">
                <a:solidFill>
                  <a:srgbClr val="0099FF"/>
                </a:solidFill>
                <a:latin typeface="Tahoma"/>
                <a:ea typeface="Tahoma"/>
                <a:cs typeface="Tahoma"/>
                <a:sym typeface="Tahoma"/>
              </a:defRPr>
            </a:lvl2pPr>
            <a:lvl3pPr marL="0" lvl="2" indent="0" algn="r" rtl="0">
              <a:lnSpc>
                <a:spcPct val="100000"/>
              </a:lnSpc>
              <a:spcBef>
                <a:spcPts val="0"/>
              </a:spcBef>
              <a:spcAft>
                <a:spcPts val="0"/>
              </a:spcAft>
              <a:buNone/>
              <a:defRPr sz="1400" b="1">
                <a:solidFill>
                  <a:srgbClr val="0099FF"/>
                </a:solidFill>
                <a:latin typeface="Tahoma"/>
                <a:ea typeface="Tahoma"/>
                <a:cs typeface="Tahoma"/>
                <a:sym typeface="Tahoma"/>
              </a:defRPr>
            </a:lvl3pPr>
            <a:lvl4pPr marL="0" lvl="3" indent="0" algn="r" rtl="0">
              <a:lnSpc>
                <a:spcPct val="100000"/>
              </a:lnSpc>
              <a:spcBef>
                <a:spcPts val="0"/>
              </a:spcBef>
              <a:spcAft>
                <a:spcPts val="0"/>
              </a:spcAft>
              <a:buNone/>
              <a:defRPr sz="1400" b="1">
                <a:solidFill>
                  <a:srgbClr val="0099FF"/>
                </a:solidFill>
                <a:latin typeface="Tahoma"/>
                <a:ea typeface="Tahoma"/>
                <a:cs typeface="Tahoma"/>
                <a:sym typeface="Tahoma"/>
              </a:defRPr>
            </a:lvl4pPr>
            <a:lvl5pPr marL="0" lvl="4" indent="0" algn="r" rtl="0">
              <a:lnSpc>
                <a:spcPct val="100000"/>
              </a:lnSpc>
              <a:spcBef>
                <a:spcPts val="0"/>
              </a:spcBef>
              <a:spcAft>
                <a:spcPts val="0"/>
              </a:spcAft>
              <a:buNone/>
              <a:defRPr sz="1400" b="1">
                <a:solidFill>
                  <a:srgbClr val="0099FF"/>
                </a:solidFill>
                <a:latin typeface="Tahoma"/>
                <a:ea typeface="Tahoma"/>
                <a:cs typeface="Tahoma"/>
                <a:sym typeface="Tahoma"/>
              </a:defRPr>
            </a:lvl5pPr>
            <a:lvl6pPr marL="0" lvl="5" indent="0" algn="r" rtl="0">
              <a:lnSpc>
                <a:spcPct val="100000"/>
              </a:lnSpc>
              <a:spcBef>
                <a:spcPts val="0"/>
              </a:spcBef>
              <a:spcAft>
                <a:spcPts val="0"/>
              </a:spcAft>
              <a:buNone/>
              <a:defRPr sz="1400" b="1">
                <a:solidFill>
                  <a:srgbClr val="0099FF"/>
                </a:solidFill>
                <a:latin typeface="Tahoma"/>
                <a:ea typeface="Tahoma"/>
                <a:cs typeface="Tahoma"/>
                <a:sym typeface="Tahoma"/>
              </a:defRPr>
            </a:lvl6pPr>
            <a:lvl7pPr marL="0" lvl="6" indent="0" algn="r" rtl="0">
              <a:lnSpc>
                <a:spcPct val="100000"/>
              </a:lnSpc>
              <a:spcBef>
                <a:spcPts val="0"/>
              </a:spcBef>
              <a:spcAft>
                <a:spcPts val="0"/>
              </a:spcAft>
              <a:buNone/>
              <a:defRPr sz="1400" b="1">
                <a:solidFill>
                  <a:srgbClr val="0099FF"/>
                </a:solidFill>
                <a:latin typeface="Tahoma"/>
                <a:ea typeface="Tahoma"/>
                <a:cs typeface="Tahoma"/>
                <a:sym typeface="Tahoma"/>
              </a:defRPr>
            </a:lvl7pPr>
            <a:lvl8pPr marL="0" lvl="7" indent="0" algn="r" rtl="0">
              <a:lnSpc>
                <a:spcPct val="100000"/>
              </a:lnSpc>
              <a:spcBef>
                <a:spcPts val="0"/>
              </a:spcBef>
              <a:spcAft>
                <a:spcPts val="0"/>
              </a:spcAft>
              <a:buNone/>
              <a:defRPr sz="1400" b="1">
                <a:solidFill>
                  <a:srgbClr val="0099FF"/>
                </a:solidFill>
                <a:latin typeface="Tahoma"/>
                <a:ea typeface="Tahoma"/>
                <a:cs typeface="Tahoma"/>
                <a:sym typeface="Tahoma"/>
              </a:defRPr>
            </a:lvl8pPr>
            <a:lvl9pPr marL="0" lvl="8" indent="0" algn="r" rtl="0">
              <a:lnSpc>
                <a:spcPct val="100000"/>
              </a:lnSpc>
              <a:spcBef>
                <a:spcPts val="0"/>
              </a:spcBef>
              <a:spcAft>
                <a:spcPts val="0"/>
              </a:spcAft>
              <a:buNone/>
              <a:defRPr sz="1400" b="1">
                <a:solidFill>
                  <a:srgbClr val="0099FF"/>
                </a:solidFill>
                <a:latin typeface="Tahoma"/>
                <a:ea typeface="Tahoma"/>
                <a:cs typeface="Tahoma"/>
                <a:sym typeface="Tahoma"/>
              </a:defRPr>
            </a:lvl9pPr>
          </a:lstStyle>
          <a:p>
            <a:fld id="{00000000-1234-1234-1234-123412341234}" type="slidenum">
              <a:rPr lang="tr" smtClean="0"/>
              <a:pPr/>
              <a:t>‹#›</a:t>
            </a:fld>
            <a:endParaRPr lang="tr" sz="1000" b="0">
              <a:solidFill>
                <a:schemeClr val="dk1"/>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81688004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tıklayın</a:t>
            </a:r>
          </a:p>
        </p:txBody>
      </p:sp>
      <p:sp>
        <p:nvSpPr>
          <p:cNvPr id="4" name="Rectangle 4">
            <a:extLst>
              <a:ext uri="{FF2B5EF4-FFF2-40B4-BE49-F238E27FC236}">
                <a16:creationId xmlns:a16="http://schemas.microsoft.com/office/drawing/2014/main" id="{BBBF8119-B40F-4496-8BA8-F8C040AECE0F}"/>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AF759B97-FB91-41EC-B4EB-6E8DBCBF081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D1FA2AA2-44D6-4613-9435-47F8AFB29C7B}"/>
              </a:ext>
            </a:extLst>
          </p:cNvPr>
          <p:cNvSpPr>
            <a:spLocks noGrp="1" noChangeArrowheads="1"/>
          </p:cNvSpPr>
          <p:nvPr>
            <p:ph type="sldNum" sz="quarter" idx="12"/>
          </p:nvPr>
        </p:nvSpPr>
        <p:spPr>
          <a:ln/>
        </p:spPr>
        <p:txBody>
          <a:bodyPr/>
          <a:lstStyle>
            <a:lvl1pPr>
              <a:defRPr/>
            </a:lvl1pPr>
          </a:lstStyle>
          <a:p>
            <a:fld id="{381F9788-2AEB-45C3-AE94-301C4242DA12}" type="slidenum">
              <a:rPr lang="tr-TR" altLang="tr-TR"/>
              <a:pPr/>
              <a:t>‹#›</a:t>
            </a:fld>
            <a:endParaRPr lang="tr-TR" altLang="tr-TR"/>
          </a:p>
        </p:txBody>
      </p:sp>
    </p:spTree>
    <p:extLst>
      <p:ext uri="{BB962C8B-B14F-4D97-AF65-F5344CB8AC3E}">
        <p14:creationId xmlns:p14="http://schemas.microsoft.com/office/powerpoint/2010/main" val="1342028969"/>
      </p:ext>
    </p:extLst>
  </p:cSld>
  <p:clrMapOvr>
    <a:masterClrMapping/>
  </p:clrMapOvr>
  <p:transition spd="med" advClick="0" advTm="3000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sz="half" idx="1"/>
          </p:nvPr>
        </p:nvSpPr>
        <p:spPr>
          <a:xfrm>
            <a:off x="457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376C3571-A940-424C-A763-38F33350D403}"/>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C5C4987F-F2F0-449D-A4D0-34580D5597D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7F4321D1-7891-467E-A847-6BE8EC07F5BD}"/>
              </a:ext>
            </a:extLst>
          </p:cNvPr>
          <p:cNvSpPr>
            <a:spLocks noGrp="1" noChangeArrowheads="1"/>
          </p:cNvSpPr>
          <p:nvPr>
            <p:ph type="sldNum" sz="quarter" idx="12"/>
          </p:nvPr>
        </p:nvSpPr>
        <p:spPr>
          <a:ln/>
        </p:spPr>
        <p:txBody>
          <a:bodyPr/>
          <a:lstStyle>
            <a:lvl1pPr>
              <a:defRPr/>
            </a:lvl1pPr>
          </a:lstStyle>
          <a:p>
            <a:fld id="{BB584B2D-0454-4ACD-992C-76F28F3DA395}" type="slidenum">
              <a:rPr lang="tr-TR" altLang="tr-TR"/>
              <a:pPr/>
              <a:t>‹#›</a:t>
            </a:fld>
            <a:endParaRPr lang="tr-TR" altLang="tr-TR"/>
          </a:p>
        </p:txBody>
      </p:sp>
    </p:spTree>
    <p:extLst>
      <p:ext uri="{BB962C8B-B14F-4D97-AF65-F5344CB8AC3E}">
        <p14:creationId xmlns:p14="http://schemas.microsoft.com/office/powerpoint/2010/main" val="2837896601"/>
      </p:ext>
    </p:extLst>
  </p:cSld>
  <p:clrMapOvr>
    <a:masterClrMapping/>
  </p:clrMapOvr>
  <p:transition spd="med" advClick="0" advTm="3000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a:extLst>
              <a:ext uri="{FF2B5EF4-FFF2-40B4-BE49-F238E27FC236}">
                <a16:creationId xmlns:a16="http://schemas.microsoft.com/office/drawing/2014/main" id="{3AFD5B15-B690-4675-BC1D-895B152E7B95}"/>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5">
            <a:extLst>
              <a:ext uri="{FF2B5EF4-FFF2-40B4-BE49-F238E27FC236}">
                <a16:creationId xmlns:a16="http://schemas.microsoft.com/office/drawing/2014/main" id="{4F75F893-112B-4821-8E6E-7B2B040A63B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6">
            <a:extLst>
              <a:ext uri="{FF2B5EF4-FFF2-40B4-BE49-F238E27FC236}">
                <a16:creationId xmlns:a16="http://schemas.microsoft.com/office/drawing/2014/main" id="{33F8F887-D0D4-4597-9165-043D0B1A95C9}"/>
              </a:ext>
            </a:extLst>
          </p:cNvPr>
          <p:cNvSpPr>
            <a:spLocks noGrp="1" noChangeArrowheads="1"/>
          </p:cNvSpPr>
          <p:nvPr>
            <p:ph type="sldNum" sz="quarter" idx="12"/>
          </p:nvPr>
        </p:nvSpPr>
        <p:spPr>
          <a:ln/>
        </p:spPr>
        <p:txBody>
          <a:bodyPr/>
          <a:lstStyle>
            <a:lvl1pPr>
              <a:defRPr/>
            </a:lvl1pPr>
          </a:lstStyle>
          <a:p>
            <a:fld id="{0006D265-CFE2-4511-A349-DDEC35CA59E6}" type="slidenum">
              <a:rPr lang="tr-TR" altLang="tr-TR"/>
              <a:pPr/>
              <a:t>‹#›</a:t>
            </a:fld>
            <a:endParaRPr lang="tr-TR" altLang="tr-TR"/>
          </a:p>
        </p:txBody>
      </p:sp>
    </p:spTree>
    <p:extLst>
      <p:ext uri="{BB962C8B-B14F-4D97-AF65-F5344CB8AC3E}">
        <p14:creationId xmlns:p14="http://schemas.microsoft.com/office/powerpoint/2010/main" val="3328296446"/>
      </p:ext>
    </p:extLst>
  </p:cSld>
  <p:clrMapOvr>
    <a:masterClrMapping/>
  </p:clrMapOvr>
  <p:transition spd="med" advClick="0" advTm="3000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Rectangle 4">
            <a:extLst>
              <a:ext uri="{FF2B5EF4-FFF2-40B4-BE49-F238E27FC236}">
                <a16:creationId xmlns:a16="http://schemas.microsoft.com/office/drawing/2014/main" id="{1439DBD8-6A86-4313-9774-448C33FC18E1}"/>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73482DCE-5FC3-4141-9B16-7A30D196B09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D60D8AD2-D972-4FD9-B251-33CB43FE1C0E}"/>
              </a:ext>
            </a:extLst>
          </p:cNvPr>
          <p:cNvSpPr>
            <a:spLocks noGrp="1" noChangeArrowheads="1"/>
          </p:cNvSpPr>
          <p:nvPr>
            <p:ph type="sldNum" sz="quarter" idx="12"/>
          </p:nvPr>
        </p:nvSpPr>
        <p:spPr>
          <a:ln/>
        </p:spPr>
        <p:txBody>
          <a:bodyPr/>
          <a:lstStyle>
            <a:lvl1pPr>
              <a:defRPr/>
            </a:lvl1pPr>
          </a:lstStyle>
          <a:p>
            <a:fld id="{4D52D6CF-0C10-4D58-9E0C-4314AC7BA050}" type="slidenum">
              <a:rPr lang="tr-TR" altLang="tr-TR"/>
              <a:pPr/>
              <a:t>‹#›</a:t>
            </a:fld>
            <a:endParaRPr lang="tr-TR" altLang="tr-TR"/>
          </a:p>
        </p:txBody>
      </p:sp>
    </p:spTree>
    <p:extLst>
      <p:ext uri="{BB962C8B-B14F-4D97-AF65-F5344CB8AC3E}">
        <p14:creationId xmlns:p14="http://schemas.microsoft.com/office/powerpoint/2010/main" val="2617030354"/>
      </p:ext>
    </p:extLst>
  </p:cSld>
  <p:clrMapOvr>
    <a:masterClrMapping/>
  </p:clrMapOvr>
  <p:transition spd="med" advClick="0" advTm="3000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D1E50E-8AFF-47A1-9065-A8E4FBD4FA80}"/>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5">
            <a:extLst>
              <a:ext uri="{FF2B5EF4-FFF2-40B4-BE49-F238E27FC236}">
                <a16:creationId xmlns:a16="http://schemas.microsoft.com/office/drawing/2014/main" id="{4DD3505D-2960-4721-A505-C61745D09215}"/>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6">
            <a:extLst>
              <a:ext uri="{FF2B5EF4-FFF2-40B4-BE49-F238E27FC236}">
                <a16:creationId xmlns:a16="http://schemas.microsoft.com/office/drawing/2014/main" id="{D7E845FE-E12A-4899-B01B-EFDAA283BE68}"/>
              </a:ext>
            </a:extLst>
          </p:cNvPr>
          <p:cNvSpPr>
            <a:spLocks noGrp="1" noChangeArrowheads="1"/>
          </p:cNvSpPr>
          <p:nvPr>
            <p:ph type="sldNum" sz="quarter" idx="12"/>
          </p:nvPr>
        </p:nvSpPr>
        <p:spPr>
          <a:ln/>
        </p:spPr>
        <p:txBody>
          <a:bodyPr/>
          <a:lstStyle>
            <a:lvl1pPr>
              <a:defRPr/>
            </a:lvl1pPr>
          </a:lstStyle>
          <a:p>
            <a:fld id="{7063F96B-FB6D-411C-9BA1-41AF52F9CC77}" type="slidenum">
              <a:rPr lang="tr-TR" altLang="tr-TR"/>
              <a:pPr/>
              <a:t>‹#›</a:t>
            </a:fld>
            <a:endParaRPr lang="tr-TR" altLang="tr-TR"/>
          </a:p>
        </p:txBody>
      </p:sp>
    </p:spTree>
    <p:extLst>
      <p:ext uri="{BB962C8B-B14F-4D97-AF65-F5344CB8AC3E}">
        <p14:creationId xmlns:p14="http://schemas.microsoft.com/office/powerpoint/2010/main" val="3879832267"/>
      </p:ext>
    </p:extLst>
  </p:cSld>
  <p:clrMapOvr>
    <a:masterClrMapping/>
  </p:clrMapOvr>
  <p:transition spd="med" advClick="0" advTm="3000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Rectangle 4">
            <a:extLst>
              <a:ext uri="{FF2B5EF4-FFF2-40B4-BE49-F238E27FC236}">
                <a16:creationId xmlns:a16="http://schemas.microsoft.com/office/drawing/2014/main" id="{CDA3321F-6E81-4122-BB81-5E5BA6AD1F4D}"/>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49E00DD8-E789-40BE-8767-FC6825612CF4}"/>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9724B641-F7AD-4010-B5BB-C90374A46175}"/>
              </a:ext>
            </a:extLst>
          </p:cNvPr>
          <p:cNvSpPr>
            <a:spLocks noGrp="1" noChangeArrowheads="1"/>
          </p:cNvSpPr>
          <p:nvPr>
            <p:ph type="sldNum" sz="quarter" idx="12"/>
          </p:nvPr>
        </p:nvSpPr>
        <p:spPr>
          <a:ln/>
        </p:spPr>
        <p:txBody>
          <a:bodyPr/>
          <a:lstStyle>
            <a:lvl1pPr>
              <a:defRPr/>
            </a:lvl1pPr>
          </a:lstStyle>
          <a:p>
            <a:fld id="{10178D27-0C5F-4DEB-B406-CAFA931ADFE4}" type="slidenum">
              <a:rPr lang="tr-TR" altLang="tr-TR"/>
              <a:pPr/>
              <a:t>‹#›</a:t>
            </a:fld>
            <a:endParaRPr lang="tr-TR" altLang="tr-TR"/>
          </a:p>
        </p:txBody>
      </p:sp>
    </p:spTree>
    <p:extLst>
      <p:ext uri="{BB962C8B-B14F-4D97-AF65-F5344CB8AC3E}">
        <p14:creationId xmlns:p14="http://schemas.microsoft.com/office/powerpoint/2010/main" val="3133036512"/>
      </p:ext>
    </p:extLst>
  </p:cSld>
  <p:clrMapOvr>
    <a:masterClrMapping/>
  </p:clrMapOvr>
  <p:transition spd="med" advClick="0" advTm="3000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Rectangle 4">
            <a:extLst>
              <a:ext uri="{FF2B5EF4-FFF2-40B4-BE49-F238E27FC236}">
                <a16:creationId xmlns:a16="http://schemas.microsoft.com/office/drawing/2014/main" id="{7FD0FD71-93C1-498C-A189-C4764F0B5510}"/>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263A63C7-E648-4919-9D33-448C0EE35336}"/>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0359A659-A9B1-4B46-87B7-3ED35755AFFD}"/>
              </a:ext>
            </a:extLst>
          </p:cNvPr>
          <p:cNvSpPr>
            <a:spLocks noGrp="1" noChangeArrowheads="1"/>
          </p:cNvSpPr>
          <p:nvPr>
            <p:ph type="sldNum" sz="quarter" idx="12"/>
          </p:nvPr>
        </p:nvSpPr>
        <p:spPr>
          <a:ln/>
        </p:spPr>
        <p:txBody>
          <a:bodyPr/>
          <a:lstStyle>
            <a:lvl1pPr>
              <a:defRPr/>
            </a:lvl1pPr>
          </a:lstStyle>
          <a:p>
            <a:fld id="{32CDF408-5081-4A68-BE8D-865CCD797F9C}" type="slidenum">
              <a:rPr lang="tr-TR" altLang="tr-TR"/>
              <a:pPr/>
              <a:t>‹#›</a:t>
            </a:fld>
            <a:endParaRPr lang="tr-TR" altLang="tr-TR"/>
          </a:p>
        </p:txBody>
      </p:sp>
    </p:spTree>
    <p:extLst>
      <p:ext uri="{BB962C8B-B14F-4D97-AF65-F5344CB8AC3E}">
        <p14:creationId xmlns:p14="http://schemas.microsoft.com/office/powerpoint/2010/main" val="671347520"/>
      </p:ext>
    </p:extLst>
  </p:cSld>
  <p:clrMapOvr>
    <a:masterClrMapping/>
  </p:clrMapOvr>
  <p:transition spd="med" advClick="0" advTm="3000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BFB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457835-E3F4-447D-9A06-1FEA9BE8FF6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25B86AB3-B71F-4030-94EE-1AE4F2E434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BB13E72A-5191-4D16-9EE2-CAC462244E8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tr-TR"/>
          </a:p>
        </p:txBody>
      </p:sp>
      <p:sp>
        <p:nvSpPr>
          <p:cNvPr id="1029" name="Rectangle 5">
            <a:extLst>
              <a:ext uri="{FF2B5EF4-FFF2-40B4-BE49-F238E27FC236}">
                <a16:creationId xmlns:a16="http://schemas.microsoft.com/office/drawing/2014/main" id="{60F0D0D5-84BF-4896-87DF-82636E596DC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tr-TR"/>
          </a:p>
        </p:txBody>
      </p:sp>
      <p:sp>
        <p:nvSpPr>
          <p:cNvPr id="1030" name="Rectangle 6">
            <a:extLst>
              <a:ext uri="{FF2B5EF4-FFF2-40B4-BE49-F238E27FC236}">
                <a16:creationId xmlns:a16="http://schemas.microsoft.com/office/drawing/2014/main" id="{0AD5DA88-A5C3-41AE-A997-0624B81A160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AB0B90B-3EFB-431E-9427-09C338B0662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med" advClick="0" advTm="30000">
    <p:pull/>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817600"/>
          </a:xfrm>
          <a:prstGeom prst="rect">
            <a:avLst/>
          </a:prstGeom>
          <a:noFill/>
          <a:ln w="9525" cap="flat" cmpd="sng">
            <a:solidFill>
              <a:srgbClr val="9900FF"/>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Lobster"/>
              <a:buNone/>
              <a:defRPr sz="3000">
                <a:solidFill>
                  <a:schemeClr val="dk1"/>
                </a:solidFill>
                <a:latin typeface="Lobster"/>
                <a:ea typeface="Lobster"/>
                <a:cs typeface="Lobster"/>
                <a:sym typeface="Lobster"/>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562133"/>
            <a:ext cx="8520600" cy="4529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ree Serif"/>
              <a:buChar char="●"/>
              <a:defRPr sz="1800">
                <a:solidFill>
                  <a:schemeClr val="dk1"/>
                </a:solidFill>
                <a:latin typeface="Bree Serif"/>
                <a:ea typeface="Bree Serif"/>
                <a:cs typeface="Bree Serif"/>
                <a:sym typeface="Bree Serif"/>
              </a:defRPr>
            </a:lvl1pPr>
            <a:lvl2pPr marL="914400" lvl="1"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2pPr>
            <a:lvl3pPr marL="1371600" lvl="2"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3pPr>
            <a:lvl4pPr marL="1828800" lvl="3"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4pPr>
            <a:lvl5pPr marL="2286000" lvl="4"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5pPr>
            <a:lvl6pPr marL="2743200" lvl="5"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696008315"/>
      </p:ext>
    </p:extLst>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4EA7"/>
        </a:solidFill>
        <a:effectLst/>
      </p:bgPr>
    </p:bg>
    <p:spTree>
      <p:nvGrpSpPr>
        <p:cNvPr id="1" name="Shape 69"/>
        <p:cNvGrpSpPr/>
        <p:nvPr/>
      </p:nvGrpSpPr>
      <p:grpSpPr>
        <a:xfrm>
          <a:off x="0" y="0"/>
          <a:ext cx="0" cy="0"/>
          <a:chOff x="0" y="0"/>
          <a:chExt cx="0" cy="0"/>
        </a:xfrm>
      </p:grpSpPr>
      <p:sp>
        <p:nvSpPr>
          <p:cNvPr id="71" name="Google Shape;71;p15"/>
          <p:cNvSpPr txBox="1">
            <a:spLocks noGrp="1"/>
          </p:cNvSpPr>
          <p:nvPr>
            <p:ph type="title"/>
          </p:nvPr>
        </p:nvSpPr>
        <p:spPr>
          <a:xfrm>
            <a:off x="3155550" y="1383600"/>
            <a:ext cx="5797500" cy="4090800"/>
          </a:xfrm>
          <a:prstGeom prst="rect">
            <a:avLst/>
          </a:prstGeom>
          <a:ln w="9525" cap="flat" cmpd="sng">
            <a:solidFill>
              <a:srgbClr val="EAD1DC"/>
            </a:solidFill>
            <a:prstDash val="solid"/>
            <a:round/>
            <a:headEnd type="none" w="sm" len="sm"/>
            <a:tailEnd type="none" w="sm" len="sm"/>
          </a:ln>
        </p:spPr>
        <p:txBody>
          <a:bodyPr spcFirstLastPara="1" wrap="square" lIns="91425" tIns="91425" rIns="91425" bIns="91425" anchor="ctr" anchorCtr="0">
            <a:noAutofit/>
          </a:bodyPr>
          <a:lstStyle/>
          <a:p>
            <a:pPr lvl="0"/>
            <a:r>
              <a:rPr lang="tr-TR" sz="3600" dirty="0"/>
              <a:t>DÖNER HAZNELİ FIRIN PROSESLERİ </a:t>
            </a:r>
          </a:p>
        </p:txBody>
      </p:sp>
      <p:sp>
        <p:nvSpPr>
          <p:cNvPr id="72" name="Google Shape;72;p15"/>
          <p:cNvSpPr txBox="1"/>
          <p:nvPr/>
        </p:nvSpPr>
        <p:spPr>
          <a:xfrm>
            <a:off x="134250" y="2153025"/>
            <a:ext cx="2868900" cy="526500"/>
          </a:xfrm>
          <a:prstGeom prst="rect">
            <a:avLst/>
          </a:prstGeom>
          <a:no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r>
              <a:rPr lang="tr" sz="1400" kern="0">
                <a:solidFill>
                  <a:srgbClr val="FFE599"/>
                </a:solidFill>
                <a:latin typeface="Alegreya"/>
                <a:ea typeface="Alegreya"/>
                <a:cs typeface="Alegreya"/>
                <a:sym typeface="Alegreya"/>
              </a:rPr>
              <a:t>Dr. Öğr. Üyesi Yunus Emre Benkli</a:t>
            </a:r>
            <a:endParaRPr sz="1400" kern="0">
              <a:solidFill>
                <a:srgbClr val="FFE599"/>
              </a:solidFill>
              <a:latin typeface="Alegreya"/>
              <a:ea typeface="Alegreya"/>
              <a:cs typeface="Alegreya"/>
              <a:sym typeface="Alegreya"/>
            </a:endParaRPr>
          </a:p>
        </p:txBody>
      </p:sp>
      <p:sp>
        <p:nvSpPr>
          <p:cNvPr id="73" name="Google Shape;73;p15"/>
          <p:cNvSpPr txBox="1"/>
          <p:nvPr/>
        </p:nvSpPr>
        <p:spPr>
          <a:xfrm>
            <a:off x="3563250" y="5429625"/>
            <a:ext cx="5144700" cy="526500"/>
          </a:xfrm>
          <a:prstGeom prst="rect">
            <a:avLst/>
          </a:prstGeom>
          <a:no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r>
              <a:rPr lang="tr" sz="1400" kern="0">
                <a:solidFill>
                  <a:srgbClr val="D9EAD3"/>
                </a:solidFill>
                <a:latin typeface="Alegreya"/>
                <a:ea typeface="Alegreya"/>
                <a:cs typeface="Alegreya"/>
                <a:sym typeface="Alegreya"/>
              </a:rPr>
              <a:t>Atatürk Üniversitesi Metalurji ve Malzeme Mühendisliği Bölümü</a:t>
            </a:r>
            <a:endParaRPr sz="1400" kern="0">
              <a:solidFill>
                <a:srgbClr val="D9EAD3"/>
              </a:solidFill>
              <a:latin typeface="Alegreya"/>
              <a:ea typeface="Alegreya"/>
              <a:cs typeface="Alegreya"/>
              <a:sym typeface="Alegreya"/>
            </a:endParaRPr>
          </a:p>
        </p:txBody>
      </p:sp>
      <p:pic>
        <p:nvPicPr>
          <p:cNvPr id="74" name="Google Shape;74;p15"/>
          <p:cNvPicPr preferRelativeResize="0"/>
          <p:nvPr/>
        </p:nvPicPr>
        <p:blipFill>
          <a:blip r:embed="rId3">
            <a:alphaModFix/>
          </a:blip>
          <a:stretch>
            <a:fillRect/>
          </a:stretch>
        </p:blipFill>
        <p:spPr>
          <a:xfrm>
            <a:off x="381000" y="2831925"/>
            <a:ext cx="2273200" cy="2259124"/>
          </a:xfrm>
          <a:prstGeom prst="rect">
            <a:avLst/>
          </a:prstGeom>
          <a:noFill/>
          <a:ln>
            <a:noFill/>
          </a:ln>
        </p:spPr>
      </p:pic>
      <p:sp>
        <p:nvSpPr>
          <p:cNvPr id="7" name="Google Shape;70;p15">
            <a:extLst>
              <a:ext uri="{FF2B5EF4-FFF2-40B4-BE49-F238E27FC236}">
                <a16:creationId xmlns:a16="http://schemas.microsoft.com/office/drawing/2014/main" id="{365D7DFF-3B7D-4B42-B4D1-715B46FB9BEE}"/>
              </a:ext>
            </a:extLst>
          </p:cNvPr>
          <p:cNvSpPr txBox="1"/>
          <p:nvPr/>
        </p:nvSpPr>
        <p:spPr>
          <a:xfrm>
            <a:off x="2578000" y="4591050"/>
            <a:ext cx="5797500" cy="650700"/>
          </a:xfrm>
          <a:prstGeom prst="rect">
            <a:avLst/>
          </a:prstGeom>
          <a:solidFill>
            <a:srgbClr val="EAD1D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endParaRPr sz="2400" i="1" kern="0" dirty="0">
              <a:solidFill>
                <a:srgbClr val="A61C00"/>
              </a:solidFill>
              <a:latin typeface="Lobster"/>
              <a:ea typeface="Lobster"/>
              <a:cs typeface="Lobster"/>
              <a:sym typeface="Lobster"/>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75000"/>
    </mc:Choice>
    <mc:Fallback xmlns="">
      <p:transition spd="slow" advClick="0" advTm="7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A93C0CF5-8042-4152-A985-C458852EF88E}"/>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Peletler kurutulur ve boyut aralığı 17-19 mm olacak şekilde elenirler. Kurutma 160-180</a:t>
            </a:r>
            <a:r>
              <a:rPr lang="tr-TR" altLang="tr-TR" sz="2400" baseline="30000">
                <a:latin typeface="Times New Roman" panose="02020603050405020304" pitchFamily="18" charset="0"/>
              </a:rPr>
              <a:t>o</a:t>
            </a:r>
            <a:r>
              <a:rPr lang="tr-TR" altLang="tr-TR" sz="2400">
                <a:latin typeface="Times New Roman" panose="02020603050405020304" pitchFamily="18" charset="0"/>
              </a:rPr>
              <a:t>C’ye ısıtılarak yapılır. Bu boyutun üstünde ve altındaki boyutlarda olanlar peletleme diskine geri beslenirler. Peletler daha sonra RHF üzerine dağıtılırlar. Fırın boyunca ilerlerken peletler 1350</a:t>
            </a:r>
            <a:r>
              <a:rPr lang="tr-TR" altLang="tr-TR" sz="2400" baseline="30000">
                <a:latin typeface="Times New Roman" panose="02020603050405020304" pitchFamily="18" charset="0"/>
              </a:rPr>
              <a:t>o</a:t>
            </a:r>
            <a:r>
              <a:rPr lang="tr-TR" altLang="tr-TR" sz="2400">
                <a:latin typeface="Times New Roman" panose="02020603050405020304" pitchFamily="18" charset="0"/>
              </a:rPr>
              <a:t>C’ye ısıtılırlar. Peletlerin kuruması, kömürün uçucularının giderilmesi ve demir oksidin redüksiyonu ısıtma prosesi sırasında meydana gelir. Fırında işlem süresi 5-6 dk. kadardır. </a:t>
            </a:r>
            <a:endParaRPr lang="tr-TR" altLang="tr-TR" sz="800"/>
          </a:p>
        </p:txBody>
      </p:sp>
    </p:spTree>
  </p:cSld>
  <p:clrMapOvr>
    <a:masterClrMapping/>
  </p:clrMapOvr>
  <p:transition spd="med" advClick="0" advTm="30000">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9EF85D72-3D41-4498-B248-4D38AD644728}"/>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Fırından alınan malzeme 800</a:t>
            </a:r>
            <a:r>
              <a:rPr lang="tr-TR" altLang="tr-TR" sz="2400" baseline="30000">
                <a:latin typeface="Times New Roman" panose="02020603050405020304" pitchFamily="18" charset="0"/>
              </a:rPr>
              <a:t>o</a:t>
            </a:r>
            <a:r>
              <a:rPr lang="tr-TR" altLang="tr-TR" sz="2400">
                <a:latin typeface="Times New Roman" panose="02020603050405020304" pitchFamily="18" charset="0"/>
              </a:rPr>
              <a:t>C’ye soğutulur ve iri küresel demir tanelerini daha kırılgan olan cüruftan ayırmak için sıcak durumda elenir. Ürün yaklaşık %2 C içerir. </a:t>
            </a:r>
          </a:p>
          <a:p>
            <a:pPr eaLnBrk="1" hangingPunct="1">
              <a:lnSpc>
                <a:spcPct val="150000"/>
              </a:lnSpc>
            </a:pPr>
            <a:r>
              <a:rPr lang="tr-TR" altLang="tr-TR" sz="2400">
                <a:latin typeface="Times New Roman" panose="02020603050405020304" pitchFamily="18" charset="0"/>
              </a:rPr>
              <a:t>Demir oksit ve karbon arasında başlangıçtaki temas yüksek sıcaklıkta çok yüksek reaksiyon hızlarını sonuç verir. Gangın ve kül bileşenlerinin ısıtılması söz konusudur ve bu durum, yumuşamayı ve daha sonra cüruf damlalarının birleşmesini başlatır. </a:t>
            </a:r>
            <a:endParaRPr lang="tr-TR" altLang="tr-TR" sz="800"/>
          </a:p>
          <a:p>
            <a:pPr eaLnBrk="1" hangingPunct="1">
              <a:lnSpc>
                <a:spcPct val="80000"/>
              </a:lnSpc>
            </a:pPr>
            <a:endParaRPr lang="tr-TR" altLang="tr-TR" sz="800"/>
          </a:p>
          <a:p>
            <a:pPr eaLnBrk="1" hangingPunct="1">
              <a:lnSpc>
                <a:spcPct val="80000"/>
              </a:lnSpc>
            </a:pPr>
            <a:endParaRPr lang="tr-TR" altLang="tr-TR" sz="800"/>
          </a:p>
          <a:p>
            <a:pPr eaLnBrk="1" hangingPunct="1">
              <a:lnSpc>
                <a:spcPct val="80000"/>
              </a:lnSpc>
            </a:pPr>
            <a:endParaRPr lang="tr-TR" altLang="tr-TR" sz="800"/>
          </a:p>
        </p:txBody>
      </p:sp>
    </p:spTree>
  </p:cSld>
  <p:clrMapOvr>
    <a:masterClrMapping/>
  </p:clrMapOvr>
  <p:transition spd="med" advClick="0" advTm="30000">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2D688D2-4CD0-4921-B45C-F47C893B453A}"/>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Çoğunlukla içi boş, yüksek oranda metalleşmiş demir kabuk oluşur ve boşluğun altında ergimiş bir cüruf tanesi vardır. </a:t>
            </a:r>
          </a:p>
          <a:p>
            <a:pPr eaLnBrk="1" hangingPunct="1">
              <a:lnSpc>
                <a:spcPct val="150000"/>
              </a:lnSpc>
            </a:pPr>
            <a:r>
              <a:rPr lang="tr-TR" altLang="tr-TR" sz="2400">
                <a:latin typeface="Times New Roman" panose="02020603050405020304" pitchFamily="18" charset="0"/>
              </a:rPr>
              <a:t>Sıcak ürün daha sonra sıcak metal ya da soğuk demir tanelerini cüruftan tamamen ayırmak için bir ergiticiye gönderilir. </a:t>
            </a:r>
          </a:p>
          <a:p>
            <a:pPr eaLnBrk="1" hangingPunct="1">
              <a:lnSpc>
                <a:spcPct val="150000"/>
              </a:lnSpc>
            </a:pPr>
            <a:r>
              <a:rPr lang="tr-TR" altLang="tr-TR" sz="2400">
                <a:latin typeface="Times New Roman" panose="02020603050405020304" pitchFamily="18" charset="0"/>
              </a:rPr>
              <a:t>Ergiticide daha fazla ısıtma ergimiş demir damlalarının oluşmasını, demir kabuğu yapısının çökmesini ve daha sonra bir ergimiş demir tanesi halinde demir damlalarının birleşmesini sonuç verir. </a:t>
            </a:r>
          </a:p>
          <a:p>
            <a:pPr eaLnBrk="1" hangingPunct="1">
              <a:lnSpc>
                <a:spcPct val="150000"/>
              </a:lnSpc>
            </a:pPr>
            <a:r>
              <a:rPr lang="tr-TR" altLang="tr-TR" sz="2400">
                <a:latin typeface="Times New Roman" panose="02020603050405020304" pitchFamily="18" charset="0"/>
              </a:rPr>
              <a:t>Bu demir taneleri cüruftan tamamen ayrılmıştır.</a:t>
            </a:r>
            <a:endParaRPr lang="tr-TR" altLang="tr-TR" sz="800"/>
          </a:p>
        </p:txBody>
      </p:sp>
    </p:spTree>
  </p:cSld>
  <p:clrMapOvr>
    <a:masterClrMapping/>
  </p:clrMapOvr>
  <p:transition spd="med" advClick="0" advTm="30000">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1E6EF78-2454-4C33-B180-D4BA1C34CC7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ITmk3 prosesinin hedefi ince cevher ve kömürden tek kademeli bir prosesle doğrudan ergimiş demir üretmektir. ITmk3 ürün olarak, granüle pik demire benzeyen katı demir taneleri üretir.</a:t>
            </a:r>
          </a:p>
        </p:txBody>
      </p:sp>
    </p:spTree>
  </p:cSld>
  <p:clrMapOvr>
    <a:masterClrMapping/>
  </p:clrMapOvr>
  <p:transition spd="med" advClick="0" advTm="30000">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494D22FC-3F5F-47D5-A8B7-A289F4E70389}"/>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solidFill>
                  <a:schemeClr val="accent2"/>
                </a:solidFill>
                <a:latin typeface="Times New Roman" panose="02020603050405020304" pitchFamily="18" charset="0"/>
              </a:rPr>
              <a:t>Kısaca ITmk3®;</a:t>
            </a:r>
          </a:p>
          <a:p>
            <a:pPr eaLnBrk="1" hangingPunct="1">
              <a:lnSpc>
                <a:spcPct val="150000"/>
              </a:lnSpc>
            </a:pPr>
            <a:r>
              <a:rPr lang="tr-TR" altLang="tr-TR" sz="2400">
                <a:latin typeface="Times New Roman" panose="02020603050405020304" pitchFamily="18" charset="0"/>
              </a:rPr>
              <a:t>Demir cevherini daha değerli kılar, </a:t>
            </a:r>
          </a:p>
          <a:p>
            <a:pPr eaLnBrk="1" hangingPunct="1">
              <a:lnSpc>
                <a:spcPct val="150000"/>
              </a:lnSpc>
            </a:pPr>
            <a:r>
              <a:rPr lang="tr-TR" altLang="tr-TR" sz="2400">
                <a:latin typeface="Times New Roman" panose="02020603050405020304" pitchFamily="18" charset="0"/>
              </a:rPr>
              <a:t>EAF/BOF çelik yapımını geliştirir, </a:t>
            </a:r>
          </a:p>
          <a:p>
            <a:pPr eaLnBrk="1" hangingPunct="1">
              <a:lnSpc>
                <a:spcPct val="150000"/>
              </a:lnSpc>
            </a:pPr>
            <a:r>
              <a:rPr lang="tr-TR" altLang="tr-TR" sz="2400">
                <a:latin typeface="Times New Roman" panose="02020603050405020304" pitchFamily="18" charset="0"/>
              </a:rPr>
              <a:t>Dökümhane işlemlerini geliştirir, </a:t>
            </a:r>
          </a:p>
          <a:p>
            <a:pPr eaLnBrk="1" hangingPunct="1">
              <a:lnSpc>
                <a:spcPct val="150000"/>
              </a:lnSpc>
            </a:pPr>
            <a:r>
              <a:rPr lang="tr-TR" altLang="tr-TR" sz="2400">
                <a:latin typeface="Times New Roman" panose="02020603050405020304" pitchFamily="18" charset="0"/>
              </a:rPr>
              <a:t>Çelik üretiminin çevresel etkilerini azaltır (CO</a:t>
            </a:r>
            <a:r>
              <a:rPr lang="tr-TR" altLang="tr-TR" sz="2400" baseline="-25000">
                <a:latin typeface="Times New Roman" panose="02020603050405020304" pitchFamily="18" charset="0"/>
              </a:rPr>
              <a:t>2</a:t>
            </a:r>
            <a:r>
              <a:rPr lang="tr-TR" altLang="tr-TR" sz="2400">
                <a:latin typeface="Times New Roman" panose="02020603050405020304" pitchFamily="18" charset="0"/>
              </a:rPr>
              <a:t> emisyonlarını azaltma ihtiyacı da dahil). </a:t>
            </a:r>
          </a:p>
        </p:txBody>
      </p:sp>
    </p:spTree>
  </p:cSld>
  <p:clrMapOvr>
    <a:masterClrMapping/>
  </p:clrMapOvr>
  <p:transition spd="med" advClick="0" advTm="30000">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7FA92F1-0954-4651-950C-C07214E6186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solidFill>
                  <a:schemeClr val="accent2"/>
                </a:solidFill>
                <a:latin typeface="Times New Roman" panose="02020603050405020304" pitchFamily="18" charset="0"/>
              </a:rPr>
              <a:t>Konvansiyonel demir yapım teknolojilerine göre yararları şunlardır:</a:t>
            </a:r>
          </a:p>
          <a:p>
            <a:pPr eaLnBrk="1" hangingPunct="1">
              <a:lnSpc>
                <a:spcPct val="150000"/>
              </a:lnSpc>
            </a:pPr>
            <a:endParaRPr lang="tr-TR" altLang="tr-TR" sz="2400">
              <a:solidFill>
                <a:schemeClr val="accent2"/>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Redüksiyon ve cüruf ayırımı bir kademede oluşur. </a:t>
            </a:r>
          </a:p>
          <a:p>
            <a:pPr eaLnBrk="1" hangingPunct="1">
              <a:lnSpc>
                <a:spcPct val="150000"/>
              </a:lnSpc>
            </a:pPr>
            <a:r>
              <a:rPr lang="tr-TR" altLang="tr-TR" sz="2400">
                <a:latin typeface="Times New Roman" panose="02020603050405020304" pitchFamily="18" charset="0"/>
              </a:rPr>
              <a:t>Çok yüksek sıcaklıklara ihtiyaç olmaz. </a:t>
            </a:r>
          </a:p>
          <a:p>
            <a:pPr eaLnBrk="1" hangingPunct="1">
              <a:lnSpc>
                <a:spcPct val="150000"/>
              </a:lnSpc>
            </a:pPr>
            <a:r>
              <a:rPr lang="tr-TR" altLang="tr-TR" sz="2400">
                <a:latin typeface="Times New Roman" panose="02020603050405020304" pitchFamily="18" charset="0"/>
              </a:rPr>
              <a:t>Refraktere FeO saldırısı yoktur. </a:t>
            </a:r>
          </a:p>
          <a:p>
            <a:pPr eaLnBrk="1" hangingPunct="1">
              <a:lnSpc>
                <a:spcPct val="150000"/>
              </a:lnSpc>
            </a:pPr>
            <a:r>
              <a:rPr lang="tr-TR" altLang="tr-TR" sz="2400">
                <a:latin typeface="Times New Roman" panose="02020603050405020304" pitchFamily="18" charset="0"/>
              </a:rPr>
              <a:t>Cüruf metalden temiz bir şekilde ayrılır, bu nedenle ürün gang içermez. </a:t>
            </a:r>
          </a:p>
          <a:p>
            <a:pPr eaLnBrk="1" hangingPunct="1">
              <a:lnSpc>
                <a:spcPct val="150000"/>
              </a:lnSpc>
            </a:pPr>
            <a:r>
              <a:rPr lang="tr-TR" altLang="tr-TR" sz="2400">
                <a:latin typeface="Times New Roman" panose="02020603050405020304" pitchFamily="18" charset="0"/>
              </a:rPr>
              <a:t>İnce cevher ve düşük kaliteli cevherler kullanılabilir. </a:t>
            </a:r>
          </a:p>
        </p:txBody>
      </p:sp>
    </p:spTree>
  </p:cSld>
  <p:clrMapOvr>
    <a:masterClrMapping/>
  </p:clrMapOvr>
  <p:transition spd="med" advClick="0" advTm="30000">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22" name="Object 2">
            <a:extLst>
              <a:ext uri="{FF2B5EF4-FFF2-40B4-BE49-F238E27FC236}">
                <a16:creationId xmlns:a16="http://schemas.microsoft.com/office/drawing/2014/main" id="{5EC88C7F-02F0-47CC-B91F-C2DB3D307046}"/>
              </a:ext>
            </a:extLst>
          </p:cNvPr>
          <p:cNvGraphicFramePr>
            <a:graphicFrameLocks noChangeAspect="1"/>
          </p:cNvGraphicFramePr>
          <p:nvPr>
            <p:ph/>
          </p:nvPr>
        </p:nvGraphicFramePr>
        <p:xfrm>
          <a:off x="0" y="1754188"/>
          <a:ext cx="8964613" cy="2951162"/>
        </p:xfrm>
        <a:graphic>
          <a:graphicData uri="http://schemas.openxmlformats.org/presentationml/2006/ole">
            <mc:AlternateContent xmlns:mc="http://schemas.openxmlformats.org/markup-compatibility/2006">
              <mc:Choice xmlns:v="urn:schemas-microsoft-com:vml" Requires="v">
                <p:oleObj spid="_x0000_s107527" name="Belge" r:id="rId3" imgW="5902150" imgH="1942413" progId="Word.Document.8">
                  <p:embed/>
                </p:oleObj>
              </mc:Choice>
              <mc:Fallback>
                <p:oleObj name="Belge" r:id="rId3" imgW="5902150" imgH="1942413"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54188"/>
                        <a:ext cx="8964613"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advClick="0" advTm="30000">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5C4B4CA-4AD2-404D-A6FB-3142AF5E5B9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Bütün demir oksit redüklenir ve demir tanesinde FeO kalmaz. </a:t>
            </a:r>
          </a:p>
          <a:p>
            <a:pPr eaLnBrk="1" hangingPunct="1">
              <a:lnSpc>
                <a:spcPct val="150000"/>
              </a:lnSpc>
            </a:pPr>
            <a:r>
              <a:rPr lang="tr-TR" altLang="tr-TR" sz="2400">
                <a:latin typeface="Times New Roman" panose="02020603050405020304" pitchFamily="18" charset="0"/>
              </a:rPr>
              <a:t>Üründeki Si, Mn ve P içerikleri hammadde seçimine bağlıdır. Üründeki kükürt seviyesi, beslenen redükleyicinin kükürt içeriğine de bağlıdır. Bununla birlikte proses tane içinde kalan kükürt seviyesini kabul edilebilir bir seviyeye indirmek için (tipik olarak &lt;0.03%) iyi imkanlara da sahiptir. </a:t>
            </a:r>
          </a:p>
          <a:p>
            <a:pPr eaLnBrk="1" hangingPunct="1">
              <a:lnSpc>
                <a:spcPct val="150000"/>
              </a:lnSpc>
            </a:pPr>
            <a:r>
              <a:rPr lang="tr-TR" altLang="tr-TR" sz="2400">
                <a:latin typeface="Times New Roman" panose="02020603050405020304" pitchFamily="18" charset="0"/>
              </a:rPr>
              <a:t>Elde edilen tane ürün yeniden oksitlenmez ve toz üretmez. Bu nedenle DRI ve HBI’dan daha kolay taşınabilir ve nakledilebilir. </a:t>
            </a:r>
          </a:p>
        </p:txBody>
      </p:sp>
    </p:spTree>
  </p:cSld>
  <p:clrMapOvr>
    <a:masterClrMapping/>
  </p:clrMapOvr>
  <p:transition spd="med" advClick="0" advTm="30000">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DEB4E79C-AA8F-44F1-8691-B99861698191}"/>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Soğuk demir tanesi üretimi</a:t>
            </a:r>
            <a:r>
              <a:rPr lang="tr-TR" altLang="tr-TR" sz="2400" b="1">
                <a:latin typeface="Times New Roman" panose="02020603050405020304" pitchFamily="18" charset="0"/>
              </a:rPr>
              <a:t> </a:t>
            </a:r>
            <a:endParaRPr lang="tr-TR" altLang="tr-TR" sz="2400">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Demir cevherinin değerini arttırmak için bir demir cevheri sahasında ya da bir ihracat bölgesinde soğuk demir tanesi üretimi oksit peletlerin ve/veya DRI/HBI’nın üretiminden daha yararlı olacaktır. </a:t>
            </a:r>
          </a:p>
          <a:p>
            <a:pPr eaLnBrk="1" hangingPunct="1">
              <a:lnSpc>
                <a:spcPct val="150000"/>
              </a:lnSpc>
            </a:pPr>
            <a:r>
              <a:rPr lang="tr-TR" altLang="tr-TR" sz="2400">
                <a:latin typeface="Times New Roman" panose="02020603050405020304" pitchFamily="18" charset="0"/>
              </a:rPr>
              <a:t>Demir taneleri kullanacaklar hem EAF ve BOF çelik yapımcıları hem de dökümcüler olabilir. </a:t>
            </a:r>
          </a:p>
        </p:txBody>
      </p:sp>
    </p:spTree>
  </p:cSld>
  <p:clrMapOvr>
    <a:masterClrMapping/>
  </p:clrMapOvr>
  <p:transition spd="med" advClick="0" advTm="30000">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D93118CC-E133-4568-925A-83A7E7E931E6}"/>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ITmk3 demir tanesi yüksek karbon içeriği ve kolay kullanımı nedeniyle EAF operatörleri için DRI/HBI’dan daha iyi bir hammaddedir. </a:t>
            </a:r>
          </a:p>
          <a:p>
            <a:pPr eaLnBrk="1" hangingPunct="1">
              <a:lnSpc>
                <a:spcPct val="150000"/>
              </a:lnSpc>
            </a:pPr>
            <a:r>
              <a:rPr lang="tr-TR" altLang="tr-TR" sz="2400">
                <a:latin typeface="Times New Roman" panose="02020603050405020304" pitchFamily="18" charset="0"/>
              </a:rPr>
              <a:t>Değişmez kimyasal yapısı, kullanım kolaylığı ve gang içermemesi dökümcüler için önemli avantajlarıdır. Maden sahasında demir tanesi üretimi ayrıca birim demir başına nakliye maliyetlerini azaltmaktadır çünkü cevherin taşıdığı gang mineralleri ve oksijen uzaklaştırılmaktadır. </a:t>
            </a:r>
            <a:br>
              <a:rPr lang="tr-TR" altLang="tr-TR" sz="2400">
                <a:latin typeface="Times New Roman" panose="02020603050405020304" pitchFamily="18" charset="0"/>
              </a:rPr>
            </a:br>
            <a:endParaRPr lang="tr-TR" altLang="tr-TR" sz="2400"/>
          </a:p>
        </p:txBody>
      </p:sp>
    </p:spTree>
  </p:cSld>
  <p:clrMapOvr>
    <a:masterClrMapping/>
  </p:clrMapOvr>
  <p:transition spd="med" advClick="0" advTm="30000">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DFAAF31F-492C-427C-9A76-F61B0A067A7C}"/>
              </a:ext>
            </a:extLst>
          </p:cNvPr>
          <p:cNvSpPr>
            <a:spLocks noGrp="1" noChangeArrowheads="1"/>
          </p:cNvSpPr>
          <p:nvPr>
            <p:ph type="body" idx="1"/>
          </p:nvPr>
        </p:nvSpPr>
        <p:spPr>
          <a:xfrm>
            <a:off x="71438" y="981075"/>
            <a:ext cx="8964612"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4.1 FASTMET Prosesi</a:t>
            </a:r>
            <a:endParaRPr lang="tr-TR" altLang="tr-TR" sz="2400">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Fastmet prosesi Midrex Direct Reduction Co. Tarafından Kuzey Amerika’ya kömür esaslı bir proses kurmak amacıyla geliştirilmiştir. </a:t>
            </a:r>
          </a:p>
          <a:p>
            <a:pPr eaLnBrk="1" hangingPunct="1">
              <a:lnSpc>
                <a:spcPct val="150000"/>
              </a:lnSpc>
            </a:pPr>
            <a:r>
              <a:rPr lang="tr-TR" altLang="tr-TR" sz="2400">
                <a:latin typeface="Times New Roman" panose="02020603050405020304" pitchFamily="18" charset="0"/>
              </a:rPr>
              <a:t>Hirohata’daki tesis yılda 190.000 ton BOF atığını &gt;%90 metalleşmiş ürüne dönüştürmek için 28 m çapında döner hazneli fırın kullanmaktadır. Sıcak DRI BOF’a şarj edilmektedir. İkinci tesis Kakogawa ise yılda 16.000 ton çinko içeren çelik fabrikası atıklarını soğuk DRI ve ham çinko oksit üretmek üzere işlemesi planlanmıştır.</a:t>
            </a:r>
          </a:p>
        </p:txBody>
      </p:sp>
    </p:spTree>
  </p:cSld>
  <p:clrMapOvr>
    <a:masterClrMapping/>
  </p:clrMapOvr>
  <p:transition spd="med" advClick="0" advTm="30000">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CA1AA3D2-9D79-4C0D-8EE7-98AECD635F45}"/>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Çevre açısından bakıldığında da ITmk3 avantajlar sağlamaktadır. CO</a:t>
            </a:r>
            <a:r>
              <a:rPr lang="tr-TR" altLang="tr-TR" sz="2400" baseline="-25000">
                <a:latin typeface="Times New Roman" panose="02020603050405020304" pitchFamily="18" charset="0"/>
              </a:rPr>
              <a:t>2 </a:t>
            </a:r>
            <a:r>
              <a:rPr lang="tr-TR" altLang="tr-TR" sz="2400">
                <a:latin typeface="Times New Roman" panose="02020603050405020304" pitchFamily="18" charset="0"/>
              </a:rPr>
              <a:t>emisyonları geleneksel demir yapım yöntemlerindekinden 1/3 daha azdır. </a:t>
            </a:r>
          </a:p>
          <a:p>
            <a:pPr eaLnBrk="1" hangingPunct="1">
              <a:lnSpc>
                <a:spcPct val="150000"/>
              </a:lnSpc>
              <a:buFontTx/>
              <a:buNone/>
            </a:pPr>
            <a:endParaRPr lang="tr-TR" altLang="tr-TR" sz="2400"/>
          </a:p>
          <a:p>
            <a:pPr eaLnBrk="1" hangingPunct="1"/>
            <a:endParaRPr lang="tr-TR" altLang="tr-TR"/>
          </a:p>
        </p:txBody>
      </p:sp>
    </p:spTree>
  </p:cSld>
  <p:clrMapOvr>
    <a:masterClrMapping/>
  </p:clrMapOvr>
  <p:transition spd="med" advClick="0" advTm="30000">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5F031AEB-7D0F-41E7-B9FE-6C5A034F6A70}"/>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Sıcak demir tanesi üretimi </a:t>
            </a:r>
            <a:endParaRPr lang="tr-TR" altLang="tr-TR" sz="2400">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Eğer mini ya da entegre demir çelik tesisi maden sahasına yakınsa ve taşıma maliyetleri uygunsa ITmk3 tesisi çelik tesisinde kurulabilir. </a:t>
            </a:r>
          </a:p>
          <a:p>
            <a:pPr eaLnBrk="1" hangingPunct="1">
              <a:lnSpc>
                <a:spcPct val="150000"/>
              </a:lnSpc>
            </a:pPr>
            <a:r>
              <a:rPr lang="tr-TR" altLang="tr-TR" sz="2400">
                <a:latin typeface="Times New Roman" panose="02020603050405020304" pitchFamily="18" charset="0"/>
              </a:rPr>
              <a:t>Bu durumda tesis EAF ya da BOF’na direkt beslemek amacıyla demir taneleri üretecektir, bu da çelik yapım prosesinin hem üretim hızını hem de enerji verimliliğini artırır. </a:t>
            </a:r>
            <a:endParaRPr lang="tr-TR" altLang="tr-TR" sz="2400"/>
          </a:p>
        </p:txBody>
      </p:sp>
    </p:spTree>
  </p:cSld>
  <p:clrMapOvr>
    <a:masterClrMapping/>
  </p:clrMapOvr>
  <p:transition spd="med" advClick="0" advTm="30000">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7C7B5854-F293-4AFE-BA6D-6F524E0C76E9}"/>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solidFill>
                  <a:schemeClr val="hlink"/>
                </a:solidFill>
                <a:latin typeface="Times New Roman" panose="02020603050405020304" pitchFamily="18" charset="0"/>
              </a:rPr>
              <a:t>Prosesin Avantajları:</a:t>
            </a:r>
          </a:p>
          <a:p>
            <a:pPr eaLnBrk="1" hangingPunct="1">
              <a:lnSpc>
                <a:spcPct val="150000"/>
              </a:lnSpc>
            </a:pPr>
            <a:r>
              <a:rPr lang="tr-TR" altLang="tr-TR" sz="2400">
                <a:latin typeface="Times New Roman" panose="02020603050405020304" pitchFamily="18" charset="0"/>
              </a:rPr>
              <a:t>Hammadde olarak demir cevheri inceleri kullanılması,</a:t>
            </a:r>
          </a:p>
          <a:p>
            <a:pPr eaLnBrk="1" hangingPunct="1">
              <a:lnSpc>
                <a:spcPct val="150000"/>
              </a:lnSpc>
            </a:pPr>
            <a:r>
              <a:rPr lang="tr-TR" altLang="tr-TR" sz="2400">
                <a:latin typeface="Times New Roman" panose="02020603050405020304" pitchFamily="18" charset="0"/>
              </a:rPr>
              <a:t>Geniş bir aralıkta katı redükleyici kullanma imkanı,</a:t>
            </a:r>
          </a:p>
          <a:p>
            <a:pPr eaLnBrk="1" hangingPunct="1">
              <a:lnSpc>
                <a:spcPct val="150000"/>
              </a:lnSpc>
            </a:pPr>
            <a:r>
              <a:rPr lang="tr-TR" altLang="tr-TR" sz="2400">
                <a:latin typeface="Times New Roman" panose="02020603050405020304" pitchFamily="18" charset="0"/>
              </a:rPr>
              <a:t>Daha az redükleme süresi,</a:t>
            </a:r>
          </a:p>
          <a:p>
            <a:pPr eaLnBrk="1" hangingPunct="1">
              <a:lnSpc>
                <a:spcPct val="150000"/>
              </a:lnSpc>
            </a:pPr>
            <a:r>
              <a:rPr lang="tr-TR" altLang="tr-TR" sz="2400">
                <a:latin typeface="Times New Roman" panose="02020603050405020304" pitchFamily="18" charset="0"/>
              </a:rPr>
              <a:t>Sıcak metalin cüruftan tamamen ayrılması.</a:t>
            </a:r>
          </a:p>
          <a:p>
            <a:pPr eaLnBrk="1" hangingPunct="1">
              <a:lnSpc>
                <a:spcPct val="80000"/>
              </a:lnSpc>
            </a:pPr>
            <a:endParaRPr lang="tr-TR" altLang="tr-TR" sz="2400"/>
          </a:p>
        </p:txBody>
      </p:sp>
    </p:spTree>
  </p:cSld>
  <p:clrMapOvr>
    <a:masterClrMapping/>
  </p:clrMapOvr>
  <p:transition spd="med" advClick="0" advTm="30000">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3">
            <a:extLst>
              <a:ext uri="{FF2B5EF4-FFF2-40B4-BE49-F238E27FC236}">
                <a16:creationId xmlns:a16="http://schemas.microsoft.com/office/drawing/2014/main" id="{EB77F314-A903-47D0-8279-BCCC88A67D98}"/>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r="4800" b="3998"/>
          <a:stretch>
            <a:fillRect/>
          </a:stretch>
        </p:blipFill>
        <p:spPr>
          <a:xfrm>
            <a:off x="755650" y="873125"/>
            <a:ext cx="7561263" cy="5292725"/>
          </a:xfrm>
        </p:spPr>
      </p:pic>
    </p:spTree>
  </p:cSld>
  <p:clrMapOvr>
    <a:masterClrMapping/>
  </p:clrMapOvr>
  <p:transition spd="med" advClick="0" advTm="30000">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6C44C0B-7AAB-473B-852C-7AF0DE3FCC50}"/>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1.4.2 ITmk3 Prosesi</a:t>
            </a:r>
            <a:endParaRPr lang="tr-TR" altLang="tr-TR" sz="2400">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ITmk3 prosesi, Fastmet prosesinde kullanılan fırına benzer bir döner hazneli fırın üzerine bina edilmiştir. Bu fırında demir cevheri, redükleyici ve bağlayıcılardan oluşan kuru ham peletler sıcak metalik demir taneleri üretmek için redüklenirler. Proses yüksek sıcaklıkta ve atmosferik basınçta çalışır. </a:t>
            </a:r>
          </a:p>
        </p:txBody>
      </p:sp>
    </p:spTree>
  </p:cSld>
  <p:clrMapOvr>
    <a:masterClrMapping/>
  </p:clrMapOvr>
  <p:transition spd="med" advClick="0" advTm="30000">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C8CB8BF1-DBF1-4161-8F81-BB6EE4F0B6F3}"/>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ITmk3 Fe-C denge diyagramında yeni bir alana cesaretle giren tek demir üretim proses teknolojisidir. Bu alanda karbon kompozit peletler redüklenir ve 1350°C’ lik nispeten düşük bir sıcaklıkta ergitilir ve sıcak metal cüruftan kolaylıkla ayrılabilir.</a:t>
            </a:r>
          </a:p>
          <a:p>
            <a:pPr eaLnBrk="1" hangingPunct="1">
              <a:lnSpc>
                <a:spcPct val="150000"/>
              </a:lnSpc>
            </a:pPr>
            <a:r>
              <a:rPr lang="tr-TR" altLang="tr-TR" sz="2400">
                <a:latin typeface="Times New Roman" panose="02020603050405020304" pitchFamily="18" charset="0"/>
              </a:rPr>
              <a:t>ITmk3 proses reaksiyonları geleneksel demir üretim prosesinden farklı olarak Fe-C’nun katı/sıvı ikili faz bölgesinde oluşur. Redüksiyondan sonra ergime oluşur ve FeO %2’den daha azdır. Bu yüzden refrakterlere FeO’in zarar vermesi söz konusu olmaz. </a:t>
            </a:r>
          </a:p>
        </p:txBody>
      </p:sp>
    </p:spTree>
  </p:cSld>
  <p:clrMapOvr>
    <a:masterClrMapping/>
  </p:clrMapOvr>
  <p:transition spd="med" advClick="0" advTm="3000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F1DAB09E-5B80-4EEB-B2AC-5D1F40E61974}"/>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500.000 t/yıl kapasiteli bir ITmk3 tesisinin yatırım maliyetinin 90-100 milyon $ arasında olacağı tahmin edilmektedir. Bir demir cevheri madenindeki üretim maliyetinin 85-90$/t demir tanesi olacağı tahmin edilmektedir.</a:t>
            </a:r>
          </a:p>
          <a:p>
            <a:pPr eaLnBrk="1" hangingPunct="1">
              <a:lnSpc>
                <a:spcPct val="150000"/>
              </a:lnSpc>
            </a:pPr>
            <a:r>
              <a:rPr lang="tr-TR" altLang="tr-TR" sz="2400">
                <a:latin typeface="Times New Roman" panose="02020603050405020304" pitchFamily="18" charset="0"/>
              </a:rPr>
              <a:t>Proseste kullanılacak demirli hammadde konusunda proses oldukça esnektir. Cevher tipinde herhangi bir sınırlama yoktur; ince ham cevherler (manyetit ve hematit) ve /veya demirli atıklar (demirli baca tozları, skal ve çamurlar) peletlenerek kullanılabilirler. </a:t>
            </a:r>
            <a:endParaRPr lang="tr-TR" altLang="tr-TR" sz="800"/>
          </a:p>
        </p:txBody>
      </p:sp>
    </p:spTree>
  </p:cSld>
  <p:clrMapOvr>
    <a:masterClrMapping/>
  </p:clrMapOvr>
  <p:transition spd="med" advClick="0" advTm="3000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57424287-C7E0-401C-9F65-E012017D6D5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Proses metal ve cürufu bir kademede ayırdığı için demir cevherini etkili bir şekilde yoğunlaştırmış olur. Bu, cevher hazırlama tesislerinden gelen çok ince artıklar gibi düşük kaliteli demir oksitlerin kullanımını mümkün kılar, bununla birlikte demir tanesinin tonu başına enerji tüketimi düşük kaliteli cevher kullanıldığında artar. Oksidin bünyesindeki bütün demir metalik demire dönüştürülür.</a:t>
            </a:r>
          </a:p>
        </p:txBody>
      </p:sp>
    </p:spTree>
  </p:cSld>
  <p:clrMapOvr>
    <a:masterClrMapping/>
  </p:clrMapOvr>
  <p:transition spd="med" advClick="0" advTm="30000">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6A660D8E-285A-4CA9-9C01-114C86D559FC}"/>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ITmk3, kullanılan karbonlu redükleyici açısından da oldukça esnektir. </a:t>
            </a:r>
          </a:p>
          <a:p>
            <a:pPr eaLnBrk="1" hangingPunct="1">
              <a:lnSpc>
                <a:spcPct val="150000"/>
              </a:lnSpc>
            </a:pPr>
            <a:r>
              <a:rPr lang="tr-TR" altLang="tr-TR" sz="2400">
                <a:latin typeface="Times New Roman" panose="02020603050405020304" pitchFamily="18" charset="0"/>
              </a:rPr>
              <a:t>Kullanılacak kömür Fastmet prosesinde kullanılandan daha düşük kül içeriğine sahip olmalıdır. </a:t>
            </a:r>
          </a:p>
          <a:p>
            <a:pPr eaLnBrk="1" hangingPunct="1">
              <a:lnSpc>
                <a:spcPct val="150000"/>
              </a:lnSpc>
            </a:pPr>
            <a:r>
              <a:rPr lang="tr-TR" altLang="tr-TR" sz="2400">
                <a:latin typeface="Times New Roman" panose="02020603050405020304" pitchFamily="18" charset="0"/>
              </a:rPr>
              <a:t>Çok çeşitli özellikte kömürler kullanılabilmektedir, istenen özellikler ise düşük kül ve kükürt içeriğidir. Proseste kömür, kok, petrol koku ve char (%10 kül, en az %50 sabit karbon içeren) kullanılabilir. Ayrıca yüksek fırın tozu ve katı, sıvı ya da gaz redükleyicilerin diğer formları rahatlıkla kullanılabilir.</a:t>
            </a:r>
            <a:endParaRPr lang="tr-TR" altLang="tr-TR" sz="800"/>
          </a:p>
        </p:txBody>
      </p:sp>
    </p:spTree>
  </p:cSld>
  <p:clrMapOvr>
    <a:masterClrMapping/>
  </p:clrMapOvr>
  <p:transition spd="med" advClick="0" advTm="3000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DEFD0BF1-7BD7-4841-B4D7-3DEC1AC63C1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Bağlayıcı olarak bentonit (ağırlıkça %1-2) ve kireç-molasses kullanılır. Peletlerin şaft fırınlarındaki kadar mukavemetli olması gerekmez.</a:t>
            </a:r>
          </a:p>
          <a:p>
            <a:pPr eaLnBrk="1" hangingPunct="1">
              <a:lnSpc>
                <a:spcPct val="150000"/>
              </a:lnSpc>
            </a:pPr>
            <a:r>
              <a:rPr lang="tr-TR" altLang="tr-TR" sz="2400">
                <a:latin typeface="Times New Roman" panose="02020603050405020304" pitchFamily="18" charset="0"/>
              </a:rPr>
              <a:t>Demir oksit hammaddesi ITmk3 fırınına demir cevheri, redükleyici ve bağlayıcıdan oluşan kurutulmuş ham peletler halinde beslenir. Bağlayıcılar peletlere taşıma sırasında gerekli olan yeterli mekanik mukavemeti vermek için ilave edilirler. </a:t>
            </a:r>
            <a:endParaRPr lang="tr-TR" altLang="tr-TR" sz="2400"/>
          </a:p>
        </p:txBody>
      </p:sp>
    </p:spTree>
  </p:cSld>
  <p:clrMapOvr>
    <a:masterClrMapping/>
  </p:clrMapOvr>
  <p:transition spd="med" advClick="0" advTm="30000">
    <p:pull/>
  </p:transition>
</p:sld>
</file>

<file path=ppt/theme/theme1.xml><?xml version="1.0" encoding="utf-8"?>
<a:theme xmlns:a="http://schemas.openxmlformats.org/drawingml/2006/main" name="Mustafa Boyrazlı Sunum">
  <a:themeElements>
    <a:clrScheme name="Mustafa Boyrazlı Sun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ustafa Boyrazlı Sun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ustafa Boyrazlı Sun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ustafa Boyrazlı Sun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ustafa Boyrazlı Sun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ustafa Boyrazlı Sun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ustafa Boyrazlı Sun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ustafa Boyrazlı Sun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ustafa Boyrazlı Sun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ustafa Boyrazlı Sun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ustafa Boyrazlı Sun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ustafa Boyrazlı Sun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ustafa Boyrazlı Sun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ustafa Boyrazlı Sun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1405</TotalTime>
  <Words>1069</Words>
  <Application>Microsoft Office PowerPoint</Application>
  <PresentationFormat>Ekran Gösterisi (4:3)</PresentationFormat>
  <Paragraphs>56</Paragraphs>
  <Slides>22</Slides>
  <Notes>1</Notes>
  <HiddenSlides>0</HiddenSlides>
  <MMClips>0</MMClips>
  <ScaleCrop>false</ScaleCrop>
  <HeadingPairs>
    <vt:vector size="8" baseType="variant">
      <vt:variant>
        <vt:lpstr>Kullanılan Yazı Tipleri</vt:lpstr>
      </vt:variant>
      <vt:variant>
        <vt:i4>6</vt:i4>
      </vt:variant>
      <vt:variant>
        <vt:lpstr>Tema</vt:lpstr>
      </vt:variant>
      <vt:variant>
        <vt:i4>2</vt:i4>
      </vt:variant>
      <vt:variant>
        <vt:lpstr>Eklenmiş OLE Hizmet Programları</vt:lpstr>
      </vt:variant>
      <vt:variant>
        <vt:i4>1</vt:i4>
      </vt:variant>
      <vt:variant>
        <vt:lpstr>Slayt Başlıkları</vt:lpstr>
      </vt:variant>
      <vt:variant>
        <vt:i4>22</vt:i4>
      </vt:variant>
    </vt:vector>
  </HeadingPairs>
  <TitlesOfParts>
    <vt:vector size="31" baseType="lpstr">
      <vt:lpstr>Arial</vt:lpstr>
      <vt:lpstr>Times New Roman</vt:lpstr>
      <vt:lpstr>Symbol</vt:lpstr>
      <vt:lpstr>Book Antiqua</vt:lpstr>
      <vt:lpstr>Verdana</vt:lpstr>
      <vt:lpstr>Arial Narrow</vt:lpstr>
      <vt:lpstr>Mustafa Boyrazlı Sunum</vt:lpstr>
      <vt:lpstr>Paperback</vt:lpstr>
      <vt:lpstr>Microsoft Word Belgesi</vt:lpstr>
      <vt:lpstr>DÖNER HAZNELİ FIRIN PROSESLERİ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F_s_M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DEMİR VE ÇELİK  ÜRETİM YÖNTEMLERİ  Sünger Demir Üretim Teknolojileri  Yrd.Doç. Dr. MUSTAFA BOYRAZLI</dc:title>
  <dc:creator>user</dc:creator>
  <cp:lastModifiedBy>yeb</cp:lastModifiedBy>
  <cp:revision>23</cp:revision>
  <dcterms:created xsi:type="dcterms:W3CDTF">2010-11-24T22:43:18Z</dcterms:created>
  <dcterms:modified xsi:type="dcterms:W3CDTF">2024-05-28T07:54:25Z</dcterms:modified>
</cp:coreProperties>
</file>