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9" r:id="rId1"/>
  </p:sldMasterIdLst>
  <p:notesMasterIdLst>
    <p:notesMasterId r:id="rId31"/>
  </p:notesMasterIdLst>
  <p:handoutMasterIdLst>
    <p:handoutMasterId r:id="rId32"/>
  </p:handoutMasterIdLst>
  <p:sldIdLst>
    <p:sldId id="606" r:id="rId2"/>
    <p:sldId id="616" r:id="rId3"/>
    <p:sldId id="605" r:id="rId4"/>
    <p:sldId id="627" r:id="rId5"/>
    <p:sldId id="640" r:id="rId6"/>
    <p:sldId id="617" r:id="rId7"/>
    <p:sldId id="607" r:id="rId8"/>
    <p:sldId id="610" r:id="rId9"/>
    <p:sldId id="628" r:id="rId10"/>
    <p:sldId id="629" r:id="rId11"/>
    <p:sldId id="630" r:id="rId12"/>
    <p:sldId id="608" r:id="rId13"/>
    <p:sldId id="609" r:id="rId14"/>
    <p:sldId id="611" r:id="rId15"/>
    <p:sldId id="626" r:id="rId16"/>
    <p:sldId id="631" r:id="rId17"/>
    <p:sldId id="632" r:id="rId18"/>
    <p:sldId id="633" r:id="rId19"/>
    <p:sldId id="612" r:id="rId20"/>
    <p:sldId id="634" r:id="rId21"/>
    <p:sldId id="635" r:id="rId22"/>
    <p:sldId id="636" r:id="rId23"/>
    <p:sldId id="613" r:id="rId24"/>
    <p:sldId id="637" r:id="rId25"/>
    <p:sldId id="638" r:id="rId26"/>
    <p:sldId id="639" r:id="rId27"/>
    <p:sldId id="624" r:id="rId28"/>
    <p:sldId id="625" r:id="rId29"/>
    <p:sldId id="623" r:id="rId3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00"/>
    <a:srgbClr val="FFFF66"/>
    <a:srgbClr val="7CBCE3"/>
    <a:srgbClr val="77A9D9"/>
    <a:srgbClr val="7CB0DC"/>
    <a:srgbClr val="E9E1D4"/>
    <a:srgbClr val="006666"/>
    <a:srgbClr val="33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367" autoAdjust="0"/>
    <p:restoredTop sz="96571" autoAdjust="0"/>
  </p:normalViewPr>
  <p:slideViewPr>
    <p:cSldViewPr snapToGrid="0">
      <p:cViewPr varScale="1">
        <p:scale>
          <a:sx n="112" d="100"/>
          <a:sy n="112" d="100"/>
        </p:scale>
        <p:origin x="-1788" y="-90"/>
      </p:cViewPr>
      <p:guideLst>
        <p:guide orient="horz" pos="4209"/>
        <p:guide pos="54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14"/>
    </p:cViewPr>
  </p:sorterViewPr>
  <p:notesViewPr>
    <p:cSldViewPr snapToGrid="0">
      <p:cViewPr varScale="1">
        <p:scale>
          <a:sx n="81" d="100"/>
          <a:sy n="81" d="100"/>
        </p:scale>
        <p:origin x="-3168" y="-96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129813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9" tIns="48252" rIns="96499" bIns="48252" numCol="1" anchor="t" anchorCtr="0" compatLnSpc="1">
            <a:prstTxWarp prst="textNoShape">
              <a:avLst/>
            </a:prstTxWarp>
          </a:bodyPr>
          <a:lstStyle>
            <a:lvl1pPr algn="l" defTabSz="963465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9" tIns="48252" rIns="96499" bIns="48252" numCol="1" anchor="t" anchorCtr="0" compatLnSpc="1">
            <a:prstTxWarp prst="textNoShape">
              <a:avLst/>
            </a:prstTxWarp>
          </a:bodyPr>
          <a:lstStyle>
            <a:lvl1pPr algn="r" defTabSz="963465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2475"/>
            <a:ext cx="536575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9" tIns="48252" rIns="96499" bIns="482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9" tIns="48252" rIns="96499" bIns="48252" numCol="1" anchor="b" anchorCtr="0" compatLnSpc="1">
            <a:prstTxWarp prst="textNoShape">
              <a:avLst/>
            </a:prstTxWarp>
          </a:bodyPr>
          <a:lstStyle>
            <a:lvl1pPr algn="l" defTabSz="963465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9" tIns="48252" rIns="96499" bIns="48252" numCol="1" anchor="b" anchorCtr="0" compatLnSpc="1">
            <a:prstTxWarp prst="textNoShape">
              <a:avLst/>
            </a:prstTxWarp>
          </a:bodyPr>
          <a:lstStyle>
            <a:lvl1pPr algn="r" defTabSz="963465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9548441F-D37E-473E-B7D9-419AC6F85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7763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 slide bk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7838"/>
            <a:ext cx="11858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 userDrawn="1"/>
        </p:nvSpPr>
        <p:spPr bwMode="auto">
          <a:xfrm>
            <a:off x="6478623" y="2033080"/>
            <a:ext cx="2276272" cy="40011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14. 5</a:t>
            </a:r>
            <a:r>
              <a:rPr lang="en-US" sz="20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 Release</a:t>
            </a:r>
            <a:endParaRPr lang="en-US" sz="2000" b="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3657600" y="5212080"/>
            <a:ext cx="3961918" cy="107721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Introduction to ANSYS</a:t>
            </a:r>
          </a:p>
          <a:p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Meshing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47800" y="1752600"/>
            <a:ext cx="6096000" cy="3733800"/>
          </a:xfrm>
        </p:spPr>
        <p:txBody>
          <a:bodyPr/>
          <a:lstStyle>
            <a:lvl1pPr>
              <a:defRPr sz="2000" b="1">
                <a:latin typeface="Calibri" pitchFamily="34" charset="0"/>
                <a:cs typeface="Calibri" pitchFamily="34" charset="0"/>
              </a:defRPr>
            </a:lvl1pPr>
            <a:lvl2pPr marL="228600" indent="-228600">
              <a:buClrTx/>
              <a:buFont typeface="Arial" pitchFamily="34" charset="0"/>
              <a:buChar char="•"/>
              <a:defRPr b="1">
                <a:latin typeface="Calibri" pitchFamily="34" charset="0"/>
                <a:cs typeface="Calibri" pitchFamily="34" charset="0"/>
              </a:defRPr>
            </a:lvl2pPr>
            <a:lvl3pPr marL="457200" indent="-228600">
              <a:buFont typeface="Arial Narrow" pitchFamily="34" charset="0"/>
              <a:buChar char="–"/>
              <a:tabLst/>
              <a:defRPr b="1">
                <a:latin typeface="Calibri" pitchFamily="34" charset="0"/>
                <a:cs typeface="Calibri" pitchFamily="34" charset="0"/>
              </a:defRPr>
            </a:lvl3pPr>
            <a:lvl4pPr marL="685800" indent="-228600">
              <a:buClrTx/>
              <a:buFont typeface="Arial" pitchFamily="34" charset="0"/>
              <a:buChar char="•"/>
              <a:defRPr b="1">
                <a:latin typeface="Calibri" pitchFamily="34" charset="0"/>
                <a:cs typeface="Calibri" pitchFamily="34" charset="0"/>
              </a:defRPr>
            </a:lvl4pPr>
            <a:lvl5pPr marL="914400" indent="-228600">
              <a:buClrTx/>
              <a:buFont typeface="Arial Narrow" pitchFamily="34" charset="0"/>
              <a:buChar char="–"/>
              <a:defRPr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638550" y="2937932"/>
            <a:ext cx="5505450" cy="1862138"/>
          </a:xfrm>
          <a:prstGeom prst="rect">
            <a:avLst/>
          </a:prstGeom>
          <a:solidFill>
            <a:schemeClr val="accent6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76950" y="4461932"/>
            <a:ext cx="3067050" cy="102393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Content Placeholder 2"/>
          <p:cNvSpPr>
            <a:spLocks noGrp="1"/>
          </p:cNvSpPr>
          <p:nvPr>
            <p:ph idx="10"/>
          </p:nvPr>
        </p:nvSpPr>
        <p:spPr>
          <a:xfrm>
            <a:off x="3638550" y="2937932"/>
            <a:ext cx="5505450" cy="1524000"/>
          </a:xfrm>
          <a:noFill/>
        </p:spPr>
        <p:txBody>
          <a:bodyPr lIns="182880" tIns="18288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7696200" cy="1238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2000" smtClean="0">
                <a:latin typeface="Calibri" pitchFamily="34" charset="0"/>
                <a:cs typeface="Calibri" pitchFamily="34" charset="0"/>
              </a:defRPr>
            </a:lvl1pPr>
            <a:lvl2pPr marL="228600" indent="-228600">
              <a:buClrTx/>
              <a:buFont typeface="Arial" pitchFamily="34" charset="0"/>
              <a:buChar char="•"/>
              <a:defRPr lang="en-US" sz="1800" smtClean="0">
                <a:latin typeface="Calibri" pitchFamily="34" charset="0"/>
                <a:cs typeface="Calibri" pitchFamily="34" charset="0"/>
              </a:defRPr>
            </a:lvl2pPr>
            <a:lvl3pPr>
              <a:defRPr/>
            </a:lvl3pPr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6076950" y="4461932"/>
            <a:ext cx="3067050" cy="1024468"/>
          </a:xfrm>
          <a:noFill/>
        </p:spPr>
        <p:txBody>
          <a:bodyPr lIns="274320" tIns="9144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638550" y="2937932"/>
            <a:ext cx="5505450" cy="1862138"/>
          </a:xfrm>
          <a:prstGeom prst="rect">
            <a:avLst/>
          </a:prstGeom>
          <a:solidFill>
            <a:schemeClr val="accent6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76950" y="4461932"/>
            <a:ext cx="3067050" cy="102393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1109663" y="2937932"/>
            <a:ext cx="2528887" cy="18621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Insert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image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here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10"/>
          </p:nvPr>
        </p:nvSpPr>
        <p:spPr>
          <a:xfrm>
            <a:off x="3638550" y="2937932"/>
            <a:ext cx="5505450" cy="1524000"/>
          </a:xfrm>
          <a:noFill/>
        </p:spPr>
        <p:txBody>
          <a:bodyPr lIns="182880" tIns="18288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7696200" cy="1238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2000" b="1" dirty="0" smtClean="0">
                <a:latin typeface="Calibri" pitchFamily="34" charset="0"/>
                <a:cs typeface="Calibri" pitchFamily="34" charset="0"/>
              </a:defRPr>
            </a:lvl1pPr>
            <a:lvl2pPr marL="228600" indent="-228600">
              <a:buClrTx/>
              <a:buFont typeface="Arial" pitchFamily="34" charset="0"/>
              <a:buChar char="•"/>
              <a:defRPr lang="en-US" sz="1800" b="1" dirty="0" smtClean="0">
                <a:latin typeface="Calibri" pitchFamily="34" charset="0"/>
                <a:cs typeface="Calibri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6076950" y="4461932"/>
            <a:ext cx="3067050" cy="1024468"/>
          </a:xfrm>
          <a:noFill/>
        </p:spPr>
        <p:txBody>
          <a:bodyPr lIns="274320" tIns="9144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5334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638550" y="2974975"/>
            <a:ext cx="5505450" cy="1862138"/>
          </a:xfrm>
          <a:prstGeom prst="rect">
            <a:avLst/>
          </a:prstGeom>
          <a:solidFill>
            <a:schemeClr val="accent6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76950" y="4498975"/>
            <a:ext cx="3067050" cy="102393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0" y="2989263"/>
            <a:ext cx="3638550" cy="25336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Insert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image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here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638550" y="4498975"/>
            <a:ext cx="2438400" cy="18256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Insert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image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here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3638550" y="2974975"/>
            <a:ext cx="5505450" cy="1524000"/>
          </a:xfrm>
          <a:noFill/>
        </p:spPr>
        <p:txBody>
          <a:bodyPr lIns="182880" tIns="18288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6076950" y="4498975"/>
            <a:ext cx="3067050" cy="1024468"/>
          </a:xfrm>
          <a:noFill/>
        </p:spPr>
        <p:txBody>
          <a:bodyPr lIns="274320" tIns="9144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59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7696200" cy="1238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2000" b="1" smtClean="0">
                <a:latin typeface="Calibri" pitchFamily="34" charset="0"/>
                <a:cs typeface="Calibri" pitchFamily="34" charset="0"/>
              </a:defRPr>
            </a:lvl1pPr>
            <a:lvl2pPr marL="228600" indent="-228600">
              <a:buClrTx/>
              <a:buFont typeface="Arial" pitchFamily="34" charset="0"/>
              <a:buChar char="•"/>
              <a:defRPr lang="en-US" sz="1800" b="1" smtClean="0">
                <a:latin typeface="Calibri" pitchFamily="34" charset="0"/>
                <a:cs typeface="Calibri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922463" y="4800600"/>
            <a:ext cx="7221537" cy="1430338"/>
          </a:xfrm>
          <a:prstGeom prst="rect">
            <a:avLst/>
          </a:prstGeom>
          <a:solidFill>
            <a:schemeClr val="accent6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172200" y="5888038"/>
            <a:ext cx="2971800" cy="9683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2" t="-5" r="86995" b="88000"/>
          <a:stretch>
            <a:fillRect/>
          </a:stretch>
        </p:blipFill>
        <p:spPr bwMode="auto">
          <a:xfrm>
            <a:off x="0" y="476250"/>
            <a:ext cx="11890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7838"/>
            <a:ext cx="11858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685800"/>
          </a:xfrm>
        </p:spPr>
        <p:txBody>
          <a:bodyPr/>
          <a:lstStyle>
            <a:lvl1pPr algn="ctr">
              <a:defRPr sz="3600" b="1" cap="none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00199" y="5390002"/>
            <a:ext cx="7554915" cy="1071758"/>
          </a:xfr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 sz="1600" b="1">
                <a:solidFill>
                  <a:schemeClr val="tx1"/>
                </a:solidFill>
              </a:defRPr>
            </a:lvl1pPr>
            <a:lvl2pPr marL="457200" indent="0"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550" y="1751012"/>
            <a:ext cx="3813048" cy="457358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mtClean="0"/>
            </a:lvl1pPr>
            <a:lvl2pPr>
              <a:buClrTx/>
              <a:defRPr lang="en-US" smtClean="0">
                <a:solidFill>
                  <a:schemeClr val="tx1"/>
                </a:solidFill>
              </a:defRPr>
            </a:lvl2pPr>
            <a:lvl3pPr>
              <a:buClrTx/>
              <a:defRPr lang="en-US" smtClean="0">
                <a:solidFill>
                  <a:schemeClr val="tx1"/>
                </a:solidFill>
              </a:defRPr>
            </a:lvl3pPr>
            <a:lvl4pPr>
              <a:buClrTx/>
              <a:defRPr lang="en-US" smtClean="0">
                <a:solidFill>
                  <a:schemeClr val="tx1"/>
                </a:solidFill>
              </a:defRPr>
            </a:lvl4pPr>
            <a:lvl5pPr>
              <a:buClrTx/>
              <a:defRPr lang="en-US" b="1" dirty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0090" y="1751012"/>
            <a:ext cx="3813048" cy="457358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mtClean="0"/>
            </a:lvl1pPr>
            <a:lvl2pPr>
              <a:buClrTx/>
              <a:defRPr lang="en-US" smtClean="0">
                <a:solidFill>
                  <a:schemeClr val="tx1"/>
                </a:solidFill>
              </a:defRPr>
            </a:lvl2pPr>
            <a:lvl3pPr>
              <a:buClrTx/>
              <a:defRPr lang="en-US" smtClean="0">
                <a:solidFill>
                  <a:schemeClr val="tx1"/>
                </a:solidFill>
              </a:defRPr>
            </a:lvl3pPr>
            <a:lvl4pPr>
              <a:buClrTx/>
              <a:defRPr lang="en-US" smtClean="0">
                <a:solidFill>
                  <a:schemeClr val="tx1"/>
                </a:solidFill>
              </a:defRPr>
            </a:lvl4pPr>
            <a:lvl5pPr>
              <a:buClrTx/>
              <a:defRPr lang="en-US" b="1" dirty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3000">
                <a:schemeClr val="accent6">
                  <a:lumMod val="60000"/>
                  <a:lumOff val="4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457200"/>
            <a:ext cx="712628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752600"/>
            <a:ext cx="7162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53996" name="Text Box 12"/>
          <p:cNvSpPr txBox="1">
            <a:spLocks noChangeArrowheads="1"/>
          </p:cNvSpPr>
          <p:nvPr/>
        </p:nvSpPr>
        <p:spPr bwMode="auto">
          <a:xfrm>
            <a:off x="590550" y="6557963"/>
            <a:ext cx="1479550" cy="153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en-US" sz="1000" dirty="0">
                <a:latin typeface="+mn-lt"/>
              </a:rPr>
              <a:t>© </a:t>
            </a:r>
            <a:r>
              <a:rPr lang="en-US" sz="1000" dirty="0" smtClean="0">
                <a:latin typeface="+mn-lt"/>
              </a:rPr>
              <a:t>2012 </a:t>
            </a:r>
            <a:r>
              <a:rPr lang="en-US" sz="1000" dirty="0">
                <a:latin typeface="+mn-lt"/>
              </a:rPr>
              <a:t>ANSYS, Inc.</a:t>
            </a:r>
            <a:endParaRPr lang="en-US" sz="1000" dirty="0">
              <a:latin typeface="+mn-lt"/>
              <a:cs typeface="+mn-cs"/>
            </a:endParaRPr>
          </a:p>
        </p:txBody>
      </p:sp>
      <p:sp>
        <p:nvSpPr>
          <p:cNvPr id="553997" name="Text Box 13"/>
          <p:cNvSpPr txBox="1">
            <a:spLocks noChangeArrowheads="1"/>
          </p:cNvSpPr>
          <p:nvPr/>
        </p:nvSpPr>
        <p:spPr bwMode="auto">
          <a:xfrm>
            <a:off x="2070100" y="6557963"/>
            <a:ext cx="1587500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fld id="{F4674F3A-4F60-4857-91A6-E62E4CF56F4B}" type="datetime4">
              <a:rPr lang="en-US" sz="1000">
                <a:latin typeface="+mn-lt"/>
                <a:cs typeface="+mn-cs"/>
              </a:rPr>
              <a:pPr eaLnBrk="0" fontAlgn="auto" hangingPunct="0">
                <a:spcAft>
                  <a:spcPts val="0"/>
                </a:spcAft>
                <a:defRPr/>
              </a:pPr>
              <a:t>November 20, 2012</a:t>
            </a:fld>
            <a:endParaRPr lang="en-US" sz="1000" dirty="0">
              <a:latin typeface="+mn-lt"/>
              <a:cs typeface="+mn-cs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749800" y="6557963"/>
            <a:ext cx="2794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algn="l">
              <a:defRPr/>
            </a:pPr>
            <a:fld id="{0EB639C4-AAB0-4043-B0CD-42F410298AB6}" type="slidenum">
              <a:rPr lang="en-US" smtClean="0">
                <a:solidFill>
                  <a:schemeClr val="tx1"/>
                </a:solidFill>
                <a:cs typeface="+mn-cs"/>
              </a:rPr>
              <a:pPr algn="l">
                <a:defRPr/>
              </a:pPr>
              <a:t>‹#›</a:t>
            </a:fld>
            <a:endParaRPr lang="en-US" dirty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8" name="Picture 2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77838"/>
            <a:ext cx="11858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 bwMode="auto">
          <a:xfrm>
            <a:off x="8015063" y="6556248"/>
            <a:ext cx="658835" cy="15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00" b="0" dirty="0" smtClean="0">
                <a:latin typeface="Calibri" pitchFamily="34" charset="0"/>
                <a:cs typeface="Calibri" pitchFamily="34" charset="0"/>
              </a:rPr>
              <a:t>Release 14.5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1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lnSpc>
          <a:spcPct val="95000"/>
        </a:lnSpc>
        <a:spcBef>
          <a:spcPts val="1200"/>
        </a:spcBef>
        <a:spcAft>
          <a:spcPct val="0"/>
        </a:spcAft>
        <a:buClr>
          <a:schemeClr val="tx1"/>
        </a:buClr>
        <a:defRPr sz="2000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22860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Tx/>
        <a:buSzPct val="120000"/>
        <a:buFont typeface="Arial" charset="0"/>
        <a:buChar char="•"/>
        <a:defRPr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45720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Tx/>
        <a:buFont typeface="Calibri" pitchFamily="34" charset="0"/>
        <a:buChar char="–"/>
        <a:defRPr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687388" indent="-225425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Tx/>
        <a:buFont typeface="Arial" pitchFamily="34" charset="0"/>
        <a:buChar char="•"/>
        <a:defRPr b="1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914400" indent="-227013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Font typeface="Calibri" pitchFamily="34" charset="0"/>
        <a:buChar char="–"/>
        <a:defRPr sz="1600" b="1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2288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 idx="4294967295"/>
          </p:nvPr>
        </p:nvSpPr>
        <p:spPr>
          <a:xfrm>
            <a:off x="3657600" y="1090530"/>
            <a:ext cx="5486400" cy="1163395"/>
          </a:xfrm>
        </p:spPr>
        <p:txBody>
          <a:bodyPr/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Workshop 3 </a:t>
            </a:r>
            <a:b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Global Mesh Controls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22355" t="12320" r="22355" b="12880"/>
          <a:stretch>
            <a:fillRect/>
          </a:stretch>
        </p:blipFill>
        <p:spPr bwMode="auto">
          <a:xfrm>
            <a:off x="4898566" y="914763"/>
            <a:ext cx="3917296" cy="480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550" y="1751012"/>
            <a:ext cx="4328922" cy="4573588"/>
          </a:xfrm>
        </p:spPr>
        <p:txBody>
          <a:bodyPr/>
          <a:lstStyle/>
          <a:p>
            <a:r>
              <a:rPr lang="en-GB" dirty="0" smtClean="0"/>
              <a:t>Add Named Selections (Continued)</a:t>
            </a:r>
          </a:p>
          <a:p>
            <a:pPr lvl="1"/>
            <a:r>
              <a:rPr lang="en-GB" dirty="0" smtClean="0"/>
              <a:t>Revert back to Single Select.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Snap the view to isometric using the </a:t>
            </a:r>
            <a:r>
              <a:rPr lang="en-GB" dirty="0" err="1" smtClean="0"/>
              <a:t>iso</a:t>
            </a:r>
            <a:r>
              <a:rPr lang="en-GB" dirty="0" smtClean="0"/>
              <a:t>-ball.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Select the face as shown and, using the same method, create a Named Selection “outlet”.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Named Selections</a:t>
            </a:r>
            <a:endParaRPr lang="en-GB" dirty="0"/>
          </a:p>
        </p:txBody>
      </p:sp>
      <p:sp>
        <p:nvSpPr>
          <p:cNvPr id="28" name="Oval 27"/>
          <p:cNvSpPr/>
          <p:nvPr/>
        </p:nvSpPr>
        <p:spPr bwMode="auto">
          <a:xfrm>
            <a:off x="8060662" y="3918338"/>
            <a:ext cx="534011" cy="526693"/>
          </a:xfrm>
          <a:prstGeom prst="ellipse">
            <a:avLst/>
          </a:prstGeom>
          <a:noFill/>
          <a:ln w="254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37534" y="2415352"/>
            <a:ext cx="2351906" cy="1840229"/>
            <a:chOff x="3781902" y="2598232"/>
            <a:chExt cx="2351906" cy="184022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90950" y="2924175"/>
              <a:ext cx="2342858" cy="15142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81902" y="2598232"/>
              <a:ext cx="485715" cy="3142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69124" y="4733735"/>
            <a:ext cx="809625" cy="828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2" cstate="print"/>
          <a:srcRect b="37360"/>
          <a:stretch>
            <a:fillRect/>
          </a:stretch>
        </p:blipFill>
        <p:spPr bwMode="auto">
          <a:xfrm>
            <a:off x="5894642" y="1278635"/>
            <a:ext cx="3106667" cy="2873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04216" y="1459992"/>
            <a:ext cx="5666232" cy="3733800"/>
          </a:xfrm>
        </p:spPr>
        <p:txBody>
          <a:bodyPr/>
          <a:lstStyle/>
          <a:p>
            <a:r>
              <a:rPr lang="en-GB" dirty="0" smtClean="0"/>
              <a:t>Add Named Selections (Continued)</a:t>
            </a:r>
          </a:p>
          <a:p>
            <a:pPr lvl="1"/>
            <a:r>
              <a:rPr lang="en-GB" dirty="0" smtClean="0"/>
              <a:t>Create further Named Selections as shown (below).</a:t>
            </a:r>
          </a:p>
          <a:p>
            <a:pPr lvl="2"/>
            <a:r>
              <a:rPr lang="en-GB" dirty="0" smtClean="0"/>
              <a:t>For multiple face selections hold down the CTRL key while selecting.</a:t>
            </a:r>
          </a:p>
          <a:p>
            <a:pPr lvl="2"/>
            <a:r>
              <a:rPr lang="en-GB" dirty="0" smtClean="0"/>
              <a:t>For the last selection right click and select Show Hidden Face(s) to restore the face hidden earlier.</a:t>
            </a:r>
          </a:p>
          <a:p>
            <a:pPr lvl="1">
              <a:buNone/>
            </a:pPr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Named Selections</a:t>
            </a:r>
            <a:endParaRPr lang="en-GB" dirty="0"/>
          </a:p>
        </p:txBody>
      </p:sp>
      <p:grpSp>
        <p:nvGrpSpPr>
          <p:cNvPr id="23" name="Group 22"/>
          <p:cNvGrpSpPr/>
          <p:nvPr/>
        </p:nvGrpSpPr>
        <p:grpSpPr>
          <a:xfrm>
            <a:off x="584696" y="4323573"/>
            <a:ext cx="1684608" cy="2067686"/>
            <a:chOff x="145784" y="4323573"/>
            <a:chExt cx="1684608" cy="2067686"/>
          </a:xfrm>
        </p:grpSpPr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l="22355" t="12320" r="22355" b="12880"/>
            <a:stretch>
              <a:fillRect/>
            </a:stretch>
          </p:blipFill>
          <p:spPr bwMode="auto">
            <a:xfrm>
              <a:off x="145784" y="4323573"/>
              <a:ext cx="1684608" cy="20676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8" name="Oval 27"/>
            <p:cNvSpPr/>
            <p:nvPr/>
          </p:nvSpPr>
          <p:spPr bwMode="auto">
            <a:xfrm>
              <a:off x="196822" y="4869314"/>
              <a:ext cx="534011" cy="526693"/>
            </a:xfrm>
            <a:prstGeom prst="ellipse">
              <a:avLst/>
            </a:prstGeom>
            <a:noFill/>
            <a:ln w="25400" cap="sq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GB" b="1" dirty="0" smtClean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667378" y="4331076"/>
            <a:ext cx="1666849" cy="2045889"/>
            <a:chOff x="2009010" y="4331076"/>
            <a:chExt cx="1666849" cy="2045889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22355" t="12320" r="22355" b="12880"/>
            <a:stretch>
              <a:fillRect/>
            </a:stretch>
          </p:blipFill>
          <p:spPr bwMode="auto">
            <a:xfrm>
              <a:off x="2009010" y="4331076"/>
              <a:ext cx="1666849" cy="20458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44405" y="4685304"/>
              <a:ext cx="212952" cy="208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Oval 17"/>
            <p:cNvSpPr/>
            <p:nvPr/>
          </p:nvSpPr>
          <p:spPr bwMode="auto">
            <a:xfrm>
              <a:off x="2488918" y="4527938"/>
              <a:ext cx="534011" cy="526693"/>
            </a:xfrm>
            <a:prstGeom prst="ellipse">
              <a:avLst/>
            </a:prstGeom>
            <a:noFill/>
            <a:ln w="25400" cap="sq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GB" b="1" dirty="0" smtClean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2403574" y="5539874"/>
              <a:ext cx="534011" cy="526693"/>
            </a:xfrm>
            <a:prstGeom prst="ellipse">
              <a:avLst/>
            </a:prstGeom>
            <a:noFill/>
            <a:ln w="25400" cap="sq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GB" b="1" dirty="0" smtClean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52239" y="4334632"/>
            <a:ext cx="1666849" cy="2045889"/>
            <a:chOff x="3856127" y="4334632"/>
            <a:chExt cx="1666849" cy="2045889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l="22355" t="12320" r="22355" b="12880"/>
            <a:stretch>
              <a:fillRect/>
            </a:stretch>
          </p:blipFill>
          <p:spPr bwMode="auto">
            <a:xfrm>
              <a:off x="3856127" y="4334632"/>
              <a:ext cx="1666849" cy="20458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0" name="Oval 19"/>
            <p:cNvSpPr/>
            <p:nvPr/>
          </p:nvSpPr>
          <p:spPr bwMode="auto">
            <a:xfrm>
              <a:off x="4250662" y="5082674"/>
              <a:ext cx="534011" cy="526693"/>
            </a:xfrm>
            <a:prstGeom prst="ellipse">
              <a:avLst/>
            </a:prstGeom>
            <a:noFill/>
            <a:ln w="25400" cap="sq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GB" b="1" dirty="0" smtClean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818783" y="4316344"/>
            <a:ext cx="1666849" cy="2045889"/>
            <a:chOff x="5684927" y="4316344"/>
            <a:chExt cx="1666849" cy="2045889"/>
          </a:xfrm>
        </p:grpSpPr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 l="22355" t="12320" r="22355" b="12880"/>
            <a:stretch>
              <a:fillRect/>
            </a:stretch>
          </p:blipFill>
          <p:spPr bwMode="auto">
            <a:xfrm>
              <a:off x="5684927" y="4316344"/>
              <a:ext cx="1666849" cy="20458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1" name="Oval 20"/>
            <p:cNvSpPr/>
            <p:nvPr/>
          </p:nvSpPr>
          <p:spPr bwMode="auto">
            <a:xfrm>
              <a:off x="6024598" y="5228978"/>
              <a:ext cx="534011" cy="526693"/>
            </a:xfrm>
            <a:prstGeom prst="ellipse">
              <a:avLst/>
            </a:prstGeom>
            <a:noFill/>
            <a:ln w="25400" cap="sq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GB" b="1" dirty="0" smtClean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 cstate="print"/>
          <a:srcRect b="68727"/>
          <a:stretch>
            <a:fillRect/>
          </a:stretch>
        </p:blipFill>
        <p:spPr bwMode="auto">
          <a:xfrm>
            <a:off x="664175" y="3300603"/>
            <a:ext cx="2261905" cy="900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 bwMode="auto">
          <a:xfrm>
            <a:off x="585216" y="4315968"/>
            <a:ext cx="731520" cy="36933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inlet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2657856" y="4322064"/>
            <a:ext cx="731520" cy="36933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Calibri" pitchFamily="34" charset="0"/>
                <a:cs typeface="Calibri" pitchFamily="34" charset="0"/>
              </a:rPr>
              <a:t>wall</a:t>
            </a:r>
            <a:endParaRPr lang="en-GB" sz="18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4760976" y="4322064"/>
            <a:ext cx="1621536" cy="36933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Calibri" pitchFamily="34" charset="0"/>
                <a:cs typeface="Calibri" pitchFamily="34" charset="0"/>
              </a:rPr>
              <a:t>symmetry</a:t>
            </a:r>
            <a:endParaRPr lang="en-GB" sz="18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6827520" y="4322064"/>
            <a:ext cx="1658112" cy="36933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ide-wall</a:t>
            </a: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Mesh Settings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550" y="1751012"/>
            <a:ext cx="4603242" cy="4573588"/>
          </a:xfrm>
        </p:spPr>
        <p:txBody>
          <a:bodyPr/>
          <a:lstStyle/>
          <a:p>
            <a:r>
              <a:rPr lang="en-GB" dirty="0" smtClean="0"/>
              <a:t>Mesh</a:t>
            </a:r>
          </a:p>
          <a:p>
            <a:pPr lvl="1"/>
            <a:r>
              <a:rPr lang="en-GB" dirty="0" smtClean="0"/>
              <a:t>In the Outline, select the Mesh object to display Details of “Mesh”.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r>
              <a:rPr lang="en-GB" dirty="0" smtClean="0"/>
              <a:t>In Details of “Mesh”, set the following under Defaults;</a:t>
            </a:r>
          </a:p>
          <a:p>
            <a:pPr lvl="2"/>
            <a:r>
              <a:rPr lang="en-GB" dirty="0" smtClean="0"/>
              <a:t>Physics Preference: CFD.</a:t>
            </a:r>
          </a:p>
          <a:p>
            <a:pPr lvl="2"/>
            <a:r>
              <a:rPr lang="en-GB" dirty="0" smtClean="0"/>
              <a:t>Solver Preference: FLUENT.</a:t>
            </a:r>
          </a:p>
          <a:p>
            <a:pPr lvl="1"/>
            <a:r>
              <a:rPr lang="en-GB" dirty="0" smtClean="0"/>
              <a:t>Under Sizing, set;</a:t>
            </a:r>
          </a:p>
          <a:p>
            <a:pPr lvl="2"/>
            <a:r>
              <a:rPr lang="en-GB" dirty="0" smtClean="0"/>
              <a:t>Use Advanced Size Function: Off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b="64831"/>
          <a:stretch>
            <a:fillRect/>
          </a:stretch>
        </p:blipFill>
        <p:spPr bwMode="auto">
          <a:xfrm>
            <a:off x="847154" y="2668524"/>
            <a:ext cx="3106667" cy="16130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/>
          <a:srcRect b="17758"/>
          <a:stretch>
            <a:fillRect/>
          </a:stretch>
        </p:blipFill>
        <p:spPr bwMode="auto">
          <a:xfrm>
            <a:off x="5376158" y="1920239"/>
            <a:ext cx="3523810" cy="4376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550" y="1751012"/>
            <a:ext cx="2811018" cy="4573588"/>
          </a:xfrm>
        </p:spPr>
        <p:txBody>
          <a:bodyPr/>
          <a:lstStyle/>
          <a:p>
            <a:r>
              <a:rPr lang="en-GB" dirty="0" smtClean="0"/>
              <a:t>Preview Surface Mesh</a:t>
            </a:r>
          </a:p>
          <a:p>
            <a:pPr lvl="1"/>
            <a:r>
              <a:rPr lang="en-GB" dirty="0" smtClean="0"/>
              <a:t>Before generating a volume mesh we should check that the surface mesh is satisfactory.</a:t>
            </a:r>
          </a:p>
          <a:p>
            <a:pPr lvl="1">
              <a:buNone/>
            </a:pPr>
            <a:endParaRPr lang="en-GB" dirty="0" smtClean="0"/>
          </a:p>
          <a:p>
            <a:pPr lvl="1"/>
            <a:r>
              <a:rPr lang="en-GB" dirty="0" smtClean="0"/>
              <a:t>In the Outline, right click on the Mesh object and select </a:t>
            </a:r>
            <a:r>
              <a:rPr lang="en-GB" dirty="0" err="1" smtClean="0"/>
              <a:t>Preview</a:t>
            </a:r>
            <a:r>
              <a:rPr lang="en-GB" dirty="0" err="1" smtClean="0">
                <a:sym typeface="Wingdings" pitchFamily="2" charset="2"/>
              </a:rPr>
              <a:t></a:t>
            </a:r>
            <a:r>
              <a:rPr lang="en-GB" dirty="0" err="1" smtClean="0"/>
              <a:t>Surface</a:t>
            </a:r>
            <a:r>
              <a:rPr lang="en-GB" dirty="0" smtClean="0"/>
              <a:t> Mesh.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A mesh will be generated on all surfaces using the global settings applied so far.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b="22079"/>
          <a:stretch>
            <a:fillRect/>
          </a:stretch>
        </p:blipFill>
        <p:spPr bwMode="auto">
          <a:xfrm>
            <a:off x="3444811" y="1756410"/>
            <a:ext cx="5613334" cy="44466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Preview Surface Mesh (Continued)</a:t>
            </a:r>
          </a:p>
          <a:p>
            <a:pPr lvl="1"/>
            <a:r>
              <a:rPr lang="en-GB" dirty="0" smtClean="0"/>
              <a:t>Right click in the graphics window and select View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/>
              <a:t>Left (corresponds to -X).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GB" dirty="0" smtClean="0"/>
              <a:t>Select the Section Plane Tool.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Create a Section Plane by clicking, dragging </a:t>
            </a:r>
            <a:r>
              <a:rPr lang="en-GB" smtClean="0"/>
              <a:t>and releasing </a:t>
            </a:r>
            <a:r>
              <a:rPr lang="en-GB" dirty="0" smtClean="0"/>
              <a:t>as shown vertically down through the mesh.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Section Plane</a:t>
            </a:r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1309306" y="2762060"/>
            <a:ext cx="2967943" cy="3377377"/>
            <a:chOff x="4930330" y="1042988"/>
            <a:chExt cx="2967943" cy="3377377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30330" y="1042988"/>
              <a:ext cx="1892858" cy="25357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43510" y="2920365"/>
              <a:ext cx="1154763" cy="150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6442" y="2044065"/>
            <a:ext cx="357143" cy="3142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 b="51902"/>
          <a:stretch>
            <a:fillRect/>
          </a:stretch>
        </p:blipFill>
        <p:spPr bwMode="auto">
          <a:xfrm>
            <a:off x="5055488" y="3273171"/>
            <a:ext cx="3210687" cy="30105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2" name="Straight Arrow Connector 21"/>
          <p:cNvCxnSpPr/>
          <p:nvPr/>
        </p:nvCxnSpPr>
        <p:spPr bwMode="auto">
          <a:xfrm rot="5400000">
            <a:off x="5988258" y="3971483"/>
            <a:ext cx="864639" cy="2976"/>
          </a:xfrm>
          <a:prstGeom prst="straightConnector1">
            <a:avLst/>
          </a:prstGeom>
          <a:solidFill>
            <a:schemeClr val="accent2"/>
          </a:solidFill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1372" y="3635312"/>
            <a:ext cx="3523810" cy="28214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Review the Surface Mesh</a:t>
            </a:r>
          </a:p>
          <a:p>
            <a:pPr lvl="1"/>
            <a:r>
              <a:rPr lang="en-GB" dirty="0" smtClean="0"/>
              <a:t>Right click and select View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/>
              <a:t>Front.</a:t>
            </a:r>
          </a:p>
          <a:p>
            <a:pPr lvl="1"/>
            <a:r>
              <a:rPr lang="en-GB" dirty="0" smtClean="0"/>
              <a:t>With the Advanced Size Function set to Off the surface mesh is very low quality taking no account of surface curvature and containing rapid size changes.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In Details of “Mesh”, as shown, under Sizing set;</a:t>
            </a:r>
          </a:p>
          <a:p>
            <a:pPr lvl="2"/>
            <a:r>
              <a:rPr lang="en-GB" dirty="0" smtClean="0"/>
              <a:t>Advanced Size Function: On: Curvature.</a:t>
            </a:r>
          </a:p>
          <a:p>
            <a:pPr lvl="2"/>
            <a:r>
              <a:rPr lang="en-GB" dirty="0" smtClean="0"/>
              <a:t>Curvature Normal Angle: 24.</a:t>
            </a:r>
          </a:p>
          <a:p>
            <a:pPr lvl="1"/>
            <a:r>
              <a:rPr lang="en-GB" dirty="0" smtClean="0"/>
              <a:t>Preview the surface mesh again with the new settings.</a:t>
            </a:r>
          </a:p>
          <a:p>
            <a:pPr lvl="1"/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ASF Off</a:t>
            </a:r>
            <a:endParaRPr lang="en-GB" dirty="0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4432" t="21280" r="14432" b="21840"/>
          <a:stretch>
            <a:fillRect/>
          </a:stretch>
        </p:blipFill>
        <p:spPr bwMode="auto">
          <a:xfrm>
            <a:off x="4922873" y="585217"/>
            <a:ext cx="3489608" cy="27657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1600" y="3636000"/>
            <a:ext cx="3523810" cy="28452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l="14432" t="21280" r="14432" b="21840"/>
          <a:stretch>
            <a:fillRect/>
          </a:stretch>
        </p:blipFill>
        <p:spPr bwMode="auto">
          <a:xfrm>
            <a:off x="4924800" y="586800"/>
            <a:ext cx="3506395" cy="2778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Review the Surface Mesh</a:t>
            </a:r>
          </a:p>
          <a:p>
            <a:pPr lvl="1"/>
            <a:r>
              <a:rPr lang="en-GB" dirty="0" smtClean="0"/>
              <a:t>Much better! With the Advanced Size Function set to Curvature the surface mesh has automatically refined to the surface curvature.</a:t>
            </a:r>
          </a:p>
          <a:p>
            <a:pPr lvl="1"/>
            <a:r>
              <a:rPr lang="en-GB" dirty="0" smtClean="0"/>
              <a:t>The surface mesh also adheres to a specified growth rate.</a:t>
            </a:r>
          </a:p>
          <a:p>
            <a:pPr lvl="1"/>
            <a:r>
              <a:rPr lang="en-GB" dirty="0" smtClean="0"/>
              <a:t>We’ll now look at controlling the curvature refinement.</a:t>
            </a:r>
          </a:p>
          <a:p>
            <a:pPr lvl="1"/>
            <a:r>
              <a:rPr lang="en-GB" dirty="0" smtClean="0"/>
              <a:t>In Details of “Mesh”, as shown, under Sizing set;</a:t>
            </a:r>
          </a:p>
          <a:p>
            <a:pPr lvl="2"/>
            <a:r>
              <a:rPr lang="en-GB" dirty="0" smtClean="0"/>
              <a:t>Curvature Normal Angle: 18.</a:t>
            </a:r>
          </a:p>
          <a:p>
            <a:pPr lvl="1"/>
            <a:r>
              <a:rPr lang="en-GB" dirty="0" smtClean="0"/>
              <a:t>Preview the surface mesh again with the new settings.</a:t>
            </a:r>
          </a:p>
          <a:p>
            <a:pPr lvl="1"/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ASF Curvature</a:t>
            </a:r>
            <a:endParaRPr lang="en-GB" dirty="0"/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1600" y="3636000"/>
            <a:ext cx="3523810" cy="28214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l="14432" t="21280" r="14432" b="21840"/>
          <a:stretch>
            <a:fillRect/>
          </a:stretch>
        </p:blipFill>
        <p:spPr bwMode="auto">
          <a:xfrm>
            <a:off x="4924800" y="586800"/>
            <a:ext cx="3506395" cy="2778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Review the Surface Mesh</a:t>
            </a:r>
          </a:p>
          <a:p>
            <a:pPr lvl="1"/>
            <a:r>
              <a:rPr lang="en-GB" dirty="0" smtClean="0"/>
              <a:t>By decreasing the Curvature Normal Angle the refinement to surface curvature increases.</a:t>
            </a:r>
          </a:p>
          <a:p>
            <a:pPr lvl="1"/>
            <a:r>
              <a:rPr lang="en-GB" dirty="0" smtClean="0"/>
              <a:t>We’ll now look at controlling the overall limits for minimum and maximum sizes using the Relevance </a:t>
            </a:r>
            <a:r>
              <a:rPr lang="en-GB" dirty="0" err="1" smtClean="0"/>
              <a:t>Center</a:t>
            </a:r>
            <a:r>
              <a:rPr lang="en-GB" dirty="0" smtClean="0"/>
              <a:t> setting.</a:t>
            </a:r>
          </a:p>
          <a:p>
            <a:pPr lvl="1"/>
            <a:r>
              <a:rPr lang="en-GB" dirty="0" smtClean="0"/>
              <a:t>In Details of “Mesh”, as shown, under Sizing set;</a:t>
            </a:r>
          </a:p>
          <a:p>
            <a:pPr lvl="2"/>
            <a:r>
              <a:rPr lang="en-GB" dirty="0" smtClean="0"/>
              <a:t>Relevance Centre: Medium.</a:t>
            </a:r>
          </a:p>
          <a:p>
            <a:pPr lvl="2"/>
            <a:r>
              <a:rPr lang="en-GB" dirty="0" smtClean="0"/>
              <a:t>Notice that the Min, Max Face and Max Size values have changed.</a:t>
            </a:r>
          </a:p>
          <a:p>
            <a:pPr lvl="1"/>
            <a:r>
              <a:rPr lang="en-GB" dirty="0" smtClean="0"/>
              <a:t>Preview the surface mesh again with the new settings.</a:t>
            </a:r>
          </a:p>
          <a:p>
            <a:pPr lvl="1"/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ASF Curvature</a:t>
            </a:r>
            <a:endParaRPr lang="en-GB" dirty="0"/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14432" t="21280" r="14432" b="21840"/>
          <a:stretch>
            <a:fillRect/>
          </a:stretch>
        </p:blipFill>
        <p:spPr bwMode="auto">
          <a:xfrm>
            <a:off x="4924800" y="586800"/>
            <a:ext cx="3506395" cy="2778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1600" y="3636000"/>
            <a:ext cx="3523810" cy="28214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Review the Surface Mesh</a:t>
            </a:r>
          </a:p>
          <a:p>
            <a:pPr lvl="1"/>
            <a:r>
              <a:rPr lang="en-GB" dirty="0" smtClean="0"/>
              <a:t>By increasing the Relevance </a:t>
            </a:r>
            <a:r>
              <a:rPr lang="en-GB" dirty="0" err="1" smtClean="0"/>
              <a:t>Center</a:t>
            </a:r>
            <a:r>
              <a:rPr lang="en-GB" dirty="0" smtClean="0"/>
              <a:t> from Coarse to Medium the Global limits on the mesh sizes have changed.</a:t>
            </a:r>
            <a:endParaRPr lang="en-GB" dirty="0"/>
          </a:p>
          <a:p>
            <a:pPr lvl="1"/>
            <a:r>
              <a:rPr lang="en-GB" dirty="0" smtClean="0"/>
              <a:t>This change has forced smaller mesh sizes in the far field and allowed smaller sizes where required on the surfaces.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Relevance </a:t>
            </a:r>
            <a:r>
              <a:rPr lang="en-GB" dirty="0" err="1" smtClean="0"/>
              <a:t>Center</a:t>
            </a:r>
            <a:endParaRPr lang="en-GB" dirty="0"/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550" y="1751012"/>
            <a:ext cx="4274058" cy="4573588"/>
          </a:xfrm>
        </p:spPr>
        <p:txBody>
          <a:bodyPr/>
          <a:lstStyle/>
          <a:p>
            <a:r>
              <a:rPr lang="en-GB" dirty="0" smtClean="0"/>
              <a:t>Refine for Proximity</a:t>
            </a:r>
          </a:p>
          <a:p>
            <a:pPr lvl="1"/>
            <a:r>
              <a:rPr lang="en-GB" dirty="0" smtClean="0"/>
              <a:t>Switch off the Section Plane by </a:t>
            </a:r>
            <a:r>
              <a:rPr lang="en-GB" dirty="0" err="1" smtClean="0"/>
              <a:t>unchecking</a:t>
            </a:r>
            <a:r>
              <a:rPr lang="en-GB" dirty="0" smtClean="0"/>
              <a:t> it in the Section Planes Panel.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r>
              <a:rPr lang="en-GB" dirty="0" smtClean="0"/>
              <a:t>Rotate the mesh such that the symmetry face is visible as shown (lower right)</a:t>
            </a:r>
          </a:p>
          <a:p>
            <a:pPr lvl="1"/>
            <a:r>
              <a:rPr lang="en-GB" dirty="0" smtClean="0"/>
              <a:t>Zoom in to the region highlighted – this is the lower half of the disc brake.</a:t>
            </a:r>
          </a:p>
          <a:p>
            <a:pPr lvl="1"/>
            <a:r>
              <a:rPr lang="en-GB" dirty="0" smtClean="0"/>
              <a:t>There is a gap between the disc and the wheel rim.</a:t>
            </a:r>
          </a:p>
          <a:p>
            <a:pPr lvl="1"/>
            <a:r>
              <a:rPr lang="en-GB" dirty="0" smtClean="0"/>
              <a:t>To adequately resolve for flow through this gap we need to ensure a minimum number of cells span the gap. Just one, as in this case, is not sufficient.</a:t>
            </a:r>
          </a:p>
          <a:p>
            <a:pPr lvl="1">
              <a:buNone/>
            </a:pPr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ASF Proximity</a:t>
            </a: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15542" t="6160" r="17762" b="16800"/>
          <a:stretch>
            <a:fillRect/>
          </a:stretch>
        </p:blipFill>
        <p:spPr bwMode="auto">
          <a:xfrm>
            <a:off x="6583680" y="3626593"/>
            <a:ext cx="2359152" cy="2701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 l="3885" t="6160" r="3885" b="17920"/>
          <a:stretch>
            <a:fillRect/>
          </a:stretch>
        </p:blipFill>
        <p:spPr bwMode="auto">
          <a:xfrm>
            <a:off x="4990223" y="1170432"/>
            <a:ext cx="3814905" cy="311281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 bwMode="auto">
          <a:xfrm>
            <a:off x="7632476" y="5071730"/>
            <a:ext cx="350874" cy="372140"/>
          </a:xfrm>
          <a:prstGeom prst="rect">
            <a:avLst/>
          </a:prstGeom>
          <a:noFill/>
          <a:ln w="254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6271933" y="2105246"/>
            <a:ext cx="2232837" cy="338554"/>
          </a:xfrm>
          <a:prstGeom prst="rect">
            <a:avLst/>
          </a:prstGeom>
          <a:solidFill>
            <a:schemeClr val="bg1"/>
          </a:solidFill>
          <a:ln w="254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One Cell Spanning Gap</a:t>
            </a:r>
          </a:p>
        </p:txBody>
      </p:sp>
      <p:cxnSp>
        <p:nvCxnSpPr>
          <p:cNvPr id="18" name="Straight Arrow Connector 17"/>
          <p:cNvCxnSpPr>
            <a:stCxn id="16" idx="2"/>
          </p:cNvCxnSpPr>
          <p:nvPr/>
        </p:nvCxnSpPr>
        <p:spPr bwMode="auto">
          <a:xfrm rot="5400000">
            <a:off x="6829299" y="2460593"/>
            <a:ext cx="575847" cy="542260"/>
          </a:xfrm>
          <a:prstGeom prst="straightConnector1">
            <a:avLst/>
          </a:prstGeom>
          <a:solidFill>
            <a:schemeClr val="accent2"/>
          </a:solidFill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" name="Picture 9" descr="section_plane4.png"/>
          <p:cNvPicPr>
            <a:picLocks noChangeAspect="1"/>
          </p:cNvPicPr>
          <p:nvPr/>
        </p:nvPicPr>
        <p:blipFill>
          <a:blip r:embed="rId4"/>
          <a:srcRect r="14865"/>
          <a:stretch>
            <a:fillRect/>
          </a:stretch>
        </p:blipFill>
        <p:spPr>
          <a:xfrm>
            <a:off x="835024" y="2691870"/>
            <a:ext cx="3432176" cy="9493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</a:p>
          <a:p>
            <a:pPr lvl="1"/>
            <a:r>
              <a:rPr lang="en-GB" dirty="0" smtClean="0"/>
              <a:t>This workshop will demonstrate the use of global controls for mesh sizing and inflation. This workshop will use a CAD file imported directly into the Meshing Application.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Objectives</a:t>
            </a:r>
          </a:p>
          <a:p>
            <a:pPr lvl="1"/>
            <a:r>
              <a:rPr lang="en-GB" dirty="0" smtClean="0"/>
              <a:t>Starting ANSYS Meshing</a:t>
            </a:r>
          </a:p>
          <a:p>
            <a:pPr lvl="1"/>
            <a:r>
              <a:rPr lang="en-GB" dirty="0" smtClean="0"/>
              <a:t>Generating a mesh</a:t>
            </a:r>
          </a:p>
          <a:p>
            <a:pPr lvl="1"/>
            <a:r>
              <a:rPr lang="en-GB" dirty="0" smtClean="0"/>
              <a:t>Using Advanced Size Functions</a:t>
            </a:r>
          </a:p>
          <a:p>
            <a:pPr lvl="2"/>
            <a:r>
              <a:rPr lang="en-GB" dirty="0" smtClean="0"/>
              <a:t>Curvature</a:t>
            </a:r>
          </a:p>
          <a:p>
            <a:pPr lvl="2"/>
            <a:r>
              <a:rPr lang="en-GB" dirty="0" smtClean="0"/>
              <a:t>Proximity</a:t>
            </a:r>
          </a:p>
          <a:p>
            <a:pPr lvl="1"/>
            <a:r>
              <a:rPr lang="en-GB" dirty="0" smtClean="0"/>
              <a:t>Inflation</a:t>
            </a:r>
            <a:endParaRPr lang="en-GB" dirty="0"/>
          </a:p>
          <a:p>
            <a:pPr lvl="1">
              <a:buNone/>
            </a:pPr>
            <a:r>
              <a:rPr lang="en-GB" dirty="0"/>
              <a:t>	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7584" y="1792224"/>
            <a:ext cx="3923120" cy="41366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Refine for Proximity (Continued)</a:t>
            </a:r>
          </a:p>
          <a:p>
            <a:pPr lvl="1"/>
            <a:r>
              <a:rPr lang="en-GB" dirty="0"/>
              <a:t>In Details of “Mesh”, as shown, under Sizing set;</a:t>
            </a:r>
          </a:p>
          <a:p>
            <a:pPr lvl="2"/>
            <a:r>
              <a:rPr lang="en-GB" dirty="0" smtClean="0"/>
              <a:t>Use Advanced Size Function: Proximity and Curvature.</a:t>
            </a:r>
          </a:p>
          <a:p>
            <a:pPr lvl="2"/>
            <a:r>
              <a:rPr lang="en-GB" dirty="0" smtClean="0"/>
              <a:t>Num Cells Across Gap to 3.</a:t>
            </a:r>
            <a:endParaRPr lang="en-GB" dirty="0"/>
          </a:p>
          <a:p>
            <a:pPr lvl="1"/>
            <a:r>
              <a:rPr lang="en-GB" dirty="0" smtClean="0"/>
              <a:t>Preview </a:t>
            </a:r>
            <a:r>
              <a:rPr lang="en-GB" dirty="0"/>
              <a:t>the surface mesh again with the new settings.</a:t>
            </a:r>
          </a:p>
          <a:p>
            <a:pPr lvl="1">
              <a:buNone/>
            </a:pPr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ASF Proximity</a:t>
            </a: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62" y="1818894"/>
            <a:ext cx="4011905" cy="3476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550" y="1751012"/>
            <a:ext cx="7787906" cy="4573588"/>
          </a:xfrm>
        </p:spPr>
        <p:txBody>
          <a:bodyPr/>
          <a:lstStyle/>
          <a:p>
            <a:r>
              <a:rPr lang="en-GB" dirty="0"/>
              <a:t>Refine for Proximity (Continued)</a:t>
            </a:r>
          </a:p>
          <a:p>
            <a:pPr lvl="1"/>
            <a:r>
              <a:rPr lang="en-GB" dirty="0" smtClean="0"/>
              <a:t>Note the new surface mesh (right) now automatically refined for both Proximity and Curvature.</a:t>
            </a:r>
          </a:p>
          <a:p>
            <a:pPr lvl="1">
              <a:buNone/>
            </a:pPr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ASF Proximity</a:t>
            </a:r>
            <a:endParaRPr lang="en-GB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 l="3885" t="6160" r="3885" b="17920"/>
          <a:stretch>
            <a:fillRect/>
          </a:stretch>
        </p:blipFill>
        <p:spPr bwMode="auto">
          <a:xfrm>
            <a:off x="866073" y="2871641"/>
            <a:ext cx="3814905" cy="31128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 bwMode="auto">
          <a:xfrm>
            <a:off x="2062722" y="3806455"/>
            <a:ext cx="2232837" cy="338554"/>
          </a:xfrm>
          <a:prstGeom prst="rect">
            <a:avLst/>
          </a:prstGeom>
          <a:solidFill>
            <a:schemeClr val="bg1"/>
          </a:solidFill>
          <a:ln w="254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One Cell Spanning Gap</a:t>
            </a:r>
          </a:p>
        </p:txBody>
      </p:sp>
      <p:cxnSp>
        <p:nvCxnSpPr>
          <p:cNvPr id="18" name="Straight Arrow Connector 17"/>
          <p:cNvCxnSpPr>
            <a:stCxn id="16" idx="2"/>
          </p:cNvCxnSpPr>
          <p:nvPr/>
        </p:nvCxnSpPr>
        <p:spPr bwMode="auto">
          <a:xfrm rot="5400000">
            <a:off x="2620088" y="4161802"/>
            <a:ext cx="575847" cy="542260"/>
          </a:xfrm>
          <a:prstGeom prst="straightConnector1">
            <a:avLst/>
          </a:prstGeom>
          <a:solidFill>
            <a:schemeClr val="accent2"/>
          </a:solidFill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4134" t="6160" r="4134" b="17920"/>
          <a:stretch>
            <a:fillRect/>
          </a:stretch>
        </p:blipFill>
        <p:spPr bwMode="auto">
          <a:xfrm>
            <a:off x="4831250" y="2869860"/>
            <a:ext cx="3578394" cy="31235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 bwMode="auto">
          <a:xfrm>
            <a:off x="5925885" y="3810000"/>
            <a:ext cx="2324987" cy="338554"/>
          </a:xfrm>
          <a:prstGeom prst="rect">
            <a:avLst/>
          </a:prstGeom>
          <a:solidFill>
            <a:schemeClr val="bg1"/>
          </a:solidFill>
          <a:ln w="254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Three Cells Spanning Gap</a:t>
            </a:r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 bwMode="auto">
          <a:xfrm rot="5400000">
            <a:off x="6506291" y="4142312"/>
            <a:ext cx="575846" cy="588330"/>
          </a:xfrm>
          <a:prstGeom prst="straightConnector1">
            <a:avLst/>
          </a:prstGeom>
          <a:solidFill>
            <a:schemeClr val="accent2"/>
          </a:solidFill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951" y="1327673"/>
            <a:ext cx="3813048" cy="4573588"/>
          </a:xfrm>
        </p:spPr>
        <p:txBody>
          <a:bodyPr/>
          <a:lstStyle/>
          <a:p>
            <a:r>
              <a:rPr lang="en-GB" dirty="0" smtClean="0"/>
              <a:t>Check Surface Quality</a:t>
            </a:r>
            <a:endParaRPr lang="en-GB" dirty="0"/>
          </a:p>
          <a:p>
            <a:pPr lvl="1"/>
            <a:r>
              <a:rPr lang="en-GB" dirty="0" smtClean="0"/>
              <a:t>Before moving onto setup inflation it is prudent to check the quality of the surface mesh.</a:t>
            </a:r>
          </a:p>
          <a:p>
            <a:pPr lvl="2"/>
            <a:r>
              <a:rPr lang="en-GB" dirty="0" smtClean="0"/>
              <a:t>There is little point attempting to generate inflation and a volume mesh on a poor quality surface mesh.</a:t>
            </a:r>
          </a:p>
          <a:p>
            <a:pPr lvl="1"/>
            <a:r>
              <a:rPr lang="en-GB" dirty="0" smtClean="0"/>
              <a:t>In Details of “Mesh”, as shown, under Statistics set;</a:t>
            </a:r>
          </a:p>
          <a:p>
            <a:pPr lvl="2"/>
            <a:r>
              <a:rPr lang="en-GB" dirty="0" smtClean="0"/>
              <a:t>Mesh Metric: Orthogonal Quality.</a:t>
            </a:r>
          </a:p>
          <a:p>
            <a:pPr lvl="1"/>
            <a:r>
              <a:rPr lang="en-GB" dirty="0" smtClean="0"/>
              <a:t>For good quality volume mesh, the min </a:t>
            </a:r>
            <a:r>
              <a:rPr lang="en-GB" dirty="0" smtClean="0"/>
              <a:t>value for Orthogonal Quality should be greater than </a:t>
            </a:r>
            <a:r>
              <a:rPr lang="en-GB" dirty="0" smtClean="0"/>
              <a:t>0.4-</a:t>
            </a:r>
            <a:r>
              <a:rPr lang="en-GB" dirty="0" smtClean="0"/>
              <a:t>0.5 for surface mesh.</a:t>
            </a:r>
            <a:endParaRPr lang="en-GB" dirty="0" smtClean="0"/>
          </a:p>
          <a:p>
            <a:pPr lvl="1"/>
            <a:r>
              <a:rPr lang="en-GB" dirty="0" smtClean="0"/>
              <a:t>It is, so we can proceed.</a:t>
            </a:r>
          </a:p>
          <a:p>
            <a:pPr lvl="2"/>
            <a:r>
              <a:rPr lang="en-GB" dirty="0"/>
              <a:t>You may have slightly different figures than shown here</a:t>
            </a:r>
            <a:r>
              <a:rPr lang="en-GB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Quality</a:t>
            </a:r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b="42247"/>
          <a:stretch>
            <a:fillRect/>
          </a:stretch>
        </p:blipFill>
        <p:spPr bwMode="auto">
          <a:xfrm>
            <a:off x="4810298" y="1783957"/>
            <a:ext cx="4011905" cy="35064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 b="38541"/>
          <a:stretch>
            <a:fillRect/>
          </a:stretch>
        </p:blipFill>
        <p:spPr bwMode="auto">
          <a:xfrm>
            <a:off x="4814126" y="1786508"/>
            <a:ext cx="4011905" cy="3731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Inflation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Add Inflation</a:t>
            </a:r>
          </a:p>
          <a:p>
            <a:pPr lvl="1"/>
            <a:r>
              <a:rPr lang="en-GB" dirty="0"/>
              <a:t>Right click and select </a:t>
            </a:r>
            <a:r>
              <a:rPr lang="en-GB" dirty="0" smtClean="0"/>
              <a:t>View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/>
              <a:t>Back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In Details of “Mesh”, as shown, under Inflation set;</a:t>
            </a:r>
          </a:p>
          <a:p>
            <a:pPr lvl="2"/>
            <a:r>
              <a:rPr lang="en-GB" dirty="0"/>
              <a:t>Use Automatic Inflation: All Faces in Chosen Named </a:t>
            </a:r>
            <a:r>
              <a:rPr lang="en-GB" dirty="0" smtClean="0"/>
              <a:t>Selection</a:t>
            </a:r>
            <a:endParaRPr lang="en-GB" dirty="0"/>
          </a:p>
          <a:p>
            <a:pPr lvl="2"/>
            <a:r>
              <a:rPr lang="en-GB" dirty="0"/>
              <a:t>Named Selection: </a:t>
            </a:r>
            <a:r>
              <a:rPr lang="en-GB" dirty="0" smtClean="0"/>
              <a:t>wall-gear</a:t>
            </a:r>
          </a:p>
          <a:p>
            <a:pPr lvl="2"/>
            <a:r>
              <a:rPr lang="en-GB" dirty="0" smtClean="0"/>
              <a:t>Inflation Option: Total Thickness</a:t>
            </a:r>
          </a:p>
          <a:p>
            <a:pPr lvl="2"/>
            <a:r>
              <a:rPr lang="en-GB" dirty="0" smtClean="0"/>
              <a:t>Maximum Thickness: 0.012m</a:t>
            </a:r>
            <a:r>
              <a:rPr lang="en-GB" dirty="0" smtClean="0">
                <a:solidFill>
                  <a:srgbClr val="FF0000"/>
                </a:solidFill>
              </a:rPr>
              <a:t>*</a:t>
            </a:r>
            <a:endParaRPr lang="en-GB" dirty="0">
              <a:solidFill>
                <a:srgbClr val="FF0000"/>
              </a:solidFill>
            </a:endParaRPr>
          </a:p>
          <a:p>
            <a:pPr lvl="1"/>
            <a:r>
              <a:rPr lang="en-GB" dirty="0"/>
              <a:t>In the Outline, right click on the Mesh object and </a:t>
            </a:r>
            <a:r>
              <a:rPr lang="en-GB" dirty="0" smtClean="0"/>
              <a:t>this time select </a:t>
            </a:r>
            <a:r>
              <a:rPr lang="en-GB" dirty="0" err="1" smtClean="0"/>
              <a:t>Preview</a:t>
            </a:r>
            <a:r>
              <a:rPr lang="en-GB" dirty="0" err="1" smtClean="0">
                <a:sym typeface="Wingdings" pitchFamily="2" charset="2"/>
              </a:rPr>
              <a:t></a:t>
            </a:r>
            <a:r>
              <a:rPr lang="en-GB" dirty="0" err="1" smtClean="0"/>
              <a:t>Inflation</a:t>
            </a:r>
            <a:r>
              <a:rPr lang="en-GB" dirty="0" smtClean="0"/>
              <a:t>.</a:t>
            </a:r>
            <a:endParaRPr lang="en-GB" dirty="0"/>
          </a:p>
          <a:p>
            <a:endParaRPr lang="en-GB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52" y="5495925"/>
            <a:ext cx="1706667" cy="6133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 bwMode="auto">
          <a:xfrm>
            <a:off x="3280478" y="5607335"/>
            <a:ext cx="5439240" cy="120032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*Inflation layer thickness should be defined to capture the boundary layer. This depends upon the flow characteristics and will need to be evaluated on a case by case basis, the value here is an example. </a:t>
            </a:r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Inflation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Add </a:t>
            </a:r>
            <a:r>
              <a:rPr lang="en-GB" dirty="0" smtClean="0"/>
              <a:t>Inflation </a:t>
            </a:r>
            <a:r>
              <a:rPr lang="en-GB" dirty="0"/>
              <a:t>(</a:t>
            </a:r>
            <a:r>
              <a:rPr lang="en-GB" dirty="0" smtClean="0"/>
              <a:t>Continued)</a:t>
            </a:r>
            <a:endParaRPr lang="en-GB" dirty="0"/>
          </a:p>
          <a:p>
            <a:pPr lvl="1"/>
            <a:r>
              <a:rPr lang="en-GB" dirty="0" smtClean="0"/>
              <a:t>The surface mesh has been inflated on all surfaces within the Named Selection “wall-gear” to a maximum total thickness of 0.012m.</a:t>
            </a:r>
          </a:p>
          <a:p>
            <a:pPr lvl="1"/>
            <a:r>
              <a:rPr lang="en-GB" dirty="0" smtClean="0"/>
              <a:t>Now try a different option, under Inflation set Inflation Option to Smooth Transition and preview inflation again.</a:t>
            </a:r>
            <a:endParaRPr lang="en-GB" dirty="0"/>
          </a:p>
          <a:p>
            <a:endParaRPr lang="en-GB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 l="10041" t="7280" r="10041" b="20160"/>
          <a:stretch>
            <a:fillRect/>
          </a:stretch>
        </p:blipFill>
        <p:spPr bwMode="auto">
          <a:xfrm>
            <a:off x="4768819" y="1578360"/>
            <a:ext cx="4177559" cy="3999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 t="24080" r="40753" b="19040"/>
          <a:stretch>
            <a:fillRect/>
          </a:stretch>
        </p:blipFill>
        <p:spPr bwMode="auto">
          <a:xfrm>
            <a:off x="4765242" y="1579224"/>
            <a:ext cx="2071061" cy="209666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7961660" y="3297794"/>
            <a:ext cx="350874" cy="372140"/>
          </a:xfrm>
          <a:prstGeom prst="rect">
            <a:avLst/>
          </a:prstGeom>
          <a:noFill/>
          <a:ln w="254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rot="5400000" flipH="1" flipV="1">
            <a:off x="5528931" y="2434856"/>
            <a:ext cx="372139" cy="223284"/>
          </a:xfrm>
          <a:prstGeom prst="straightConnector1">
            <a:avLst/>
          </a:prstGeom>
          <a:solidFill>
            <a:schemeClr val="accent2"/>
          </a:solidFill>
          <a:ln w="25400" cap="sq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 bwMode="auto">
          <a:xfrm>
            <a:off x="5575005" y="1981202"/>
            <a:ext cx="932122" cy="369332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0.012m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353" y="4389311"/>
            <a:ext cx="4011905" cy="19880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10041" t="7280" r="10041" b="20160"/>
          <a:stretch>
            <a:fillRect/>
          </a:stretch>
        </p:blipFill>
        <p:spPr bwMode="auto">
          <a:xfrm>
            <a:off x="4770000" y="1576800"/>
            <a:ext cx="4189226" cy="40115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Inflation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Add </a:t>
            </a:r>
            <a:r>
              <a:rPr lang="en-GB" dirty="0" smtClean="0"/>
              <a:t>Inflation </a:t>
            </a:r>
            <a:r>
              <a:rPr lang="en-GB" dirty="0"/>
              <a:t>(</a:t>
            </a:r>
            <a:r>
              <a:rPr lang="en-GB" dirty="0" smtClean="0"/>
              <a:t>Continued)</a:t>
            </a:r>
            <a:endParaRPr lang="en-GB" dirty="0"/>
          </a:p>
          <a:p>
            <a:pPr lvl="1"/>
            <a:r>
              <a:rPr lang="en-GB" dirty="0" smtClean="0"/>
              <a:t>The new inflation has a thickness defined automatically as a function of the surface mesh size.</a:t>
            </a:r>
          </a:p>
          <a:p>
            <a:pPr lvl="2"/>
            <a:r>
              <a:rPr lang="en-GB" dirty="0" smtClean="0"/>
              <a:t>Smooth Transition ensures a constant rate of volume change between inflation cells and the tetrahedron cells. It is useful in cases such as these where the surface mesh size varies extensively.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 bwMode="auto">
          <a:xfrm>
            <a:off x="6675120" y="3206354"/>
            <a:ext cx="558422" cy="378094"/>
          </a:xfrm>
          <a:prstGeom prst="rect">
            <a:avLst/>
          </a:prstGeom>
          <a:noFill/>
          <a:ln w="254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 t="6160" b="19600"/>
          <a:stretch>
            <a:fillRect/>
          </a:stretch>
        </p:blipFill>
        <p:spPr bwMode="auto">
          <a:xfrm>
            <a:off x="4773168" y="3675887"/>
            <a:ext cx="2449327" cy="191736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 bwMode="auto">
          <a:xfrm rot="16200000" flipV="1">
            <a:off x="4880347" y="5284383"/>
            <a:ext cx="308345" cy="180751"/>
          </a:xfrm>
          <a:prstGeom prst="straightConnector1">
            <a:avLst/>
          </a:prstGeom>
          <a:solidFill>
            <a:schemeClr val="accent2"/>
          </a:solidFill>
          <a:ln w="25400" cap="sq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0800000">
            <a:off x="6797755" y="3863164"/>
            <a:ext cx="240999" cy="17720"/>
          </a:xfrm>
          <a:prstGeom prst="straightConnector1">
            <a:avLst/>
          </a:prstGeom>
          <a:solidFill>
            <a:schemeClr val="accent2"/>
          </a:solidFill>
          <a:ln w="25400" cap="sq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 bwMode="auto">
          <a:xfrm>
            <a:off x="5117805" y="4065183"/>
            <a:ext cx="1421218" cy="646331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Variable Thickness</a:t>
            </a:r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b="42247"/>
          <a:stretch>
            <a:fillRect/>
          </a:stretch>
        </p:blipFill>
        <p:spPr bwMode="auto">
          <a:xfrm>
            <a:off x="4809600" y="1785600"/>
            <a:ext cx="4011905" cy="35064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Check Inflation Quality</a:t>
            </a:r>
            <a:endParaRPr lang="en-GB" dirty="0"/>
          </a:p>
          <a:p>
            <a:pPr lvl="1"/>
            <a:r>
              <a:rPr lang="en-GB" dirty="0" smtClean="0"/>
              <a:t>Again, before moving on to the complete volume mesh  it is prudent to check the quality of the inflation mesh.</a:t>
            </a:r>
          </a:p>
          <a:p>
            <a:pPr lvl="1"/>
            <a:r>
              <a:rPr lang="en-GB" dirty="0" smtClean="0"/>
              <a:t>The quality is acceptable so we can proceed.</a:t>
            </a:r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 smtClean="0"/>
          </a:p>
          <a:p>
            <a:pPr lvl="1">
              <a:buNone/>
            </a:pPr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Quality</a:t>
            </a:r>
            <a:endParaRPr lang="en-GB" dirty="0"/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 cstate="print"/>
          <a:srcRect l="14766" t="26880" r="15356" b="36400"/>
          <a:stretch>
            <a:fillRect/>
          </a:stretch>
        </p:blipFill>
        <p:spPr bwMode="auto">
          <a:xfrm>
            <a:off x="4563884" y="3862355"/>
            <a:ext cx="4259659" cy="23603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/>
          <a:srcRect l="40162" t="26880" r="46069" b="58800"/>
          <a:stretch>
            <a:fillRect/>
          </a:stretch>
        </p:blipFill>
        <p:spPr bwMode="auto">
          <a:xfrm>
            <a:off x="7381115" y="3850162"/>
            <a:ext cx="1441680" cy="158137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Generate Mesh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Generate the Complete Mesh</a:t>
            </a:r>
          </a:p>
          <a:p>
            <a:pPr lvl="1"/>
            <a:r>
              <a:rPr lang="en-GB" dirty="0" smtClean="0"/>
              <a:t>With appropriate global settings and having checked the quality in the previewed inflation mesh we can now generate the complete mesh.</a:t>
            </a:r>
          </a:p>
          <a:p>
            <a:pPr lvl="1"/>
            <a:r>
              <a:rPr lang="en-GB" dirty="0"/>
              <a:t>In the Outline, right click on the Mesh object and </a:t>
            </a:r>
            <a:r>
              <a:rPr lang="en-GB" dirty="0" smtClean="0"/>
              <a:t>select Generate Mesh or click the Generate Mesh button in the Toolbar.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When the mesh is generated check quality.</a:t>
            </a:r>
          </a:p>
          <a:p>
            <a:pPr lvl="1"/>
            <a:r>
              <a:rPr lang="en-GB" dirty="0" smtClean="0"/>
              <a:t>Right click in the Graphics Window and select View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/>
              <a:t>Top.</a:t>
            </a:r>
          </a:p>
          <a:p>
            <a:pPr lvl="1"/>
            <a:r>
              <a:rPr lang="en-GB" dirty="0" smtClean="0"/>
              <a:t>Create a Section Plane through the middle of the mesh as shown.</a:t>
            </a:r>
            <a:endParaRPr lang="en-GB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724" y="4293489"/>
            <a:ext cx="1485714" cy="3142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5159" y="1851088"/>
            <a:ext cx="3964286" cy="175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 bwMode="auto">
          <a:xfrm rot="5400000">
            <a:off x="7341570" y="4428684"/>
            <a:ext cx="864639" cy="2976"/>
          </a:xfrm>
          <a:prstGeom prst="straightConnector1">
            <a:avLst/>
          </a:prstGeom>
          <a:solidFill>
            <a:schemeClr val="accent2"/>
          </a:solidFill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6181344" y="3895344"/>
            <a:ext cx="768096" cy="822960"/>
          </a:xfrm>
          <a:prstGeom prst="rect">
            <a:avLst/>
          </a:prstGeom>
          <a:noFill/>
          <a:ln w="254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View </a:t>
            </a:r>
            <a:r>
              <a:rPr lang="en-GB" dirty="0" smtClean="0"/>
              <a:t>Mesh Interior</a:t>
            </a:r>
          </a:p>
          <a:p>
            <a:pPr lvl="1"/>
            <a:r>
              <a:rPr lang="en-GB" dirty="0" smtClean="0"/>
              <a:t>The mesh is now ready to be transferred to the solver.</a:t>
            </a:r>
          </a:p>
          <a:p>
            <a:pPr lvl="1"/>
            <a:r>
              <a:rPr lang="en-GB" dirty="0" smtClean="0"/>
              <a:t>This completes the workshop.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Note that for training purposes the bounding box for this geometry is relatively small. In reality, particularly for aerodynamic simulations, the boundaries (inlet, outlet &amp; side-walls)</a:t>
            </a:r>
            <a:r>
              <a:rPr lang="en-GB" dirty="0"/>
              <a:t> </a:t>
            </a:r>
            <a:r>
              <a:rPr lang="en-GB" dirty="0" smtClean="0"/>
              <a:t>would be further away as dictated, for example, by wind tunnel dimensions.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View Mesh</a:t>
            </a:r>
            <a:endParaRPr lang="en-GB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28350" t="7840" r="30122" b="15680"/>
          <a:stretch>
            <a:fillRect/>
          </a:stretch>
        </p:blipFill>
        <p:spPr bwMode="auto">
          <a:xfrm>
            <a:off x="4550903" y="1321747"/>
            <a:ext cx="2531289" cy="4915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/>
          <a:srcRect l="25397" t="21280" r="30122" b="14000"/>
          <a:stretch>
            <a:fillRect/>
          </a:stretch>
        </p:blipFill>
        <p:spPr bwMode="auto">
          <a:xfrm>
            <a:off x="4398913" y="1188720"/>
            <a:ext cx="1775928" cy="27249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 cstate="print"/>
          <a:srcRect l="25397" r="42525" b="11200"/>
          <a:stretch>
            <a:fillRect/>
          </a:stretch>
        </p:blipFill>
        <p:spPr bwMode="auto">
          <a:xfrm>
            <a:off x="7261966" y="1298448"/>
            <a:ext cx="1696584" cy="495293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 bwMode="auto">
          <a:xfrm>
            <a:off x="6528816" y="4230482"/>
            <a:ext cx="329184" cy="359806"/>
          </a:xfrm>
          <a:prstGeom prst="rect">
            <a:avLst/>
          </a:prstGeom>
          <a:noFill/>
          <a:ln w="254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272784" y="2864978"/>
            <a:ext cx="719328" cy="2401966"/>
          </a:xfrm>
          <a:prstGeom prst="rect">
            <a:avLst/>
          </a:prstGeom>
          <a:noFill/>
          <a:ln w="254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r>
              <a:rPr lang="en-GB" dirty="0" smtClean="0"/>
              <a:t>This completes the workshop.</a:t>
            </a:r>
          </a:p>
          <a:p>
            <a:pPr lvl="1"/>
            <a:r>
              <a:rPr lang="en-GB" dirty="0" smtClean="0"/>
              <a:t>From the main menu select File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/>
              <a:t>Close Meshing</a:t>
            </a:r>
          </a:p>
          <a:p>
            <a:pPr lvl="2"/>
            <a:r>
              <a:rPr lang="en-GB" dirty="0" smtClean="0"/>
              <a:t>Workbench will save any application data.</a:t>
            </a:r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From the Workbench Project Page use the file menu and save the project as “AMWS3.wbpj” to your working folder.</a:t>
            </a:r>
          </a:p>
          <a:p>
            <a:pPr lvl="1"/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Save the Project</a:t>
            </a:r>
            <a:endParaRPr lang="en-GB" dirty="0"/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</a:t>
            </a:r>
            <a:r>
              <a:rPr lang="en-GB" dirty="0" err="1" smtClean="0"/>
              <a:t>Startup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550" y="1412332"/>
            <a:ext cx="3813048" cy="4573588"/>
          </a:xfrm>
        </p:spPr>
        <p:txBody>
          <a:bodyPr/>
          <a:lstStyle/>
          <a:p>
            <a:r>
              <a:rPr lang="en-GB" dirty="0"/>
              <a:t>Create the Project</a:t>
            </a:r>
          </a:p>
          <a:p>
            <a:pPr lvl="1"/>
            <a:r>
              <a:rPr lang="en-GB" dirty="0"/>
              <a:t>Start Workbench.</a:t>
            </a:r>
          </a:p>
          <a:p>
            <a:pPr lvl="2"/>
            <a:r>
              <a:rPr lang="en-GB" dirty="0" smtClean="0"/>
              <a:t>Start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/>
              <a:t>All Programs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/>
              <a:t>ANSYS 14.5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/>
              <a:t>Workbench 14.5</a:t>
            </a:r>
          </a:p>
          <a:p>
            <a:pPr lvl="2"/>
            <a:r>
              <a:rPr lang="en-GB" dirty="0" smtClean="0"/>
              <a:t>Drag and drop a Mesh Component System into the Project Schematic.</a:t>
            </a:r>
          </a:p>
          <a:p>
            <a:pPr lvl="1"/>
            <a:r>
              <a:rPr lang="en-GB" dirty="0" smtClean="0"/>
              <a:t>Right </a:t>
            </a:r>
            <a:r>
              <a:rPr lang="en-GB" dirty="0"/>
              <a:t>click on the Geometry cell (A2) and select Import </a:t>
            </a:r>
            <a:r>
              <a:rPr lang="en-GB" dirty="0" smtClean="0"/>
              <a:t>Geometry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/>
              <a:t>Browse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Locate the file “</a:t>
            </a:r>
            <a:r>
              <a:rPr lang="en-GB" dirty="0" smtClean="0"/>
              <a:t>main-gear-clean.stp</a:t>
            </a:r>
            <a:r>
              <a:rPr lang="en-GB" dirty="0"/>
              <a:t>” in the Meshing </a:t>
            </a:r>
            <a:r>
              <a:rPr lang="en-GB" dirty="0" smtClean="0"/>
              <a:t>Workshops Input-Files folder </a:t>
            </a:r>
            <a:r>
              <a:rPr lang="en-GB" dirty="0"/>
              <a:t>and select it. The geometry cell will show a check mark indicating it is up to date.</a:t>
            </a:r>
          </a:p>
          <a:p>
            <a:pPr lvl="2"/>
            <a:endParaRPr lang="en-GB" dirty="0"/>
          </a:p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r="67200" b="55179"/>
          <a:stretch>
            <a:fillRect/>
          </a:stretch>
        </p:blipFill>
        <p:spPr bwMode="auto">
          <a:xfrm>
            <a:off x="4481146" y="1011885"/>
            <a:ext cx="4493657" cy="37133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Arc 7"/>
          <p:cNvSpPr/>
          <p:nvPr/>
        </p:nvSpPr>
        <p:spPr bwMode="auto">
          <a:xfrm rot="8393630">
            <a:off x="4399230" y="2131254"/>
            <a:ext cx="5952986" cy="1227765"/>
          </a:xfrm>
          <a:prstGeom prst="arc">
            <a:avLst/>
          </a:prstGeom>
          <a:noFill/>
          <a:ln w="19050" cap="sq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775" r="1549" b="48665"/>
          <a:stretch>
            <a:fillRect/>
          </a:stretch>
        </p:blipFill>
        <p:spPr bwMode="auto">
          <a:xfrm>
            <a:off x="4463587" y="4847371"/>
            <a:ext cx="4540207" cy="16331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 l="6831" t="5860" r="4554" b="17581"/>
          <a:stretch>
            <a:fillRect/>
          </a:stretch>
        </p:blipFill>
        <p:spPr bwMode="auto">
          <a:xfrm>
            <a:off x="2608630" y="5305963"/>
            <a:ext cx="1751177" cy="11757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583460" y="5508252"/>
            <a:ext cx="1957721" cy="956735"/>
          </a:xfrm>
        </p:spPr>
        <p:txBody>
          <a:bodyPr/>
          <a:lstStyle/>
          <a:p>
            <a:pPr lvl="1"/>
            <a:r>
              <a:rPr lang="en-GB" dirty="0" smtClean="0"/>
              <a:t>Double click the mesh cell (A3) to start Meshing.</a:t>
            </a:r>
            <a:endParaRPr lang="en-GB" dirty="0"/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913101" y="3164745"/>
            <a:ext cx="3108360" cy="2788520"/>
            <a:chOff x="5401120" y="2090845"/>
            <a:chExt cx="3108360" cy="2788520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02337" y="2355555"/>
              <a:ext cx="3107143" cy="25238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01120" y="2090845"/>
              <a:ext cx="452381" cy="2619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Set Units</a:t>
            </a:r>
          </a:p>
          <a:p>
            <a:pPr lvl="1"/>
            <a:r>
              <a:rPr lang="en-GB" dirty="0" smtClean="0"/>
              <a:t>From the main menu select Units and, if it is not already set, specify Metric (m...).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Units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 bwMode="auto">
          <a:xfrm>
            <a:off x="2852012" y="3285129"/>
            <a:ext cx="534011" cy="526693"/>
          </a:xfrm>
          <a:prstGeom prst="ellipse">
            <a:avLst/>
          </a:prstGeom>
          <a:noFill/>
          <a:ln w="254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447800" y="1086186"/>
            <a:ext cx="6201508" cy="3733800"/>
          </a:xfrm>
        </p:spPr>
        <p:txBody>
          <a:bodyPr/>
          <a:lstStyle/>
          <a:p>
            <a:r>
              <a:rPr lang="en-GB" dirty="0" smtClean="0"/>
              <a:t>Set Display Options</a:t>
            </a:r>
          </a:p>
          <a:p>
            <a:pPr lvl="1"/>
            <a:r>
              <a:rPr lang="en-GB" dirty="0" smtClean="0"/>
              <a:t>From the Main Menu, select Tools </a:t>
            </a:r>
            <a:r>
              <a:rPr lang="en-GB" dirty="0" smtClean="0">
                <a:sym typeface="Wingdings" pitchFamily="2" charset="2"/>
              </a:rPr>
              <a:t></a:t>
            </a:r>
            <a:r>
              <a:rPr lang="en-GB" dirty="0" smtClean="0"/>
              <a:t> Options.</a:t>
            </a:r>
          </a:p>
          <a:p>
            <a:pPr lvl="1"/>
            <a:r>
              <a:rPr lang="en-GB" dirty="0" smtClean="0"/>
              <a:t>In the Options Panel expand Mechanical and select Graphics.</a:t>
            </a:r>
          </a:p>
          <a:p>
            <a:pPr lvl="2"/>
            <a:r>
              <a:rPr lang="en-GB" dirty="0" smtClean="0"/>
              <a:t>Set the Highlight Selection option to Both Sides and click OK.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Options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1597" y="2479083"/>
            <a:ext cx="716121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1725599" y="4542995"/>
            <a:ext cx="476276" cy="146047"/>
          </a:xfrm>
          <a:prstGeom prst="rect">
            <a:avLst/>
          </a:prstGeom>
          <a:noFill/>
          <a:ln w="254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548814" y="3334768"/>
            <a:ext cx="623799" cy="147267"/>
          </a:xfrm>
          <a:prstGeom prst="rect">
            <a:avLst/>
          </a:prstGeom>
          <a:noFill/>
          <a:ln w="254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237406" y="3955341"/>
            <a:ext cx="2153896" cy="148486"/>
          </a:xfrm>
          <a:prstGeom prst="rect">
            <a:avLst/>
          </a:prstGeom>
          <a:noFill/>
          <a:ln w="254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388075" y="3955341"/>
            <a:ext cx="2680591" cy="419149"/>
          </a:xfrm>
          <a:prstGeom prst="rect">
            <a:avLst/>
          </a:prstGeom>
          <a:noFill/>
          <a:ln w="254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8557" y="1850773"/>
            <a:ext cx="3813175" cy="34595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549" y="1751012"/>
            <a:ext cx="3938921" cy="4573588"/>
          </a:xfrm>
        </p:spPr>
        <p:txBody>
          <a:bodyPr/>
          <a:lstStyle/>
          <a:p>
            <a:r>
              <a:rPr lang="en-GB" dirty="0" smtClean="0"/>
              <a:t>View the Geometry</a:t>
            </a:r>
            <a:endParaRPr lang="en-GB" dirty="0"/>
          </a:p>
          <a:p>
            <a:pPr lvl="1"/>
            <a:r>
              <a:rPr lang="en-GB" dirty="0" smtClean="0"/>
              <a:t>Select the Face Selection Filter.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Left click to select the face then right click and select Hide Face(s) from the context menu as shown (right).</a:t>
            </a:r>
          </a:p>
          <a:p>
            <a:pPr lvl="1"/>
            <a:r>
              <a:rPr lang="en-GB" dirty="0" smtClean="0"/>
              <a:t>Snap the view to the +Z Axis using the Axis Triad as shown (below).</a:t>
            </a:r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Geometry</a:t>
            </a:r>
            <a:endParaRPr lang="en-GB" dirty="0"/>
          </a:p>
        </p:txBody>
      </p:sp>
      <p:sp>
        <p:nvSpPr>
          <p:cNvPr id="14" name="Oval 13"/>
          <p:cNvSpPr/>
          <p:nvPr/>
        </p:nvSpPr>
        <p:spPr bwMode="auto">
          <a:xfrm>
            <a:off x="5977985" y="3519036"/>
            <a:ext cx="534011" cy="526693"/>
          </a:xfrm>
          <a:prstGeom prst="ellipse">
            <a:avLst/>
          </a:prstGeom>
          <a:noFill/>
          <a:ln w="254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33108" y="2385194"/>
            <a:ext cx="1320000" cy="360614"/>
            <a:chOff x="822475" y="2417092"/>
            <a:chExt cx="1320000" cy="36061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2475" y="2444330"/>
              <a:ext cx="1320000" cy="2933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9" name="Oval 8"/>
            <p:cNvSpPr/>
            <p:nvPr/>
          </p:nvSpPr>
          <p:spPr bwMode="auto">
            <a:xfrm>
              <a:off x="1446022" y="2417092"/>
              <a:ext cx="382778" cy="360614"/>
            </a:xfrm>
            <a:prstGeom prst="ellipse">
              <a:avLst/>
            </a:prstGeom>
            <a:noFill/>
            <a:ln w="25400" cap="sq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GB" b="1" dirty="0" smtClean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6952" y="2268500"/>
            <a:ext cx="1505703" cy="23141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2580" y="5573239"/>
            <a:ext cx="3547619" cy="38095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 bwMode="auto">
          <a:xfrm>
            <a:off x="6539001" y="3306727"/>
            <a:ext cx="1488560" cy="138222"/>
          </a:xfrm>
          <a:prstGeom prst="rect">
            <a:avLst/>
          </a:prstGeom>
          <a:noFill/>
          <a:ln w="254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17" name="Straight Arrow Connector 16"/>
          <p:cNvCxnSpPr>
            <a:stCxn id="16" idx="2"/>
            <a:endCxn id="1029" idx="0"/>
          </p:cNvCxnSpPr>
          <p:nvPr/>
        </p:nvCxnSpPr>
        <p:spPr bwMode="auto">
          <a:xfrm rot="5400000">
            <a:off x="6215691" y="4505649"/>
            <a:ext cx="2128290" cy="6891"/>
          </a:xfrm>
          <a:prstGeom prst="straightConnector1">
            <a:avLst/>
          </a:prstGeom>
          <a:solidFill>
            <a:schemeClr val="accent2"/>
          </a:solidFill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7" y="4819761"/>
            <a:ext cx="1104900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9870" y="4476307"/>
            <a:ext cx="2368555" cy="19032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Preparation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549" y="1751012"/>
            <a:ext cx="4693831" cy="4573588"/>
          </a:xfrm>
        </p:spPr>
        <p:txBody>
          <a:bodyPr/>
          <a:lstStyle/>
          <a:p>
            <a:r>
              <a:rPr lang="en-GB" dirty="0" smtClean="0"/>
              <a:t>Planning</a:t>
            </a:r>
          </a:p>
          <a:p>
            <a:pPr lvl="1"/>
            <a:r>
              <a:rPr lang="en-GB" dirty="0" smtClean="0"/>
              <a:t>This CAD file contains a single body streamlined main landing gear geometry.</a:t>
            </a:r>
          </a:p>
          <a:p>
            <a:pPr lvl="2"/>
            <a:r>
              <a:rPr lang="en-GB" dirty="0" smtClean="0"/>
              <a:t>Symmetry is assumed.</a:t>
            </a:r>
          </a:p>
          <a:p>
            <a:pPr lvl="1"/>
            <a:r>
              <a:rPr lang="en-GB" dirty="0" smtClean="0"/>
              <a:t>The arrangement of the geometry and presence of complex curved surfaces would make decomposition into hex </a:t>
            </a:r>
            <a:r>
              <a:rPr lang="en-GB" dirty="0" err="1" smtClean="0"/>
              <a:t>sweepable</a:t>
            </a:r>
            <a:r>
              <a:rPr lang="en-GB" dirty="0" smtClean="0"/>
              <a:t> volumes impractical.</a:t>
            </a:r>
          </a:p>
          <a:p>
            <a:pPr lvl="1"/>
            <a:r>
              <a:rPr lang="en-GB" dirty="0" smtClean="0"/>
              <a:t>The Tetrahedrons Method combined with Advanced Size Functions to capture curvature would be a good candidate for this application.</a:t>
            </a:r>
          </a:p>
          <a:p>
            <a:pPr lvl="1"/>
            <a:r>
              <a:rPr lang="en-GB" dirty="0"/>
              <a:t>Since the CAD is of a good quality the Patch Conforming Algorithm will be used.</a:t>
            </a:r>
          </a:p>
          <a:p>
            <a:pPr lvl="1"/>
            <a:r>
              <a:rPr lang="en-GB" dirty="0" smtClean="0"/>
              <a:t>Inflation will be used as the mesh is intended for an external aerodynamic analysis where boundary layer resolution will be required.</a:t>
            </a:r>
          </a:p>
          <a:p>
            <a:pPr lvl="1"/>
            <a:endParaRPr lang="en-GB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8266" r="6012"/>
          <a:stretch>
            <a:fillRect/>
          </a:stretch>
        </p:blipFill>
        <p:spPr bwMode="auto">
          <a:xfrm>
            <a:off x="5322919" y="1977664"/>
            <a:ext cx="3682862" cy="431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Named Selections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549" y="1751012"/>
            <a:ext cx="4268529" cy="4573588"/>
          </a:xfrm>
        </p:spPr>
        <p:txBody>
          <a:bodyPr/>
          <a:lstStyle/>
          <a:p>
            <a:r>
              <a:rPr lang="en-GB" dirty="0" smtClean="0"/>
              <a:t>Add Named Selections</a:t>
            </a:r>
          </a:p>
          <a:p>
            <a:pPr lvl="1"/>
            <a:r>
              <a:rPr lang="en-GB" dirty="0" smtClean="0"/>
              <a:t>Select the Face Selection Filter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Select Box Select.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Click, drag and release from top left to bottom right to draw a box around the landing gear surface as shown (right).</a:t>
            </a:r>
          </a:p>
          <a:p>
            <a:pPr lvl="2"/>
            <a:r>
              <a:rPr lang="en-GB" dirty="0" smtClean="0"/>
              <a:t>The landing gear surfaces will be selected.  </a:t>
            </a:r>
          </a:p>
          <a:p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833108" y="2403482"/>
            <a:ext cx="1320000" cy="360614"/>
            <a:chOff x="822475" y="2417092"/>
            <a:chExt cx="1320000" cy="360614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2475" y="2444330"/>
              <a:ext cx="1320000" cy="2933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5" name="Oval 14"/>
            <p:cNvSpPr/>
            <p:nvPr/>
          </p:nvSpPr>
          <p:spPr bwMode="auto">
            <a:xfrm>
              <a:off x="1446022" y="2417092"/>
              <a:ext cx="382778" cy="360614"/>
            </a:xfrm>
            <a:prstGeom prst="ellipse">
              <a:avLst/>
            </a:prstGeom>
            <a:noFill/>
            <a:ln w="25400" cap="sq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GB" b="1" dirty="0" smtClean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35098" y="3037144"/>
            <a:ext cx="2342858" cy="1837249"/>
            <a:chOff x="3790949" y="2601212"/>
            <a:chExt cx="2342858" cy="183724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90949" y="2924175"/>
              <a:ext cx="2342858" cy="15142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93385" y="2601212"/>
              <a:ext cx="485715" cy="3142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 l="15242" t="15120" r="15242" b="19040"/>
          <a:stretch>
            <a:fillRect/>
          </a:stretch>
        </p:blipFill>
        <p:spPr bwMode="auto">
          <a:xfrm>
            <a:off x="4880337" y="471244"/>
            <a:ext cx="3447994" cy="296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 l="15242" t="19040" r="15242" b="19040"/>
          <a:stretch>
            <a:fillRect/>
          </a:stretch>
        </p:blipFill>
        <p:spPr bwMode="auto">
          <a:xfrm>
            <a:off x="4883699" y="3671030"/>
            <a:ext cx="3447994" cy="27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/>
          <a:srcRect l="73161" t="67200" r="20323" b="25760"/>
          <a:stretch>
            <a:fillRect/>
          </a:stretch>
        </p:blipFill>
        <p:spPr bwMode="auto">
          <a:xfrm>
            <a:off x="8107499" y="2668773"/>
            <a:ext cx="877014" cy="85981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 bwMode="auto">
          <a:xfrm>
            <a:off x="7687340" y="2785730"/>
            <a:ext cx="350874" cy="372140"/>
          </a:xfrm>
          <a:prstGeom prst="rect">
            <a:avLst/>
          </a:prstGeom>
          <a:noFill/>
          <a:ln w="254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rot="16200000" flipH="1">
            <a:off x="5470451" y="579474"/>
            <a:ext cx="2179675" cy="2169042"/>
          </a:xfrm>
          <a:prstGeom prst="straightConnector1">
            <a:avLst/>
          </a:prstGeom>
          <a:solidFill>
            <a:schemeClr val="accent2"/>
          </a:solidFill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550" y="1751012"/>
            <a:ext cx="4328922" cy="4573588"/>
          </a:xfrm>
        </p:spPr>
        <p:txBody>
          <a:bodyPr/>
          <a:lstStyle/>
          <a:p>
            <a:r>
              <a:rPr lang="en-GB" dirty="0" smtClean="0"/>
              <a:t>Add Named Selections (Continued)</a:t>
            </a:r>
          </a:p>
          <a:p>
            <a:pPr lvl="1"/>
            <a:r>
              <a:rPr lang="en-GB" dirty="0" smtClean="0"/>
              <a:t>Right click and select Create Named Selection from the Context Menu as shown (below).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In the Named Selection Dialog Box type the name “wall-gear” as shown (right).</a:t>
            </a:r>
          </a:p>
          <a:p>
            <a:pPr lvl="1"/>
            <a:r>
              <a:rPr lang="en-GB" dirty="0" smtClean="0"/>
              <a:t>Click OK.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5750" t="14560" r="15750" b="13440"/>
          <a:stretch>
            <a:fillRect/>
          </a:stretch>
        </p:blipFill>
        <p:spPr bwMode="auto">
          <a:xfrm>
            <a:off x="1060693" y="2929073"/>
            <a:ext cx="2761137" cy="2633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Named Selections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1137693" y="5309054"/>
            <a:ext cx="1605516" cy="127592"/>
          </a:xfrm>
          <a:prstGeom prst="rect">
            <a:avLst/>
          </a:prstGeom>
          <a:noFill/>
          <a:ln w="254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23" name="Straight Arrow Connector 22"/>
          <p:cNvCxnSpPr>
            <a:stCxn id="21" idx="0"/>
            <a:endCxn id="4099" idx="2"/>
          </p:cNvCxnSpPr>
          <p:nvPr/>
        </p:nvCxnSpPr>
        <p:spPr bwMode="auto">
          <a:xfrm rot="5400000" flipH="1" flipV="1">
            <a:off x="1792477" y="5158696"/>
            <a:ext cx="298332" cy="2384"/>
          </a:xfrm>
          <a:prstGeom prst="straightConnector1">
            <a:avLst/>
          </a:prstGeom>
          <a:solidFill>
            <a:schemeClr val="accent2"/>
          </a:solidFill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30" y="4725008"/>
            <a:ext cx="3523810" cy="28571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8058" y="2189164"/>
            <a:ext cx="3833334" cy="359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Oval 26"/>
          <p:cNvSpPr/>
          <p:nvPr/>
        </p:nvSpPr>
        <p:spPr bwMode="auto">
          <a:xfrm>
            <a:off x="5071910" y="2528245"/>
            <a:ext cx="780250" cy="763595"/>
          </a:xfrm>
          <a:prstGeom prst="ellipse">
            <a:avLst/>
          </a:prstGeom>
          <a:noFill/>
          <a:ln w="254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158710" y="5180210"/>
            <a:ext cx="534011" cy="526693"/>
          </a:xfrm>
          <a:prstGeom prst="ellipse">
            <a:avLst/>
          </a:prstGeom>
          <a:noFill/>
          <a:ln w="254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1_ANSYS-2011-powerpoint-template">
  <a:themeElements>
    <a:clrScheme name="Custom 1">
      <a:dk1>
        <a:sysClr val="windowText" lastClr="000000"/>
      </a:dk1>
      <a:lt1>
        <a:sysClr val="window" lastClr="FFFFFF"/>
      </a:lt1>
      <a:dk2>
        <a:srgbClr val="FFDD00"/>
      </a:dk2>
      <a:lt2>
        <a:srgbClr val="0079C1"/>
      </a:lt2>
      <a:accent1>
        <a:srgbClr val="000000"/>
      </a:accent1>
      <a:accent2>
        <a:srgbClr val="F2F2F2"/>
      </a:accent2>
      <a:accent3>
        <a:srgbClr val="BFBFBF"/>
      </a:accent3>
      <a:accent4>
        <a:srgbClr val="6D6E71"/>
      </a:accent4>
      <a:accent5>
        <a:srgbClr val="939598"/>
      </a:accent5>
      <a:accent6>
        <a:srgbClr val="BCBEC0"/>
      </a:accent6>
      <a:hlink>
        <a:srgbClr val="414042"/>
      </a:hlink>
      <a:folHlink>
        <a:srgbClr val="008C99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75000"/>
          </a:schemeClr>
        </a:solidFill>
        <a:ln w="12700" cap="sq" algn="ctr">
          <a:noFill/>
          <a:miter lim="800000"/>
          <a:headEnd/>
          <a:tailEnd/>
        </a:ln>
        <a:effectLst/>
      </a:spPr>
      <a:bodyPr wrap="none" rtlCol="0" anchor="ctr"/>
      <a:lstStyle>
        <a:defPPr algn="ctr">
          <a:defRPr b="1" dirty="0" smtClean="0">
            <a:solidFill>
              <a:schemeClr val="bg1"/>
            </a:solidFill>
            <a:latin typeface="Arial Narrow" pitchFamily="34" charset="0"/>
          </a:defRPr>
        </a:defPPr>
      </a:lstStyle>
    </a:spDef>
    <a:lnDef>
      <a:spPr bwMode="auto">
        <a:solidFill>
          <a:schemeClr val="accent2"/>
        </a:solidFill>
        <a:ln w="19050" cap="sq" cmpd="sng" algn="ctr">
          <a:solidFill>
            <a:schemeClr val="bg2"/>
          </a:solidFill>
          <a:prstDash val="solid"/>
          <a:round/>
          <a:headEnd type="triangle" w="med" len="med"/>
          <a:tailEnd type="triangle" w="med" len="med"/>
        </a:ln>
        <a:effectLst/>
      </a:spPr>
      <a:bodyPr/>
      <a:lstStyle/>
    </a:lnDef>
    <a:txDef>
      <a:spPr bwMode="auto">
        <a:noFill/>
        <a:ln w="12700" cap="sq" algn="ctr">
          <a:noFill/>
          <a:miter lim="800000"/>
          <a:headEnd/>
          <a:tailEnd/>
        </a:ln>
        <a:effectLst/>
      </a:spPr>
      <a:bodyPr wrap="square" rtlCol="0">
        <a:spAutoFit/>
      </a:bodyPr>
      <a:lstStyle>
        <a:defPPr>
          <a:defRPr b="1" dirty="0" smtClean="0">
            <a:latin typeface="Calibri" pitchFamily="34" charset="0"/>
            <a:cs typeface="Calibr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23461</TotalTime>
  <Words>1688</Words>
  <Application>Microsoft Office PowerPoint</Application>
  <PresentationFormat>On-screen Show (4:3)</PresentationFormat>
  <Paragraphs>226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1_ANSYS-2011-powerpoint-template</vt:lpstr>
      <vt:lpstr>Workshop 3  Global Mesh Controls </vt:lpstr>
      <vt:lpstr>Introduction</vt:lpstr>
      <vt:lpstr>Project Startup</vt:lpstr>
      <vt:lpstr>Units</vt:lpstr>
      <vt:lpstr>Options</vt:lpstr>
      <vt:lpstr>Geometry</vt:lpstr>
      <vt:lpstr>Preparation</vt:lpstr>
      <vt:lpstr>Named Selections</vt:lpstr>
      <vt:lpstr>Named Selections</vt:lpstr>
      <vt:lpstr>Named Selections</vt:lpstr>
      <vt:lpstr>Named Selections</vt:lpstr>
      <vt:lpstr>Global Mesh Settings</vt:lpstr>
      <vt:lpstr>Preview</vt:lpstr>
      <vt:lpstr>Section Plane</vt:lpstr>
      <vt:lpstr>ASF Off</vt:lpstr>
      <vt:lpstr>ASF Curvature</vt:lpstr>
      <vt:lpstr>ASF Curvature</vt:lpstr>
      <vt:lpstr>Relevance Center</vt:lpstr>
      <vt:lpstr>ASF Proximity</vt:lpstr>
      <vt:lpstr>ASF Proximity</vt:lpstr>
      <vt:lpstr>ASF Proximity</vt:lpstr>
      <vt:lpstr>Quality</vt:lpstr>
      <vt:lpstr>Inflation</vt:lpstr>
      <vt:lpstr>Inflation</vt:lpstr>
      <vt:lpstr>Inflation</vt:lpstr>
      <vt:lpstr>Quality</vt:lpstr>
      <vt:lpstr>Generate Mesh</vt:lpstr>
      <vt:lpstr>View Mesh</vt:lpstr>
      <vt:lpstr>Save the Project</vt:lpstr>
    </vt:vector>
  </TitlesOfParts>
  <Company>ANSYS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pcdimier</dc:creator>
  <cp:lastModifiedBy>mkhan</cp:lastModifiedBy>
  <cp:revision>718</cp:revision>
  <dcterms:created xsi:type="dcterms:W3CDTF">2003-01-22T19:16:29Z</dcterms:created>
  <dcterms:modified xsi:type="dcterms:W3CDTF">2012-11-20T06:41:00Z</dcterms:modified>
</cp:coreProperties>
</file>