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36"/>
  </p:notesMasterIdLst>
  <p:handoutMasterIdLst>
    <p:handoutMasterId r:id="rId37"/>
  </p:handoutMasterIdLst>
  <p:sldIdLst>
    <p:sldId id="563" r:id="rId2"/>
    <p:sldId id="607" r:id="rId3"/>
    <p:sldId id="608" r:id="rId4"/>
    <p:sldId id="609" r:id="rId5"/>
    <p:sldId id="610" r:id="rId6"/>
    <p:sldId id="637" r:id="rId7"/>
    <p:sldId id="638" r:id="rId8"/>
    <p:sldId id="611" r:id="rId9"/>
    <p:sldId id="641" r:id="rId10"/>
    <p:sldId id="613" r:id="rId11"/>
    <p:sldId id="614" r:id="rId12"/>
    <p:sldId id="615" r:id="rId13"/>
    <p:sldId id="616" r:id="rId14"/>
    <p:sldId id="617" r:id="rId15"/>
    <p:sldId id="618" r:id="rId16"/>
    <p:sldId id="639" r:id="rId17"/>
    <p:sldId id="620" r:id="rId18"/>
    <p:sldId id="640" r:id="rId19"/>
    <p:sldId id="621" r:id="rId20"/>
    <p:sldId id="622" r:id="rId21"/>
    <p:sldId id="623" r:id="rId22"/>
    <p:sldId id="624" r:id="rId23"/>
    <p:sldId id="625" r:id="rId24"/>
    <p:sldId id="643" r:id="rId25"/>
    <p:sldId id="644" r:id="rId26"/>
    <p:sldId id="642" r:id="rId27"/>
    <p:sldId id="626" r:id="rId28"/>
    <p:sldId id="627" r:id="rId29"/>
    <p:sldId id="629" r:id="rId30"/>
    <p:sldId id="636" r:id="rId31"/>
    <p:sldId id="630" r:id="rId32"/>
    <p:sldId id="631" r:id="rId33"/>
    <p:sldId id="632" r:id="rId34"/>
    <p:sldId id="633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0000FF"/>
    <a:srgbClr val="006666"/>
    <a:srgbClr val="FFFF00"/>
    <a:srgbClr val="FFFF66"/>
    <a:srgbClr val="7CBCE3"/>
    <a:srgbClr val="77A9D9"/>
    <a:srgbClr val="7CB0DC"/>
    <a:srgbClr val="E9E1D4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92" autoAdjust="0"/>
    <p:restoredTop sz="96543" autoAdjust="0"/>
  </p:normalViewPr>
  <p:slideViewPr>
    <p:cSldViewPr snapToGrid="0">
      <p:cViewPr varScale="1">
        <p:scale>
          <a:sx n="112" d="100"/>
          <a:sy n="112" d="100"/>
        </p:scale>
        <p:origin x="-1788" y="-90"/>
      </p:cViewPr>
      <p:guideLst>
        <p:guide orient="horz" pos="4209"/>
        <p:guide pos="5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4008D-F24F-4C7D-ACA2-1143D8E764EA}" type="doc">
      <dgm:prSet loTypeId="urn:microsoft.com/office/officeart/2005/8/layout/chevron1" loCatId="process" qsTypeId="urn:microsoft.com/office/officeart/2005/8/quickstyle/simple3" qsCatId="simple" csTypeId="urn:microsoft.com/office/officeart/2005/8/colors/accent6_5" csCatId="accent6" phldr="1"/>
      <dgm:spPr/>
    </dgm:pt>
    <dgm:pt modelId="{536C7F82-E4AB-4C57-9F96-AB066EF6C828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1200" b="1" dirty="0" smtClean="0"/>
            <a:t>Geometry Creation </a:t>
          </a:r>
        </a:p>
        <a:p>
          <a:pPr>
            <a:spcAft>
              <a:spcPts val="0"/>
            </a:spcAft>
          </a:pPr>
          <a:r>
            <a:rPr lang="en-US" sz="1200" b="1" dirty="0" smtClean="0"/>
            <a:t>OR </a:t>
          </a:r>
        </a:p>
        <a:p>
          <a:pPr>
            <a:spcAft>
              <a:spcPts val="0"/>
            </a:spcAft>
          </a:pPr>
          <a:r>
            <a:rPr lang="en-US" sz="1200" b="1" dirty="0" smtClean="0"/>
            <a:t>Geometry Import</a:t>
          </a:r>
          <a:endParaRPr lang="en-US" sz="1200" b="1" dirty="0"/>
        </a:p>
      </dgm:t>
    </dgm:pt>
    <dgm:pt modelId="{44C7D4EE-BB91-4CC4-8DA5-FAA70F6FAB89}" type="parTrans" cxnId="{844FD072-5DA3-4EF2-84EC-A5EA59A33976}">
      <dgm:prSet/>
      <dgm:spPr/>
      <dgm:t>
        <a:bodyPr/>
        <a:lstStyle/>
        <a:p>
          <a:endParaRPr lang="en-US"/>
        </a:p>
      </dgm:t>
    </dgm:pt>
    <dgm:pt modelId="{0AEE0D43-3114-4919-8499-7D66A5FD6835}" type="sibTrans" cxnId="{844FD072-5DA3-4EF2-84EC-A5EA59A33976}">
      <dgm:prSet/>
      <dgm:spPr/>
      <dgm:t>
        <a:bodyPr/>
        <a:lstStyle/>
        <a:p>
          <a:endParaRPr lang="en-US"/>
        </a:p>
      </dgm:t>
    </dgm:pt>
    <dgm:pt modelId="{66A56599-162D-44FD-928E-3D46C04CCA1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Meshing</a:t>
          </a:r>
          <a:endParaRPr lang="en-US" sz="1200" b="1" dirty="0"/>
        </a:p>
      </dgm:t>
    </dgm:pt>
    <dgm:pt modelId="{C07A029E-C8D7-4F09-9905-BF42BD1F7F1E}" type="parTrans" cxnId="{4A0FA4BB-4994-4585-9F22-D9D263BB30E3}">
      <dgm:prSet/>
      <dgm:spPr/>
      <dgm:t>
        <a:bodyPr/>
        <a:lstStyle/>
        <a:p>
          <a:endParaRPr lang="en-US"/>
        </a:p>
      </dgm:t>
    </dgm:pt>
    <dgm:pt modelId="{0BCD6312-02F8-4B06-9D63-F266BEE67CFC}" type="sibTrans" cxnId="{4A0FA4BB-4994-4585-9F22-D9D263BB30E3}">
      <dgm:prSet/>
      <dgm:spPr/>
      <dgm:t>
        <a:bodyPr/>
        <a:lstStyle/>
        <a:p>
          <a:endParaRPr lang="en-US"/>
        </a:p>
      </dgm:t>
    </dgm:pt>
    <dgm:pt modelId="{C5E652E5-429C-418B-9899-9BA8A82A778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Solver</a:t>
          </a:r>
          <a:endParaRPr lang="en-US" sz="1200" b="1" dirty="0"/>
        </a:p>
      </dgm:t>
    </dgm:pt>
    <dgm:pt modelId="{3F5F7DDF-552E-4EDE-950A-68A4C3D291D8}" type="parTrans" cxnId="{DFA61565-9DA3-44B7-B688-3E7A6FF1D8FF}">
      <dgm:prSet/>
      <dgm:spPr/>
      <dgm:t>
        <a:bodyPr/>
        <a:lstStyle/>
        <a:p>
          <a:endParaRPr lang="en-US"/>
        </a:p>
      </dgm:t>
    </dgm:pt>
    <dgm:pt modelId="{12714E38-C01B-49C6-9A88-B2B61C169EDD}" type="sibTrans" cxnId="{DFA61565-9DA3-44B7-B688-3E7A6FF1D8FF}">
      <dgm:prSet/>
      <dgm:spPr/>
      <dgm:t>
        <a:bodyPr/>
        <a:lstStyle/>
        <a:p>
          <a:endParaRPr lang="en-US"/>
        </a:p>
      </dgm:t>
    </dgm:pt>
    <dgm:pt modelId="{9A99B217-08D4-4330-BC31-A2C9C0E4B47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Geometry Operations</a:t>
          </a:r>
        </a:p>
      </dgm:t>
    </dgm:pt>
    <dgm:pt modelId="{CDA09F4C-B37E-4DE7-98E2-DE739E88F925}" type="parTrans" cxnId="{4DB852E1-64B2-4D59-BD61-05E7BC88FAB8}">
      <dgm:prSet/>
      <dgm:spPr/>
      <dgm:t>
        <a:bodyPr/>
        <a:lstStyle/>
        <a:p>
          <a:endParaRPr lang="en-US"/>
        </a:p>
      </dgm:t>
    </dgm:pt>
    <dgm:pt modelId="{A3D4EF01-36B1-4A07-8750-335F182E30B2}" type="sibTrans" cxnId="{4DB852E1-64B2-4D59-BD61-05E7BC88FAB8}">
      <dgm:prSet/>
      <dgm:spPr/>
      <dgm:t>
        <a:bodyPr/>
        <a:lstStyle/>
        <a:p>
          <a:endParaRPr lang="en-US"/>
        </a:p>
      </dgm:t>
    </dgm:pt>
    <dgm:pt modelId="{C08A86F6-D1AE-47CA-822F-DCC33A826337}" type="pres">
      <dgm:prSet presAssocID="{EF14008D-F24F-4C7D-ACA2-1143D8E764EA}" presName="Name0" presStyleCnt="0">
        <dgm:presLayoutVars>
          <dgm:dir/>
          <dgm:animLvl val="lvl"/>
          <dgm:resizeHandles val="exact"/>
        </dgm:presLayoutVars>
      </dgm:prSet>
      <dgm:spPr/>
    </dgm:pt>
    <dgm:pt modelId="{EDD5D16F-CBC1-400C-B2D3-F81ED937DAB6}" type="pres">
      <dgm:prSet presAssocID="{536C7F82-E4AB-4C57-9F96-AB066EF6C8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2CF91-66F8-4DC2-8CDC-B1C63B971043}" type="pres">
      <dgm:prSet presAssocID="{0AEE0D43-3114-4919-8499-7D66A5FD6835}" presName="parTxOnlySpace" presStyleCnt="0"/>
      <dgm:spPr/>
    </dgm:pt>
    <dgm:pt modelId="{131F5272-4FE6-4D9C-99E1-F4721454DD92}" type="pres">
      <dgm:prSet presAssocID="{9A99B217-08D4-4330-BC31-A2C9C0E4B47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0C25E-D581-4EED-B3F5-3D146D8FD9BA}" type="pres">
      <dgm:prSet presAssocID="{A3D4EF01-36B1-4A07-8750-335F182E30B2}" presName="parTxOnlySpace" presStyleCnt="0"/>
      <dgm:spPr/>
    </dgm:pt>
    <dgm:pt modelId="{C53B2050-681C-4069-B84A-7A9EC9A5D580}" type="pres">
      <dgm:prSet presAssocID="{66A56599-162D-44FD-928E-3D46C04CCA1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506A5-D1E3-4292-A51A-F827E12987D3}" type="pres">
      <dgm:prSet presAssocID="{0BCD6312-02F8-4B06-9D63-F266BEE67CFC}" presName="parTxOnlySpace" presStyleCnt="0"/>
      <dgm:spPr/>
    </dgm:pt>
    <dgm:pt modelId="{D55A475E-931B-4DC5-ABC7-4BE5B7EBA682}" type="pres">
      <dgm:prSet presAssocID="{C5E652E5-429C-418B-9899-9BA8A82A77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0FA4BB-4994-4585-9F22-D9D263BB30E3}" srcId="{EF14008D-F24F-4C7D-ACA2-1143D8E764EA}" destId="{66A56599-162D-44FD-928E-3D46C04CCA13}" srcOrd="2" destOrd="0" parTransId="{C07A029E-C8D7-4F09-9905-BF42BD1F7F1E}" sibTransId="{0BCD6312-02F8-4B06-9D63-F266BEE67CFC}"/>
    <dgm:cxn modelId="{673FDEA1-38CD-4CDE-99EA-D135F50EC7CB}" type="presOf" srcId="{9A99B217-08D4-4330-BC31-A2C9C0E4B476}" destId="{131F5272-4FE6-4D9C-99E1-F4721454DD92}" srcOrd="0" destOrd="0" presId="urn:microsoft.com/office/officeart/2005/8/layout/chevron1"/>
    <dgm:cxn modelId="{0C283812-69B5-4EF1-BB51-5FBD311DE201}" type="presOf" srcId="{536C7F82-E4AB-4C57-9F96-AB066EF6C828}" destId="{EDD5D16F-CBC1-400C-B2D3-F81ED937DAB6}" srcOrd="0" destOrd="0" presId="urn:microsoft.com/office/officeart/2005/8/layout/chevron1"/>
    <dgm:cxn modelId="{85BEA096-15A1-43E9-A7AD-A506C4D36453}" type="presOf" srcId="{EF14008D-F24F-4C7D-ACA2-1143D8E764EA}" destId="{C08A86F6-D1AE-47CA-822F-DCC33A826337}" srcOrd="0" destOrd="0" presId="urn:microsoft.com/office/officeart/2005/8/layout/chevron1"/>
    <dgm:cxn modelId="{DFA61565-9DA3-44B7-B688-3E7A6FF1D8FF}" srcId="{EF14008D-F24F-4C7D-ACA2-1143D8E764EA}" destId="{C5E652E5-429C-418B-9899-9BA8A82A7786}" srcOrd="3" destOrd="0" parTransId="{3F5F7DDF-552E-4EDE-950A-68A4C3D291D8}" sibTransId="{12714E38-C01B-49C6-9A88-B2B61C169EDD}"/>
    <dgm:cxn modelId="{4DB852E1-64B2-4D59-BD61-05E7BC88FAB8}" srcId="{EF14008D-F24F-4C7D-ACA2-1143D8E764EA}" destId="{9A99B217-08D4-4330-BC31-A2C9C0E4B476}" srcOrd="1" destOrd="0" parTransId="{CDA09F4C-B37E-4DE7-98E2-DE739E88F925}" sibTransId="{A3D4EF01-36B1-4A07-8750-335F182E30B2}"/>
    <dgm:cxn modelId="{B0EA0182-EF98-4D59-883E-6FA9C1799EDD}" type="presOf" srcId="{66A56599-162D-44FD-928E-3D46C04CCA13}" destId="{C53B2050-681C-4069-B84A-7A9EC9A5D580}" srcOrd="0" destOrd="0" presId="urn:microsoft.com/office/officeart/2005/8/layout/chevron1"/>
    <dgm:cxn modelId="{844FD072-5DA3-4EF2-84EC-A5EA59A33976}" srcId="{EF14008D-F24F-4C7D-ACA2-1143D8E764EA}" destId="{536C7F82-E4AB-4C57-9F96-AB066EF6C828}" srcOrd="0" destOrd="0" parTransId="{44C7D4EE-BB91-4CC4-8DA5-FAA70F6FAB89}" sibTransId="{0AEE0D43-3114-4919-8499-7D66A5FD6835}"/>
    <dgm:cxn modelId="{45473299-098B-4D53-A6BB-C5A698970762}" type="presOf" srcId="{C5E652E5-429C-418B-9899-9BA8A82A7786}" destId="{D55A475E-931B-4DC5-ABC7-4BE5B7EBA682}" srcOrd="0" destOrd="0" presId="urn:microsoft.com/office/officeart/2005/8/layout/chevron1"/>
    <dgm:cxn modelId="{276EACD3-0C5B-47D7-827C-F9DA5E5A89C4}" type="presParOf" srcId="{C08A86F6-D1AE-47CA-822F-DCC33A826337}" destId="{EDD5D16F-CBC1-400C-B2D3-F81ED937DAB6}" srcOrd="0" destOrd="0" presId="urn:microsoft.com/office/officeart/2005/8/layout/chevron1"/>
    <dgm:cxn modelId="{52F1CF69-2EDD-450E-AC3A-2AE396EDAA0B}" type="presParOf" srcId="{C08A86F6-D1AE-47CA-822F-DCC33A826337}" destId="{D762CF91-66F8-4DC2-8CDC-B1C63B971043}" srcOrd="1" destOrd="0" presId="urn:microsoft.com/office/officeart/2005/8/layout/chevron1"/>
    <dgm:cxn modelId="{85CFA5F7-1119-4B55-80C4-49E5088CC595}" type="presParOf" srcId="{C08A86F6-D1AE-47CA-822F-DCC33A826337}" destId="{131F5272-4FE6-4D9C-99E1-F4721454DD92}" srcOrd="2" destOrd="0" presId="urn:microsoft.com/office/officeart/2005/8/layout/chevron1"/>
    <dgm:cxn modelId="{E6F307F0-BC08-4540-A11A-01553923B141}" type="presParOf" srcId="{C08A86F6-D1AE-47CA-822F-DCC33A826337}" destId="{F710C25E-D581-4EED-B3F5-3D146D8FD9BA}" srcOrd="3" destOrd="0" presId="urn:microsoft.com/office/officeart/2005/8/layout/chevron1"/>
    <dgm:cxn modelId="{E0D4B166-55EE-4630-8902-EA867FC69D7A}" type="presParOf" srcId="{C08A86F6-D1AE-47CA-822F-DCC33A826337}" destId="{C53B2050-681C-4069-B84A-7A9EC9A5D580}" srcOrd="4" destOrd="0" presId="urn:microsoft.com/office/officeart/2005/8/layout/chevron1"/>
    <dgm:cxn modelId="{9B1B5CCA-92D8-4762-B83B-C50B2E7F501E}" type="presParOf" srcId="{C08A86F6-D1AE-47CA-822F-DCC33A826337}" destId="{1A4506A5-D1E3-4292-A51A-F827E12987D3}" srcOrd="5" destOrd="0" presId="urn:microsoft.com/office/officeart/2005/8/layout/chevron1"/>
    <dgm:cxn modelId="{924B2C2B-C848-4C25-B22F-2DBD59675CC8}" type="presParOf" srcId="{C08A86F6-D1AE-47CA-822F-DCC33A826337}" destId="{D55A475E-931B-4DC5-ABC7-4BE5B7EBA682}" srcOrd="6" destOrd="0" presId="urn:microsoft.com/office/officeart/2005/8/layout/chevron1"/>
  </dgm:cxnLst>
  <dgm:bg>
    <a:noFill/>
  </dgm:bg>
  <dgm:whole>
    <a:ln w="25400"/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5D16F-CBC1-400C-B2D3-F81ED937DAB6}">
      <dsp:nvSpPr>
        <dsp:cNvPr id="0" name=""/>
        <dsp:cNvSpPr/>
      </dsp:nvSpPr>
      <dsp:spPr>
        <a:xfrm>
          <a:off x="4073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Geometry Creation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Geometry Import</a:t>
          </a:r>
          <a:endParaRPr lang="en-US" sz="1200" b="1" kern="1200" dirty="0"/>
        </a:p>
      </dsp:txBody>
      <dsp:txXfrm>
        <a:off x="478338" y="302691"/>
        <a:ext cx="1422795" cy="948530"/>
      </dsp:txXfrm>
    </dsp:sp>
    <dsp:sp modelId="{131F5272-4FE6-4D9C-99E1-F4721454DD92}">
      <dsp:nvSpPr>
        <dsp:cNvPr id="0" name=""/>
        <dsp:cNvSpPr/>
      </dsp:nvSpPr>
      <dsp:spPr>
        <a:xfrm>
          <a:off x="2138266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Geometry Operations</a:t>
          </a:r>
        </a:p>
      </dsp:txBody>
      <dsp:txXfrm>
        <a:off x="2612531" y="302691"/>
        <a:ext cx="1422795" cy="948530"/>
      </dsp:txXfrm>
    </dsp:sp>
    <dsp:sp modelId="{C53B2050-681C-4069-B84A-7A9EC9A5D580}">
      <dsp:nvSpPr>
        <dsp:cNvPr id="0" name=""/>
        <dsp:cNvSpPr/>
      </dsp:nvSpPr>
      <dsp:spPr>
        <a:xfrm>
          <a:off x="4272458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Meshing</a:t>
          </a:r>
          <a:endParaRPr lang="en-US" sz="1200" b="1" kern="1200" dirty="0"/>
        </a:p>
      </dsp:txBody>
      <dsp:txXfrm>
        <a:off x="4746723" y="302691"/>
        <a:ext cx="1422795" cy="948530"/>
      </dsp:txXfrm>
    </dsp:sp>
    <dsp:sp modelId="{D55A475E-931B-4DC5-ABC7-4BE5B7EBA682}">
      <dsp:nvSpPr>
        <dsp:cNvPr id="0" name=""/>
        <dsp:cNvSpPr/>
      </dsp:nvSpPr>
      <dsp:spPr>
        <a:xfrm>
          <a:off x="6406651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Solver</a:t>
          </a:r>
          <a:endParaRPr lang="en-US" sz="1200" b="1" kern="1200" dirty="0"/>
        </a:p>
      </dsp:txBody>
      <dsp:txXfrm>
        <a:off x="6880916" y="302691"/>
        <a:ext cx="1422795" cy="948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9181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8441F-D37E-473E-B7D9-419AC6F8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880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D90E8982-AEE3-474B-BDD8-104609109CBE}" type="slidenum">
              <a:rPr lang="en-US" smtClean="0"/>
              <a:pPr defTabSz="962025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C97C0038-6EE2-423F-A873-9C91B765EA43}" type="slidenum">
              <a:rPr lang="en-US" smtClean="0"/>
              <a:pPr defTabSz="962025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E93D2F78-5ADF-4C2B-BD36-D709A2345BB3}" type="slidenum">
              <a:rPr lang="en-US" smtClean="0"/>
              <a:pPr defTabSz="962025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4B37B75B-4EB1-479A-B5D0-BC36B5386018}" type="slidenum">
              <a:rPr lang="en-US" smtClean="0"/>
              <a:pPr defTabSz="962025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4B37B75B-4EB1-479A-B5D0-BC36B5386018}" type="slidenum">
              <a:rPr lang="en-US" smtClean="0"/>
              <a:pPr defTabSz="962025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4B37B75B-4EB1-479A-B5D0-BC36B5386018}" type="slidenum">
              <a:rPr lang="en-US" smtClean="0"/>
              <a:pPr defTabSz="962025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F9B4E517-CA90-49C8-848D-EA4E1729DE33}" type="slidenum">
              <a:rPr lang="en-US" smtClean="0"/>
              <a:pPr defTabSz="962025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E450F470-AECF-43EA-B668-A69F19924687}" type="slidenum">
              <a:rPr lang="en-US" smtClean="0"/>
              <a:pPr defTabSz="962025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07E651B4-5F8A-4680-AD1A-309CCC2A53A2}" type="slidenum">
              <a:rPr lang="en-US" smtClean="0"/>
              <a:pPr defTabSz="962025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A9C32446-BB12-4890-87B6-AAEEF9F8D899}" type="slidenum">
              <a:rPr lang="en-US" smtClean="0"/>
              <a:pPr defTabSz="962025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33FFF42-0337-4B2B-BE81-D5B085985B34}" type="slidenum">
              <a:rPr lang="en-US" smtClean="0"/>
              <a:pPr defTabSz="962025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71471CE6-3347-458A-A4FE-BE187E31D465}" type="slidenum">
              <a:rPr lang="en-US" smtClean="0"/>
              <a:pPr defTabSz="962025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3160C104-6ED9-4443-820A-138A9EB9D282}" type="slidenum">
              <a:rPr lang="en-US" smtClean="0"/>
              <a:pPr defTabSz="962025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ACA58177-8897-4EDC-BCFF-1FA5BE5044FF}" type="slidenum">
              <a:rPr lang="en-US" smtClean="0"/>
              <a:pPr defTabSz="962025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E0770C30-6D57-4DEC-88FA-7D62A884CA3C}" type="slidenum">
              <a:rPr lang="en-US" smtClean="0"/>
              <a:pPr defTabSz="962025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B3850792-44B0-41CC-8A91-A0292774F043}" type="slidenum">
              <a:rPr lang="en-US" smtClean="0"/>
              <a:pPr defTabSz="962025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795C2CB3-2915-4BF0-BCB3-8556F45928D6}" type="slidenum">
              <a:rPr lang="en-US" smtClean="0"/>
              <a:pPr defTabSz="962025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E24970CF-F9EA-4D06-886C-706EF4383D82}" type="slidenum">
              <a:rPr lang="en-US" smtClean="0"/>
              <a:pPr defTabSz="962025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02AB86E0-924F-493B-8F19-988D4D9A6778}" type="slidenum">
              <a:rPr lang="en-US" smtClean="0"/>
              <a:pPr defTabSz="962025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FD554F15-2F96-4E15-9E40-47774AFE02FD}" type="slidenum">
              <a:rPr lang="en-US" smtClean="0"/>
              <a:pPr defTabSz="962025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57DAD38-617D-4AA1-8DB4-A2D7D7DC918F}" type="slidenum">
              <a:rPr lang="en-US" smtClean="0"/>
              <a:pPr defTabSz="962025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57DAD38-617D-4AA1-8DB4-A2D7D7DC918F}" type="slidenum">
              <a:rPr lang="en-US" smtClean="0"/>
              <a:pPr defTabSz="962025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6140D073-0E27-4C6D-AE04-0D5E379C33AA}" type="slidenum">
              <a:rPr lang="en-US" smtClean="0"/>
              <a:pPr defTabSz="962025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7606B62-729B-4C8E-BAE8-306E859BD7D1}" type="slidenum">
              <a:rPr lang="en-US" smtClean="0"/>
              <a:pPr defTabSz="962025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9917E73E-B7C9-4CCA-8457-6CF7D4EFAD2F}" type="slidenum">
              <a:rPr lang="en-US" smtClean="0"/>
              <a:pPr defTabSz="96202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 bwMode="auto">
          <a:xfrm>
            <a:off x="6478623" y="2033080"/>
            <a:ext cx="2276272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14. 5</a:t>
            </a: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Release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57600" y="5212080"/>
            <a:ext cx="3961918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Introduction to ANSYS</a:t>
            </a:r>
          </a:p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DesignModeler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752600"/>
            <a:ext cx="6096000" cy="37338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</a:t>
            </a:r>
            <a:r>
              <a:rPr lang="en-US" sz="1000" dirty="0" smtClean="0">
                <a:latin typeface="+mn-lt"/>
              </a:rPr>
              <a:t>2012 </a:t>
            </a:r>
            <a:r>
              <a:rPr lang="en-US" sz="1000" dirty="0">
                <a:latin typeface="+mn-lt"/>
              </a:rPr>
              <a:t>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5875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October 30,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49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8015063" y="6556248"/>
            <a:ext cx="658835" cy="15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Release 14.5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1" r:id="rId11"/>
    <p:sldLayoutId id="214748378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1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4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9.png"/><Relationship Id="rId5" Type="http://schemas.openxmlformats.org/officeDocument/2006/relationships/image" Target="../media/image32.png"/><Relationship Id="rId10" Type="http://schemas.openxmlformats.org/officeDocument/2006/relationships/image" Target="../media/image94.png"/><Relationship Id="rId4" Type="http://schemas.openxmlformats.org/officeDocument/2006/relationships/image" Target="../media/image66.png"/><Relationship Id="rId9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3657600" y="1097280"/>
            <a:ext cx="5486400" cy="155119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Lecture 4 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Planes and Sketches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01" y="1375200"/>
            <a:ext cx="2667000" cy="454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Draw Toolbox Examples: Circle	</a:t>
            </a:r>
          </a:p>
        </p:txBody>
      </p:sp>
      <p:sp>
        <p:nvSpPr>
          <p:cNvPr id="1433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065069" y="1321006"/>
            <a:ext cx="5749748" cy="1238250"/>
          </a:xfrm>
        </p:spPr>
        <p:txBody>
          <a:bodyPr/>
          <a:lstStyle/>
          <a:p>
            <a:pPr eaLnBrk="1" hangingPunct="1"/>
            <a:r>
              <a:rPr lang="en-US" dirty="0" smtClean="0"/>
              <a:t>Many options are straight forward to use</a:t>
            </a:r>
          </a:p>
          <a:p>
            <a:pPr lvl="1"/>
            <a:r>
              <a:rPr lang="en-US" dirty="0" smtClean="0"/>
              <a:t>GUI status bar provides instructions for completing each operation. For example, when Circle is selected…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Another example, </a:t>
            </a:r>
            <a:r>
              <a:rPr lang="en-US" dirty="0" err="1" smtClean="0"/>
              <a:t>Spline</a:t>
            </a:r>
            <a:r>
              <a:rPr lang="en-US" dirty="0" smtClean="0"/>
              <a:t>…&gt;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336631" y="2741317"/>
            <a:ext cx="2592388" cy="830262"/>
          </a:xfrm>
          <a:prstGeom prst="rect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/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Follow instructions in </a:t>
            </a:r>
            <a:r>
              <a:rPr lang="en-US" sz="1400" b="0" dirty="0" smtClean="0"/>
              <a:t>the status bar: </a:t>
            </a:r>
            <a:r>
              <a:rPr lang="en-US" sz="1400" b="0" dirty="0"/>
              <a:t>Choose location for </a:t>
            </a:r>
            <a:r>
              <a:rPr lang="en-US" sz="1400" b="0" dirty="0" smtClean="0"/>
              <a:t>centre </a:t>
            </a:r>
            <a:r>
              <a:rPr lang="en-US" sz="1400" b="0" dirty="0"/>
              <a:t>point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3309669" y="4156948"/>
            <a:ext cx="2693987" cy="523220"/>
          </a:xfrm>
          <a:prstGeom prst="rect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Follow instructions in </a:t>
            </a:r>
            <a:r>
              <a:rPr lang="en-US" sz="1400" b="0" dirty="0" smtClean="0"/>
              <a:t>the status bar: Define </a:t>
            </a:r>
            <a:r>
              <a:rPr lang="en-US" sz="1400" b="0" dirty="0"/>
              <a:t>Radius</a:t>
            </a:r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188139" y="3198940"/>
            <a:ext cx="631164" cy="18801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70053"/>
          <a:stretch>
            <a:fillRect/>
          </a:stretch>
        </p:blipFill>
        <p:spPr bwMode="auto">
          <a:xfrm>
            <a:off x="2910722" y="2354543"/>
            <a:ext cx="3789721" cy="261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r="75387"/>
          <a:stretch>
            <a:fillRect/>
          </a:stretch>
        </p:blipFill>
        <p:spPr bwMode="auto">
          <a:xfrm>
            <a:off x="3031172" y="3722610"/>
            <a:ext cx="3114716" cy="261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8779" t="65506" r="69747" b="13423"/>
          <a:stretch>
            <a:fillRect/>
          </a:stretch>
        </p:blipFill>
        <p:spPr bwMode="auto">
          <a:xfrm>
            <a:off x="6788725" y="2295167"/>
            <a:ext cx="1505737" cy="1342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 l="8779" t="65506" r="69747" b="13423"/>
          <a:stretch>
            <a:fillRect/>
          </a:stretch>
        </p:blipFill>
        <p:spPr bwMode="auto">
          <a:xfrm>
            <a:off x="6788644" y="3722609"/>
            <a:ext cx="1505737" cy="1342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/>
          <a:srcRect l="8779" t="65506" r="69747" b="13423"/>
          <a:stretch>
            <a:fillRect/>
          </a:stretch>
        </p:blipFill>
        <p:spPr bwMode="auto">
          <a:xfrm>
            <a:off x="6795951" y="5145438"/>
            <a:ext cx="1505737" cy="1342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301348" y="5604138"/>
            <a:ext cx="786688" cy="307777"/>
          </a:xfrm>
          <a:prstGeom prst="rect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 smtClean="0"/>
              <a:t>Done! </a:t>
            </a:r>
            <a:endParaRPr lang="en-US" sz="1400" b="0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6415431" y="3602381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6399581" y="4991051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00" y="1375200"/>
            <a:ext cx="2667000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894385" y="1379520"/>
            <a:ext cx="5284013" cy="902818"/>
          </a:xfrm>
        </p:spPr>
        <p:txBody>
          <a:bodyPr/>
          <a:lstStyle/>
          <a:p>
            <a:r>
              <a:rPr lang="en-GB" dirty="0" smtClean="0"/>
              <a:t>Right click provides additional commands</a:t>
            </a:r>
          </a:p>
          <a:p>
            <a:pPr lvl="1"/>
            <a:r>
              <a:rPr lang="en-GB" dirty="0" smtClean="0"/>
              <a:t>Instructions issued in the status bar</a:t>
            </a:r>
          </a:p>
          <a:p>
            <a:endParaRPr lang="en-GB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Draw Toolbox Examples: </a:t>
            </a:r>
            <a:r>
              <a:rPr lang="en-US" dirty="0" err="1" smtClean="0"/>
              <a:t>Spline</a:t>
            </a:r>
            <a:endParaRPr lang="en-US" b="0" dirty="0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87973" y="4220882"/>
            <a:ext cx="653275" cy="1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15366" name="Picture 4" descr="D:\users\nmpatre\training_material\snaps\19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4422" y="1194165"/>
            <a:ext cx="1533319" cy="915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5" descr="D:\users\nmpatre\training_material\snaps\19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6638" y="3051082"/>
            <a:ext cx="4974831" cy="3449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792842" y="3974792"/>
            <a:ext cx="1381125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/>
              <a:t>Open End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90290" y="5939648"/>
            <a:ext cx="1425575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/>
              <a:t>Closed End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6511761" y="3991569"/>
            <a:ext cx="1965325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Open End with Points</a:t>
            </a: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6744309" y="5788682"/>
            <a:ext cx="1582738" cy="5238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/>
              <a:t>Closed End with Points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 r="66852"/>
          <a:stretch>
            <a:fillRect/>
          </a:stretch>
        </p:blipFill>
        <p:spPr bwMode="auto">
          <a:xfrm>
            <a:off x="2937395" y="2109897"/>
            <a:ext cx="4194801" cy="261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 r="66852"/>
          <a:stretch>
            <a:fillRect/>
          </a:stretch>
        </p:blipFill>
        <p:spPr bwMode="auto">
          <a:xfrm>
            <a:off x="2929662" y="2482975"/>
            <a:ext cx="4194801" cy="261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 l="12681" t="60673" r="63894" b="16108"/>
          <a:stretch>
            <a:fillRect/>
          </a:stretch>
        </p:blipFill>
        <p:spPr bwMode="auto">
          <a:xfrm>
            <a:off x="2963725" y="4438823"/>
            <a:ext cx="1728813" cy="1556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12681" t="60673" r="63894" b="16108"/>
          <a:stretch>
            <a:fillRect/>
          </a:stretch>
        </p:blipFill>
        <p:spPr bwMode="auto">
          <a:xfrm>
            <a:off x="7026060" y="1379580"/>
            <a:ext cx="1728813" cy="1556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2681" t="60673" r="63894" b="16108"/>
          <a:stretch>
            <a:fillRect/>
          </a:stretch>
        </p:blipFill>
        <p:spPr bwMode="auto">
          <a:xfrm>
            <a:off x="5017377" y="1388323"/>
            <a:ext cx="1728813" cy="1556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2681" t="60673" r="63894" b="16108"/>
          <a:stretch>
            <a:fillRect/>
          </a:stretch>
        </p:blipFill>
        <p:spPr bwMode="auto">
          <a:xfrm>
            <a:off x="3005098" y="1388302"/>
            <a:ext cx="1728726" cy="1556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" name="Bent-Up Arrow 38"/>
          <p:cNvSpPr/>
          <p:nvPr/>
        </p:nvSpPr>
        <p:spPr bwMode="auto">
          <a:xfrm rot="10800000" flipH="1">
            <a:off x="7278625" y="3123601"/>
            <a:ext cx="1484986" cy="1126540"/>
          </a:xfrm>
          <a:prstGeom prst="bentUpArrow">
            <a:avLst/>
          </a:prstGeom>
          <a:solidFill>
            <a:srgbClr val="FFC000">
              <a:alpha val="50000"/>
            </a:srgbClr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400" y="1375200"/>
            <a:ext cx="2667000" cy="454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Toolbox Examples: Fillet, Chamfer, Corner, Extend, Trim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87974" y="2025282"/>
            <a:ext cx="704482" cy="8715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200528" y="1845952"/>
            <a:ext cx="1515802" cy="1103860"/>
            <a:chOff x="472471" y="1026793"/>
            <a:chExt cx="1515391" cy="1104108"/>
          </a:xfrm>
        </p:grpSpPr>
        <p:sp>
          <p:nvSpPr>
            <p:cNvPr id="16416" name="TextBox 17"/>
            <p:cNvSpPr txBox="1">
              <a:spLocks noChangeArrowheads="1"/>
            </p:cNvSpPr>
            <p:nvPr/>
          </p:nvSpPr>
          <p:spPr bwMode="auto">
            <a:xfrm>
              <a:off x="472471" y="1588770"/>
              <a:ext cx="257315" cy="169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0" rIns="9144" bIns="0">
              <a:spAutoFit/>
            </a:bodyPr>
            <a:lstStyle/>
            <a:p>
              <a:r>
                <a:rPr lang="en-US" sz="1100" b="0" dirty="0"/>
                <a:t>L1</a:t>
              </a:r>
              <a:endParaRPr lang="en-US" b="0" dirty="0"/>
            </a:p>
          </p:txBody>
        </p:sp>
        <p:sp>
          <p:nvSpPr>
            <p:cNvPr id="16417" name="TextBox 19"/>
            <p:cNvSpPr txBox="1">
              <a:spLocks noChangeArrowheads="1"/>
            </p:cNvSpPr>
            <p:nvPr/>
          </p:nvSpPr>
          <p:spPr bwMode="auto">
            <a:xfrm>
              <a:off x="1730547" y="1621755"/>
              <a:ext cx="25731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0" rIns="9144" bIns="0">
              <a:spAutoFit/>
            </a:bodyPr>
            <a:lstStyle/>
            <a:p>
              <a:r>
                <a:rPr lang="en-US" sz="1200" b="0" dirty="0"/>
                <a:t>L3</a:t>
              </a:r>
            </a:p>
          </p:txBody>
        </p:sp>
        <p:sp>
          <p:nvSpPr>
            <p:cNvPr id="16418" name="TextBox 20"/>
            <p:cNvSpPr txBox="1">
              <a:spLocks noChangeArrowheads="1"/>
            </p:cNvSpPr>
            <p:nvPr/>
          </p:nvSpPr>
          <p:spPr bwMode="auto">
            <a:xfrm>
              <a:off x="1088008" y="1026793"/>
              <a:ext cx="25731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0" rIns="9144" bIns="0">
              <a:spAutoFit/>
            </a:bodyPr>
            <a:lstStyle/>
            <a:p>
              <a:r>
                <a:rPr lang="en-US" sz="1200" b="0" dirty="0"/>
                <a:t>L2</a:t>
              </a:r>
              <a:endParaRPr lang="en-US" b="0" dirty="0"/>
            </a:p>
          </p:txBody>
        </p:sp>
        <p:sp>
          <p:nvSpPr>
            <p:cNvPr id="16419" name="TextBox 23"/>
            <p:cNvSpPr txBox="1">
              <a:spLocks noChangeArrowheads="1"/>
            </p:cNvSpPr>
            <p:nvPr/>
          </p:nvSpPr>
          <p:spPr bwMode="auto">
            <a:xfrm>
              <a:off x="948047" y="1946235"/>
              <a:ext cx="25731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0" rIns="9144" bIns="0">
              <a:spAutoFit/>
            </a:bodyPr>
            <a:lstStyle/>
            <a:p>
              <a:r>
                <a:rPr lang="en-US" sz="1200" b="0" dirty="0"/>
                <a:t>L4</a:t>
              </a:r>
              <a:endParaRPr lang="en-US" b="0" dirty="0"/>
            </a:p>
          </p:txBody>
        </p:sp>
      </p:grpSp>
      <p:sp>
        <p:nvSpPr>
          <p:cNvPr id="41" name="Right Arrow 40"/>
          <p:cNvSpPr/>
          <p:nvPr/>
        </p:nvSpPr>
        <p:spPr bwMode="auto">
          <a:xfrm>
            <a:off x="3835575" y="2980400"/>
            <a:ext cx="1189985" cy="569913"/>
          </a:xfrm>
          <a:prstGeom prst="rightArrow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14" name="TextBox 41"/>
          <p:cNvSpPr txBox="1">
            <a:spLocks noChangeArrowheads="1"/>
          </p:cNvSpPr>
          <p:nvPr/>
        </p:nvSpPr>
        <p:spPr bwMode="auto">
          <a:xfrm>
            <a:off x="3780572" y="3108718"/>
            <a:ext cx="1555528" cy="3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Fillet</a:t>
            </a:r>
            <a:r>
              <a:rPr lang="en-US" sz="1400" b="0" dirty="0"/>
              <a:t>( L1, L2)</a:t>
            </a:r>
          </a:p>
        </p:txBody>
      </p:sp>
      <p:sp>
        <p:nvSpPr>
          <p:cNvPr id="37" name="Right Arrow 36"/>
          <p:cNvSpPr/>
          <p:nvPr/>
        </p:nvSpPr>
        <p:spPr bwMode="auto">
          <a:xfrm flipH="1">
            <a:off x="6561717" y="3804920"/>
            <a:ext cx="1347974" cy="569913"/>
          </a:xfrm>
          <a:prstGeom prst="rightArrow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6" name="TextBox 37"/>
          <p:cNvSpPr txBox="1">
            <a:spLocks noChangeArrowheads="1"/>
          </p:cNvSpPr>
          <p:nvPr/>
        </p:nvSpPr>
        <p:spPr bwMode="auto">
          <a:xfrm>
            <a:off x="7218917" y="3090969"/>
            <a:ext cx="1464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Corner</a:t>
            </a:r>
            <a:r>
              <a:rPr lang="en-US" sz="1400" b="0" dirty="0"/>
              <a:t>( L1, </a:t>
            </a:r>
            <a:r>
              <a:rPr lang="en-US" sz="1400" b="0" dirty="0" smtClean="0"/>
              <a:t>L4)</a:t>
            </a:r>
            <a:endParaRPr lang="en-US" sz="1400" b="0" dirty="0"/>
          </a:p>
        </p:txBody>
      </p:sp>
      <p:sp>
        <p:nvSpPr>
          <p:cNvPr id="26" name="Right Arrow 25"/>
          <p:cNvSpPr/>
          <p:nvPr/>
        </p:nvSpPr>
        <p:spPr bwMode="auto">
          <a:xfrm flipH="1">
            <a:off x="4601256" y="3808286"/>
            <a:ext cx="859469" cy="569912"/>
          </a:xfrm>
          <a:prstGeom prst="rightArrow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8" name="TextBox 24"/>
          <p:cNvSpPr txBox="1">
            <a:spLocks noChangeArrowheads="1"/>
          </p:cNvSpPr>
          <p:nvPr/>
        </p:nvSpPr>
        <p:spPr bwMode="auto">
          <a:xfrm>
            <a:off x="4619182" y="3935762"/>
            <a:ext cx="1555964" cy="30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Trim</a:t>
            </a:r>
            <a:r>
              <a:rPr lang="en-US" sz="1400" b="0" dirty="0"/>
              <a:t>( L3)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4000840" y="5278160"/>
            <a:ext cx="654050" cy="60483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 bwMode="auto">
          <a:xfrm>
            <a:off x="5509548" y="2979181"/>
            <a:ext cx="1498443" cy="569913"/>
          </a:xfrm>
          <a:prstGeom prst="rightArrow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35"/>
          <p:cNvSpPr txBox="1">
            <a:spLocks noChangeArrowheads="1"/>
          </p:cNvSpPr>
          <p:nvPr/>
        </p:nvSpPr>
        <p:spPr bwMode="auto">
          <a:xfrm>
            <a:off x="5453233" y="3102013"/>
            <a:ext cx="1911987" cy="30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Chamfer</a:t>
            </a:r>
            <a:r>
              <a:rPr lang="en-US" sz="1400" b="0" dirty="0"/>
              <a:t>( L2, L3)</a:t>
            </a:r>
          </a:p>
        </p:txBody>
      </p:sp>
      <p:sp>
        <p:nvSpPr>
          <p:cNvPr id="48" name="TextBox 39"/>
          <p:cNvSpPr txBox="1">
            <a:spLocks noChangeArrowheads="1"/>
          </p:cNvSpPr>
          <p:nvPr/>
        </p:nvSpPr>
        <p:spPr bwMode="auto">
          <a:xfrm>
            <a:off x="6575847" y="3922708"/>
            <a:ext cx="1912426" cy="3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Extend</a:t>
            </a:r>
            <a:r>
              <a:rPr lang="en-US" sz="1400" b="0" dirty="0"/>
              <a:t>( L4, L3)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 l="12681" t="60673" r="63894" b="16108"/>
          <a:stretch>
            <a:fillRect/>
          </a:stretch>
        </p:blipFill>
        <p:spPr bwMode="auto">
          <a:xfrm>
            <a:off x="7011069" y="4431328"/>
            <a:ext cx="1728813" cy="1556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 l="12681" t="60673" r="63894" b="16108"/>
          <a:stretch>
            <a:fillRect/>
          </a:stretch>
        </p:blipFill>
        <p:spPr bwMode="auto">
          <a:xfrm>
            <a:off x="4964913" y="4438822"/>
            <a:ext cx="1728813" cy="1556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" name="Oval 50"/>
          <p:cNvSpPr/>
          <p:nvPr/>
        </p:nvSpPr>
        <p:spPr bwMode="auto">
          <a:xfrm>
            <a:off x="5929575" y="5325628"/>
            <a:ext cx="654050" cy="60483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7086316" y="5283156"/>
            <a:ext cx="654050" cy="60483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7973235" y="1410697"/>
            <a:ext cx="654050" cy="60483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 bwMode="auto">
          <a:xfrm>
            <a:off x="5172573" y="1420690"/>
            <a:ext cx="654050" cy="60483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00" y="1375200"/>
            <a:ext cx="2667000" cy="454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194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Toolbox Examples: Split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87973" y="2882237"/>
            <a:ext cx="653275" cy="1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3101645" y="1043029"/>
            <a:ext cx="574974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Using Split</a:t>
            </a:r>
          </a:p>
          <a:p>
            <a:pPr marL="228600" marR="0" lvl="1" indent="-22860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Right click to specify option</a:t>
            </a:r>
          </a:p>
          <a:p>
            <a:pPr marL="685800" lvl="2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charset="0"/>
              <a:buChar char="•"/>
            </a:pPr>
            <a:r>
              <a:rPr lang="en-US" sz="1800" kern="0" noProof="0" dirty="0" smtClean="0">
                <a:latin typeface="Calibri" pitchFamily="34" charset="0"/>
                <a:cs typeface="Calibri" pitchFamily="34" charset="0"/>
              </a:rPr>
              <a:t>For segments option a field will appear in the toolbox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 cstate="print"/>
          <a:srcRect l="10730" t="72486" r="11706" b="10739"/>
          <a:stretch>
            <a:fillRect/>
          </a:stretch>
        </p:blipFill>
        <p:spPr bwMode="auto">
          <a:xfrm>
            <a:off x="2857162" y="2674476"/>
            <a:ext cx="2862433" cy="562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 cstate="print"/>
          <a:srcRect l="10730" t="72486" r="11706" b="10739"/>
          <a:stretch>
            <a:fillRect/>
          </a:stretch>
        </p:blipFill>
        <p:spPr bwMode="auto">
          <a:xfrm>
            <a:off x="6002682" y="2667139"/>
            <a:ext cx="2862479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 cstate="print"/>
          <a:srcRect l="10730" t="72486" r="11706" b="10739"/>
          <a:stretch>
            <a:fillRect/>
          </a:stretch>
        </p:blipFill>
        <p:spPr bwMode="auto">
          <a:xfrm>
            <a:off x="6097779" y="2908541"/>
            <a:ext cx="2862486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6" cstate="print"/>
          <a:srcRect l="10730" t="72486" r="11706" b="10739"/>
          <a:stretch>
            <a:fillRect/>
          </a:stretch>
        </p:blipFill>
        <p:spPr bwMode="auto">
          <a:xfrm>
            <a:off x="2871777" y="3625430"/>
            <a:ext cx="2862479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7" cstate="print"/>
          <a:srcRect l="10730" t="72486" r="11706" b="10739"/>
          <a:stretch>
            <a:fillRect/>
          </a:stretch>
        </p:blipFill>
        <p:spPr bwMode="auto">
          <a:xfrm>
            <a:off x="6009998" y="3625430"/>
            <a:ext cx="2862479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8" cstate="print"/>
          <a:srcRect l="10730" t="72486" r="11706" b="10739"/>
          <a:stretch>
            <a:fillRect/>
          </a:stretch>
        </p:blipFill>
        <p:spPr bwMode="auto">
          <a:xfrm>
            <a:off x="6105095" y="3874148"/>
            <a:ext cx="2862479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3" cstate="print"/>
          <a:srcRect l="10730" t="72486" r="11706" b="10739"/>
          <a:stretch>
            <a:fillRect/>
          </a:stretch>
        </p:blipFill>
        <p:spPr bwMode="auto">
          <a:xfrm>
            <a:off x="2870573" y="4567893"/>
            <a:ext cx="2862433" cy="562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" name="Picture 27"/>
          <p:cNvPicPr>
            <a:picLocks noChangeAspect="1" noChangeArrowheads="1"/>
          </p:cNvPicPr>
          <p:nvPr/>
        </p:nvPicPr>
        <p:blipFill>
          <a:blip r:embed="rId7" cstate="print"/>
          <a:srcRect l="10730" t="72486" r="11706" b="10739"/>
          <a:stretch>
            <a:fillRect/>
          </a:stretch>
        </p:blipFill>
        <p:spPr bwMode="auto">
          <a:xfrm>
            <a:off x="6038040" y="4567871"/>
            <a:ext cx="2862479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9" cstate="print"/>
          <a:srcRect l="10730" t="72486" r="11706" b="10739"/>
          <a:stretch>
            <a:fillRect/>
          </a:stretch>
        </p:blipFill>
        <p:spPr bwMode="auto">
          <a:xfrm>
            <a:off x="6127040" y="4810490"/>
            <a:ext cx="2862479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0" cstate="print"/>
          <a:srcRect l="10730" t="72486" r="11706" b="10739"/>
          <a:stretch>
            <a:fillRect/>
          </a:stretch>
        </p:blipFill>
        <p:spPr bwMode="auto">
          <a:xfrm>
            <a:off x="6214822" y="5051894"/>
            <a:ext cx="2862479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" name="Picture 23"/>
          <p:cNvPicPr>
            <a:picLocks noChangeAspect="1" noChangeArrowheads="1"/>
          </p:cNvPicPr>
          <p:nvPr/>
        </p:nvPicPr>
        <p:blipFill>
          <a:blip r:embed="rId3" cstate="print"/>
          <a:srcRect l="10730" t="72486" r="11706" b="10739"/>
          <a:stretch>
            <a:fillRect/>
          </a:stretch>
        </p:blipFill>
        <p:spPr bwMode="auto">
          <a:xfrm>
            <a:off x="2876669" y="5671268"/>
            <a:ext cx="2862433" cy="562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1" cstate="print"/>
          <a:srcRect l="10730" t="72486" r="11706" b="10739"/>
          <a:stretch>
            <a:fillRect/>
          </a:stretch>
        </p:blipFill>
        <p:spPr bwMode="auto">
          <a:xfrm>
            <a:off x="6046573" y="5666371"/>
            <a:ext cx="2862479" cy="562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2" cstate="print"/>
          <a:srcRect l="10730" t="72486" r="11706" b="10739"/>
          <a:stretch>
            <a:fillRect/>
          </a:stretch>
        </p:blipFill>
        <p:spPr bwMode="auto">
          <a:xfrm>
            <a:off x="6141670" y="5915087"/>
            <a:ext cx="2862464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3" cstate="print"/>
          <a:srcRect l="10730" t="72486" r="11706" b="10739"/>
          <a:stretch>
            <a:fillRect/>
          </a:stretch>
        </p:blipFill>
        <p:spPr bwMode="auto">
          <a:xfrm>
            <a:off x="6230316" y="6171266"/>
            <a:ext cx="2862479" cy="56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66321" y="888802"/>
            <a:ext cx="2434198" cy="7952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15283" y="2017012"/>
            <a:ext cx="3238095" cy="2380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 bwMode="auto">
          <a:xfrm>
            <a:off x="3189427" y="3196744"/>
            <a:ext cx="2150669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Split Edge at Selection</a:t>
            </a:r>
          </a:p>
        </p:txBody>
      </p:sp>
      <p:sp>
        <p:nvSpPr>
          <p:cNvPr id="68" name="TextBox 67"/>
          <p:cNvSpPr txBox="1"/>
          <p:nvPr/>
        </p:nvSpPr>
        <p:spPr bwMode="auto">
          <a:xfrm>
            <a:off x="3217470" y="4124554"/>
            <a:ext cx="2150669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Split Edges at Point</a:t>
            </a:r>
          </a:p>
        </p:txBody>
      </p:sp>
      <p:sp>
        <p:nvSpPr>
          <p:cNvPr id="69" name="TextBox 68"/>
          <p:cNvSpPr txBox="1"/>
          <p:nvPr/>
        </p:nvSpPr>
        <p:spPr bwMode="auto">
          <a:xfrm>
            <a:off x="3210156" y="5068217"/>
            <a:ext cx="2150669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Split Edge at all Points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2838300" y="6156965"/>
            <a:ext cx="2918765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Split Edge into n Equal Segments</a:t>
            </a:r>
          </a:p>
        </p:txBody>
      </p:sp>
      <p:sp>
        <p:nvSpPr>
          <p:cNvPr id="84" name="Right Arrow 83"/>
          <p:cNvSpPr/>
          <p:nvPr/>
        </p:nvSpPr>
        <p:spPr>
          <a:xfrm>
            <a:off x="5771693" y="2878175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ight Arrow 84"/>
          <p:cNvSpPr/>
          <p:nvPr/>
        </p:nvSpPr>
        <p:spPr>
          <a:xfrm>
            <a:off x="5785104" y="3820617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ight Arrow 85"/>
          <p:cNvSpPr/>
          <p:nvPr/>
        </p:nvSpPr>
        <p:spPr>
          <a:xfrm>
            <a:off x="5776570" y="4748428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5789981" y="5866434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2933701" y="2762251"/>
            <a:ext cx="2700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086475" y="2752726"/>
            <a:ext cx="130492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515218" y="2995613"/>
            <a:ext cx="1368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2957514" y="4652962"/>
            <a:ext cx="2700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100755" y="3709987"/>
            <a:ext cx="396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119791" y="4653045"/>
            <a:ext cx="396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624630" y="3957638"/>
            <a:ext cx="2268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643680" y="4895851"/>
            <a:ext cx="2268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2967039" y="5757861"/>
            <a:ext cx="2700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138856" y="5753100"/>
            <a:ext cx="86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143743" y="6000749"/>
            <a:ext cx="86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134344" y="6257924"/>
            <a:ext cx="86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8424841" y="4657807"/>
            <a:ext cx="396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8596292" y="5138820"/>
            <a:ext cx="396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976661" y="1321006"/>
            <a:ext cx="6096000" cy="3733800"/>
          </a:xfrm>
        </p:spPr>
        <p:txBody>
          <a:bodyPr/>
          <a:lstStyle/>
          <a:p>
            <a:r>
              <a:rPr lang="en-GB" dirty="0" smtClean="0"/>
              <a:t>Drag a point or edge to a desired location</a:t>
            </a:r>
          </a:p>
          <a:p>
            <a:pPr lvl="1"/>
            <a:r>
              <a:rPr lang="en-GB" dirty="0" smtClean="0"/>
              <a:t>Can also be used for scaling (up or down) the sketch</a:t>
            </a:r>
          </a:p>
          <a:p>
            <a:pPr lvl="2"/>
            <a:r>
              <a:rPr lang="en-GB" dirty="0" smtClean="0"/>
              <a:t>How the model changes depends on what is selected, existing constraints and dimensions</a:t>
            </a:r>
          </a:p>
          <a:p>
            <a:pPr lvl="2"/>
            <a:r>
              <a:rPr lang="en-GB" dirty="0" smtClean="0"/>
              <a:t>Examples here, dragging a corner point connected to horizontally and vertically constrained edges compared to the same where edges are unconstrained.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Can pre-select multiple entities before issuing the Drag function</a:t>
            </a:r>
          </a:p>
          <a:p>
            <a:endParaRPr lang="en-GB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Modify Toolbox Examples: Drag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433388" y="4652963"/>
            <a:ext cx="2379662" cy="584200"/>
          </a:xfrm>
          <a:prstGeom prst="rect">
            <a:avLst/>
          </a:prstGeom>
          <a:solidFill>
            <a:srgbClr val="FFC000">
              <a:alpha val="48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b="0"/>
              <a:t>Select corner point of rectangle and drag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00" y="1375200"/>
            <a:ext cx="2667000" cy="454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87973" y="3057797"/>
            <a:ext cx="653275" cy="1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532863" y="3511305"/>
            <a:ext cx="2234514" cy="1779963"/>
            <a:chOff x="3532863" y="3928260"/>
            <a:chExt cx="2234514" cy="1779963"/>
          </a:xfrm>
        </p:grpSpPr>
        <p:pic>
          <p:nvPicPr>
            <p:cNvPr id="15379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 l="3799" t="587" b="4696"/>
            <a:stretch>
              <a:fillRect/>
            </a:stretch>
          </p:blipFill>
          <p:spPr bwMode="auto">
            <a:xfrm>
              <a:off x="3532863" y="3928260"/>
              <a:ext cx="2234514" cy="1779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35" name="Straight Arrow Connector 34"/>
            <p:cNvCxnSpPr/>
            <p:nvPr/>
          </p:nvCxnSpPr>
          <p:spPr>
            <a:xfrm flipV="1">
              <a:off x="5127955" y="4206237"/>
              <a:ext cx="416969" cy="3511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8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4238" y="4902439"/>
              <a:ext cx="3238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210739" y="3503989"/>
            <a:ext cx="2167941" cy="1794429"/>
            <a:chOff x="6210739" y="3920944"/>
            <a:chExt cx="2167941" cy="1794429"/>
          </a:xfrm>
        </p:grpSpPr>
        <p:pic>
          <p:nvPicPr>
            <p:cNvPr id="15377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 l="3771" r="3771" b="4696"/>
            <a:stretch>
              <a:fillRect/>
            </a:stretch>
          </p:blipFill>
          <p:spPr bwMode="auto">
            <a:xfrm>
              <a:off x="6210739" y="3920944"/>
              <a:ext cx="2167941" cy="17944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45" name="Straight Arrow Connector 44"/>
            <p:cNvCxnSpPr/>
            <p:nvPr/>
          </p:nvCxnSpPr>
          <p:spPr>
            <a:xfrm flipV="1">
              <a:off x="7782154" y="4278170"/>
              <a:ext cx="416969" cy="3511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8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6231" y="4902439"/>
              <a:ext cx="3238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2495" y="3229063"/>
            <a:ext cx="2597045" cy="2580889"/>
            <a:chOff x="6392495" y="3229063"/>
            <a:chExt cx="2597045" cy="258088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495" y="3229063"/>
              <a:ext cx="2597045" cy="25808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105" y="3388765"/>
              <a:ext cx="282575" cy="14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940060" y="1364905"/>
            <a:ext cx="6096000" cy="3733800"/>
          </a:xfrm>
        </p:spPr>
        <p:txBody>
          <a:bodyPr/>
          <a:lstStyle/>
          <a:p>
            <a:r>
              <a:rPr lang="en-GB" dirty="0" smtClean="0"/>
              <a:t>A new sketch can be created by referencing existing geometry</a:t>
            </a:r>
          </a:p>
          <a:p>
            <a:pPr lvl="1"/>
            <a:r>
              <a:rPr lang="en-GB" dirty="0" smtClean="0"/>
              <a:t>Allows selected boundaries of plane to be duplicated as new sketch entities</a:t>
            </a:r>
          </a:p>
          <a:p>
            <a:pPr lvl="2"/>
            <a:r>
              <a:rPr lang="en-GB" dirty="0" smtClean="0"/>
              <a:t>All sketches have to be in the same plane</a:t>
            </a:r>
          </a:p>
          <a:p>
            <a:endParaRPr lang="en-GB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Modify Toolbox Examples: Duplicate</a:t>
            </a:r>
            <a:endParaRPr lang="en-US" b="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400" y="1375200"/>
            <a:ext cx="2667000" cy="454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87974" y="4089228"/>
            <a:ext cx="755687" cy="1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547872" y="5840957"/>
            <a:ext cx="1604303" cy="523220"/>
          </a:xfrm>
          <a:prstGeom prst="rect">
            <a:avLst/>
          </a:prstGeom>
          <a:solidFill>
            <a:srgbClr val="FFC000">
              <a:alpha val="48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 smtClean="0"/>
              <a:t>Select Required Edges</a:t>
            </a:r>
            <a:endParaRPr lang="en-US" sz="1400" b="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913169" y="5847481"/>
            <a:ext cx="1604303" cy="523220"/>
          </a:xfrm>
          <a:prstGeom prst="rect">
            <a:avLst/>
          </a:prstGeom>
          <a:solidFill>
            <a:srgbClr val="FFC000">
              <a:alpha val="48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 smtClean="0"/>
              <a:t>Duplicate to Sketch</a:t>
            </a:r>
            <a:endParaRPr lang="en-US" sz="14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14" y="3229063"/>
            <a:ext cx="2592438" cy="2575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187" y="5048949"/>
            <a:ext cx="1257537" cy="13217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708495" y="4718956"/>
            <a:ext cx="396905" cy="43978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495" y="3229063"/>
            <a:ext cx="1638300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099722" y="3279238"/>
            <a:ext cx="1362075" cy="523220"/>
          </a:xfrm>
          <a:prstGeom prst="rect">
            <a:avLst/>
          </a:prstGeom>
          <a:solidFill>
            <a:srgbClr val="FFC000">
              <a:alpha val="48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 smtClean="0"/>
              <a:t>Create Plane From Face</a:t>
            </a:r>
            <a:endParaRPr lang="en-US" sz="1400" b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66910" y="1335645"/>
            <a:ext cx="6096000" cy="4706722"/>
          </a:xfrm>
        </p:spPr>
        <p:txBody>
          <a:bodyPr/>
          <a:lstStyle/>
          <a:p>
            <a:r>
              <a:rPr lang="en-GB" dirty="0" smtClean="0"/>
              <a:t>Used for specifying dimensions of sketch entities</a:t>
            </a:r>
          </a:p>
          <a:p>
            <a:pPr lvl="1"/>
            <a:r>
              <a:rPr lang="en-GB" dirty="0" smtClean="0"/>
              <a:t>Pick specific dimension types or..</a:t>
            </a:r>
          </a:p>
          <a:p>
            <a:pPr lvl="1"/>
            <a:r>
              <a:rPr lang="en-GB" dirty="0" smtClean="0"/>
              <a:t>General</a:t>
            </a:r>
          </a:p>
          <a:p>
            <a:pPr lvl="2"/>
            <a:r>
              <a:rPr lang="en-GB" dirty="0" smtClean="0"/>
              <a:t>Selects appropriate dimension type based on entity selection</a:t>
            </a:r>
          </a:p>
          <a:p>
            <a:pPr lvl="2"/>
            <a:r>
              <a:rPr lang="en-GB" dirty="0" smtClean="0"/>
              <a:t>Right click provide quick access to specific dimension types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Semi-Automatic</a:t>
            </a:r>
          </a:p>
          <a:p>
            <a:pPr lvl="2"/>
            <a:r>
              <a:rPr lang="en-GB" dirty="0" smtClean="0"/>
              <a:t>Cycles through entities until sketch is fully constrained (or) user chooses to exit</a:t>
            </a:r>
          </a:p>
          <a:p>
            <a:pPr lvl="1"/>
            <a:r>
              <a:rPr lang="en-GB" dirty="0" smtClean="0"/>
              <a:t>Two examples follow...&gt; </a:t>
            </a:r>
          </a:p>
          <a:p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Dimensions Toolbox</a:t>
            </a:r>
            <a:endParaRPr lang="en-US" b="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78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4402138"/>
            <a:ext cx="1447800" cy="120015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0" y="1375200"/>
            <a:ext cx="2667000" cy="454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b="65739"/>
          <a:stretch>
            <a:fillRect/>
          </a:stretch>
        </p:blipFill>
        <p:spPr bwMode="auto">
          <a:xfrm>
            <a:off x="4790920" y="3351583"/>
            <a:ext cx="1843965" cy="14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74224" y="1320995"/>
            <a:ext cx="6096000" cy="1049125"/>
          </a:xfrm>
        </p:spPr>
        <p:txBody>
          <a:bodyPr/>
          <a:lstStyle/>
          <a:p>
            <a:r>
              <a:rPr lang="en-GB" dirty="0" smtClean="0"/>
              <a:t>Using the General Tool to dimension a horizontal line</a:t>
            </a:r>
          </a:p>
          <a:p>
            <a:pPr lvl="1"/>
            <a:r>
              <a:rPr lang="en-GB" dirty="0" smtClean="0"/>
              <a:t>Click to select entity</a:t>
            </a:r>
          </a:p>
          <a:p>
            <a:pPr lvl="1"/>
            <a:r>
              <a:rPr lang="en-GB" dirty="0" smtClean="0"/>
              <a:t>Click to position dimension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Dimensions Toolbox Example 1</a:t>
            </a:r>
            <a:endParaRPr lang="en-US" b="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78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4402138"/>
            <a:ext cx="1447800" cy="120015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0" y="1375200"/>
            <a:ext cx="2667000" cy="454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35605" t="57452" r="34630" b="15034"/>
          <a:stretch>
            <a:fillRect/>
          </a:stretch>
        </p:blipFill>
        <p:spPr bwMode="auto">
          <a:xfrm>
            <a:off x="2938329" y="2369614"/>
            <a:ext cx="1845430" cy="154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l="35605" t="57452" r="34630" b="15034"/>
          <a:stretch>
            <a:fillRect/>
          </a:stretch>
        </p:blipFill>
        <p:spPr bwMode="auto">
          <a:xfrm>
            <a:off x="5044479" y="2360335"/>
            <a:ext cx="1845430" cy="154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 l="35605" t="57452" r="34630" b="15034"/>
          <a:stretch>
            <a:fillRect/>
          </a:stretch>
        </p:blipFill>
        <p:spPr bwMode="auto">
          <a:xfrm>
            <a:off x="7152121" y="2362309"/>
            <a:ext cx="1845430" cy="154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4768" y="4073306"/>
            <a:ext cx="2667000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 Placeholder 8"/>
          <p:cNvSpPr txBox="1">
            <a:spLocks/>
          </p:cNvSpPr>
          <p:nvPr/>
        </p:nvSpPr>
        <p:spPr bwMode="auto">
          <a:xfrm>
            <a:off x="2909581" y="4787159"/>
            <a:ext cx="3198611" cy="104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marR="0" lvl="1" indent="-22860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Dimension</a:t>
            </a: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is automatically numbered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28600" marR="0" lvl="1" indent="-22860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Dimension value can be edited under the Details View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80659" y="2231179"/>
            <a:ext cx="755687" cy="1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288851" y="5135298"/>
            <a:ext cx="2328455" cy="1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13401" y="3031794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918958" y="3023260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74224" y="1320995"/>
            <a:ext cx="6096000" cy="1049125"/>
          </a:xfrm>
        </p:spPr>
        <p:txBody>
          <a:bodyPr/>
          <a:lstStyle/>
          <a:p>
            <a:r>
              <a:rPr lang="en-GB" dirty="0" smtClean="0"/>
              <a:t>Using the General Tool to dimension an angle</a:t>
            </a:r>
          </a:p>
          <a:p>
            <a:pPr lvl="1"/>
            <a:r>
              <a:rPr lang="en-GB" dirty="0" smtClean="0"/>
              <a:t>Right click, specify Angle</a:t>
            </a:r>
          </a:p>
          <a:p>
            <a:pPr lvl="1"/>
            <a:r>
              <a:rPr lang="en-GB" dirty="0" smtClean="0"/>
              <a:t>Click to select first entity</a:t>
            </a:r>
          </a:p>
          <a:p>
            <a:pPr lvl="1"/>
            <a:r>
              <a:rPr lang="en-GB" dirty="0" smtClean="0"/>
              <a:t>Click to select second entity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Right click, select Alternate Angle to scroll through options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Dimensions Toolbox Example 2</a:t>
            </a:r>
            <a:endParaRPr lang="en-US" b="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78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4402138"/>
            <a:ext cx="1447800" cy="120015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0" y="1375615"/>
            <a:ext cx="2667000" cy="454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 b="63558"/>
          <a:stretch>
            <a:fillRect/>
          </a:stretch>
        </p:blipFill>
        <p:spPr bwMode="auto">
          <a:xfrm>
            <a:off x="6100345" y="1697469"/>
            <a:ext cx="1581150" cy="11766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 l="35605" t="57452" r="34630" b="15034"/>
          <a:stretch>
            <a:fillRect/>
          </a:stretch>
        </p:blipFill>
        <p:spPr bwMode="auto">
          <a:xfrm>
            <a:off x="2959543" y="3019834"/>
            <a:ext cx="1845430" cy="154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 l="35605" t="57452" r="34630" b="15034"/>
          <a:stretch>
            <a:fillRect/>
          </a:stretch>
        </p:blipFill>
        <p:spPr bwMode="auto">
          <a:xfrm>
            <a:off x="5059148" y="3012634"/>
            <a:ext cx="1845430" cy="154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80659" y="2238494"/>
            <a:ext cx="755687" cy="1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 l="35605" t="57452" r="34630" b="15034"/>
          <a:stretch>
            <a:fillRect/>
          </a:stretch>
        </p:blipFill>
        <p:spPr bwMode="auto">
          <a:xfrm>
            <a:off x="7151791" y="3020679"/>
            <a:ext cx="1845430" cy="154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 cstate="print"/>
          <a:srcRect b="72363"/>
          <a:stretch>
            <a:fillRect/>
          </a:stretch>
        </p:blipFill>
        <p:spPr bwMode="auto">
          <a:xfrm>
            <a:off x="2945927" y="5325411"/>
            <a:ext cx="1794323" cy="85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print"/>
          <a:srcRect l="35605" t="57452" r="34630" b="15034"/>
          <a:stretch>
            <a:fillRect/>
          </a:stretch>
        </p:blipFill>
        <p:spPr bwMode="auto">
          <a:xfrm>
            <a:off x="5052328" y="4966505"/>
            <a:ext cx="1845430" cy="154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 cstate="print"/>
          <a:srcRect l="35605" t="57452" r="34630" b="15034"/>
          <a:stretch>
            <a:fillRect/>
          </a:stretch>
        </p:blipFill>
        <p:spPr bwMode="auto">
          <a:xfrm>
            <a:off x="7144476" y="4959189"/>
            <a:ext cx="1845430" cy="154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4828031" y="3704774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926273" y="3696240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819497" y="5649398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917739" y="5640864"/>
            <a:ext cx="204826" cy="172263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00" y="1375200"/>
            <a:ext cx="2667000" cy="454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896170" y="1321015"/>
            <a:ext cx="6096000" cy="3733800"/>
          </a:xfrm>
        </p:spPr>
        <p:txBody>
          <a:bodyPr/>
          <a:lstStyle/>
          <a:p>
            <a:r>
              <a:rPr lang="en-GB" dirty="0" smtClean="0"/>
              <a:t>Constraints can be applied on sketch entities</a:t>
            </a:r>
          </a:p>
          <a:p>
            <a:pPr lvl="1"/>
            <a:r>
              <a:rPr lang="en-GB" dirty="0" smtClean="0"/>
              <a:t>Manually - Pick required constraint, select entity to be constrained</a:t>
            </a:r>
          </a:p>
          <a:p>
            <a:pPr lvl="1"/>
            <a:r>
              <a:rPr lang="en-GB" dirty="0" smtClean="0"/>
              <a:t>Automatically - Indicates and suggests the constraint and automatically snaps to a location or orientation while you are sketching (automatic on by default). </a:t>
            </a:r>
          </a:p>
          <a:p>
            <a:pPr lvl="1"/>
            <a:r>
              <a:rPr lang="en-GB" dirty="0" smtClean="0"/>
              <a:t>Four examples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Constraints can be added or removed manually on existing sketch entities</a:t>
            </a:r>
          </a:p>
          <a:p>
            <a:pPr lvl="1"/>
            <a:r>
              <a:rPr lang="en-GB" dirty="0" smtClean="0"/>
              <a:t>Global ON/OFF applies constraints with respect to all entities in the active plane</a:t>
            </a:r>
          </a:p>
          <a:p>
            <a:endParaRPr lang="en-GB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Constraints Toolbox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626" y="5967576"/>
            <a:ext cx="3238095" cy="2738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 l="14145" t="63358" r="70235" b="19330"/>
          <a:stretch>
            <a:fillRect/>
          </a:stretch>
        </p:blipFill>
        <p:spPr bwMode="auto">
          <a:xfrm>
            <a:off x="7382099" y="3413955"/>
            <a:ext cx="1291254" cy="1300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 l="14145" t="63358" r="70235" b="19330"/>
          <a:stretch>
            <a:fillRect/>
          </a:stretch>
        </p:blipFill>
        <p:spPr bwMode="auto">
          <a:xfrm>
            <a:off x="3139309" y="3416523"/>
            <a:ext cx="1291254" cy="1300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/>
          <a:srcRect l="14145" t="63358" r="70235" b="19330"/>
          <a:stretch>
            <a:fillRect/>
          </a:stretch>
        </p:blipFill>
        <p:spPr bwMode="auto">
          <a:xfrm>
            <a:off x="4552742" y="3420902"/>
            <a:ext cx="1291254" cy="1300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7" cstate="print"/>
          <a:srcRect l="14145" t="63358" r="70235" b="19330"/>
          <a:stretch>
            <a:fillRect/>
          </a:stretch>
        </p:blipFill>
        <p:spPr bwMode="auto">
          <a:xfrm>
            <a:off x="5962954" y="3416634"/>
            <a:ext cx="1291254" cy="1300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 bwMode="auto">
          <a:xfrm>
            <a:off x="3233318" y="4681728"/>
            <a:ext cx="1163116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orizontal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804866" y="4680511"/>
            <a:ext cx="849783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Vertical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6215480" y="4693923"/>
            <a:ext cx="849783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Point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512710" y="4678074"/>
            <a:ext cx="1104596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Coincident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you will learn from this presentation:</a:t>
            </a:r>
          </a:p>
          <a:p>
            <a:endParaRPr lang="en-GB" dirty="0"/>
          </a:p>
          <a:p>
            <a:pPr lvl="1"/>
            <a:r>
              <a:rPr lang="en-GB" dirty="0"/>
              <a:t>Concept of </a:t>
            </a:r>
            <a:r>
              <a:rPr lang="en-GB" dirty="0" smtClean="0"/>
              <a:t>Planes </a:t>
            </a:r>
            <a:r>
              <a:rPr lang="en-GB" dirty="0"/>
              <a:t>and </a:t>
            </a:r>
            <a:r>
              <a:rPr lang="en-GB" dirty="0" smtClean="0"/>
              <a:t>Sketches</a:t>
            </a:r>
            <a:endParaRPr lang="en-GB" dirty="0"/>
          </a:p>
          <a:p>
            <a:pPr lvl="1"/>
            <a:r>
              <a:rPr lang="en-GB" dirty="0"/>
              <a:t>How to create Planes and Sketches</a:t>
            </a:r>
          </a:p>
          <a:p>
            <a:pPr lvl="1"/>
            <a:r>
              <a:rPr lang="en-GB" dirty="0"/>
              <a:t>Sketching I</a:t>
            </a:r>
            <a:r>
              <a:rPr lang="en-GB" dirty="0" smtClean="0"/>
              <a:t>nterface</a:t>
            </a:r>
          </a:p>
          <a:p>
            <a:pPr lvl="1"/>
            <a:r>
              <a:rPr lang="en-GB" dirty="0" smtClean="0"/>
              <a:t>Sketching Toolboxes</a:t>
            </a:r>
            <a:endParaRPr lang="en-GB" dirty="0"/>
          </a:p>
          <a:p>
            <a:pPr lvl="1"/>
            <a:r>
              <a:rPr lang="en-GB" dirty="0"/>
              <a:t>How to Draw, Modify, Dimension and Constrain S</a:t>
            </a:r>
            <a:r>
              <a:rPr lang="en-GB" dirty="0" smtClean="0"/>
              <a:t>ketches</a:t>
            </a:r>
            <a:endParaRPr lang="en-GB" dirty="0"/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en-US" sz="1800" b="0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Planes and Sketches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8779" t="47250" r="53652" b="13423"/>
          <a:stretch>
            <a:fillRect/>
          </a:stretch>
        </p:blipFill>
        <p:spPr bwMode="auto">
          <a:xfrm>
            <a:off x="3174927" y="3814431"/>
            <a:ext cx="2772719" cy="2636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Text Placeholder 18"/>
          <p:cNvSpPr txBox="1">
            <a:spLocks/>
          </p:cNvSpPr>
          <p:nvPr/>
        </p:nvSpPr>
        <p:spPr bwMode="auto">
          <a:xfrm>
            <a:off x="4030672" y="1436836"/>
            <a:ext cx="524499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Example:</a:t>
            </a:r>
          </a:p>
          <a:p>
            <a:pPr marL="228600" marR="0" lvl="1" indent="-22860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Circle with radius dimension</a:t>
            </a:r>
          </a:p>
          <a:p>
            <a:pPr marL="457200" marR="0" lvl="2" indent="-22860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Arial Narrow" pitchFamily="34" charset="0"/>
              <a:buChar char="–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Under constrained (centre point is free)</a:t>
            </a:r>
          </a:p>
          <a:p>
            <a:pPr marL="457200" marR="0" lvl="2" indent="-22860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Arial Narrow" pitchFamily="34" charset="0"/>
              <a:buChar char="–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Adding 2 more dimensions, fully constrains the sketch, hence all lines turn blue</a:t>
            </a:r>
          </a:p>
          <a:p>
            <a:pPr marL="457200" marR="0" lvl="2" indent="-22860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Arial Narrow" pitchFamily="34" charset="0"/>
              <a:buChar char="–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Alternatively, adding a Fixed constraint to the centre point fully constrains the sketch</a:t>
            </a:r>
          </a:p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8779" t="47250" r="53652" b="13423"/>
          <a:stretch>
            <a:fillRect/>
          </a:stretch>
        </p:blipFill>
        <p:spPr bwMode="auto">
          <a:xfrm>
            <a:off x="161164" y="3807066"/>
            <a:ext cx="2772591" cy="2636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18880" y="1430740"/>
            <a:ext cx="6096000" cy="3733800"/>
          </a:xfrm>
        </p:spPr>
        <p:txBody>
          <a:bodyPr/>
          <a:lstStyle/>
          <a:p>
            <a:r>
              <a:rPr lang="en-GB" dirty="0" err="1" smtClean="0"/>
              <a:t>Color</a:t>
            </a:r>
            <a:r>
              <a:rPr lang="en-GB" dirty="0" smtClean="0"/>
              <a:t> Coding:</a:t>
            </a:r>
          </a:p>
          <a:p>
            <a:pPr lvl="1"/>
            <a:r>
              <a:rPr lang="en-GB" dirty="0" smtClean="0"/>
              <a:t>Indicates constraint status</a:t>
            </a:r>
          </a:p>
          <a:p>
            <a:pPr lvl="2"/>
            <a:r>
              <a:rPr lang="en-GB" dirty="0" smtClean="0">
                <a:solidFill>
                  <a:srgbClr val="006666"/>
                </a:solidFill>
              </a:rPr>
              <a:t>Teal: Under-constrained</a:t>
            </a:r>
          </a:p>
          <a:p>
            <a:pPr lvl="2"/>
            <a:r>
              <a:rPr lang="en-GB" dirty="0" smtClean="0">
                <a:solidFill>
                  <a:srgbClr val="0000FF"/>
                </a:solidFill>
              </a:rPr>
              <a:t>Blue: Well Defined</a:t>
            </a:r>
          </a:p>
          <a:p>
            <a:pPr lvl="2"/>
            <a:r>
              <a:rPr lang="en-GB" dirty="0" smtClean="0"/>
              <a:t>Black: Fixed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Red: Over-Constrained</a:t>
            </a:r>
          </a:p>
          <a:p>
            <a:pPr lvl="2"/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Gray: Inconsistent or Unknown</a:t>
            </a:r>
            <a:endParaRPr lang="en-GB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Toolbox – cont….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7522217" y="4797069"/>
            <a:ext cx="304800" cy="238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6399580" y="6139849"/>
            <a:ext cx="2494484" cy="307777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 dirty="0" smtClean="0"/>
              <a:t>Fixed Constraint on Centre</a:t>
            </a:r>
            <a:endParaRPr lang="en-US" sz="1400" b="0" dirty="0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grayWhite">
          <a:xfrm>
            <a:off x="7360914" y="5122177"/>
            <a:ext cx="638175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Blue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006621" y="5272792"/>
            <a:ext cx="388792" cy="6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1"/>
          <p:cNvSpPr txBox="1">
            <a:spLocks noChangeArrowheads="1"/>
          </p:cNvSpPr>
          <p:nvPr/>
        </p:nvSpPr>
        <p:spPr bwMode="grayWhite">
          <a:xfrm>
            <a:off x="7367010" y="4352861"/>
            <a:ext cx="638175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 smtClean="0"/>
              <a:t>Black</a:t>
            </a:r>
            <a:endParaRPr lang="en-US" sz="1400" b="0" dirty="0"/>
          </a:p>
        </p:txBody>
      </p:sp>
      <p:cxnSp>
        <p:nvCxnSpPr>
          <p:cNvPr id="43" name="Straight Arrow Connector 42"/>
          <p:cNvCxnSpPr>
            <a:stCxn id="38" idx="2"/>
          </p:cNvCxnSpPr>
          <p:nvPr/>
        </p:nvCxnSpPr>
        <p:spPr>
          <a:xfrm rot="5400000">
            <a:off x="7567014" y="4774784"/>
            <a:ext cx="233032" cy="51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8779" t="47250" r="53652" b="13423"/>
          <a:stretch>
            <a:fillRect/>
          </a:stretch>
        </p:blipFill>
        <p:spPr bwMode="auto">
          <a:xfrm>
            <a:off x="6196100" y="3814432"/>
            <a:ext cx="2772719" cy="2636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1255376" y="5230368"/>
            <a:ext cx="1026967" cy="798695"/>
            <a:chOff x="1284636" y="5223053"/>
            <a:chExt cx="1026967" cy="798695"/>
          </a:xfrm>
        </p:grpSpPr>
        <p:sp>
          <p:nvSpPr>
            <p:cNvPr id="23560" name="Text Box 15"/>
            <p:cNvSpPr txBox="1">
              <a:spLocks noChangeArrowheads="1"/>
            </p:cNvSpPr>
            <p:nvPr/>
          </p:nvSpPr>
          <p:spPr bwMode="grayWhite">
            <a:xfrm>
              <a:off x="1284636" y="5713773"/>
              <a:ext cx="638175" cy="307975"/>
            </a:xfrm>
            <a:prstGeom prst="rect">
              <a:avLst/>
            </a:prstGeom>
            <a:solidFill>
              <a:srgbClr val="FFC000">
                <a:alpha val="47842"/>
              </a:srgbClr>
            </a:solidFill>
            <a:ln w="0">
              <a:solidFill>
                <a:srgbClr val="CC3300"/>
              </a:solidFill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marL="0" lvl="1" indent="-171450" algn="ctr" eaLnBrk="0" hangingPunct="0">
                <a:buClr>
                  <a:srgbClr val="16707C"/>
                </a:buClr>
                <a:tabLst>
                  <a:tab pos="0" algn="l"/>
                </a:tabLst>
              </a:pPr>
              <a:r>
                <a:rPr lang="en-US" sz="1400" b="0" dirty="0"/>
                <a:t>Teal</a:t>
              </a:r>
            </a:p>
          </p:txBody>
        </p:sp>
        <p:cxnSp>
          <p:nvCxnSpPr>
            <p:cNvPr id="34" name="Straight Arrow Connector 33"/>
            <p:cNvCxnSpPr>
              <a:stCxn id="23560" idx="3"/>
            </p:cNvCxnSpPr>
            <p:nvPr/>
          </p:nvCxnSpPr>
          <p:spPr>
            <a:xfrm>
              <a:off x="1922811" y="5867761"/>
              <a:ext cx="388792" cy="63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3560" idx="0"/>
            </p:cNvCxnSpPr>
            <p:nvPr/>
          </p:nvCxnSpPr>
          <p:spPr>
            <a:xfrm rot="16200000" flipV="1">
              <a:off x="1357518" y="5467567"/>
              <a:ext cx="490720" cy="16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268018" y="5214518"/>
            <a:ext cx="1026967" cy="798695"/>
            <a:chOff x="1284636" y="5223053"/>
            <a:chExt cx="1026967" cy="798695"/>
          </a:xfrm>
        </p:grpSpPr>
        <p:sp>
          <p:nvSpPr>
            <p:cNvPr id="42" name="Text Box 15"/>
            <p:cNvSpPr txBox="1">
              <a:spLocks noChangeArrowheads="1"/>
            </p:cNvSpPr>
            <p:nvPr/>
          </p:nvSpPr>
          <p:spPr bwMode="grayWhite">
            <a:xfrm>
              <a:off x="1284636" y="5713773"/>
              <a:ext cx="638175" cy="307975"/>
            </a:xfrm>
            <a:prstGeom prst="rect">
              <a:avLst/>
            </a:prstGeom>
            <a:solidFill>
              <a:srgbClr val="FFC000">
                <a:alpha val="47842"/>
              </a:srgbClr>
            </a:solidFill>
            <a:ln w="0">
              <a:solidFill>
                <a:srgbClr val="CC3300"/>
              </a:solidFill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marL="0" lvl="1" indent="-171450" algn="ctr" eaLnBrk="0" hangingPunct="0">
                <a:buClr>
                  <a:srgbClr val="16707C"/>
                </a:buClr>
                <a:tabLst>
                  <a:tab pos="0" algn="l"/>
                </a:tabLst>
              </a:pPr>
              <a:r>
                <a:rPr lang="en-US" sz="1400" b="0" dirty="0" smtClean="0"/>
                <a:t>Blue</a:t>
              </a:r>
              <a:endParaRPr lang="en-US" sz="1400" b="0" dirty="0"/>
            </a:p>
          </p:txBody>
        </p:sp>
        <p:cxnSp>
          <p:nvCxnSpPr>
            <p:cNvPr id="44" name="Straight Arrow Connector 43"/>
            <p:cNvCxnSpPr>
              <a:stCxn id="42" idx="3"/>
            </p:cNvCxnSpPr>
            <p:nvPr/>
          </p:nvCxnSpPr>
          <p:spPr>
            <a:xfrm>
              <a:off x="1922811" y="5867761"/>
              <a:ext cx="388792" cy="63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2" idx="0"/>
            </p:cNvCxnSpPr>
            <p:nvPr/>
          </p:nvCxnSpPr>
          <p:spPr>
            <a:xfrm rot="16200000" flipV="1">
              <a:off x="1357518" y="5467567"/>
              <a:ext cx="490720" cy="16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295291" y="5725964"/>
            <a:ext cx="1026967" cy="307975"/>
            <a:chOff x="1284636" y="5713773"/>
            <a:chExt cx="1026967" cy="307975"/>
          </a:xfrm>
        </p:grpSpPr>
        <p:sp>
          <p:nvSpPr>
            <p:cNvPr id="47" name="Text Box 15"/>
            <p:cNvSpPr txBox="1">
              <a:spLocks noChangeArrowheads="1"/>
            </p:cNvSpPr>
            <p:nvPr/>
          </p:nvSpPr>
          <p:spPr bwMode="grayWhite">
            <a:xfrm>
              <a:off x="1284636" y="5713773"/>
              <a:ext cx="638175" cy="307975"/>
            </a:xfrm>
            <a:prstGeom prst="rect">
              <a:avLst/>
            </a:prstGeom>
            <a:solidFill>
              <a:srgbClr val="FFC000">
                <a:alpha val="47842"/>
              </a:srgbClr>
            </a:solidFill>
            <a:ln w="0">
              <a:solidFill>
                <a:srgbClr val="CC3300"/>
              </a:solidFill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marL="0" lvl="1" indent="-171450" algn="ctr" eaLnBrk="0" hangingPunct="0">
                <a:buClr>
                  <a:srgbClr val="16707C"/>
                </a:buClr>
                <a:tabLst>
                  <a:tab pos="0" algn="l"/>
                </a:tabLst>
              </a:pPr>
              <a:r>
                <a:rPr lang="en-US" sz="1400" b="0" dirty="0" smtClean="0"/>
                <a:t>Blue</a:t>
              </a:r>
              <a:endParaRPr lang="en-US" sz="1400" b="0" dirty="0"/>
            </a:p>
          </p:txBody>
        </p:sp>
        <p:cxnSp>
          <p:nvCxnSpPr>
            <p:cNvPr id="48" name="Straight Arrow Connector 47"/>
            <p:cNvCxnSpPr>
              <a:stCxn id="47" idx="3"/>
            </p:cNvCxnSpPr>
            <p:nvPr/>
          </p:nvCxnSpPr>
          <p:spPr>
            <a:xfrm>
              <a:off x="1922811" y="5867761"/>
              <a:ext cx="388792" cy="63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613759" y="4985909"/>
            <a:ext cx="950157" cy="307975"/>
            <a:chOff x="1284636" y="5713773"/>
            <a:chExt cx="950157" cy="307975"/>
          </a:xfrm>
        </p:grpSpPr>
        <p:sp>
          <p:nvSpPr>
            <p:cNvPr id="51" name="Text Box 15"/>
            <p:cNvSpPr txBox="1">
              <a:spLocks noChangeArrowheads="1"/>
            </p:cNvSpPr>
            <p:nvPr/>
          </p:nvSpPr>
          <p:spPr bwMode="grayWhite">
            <a:xfrm>
              <a:off x="1284636" y="5713773"/>
              <a:ext cx="638175" cy="307975"/>
            </a:xfrm>
            <a:prstGeom prst="rect">
              <a:avLst/>
            </a:prstGeom>
            <a:solidFill>
              <a:srgbClr val="FFC000">
                <a:alpha val="47842"/>
              </a:srgbClr>
            </a:solidFill>
            <a:ln w="0">
              <a:solidFill>
                <a:srgbClr val="CC3300"/>
              </a:solidFill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marL="0" lvl="1" indent="-171450" algn="ctr" eaLnBrk="0" hangingPunct="0">
                <a:buClr>
                  <a:srgbClr val="16707C"/>
                </a:buClr>
                <a:tabLst>
                  <a:tab pos="0" algn="l"/>
                </a:tabLst>
              </a:pPr>
              <a:r>
                <a:rPr lang="en-US" sz="1400" b="0" dirty="0" smtClean="0"/>
                <a:t>Black</a:t>
              </a:r>
              <a:endParaRPr lang="en-US" sz="1400" b="0" dirty="0"/>
            </a:p>
          </p:txBody>
        </p:sp>
        <p:cxnSp>
          <p:nvCxnSpPr>
            <p:cNvPr id="52" name="Straight Arrow Connector 51"/>
            <p:cNvCxnSpPr>
              <a:stCxn id="51" idx="3"/>
            </p:cNvCxnSpPr>
            <p:nvPr/>
          </p:nvCxnSpPr>
          <p:spPr>
            <a:xfrm flipV="1">
              <a:off x="1922811" y="5863134"/>
              <a:ext cx="311982" cy="46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6"/>
          <p:cNvSpPr txBox="1">
            <a:spLocks/>
          </p:cNvSpPr>
          <p:nvPr/>
        </p:nvSpPr>
        <p:spPr bwMode="auto">
          <a:xfrm>
            <a:off x="430947" y="1584350"/>
            <a:ext cx="55382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can sketches become over-constrained?</a:t>
            </a:r>
          </a:p>
          <a:p>
            <a:pPr marL="228600" marR="0" lvl="1" indent="-22860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Too many dimensions</a:t>
            </a:r>
          </a:p>
          <a:p>
            <a:pPr marL="685800" lvl="2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pitchFamily="34" charset="0"/>
              <a:buChar char="•"/>
            </a:pPr>
            <a:r>
              <a:rPr lang="en-GB" sz="1800" kern="0" dirty="0" smtClean="0">
                <a:latin typeface="Calibri" pitchFamily="34" charset="0"/>
                <a:cs typeface="Calibri" pitchFamily="34" charset="0"/>
              </a:rPr>
              <a:t>Example – radius &amp; diameter on a circle. Sketch turns red when over-constraining dimension is applied.</a:t>
            </a:r>
          </a:p>
          <a:p>
            <a:pPr marL="685800" lvl="2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pitchFamily="34" charset="0"/>
              <a:buChar char="•"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685800" lvl="2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pitchFamily="34" charset="0"/>
              <a:buChar char="•"/>
            </a:pPr>
            <a:endParaRPr lang="en-GB" sz="1800" kern="0" dirty="0" smtClean="0">
              <a:latin typeface="Calibri" pitchFamily="34" charset="0"/>
              <a:cs typeface="Calibri" pitchFamily="34" charset="0"/>
            </a:endParaRPr>
          </a:p>
          <a:p>
            <a:pPr marL="685800" lvl="2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pitchFamily="34" charset="0"/>
              <a:buChar char="•"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685800" lvl="2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pitchFamily="34" charset="0"/>
              <a:buChar char="•"/>
            </a:pPr>
            <a:endParaRPr lang="en-GB" sz="1800" kern="0" dirty="0" smtClean="0">
              <a:latin typeface="Calibri" pitchFamily="34" charset="0"/>
              <a:cs typeface="Calibri" pitchFamily="34" charset="0"/>
            </a:endParaRPr>
          </a:p>
          <a:p>
            <a:pPr marL="685800" lvl="2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pitchFamily="34" charset="0"/>
              <a:buChar char="•"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28600" lvl="1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pitchFamily="34" charset="0"/>
              <a:buChar char="•"/>
            </a:pPr>
            <a:r>
              <a:rPr lang="en-GB" sz="1800" kern="0" dirty="0" smtClean="0">
                <a:latin typeface="Calibri" pitchFamily="34" charset="0"/>
                <a:cs typeface="Calibri" pitchFamily="34" charset="0"/>
              </a:rPr>
              <a:t>Viewing &amp; removing </a:t>
            </a:r>
            <a:r>
              <a:rPr lang="en-GB" sz="1800" kern="0" dirty="0" err="1" smtClean="0">
                <a:latin typeface="Calibri" pitchFamily="34" charset="0"/>
                <a:cs typeface="Calibri" pitchFamily="34" charset="0"/>
              </a:rPr>
              <a:t>contraints</a:t>
            </a:r>
            <a:endParaRPr lang="en-GB" sz="1800" kern="0" dirty="0" smtClean="0">
              <a:latin typeface="Calibri" pitchFamily="34" charset="0"/>
              <a:cs typeface="Calibri" pitchFamily="34" charset="0"/>
            </a:endParaRPr>
          </a:p>
          <a:p>
            <a:pPr marL="685800" lvl="2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pitchFamily="34" charset="0"/>
              <a:buChar char="•"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Sketch details view, set Show Constraints to Yes</a:t>
            </a:r>
          </a:p>
          <a:p>
            <a:pPr marL="685800" lvl="2" indent="-228600">
              <a:lnSpc>
                <a:spcPct val="95000"/>
              </a:lnSpc>
              <a:spcBef>
                <a:spcPct val="25000"/>
              </a:spcBef>
              <a:buSzPct val="120000"/>
              <a:buFont typeface="Arial" pitchFamily="34" charset="0"/>
              <a:buChar char="•"/>
            </a:pPr>
            <a:r>
              <a:rPr lang="en-GB" sz="1800" kern="0" noProof="0" dirty="0" smtClean="0">
                <a:latin typeface="Calibri" pitchFamily="34" charset="0"/>
                <a:cs typeface="Calibri" pitchFamily="34" charset="0"/>
              </a:rPr>
              <a:t>Pick entity, constraints are listed. Right click, Delete.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447800" y="1752600"/>
            <a:ext cx="4316578" cy="3733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Constraints Toolbox – cont….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487" y="3111332"/>
            <a:ext cx="4825760" cy="16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b="14483"/>
          <a:stretch>
            <a:fillRect/>
          </a:stretch>
        </p:blipFill>
        <p:spPr bwMode="auto">
          <a:xfrm>
            <a:off x="6288939" y="4329342"/>
            <a:ext cx="2667000" cy="2125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173978" y="5725321"/>
            <a:ext cx="2036763" cy="738664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 dirty="0" smtClean="0"/>
              <a:t>Example - removing Fixed constraint on circle centre point</a:t>
            </a:r>
            <a:endParaRPr lang="en-US" sz="14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8779" t="43491" r="49750" b="13423"/>
          <a:stretch>
            <a:fillRect/>
          </a:stretch>
        </p:blipFill>
        <p:spPr bwMode="auto">
          <a:xfrm>
            <a:off x="6287744" y="1616535"/>
            <a:ext cx="2658751" cy="2509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00" y="1375200"/>
            <a:ext cx="2667000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881541" y="1328330"/>
            <a:ext cx="3826498" cy="3733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Grid &amp; Snap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Displays the grid lines in the sketching area, to make sketching easier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Snap option can be used to snap geometry to grid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Snaps per Minor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Allows snapping to points between minor grid lines</a:t>
            </a:r>
            <a:endParaRPr lang="en-US" sz="1800" b="0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Settings Toolbox</a:t>
            </a:r>
            <a:endParaRPr lang="en-US" dirty="0" smtClean="0"/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990861" y="4907812"/>
            <a:ext cx="2511425" cy="954087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The rectangle is snapped halfway between two minor grid lines if Snaps per Minor is set to 2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0837" y="4126912"/>
            <a:ext cx="2297265" cy="523220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 smtClean="0"/>
              <a:t>Click to enable check boxes</a:t>
            </a:r>
            <a:endParaRPr lang="en-US" sz="1400" b="0" dirty="0"/>
          </a:p>
        </p:txBody>
      </p:sp>
      <p:cxnSp>
        <p:nvCxnSpPr>
          <p:cNvPr id="21" name="Straight Arrow Connector 20"/>
          <p:cNvCxnSpPr>
            <a:stCxn id="25609" idx="0"/>
          </p:cNvCxnSpPr>
          <p:nvPr/>
        </p:nvCxnSpPr>
        <p:spPr>
          <a:xfrm rot="5400000" flipH="1" flipV="1">
            <a:off x="1129553" y="3749537"/>
            <a:ext cx="747293" cy="74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22" y="2824253"/>
            <a:ext cx="2628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58" y="3011894"/>
            <a:ext cx="2638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459" y="3202090"/>
            <a:ext cx="2638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1714" y="1080692"/>
            <a:ext cx="2231466" cy="2533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 cstate="print"/>
          <a:srcRect l="30240" t="41881" r="25363" b="2148"/>
          <a:stretch>
            <a:fillRect/>
          </a:stretch>
        </p:blipFill>
        <p:spPr bwMode="auto">
          <a:xfrm>
            <a:off x="6719293" y="3761734"/>
            <a:ext cx="2195538" cy="2514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GB" dirty="0" smtClean="0"/>
              <a:t>Ruler allows to get a quick sense of scale while sketching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“Look At” tool will help orient the display such that plane, sketch or selected entity normal to your view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Many operations become easier via a right click context menu on the graphics screen</a:t>
            </a:r>
          </a:p>
          <a:p>
            <a:pPr lvl="1"/>
            <a:r>
              <a:rPr lang="en-GB" dirty="0" smtClean="0"/>
              <a:t>Undo/Redo buttons are available in sketch mode only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Multiple undo’s allowed</a:t>
            </a:r>
          </a:p>
          <a:p>
            <a:pPr lvl="2"/>
            <a:r>
              <a:rPr lang="en-GB" dirty="0" smtClean="0"/>
              <a:t>IMPORTANT: Each plane stores its own Undo “stack”</a:t>
            </a:r>
          </a:p>
          <a:p>
            <a:pPr lvl="1"/>
            <a:r>
              <a:rPr lang="en-GB" dirty="0" smtClean="0"/>
              <a:t>The “Back” operation (available via RMB) acts like a micro undo during multi-step sketching operations (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polyline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Note: Only one sketch is active at a time!</a:t>
            </a:r>
          </a:p>
          <a:p>
            <a:endParaRPr lang="en-GB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Sketching Tips</a:t>
            </a:r>
          </a:p>
        </p:txBody>
      </p:sp>
      <p:pic>
        <p:nvPicPr>
          <p:cNvPr id="26628" name="Picture 2" descr="D:\users\nmpatre\training_material\snaps\172.tif"/>
          <p:cNvPicPr>
            <a:picLocks noChangeAspect="1" noChangeArrowheads="1"/>
          </p:cNvPicPr>
          <p:nvPr/>
        </p:nvPicPr>
        <p:blipFill>
          <a:blip r:embed="rId3" cstate="print"/>
          <a:srcRect l="43843" t="84167" r="21696" b="5624"/>
          <a:stretch>
            <a:fillRect/>
          </a:stretch>
        </p:blipFill>
        <p:spPr bwMode="auto">
          <a:xfrm>
            <a:off x="3074416" y="2070749"/>
            <a:ext cx="2543175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278567" y="3309594"/>
            <a:ext cx="4186454" cy="274853"/>
            <a:chOff x="2103007" y="3309594"/>
            <a:chExt cx="4186454" cy="27485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38287"/>
            <a:stretch>
              <a:fillRect/>
            </a:stretch>
          </p:blipFill>
          <p:spPr bwMode="auto">
            <a:xfrm>
              <a:off x="2103007" y="3309594"/>
              <a:ext cx="4186454" cy="27485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5910555" y="3325622"/>
              <a:ext cx="304990" cy="2381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378" y="4597068"/>
            <a:ext cx="1317272" cy="245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l="21722" r="1469"/>
          <a:stretch/>
        </p:blipFill>
        <p:spPr bwMode="auto">
          <a:xfrm>
            <a:off x="7222709" y="4465120"/>
            <a:ext cx="1873416" cy="1977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Allows copies of sketches to be added in other planes</a:t>
            </a:r>
          </a:p>
          <a:p>
            <a:pPr lvl="1"/>
            <a:r>
              <a:rPr lang="en-GB" dirty="0" smtClean="0"/>
              <a:t>Features:</a:t>
            </a:r>
          </a:p>
          <a:p>
            <a:pPr lvl="2"/>
            <a:r>
              <a:rPr lang="en-GB" dirty="0" smtClean="0"/>
              <a:t>Can only be placed in planes lower in the tree outline than the plane with the base sketch</a:t>
            </a:r>
          </a:p>
          <a:p>
            <a:pPr lvl="2"/>
            <a:r>
              <a:rPr lang="en-GB" dirty="0" smtClean="0"/>
              <a:t>Can be scaled and rotated</a:t>
            </a:r>
          </a:p>
          <a:p>
            <a:pPr lvl="2"/>
            <a:r>
              <a:rPr lang="en-GB" dirty="0" smtClean="0"/>
              <a:t>Edges are fixed: cannot be moved, edited, or deleted</a:t>
            </a:r>
          </a:p>
          <a:p>
            <a:pPr lvl="2"/>
            <a:r>
              <a:rPr lang="en-GB" dirty="0" smtClean="0"/>
              <a:t>Sketch is persistent: gets automatically updated when changes in base sketch are made</a:t>
            </a:r>
          </a:p>
          <a:p>
            <a:pPr lvl="2"/>
            <a:r>
              <a:rPr lang="en-GB" dirty="0" smtClean="0"/>
              <a:t>Can be used just like normal sketches for creating other features except:</a:t>
            </a:r>
          </a:p>
          <a:p>
            <a:pPr lvl="2"/>
            <a:r>
              <a:rPr lang="en-GB" dirty="0" smtClean="0"/>
              <a:t>Cannot be used as base sketches for other Instances</a:t>
            </a:r>
          </a:p>
          <a:p>
            <a:pPr lvl="2"/>
            <a:r>
              <a:rPr lang="en-GB" dirty="0" smtClean="0"/>
              <a:t>Not included in the pull-down list of sketches 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Instancing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60704" y="1525835"/>
            <a:ext cx="7256678" cy="3733800"/>
          </a:xfrm>
        </p:spPr>
        <p:txBody>
          <a:bodyPr/>
          <a:lstStyle/>
          <a:p>
            <a:r>
              <a:rPr lang="en-GB" dirty="0" smtClean="0"/>
              <a:t>Project 3D geometry onto a plane to create new sketch entities</a:t>
            </a:r>
          </a:p>
          <a:p>
            <a:pPr lvl="1"/>
            <a:r>
              <a:rPr lang="en-GB" dirty="0" smtClean="0"/>
              <a:t>Select vertices, edges, surfaces or bodies to project</a:t>
            </a:r>
          </a:p>
          <a:p>
            <a:pPr lvl="1"/>
            <a:r>
              <a:rPr lang="en-GB" dirty="0" smtClean="0"/>
              <a:t>Cannot be modified using normal sketch tools</a:t>
            </a:r>
          </a:p>
          <a:p>
            <a:pPr lvl="1"/>
            <a:r>
              <a:rPr lang="en-GB" dirty="0" smtClean="0"/>
              <a:t>Remain associated to input geometry (updates automatically if 3D geometry changes)  </a:t>
            </a:r>
          </a:p>
          <a:p>
            <a:pPr lvl="1"/>
            <a:endParaRPr lang="en-GB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Projection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524000" y="5876925"/>
            <a:ext cx="2322513" cy="5238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/>
              <a:t>3D Geometry selected for projection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5670550" y="5886450"/>
            <a:ext cx="2179638" cy="5238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/>
              <a:t>Sketch projected onto existing plane</a:t>
            </a: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5" y="3305175"/>
            <a:ext cx="310515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3025" y="3271838"/>
            <a:ext cx="3143250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372" y="1952739"/>
            <a:ext cx="4457852" cy="391252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2 – Sketching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  <a:p>
            <a:pPr lvl="1"/>
            <a:r>
              <a:rPr lang="en-GB" dirty="0" smtClean="0"/>
              <a:t>List of Sketching </a:t>
            </a:r>
            <a:r>
              <a:rPr lang="en-GB" dirty="0" smtClean="0"/>
              <a:t>Tools</a:t>
            </a:r>
          </a:p>
          <a:p>
            <a:pPr lvl="1"/>
            <a:r>
              <a:rPr lang="en-US" dirty="0" smtClean="0"/>
              <a:t>Example: Creating Concentric Cylinder</a:t>
            </a:r>
          </a:p>
          <a:p>
            <a:pPr lvl="1"/>
            <a:r>
              <a:rPr lang="en-US" dirty="0" smtClean="0"/>
              <a:t>Modify </a:t>
            </a:r>
            <a:r>
              <a:rPr lang="en-US" dirty="0" smtClean="0"/>
              <a:t>Toolbox: Offset</a:t>
            </a:r>
            <a:endParaRPr lang="en-GB" dirty="0" smtClean="0"/>
          </a:p>
          <a:p>
            <a:pPr lvl="1"/>
            <a:r>
              <a:rPr lang="en-US" dirty="0" smtClean="0"/>
              <a:t>Modify </a:t>
            </a:r>
            <a:r>
              <a:rPr lang="en-US" dirty="0" smtClean="0"/>
              <a:t>Toolbox: Cut/Copy</a:t>
            </a:r>
          </a:p>
          <a:p>
            <a:pPr lvl="1"/>
            <a:r>
              <a:rPr lang="en-US" dirty="0" smtClean="0"/>
              <a:t>Modify Toolbox: Paste</a:t>
            </a:r>
          </a:p>
          <a:p>
            <a:pPr lvl="1"/>
            <a:r>
              <a:rPr lang="en-US" dirty="0" smtClean="0"/>
              <a:t>Modify Toolbox: Replicate, Move</a:t>
            </a:r>
          </a:p>
          <a:p>
            <a:pPr lvl="1"/>
            <a:r>
              <a:rPr lang="en-US" dirty="0" smtClean="0"/>
              <a:t>Dimensions Toolbox: Move, Animate, display</a:t>
            </a:r>
          </a:p>
          <a:p>
            <a:endParaRPr lang="en-GB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Sketching Tools</a:t>
            </a: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>
            <a:off x="200025" y="1031875"/>
            <a:ext cx="855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charset="0"/>
              <a:buChar char="•"/>
            </a:pPr>
            <a:r>
              <a:rPr lang="en-US" sz="2000" b="0"/>
              <a:t>All the sketching tools are segregated into five categories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681" y="1719418"/>
            <a:ext cx="1600000" cy="2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7016" y="1719419"/>
            <a:ext cx="1600000" cy="2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377" y="1697431"/>
            <a:ext cx="1600000" cy="27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8038" y="1704787"/>
            <a:ext cx="1600000" cy="2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159272" y="1690156"/>
            <a:ext cx="1604337" cy="2796130"/>
            <a:chOff x="158400" y="1807200"/>
            <a:chExt cx="2667000" cy="464820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400" y="1807200"/>
              <a:ext cx="26670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3222" y="3263153"/>
              <a:ext cx="26289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8458" y="3450794"/>
              <a:ext cx="2638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8459" y="3640990"/>
              <a:ext cx="2638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02413" y="1752600"/>
            <a:ext cx="7441387" cy="3733800"/>
          </a:xfrm>
        </p:spPr>
        <p:txBody>
          <a:bodyPr/>
          <a:lstStyle/>
          <a:p>
            <a:pPr lvl="1"/>
            <a:r>
              <a:rPr lang="en-GB" dirty="0" smtClean="0"/>
              <a:t>Select circular face of cylinder and create Outline plane</a:t>
            </a:r>
          </a:p>
          <a:p>
            <a:pPr lvl="1"/>
            <a:r>
              <a:rPr lang="en-GB" dirty="0" smtClean="0"/>
              <a:t>Go to sketching mode and select outline of plane i.e. circular edge</a:t>
            </a:r>
          </a:p>
          <a:p>
            <a:pPr lvl="1"/>
            <a:r>
              <a:rPr lang="en-GB" dirty="0" smtClean="0"/>
              <a:t>Select Offset option in Modify toolbox and create an offset circle</a:t>
            </a:r>
          </a:p>
          <a:p>
            <a:pPr lvl="1"/>
            <a:r>
              <a:rPr lang="en-GB" dirty="0" smtClean="0"/>
              <a:t>Go to </a:t>
            </a:r>
            <a:r>
              <a:rPr lang="en-GB" dirty="0" err="1" smtClean="0"/>
              <a:t>modeling</a:t>
            </a:r>
            <a:r>
              <a:rPr lang="en-GB" dirty="0" smtClean="0"/>
              <a:t> mode and select Extrude feature. Select the sketch containing circle as base object for extrude.</a:t>
            </a:r>
          </a:p>
          <a:p>
            <a:pPr lvl="1"/>
            <a:r>
              <a:rPr lang="en-GB" dirty="0" smtClean="0"/>
              <a:t>Generate extrude feature to create concentric cylinders as shown</a:t>
            </a:r>
          </a:p>
          <a:p>
            <a:pPr lvl="1"/>
            <a:endParaRPr lang="en-GB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Creating Concentric Cylinder</a:t>
            </a:r>
          </a:p>
        </p:txBody>
      </p:sp>
      <p:pic>
        <p:nvPicPr>
          <p:cNvPr id="29700" name="Picture 2" descr="D:\users\nmpatre\training_material\snaps\25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46685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5250" y="4010025"/>
            <a:ext cx="1736725" cy="2112963"/>
            <a:chOff x="95250" y="4010025"/>
            <a:chExt cx="1737360" cy="2112765"/>
          </a:xfrm>
        </p:grpSpPr>
        <p:sp>
          <p:nvSpPr>
            <p:cNvPr id="29714" name="Text Box 7"/>
            <p:cNvSpPr txBox="1">
              <a:spLocks noChangeArrowheads="1"/>
            </p:cNvSpPr>
            <p:nvPr/>
          </p:nvSpPr>
          <p:spPr bwMode="auto">
            <a:xfrm>
              <a:off x="400051" y="5815013"/>
              <a:ext cx="1066799" cy="307777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0"/>
                <a:t>Step 1</a:t>
              </a:r>
            </a:p>
          </p:txBody>
        </p:sp>
        <p:pic>
          <p:nvPicPr>
            <p:cNvPr id="12308" name="Picture 3" descr="D:\users\nmpatre\training_material\snaps\253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0" y="4010025"/>
              <a:ext cx="1737360" cy="173815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5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885950" y="4000500"/>
            <a:ext cx="1736725" cy="2122488"/>
            <a:chOff x="1885950" y="4000500"/>
            <a:chExt cx="1737360" cy="2122290"/>
          </a:xfrm>
        </p:grpSpPr>
        <p:pic>
          <p:nvPicPr>
            <p:cNvPr id="29712" name="Picture 4" descr="D:\users\nmpatre\training_material\snaps\254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5950" y="4000500"/>
              <a:ext cx="1737360" cy="1737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713" name="Text Box 7"/>
            <p:cNvSpPr txBox="1">
              <a:spLocks noChangeArrowheads="1"/>
            </p:cNvSpPr>
            <p:nvPr/>
          </p:nvSpPr>
          <p:spPr bwMode="auto">
            <a:xfrm>
              <a:off x="2228851" y="5815013"/>
              <a:ext cx="1066799" cy="307777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0"/>
                <a:t>Step 2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686175" y="4000500"/>
            <a:ext cx="1736725" cy="2122488"/>
            <a:chOff x="3686175" y="4000500"/>
            <a:chExt cx="1737360" cy="2122290"/>
          </a:xfrm>
        </p:grpSpPr>
        <p:pic>
          <p:nvPicPr>
            <p:cNvPr id="29710" name="Picture 5" descr="D:\users\nmpatre\training_material\snaps\255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86175" y="4000500"/>
              <a:ext cx="1737360" cy="1737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711" name="Text Box 7"/>
            <p:cNvSpPr txBox="1">
              <a:spLocks noChangeArrowheads="1"/>
            </p:cNvSpPr>
            <p:nvPr/>
          </p:nvSpPr>
          <p:spPr bwMode="auto">
            <a:xfrm>
              <a:off x="4038601" y="5815013"/>
              <a:ext cx="1066799" cy="307777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0"/>
                <a:t>Step 3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486400" y="3990975"/>
            <a:ext cx="1736725" cy="2132013"/>
            <a:chOff x="5486400" y="3990975"/>
            <a:chExt cx="1737360" cy="2131815"/>
          </a:xfrm>
        </p:grpSpPr>
        <p:pic>
          <p:nvPicPr>
            <p:cNvPr id="29708" name="Picture 7" descr="D:\users\nmpatre\training_material\snaps\257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86400" y="3990975"/>
              <a:ext cx="1737360" cy="1737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709" name="Text Box 7"/>
            <p:cNvSpPr txBox="1">
              <a:spLocks noChangeArrowheads="1"/>
            </p:cNvSpPr>
            <p:nvPr/>
          </p:nvSpPr>
          <p:spPr bwMode="auto">
            <a:xfrm>
              <a:off x="5867401" y="5815013"/>
              <a:ext cx="1066799" cy="307777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0"/>
                <a:t>Step 4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286625" y="3981450"/>
            <a:ext cx="1736725" cy="2141538"/>
            <a:chOff x="7286625" y="3981450"/>
            <a:chExt cx="1737360" cy="2141340"/>
          </a:xfrm>
        </p:grpSpPr>
        <p:pic>
          <p:nvPicPr>
            <p:cNvPr id="29706" name="Picture 6" descr="D:\users\nmpatre\training_material\snaps\256.t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86625" y="3981450"/>
              <a:ext cx="1737360" cy="1737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707" name="Text Box 7"/>
            <p:cNvSpPr txBox="1">
              <a:spLocks noChangeArrowheads="1"/>
            </p:cNvSpPr>
            <p:nvPr/>
          </p:nvSpPr>
          <p:spPr bwMode="auto">
            <a:xfrm>
              <a:off x="7610476" y="5815013"/>
              <a:ext cx="1066799" cy="307777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0"/>
                <a:t>Step 5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52450" y="2462213"/>
            <a:ext cx="1517650" cy="633412"/>
          </a:xfrm>
          <a:prstGeom prst="roundRect">
            <a:avLst/>
          </a:prstGeom>
          <a:solidFill>
            <a:srgbClr val="FF505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2825750" y="4770438"/>
            <a:ext cx="182563" cy="10953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" name="Right Arrow 59"/>
          <p:cNvSpPr/>
          <p:nvPr/>
        </p:nvSpPr>
        <p:spPr>
          <a:xfrm>
            <a:off x="431800" y="2733675"/>
            <a:ext cx="182563" cy="1111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" name="Right Arrow 62"/>
          <p:cNvSpPr/>
          <p:nvPr/>
        </p:nvSpPr>
        <p:spPr>
          <a:xfrm>
            <a:off x="442913" y="3328988"/>
            <a:ext cx="182562" cy="1111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 flipV="1">
            <a:off x="658813" y="4770438"/>
            <a:ext cx="228600" cy="319087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2530475" y="2711450"/>
            <a:ext cx="192088" cy="1095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" name="Bent Arrow 69"/>
          <p:cNvSpPr/>
          <p:nvPr/>
        </p:nvSpPr>
        <p:spPr>
          <a:xfrm flipV="1">
            <a:off x="2765425" y="3005138"/>
            <a:ext cx="228600" cy="36512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Bent Arrow 70"/>
          <p:cNvSpPr/>
          <p:nvPr/>
        </p:nvSpPr>
        <p:spPr>
          <a:xfrm flipV="1">
            <a:off x="2768600" y="4476750"/>
            <a:ext cx="228600" cy="100647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Preprocessing Workflow</a:t>
            </a:r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 flipV="1">
            <a:off x="639763" y="4556125"/>
            <a:ext cx="298450" cy="793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39763" y="2560638"/>
            <a:ext cx="13716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Sketches and Planes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39763" y="4327525"/>
            <a:ext cx="13716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Geometry Import Options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39763" y="3225800"/>
            <a:ext cx="1371600" cy="3190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3D Operations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14400" y="4864100"/>
            <a:ext cx="11430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Direct CAD/Bi-Directional CAD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743200" y="3876675"/>
            <a:ext cx="1371600" cy="635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100" b="0" dirty="0"/>
              <a:t>Geometry Cleanup and Repair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17838" y="4622800"/>
            <a:ext cx="1138237" cy="3952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Automatic Cleanup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017838" y="5138738"/>
            <a:ext cx="1138237" cy="6588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Merge, Connect, Projection, Flow Volume Extraction, etc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912813" y="3624263"/>
            <a:ext cx="1138237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Extrude, Revolve, Sweep, etc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743200" y="2560638"/>
            <a:ext cx="13716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3D Operations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017838" y="3116263"/>
            <a:ext cx="1138237" cy="5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Boolean, Body Operations, Split, etc</a:t>
            </a:r>
          </a:p>
        </p:txBody>
      </p:sp>
      <p:sp>
        <p:nvSpPr>
          <p:cNvPr id="57" name="Bent Arrow 56"/>
          <p:cNvSpPr/>
          <p:nvPr/>
        </p:nvSpPr>
        <p:spPr>
          <a:xfrm flipV="1">
            <a:off x="396875" y="2105025"/>
            <a:ext cx="228600" cy="2509838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Bent Arrow 58"/>
          <p:cNvSpPr/>
          <p:nvPr/>
        </p:nvSpPr>
        <p:spPr>
          <a:xfrm flipV="1">
            <a:off x="673100" y="3544888"/>
            <a:ext cx="228600" cy="36671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Bent Arrow 66"/>
          <p:cNvSpPr/>
          <p:nvPr/>
        </p:nvSpPr>
        <p:spPr>
          <a:xfrm flipV="1">
            <a:off x="2492375" y="2109788"/>
            <a:ext cx="228600" cy="211772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6553200" y="2379663"/>
            <a:ext cx="2568575" cy="2282825"/>
            <a:chOff x="6553853" y="2379932"/>
            <a:chExt cx="2568575" cy="2282825"/>
          </a:xfrm>
        </p:grpSpPr>
        <p:pic>
          <p:nvPicPr>
            <p:cNvPr id="72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853" y="2379932"/>
              <a:ext cx="2568575" cy="2282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20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85504" t="3964" r="3299" b="76653"/>
            <a:stretch>
              <a:fillRect/>
            </a:stretch>
          </p:blipFill>
          <p:spPr bwMode="auto">
            <a:xfrm>
              <a:off x="8462791" y="2990640"/>
              <a:ext cx="204788" cy="209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8431041" y="3280093"/>
              <a:ext cx="300038" cy="476250"/>
              <a:chOff x="3458" y="2047"/>
              <a:chExt cx="189" cy="300"/>
            </a:xfrm>
          </p:grpSpPr>
          <p:pic>
            <p:nvPicPr>
              <p:cNvPr id="7203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5504" t="3964" r="3299" b="76653"/>
              <a:stretch>
                <a:fillRect/>
              </a:stretch>
            </p:blipFill>
            <p:spPr bwMode="auto">
              <a:xfrm>
                <a:off x="3475" y="2047"/>
                <a:ext cx="129" cy="1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7204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4027" t="77533" r="-433" b="3084"/>
              <a:stretch>
                <a:fillRect/>
              </a:stretch>
            </p:blipFill>
            <p:spPr bwMode="auto">
              <a:xfrm>
                <a:off x="3458" y="2215"/>
                <a:ext cx="189" cy="1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528" y="851641"/>
          <a:ext cx="8782050" cy="155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6" name="Right Arrow 45"/>
          <p:cNvSpPr/>
          <p:nvPr/>
        </p:nvSpPr>
        <p:spPr>
          <a:xfrm>
            <a:off x="4686300" y="2733675"/>
            <a:ext cx="184150" cy="1111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>
            <a:off x="4686300" y="4797175"/>
            <a:ext cx="184150" cy="1095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9" name="Bent Arrow 48"/>
          <p:cNvSpPr/>
          <p:nvPr/>
        </p:nvSpPr>
        <p:spPr bwMode="auto">
          <a:xfrm flipV="1">
            <a:off x="4932000" y="2968624"/>
            <a:ext cx="230550" cy="143777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903788" y="2592388"/>
            <a:ext cx="1370012" cy="3873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>
                <a:latin typeface="Arial" pitchFamily="34" charset="0"/>
              </a:rPr>
              <a:t>Meshing Methods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78425" y="3054350"/>
            <a:ext cx="1136650" cy="42703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>
                <a:latin typeface="Arial" pitchFamily="34" charset="0"/>
              </a:rPr>
              <a:t>Hybrid Mesh: Tet, Prisms, Pyramids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178425" y="3582988"/>
            <a:ext cx="1136650" cy="4889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>
                <a:latin typeface="Arial" pitchFamily="34" charset="0"/>
              </a:rPr>
              <a:t>Hexa Dominant, Sweep meshing</a:t>
            </a:r>
          </a:p>
        </p:txBody>
      </p:sp>
      <p:grpSp>
        <p:nvGrpSpPr>
          <p:cNvPr id="53" name="Group 43"/>
          <p:cNvGrpSpPr>
            <a:grpSpLocks/>
          </p:cNvGrpSpPr>
          <p:nvPr/>
        </p:nvGrpSpPr>
        <p:grpSpPr bwMode="auto">
          <a:xfrm>
            <a:off x="4903788" y="4632188"/>
            <a:ext cx="1411287" cy="1690407"/>
            <a:chOff x="4892040" y="2697018"/>
            <a:chExt cx="1412630" cy="1689115"/>
          </a:xfrm>
        </p:grpSpPr>
        <p:sp>
          <p:nvSpPr>
            <p:cNvPr id="54" name="Bent Arrow 53"/>
            <p:cNvSpPr/>
            <p:nvPr/>
          </p:nvSpPr>
          <p:spPr>
            <a:xfrm flipV="1">
              <a:off x="4913072" y="3686581"/>
              <a:ext cx="234798" cy="439555"/>
            </a:xfrm>
            <a:prstGeom prst="ben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893629" y="2697018"/>
              <a:ext cx="1371317" cy="456851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1200" b="0" dirty="0">
                  <a:latin typeface="Arial" pitchFamily="34" charset="0"/>
                </a:rPr>
                <a:t>Global Mesh Settings</a:t>
              </a:r>
              <a:endParaRPr lang="en-US" sz="1200" b="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892040" y="3242422"/>
              <a:ext cx="1371316" cy="458436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1200" b="0" dirty="0">
                  <a:latin typeface="Arial" pitchFamily="34" charset="0"/>
                </a:rPr>
                <a:t>Local Mesh Settings</a:t>
              </a:r>
              <a:endParaRPr lang="en-US" sz="1200" b="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166938" y="3780172"/>
              <a:ext cx="1137732" cy="605961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900" b="0" dirty="0"/>
                <a:t>Sizing, Body/Sphere of Influence, Match Control, etc</a:t>
              </a:r>
            </a:p>
          </p:txBody>
        </p:sp>
      </p:grpSp>
      <p:sp>
        <p:nvSpPr>
          <p:cNvPr id="82" name="Bent Arrow 81"/>
          <p:cNvSpPr/>
          <p:nvPr/>
        </p:nvSpPr>
        <p:spPr>
          <a:xfrm flipV="1">
            <a:off x="4629600" y="2116137"/>
            <a:ext cx="239263" cy="337026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5179625" y="4152988"/>
            <a:ext cx="1136650" cy="3686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 smtClean="0">
                <a:latin typeface="Arial" pitchFamily="34" charset="0"/>
              </a:rPr>
              <a:t>Assembly Meshing</a:t>
            </a:r>
            <a:endParaRPr lang="en-US" sz="900" b="0" dirty="0"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00" y="1807200"/>
            <a:ext cx="2667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896170" y="1752600"/>
            <a:ext cx="6096000" cy="3733800"/>
          </a:xfrm>
        </p:spPr>
        <p:txBody>
          <a:bodyPr/>
          <a:lstStyle/>
          <a:p>
            <a:r>
              <a:rPr lang="en-GB" dirty="0" smtClean="0"/>
              <a:t>Offset</a:t>
            </a:r>
          </a:p>
          <a:p>
            <a:pPr lvl="1"/>
            <a:r>
              <a:rPr lang="en-GB" dirty="0" smtClean="0"/>
              <a:t>A sketch can be offset</a:t>
            </a:r>
          </a:p>
          <a:p>
            <a:pPr lvl="1"/>
            <a:r>
              <a:rPr lang="en-GB" dirty="0" smtClean="0"/>
              <a:t>Selection options</a:t>
            </a:r>
          </a:p>
          <a:p>
            <a:pPr lvl="1"/>
            <a:r>
              <a:rPr lang="en-GB" dirty="0" smtClean="0"/>
              <a:t>End selection </a:t>
            </a:r>
          </a:p>
          <a:p>
            <a:pPr lvl="1"/>
            <a:r>
              <a:rPr lang="en-GB" dirty="0" smtClean="0"/>
              <a:t>Place offset</a:t>
            </a:r>
          </a:p>
          <a:p>
            <a:pPr lvl="1"/>
            <a:r>
              <a:rPr lang="en-GB" dirty="0" smtClean="0"/>
              <a:t>Three options to perform “offset”</a:t>
            </a:r>
          </a:p>
          <a:p>
            <a:pPr lvl="2"/>
            <a:r>
              <a:rPr lang="en-GB" dirty="0" smtClean="0"/>
              <a:t>Distance</a:t>
            </a:r>
          </a:p>
          <a:p>
            <a:pPr lvl="2"/>
            <a:r>
              <a:rPr lang="en-GB" dirty="0" smtClean="0"/>
              <a:t>Offset side</a:t>
            </a:r>
          </a:p>
          <a:p>
            <a:pPr lvl="2"/>
            <a:r>
              <a:rPr lang="en-GB" dirty="0" smtClean="0"/>
              <a:t>Offset area</a:t>
            </a:r>
          </a:p>
          <a:p>
            <a:endParaRPr lang="en-GB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Modify Toolbox: Offset</a:t>
            </a:r>
            <a:endParaRPr lang="en-US" b="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486" name="Picture 3" descr="D:\users\nmpatre\training_material\snaps\20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286" y="3856444"/>
            <a:ext cx="2311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4" descr="D:\users\nmpatre\training_material\snaps\203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5723" y="1604328"/>
            <a:ext cx="2341563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8" name="Picture 5" descr="D:\users\nmpatre\training_material\snaps\205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1354" y="5317275"/>
            <a:ext cx="2303462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497473" y="1089075"/>
            <a:ext cx="1901825" cy="306388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Offset Distance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573673" y="2753678"/>
            <a:ext cx="2139950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/>
              <a:t>Offset Side : Inside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3057169" y="5560162"/>
            <a:ext cx="3043707" cy="523220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Offset Area : Depends on location of cursor</a:t>
            </a:r>
          </a:p>
        </p:txBody>
      </p:sp>
      <p:sp>
        <p:nvSpPr>
          <p:cNvPr id="20492" name="Text Box 10"/>
          <p:cNvSpPr txBox="1">
            <a:spLocks noChangeArrowheads="1"/>
          </p:cNvSpPr>
          <p:nvPr/>
        </p:nvSpPr>
        <p:spPr bwMode="auto">
          <a:xfrm>
            <a:off x="6438519" y="3505861"/>
            <a:ext cx="2416175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Cursor located on Left</a:t>
            </a:r>
          </a:p>
        </p:txBody>
      </p:sp>
      <p:sp>
        <p:nvSpPr>
          <p:cNvPr id="20493" name="Text Box 10"/>
          <p:cNvSpPr txBox="1">
            <a:spLocks noChangeArrowheads="1"/>
          </p:cNvSpPr>
          <p:nvPr/>
        </p:nvSpPr>
        <p:spPr bwMode="auto">
          <a:xfrm>
            <a:off x="6412991" y="4976214"/>
            <a:ext cx="2549525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Cursor located on Right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7900030" y="2525871"/>
            <a:ext cx="452438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723863" y="1944053"/>
            <a:ext cx="268288" cy="4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 flipV="1">
            <a:off x="6723863" y="1527163"/>
            <a:ext cx="268288" cy="4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486361" y="1645946"/>
            <a:ext cx="755687" cy="1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87974" y="4689069"/>
            <a:ext cx="755687" cy="1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Toolbox: Cut/Copy</a:t>
            </a:r>
          </a:p>
        </p:txBody>
      </p:sp>
      <p:sp>
        <p:nvSpPr>
          <p:cNvPr id="819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981200" y="1752600"/>
            <a:ext cx="7162800" cy="3124200"/>
          </a:xfrm>
        </p:spPr>
        <p:txBody>
          <a:bodyPr/>
          <a:lstStyle/>
          <a:p>
            <a:r>
              <a:rPr lang="en-US" dirty="0" smtClean="0"/>
              <a:t>Cut / Copy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to cut or copy selected entities and paste to required location</a:t>
            </a:r>
          </a:p>
          <a:p>
            <a:pPr lvl="1"/>
            <a:r>
              <a:rPr lang="en-US" dirty="0" smtClean="0"/>
              <a:t>Requires the selection of a paste handle (RMB) relative to which the Paste will be performed</a:t>
            </a:r>
          </a:p>
          <a:p>
            <a:pPr lvl="1"/>
            <a:r>
              <a:rPr lang="en-US" dirty="0" smtClean="0"/>
              <a:t>The paste handle is the location to which the cursor is attached while moving the image to new position to paste</a:t>
            </a:r>
          </a:p>
          <a:p>
            <a:pPr lvl="1"/>
            <a:r>
              <a:rPr lang="en-US" dirty="0" smtClean="0"/>
              <a:t>RMB paste handle options:</a:t>
            </a:r>
          </a:p>
          <a:p>
            <a:pPr lvl="2"/>
            <a:r>
              <a:rPr lang="en-US" dirty="0" smtClean="0"/>
              <a:t>Clear Selection</a:t>
            </a:r>
          </a:p>
          <a:p>
            <a:pPr lvl="2"/>
            <a:r>
              <a:rPr lang="en-US" dirty="0" smtClean="0"/>
              <a:t>Use Plane Origin as Paste Handle: The 0.0, 0.0 location of the plane will be used as the paste handle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If Cut or Copy is exited without selecting a paste handle, a default will be used</a:t>
            </a:r>
          </a:p>
        </p:txBody>
      </p:sp>
      <p:pic>
        <p:nvPicPr>
          <p:cNvPr id="30724" name="Picture 3" descr="D:\users\nmpatre\training_material\snaps\61.tif"/>
          <p:cNvPicPr>
            <a:picLocks noChangeAspect="1" noChangeArrowheads="1"/>
          </p:cNvPicPr>
          <p:nvPr/>
        </p:nvPicPr>
        <p:blipFill>
          <a:blip r:embed="rId3" cstate="print"/>
          <a:srcRect t="50175" r="48039" b="37193"/>
          <a:stretch>
            <a:fillRect/>
          </a:stretch>
        </p:blipFill>
        <p:spPr bwMode="auto">
          <a:xfrm>
            <a:off x="3380156" y="1652016"/>
            <a:ext cx="1514475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13798" y="5287925"/>
            <a:ext cx="2355850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/>
              <a:t>Copy: RMB options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4414" y="4997348"/>
            <a:ext cx="219075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Paste</a:t>
            </a:r>
          </a:p>
          <a:p>
            <a:pPr lvl="1"/>
            <a:r>
              <a:rPr lang="en-GB" dirty="0" smtClean="0"/>
              <a:t>Used to paste entities selected during cut or copy operation</a:t>
            </a:r>
          </a:p>
          <a:p>
            <a:pPr lvl="1"/>
            <a:r>
              <a:rPr lang="en-GB" dirty="0" smtClean="0"/>
              <a:t>Entities can be pasted into current or a new sketch, even if it is on different plane</a:t>
            </a:r>
          </a:p>
          <a:p>
            <a:pPr lvl="1"/>
            <a:r>
              <a:rPr lang="en-GB" dirty="0" smtClean="0"/>
              <a:t>After copying entities, Paste operation can be performed multiple times</a:t>
            </a:r>
          </a:p>
          <a:p>
            <a:pPr lvl="1"/>
            <a:r>
              <a:rPr lang="en-GB" dirty="0" smtClean="0"/>
              <a:t>RMB Paste options:</a:t>
            </a:r>
          </a:p>
          <a:p>
            <a:pPr lvl="1"/>
            <a:r>
              <a:rPr lang="en-GB" dirty="0" smtClean="0"/>
              <a:t>Rotate by +/- r Degrees </a:t>
            </a:r>
          </a:p>
          <a:p>
            <a:pPr lvl="1"/>
            <a:r>
              <a:rPr lang="en-GB" dirty="0" smtClean="0"/>
              <a:t>Flip Horizontally / Vertically</a:t>
            </a:r>
          </a:p>
          <a:p>
            <a:pPr lvl="1"/>
            <a:r>
              <a:rPr lang="en-GB" dirty="0" smtClean="0"/>
              <a:t>Scale by Factor f or 1/f</a:t>
            </a:r>
          </a:p>
          <a:p>
            <a:pPr lvl="1"/>
            <a:r>
              <a:rPr lang="en-GB" dirty="0" smtClean="0"/>
              <a:t>Paste at Plane Origin </a:t>
            </a:r>
          </a:p>
          <a:p>
            <a:pPr lvl="1"/>
            <a:r>
              <a:rPr lang="en-GB" dirty="0" smtClean="0"/>
              <a:t>Change Paste Handle</a:t>
            </a:r>
          </a:p>
          <a:p>
            <a:endParaRPr lang="en-GB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Modify Toolbox: Paste</a:t>
            </a:r>
            <a:endParaRPr lang="en-US" dirty="0" smtClean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225659" y="5196942"/>
            <a:ext cx="2355850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/>
              <a:t>Paste: RMB options</a:t>
            </a:r>
          </a:p>
        </p:txBody>
      </p:sp>
      <p:pic>
        <p:nvPicPr>
          <p:cNvPr id="31749" name="Picture 2" descr="D:\users\nmpatre\training_material\snaps\20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623" y="1821789"/>
            <a:ext cx="2428875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3" descr="D:\users\nmpatre\training_material\snaps\199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618" y="3466642"/>
            <a:ext cx="141922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Replicate</a:t>
            </a:r>
          </a:p>
          <a:p>
            <a:pPr lvl="1"/>
            <a:r>
              <a:rPr lang="en-GB" dirty="0" smtClean="0"/>
              <a:t>The Replicate operation is equivalent to the Copy operation, followed by a Paste</a:t>
            </a:r>
          </a:p>
          <a:p>
            <a:pPr lvl="1"/>
            <a:r>
              <a:rPr lang="en-GB" dirty="0" smtClean="0"/>
              <a:t>After selection of entities, the RMB options change to the Paste RMB options</a:t>
            </a:r>
          </a:p>
          <a:p>
            <a:pPr lvl="1"/>
            <a:r>
              <a:rPr lang="en-GB" dirty="0" smtClean="0"/>
              <a:t>Note: Replicate option is used to copy sketches. Duplicate option is used instead to copy features of a solid body on to the plane.</a:t>
            </a:r>
          </a:p>
          <a:p>
            <a:r>
              <a:rPr lang="en-GB" dirty="0" smtClean="0"/>
              <a:t>Move</a:t>
            </a:r>
          </a:p>
          <a:p>
            <a:pPr lvl="1"/>
            <a:r>
              <a:rPr lang="en-GB" dirty="0" smtClean="0"/>
              <a:t>The Move command functions the same as the Replicate operation with the exception that the original selection is moved to a new location instead of being copied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Toolbox: Replicate, Move</a:t>
            </a:r>
          </a:p>
        </p:txBody>
      </p:sp>
      <p:pic>
        <p:nvPicPr>
          <p:cNvPr id="32772" name="Picture 3" descr="D:\users\nmpatre\training_material\snaps\2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952" y="4266438"/>
            <a:ext cx="2428875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Picture 4" descr="D:\users\nmpatre\training_material\snaps\20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9297" y="1826209"/>
            <a:ext cx="2428875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00" y="1807200"/>
            <a:ext cx="2667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88855" y="2396320"/>
            <a:ext cx="6096000" cy="3733800"/>
          </a:xfrm>
        </p:spPr>
        <p:txBody>
          <a:bodyPr/>
          <a:lstStyle/>
          <a:p>
            <a:pPr lvl="1"/>
            <a:r>
              <a:rPr lang="en-GB" dirty="0" smtClean="0"/>
              <a:t>Move function allows placement of dimension to be modified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Animate function allows to visualize the dynamic changes for a selected dimension within a specified range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Display function is used to display dimensions in Graphics Window in the form of Name and/or Value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Dimensions can be modified from Details view or through RMB click</a:t>
            </a:r>
          </a:p>
          <a:p>
            <a:endParaRPr lang="en-GB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Toolbox: Move, Animate, display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1415" y="4226128"/>
            <a:ext cx="737615" cy="528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 plane is required to create a 2D sketch </a:t>
            </a:r>
          </a:p>
          <a:p>
            <a:pPr lvl="1"/>
            <a:r>
              <a:rPr lang="en-GB" dirty="0" smtClean="0"/>
              <a:t>Also required for some body operations</a:t>
            </a:r>
          </a:p>
          <a:p>
            <a:pPr lvl="1"/>
            <a:r>
              <a:rPr lang="en-GB" dirty="0" smtClean="0"/>
              <a:t>2D/3D geometry can be constructed using a sketch as a base object</a:t>
            </a:r>
          </a:p>
          <a:p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Sequence to create a basic 3D geometry</a:t>
            </a:r>
          </a:p>
          <a:p>
            <a:pPr lvl="1"/>
            <a:r>
              <a:rPr lang="en-GB" dirty="0" smtClean="0"/>
              <a:t>Create or select an existing plane </a:t>
            </a:r>
          </a:p>
          <a:p>
            <a:pPr lvl="1"/>
            <a:r>
              <a:rPr lang="en-GB" dirty="0" smtClean="0"/>
              <a:t>Create a sketch on the plane</a:t>
            </a:r>
          </a:p>
          <a:p>
            <a:pPr lvl="1"/>
            <a:r>
              <a:rPr lang="en-GB" dirty="0" smtClean="0"/>
              <a:t>Apply a </a:t>
            </a:r>
            <a:r>
              <a:rPr lang="en-GB" dirty="0" err="1" smtClean="0"/>
              <a:t>modeling</a:t>
            </a:r>
            <a:r>
              <a:rPr lang="en-GB" dirty="0" smtClean="0"/>
              <a:t> operation to the sketch</a:t>
            </a:r>
          </a:p>
          <a:p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of Planes and Sketches</a:t>
            </a:r>
            <a:endParaRPr lang="en-US" dirty="0" smtClean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9248" y="5792383"/>
            <a:ext cx="2347104" cy="35086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1400" b="0"/>
              <a:t>Select desired plane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396910" y="5795963"/>
            <a:ext cx="2276475" cy="522287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algn="ctr" eaLnBrk="0" hangingPunct="0"/>
            <a:r>
              <a:rPr lang="en-US" sz="1400" b="0"/>
              <a:t>Create sketch on selected plane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6232551" y="5795963"/>
            <a:ext cx="2340864" cy="738664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algn="ctr" eaLnBrk="0" hangingPunct="0"/>
            <a:r>
              <a:rPr lang="en-US" sz="1400" b="0" dirty="0"/>
              <a:t>Create 3D geometry through Extrusion operation from the sketch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52924" y="4586288"/>
            <a:ext cx="446231" cy="365125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35109" y="4586288"/>
            <a:ext cx="468173" cy="365125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4142" t="33290" r="34142" b="39733"/>
          <a:stretch>
            <a:fillRect/>
          </a:stretch>
        </p:blipFill>
        <p:spPr bwMode="auto">
          <a:xfrm>
            <a:off x="474707" y="3895348"/>
            <a:ext cx="2340791" cy="180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l="34142" t="33290" r="34142" b="39733"/>
          <a:stretch>
            <a:fillRect/>
          </a:stretch>
        </p:blipFill>
        <p:spPr bwMode="auto">
          <a:xfrm>
            <a:off x="3364222" y="3888026"/>
            <a:ext cx="2340786" cy="180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 l="34142" t="33290" r="34142" b="39733"/>
          <a:stretch>
            <a:fillRect/>
          </a:stretch>
        </p:blipFill>
        <p:spPr bwMode="auto">
          <a:xfrm>
            <a:off x="6231867" y="3895331"/>
            <a:ext cx="2340573" cy="1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90550" y="1399892"/>
            <a:ext cx="4698340" cy="4573588"/>
          </a:xfrm>
        </p:spPr>
        <p:txBody>
          <a:bodyPr/>
          <a:lstStyle/>
          <a:p>
            <a:r>
              <a:rPr lang="en-GB" dirty="0" smtClean="0"/>
              <a:t>Working with Planes</a:t>
            </a:r>
            <a:endParaRPr lang="en-GB" dirty="0"/>
          </a:p>
          <a:p>
            <a:pPr lvl="1"/>
            <a:r>
              <a:rPr lang="en-GB" dirty="0" smtClean="0"/>
              <a:t>At start-up, three default planes are available (XY, ZX &amp; YZ) on which sketches can be created</a:t>
            </a:r>
          </a:p>
          <a:p>
            <a:pPr lvl="2"/>
            <a:r>
              <a:rPr lang="en-GB" dirty="0" smtClean="0"/>
              <a:t>New planes can be created to host sketches elsewhere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Create Plane</a:t>
            </a:r>
          </a:p>
          <a:p>
            <a:pPr marL="0" lvl="1" indent="0">
              <a:buNone/>
            </a:pPr>
            <a:endParaRPr lang="en-GB" dirty="0" smtClean="0"/>
          </a:p>
          <a:p>
            <a:pPr lvl="2"/>
            <a:r>
              <a:rPr lang="en-GB" dirty="0" smtClean="0"/>
              <a:t>In the Details View set the Plane Type. </a:t>
            </a:r>
          </a:p>
          <a:p>
            <a:pPr lvl="3"/>
            <a:r>
              <a:rPr lang="en-GB" dirty="0" smtClean="0"/>
              <a:t>This determines how the plane is created, for example, by transforming an existing plane or from a selected face. </a:t>
            </a:r>
            <a:endParaRPr lang="en-GB" dirty="0"/>
          </a:p>
          <a:p>
            <a:pPr lvl="2"/>
            <a:r>
              <a:rPr lang="en-GB" dirty="0" smtClean="0"/>
              <a:t>Optionally apply one or more transformations</a:t>
            </a:r>
          </a:p>
          <a:p>
            <a:pPr lvl="1"/>
            <a:r>
              <a:rPr lang="en-GB" dirty="0" smtClean="0"/>
              <a:t>Two examples follow...&gt;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37522"/>
          <a:stretch>
            <a:fillRect/>
          </a:stretch>
        </p:blipFill>
        <p:spPr bwMode="auto">
          <a:xfrm>
            <a:off x="5522489" y="599973"/>
            <a:ext cx="3333334" cy="2023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2489" y="2896272"/>
            <a:ext cx="3291840" cy="3691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50413" y="1297108"/>
            <a:ext cx="1405410" cy="1125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89156" y="2979948"/>
            <a:ext cx="1625173" cy="3492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387" y="3565512"/>
            <a:ext cx="3771429" cy="314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317819" y="3571188"/>
            <a:ext cx="434282" cy="308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47799" y="1628245"/>
            <a:ext cx="6298997" cy="3733800"/>
          </a:xfrm>
        </p:spPr>
        <p:txBody>
          <a:bodyPr/>
          <a:lstStyle/>
          <a:p>
            <a:r>
              <a:rPr lang="en-GB" dirty="0" smtClean="0"/>
              <a:t>Create new plane by transforming existing plane</a:t>
            </a:r>
          </a:p>
          <a:p>
            <a:pPr lvl="1"/>
            <a:r>
              <a:rPr lang="en-GB" dirty="0" smtClean="0"/>
              <a:t>Set Type to From Plane and select Base Plane (ZX Plane)</a:t>
            </a:r>
          </a:p>
          <a:p>
            <a:pPr lvl="1"/>
            <a:r>
              <a:rPr lang="en-GB" dirty="0" smtClean="0"/>
              <a:t>Apply Transform 1 (Offset X 4m)</a:t>
            </a:r>
          </a:p>
          <a:p>
            <a:pPr lvl="1"/>
            <a:r>
              <a:rPr lang="en-GB" dirty="0" smtClean="0"/>
              <a:t>Apply Transform 2 (Rotate about X 90)</a:t>
            </a:r>
          </a:p>
          <a:p>
            <a:pPr lvl="2"/>
            <a:r>
              <a:rPr lang="en-GB" dirty="0" smtClean="0"/>
              <a:t>Transforms use </a:t>
            </a:r>
            <a:r>
              <a:rPr lang="en-GB" u="sng" dirty="0" smtClean="0"/>
              <a:t>LOCAL</a:t>
            </a:r>
            <a:r>
              <a:rPr lang="en-GB" dirty="0" smtClean="0"/>
              <a:t> coordinate system</a:t>
            </a:r>
          </a:p>
          <a:p>
            <a:pPr lvl="2"/>
            <a:r>
              <a:rPr lang="en-GB" dirty="0" smtClean="0"/>
              <a:t>Add as many transforms as required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Plane Creation Example: From Plane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057575" y="6186945"/>
            <a:ext cx="1158163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 smtClean="0"/>
              <a:t>Transform 1</a:t>
            </a:r>
            <a:endParaRPr lang="en-US" sz="1400" b="0" dirty="0"/>
          </a:p>
        </p:txBody>
      </p:sp>
      <p:sp>
        <p:nvSpPr>
          <p:cNvPr id="16" name="Right Arrow 15"/>
          <p:cNvSpPr/>
          <p:nvPr/>
        </p:nvSpPr>
        <p:spPr>
          <a:xfrm>
            <a:off x="5934063" y="6283020"/>
            <a:ext cx="441325" cy="365125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41458" t="30605" r="21948" b="36511"/>
          <a:stretch>
            <a:fillRect/>
          </a:stretch>
        </p:blipFill>
        <p:spPr bwMode="auto">
          <a:xfrm>
            <a:off x="3253300" y="3905582"/>
            <a:ext cx="2700536" cy="22044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41458" t="30605" r="21948" b="36511"/>
          <a:stretch>
            <a:fillRect/>
          </a:stretch>
        </p:blipFill>
        <p:spPr bwMode="auto">
          <a:xfrm>
            <a:off x="6193871" y="3902886"/>
            <a:ext cx="2700712" cy="22045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967805" y="6178411"/>
            <a:ext cx="1158163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 smtClean="0"/>
              <a:t>Transform 2</a:t>
            </a:r>
            <a:endParaRPr lang="en-US" sz="1400" b="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11125" y="5378589"/>
            <a:ext cx="1012081" cy="2394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 bwMode="auto">
          <a:xfrm>
            <a:off x="7234733" y="4988966"/>
            <a:ext cx="855878" cy="651053"/>
          </a:xfrm>
          <a:prstGeom prst="arc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 b="11118"/>
          <a:stretch>
            <a:fillRect/>
          </a:stretch>
        </p:blipFill>
        <p:spPr bwMode="auto">
          <a:xfrm>
            <a:off x="348999" y="3859989"/>
            <a:ext cx="2667000" cy="23027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 b="72113"/>
          <a:stretch>
            <a:fillRect/>
          </a:stretch>
        </p:blipFill>
        <p:spPr bwMode="auto">
          <a:xfrm>
            <a:off x="6208472" y="2488654"/>
            <a:ext cx="2667000" cy="1266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727928" y="3374493"/>
            <a:ext cx="631164" cy="18801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566434" y="3229167"/>
            <a:ext cx="1028928" cy="3079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  <a:tabLst>
                <a:tab pos="0" algn="l"/>
              </a:tabLst>
            </a:pPr>
            <a:r>
              <a:rPr lang="en-US" sz="1400" b="0" dirty="0" smtClean="0"/>
              <a:t>New plane</a:t>
            </a:r>
            <a:endParaRPr lang="en-US" sz="1400" b="0" dirty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854785" y="4418381"/>
            <a:ext cx="822578" cy="102412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47800" y="1627200"/>
            <a:ext cx="6096000" cy="3733800"/>
          </a:xfrm>
        </p:spPr>
        <p:txBody>
          <a:bodyPr/>
          <a:lstStyle/>
          <a:p>
            <a:r>
              <a:rPr lang="en-GB" dirty="0" smtClean="0"/>
              <a:t>Create new plane on geometry surface</a:t>
            </a:r>
          </a:p>
          <a:p>
            <a:pPr lvl="1"/>
            <a:r>
              <a:rPr lang="en-GB" dirty="0" smtClean="0"/>
              <a:t>Set Type to From Face and select Base Face (on geometry)</a:t>
            </a:r>
          </a:p>
          <a:p>
            <a:pPr lvl="1"/>
            <a:r>
              <a:rPr lang="en-GB" dirty="0" smtClean="0"/>
              <a:t>Generate plane and create sketches</a:t>
            </a:r>
          </a:p>
          <a:p>
            <a:pPr lvl="2"/>
            <a:r>
              <a:rPr lang="en-GB" dirty="0" smtClean="0"/>
              <a:t>Can be completed in one step</a:t>
            </a:r>
          </a:p>
          <a:p>
            <a:pPr lvl="2"/>
            <a:r>
              <a:rPr lang="en-GB" dirty="0" smtClean="0"/>
              <a:t>Select face and enter sketching mode (plane and sketch are created automatically)</a:t>
            </a:r>
          </a:p>
          <a:p>
            <a:endParaRPr lang="en-GB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Plane Creation Examples: From Face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b="21724"/>
          <a:stretch>
            <a:fillRect/>
          </a:stretch>
        </p:blipFill>
        <p:spPr bwMode="auto">
          <a:xfrm>
            <a:off x="217326" y="4161091"/>
            <a:ext cx="2667000" cy="19459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087016" y="4003009"/>
            <a:ext cx="2731232" cy="2480762"/>
            <a:chOff x="3087016" y="4003009"/>
            <a:chExt cx="2731232" cy="2480762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7016" y="4003009"/>
              <a:ext cx="2730953" cy="248076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534" y="4158844"/>
              <a:ext cx="179714" cy="98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6013941" y="4001414"/>
            <a:ext cx="2715582" cy="2466746"/>
            <a:chOff x="6013941" y="4001414"/>
            <a:chExt cx="2715582" cy="2466746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3941" y="4001414"/>
              <a:ext cx="2715582" cy="246674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34134" y="4164940"/>
              <a:ext cx="179714" cy="98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767002" y="4726586"/>
            <a:ext cx="822578" cy="16728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773098" y="5069182"/>
            <a:ext cx="822578" cy="16728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308"/>
          <a:stretch>
            <a:fillRect/>
          </a:stretch>
        </p:blipFill>
        <p:spPr bwMode="auto">
          <a:xfrm>
            <a:off x="5025542" y="2194958"/>
            <a:ext cx="3423145" cy="26643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222852" cy="4573588"/>
          </a:xfrm>
        </p:spPr>
        <p:txBody>
          <a:bodyPr/>
          <a:lstStyle/>
          <a:p>
            <a:r>
              <a:rPr lang="en-GB" dirty="0"/>
              <a:t>Create </a:t>
            </a:r>
            <a:r>
              <a:rPr lang="en-GB" dirty="0" smtClean="0"/>
              <a:t>New </a:t>
            </a:r>
            <a:r>
              <a:rPr lang="en-GB" dirty="0"/>
              <a:t>Sketch	 </a:t>
            </a:r>
          </a:p>
          <a:p>
            <a:pPr lvl="1"/>
            <a:r>
              <a:rPr lang="en-GB" dirty="0"/>
              <a:t>Creates </a:t>
            </a:r>
            <a:r>
              <a:rPr lang="en-GB" dirty="0" smtClean="0"/>
              <a:t>a new </a:t>
            </a:r>
            <a:r>
              <a:rPr lang="en-GB" dirty="0"/>
              <a:t>sketch (empty pad for graphical sketching) on the active plane </a:t>
            </a:r>
          </a:p>
          <a:p>
            <a:pPr lvl="2"/>
            <a:r>
              <a:rPr lang="en-GB" b="0" dirty="0"/>
              <a:t>New sketches are placed in the Tree Outline beneath their associated plane</a:t>
            </a:r>
          </a:p>
          <a:p>
            <a:pPr lvl="1"/>
            <a:r>
              <a:rPr lang="en-GB" dirty="0"/>
              <a:t>To </a:t>
            </a:r>
            <a:r>
              <a:rPr lang="en-GB" dirty="0" smtClean="0"/>
              <a:t>start </a:t>
            </a:r>
            <a:r>
              <a:rPr lang="en-GB" dirty="0"/>
              <a:t>creating the Sketch, </a:t>
            </a:r>
            <a:r>
              <a:rPr lang="en-GB" dirty="0" smtClean="0"/>
              <a:t>switch </a:t>
            </a:r>
            <a:r>
              <a:rPr lang="en-GB" dirty="0"/>
              <a:t>to Sketching </a:t>
            </a:r>
            <a:r>
              <a:rPr lang="en-GB" dirty="0" smtClean="0"/>
              <a:t>mode</a:t>
            </a:r>
          </a:p>
          <a:p>
            <a:pPr lvl="2"/>
            <a:r>
              <a:rPr lang="en-GB" b="0" dirty="0"/>
              <a:t>Selecting a Plane with no sketches and entering sketch mode automatically creates a sketch</a:t>
            </a:r>
          </a:p>
          <a:p>
            <a:pPr lvl="2"/>
            <a:r>
              <a:rPr lang="en-GB" b="0" dirty="0" smtClean="0"/>
              <a:t>Multiple </a:t>
            </a:r>
            <a:r>
              <a:rPr lang="en-GB" b="0" dirty="0"/>
              <a:t>sketches can be created in any given </a:t>
            </a:r>
            <a:r>
              <a:rPr lang="en-GB" b="0" dirty="0" smtClean="0"/>
              <a:t>plane</a:t>
            </a:r>
          </a:p>
          <a:p>
            <a:pPr lvl="2"/>
            <a:r>
              <a:rPr lang="en-GB" b="0" dirty="0"/>
              <a:t>New sketches are created in the active plane. Check which plane is set to active before creating the new sketch.</a:t>
            </a:r>
            <a:endParaRPr lang="en-GB" b="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Sketch Creation</a:t>
            </a:r>
          </a:p>
        </p:txBody>
      </p:sp>
      <p:pic>
        <p:nvPicPr>
          <p:cNvPr id="1126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544" y="1761808"/>
            <a:ext cx="309562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264621" y="1544688"/>
            <a:ext cx="1579562" cy="307975"/>
          </a:xfrm>
          <a:prstGeom prst="rect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 dirty="0" err="1"/>
              <a:t>XYPlane</a:t>
            </a:r>
            <a:r>
              <a:rPr lang="en-US" sz="1400" b="0" dirty="0"/>
              <a:t> is active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6367424" y="4994529"/>
            <a:ext cx="2624138" cy="523875"/>
          </a:xfrm>
          <a:prstGeom prst="rect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 dirty="0"/>
              <a:t>Only sketches on active Plane are displayed in drop down</a:t>
            </a:r>
          </a:p>
        </p:txBody>
      </p:sp>
      <p:cxnSp>
        <p:nvCxnSpPr>
          <p:cNvPr id="16" name="Straight Arrow Connector 15"/>
          <p:cNvCxnSpPr>
            <a:stCxn id="11269" idx="2"/>
          </p:cNvCxnSpPr>
          <p:nvPr/>
        </p:nvCxnSpPr>
        <p:spPr>
          <a:xfrm rot="16200000" flipH="1">
            <a:off x="5785991" y="2121074"/>
            <a:ext cx="539407" cy="25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271" idx="0"/>
          </p:cNvCxnSpPr>
          <p:nvPr/>
        </p:nvCxnSpPr>
        <p:spPr>
          <a:xfrm rot="16200000" flipV="1">
            <a:off x="6671606" y="3986642"/>
            <a:ext cx="2002612" cy="131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2377440" y="903532"/>
            <a:ext cx="6342277" cy="5501733"/>
            <a:chOff x="2377440" y="903532"/>
            <a:chExt cx="6342277" cy="550173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7440" y="903532"/>
              <a:ext cx="6342277" cy="550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40052" y="2157375"/>
              <a:ext cx="289334" cy="18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Sketching Interface</a:t>
            </a: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177240" y="1449758"/>
            <a:ext cx="1800225" cy="1384995"/>
          </a:xfrm>
          <a:prstGeom prst="rect">
            <a:avLst/>
          </a:prstGeom>
          <a:solidFill>
            <a:srgbClr val="FFC000">
              <a:alpha val="50000"/>
            </a:srgbClr>
          </a:solidFill>
          <a:ln w="0">
            <a:solidFill>
              <a:srgbClr val="C00000"/>
            </a:solidFill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 dirty="0" smtClean="0"/>
              <a:t>Sketching tools are arranged in five toolboxes - Draw, Modify, Dimensions, Constraints and Settings</a:t>
            </a:r>
            <a:endParaRPr lang="en-US" sz="1400" b="0" dirty="0"/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2392070" y="1784782"/>
            <a:ext cx="1696213" cy="2794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0270" y="4054653"/>
            <a:ext cx="1857375" cy="954088"/>
          </a:xfrm>
          <a:prstGeom prst="rect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dirty="0"/>
              <a:t>Sketching </a:t>
            </a:r>
            <a:r>
              <a:rPr lang="en-US" sz="1400" b="0" dirty="0" smtClean="0"/>
              <a:t>toolboxes are </a:t>
            </a:r>
            <a:r>
              <a:rPr lang="en-US" sz="1400" b="0" dirty="0"/>
              <a:t>available when you switch to sketching mode</a:t>
            </a:r>
          </a:p>
        </p:txBody>
      </p:sp>
      <p:cxnSp>
        <p:nvCxnSpPr>
          <p:cNvPr id="9" name="Straight Arrow Connector 8"/>
          <p:cNvCxnSpPr>
            <a:stCxn id="12294" idx="3"/>
          </p:cNvCxnSpPr>
          <p:nvPr/>
        </p:nvCxnSpPr>
        <p:spPr>
          <a:xfrm flipV="1">
            <a:off x="2027645" y="4527728"/>
            <a:ext cx="366712" cy="39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Rectangle 26"/>
          <p:cNvSpPr>
            <a:spLocks noChangeArrowheads="1"/>
          </p:cNvSpPr>
          <p:nvPr/>
        </p:nvSpPr>
        <p:spPr bwMode="auto">
          <a:xfrm>
            <a:off x="2384755" y="4454360"/>
            <a:ext cx="408127" cy="13958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2" name="Straight Arrow Connector 11"/>
          <p:cNvCxnSpPr>
            <a:stCxn id="12292" idx="3"/>
          </p:cNvCxnSpPr>
          <p:nvPr/>
        </p:nvCxnSpPr>
        <p:spPr>
          <a:xfrm flipV="1">
            <a:off x="1977465" y="2140320"/>
            <a:ext cx="419100" cy="19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2392070" y="4593945"/>
            <a:ext cx="1694994" cy="163860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76366" y="5245816"/>
            <a:ext cx="1857375" cy="1169551"/>
          </a:xfrm>
          <a:prstGeom prst="rect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dirty="0" smtClean="0"/>
              <a:t>Details of the current sketch (Dimensions, Constraints etc) are displayed in the Details View.</a:t>
            </a:r>
            <a:endParaRPr lang="en-US" sz="1400" b="0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V="1">
            <a:off x="2033741" y="5830214"/>
            <a:ext cx="387590" cy="3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NSYS-2011-powerpoint-template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24661</TotalTime>
  <Words>1951</Words>
  <Application>Microsoft Office PowerPoint</Application>
  <PresentationFormat>On-screen Show (4:3)</PresentationFormat>
  <Paragraphs>387</Paragraphs>
  <Slides>34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1_ANSYS-2011-powerpoint-template</vt:lpstr>
      <vt:lpstr>Lecture 4  Planes and Sketches  </vt:lpstr>
      <vt:lpstr>Planes and Sketches</vt:lpstr>
      <vt:lpstr>Preprocessing Workflow</vt:lpstr>
      <vt:lpstr>Concept of Planes and Sketches</vt:lpstr>
      <vt:lpstr>Planes</vt:lpstr>
      <vt:lpstr>New Plane Creation Example: From Plane</vt:lpstr>
      <vt:lpstr>New Plane Creation Examples: From Face</vt:lpstr>
      <vt:lpstr>Sketch Creation</vt:lpstr>
      <vt:lpstr>Sketching Interface</vt:lpstr>
      <vt:lpstr>Draw Toolbox Examples: Circle </vt:lpstr>
      <vt:lpstr>Draw Toolbox Examples: Spline</vt:lpstr>
      <vt:lpstr>Modify Toolbox Examples: Fillet, Chamfer, Corner, Extend, Trim</vt:lpstr>
      <vt:lpstr>Modify Toolbox Examples: Split</vt:lpstr>
      <vt:lpstr>Modify Toolbox Examples: Drag</vt:lpstr>
      <vt:lpstr>Modify Toolbox Examples: Duplicate</vt:lpstr>
      <vt:lpstr>Dimensions Toolbox</vt:lpstr>
      <vt:lpstr>Dimensions Toolbox Example 1</vt:lpstr>
      <vt:lpstr>Dimensions Toolbox Example 2</vt:lpstr>
      <vt:lpstr>Constraints Toolbox</vt:lpstr>
      <vt:lpstr>Constraints Toolbox – cont….</vt:lpstr>
      <vt:lpstr>Constraints Toolbox – cont….</vt:lpstr>
      <vt:lpstr>Settings Toolbox</vt:lpstr>
      <vt:lpstr>Sketching Tips</vt:lpstr>
      <vt:lpstr>Sketch Instancing</vt:lpstr>
      <vt:lpstr>Sketch Projection</vt:lpstr>
      <vt:lpstr>Workshop 2 – Sketching</vt:lpstr>
      <vt:lpstr>Appendix</vt:lpstr>
      <vt:lpstr>Sketching Tools</vt:lpstr>
      <vt:lpstr>Example: Creating Concentric Cylinder</vt:lpstr>
      <vt:lpstr>Modify Toolbox: Offset</vt:lpstr>
      <vt:lpstr>Modify Toolbox: Cut/Copy</vt:lpstr>
      <vt:lpstr>Modify Toolbox: Paste</vt:lpstr>
      <vt:lpstr>Modify Toolbox: Replicate, Move</vt:lpstr>
      <vt:lpstr>Dimensions Toolbox: Move, Animate, display</vt:lpstr>
    </vt:vector>
  </TitlesOfParts>
  <Company>ANSYS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pcdimier</dc:creator>
  <cp:lastModifiedBy>mkhan</cp:lastModifiedBy>
  <cp:revision>703</cp:revision>
  <dcterms:created xsi:type="dcterms:W3CDTF">2003-01-22T19:16:29Z</dcterms:created>
  <dcterms:modified xsi:type="dcterms:W3CDTF">2012-10-30T09:36:54Z</dcterms:modified>
</cp:coreProperties>
</file>