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notesMasterIdLst>
    <p:notesMasterId r:id="rId14"/>
  </p:notesMasterIdLst>
  <p:handoutMasterIdLst>
    <p:handoutMasterId r:id="rId15"/>
  </p:handoutMasterIdLst>
  <p:sldIdLst>
    <p:sldId id="563" r:id="rId2"/>
    <p:sldId id="607" r:id="rId3"/>
    <p:sldId id="608" r:id="rId4"/>
    <p:sldId id="609" r:id="rId5"/>
    <p:sldId id="610" r:id="rId6"/>
    <p:sldId id="611" r:id="rId7"/>
    <p:sldId id="612" r:id="rId8"/>
    <p:sldId id="613" r:id="rId9"/>
    <p:sldId id="614" r:id="rId10"/>
    <p:sldId id="615" r:id="rId11"/>
    <p:sldId id="616" r:id="rId12"/>
    <p:sldId id="617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FFFF66"/>
    <a:srgbClr val="7CBCE3"/>
    <a:srgbClr val="77A9D9"/>
    <a:srgbClr val="7CB0DC"/>
    <a:srgbClr val="E9E1D4"/>
    <a:srgbClr val="006666"/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92" autoAdjust="0"/>
    <p:restoredTop sz="96543" autoAdjust="0"/>
  </p:normalViewPr>
  <p:slideViewPr>
    <p:cSldViewPr snapToGrid="0">
      <p:cViewPr varScale="1">
        <p:scale>
          <a:sx n="112" d="100"/>
          <a:sy n="112" d="100"/>
        </p:scale>
        <p:origin x="-1800" y="-90"/>
      </p:cViewPr>
      <p:guideLst>
        <p:guide orient="horz" pos="4209"/>
        <p:guide pos="5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68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9024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2475"/>
            <a:ext cx="53657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548441F-D37E-473E-B7D9-419AC6F85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6935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3138" cy="358775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slide b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 userDrawn="1"/>
        </p:nvSpPr>
        <p:spPr bwMode="auto">
          <a:xfrm>
            <a:off x="6478623" y="2033080"/>
            <a:ext cx="2276272" cy="40011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14. 5</a:t>
            </a:r>
            <a:r>
              <a:rPr lang="en-US" sz="20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Release</a:t>
            </a:r>
            <a:endPara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657600" y="5212080"/>
            <a:ext cx="3961918" cy="107721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Introduction to ANSYS</a:t>
            </a:r>
          </a:p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DesignModeler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7800" y="1752600"/>
            <a:ext cx="6096000" cy="3733800"/>
          </a:xfrm>
        </p:spPr>
        <p:txBody>
          <a:bodyPr/>
          <a:lstStyle>
            <a:lvl1pPr>
              <a:defRPr sz="2000" b="1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2pPr>
            <a:lvl3pPr marL="457200" indent="-228600">
              <a:buFont typeface="Arial Narrow" pitchFamily="34" charset="0"/>
              <a:buChar char="–"/>
              <a:tabLst/>
              <a:defRPr b="1">
                <a:latin typeface="Calibri" pitchFamily="34" charset="0"/>
                <a:cs typeface="Calibri" pitchFamily="34" charset="0"/>
              </a:defRPr>
            </a:lvl3pPr>
            <a:lvl4pPr marL="6858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4pPr>
            <a:lvl5pPr marL="914400" indent="-228600">
              <a:buClrTx/>
              <a:buFont typeface="Arial Narrow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smtClean="0">
                <a:latin typeface="Calibri" pitchFamily="34" charset="0"/>
                <a:cs typeface="Calibri" pitchFamily="34" charset="0"/>
              </a:defRPr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109663" y="2937932"/>
            <a:ext cx="2528887" cy="1862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here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dirty="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dirty="0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533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74975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98975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0" y="2989263"/>
            <a:ext cx="3638550" cy="2533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638550" y="4498975"/>
            <a:ext cx="2438400" cy="1825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38550" y="2974975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076950" y="4498975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59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922463" y="4800600"/>
            <a:ext cx="7221537" cy="14303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172200" y="5888038"/>
            <a:ext cx="2971800" cy="9683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" t="-5" r="86995" b="88000"/>
          <a:stretch>
            <a:fillRect/>
          </a:stretch>
        </p:blipFill>
        <p:spPr bwMode="auto">
          <a:xfrm>
            <a:off x="0" y="476250"/>
            <a:ext cx="1189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685800"/>
          </a:xfrm>
        </p:spPr>
        <p:txBody>
          <a:bodyPr/>
          <a:lstStyle>
            <a:lvl1pPr algn="ctr">
              <a:defRPr sz="3600" b="1" cap="non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0199" y="5390002"/>
            <a:ext cx="7554915" cy="1071758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1600" b="1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09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1262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90550" y="6557963"/>
            <a:ext cx="1479550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© </a:t>
            </a:r>
            <a:r>
              <a:rPr lang="en-US" sz="1000" dirty="0" smtClean="0">
                <a:latin typeface="+mn-lt"/>
              </a:rPr>
              <a:t>2012 </a:t>
            </a:r>
            <a:r>
              <a:rPr lang="en-US" sz="1000" dirty="0">
                <a:latin typeface="+mn-lt"/>
              </a:rPr>
              <a:t>ANSYS, Inc.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2070100" y="6557963"/>
            <a:ext cx="1587500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fld id="{F4674F3A-4F60-4857-91A6-E62E4CF56F4B}" type="datetime4">
              <a:rPr lang="en-US" sz="1000">
                <a:latin typeface="+mn-lt"/>
                <a:cs typeface="+mn-cs"/>
              </a:rPr>
              <a:pPr eaLnBrk="0" fontAlgn="auto" hangingPunct="0">
                <a:spcAft>
                  <a:spcPts val="0"/>
                </a:spcAft>
                <a:defRPr/>
              </a:pPr>
              <a:t>November 7, 2012</a:t>
            </a:fld>
            <a:endParaRPr lang="en-US" sz="1000" dirty="0">
              <a:latin typeface="+mn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749800" y="6557963"/>
            <a:ext cx="279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>
              <a:defRPr/>
            </a:pPr>
            <a:fld id="{0EB639C4-AAB0-4043-B0CD-42F410298AB6}" type="slidenum">
              <a:rPr lang="en-US" smtClean="0">
                <a:solidFill>
                  <a:schemeClr val="tx1"/>
                </a:solidFill>
                <a:cs typeface="+mn-cs"/>
              </a:rPr>
              <a:pPr algn="l">
                <a:defRPr/>
              </a:pPr>
              <a:t>‹#›</a:t>
            </a:fld>
            <a:endParaRPr lang="en-US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 bwMode="auto">
          <a:xfrm>
            <a:off x="8015063" y="6556248"/>
            <a:ext cx="658835" cy="15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dirty="0" smtClean="0">
                <a:latin typeface="Calibri" pitchFamily="34" charset="0"/>
                <a:cs typeface="Calibri" pitchFamily="34" charset="0"/>
              </a:rPr>
              <a:t>Release 14.5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286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SzPct val="120000"/>
        <a:buFont typeface="Arial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4572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Calibri" pitchFamily="34" charset="0"/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687388" indent="-22542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Arial" pitchFamily="34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9144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 idx="4294967295"/>
          </p:nvPr>
        </p:nvSpPr>
        <p:spPr>
          <a:xfrm>
            <a:off x="3657600" y="1097280"/>
            <a:ext cx="5486400" cy="155119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Lecture 2 </a:t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 to ANSYS Workbench</a:t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</a:t>
            </a:r>
            <a:r>
              <a:rPr lang="en-GB" smtClean="0"/>
              <a:t>of Archive / Restore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51" y="1274035"/>
            <a:ext cx="8027349" cy="1058966"/>
          </a:xfrm>
        </p:spPr>
        <p:txBody>
          <a:bodyPr/>
          <a:lstStyle/>
          <a:p>
            <a:r>
              <a:rPr lang="en-GB" b="0" dirty="0" smtClean="0"/>
              <a:t>	</a:t>
            </a:r>
            <a:r>
              <a:rPr lang="en-GB" sz="1800" b="0" dirty="0" smtClean="0"/>
              <a:t>The workbench project comprises many files and directories.  If you need to either archive the project, or bundle it to send to us for a Technical Support query, use the ‘</a:t>
            </a:r>
            <a:r>
              <a:rPr lang="en-GB" sz="1800" dirty="0" smtClean="0"/>
              <a:t>Archive</a:t>
            </a:r>
            <a:r>
              <a:rPr lang="en-GB" sz="1800" b="0" dirty="0" smtClean="0"/>
              <a:t>’ tool.  This generates a single </a:t>
            </a:r>
            <a:r>
              <a:rPr lang="en-GB" sz="1800" b="0" dirty="0" err="1" smtClean="0"/>
              <a:t>zipfile</a:t>
            </a:r>
            <a:r>
              <a:rPr lang="en-GB" sz="1800" b="0" dirty="0" smtClean="0"/>
              <a:t> of the entire project.</a:t>
            </a:r>
            <a:endParaRPr lang="en-GB" sz="18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85850" y="2486025"/>
            <a:ext cx="7372350" cy="392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18139" y="4695824"/>
            <a:ext cx="1782536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21374" y="4084637"/>
            <a:ext cx="2898775" cy="18589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228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457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Calibri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687388" indent="-22542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914400" indent="-2270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1800" b="0" dirty="0" smtClean="0"/>
              <a:t>When archiving, you can choose whether to include the computed result files or not (omitting these may make it small enough to send by email)</a:t>
            </a:r>
            <a:endParaRPr lang="en-GB" b="0" dirty="0"/>
          </a:p>
        </p:txBody>
      </p:sp>
      <p:sp>
        <p:nvSpPr>
          <p:cNvPr id="7" name="Oval 6"/>
          <p:cNvSpPr/>
          <p:nvPr/>
        </p:nvSpPr>
        <p:spPr bwMode="auto">
          <a:xfrm>
            <a:off x="3618139" y="5080792"/>
            <a:ext cx="963386" cy="238919"/>
          </a:xfrm>
          <a:prstGeom prst="ellipse">
            <a:avLst/>
          </a:prstGeom>
          <a:noFill/>
          <a:ln w="1905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 bwMode="auto">
          <a:xfrm flipH="1">
            <a:off x="4581525" y="5014118"/>
            <a:ext cx="1339849" cy="18613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085850" y="4276867"/>
            <a:ext cx="698500" cy="342900"/>
          </a:xfrm>
          <a:prstGeom prst="ellipse">
            <a:avLst/>
          </a:prstGeom>
          <a:noFill/>
          <a:ln w="1905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2478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Working with Parameters / Refresh and Update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7" t="9375" r="70192" b="66923"/>
          <a:stretch/>
        </p:blipFill>
        <p:spPr bwMode="auto">
          <a:xfrm>
            <a:off x="95475" y="3048000"/>
            <a:ext cx="5222169" cy="35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1" y="985838"/>
            <a:ext cx="8743949" cy="172878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b="0" dirty="0" smtClean="0"/>
              <a:t>To make changes, you can manually open up a component cell (e.g. geometry)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b="0" dirty="0" smtClean="0"/>
              <a:t>Or: most Workbench applications will let you specify key quantities as a parameter.   A new object ‘Parameter Set’ appears on the Project schematic.</a:t>
            </a:r>
            <a:r>
              <a:rPr lang="en-GB" sz="1800" b="0" dirty="0"/>
              <a:t>  </a:t>
            </a:r>
            <a:endParaRPr lang="en-GB" sz="1800" b="0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b="0" dirty="0" smtClean="0"/>
              <a:t>You then need to update your model.  From Workbench you can choose to then update the entire project, or just a single cell.</a:t>
            </a:r>
            <a:endParaRPr lang="en-GB" sz="1600" b="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b="0" dirty="0" smtClean="0"/>
              <a:t>	Refresh:  Reads upstream data, but will not do any lengthy operation like solving or meshing.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b="0" dirty="0" smtClean="0"/>
              <a:t>	Update:   Performs both a Refresh, AND generates the new output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143125" y="5983088"/>
            <a:ext cx="1447800" cy="287137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12794" y="5707556"/>
            <a:ext cx="3502505" cy="8381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228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457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Calibri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687388" indent="-22542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914400" indent="-2270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1600" b="0" dirty="0" smtClean="0"/>
              <a:t>1]  Clicking here will let you modify the parameters centrally, without having to open the individual application.</a:t>
            </a:r>
            <a:endParaRPr lang="en-GB" sz="1800" b="0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 bwMode="auto">
          <a:xfrm flipH="1" flipV="1">
            <a:off x="3619497" y="6119212"/>
            <a:ext cx="993297" cy="7444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4057649" y="3376612"/>
            <a:ext cx="774219" cy="371475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62550" y="3048000"/>
            <a:ext cx="3810001" cy="971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228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457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Calibri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687388" indent="-22542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914400" indent="-2270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1600" b="0" dirty="0" smtClean="0"/>
              <a:t>2]  “Update Project” will then work through each component in turn (geometry &gt; mesh &gt; solver ) to compute the new design point.</a:t>
            </a:r>
            <a:endParaRPr lang="en-GB" sz="1800" b="0" dirty="0"/>
          </a:p>
        </p:txBody>
      </p:sp>
      <p:cxnSp>
        <p:nvCxnSpPr>
          <p:cNvPr id="15" name="Straight Arrow Connector 14"/>
          <p:cNvCxnSpPr>
            <a:stCxn id="14" idx="1"/>
            <a:endCxn id="13" idx="3"/>
          </p:cNvCxnSpPr>
          <p:nvPr/>
        </p:nvCxnSpPr>
        <p:spPr bwMode="auto">
          <a:xfrm flipH="1">
            <a:off x="4831868" y="3533775"/>
            <a:ext cx="330682" cy="28575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3619497" y="5415236"/>
            <a:ext cx="774219" cy="371475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412895" y="4305301"/>
            <a:ext cx="3502504" cy="119089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228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457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Calibri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687388" indent="-22542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914400" indent="-2270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1600" b="0" dirty="0" smtClean="0"/>
              <a:t>3] However you may want to update an individual component (</a:t>
            </a:r>
            <a:r>
              <a:rPr lang="en-GB" sz="1600" b="0" dirty="0" err="1" smtClean="0"/>
              <a:t>eg</a:t>
            </a:r>
            <a:r>
              <a:rPr lang="en-GB" sz="1600" b="0" dirty="0"/>
              <a:t> </a:t>
            </a:r>
            <a:r>
              <a:rPr lang="en-GB" sz="1600" b="0" dirty="0" smtClean="0"/>
              <a:t>to preview the new geometry before proceeding).  Right-click on a individual cell.</a:t>
            </a:r>
            <a:endParaRPr lang="en-GB" sz="1800" b="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394191" y="4391026"/>
            <a:ext cx="1196734" cy="285749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21" name="Straight Arrow Connector 20"/>
          <p:cNvCxnSpPr>
            <a:stCxn id="19" idx="1"/>
            <a:endCxn id="20" idx="3"/>
          </p:cNvCxnSpPr>
          <p:nvPr/>
        </p:nvCxnSpPr>
        <p:spPr bwMode="auto">
          <a:xfrm flipH="1" flipV="1">
            <a:off x="3590925" y="4533901"/>
            <a:ext cx="1821970" cy="366849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9" idx="1"/>
            <a:endCxn id="18" idx="3"/>
          </p:cNvCxnSpPr>
          <p:nvPr/>
        </p:nvCxnSpPr>
        <p:spPr bwMode="auto">
          <a:xfrm flipH="1">
            <a:off x="4393716" y="4900750"/>
            <a:ext cx="1019179" cy="700224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 descr="C:\Program Files\ANSYS Inc\v145\commonfiles\help\en-us\help\wb2_help\graphics\wb2_updaterequi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" y="2790824"/>
            <a:ext cx="2413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ANSYS Inc\v145\commonfiles\help\en-us\help\wb2_help\graphics\wb2_refreshrequi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150" y="2460624"/>
            <a:ext cx="2667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08922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4" y="1381124"/>
            <a:ext cx="7953375" cy="4105275"/>
          </a:xfrm>
        </p:spPr>
        <p:txBody>
          <a:bodyPr/>
          <a:lstStyle/>
          <a:p>
            <a:r>
              <a:rPr lang="en-GB" sz="1800" dirty="0" smtClean="0"/>
              <a:t>ANSYS Workbench </a:t>
            </a:r>
            <a:r>
              <a:rPr lang="en-GB" sz="1800" b="0" dirty="0" smtClean="0"/>
              <a:t>is a convenient way of managing your simulation projects.</a:t>
            </a:r>
          </a:p>
          <a:p>
            <a:pPr marL="0" indent="0"/>
            <a:endParaRPr lang="en-GB" sz="1800" b="0" dirty="0" smtClean="0"/>
          </a:p>
          <a:p>
            <a:pPr marL="0" indent="0"/>
            <a:r>
              <a:rPr lang="en-GB" sz="1800" b="0" dirty="0" smtClean="0"/>
              <a:t>Workbench is used to launch the individual software components, and used to transfer data between them.</a:t>
            </a:r>
          </a:p>
          <a:p>
            <a:pPr marL="0" indent="0"/>
            <a:endParaRPr lang="en-GB" sz="1800" b="0" dirty="0" smtClean="0"/>
          </a:p>
          <a:p>
            <a:pPr marL="0" indent="0"/>
            <a:r>
              <a:rPr lang="en-GB" sz="1800" b="0" dirty="0" smtClean="0"/>
              <a:t>It is easy to see at-a-glace how a model has been built, and determine which files were used for a particular simulation (pairing geometry files to solver runs)</a:t>
            </a:r>
          </a:p>
          <a:p>
            <a:pPr marL="0" indent="0"/>
            <a:endParaRPr lang="en-GB" sz="1800" b="0" dirty="0"/>
          </a:p>
          <a:p>
            <a:pPr marL="0" indent="0"/>
            <a:r>
              <a:rPr lang="en-GB" sz="1800" b="0" dirty="0" smtClean="0"/>
              <a:t>Workbench also makes it straightforward to perform parametric analyses  (without the user needing to manually launch each application in turn), and makes it easy to simulate multi-physics scenarios like fluid-structure interaction.</a:t>
            </a:r>
          </a:p>
        </p:txBody>
      </p:sp>
    </p:spTree>
    <p:extLst>
      <p:ext uri="{BB962C8B-B14F-4D97-AF65-F5344CB8AC3E}">
        <p14:creationId xmlns:p14="http://schemas.microsoft.com/office/powerpoint/2010/main" xmlns="" val="4733642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344" y="428017"/>
            <a:ext cx="7126288" cy="484188"/>
          </a:xfrm>
        </p:spPr>
        <p:txBody>
          <a:bodyPr/>
          <a:lstStyle/>
          <a:p>
            <a:pPr eaLnBrk="1" hangingPunct="1"/>
            <a:r>
              <a:rPr lang="en-US" dirty="0" smtClean="0"/>
              <a:t>Contents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516173" y="1993054"/>
            <a:ext cx="7162800" cy="3124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b="0" dirty="0" smtClean="0"/>
              <a:t>The purpose of ANSYS Workbench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0" dirty="0" smtClean="0"/>
              <a:t>Basic use of Workbench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0" dirty="0" smtClean="0"/>
              <a:t>How to share data between applications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0" dirty="0" smtClean="0"/>
              <a:t>Working with </a:t>
            </a:r>
            <a:r>
              <a:rPr lang="en-US" b="0" dirty="0"/>
              <a:t>f</a:t>
            </a:r>
            <a:r>
              <a:rPr lang="en-US" b="0" dirty="0" smtClean="0"/>
              <a:t>iles, and archiving and restoring projects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0" dirty="0" smtClean="0"/>
              <a:t>Performing parametric analyses</a:t>
            </a:r>
            <a:endParaRPr lang="en-US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ANSYS Workbench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66" y="1106521"/>
            <a:ext cx="8330659" cy="3266873"/>
          </a:xfrm>
        </p:spPr>
        <p:txBody>
          <a:bodyPr/>
          <a:lstStyle/>
          <a:p>
            <a:r>
              <a:rPr lang="en-GB" dirty="0" smtClean="0"/>
              <a:t>	ANSYS Workbench </a:t>
            </a:r>
            <a:r>
              <a:rPr lang="en-GB" b="0" dirty="0" smtClean="0"/>
              <a:t>is a project-management tool.  It can be considered as the top-level interface linking all our software tools.</a:t>
            </a:r>
          </a:p>
          <a:p>
            <a:endParaRPr lang="en-GB" sz="1100" b="0" dirty="0" smtClean="0"/>
          </a:p>
          <a:p>
            <a:r>
              <a:rPr lang="en-GB" b="0" dirty="0" smtClean="0"/>
              <a:t>	Workbench handles the passing of data between ANSYS Geometry / Mesh / Solver / </a:t>
            </a:r>
            <a:r>
              <a:rPr lang="en-GB" b="0" dirty="0" err="1"/>
              <a:t>P</a:t>
            </a:r>
            <a:r>
              <a:rPr lang="en-GB" b="0" dirty="0" err="1" smtClean="0"/>
              <a:t>ostprocessing</a:t>
            </a:r>
            <a:r>
              <a:rPr lang="en-GB" b="0" dirty="0" smtClean="0"/>
              <a:t> tools.  </a:t>
            </a:r>
          </a:p>
          <a:p>
            <a:endParaRPr lang="en-GB" sz="1000" b="0" dirty="0"/>
          </a:p>
          <a:p>
            <a:r>
              <a:rPr lang="en-GB" b="0" dirty="0" smtClean="0"/>
              <a:t>	This greatly helps project management.  You do not need worry about the individual files on disk (geometry, mesh </a:t>
            </a:r>
            <a:r>
              <a:rPr lang="en-GB" b="0" dirty="0" err="1" smtClean="0"/>
              <a:t>etc</a:t>
            </a:r>
            <a:r>
              <a:rPr lang="en-GB" b="0" dirty="0" smtClean="0"/>
              <a:t>).  Graphically, you can see at-a-glance how a project has been built.</a:t>
            </a:r>
            <a:endParaRPr lang="en-GB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62450" y="3891764"/>
            <a:ext cx="4565820" cy="250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4300" y="4365202"/>
            <a:ext cx="4013888" cy="203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228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457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Calibri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687388" indent="-22542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914400" indent="-2270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0" dirty="0" smtClean="0"/>
              <a:t>	Because Workbench can manage the individual applications AND pass data between them, it is easy to automatically perform design studies (parametric analyses) for design optimisation.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304931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5408"/>
          <a:stretch/>
        </p:blipFill>
        <p:spPr bwMode="auto">
          <a:xfrm>
            <a:off x="2874249" y="1058330"/>
            <a:ext cx="2299263" cy="533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Workbench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39" y="1058330"/>
            <a:ext cx="2524762" cy="2834402"/>
          </a:xfrm>
          <a:solidFill>
            <a:schemeClr val="bg1"/>
          </a:solidFill>
          <a:ln w="28575">
            <a:solidFill>
              <a:schemeClr val="bg2"/>
            </a:solidFill>
          </a:ln>
        </p:spPr>
        <p:txBody>
          <a:bodyPr lIns="72000" tIns="72000" rIns="72000" bIns="72000"/>
          <a:lstStyle/>
          <a:p>
            <a:pPr marL="0" indent="0"/>
            <a:r>
              <a:rPr lang="en-GB" sz="1800" dirty="0" smtClean="0"/>
              <a:t>The options visible in the Toolbox show all the products (systems) you have licenses for.  </a:t>
            </a:r>
          </a:p>
          <a:p>
            <a:pPr marL="0" indent="0"/>
            <a:r>
              <a:rPr lang="en-GB" sz="1800" b="0" i="1" dirty="0" smtClean="0"/>
              <a:t>TIP:  If this list appears empty, you have a problem with your licensing!</a:t>
            </a:r>
            <a:endParaRPr lang="en-GB" sz="1800" b="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99611" y="1032205"/>
            <a:ext cx="3154155" cy="197425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228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457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Calibri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687388" indent="-22542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914400" indent="-2270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1800" b="0" dirty="0" smtClean="0"/>
              <a:t>“</a:t>
            </a:r>
            <a:r>
              <a:rPr lang="en-GB" sz="1800" dirty="0" smtClean="0"/>
              <a:t>Analysis Systems</a:t>
            </a:r>
            <a:r>
              <a:rPr lang="en-GB" sz="1800" b="0" dirty="0" smtClean="0"/>
              <a:t>” are ready-made stencils that include all the individual systems (applications) needed for common analyses  (</a:t>
            </a:r>
            <a:r>
              <a:rPr lang="en-GB" sz="1800" b="0" i="1" dirty="0" smtClean="0"/>
              <a:t>for example Geometry + Mesh + Solver + Post-Processor)</a:t>
            </a:r>
            <a:endParaRPr lang="en-GB" sz="1800" b="0" i="1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5172263" y="1760243"/>
            <a:ext cx="223736" cy="1128409"/>
          </a:xfrm>
          <a:prstGeom prst="rightBrace">
            <a:avLst/>
          </a:prstGeom>
          <a:solidFill>
            <a:schemeClr val="bg1"/>
          </a:solidFill>
          <a:ln w="19050" cap="sq" cmpd="sng" algn="ctr">
            <a:solidFill>
              <a:schemeClr val="bg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stCxn id="6" idx="1"/>
            <a:endCxn id="4" idx="1"/>
          </p:cNvCxnSpPr>
          <p:nvPr/>
        </p:nvCxnSpPr>
        <p:spPr bwMode="auto">
          <a:xfrm flipH="1">
            <a:off x="5395999" y="2019331"/>
            <a:ext cx="203612" cy="305117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99612" y="3387590"/>
            <a:ext cx="3154154" cy="103781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228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457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Calibri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687388" indent="-22542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914400" indent="-2270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1800" b="0" dirty="0" smtClean="0"/>
              <a:t>“</a:t>
            </a:r>
            <a:r>
              <a:rPr lang="en-GB" sz="1800" dirty="0" smtClean="0"/>
              <a:t>Component Systems</a:t>
            </a:r>
            <a:r>
              <a:rPr lang="en-GB" sz="1800" b="0" dirty="0" smtClean="0"/>
              <a:t>” are the individual building-blocks for each stage of the analysis</a:t>
            </a:r>
            <a:endParaRPr lang="en-GB" sz="1800" b="0" i="1" dirty="0"/>
          </a:p>
        </p:txBody>
      </p:sp>
      <p:sp>
        <p:nvSpPr>
          <p:cNvPr id="10" name="Right Brace 9"/>
          <p:cNvSpPr/>
          <p:nvPr/>
        </p:nvSpPr>
        <p:spPr bwMode="auto">
          <a:xfrm>
            <a:off x="5172263" y="3006457"/>
            <a:ext cx="223736" cy="1540213"/>
          </a:xfrm>
          <a:prstGeom prst="rightBrace">
            <a:avLst/>
          </a:prstGeom>
          <a:solidFill>
            <a:schemeClr val="bg1"/>
          </a:solidFill>
          <a:ln w="19050" cap="sq" cmpd="sng" algn="ctr">
            <a:solidFill>
              <a:schemeClr val="bg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stCxn id="7" idx="1"/>
            <a:endCxn id="10" idx="1"/>
          </p:cNvCxnSpPr>
          <p:nvPr/>
        </p:nvCxnSpPr>
        <p:spPr bwMode="auto">
          <a:xfrm flipH="1" flipV="1">
            <a:off x="5395999" y="3776564"/>
            <a:ext cx="203613" cy="129931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1859" y="4629980"/>
            <a:ext cx="2406091" cy="16664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228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457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Calibri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687388" indent="-22542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914400" indent="-2270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1800" b="0" dirty="0" smtClean="0"/>
              <a:t>“</a:t>
            </a:r>
            <a:r>
              <a:rPr lang="en-GB" sz="1800" dirty="0" smtClean="0"/>
              <a:t>Design Exploration</a:t>
            </a:r>
            <a:r>
              <a:rPr lang="en-GB" sz="1800" b="0" dirty="0" smtClean="0"/>
              <a:t>” provides tools for optimising designs and understanding the parametric response.</a:t>
            </a:r>
            <a:endParaRPr lang="en-GB" sz="1800" b="0" i="1" dirty="0"/>
          </a:p>
        </p:txBody>
      </p:sp>
      <p:sp>
        <p:nvSpPr>
          <p:cNvPr id="11" name="Right Brace 10"/>
          <p:cNvSpPr/>
          <p:nvPr/>
        </p:nvSpPr>
        <p:spPr bwMode="auto">
          <a:xfrm flipH="1">
            <a:off x="2790824" y="5291847"/>
            <a:ext cx="181583" cy="770106"/>
          </a:xfrm>
          <a:prstGeom prst="rightBrace">
            <a:avLst/>
          </a:prstGeom>
          <a:solidFill>
            <a:schemeClr val="bg1"/>
          </a:solidFill>
          <a:ln w="19050" cap="sq" cmpd="sng" algn="ctr">
            <a:solidFill>
              <a:schemeClr val="bg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>
            <a:endCxn id="11" idx="1"/>
          </p:cNvCxnSpPr>
          <p:nvPr/>
        </p:nvCxnSpPr>
        <p:spPr bwMode="auto">
          <a:xfrm>
            <a:off x="2557158" y="5676900"/>
            <a:ext cx="233666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034117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Workflow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7200" y="1395413"/>
            <a:ext cx="47752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68325" y="3727755"/>
            <a:ext cx="1120775" cy="200025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noFill/>
              <a:latin typeface="Arial Narrow" pitchFamily="34" charset="0"/>
            </a:endParaRPr>
          </a:p>
        </p:txBody>
      </p:sp>
      <p:cxnSp>
        <p:nvCxnSpPr>
          <p:cNvPr id="5" name="Straight Arrow Connector 4"/>
          <p:cNvCxnSpPr>
            <a:stCxn id="6" idx="3"/>
          </p:cNvCxnSpPr>
          <p:nvPr/>
        </p:nvCxnSpPr>
        <p:spPr bwMode="auto">
          <a:xfrm flipV="1">
            <a:off x="1689100" y="3827767"/>
            <a:ext cx="1447800" cy="1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800" y="1395413"/>
            <a:ext cx="3251200" cy="4000500"/>
          </a:xfrm>
        </p:spPr>
        <p:txBody>
          <a:bodyPr/>
          <a:lstStyle/>
          <a:p>
            <a:pPr marL="0" indent="0"/>
            <a:r>
              <a:rPr lang="en-GB" sz="1800" b="0" dirty="0" smtClean="0"/>
              <a:t>Dragging an </a:t>
            </a:r>
            <a:r>
              <a:rPr lang="en-GB" sz="1800" dirty="0" smtClean="0"/>
              <a:t>Analysis System</a:t>
            </a:r>
            <a:r>
              <a:rPr lang="en-GB" sz="1800" b="0" dirty="0" smtClean="0"/>
              <a:t> onto the Project Schematic lays out a workflow, comprising all the steps needed for a typical analysis.</a:t>
            </a:r>
          </a:p>
          <a:p>
            <a:pPr marL="0" indent="0"/>
            <a:endParaRPr lang="en-GB" sz="1800" dirty="0" smtClean="0"/>
          </a:p>
          <a:p>
            <a:pPr marL="0" indent="0"/>
            <a:r>
              <a:rPr lang="en-GB" sz="1800" b="0" dirty="0" smtClean="0"/>
              <a:t>Workflow is from top to bottom.  As each stage is complete, the icon at the right-hand side changes</a:t>
            </a:r>
            <a:endParaRPr lang="en-GB" sz="1800" b="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429125" y="3067355"/>
            <a:ext cx="257175" cy="1314145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noFill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3440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Workflow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2400" y="1079500"/>
            <a:ext cx="883520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3517900"/>
            <a:ext cx="6473004" cy="2946400"/>
          </a:xfrm>
          <a:solidFill>
            <a:schemeClr val="bg1"/>
          </a:solidFill>
          <a:ln>
            <a:solidFill>
              <a:srgbClr val="414042"/>
            </a:solidFill>
          </a:ln>
        </p:spPr>
        <p:txBody>
          <a:bodyPr lIns="72000" tIns="72000" rIns="72000" bIns="72000"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1800" b="0" dirty="0" smtClean="0"/>
              <a:t>However, an analysis could equally well be prepared by selecting the individual </a:t>
            </a:r>
            <a:r>
              <a:rPr lang="en-GB" sz="1800" dirty="0" smtClean="0"/>
              <a:t>Component </a:t>
            </a:r>
            <a:r>
              <a:rPr lang="en-GB" sz="1800" dirty="0"/>
              <a:t>Systems </a:t>
            </a:r>
            <a:r>
              <a:rPr lang="en-GB" sz="1800" b="0" dirty="0"/>
              <a:t>that are needed for this </a:t>
            </a:r>
            <a:r>
              <a:rPr lang="en-GB" sz="1800" b="0" dirty="0" smtClean="0"/>
              <a:t>analysis</a:t>
            </a:r>
            <a:r>
              <a:rPr lang="en-GB" sz="1800" b="0" dirty="0"/>
              <a:t>, and then </a:t>
            </a:r>
            <a:r>
              <a:rPr lang="en-GB" sz="1800" b="0" dirty="0" smtClean="0"/>
              <a:t>linking </a:t>
            </a:r>
            <a:r>
              <a:rPr lang="en-GB" sz="1800" b="0" dirty="0"/>
              <a:t>them together with connectors</a:t>
            </a:r>
            <a:r>
              <a:rPr lang="en-GB" sz="1800" b="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GB" sz="1800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1800" b="0" i="1" dirty="0"/>
              <a:t>TIP:  There are two ways to create the connectors between the systems: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800" b="0" i="1" dirty="0"/>
              <a:t>Use the mouse to draw a line (</a:t>
            </a:r>
            <a:r>
              <a:rPr lang="en-GB" sz="1800" b="0" i="1" dirty="0" err="1"/>
              <a:t>eg</a:t>
            </a:r>
            <a:r>
              <a:rPr lang="en-GB" sz="1800" b="0" i="1" dirty="0"/>
              <a:t> </a:t>
            </a:r>
            <a:r>
              <a:rPr lang="en-GB" sz="1800" b="0" i="1" dirty="0" smtClean="0"/>
              <a:t>A2 </a:t>
            </a:r>
            <a:r>
              <a:rPr lang="en-GB" sz="1800" b="0" i="1" dirty="0"/>
              <a:t>to </a:t>
            </a:r>
            <a:r>
              <a:rPr lang="en-GB" sz="1800" b="0" i="1" dirty="0" smtClean="0"/>
              <a:t>B2</a:t>
            </a:r>
            <a:r>
              <a:rPr lang="en-GB" sz="1800" b="0" i="1" dirty="0"/>
              <a:t>, </a:t>
            </a:r>
            <a:r>
              <a:rPr lang="en-GB" sz="1800" b="0" i="1" dirty="0" smtClean="0"/>
              <a:t>B3 </a:t>
            </a:r>
            <a:r>
              <a:rPr lang="en-GB" sz="1800" b="0" i="1" dirty="0"/>
              <a:t>to </a:t>
            </a:r>
            <a:r>
              <a:rPr lang="en-GB" sz="1800" b="0" i="1" dirty="0" smtClean="0"/>
              <a:t>C2 </a:t>
            </a:r>
            <a:r>
              <a:rPr lang="en-GB" sz="1800" b="0" i="1" dirty="0" err="1"/>
              <a:t>etc</a:t>
            </a:r>
            <a:r>
              <a:rPr lang="en-GB" sz="1800" b="0" i="1" dirty="0"/>
              <a:t>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800" b="0" i="1" dirty="0"/>
              <a:t>Or, simply drop the new system on the cell of the upstream one, and the link will be generated automatically.</a:t>
            </a:r>
          </a:p>
          <a:p>
            <a:endParaRPr lang="en-GB" b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8122" y="4344268"/>
            <a:ext cx="981075" cy="200453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noFill/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8285" y="4676037"/>
            <a:ext cx="950915" cy="261024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noFill/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8122" y="5477180"/>
            <a:ext cx="981078" cy="212420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noFill/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8125" y="5286115"/>
            <a:ext cx="981075" cy="174931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noFill/>
              <a:latin typeface="Arial Narrow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219200" y="2785929"/>
            <a:ext cx="1934198" cy="2040038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8764955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 States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7300" y="965200"/>
            <a:ext cx="6096000" cy="782637"/>
          </a:xfrm>
        </p:spPr>
        <p:txBody>
          <a:bodyPr/>
          <a:lstStyle/>
          <a:p>
            <a:pPr marL="0" indent="0"/>
            <a:r>
              <a:rPr lang="en-GB" dirty="0" smtClean="0"/>
              <a:t>As each stage in the model-build is completed, the state of the cell changes.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14325" y="1057275"/>
            <a:ext cx="18764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241300" y="2884269"/>
            <a:ext cx="2514600" cy="8309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Calibri" pitchFamily="34" charset="0"/>
                <a:cs typeface="Calibri" pitchFamily="34" charset="0"/>
              </a:rPr>
              <a:t>Status after creating Geometry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in A2, not yet opened mesh in A3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59725" y="3772635"/>
            <a:ext cx="1831026" cy="192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241300" y="5629851"/>
            <a:ext cx="2514600" cy="8309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Status after model has converged, waiting for post-processing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2322416"/>
              </p:ext>
            </p:extLst>
          </p:nvPr>
        </p:nvGraphicFramePr>
        <p:xfrm>
          <a:off x="3041200" y="1910815"/>
          <a:ext cx="5562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39"/>
                <a:gridCol w="5087461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Icon Meaning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 to Date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Refresh</a:t>
                      </a:r>
                      <a:r>
                        <a:rPr lang="en-GB" baseline="0" dirty="0" smtClean="0"/>
                        <a:t> required.  Upstream data has changed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Update required.  Local</a:t>
                      </a:r>
                      <a:r>
                        <a:rPr lang="en-GB" baseline="0" dirty="0" smtClean="0"/>
                        <a:t> data has changed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Unfulfilled.  Upstream</a:t>
                      </a:r>
                      <a:r>
                        <a:rPr lang="en-GB" baseline="0" dirty="0" smtClean="0"/>
                        <a:t> data does not exist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Attention Required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Solving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Update Failed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Update Interrupted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Changes</a:t>
                      </a:r>
                      <a:r>
                        <a:rPr lang="en-GB" baseline="0" dirty="0" smtClean="0"/>
                        <a:t> pending (was up-to-date, but upstream data has changed)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130100" y="2308959"/>
            <a:ext cx="396240" cy="3273424"/>
            <a:chOff x="3130100" y="2308959"/>
            <a:chExt cx="396240" cy="3273424"/>
          </a:xfrm>
        </p:grpSpPr>
        <p:pic>
          <p:nvPicPr>
            <p:cNvPr id="1028" name="Picture 4" descr="C:\Program Files\ANSYS Inc\v140\commonfiles\help\en-us\help\wb2_help\graphics\wb2_updaterequire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200" y="3026508"/>
              <a:ext cx="289560" cy="30480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1030" name="Picture 6" descr="C:\Program Files\ANSYS Inc\v140\commonfiles\help\en-us\help\wb2_help\graphics\wb2_attentionrequire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200" y="3772635"/>
              <a:ext cx="304800" cy="30480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1032" name="Picture 8" descr="C:\Program Files\ANSYS Inc\v140\commonfiles\help\en-us\help\wb2_help\graphics\wb2_uptodat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100" y="2308959"/>
              <a:ext cx="396240" cy="28956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1033" name="Picture 9" descr="C:\Program Files\ANSYS Inc\v140\commonfiles\help\en-us\help\wb2_help\graphics\wb2_update_failed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199" y="4538970"/>
              <a:ext cx="240030" cy="22860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1034" name="Picture 10" descr="C:\Program Files\ANSYS Inc\v140\commonfiles\help\en-us\help\wb2_help\graphics\wb2_unfulfilled - Copy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200" y="3425706"/>
              <a:ext cx="320040" cy="28956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1035" name="Picture 11" descr="C:\Program Files\ANSYS Inc\v140\commonfiles\help\en-us\help\wb2_help\graphics\wb2_refreshrequired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200" y="2709009"/>
              <a:ext cx="320040" cy="30480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1036" name="Picture 12" descr="C:\Program Files\ANSYS Inc\v140\commonfiles\help\en-us\help\wb2_help\graphics\wb2_inputchgpending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200" y="5277583"/>
              <a:ext cx="304800" cy="304800"/>
            </a:xfrm>
            <a:prstGeom prst="rect">
              <a:avLst/>
            </a:prstGeom>
            <a:solidFill>
              <a:schemeClr val="bg1"/>
            </a:solidFill>
            <a:extLst/>
          </p:spPr>
        </p:pic>
        <p:sp>
          <p:nvSpPr>
            <p:cNvPr id="9" name="Rectangle 8"/>
            <p:cNvSpPr/>
            <p:nvPr/>
          </p:nvSpPr>
          <p:spPr bwMode="auto">
            <a:xfrm>
              <a:off x="3168200" y="4894415"/>
              <a:ext cx="228600" cy="355722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GB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1037" name="Picture 13" descr="C:\Program Files\ANSYS Inc\v140\commonfiles\help\en-us\help\wb2_help\graphics\wb2_interrupted.gif"/>
            <p:cNvPicPr>
              <a:picLocks noChangeAspect="1" noChangeArrowheads="1"/>
            </p:cNvPicPr>
            <p:nvPr/>
          </p:nvPicPr>
          <p:blipFill>
            <a:blip r:embed="rId11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390" y="4980836"/>
              <a:ext cx="182880" cy="18288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1038" name="Picture 14" descr="C:\Program Files\ANSYS Inc\v140\commonfiles\help\en-us\help\wb2_help\graphics\wb2_solving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200" y="4147285"/>
              <a:ext cx="251460" cy="228600"/>
            </a:xfrm>
            <a:prstGeom prst="rect">
              <a:avLst/>
            </a:prstGeom>
            <a:solidFill>
              <a:schemeClr val="bg1"/>
            </a:solidFill>
            <a:extLst/>
          </p:spPr>
        </p:pic>
      </p:grpSp>
    </p:spTree>
    <p:extLst>
      <p:ext uri="{BB962C8B-B14F-4D97-AF65-F5344CB8AC3E}">
        <p14:creationId xmlns:p14="http://schemas.microsoft.com/office/powerpoint/2010/main" xmlns="" val="19094689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Data between Different Solvers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04900"/>
            <a:ext cx="8445500" cy="2844800"/>
          </a:xfrm>
        </p:spPr>
        <p:txBody>
          <a:bodyPr/>
          <a:lstStyle/>
          <a:p>
            <a:r>
              <a:rPr lang="en-GB" sz="1800" b="0" dirty="0" smtClean="0"/>
              <a:t>	Workbench can be used to transfer data between solvers.  In this 1-way FSI (fluid-structure-interaction) example, we transfer the loads from a Fluent CFD simulation over to a Mechanical system to perform a stress analysis</a:t>
            </a:r>
            <a:endParaRPr lang="en-GB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1700" y="1951859"/>
            <a:ext cx="7319963" cy="45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35200" y="4891088"/>
            <a:ext cx="2806700" cy="1612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228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457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Calibri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687388" indent="-22542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914400" indent="-2270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1800" b="0" dirty="0" smtClean="0"/>
              <a:t>The square connector shows that the geometry created in cell A2 (CFD model) is being shared with cell B3 (FEA model).  </a:t>
            </a:r>
            <a:endParaRPr lang="en-GB" b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209381" y="4891088"/>
            <a:ext cx="2806700" cy="1612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228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457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Calibri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687388" indent="-22542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914400" indent="-2270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1800" b="0" dirty="0" smtClean="0"/>
              <a:t>The round connector shows that the CFD results are being transferred as a Setup (input) condition to be used for FEA stress analysis.</a:t>
            </a:r>
            <a:endParaRPr lang="en-GB" b="0" dirty="0"/>
          </a:p>
        </p:txBody>
      </p:sp>
      <p:sp>
        <p:nvSpPr>
          <p:cNvPr id="4" name="Oval 3"/>
          <p:cNvSpPr/>
          <p:nvPr/>
        </p:nvSpPr>
        <p:spPr bwMode="auto">
          <a:xfrm>
            <a:off x="5435600" y="3619500"/>
            <a:ext cx="368300" cy="342900"/>
          </a:xfrm>
          <a:prstGeom prst="ellipse">
            <a:avLst/>
          </a:prstGeom>
          <a:noFill/>
          <a:ln w="1905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35600" y="4056473"/>
            <a:ext cx="368300" cy="342900"/>
          </a:xfrm>
          <a:prstGeom prst="ellipse">
            <a:avLst/>
          </a:prstGeom>
          <a:noFill/>
          <a:ln w="1905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9" name="Straight Arrow Connector 8"/>
          <p:cNvCxnSpPr>
            <a:endCxn id="4" idx="3"/>
          </p:cNvCxnSpPr>
          <p:nvPr/>
        </p:nvCxnSpPr>
        <p:spPr bwMode="auto">
          <a:xfrm flipV="1">
            <a:off x="4699000" y="3912183"/>
            <a:ext cx="790536" cy="978905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8" idx="5"/>
          </p:cNvCxnSpPr>
          <p:nvPr/>
        </p:nvCxnSpPr>
        <p:spPr bwMode="auto">
          <a:xfrm flipH="1" flipV="1">
            <a:off x="5749964" y="4349156"/>
            <a:ext cx="384136" cy="541933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3026770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File Location on Disk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2" y="1194139"/>
            <a:ext cx="8505825" cy="3124200"/>
          </a:xfrm>
        </p:spPr>
        <p:txBody>
          <a:bodyPr/>
          <a:lstStyle/>
          <a:p>
            <a:r>
              <a:rPr lang="en-GB" sz="1800" dirty="0"/>
              <a:t>	</a:t>
            </a:r>
            <a:r>
              <a:rPr lang="en-GB" sz="1800" b="0" dirty="0" smtClean="0"/>
              <a:t>Should you need to identify the individual files on your disk for each stage of the project, these can be found by enabling View &gt; Files.  The resulting table will cross-reference the directory and filename with the project cells.</a:t>
            </a:r>
            <a:endParaRPr lang="en-GB" sz="18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3400" y="2188255"/>
            <a:ext cx="8058150" cy="426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854075" y="3743325"/>
            <a:ext cx="698500" cy="342900"/>
          </a:xfrm>
          <a:prstGeom prst="ellipse">
            <a:avLst/>
          </a:prstGeom>
          <a:noFill/>
          <a:ln w="1905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82850" y="3790950"/>
            <a:ext cx="260350" cy="171450"/>
          </a:xfrm>
          <a:prstGeom prst="ellipse">
            <a:avLst/>
          </a:prstGeom>
          <a:noFill/>
          <a:ln w="1905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44950" y="5505450"/>
            <a:ext cx="393700" cy="285750"/>
          </a:xfrm>
          <a:prstGeom prst="ellipse">
            <a:avLst/>
          </a:prstGeom>
          <a:noFill/>
          <a:ln w="1905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 bwMode="auto">
          <a:xfrm>
            <a:off x="2613025" y="3962400"/>
            <a:ext cx="1489581" cy="1584897"/>
          </a:xfrm>
          <a:prstGeom prst="straightConnector1">
            <a:avLst/>
          </a:prstGeom>
          <a:solidFill>
            <a:schemeClr val="accent2"/>
          </a:solidFill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613025" y="5505450"/>
            <a:ext cx="968375" cy="285750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737350" y="5514975"/>
            <a:ext cx="1587500" cy="285750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613024" y="5800725"/>
            <a:ext cx="968375" cy="338554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Filename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7046912" y="5808077"/>
            <a:ext cx="968375" cy="338554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Directory</a:t>
            </a:r>
          </a:p>
        </p:txBody>
      </p:sp>
    </p:spTree>
    <p:extLst>
      <p:ext uri="{BB962C8B-B14F-4D97-AF65-F5344CB8AC3E}">
        <p14:creationId xmlns:p14="http://schemas.microsoft.com/office/powerpoint/2010/main" xmlns="" val="30547751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ANSYS-2011-powerpoint-template">
  <a:themeElements>
    <a:clrScheme name="Custom 1">
      <a:dk1>
        <a:sysClr val="windowText" lastClr="000000"/>
      </a:dk1>
      <a:lt1>
        <a:sysClr val="window" lastClr="FFFFFF"/>
      </a:lt1>
      <a:dk2>
        <a:srgbClr val="FFDD00"/>
      </a:dk2>
      <a:lt2>
        <a:srgbClr val="0079C1"/>
      </a:lt2>
      <a:accent1>
        <a:srgbClr val="000000"/>
      </a:accent1>
      <a:accent2>
        <a:srgbClr val="F2F2F2"/>
      </a:accent2>
      <a:accent3>
        <a:srgbClr val="BFBFBF"/>
      </a:accent3>
      <a:accent4>
        <a:srgbClr val="6D6E71"/>
      </a:accent4>
      <a:accent5>
        <a:srgbClr val="939598"/>
      </a:accent5>
      <a:accent6>
        <a:srgbClr val="BCBEC0"/>
      </a:accent6>
      <a:hlink>
        <a:srgbClr val="414042"/>
      </a:hlink>
      <a:folHlink>
        <a:srgbClr val="008C9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  <a:latin typeface="Arial Narrow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bg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32886</TotalTime>
  <Words>689</Words>
  <Application>Microsoft Office PowerPoint</Application>
  <PresentationFormat>On-screen Show (4:3)</PresentationFormat>
  <Paragraphs>72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1_ANSYS-2011-powerpoint-template</vt:lpstr>
      <vt:lpstr>Lecture 2  Introduction to ANSYS Workbench  </vt:lpstr>
      <vt:lpstr>Contents</vt:lpstr>
      <vt:lpstr>ANSYS Workbench</vt:lpstr>
      <vt:lpstr>Workbench Overview</vt:lpstr>
      <vt:lpstr>Basic Workflow</vt:lpstr>
      <vt:lpstr>Alternative Workflow</vt:lpstr>
      <vt:lpstr>Cell States</vt:lpstr>
      <vt:lpstr>Sharing Data between Different Solvers</vt:lpstr>
      <vt:lpstr>File Location on Disk</vt:lpstr>
      <vt:lpstr>Use of Archive / Restore</vt:lpstr>
      <vt:lpstr>Working with Parameters / Refresh and Update</vt:lpstr>
      <vt:lpstr>Summary</vt:lpstr>
    </vt:vector>
  </TitlesOfParts>
  <Company>ANSYS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pcdimier</dc:creator>
  <cp:lastModifiedBy>mkhan</cp:lastModifiedBy>
  <cp:revision>1187</cp:revision>
  <dcterms:created xsi:type="dcterms:W3CDTF">2003-01-22T19:16:29Z</dcterms:created>
  <dcterms:modified xsi:type="dcterms:W3CDTF">2012-11-07T10:21:20Z</dcterms:modified>
</cp:coreProperties>
</file>