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8" r:id="rId6"/>
    <p:sldId id="269" r:id="rId7"/>
    <p:sldId id="270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4245-224D-4BAD-B1F4-25878932C8A3}" type="datetimeFigureOut">
              <a:rPr lang="tr-TR" smtClean="0"/>
              <a:t>27.1.2020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B310-993F-4271-9A67-D2450A797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773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4245-224D-4BAD-B1F4-25878932C8A3}" type="datetimeFigureOut">
              <a:rPr lang="tr-TR" smtClean="0"/>
              <a:t>27.1.2020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B310-993F-4271-9A67-D2450A797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357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4245-224D-4BAD-B1F4-25878932C8A3}" type="datetimeFigureOut">
              <a:rPr lang="tr-TR" smtClean="0"/>
              <a:t>27.1.2020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B310-993F-4271-9A67-D2450A797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3797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4245-224D-4BAD-B1F4-25878932C8A3}" type="datetimeFigureOut">
              <a:rPr lang="tr-TR" smtClean="0"/>
              <a:t>27.1.2020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B310-993F-4271-9A67-D2450A797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516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4245-224D-4BAD-B1F4-25878932C8A3}" type="datetimeFigureOut">
              <a:rPr lang="tr-TR" smtClean="0"/>
              <a:t>27.1.2020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B310-993F-4271-9A67-D2450A797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3658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4245-224D-4BAD-B1F4-25878932C8A3}" type="datetimeFigureOut">
              <a:rPr lang="tr-TR" smtClean="0"/>
              <a:t>27.1.2020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B310-993F-4271-9A67-D2450A797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144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4245-224D-4BAD-B1F4-25878932C8A3}" type="datetimeFigureOut">
              <a:rPr lang="tr-TR" smtClean="0"/>
              <a:t>27.1.2020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B310-993F-4271-9A67-D2450A797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772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4245-224D-4BAD-B1F4-25878932C8A3}" type="datetimeFigureOut">
              <a:rPr lang="tr-TR" smtClean="0"/>
              <a:t>27.1.2020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B310-993F-4271-9A67-D2450A797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7111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4245-224D-4BAD-B1F4-25878932C8A3}" type="datetimeFigureOut">
              <a:rPr lang="tr-TR" smtClean="0"/>
              <a:t>27.1.2020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B310-993F-4271-9A67-D2450A797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99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4245-224D-4BAD-B1F4-25878932C8A3}" type="datetimeFigureOut">
              <a:rPr lang="tr-TR" smtClean="0"/>
              <a:t>27.1.2020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B310-993F-4271-9A67-D2450A797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6290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4245-224D-4BAD-B1F4-25878932C8A3}" type="datetimeFigureOut">
              <a:rPr lang="tr-TR" smtClean="0"/>
              <a:t>27.1.2020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B310-993F-4271-9A67-D2450A797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7049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74245-224D-4BAD-B1F4-25878932C8A3}" type="datetimeFigureOut">
              <a:rPr lang="tr-TR" smtClean="0"/>
              <a:t>27.1.2020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3B310-993F-4271-9A67-D2450A7978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056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tr.wikipedia.org/wiki/Kan_pulcuklar%C4%B1" TargetMode="External"/><Relationship Id="rId13" Type="http://schemas.openxmlformats.org/officeDocument/2006/relationships/hyperlink" Target="https://tr.wikipedia.org/wiki/Homojen" TargetMode="External"/><Relationship Id="rId3" Type="http://schemas.openxmlformats.org/officeDocument/2006/relationships/hyperlink" Target="https://tr.wikipedia.org/wiki/Toplardamar" TargetMode="External"/><Relationship Id="rId7" Type="http://schemas.openxmlformats.org/officeDocument/2006/relationships/hyperlink" Target="https://tr.wikipedia.org/wiki/Akyuvar" TargetMode="External"/><Relationship Id="rId12" Type="http://schemas.openxmlformats.org/officeDocument/2006/relationships/hyperlink" Target="https://tr.wikipedia.org/wiki/Kolloit" TargetMode="External"/><Relationship Id="rId2" Type="http://schemas.openxmlformats.org/officeDocument/2006/relationships/hyperlink" Target="https://tr.wikipedia.org/wiki/Atardama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.wikipedia.org/wiki/Alyuvar" TargetMode="External"/><Relationship Id="rId11" Type="http://schemas.openxmlformats.org/officeDocument/2006/relationships/hyperlink" Target="https://tr.wikipedia.org/wiki/Yunanca" TargetMode="External"/><Relationship Id="rId5" Type="http://schemas.openxmlformats.org/officeDocument/2006/relationships/hyperlink" Target="https://tr.wikipedia.org/wiki/Kan_plazmas%C4%B1" TargetMode="External"/><Relationship Id="rId15" Type="http://schemas.openxmlformats.org/officeDocument/2006/relationships/hyperlink" Target="https://tr.wikipedia.org/wiki/Kan" TargetMode="External"/><Relationship Id="rId10" Type="http://schemas.openxmlformats.org/officeDocument/2006/relationships/hyperlink" Target="https://tr.wikipedia.org/wiki/Hematoloji" TargetMode="External"/><Relationship Id="rId4" Type="http://schemas.openxmlformats.org/officeDocument/2006/relationships/hyperlink" Target="https://tr.wikipedia.org/wiki/K%C4%B1lcal_damar" TargetMode="External"/><Relationship Id="rId9" Type="http://schemas.openxmlformats.org/officeDocument/2006/relationships/hyperlink" Target="https://tr.wikipedia.org/wiki/K%C4%B1rm%C4%B1z%C4%B1" TargetMode="External"/><Relationship Id="rId14" Type="http://schemas.openxmlformats.org/officeDocument/2006/relationships/hyperlink" Target="https://tr.wikipedia.org/wiki/Heteroje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tr.wikipedia.org/wiki/Elektroforez" TargetMode="External"/><Relationship Id="rId7" Type="http://schemas.openxmlformats.org/officeDocument/2006/relationships/hyperlink" Target="https://tr.wikipedia.org/wiki/%C4%B0mm%C3%BCnoglobulin" TargetMode="External"/><Relationship Id="rId2" Type="http://schemas.openxmlformats.org/officeDocument/2006/relationships/hyperlink" Target="https://tr.wikipedia.org/wiki/Globuli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.wikipedia.org/wiki/Fibrinojen" TargetMode="External"/><Relationship Id="rId5" Type="http://schemas.openxmlformats.org/officeDocument/2006/relationships/hyperlink" Target="https://tr.wikipedia.org/wiki/Osmotik_bas%C4%B1n%C3%A7" TargetMode="External"/><Relationship Id="rId4" Type="http://schemas.openxmlformats.org/officeDocument/2006/relationships/hyperlink" Target="https://tr.wikipedia.org/wiki/Albumin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tr.wikipedia.org/wiki/Eozinofil" TargetMode="External"/><Relationship Id="rId3" Type="http://schemas.openxmlformats.org/officeDocument/2006/relationships/hyperlink" Target="https://tr.wikipedia.org/wiki/Gran%C3%BClosit" TargetMode="External"/><Relationship Id="rId7" Type="http://schemas.openxmlformats.org/officeDocument/2006/relationships/hyperlink" Target="https://tr.wikipedia.org/wiki/Bazofil" TargetMode="External"/><Relationship Id="rId2" Type="http://schemas.openxmlformats.org/officeDocument/2006/relationships/hyperlink" Target="https://tr.wikipedia.org/wiki/Akyuva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.wikipedia.org/wiki/N%C3%B6trofil" TargetMode="External"/><Relationship Id="rId5" Type="http://schemas.openxmlformats.org/officeDocument/2006/relationships/hyperlink" Target="https://tr.wikipedia.org/wiki/Monosit" TargetMode="External"/><Relationship Id="rId4" Type="http://schemas.openxmlformats.org/officeDocument/2006/relationships/hyperlink" Target="https://tr.wikipedia.org/wiki/Lenfosit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r.wikipedia.org/wiki/Hemoglobin" TargetMode="External"/><Relationship Id="rId2" Type="http://schemas.openxmlformats.org/officeDocument/2006/relationships/hyperlink" Target="https://tr.wikipedia.org/wiki/Alyuvar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r.wikipedia.org/wiki/Kans%C4%B1zl%C4%B1k" TargetMode="External"/><Relationship Id="rId4" Type="http://schemas.openxmlformats.org/officeDocument/2006/relationships/hyperlink" Target="https://tr.wikipedia.org/wiki/Polisitemi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r.wikipedia.org/wiki/Trombositoz" TargetMode="External"/><Relationship Id="rId2" Type="http://schemas.openxmlformats.org/officeDocument/2006/relationships/hyperlink" Target="https://tr.wikipedia.org/wiki/Trombosi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r.wikipedia.org/wiki/Trombositopeni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Balıklarda Stres Fizyolojisi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Hematoloji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31458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CC66"/>
                </a:solidFill>
              </a:rPr>
              <a:t>Kanın Yapısı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2495550" y="1700214"/>
            <a:ext cx="316865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rgbClr val="FFCC66"/>
                </a:solidFill>
                <a:latin typeface="Arial" panose="020B0604020202020204" pitchFamily="34" charset="0"/>
              </a:rPr>
              <a:t>*</a:t>
            </a:r>
            <a:r>
              <a:rPr lang="tr-TR" altLang="tr-TR" sz="2400" u="sng">
                <a:latin typeface="Arial" panose="020B0604020202020204" pitchFamily="34" charset="0"/>
              </a:rPr>
              <a:t>PLAZMA</a:t>
            </a:r>
            <a:r>
              <a:rPr lang="tr-TR" altLang="tr-TR" sz="2400">
                <a:latin typeface="Arial" panose="020B0604020202020204" pitchFamily="34" charset="0"/>
              </a:rPr>
              <a:t> (%55)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latin typeface="Arial" panose="020B0604020202020204" pitchFamily="34" charset="0"/>
                <a:sym typeface="Wingdings" panose="05000000000000000000" pitchFamily="2" charset="2"/>
              </a:rPr>
              <a:t>Su, protein, yağ, glikoz,amimoasit, eriyik tuzlar, vs…</a:t>
            </a:r>
            <a:endParaRPr lang="tr-TR" altLang="tr-TR" sz="2400">
              <a:latin typeface="Arial" panose="020B0604020202020204" pitchFamily="34" charset="0"/>
            </a:endParaRPr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6083300" y="1697038"/>
            <a:ext cx="4044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rgbClr val="FFCC66"/>
                </a:solidFill>
                <a:latin typeface="Arial" panose="020B0604020202020204" pitchFamily="34" charset="0"/>
              </a:rPr>
              <a:t>*</a:t>
            </a:r>
            <a:r>
              <a:rPr lang="tr-TR" altLang="tr-TR" sz="2400" u="sng">
                <a:latin typeface="Arial" panose="020B0604020202020204" pitchFamily="34" charset="0"/>
              </a:rPr>
              <a:t>KAN HÜCRELERİ</a:t>
            </a:r>
            <a:r>
              <a:rPr lang="tr-TR" altLang="tr-TR" sz="2400">
                <a:latin typeface="Arial" panose="020B0604020202020204" pitchFamily="34" charset="0"/>
              </a:rPr>
              <a:t> (%45)</a:t>
            </a:r>
          </a:p>
        </p:txBody>
      </p:sp>
      <p:pic>
        <p:nvPicPr>
          <p:cNvPr id="6149" name="Picture 7" descr="cp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300" y="3473450"/>
            <a:ext cx="31369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8" descr="catco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00" y="2205038"/>
            <a:ext cx="3221038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1646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r-TR" sz="4000" dirty="0"/>
              <a:t>ERİTROSİTLER </a:t>
            </a:r>
            <a:br>
              <a:rPr lang="tr-TR" sz="4000" dirty="0"/>
            </a:br>
            <a:r>
              <a:rPr lang="tr-TR" sz="4000" dirty="0"/>
              <a:t>(Kırmızı Kan Hücreleri-Alyuvarlar)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631950" y="1700213"/>
            <a:ext cx="3887788" cy="46085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400">
                <a:solidFill>
                  <a:srgbClr val="FFCC66"/>
                </a:solidFill>
              </a:rPr>
              <a:t>	*</a:t>
            </a:r>
            <a:r>
              <a:rPr lang="tr-TR" altLang="tr-TR" sz="2400"/>
              <a:t>İçerdikleri hemoglobin sayesinde O</a:t>
            </a:r>
            <a:r>
              <a:rPr lang="tr-TR" altLang="tr-TR" sz="2400" baseline="-25000"/>
              <a:t>2</a:t>
            </a:r>
            <a:r>
              <a:rPr lang="tr-TR" altLang="tr-TR" sz="2400"/>
              <a:t> taşıyan hücrelerdir. </a:t>
            </a:r>
          </a:p>
          <a:p>
            <a:pPr eaLnBrk="1" hangingPunct="1">
              <a:buFontTx/>
              <a:buNone/>
            </a:pPr>
            <a:endParaRPr lang="tr-TR" altLang="tr-TR" sz="2400"/>
          </a:p>
          <a:p>
            <a:pPr eaLnBrk="1" hangingPunct="1">
              <a:buFontTx/>
              <a:buNone/>
            </a:pPr>
            <a:r>
              <a:rPr lang="tr-TR" altLang="tr-TR" sz="2400"/>
              <a:t>	*Memelilerde çekirdeksizken, diğer omurgalı sınıflarında çekirdeklidir. </a:t>
            </a:r>
          </a:p>
          <a:p>
            <a:pPr eaLnBrk="1" hangingPunct="1">
              <a:buFontTx/>
              <a:buNone/>
            </a:pPr>
            <a:endParaRPr lang="tr-TR" altLang="tr-TR" sz="2400"/>
          </a:p>
          <a:p>
            <a:pPr eaLnBrk="1" hangingPunct="1">
              <a:buFontTx/>
              <a:buNone/>
            </a:pPr>
            <a:r>
              <a:rPr lang="tr-TR" altLang="tr-TR" sz="2400"/>
              <a:t>	*Sitoplazmada organeller bulunmaz. </a:t>
            </a:r>
          </a:p>
        </p:txBody>
      </p:sp>
      <p:pic>
        <p:nvPicPr>
          <p:cNvPr id="7172" name="Picture 4" descr="blce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738" y="1736725"/>
            <a:ext cx="4572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1939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r-TR" sz="4000" dirty="0"/>
              <a:t>LÖKOSİTLER </a:t>
            </a:r>
            <a:br>
              <a:rPr lang="tr-TR" sz="4000" dirty="0"/>
            </a:br>
            <a:r>
              <a:rPr lang="tr-TR" sz="4000" dirty="0"/>
              <a:t>(Beyaz Kan Hücreleri-Akyuvarlar)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2400"/>
              <a:t>Hemoglobin taşımazlar</a:t>
            </a:r>
          </a:p>
          <a:p>
            <a:pPr eaLnBrk="1" hangingPunct="1"/>
            <a:r>
              <a:rPr lang="tr-TR" altLang="tr-TR" sz="2400"/>
              <a:t>Çekirdekleri vardır.</a:t>
            </a:r>
          </a:p>
          <a:p>
            <a:pPr eaLnBrk="1" hangingPunct="1"/>
            <a:r>
              <a:rPr lang="tr-TR" altLang="tr-TR" sz="2400"/>
              <a:t>Kandan dokuya çıkabilirler.</a:t>
            </a:r>
          </a:p>
          <a:p>
            <a:pPr eaLnBrk="1" hangingPunct="1"/>
            <a:r>
              <a:rPr lang="tr-TR" altLang="tr-TR" sz="2400"/>
              <a:t>Vücut savunmasında görevlidirler.</a:t>
            </a:r>
          </a:p>
          <a:p>
            <a:pPr eaLnBrk="1" hangingPunct="1"/>
            <a:endParaRPr lang="tr-TR" altLang="tr-TR" sz="2400">
              <a:solidFill>
                <a:srgbClr val="FFCC66"/>
              </a:solidFill>
            </a:endParaRPr>
          </a:p>
        </p:txBody>
      </p:sp>
      <p:pic>
        <p:nvPicPr>
          <p:cNvPr id="8196" name="Picture 4" descr="wh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1" y="3500438"/>
            <a:ext cx="4321175" cy="297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 descr="b_red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5" y="1700213"/>
            <a:ext cx="30861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388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Agranülositler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1847850" y="1574800"/>
            <a:ext cx="1741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 b="1">
                <a:latin typeface="Arial" panose="020B0604020202020204" pitchFamily="34" charset="0"/>
              </a:rPr>
              <a:t>Lenfositler</a:t>
            </a:r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6743701" y="1582738"/>
            <a:ext cx="30448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 b="1">
                <a:latin typeface="Arial" panose="020B0604020202020204" pitchFamily="34" charset="0"/>
              </a:rPr>
              <a:t>Monositler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400" b="1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latin typeface="Arial" panose="020B0604020202020204" pitchFamily="34" charset="0"/>
              </a:rPr>
              <a:t>Makrofaj hücreleridir</a:t>
            </a:r>
            <a:r>
              <a:rPr lang="tr-TR" altLang="tr-TR" sz="2400">
                <a:solidFill>
                  <a:srgbClr val="FFCC66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1847851" y="2060576"/>
            <a:ext cx="4651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latin typeface="Arial" panose="020B0604020202020204" pitchFamily="34" charset="0"/>
              </a:rPr>
              <a:t>T-Lenfositler: Hücresel bağışıklık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latin typeface="Arial" panose="020B0604020202020204" pitchFamily="34" charset="0"/>
              </a:rPr>
              <a:t>B-Lenfositler: Antikor üretimi</a:t>
            </a:r>
          </a:p>
        </p:txBody>
      </p:sp>
      <p:pic>
        <p:nvPicPr>
          <p:cNvPr id="9222" name="Picture 8" descr="monocy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164" y="2852738"/>
            <a:ext cx="3024187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10" descr="lymphocy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4" y="2852739"/>
            <a:ext cx="3527425" cy="283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83240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53975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smtClean="0"/>
              <a:t>Granülositler</a:t>
            </a: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1774825" y="1012825"/>
            <a:ext cx="5761038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 b="1">
                <a:latin typeface="Arial" panose="020B0604020202020204" pitchFamily="34" charset="0"/>
              </a:rPr>
              <a:t>Nötrofil</a:t>
            </a:r>
            <a:r>
              <a:rPr lang="tr-TR" altLang="tr-TR" sz="2400">
                <a:latin typeface="Arial" panose="020B0604020202020204" pitchFamily="34" charset="0"/>
              </a:rPr>
              <a:t>: İnsan kanında en fazla bulunan lökositlerdir. Çekirdekleri 3-5 lobdan oluşur. Mikroorganizmalara karşı koruyucu görev üstlenirler.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1774825" y="2708275"/>
            <a:ext cx="5761038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 b="1">
                <a:latin typeface="Arial" panose="020B0604020202020204" pitchFamily="34" charset="0"/>
              </a:rPr>
              <a:t>Eozinofil</a:t>
            </a:r>
            <a:r>
              <a:rPr lang="tr-TR" altLang="tr-TR" sz="2400">
                <a:latin typeface="Arial" panose="020B0604020202020204" pitchFamily="34" charset="0"/>
              </a:rPr>
              <a:t>: Çekirdekleri genellikle 2 lobludur. Antikor-antijen birliklerini tanır. Parazitik ve alerjik durumlarda sayısı artar.</a:t>
            </a:r>
          </a:p>
        </p:txBody>
      </p:sp>
      <p:sp>
        <p:nvSpPr>
          <p:cNvPr id="10245" name="Text Box 6"/>
          <p:cNvSpPr txBox="1">
            <a:spLocks noChangeArrowheads="1"/>
          </p:cNvSpPr>
          <p:nvPr/>
        </p:nvSpPr>
        <p:spPr bwMode="auto">
          <a:xfrm>
            <a:off x="1774826" y="4391025"/>
            <a:ext cx="563562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 b="1">
                <a:latin typeface="Arial" panose="020B0604020202020204" pitchFamily="34" charset="0"/>
              </a:rPr>
              <a:t>Bazofil</a:t>
            </a:r>
            <a:r>
              <a:rPr lang="tr-TR" altLang="tr-TR" sz="2400">
                <a:latin typeface="Arial" panose="020B0604020202020204" pitchFamily="34" charset="0"/>
              </a:rPr>
              <a:t>: Çok nadir bulunurlar. Çekirdek düzensizdir ve iyi ayırd edilemeyen 2 lobdan oluşur. </a:t>
            </a:r>
            <a:r>
              <a:rPr lang="tr-TR" altLang="tr-TR" sz="2400" i="1">
                <a:latin typeface="Arial" panose="020B0604020202020204" pitchFamily="34" charset="0"/>
              </a:rPr>
              <a:t>Heparin</a:t>
            </a:r>
            <a:r>
              <a:rPr lang="tr-TR" altLang="tr-TR" sz="2400">
                <a:latin typeface="Arial" panose="020B0604020202020204" pitchFamily="34" charset="0"/>
              </a:rPr>
              <a:t> (pıhtılaşmayı önleyici) ve </a:t>
            </a:r>
            <a:r>
              <a:rPr lang="tr-TR" altLang="tr-TR" sz="2400" i="1">
                <a:latin typeface="Arial" panose="020B0604020202020204" pitchFamily="34" charset="0"/>
              </a:rPr>
              <a:t>histamin</a:t>
            </a:r>
            <a:r>
              <a:rPr lang="tr-TR" altLang="tr-TR" sz="2400">
                <a:latin typeface="Arial" panose="020B0604020202020204" pitchFamily="34" charset="0"/>
              </a:rPr>
              <a:t> (damar genişletici) salgılar.</a:t>
            </a:r>
          </a:p>
        </p:txBody>
      </p:sp>
      <p:pic>
        <p:nvPicPr>
          <p:cNvPr id="10246" name="Picture 7" descr="neutrophi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5" y="981076"/>
            <a:ext cx="1524000" cy="156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8" descr="Neutrophil(k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5726" y="968376"/>
            <a:ext cx="130651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9" descr="basophi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6" y="4381501"/>
            <a:ext cx="2016125" cy="188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10" descr="07VN9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6" y="2647950"/>
            <a:ext cx="2232025" cy="159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6405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Trombositler (</a:t>
            </a:r>
            <a:r>
              <a:rPr lang="tr-TR" altLang="tr-TR" dirty="0" err="1" smtClean="0"/>
              <a:t>Platellet</a:t>
            </a:r>
            <a:r>
              <a:rPr lang="tr-TR" altLang="tr-TR" dirty="0" smtClean="0"/>
              <a:t>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703388" y="1600201"/>
            <a:ext cx="8686800" cy="4525963"/>
          </a:xfrm>
        </p:spPr>
        <p:txBody>
          <a:bodyPr/>
          <a:lstStyle/>
          <a:p>
            <a:pPr eaLnBrk="1" hangingPunct="1"/>
            <a:r>
              <a:rPr lang="tr-TR" altLang="tr-TR" sz="2400"/>
              <a:t>Membrana sahip, çok az sitoplazma içeren ve çekirdeksiz yapılardır. Belirgin bir şekilleri yoktur. Megakaryositlerin (dev kemik hücreleri) sitoplazma parçalarından oluşur. </a:t>
            </a:r>
          </a:p>
          <a:p>
            <a:pPr eaLnBrk="1" hangingPunct="1"/>
            <a:r>
              <a:rPr lang="tr-TR" altLang="tr-TR" sz="2400"/>
              <a:t>Görevi pıhtılaşma sırasında dolgu maddesi olmaktır.</a:t>
            </a:r>
          </a:p>
        </p:txBody>
      </p:sp>
      <p:pic>
        <p:nvPicPr>
          <p:cNvPr id="11268" name="Picture 4" descr="Blood_clot 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3357563"/>
            <a:ext cx="2300288" cy="298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 descr="b_red_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6" y="3357564"/>
            <a:ext cx="3744913" cy="300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6041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/>
              <a:t>Balıklar, her türlü stres, hastalık, beslenme yetersizliği, </a:t>
            </a:r>
            <a:r>
              <a:rPr lang="tr-TR" sz="3600" dirty="0" err="1"/>
              <a:t>toksik</a:t>
            </a:r>
            <a:r>
              <a:rPr lang="tr-TR" sz="3600" dirty="0"/>
              <a:t> madde, su kalitesindeki değişimler ve diğer çevresel faktörlerden etkilemektedir.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Hematolojik parametrelerden;</a:t>
            </a:r>
          </a:p>
          <a:p>
            <a:pPr lvl="1"/>
            <a:r>
              <a:rPr lang="tr-TR" dirty="0" smtClean="0"/>
              <a:t>eritrosit </a:t>
            </a:r>
            <a:r>
              <a:rPr lang="tr-TR" dirty="0"/>
              <a:t>sayısı (RBC), </a:t>
            </a:r>
            <a:endParaRPr lang="tr-TR" dirty="0" smtClean="0"/>
          </a:p>
          <a:p>
            <a:pPr lvl="1"/>
            <a:r>
              <a:rPr lang="tr-TR" dirty="0" smtClean="0"/>
              <a:t>lökosit </a:t>
            </a:r>
            <a:r>
              <a:rPr lang="tr-TR" dirty="0"/>
              <a:t>sayısı (WBC), </a:t>
            </a:r>
            <a:endParaRPr lang="tr-TR" dirty="0" smtClean="0"/>
          </a:p>
          <a:p>
            <a:pPr lvl="1"/>
            <a:r>
              <a:rPr lang="tr-TR" dirty="0" smtClean="0"/>
              <a:t>hemoglobin </a:t>
            </a:r>
            <a:r>
              <a:rPr lang="tr-TR" dirty="0"/>
              <a:t>değeri (</a:t>
            </a:r>
            <a:r>
              <a:rPr lang="tr-TR" dirty="0" err="1"/>
              <a:t>Hb</a:t>
            </a:r>
            <a:r>
              <a:rPr lang="tr-TR" dirty="0" smtClean="0"/>
              <a:t>),</a:t>
            </a:r>
          </a:p>
          <a:p>
            <a:pPr lvl="1"/>
            <a:r>
              <a:rPr lang="tr-TR" dirty="0" smtClean="0"/>
              <a:t> </a:t>
            </a:r>
            <a:r>
              <a:rPr lang="tr-TR" dirty="0"/>
              <a:t>hematokrit oranı (</a:t>
            </a:r>
            <a:r>
              <a:rPr lang="tr-TR" dirty="0" err="1"/>
              <a:t>Hct</a:t>
            </a:r>
            <a:r>
              <a:rPr lang="tr-TR" dirty="0"/>
              <a:t>), </a:t>
            </a:r>
            <a:endParaRPr lang="tr-TR" dirty="0" smtClean="0"/>
          </a:p>
          <a:p>
            <a:pPr lvl="1"/>
            <a:r>
              <a:rPr lang="tr-TR" dirty="0" smtClean="0"/>
              <a:t>ortalama </a:t>
            </a:r>
            <a:r>
              <a:rPr lang="tr-TR" dirty="0"/>
              <a:t>eritrosit hacmi (MCV), </a:t>
            </a:r>
            <a:endParaRPr lang="tr-TR" dirty="0" smtClean="0"/>
          </a:p>
          <a:p>
            <a:pPr lvl="1"/>
            <a:r>
              <a:rPr lang="tr-TR" dirty="0" smtClean="0"/>
              <a:t>eritrosit </a:t>
            </a:r>
            <a:r>
              <a:rPr lang="tr-TR" dirty="0"/>
              <a:t>başına düşen ortalama hemoglobin (MCH) ve </a:t>
            </a:r>
            <a:endParaRPr lang="tr-TR" dirty="0" smtClean="0"/>
          </a:p>
          <a:p>
            <a:pPr lvl="1"/>
            <a:r>
              <a:rPr lang="tr-TR" dirty="0" smtClean="0"/>
              <a:t>eritrosit </a:t>
            </a:r>
            <a:r>
              <a:rPr lang="tr-TR" dirty="0"/>
              <a:t>başına düşen ortalama hemoglobin konsantrasyonu (MCHC</a:t>
            </a:r>
            <a:r>
              <a:rPr lang="tr-TR" dirty="0" smtClean="0"/>
              <a:t>)</a:t>
            </a:r>
          </a:p>
          <a:p>
            <a:r>
              <a:rPr lang="tr-TR" dirty="0" smtClean="0"/>
              <a:t> </a:t>
            </a:r>
            <a:r>
              <a:rPr lang="tr-TR" dirty="0"/>
              <a:t>balıklarda sağlık ve fiziksel durumun önemli göstergeleri olarak bilinmektedir (</a:t>
            </a:r>
            <a:r>
              <a:rPr lang="tr-TR" dirty="0" err="1"/>
              <a:t>Yüngül</a:t>
            </a:r>
            <a:r>
              <a:rPr lang="tr-TR" dirty="0"/>
              <a:t> ve Karaman 2014). </a:t>
            </a:r>
          </a:p>
        </p:txBody>
      </p:sp>
    </p:spTree>
    <p:extLst>
      <p:ext uri="{BB962C8B-B14F-4D97-AF65-F5344CB8AC3E}">
        <p14:creationId xmlns:p14="http://schemas.microsoft.com/office/powerpoint/2010/main" val="3522580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KAN…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b="1" dirty="0"/>
              <a:t>Kan</a:t>
            </a:r>
            <a:r>
              <a:rPr lang="tr-TR" dirty="0"/>
              <a:t>, </a:t>
            </a:r>
            <a:r>
              <a:rPr lang="tr-TR" dirty="0">
                <a:hlinkClick r:id="rId2" tooltip="Atardamar"/>
              </a:rPr>
              <a:t>atardamar</a:t>
            </a:r>
            <a:r>
              <a:rPr lang="tr-TR" dirty="0"/>
              <a:t>, </a:t>
            </a:r>
            <a:r>
              <a:rPr lang="tr-TR" dirty="0">
                <a:hlinkClick r:id="rId3" tooltip="Toplardamar"/>
              </a:rPr>
              <a:t>toplardamar</a:t>
            </a:r>
            <a:r>
              <a:rPr lang="tr-TR" dirty="0"/>
              <a:t> ve </a:t>
            </a:r>
            <a:r>
              <a:rPr lang="tr-TR" dirty="0">
                <a:hlinkClick r:id="rId4" tooltip="Kılcal damar"/>
              </a:rPr>
              <a:t>kılcal damarlardan</a:t>
            </a:r>
            <a:r>
              <a:rPr lang="tr-TR" dirty="0"/>
              <a:t> oluşan damar ağının içinde dolaşan; akıcı </a:t>
            </a:r>
            <a:r>
              <a:rPr lang="tr-TR" dirty="0">
                <a:hlinkClick r:id="rId5" tooltip="Kan plazması"/>
              </a:rPr>
              <a:t>plazma</a:t>
            </a:r>
            <a:r>
              <a:rPr lang="tr-TR" dirty="0"/>
              <a:t> ve hücrelerden (</a:t>
            </a:r>
            <a:r>
              <a:rPr lang="tr-TR" dirty="0">
                <a:hlinkClick r:id="rId6" tooltip="Alyuvar"/>
              </a:rPr>
              <a:t>alyuvar</a:t>
            </a:r>
            <a:r>
              <a:rPr lang="tr-TR" dirty="0"/>
              <a:t>, </a:t>
            </a:r>
            <a:r>
              <a:rPr lang="tr-TR" dirty="0">
                <a:hlinkClick r:id="rId7" tooltip="Akyuvar"/>
              </a:rPr>
              <a:t>akyuvar</a:t>
            </a:r>
            <a:r>
              <a:rPr lang="tr-TR" dirty="0"/>
              <a:t> ve </a:t>
            </a:r>
            <a:r>
              <a:rPr lang="tr-TR" dirty="0">
                <a:hlinkClick r:id="rId8" tooltip="Kan pulcukları"/>
              </a:rPr>
              <a:t>kan pulcukları</a:t>
            </a:r>
            <a:r>
              <a:rPr lang="tr-TR" dirty="0"/>
              <a:t>) meydana gelmiş </a:t>
            </a:r>
            <a:r>
              <a:rPr lang="tr-TR" dirty="0">
                <a:hlinkClick r:id="rId9" tooltip="Kırmızı"/>
              </a:rPr>
              <a:t>kırmızı</a:t>
            </a:r>
            <a:r>
              <a:rPr lang="tr-TR" dirty="0"/>
              <a:t> renkli hayati sıvı.</a:t>
            </a:r>
          </a:p>
          <a:p>
            <a:pPr algn="just"/>
            <a:r>
              <a:rPr lang="tr-TR" dirty="0"/>
              <a:t>Kana; </a:t>
            </a:r>
            <a:r>
              <a:rPr lang="tr-TR" dirty="0" err="1"/>
              <a:t>latincede</a:t>
            </a:r>
            <a:r>
              <a:rPr lang="tr-TR" dirty="0"/>
              <a:t> </a:t>
            </a:r>
            <a:r>
              <a:rPr lang="tr-TR" b="1" dirty="0" err="1"/>
              <a:t>hema</a:t>
            </a:r>
            <a:r>
              <a:rPr lang="tr-TR" dirty="0"/>
              <a:t>, kanı inceleyen bilim dalına ise </a:t>
            </a:r>
            <a:r>
              <a:rPr lang="tr-TR" b="1" dirty="0">
                <a:hlinkClick r:id="rId10" tooltip="Hematoloji"/>
              </a:rPr>
              <a:t>hematoloji</a:t>
            </a:r>
            <a:r>
              <a:rPr lang="tr-TR" dirty="0"/>
              <a:t> denir. Bu sözcükler eski </a:t>
            </a:r>
            <a:r>
              <a:rPr lang="tr-TR" dirty="0" err="1">
                <a:hlinkClick r:id="rId11" tooltip="Yunanca"/>
              </a:rPr>
              <a:t>Yunanca</a:t>
            </a:r>
            <a:r>
              <a:rPr lang="tr-TR" dirty="0" err="1"/>
              <a:t>'da</a:t>
            </a:r>
            <a:r>
              <a:rPr lang="tr-TR" dirty="0"/>
              <a:t> kan sözcüğünü karşılayan </a:t>
            </a:r>
            <a:r>
              <a:rPr lang="tr-TR" i="1" dirty="0" err="1"/>
              <a:t>haima</a:t>
            </a:r>
            <a:r>
              <a:rPr lang="tr-TR" dirty="0" err="1"/>
              <a:t>dan</a:t>
            </a:r>
            <a:r>
              <a:rPr lang="tr-TR" dirty="0"/>
              <a:t> türetilmiştir. </a:t>
            </a:r>
            <a:r>
              <a:rPr lang="tr-TR" dirty="0" err="1">
                <a:hlinkClick r:id="rId12" tooltip="Kolloit"/>
              </a:rPr>
              <a:t>Kolloit</a:t>
            </a:r>
            <a:r>
              <a:rPr lang="tr-TR" dirty="0"/>
              <a:t> bir madde olup </a:t>
            </a:r>
            <a:r>
              <a:rPr lang="tr-TR" dirty="0">
                <a:hlinkClick r:id="rId13" tooltip="Homojen"/>
              </a:rPr>
              <a:t>homojen</a:t>
            </a:r>
            <a:r>
              <a:rPr lang="tr-TR" dirty="0"/>
              <a:t> görünse bile, </a:t>
            </a:r>
            <a:r>
              <a:rPr lang="tr-TR" dirty="0">
                <a:hlinkClick r:id="rId14" tooltip="Heterojen"/>
              </a:rPr>
              <a:t>heterojen</a:t>
            </a:r>
            <a:r>
              <a:rPr lang="tr-TR" dirty="0"/>
              <a:t> bir karışımdır. Normal bir erişkinin vücut ağırlığının ortalama 1/13'ünü </a:t>
            </a:r>
            <a:r>
              <a:rPr lang="tr-TR" dirty="0" smtClean="0"/>
              <a:t>oluşturmaktadır (</a:t>
            </a:r>
            <a:r>
              <a:rPr lang="tr-TR" dirty="0" smtClean="0">
                <a:hlinkClick r:id="rId15"/>
              </a:rPr>
              <a:t>https://tr.wikipedia.org/wiki/Kan</a:t>
            </a:r>
            <a:r>
              <a:rPr lang="tr-TR" dirty="0" smtClean="0"/>
              <a:t>).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7888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Plazma proteinleri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 err="1" smtClean="0">
                <a:hlinkClick r:id="rId2" tooltip="Globulin"/>
              </a:rPr>
              <a:t>Globulin</a:t>
            </a:r>
            <a:r>
              <a:rPr lang="tr-TR" dirty="0"/>
              <a:t>: Plazma </a:t>
            </a:r>
            <a:r>
              <a:rPr lang="tr-TR" dirty="0" err="1"/>
              <a:t>globulinleri</a:t>
            </a:r>
            <a:r>
              <a:rPr lang="tr-TR" dirty="0"/>
              <a:t> birçok çeşit türde bulunmaktadır. </a:t>
            </a:r>
            <a:r>
              <a:rPr lang="tr-TR" dirty="0" err="1">
                <a:hlinkClick r:id="rId3" tooltip="Elektroforez"/>
              </a:rPr>
              <a:t>Elektroforez</a:t>
            </a:r>
            <a:r>
              <a:rPr lang="tr-TR" dirty="0"/>
              <a:t> yoluyla </a:t>
            </a:r>
            <a:r>
              <a:rPr lang="tr-TR" dirty="0" err="1"/>
              <a:t>globulinler</a:t>
            </a:r>
            <a:r>
              <a:rPr lang="tr-TR" dirty="0"/>
              <a:t> alfa, beta ve gamma parçalarına ayrılabilirler. Alfa ve beta </a:t>
            </a:r>
            <a:r>
              <a:rPr lang="tr-TR" dirty="0" err="1"/>
              <a:t>globulinleri</a:t>
            </a:r>
            <a:r>
              <a:rPr lang="tr-TR" dirty="0"/>
              <a:t> çeşitli proteinleri bağlayıp, çeşitli yerlere taşırlar. Gama </a:t>
            </a:r>
            <a:r>
              <a:rPr lang="tr-TR" dirty="0" err="1"/>
              <a:t>globulinler</a:t>
            </a:r>
            <a:r>
              <a:rPr lang="tr-TR" dirty="0"/>
              <a:t> kullanılarak çeşitli hastalıklarda bağışıklık sağlayan savunma maddeleri yapılmaktadır.</a:t>
            </a:r>
          </a:p>
          <a:p>
            <a:r>
              <a:rPr lang="tr-TR" b="1" dirty="0" err="1">
                <a:hlinkClick r:id="rId4" tooltip="Albumin"/>
              </a:rPr>
              <a:t>Albumin</a:t>
            </a:r>
            <a:r>
              <a:rPr lang="tr-TR" dirty="0"/>
              <a:t>: Kanın </a:t>
            </a:r>
            <a:r>
              <a:rPr lang="tr-TR" dirty="0" err="1"/>
              <a:t>osmotik</a:t>
            </a:r>
            <a:r>
              <a:rPr lang="tr-TR" dirty="0"/>
              <a:t> basıncının dörtte üçünü sağlar, ayrıca </a:t>
            </a:r>
            <a:r>
              <a:rPr lang="tr-TR" dirty="0" err="1">
                <a:hlinkClick r:id="rId5" tooltip="Osmotik basınç"/>
              </a:rPr>
              <a:t>osmotik</a:t>
            </a:r>
            <a:r>
              <a:rPr lang="tr-TR" dirty="0">
                <a:hlinkClick r:id="rId5" tooltip="Osmotik basınç"/>
              </a:rPr>
              <a:t> basınç</a:t>
            </a:r>
            <a:r>
              <a:rPr lang="tr-TR" dirty="0"/>
              <a:t> ile kan-plazma oranı dengede tutulur. Karaciğerde yapılır. </a:t>
            </a:r>
            <a:r>
              <a:rPr lang="tr-TR" b="1" dirty="0" smtClean="0">
                <a:hlinkClick r:id="rId6" tooltip="Fibrinojen"/>
              </a:rPr>
              <a:t>Fibrinojen</a:t>
            </a:r>
            <a:r>
              <a:rPr lang="tr-TR" dirty="0"/>
              <a:t>: Kanama durumunda kanın pıhtılaşmasını sağlar.</a:t>
            </a:r>
          </a:p>
          <a:p>
            <a:r>
              <a:rPr lang="tr-TR" b="1" dirty="0" err="1">
                <a:hlinkClick r:id="rId7" tooltip="İmmünoglobulin"/>
              </a:rPr>
              <a:t>İmmünoglobulin</a:t>
            </a:r>
            <a:r>
              <a:rPr lang="tr-TR" b="1" dirty="0"/>
              <a:t>: </a:t>
            </a:r>
            <a:r>
              <a:rPr lang="tr-TR" dirty="0"/>
              <a:t>Bağışıklık sisteminde görevlidir.</a:t>
            </a:r>
          </a:p>
          <a:p>
            <a:r>
              <a:rPr lang="tr-TR" dirty="0"/>
              <a:t>Plazmadan alınan gıdaların metabolizma ürünleri olan ürik asit, </a:t>
            </a:r>
            <a:r>
              <a:rPr lang="tr-TR" dirty="0" err="1"/>
              <a:t>kreatinin</a:t>
            </a:r>
            <a:r>
              <a:rPr lang="tr-TR" dirty="0"/>
              <a:t>, amino asitler gibi bir grup organik moleküller de bulunmaktadır. Diğer organik maddeler ise glikoz, yağlar ve kolesteroldür. Plazmanın ana inorganik bileşenleri elektrolitlerdir. Bunlar; sodyum (</a:t>
            </a:r>
            <a:r>
              <a:rPr lang="tr-TR" dirty="0" err="1"/>
              <a:t>Na</a:t>
            </a:r>
            <a:r>
              <a:rPr lang="tr-TR" dirty="0"/>
              <a:t>+), klor (Cl-), kalsiyum (</a:t>
            </a:r>
            <a:r>
              <a:rPr lang="tr-TR" dirty="0" err="1"/>
              <a:t>Ca</a:t>
            </a:r>
            <a:r>
              <a:rPr lang="tr-TR" dirty="0"/>
              <a:t>++), fosfat (PO 4-3), </a:t>
            </a:r>
            <a:r>
              <a:rPr lang="tr-TR" dirty="0" err="1"/>
              <a:t>sulfat</a:t>
            </a:r>
            <a:r>
              <a:rPr lang="tr-TR" dirty="0"/>
              <a:t> (SO 4) -2 ve magnezyumdur (Mg++).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3032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Kan hücreleri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hlinkClick r:id="rId2" tooltip="Akyuvar"/>
              </a:rPr>
              <a:t>Akyuvarlar</a:t>
            </a:r>
            <a:r>
              <a:rPr lang="tr-TR" b="1" dirty="0"/>
              <a:t> (Lökositler)</a:t>
            </a:r>
            <a:r>
              <a:rPr lang="tr-TR" dirty="0"/>
              <a:t>: Vücutta savunma sisteminde görev alan hareketli kan hücreleridir. Pigment bulundurmadıklarından bunlara beyaz kan hücreleri de denmektedir. Bir çekirdekleri ve diğer hücre </a:t>
            </a:r>
            <a:r>
              <a:rPr lang="tr-TR" dirty="0" err="1"/>
              <a:t>organelleri</a:t>
            </a:r>
            <a:r>
              <a:rPr lang="tr-TR" dirty="0"/>
              <a:t> bulunur. </a:t>
            </a:r>
            <a:r>
              <a:rPr lang="tr-TR" dirty="0" smtClean="0"/>
              <a:t>Beyaz </a:t>
            </a:r>
            <a:r>
              <a:rPr lang="tr-TR" dirty="0"/>
              <a:t>hücrelilerin en önemlileri </a:t>
            </a:r>
            <a:r>
              <a:rPr lang="tr-TR" dirty="0" err="1">
                <a:hlinkClick r:id="rId3" tooltip="Granülosit"/>
              </a:rPr>
              <a:t>granülositler</a:t>
            </a:r>
            <a:r>
              <a:rPr lang="tr-TR" dirty="0"/>
              <a:t>, </a:t>
            </a:r>
            <a:r>
              <a:rPr lang="tr-TR" dirty="0">
                <a:hlinkClick r:id="rId4" tooltip="Lenfosit"/>
              </a:rPr>
              <a:t>lenfositler</a:t>
            </a:r>
            <a:r>
              <a:rPr lang="tr-TR" dirty="0"/>
              <a:t> ve </a:t>
            </a:r>
            <a:r>
              <a:rPr lang="tr-TR" dirty="0" err="1">
                <a:hlinkClick r:id="rId5" tooltip="Monosit"/>
              </a:rPr>
              <a:t>monositlerdir</a:t>
            </a:r>
            <a:r>
              <a:rPr lang="tr-TR" dirty="0"/>
              <a:t>. Akyuvarların % 60-70’ini </a:t>
            </a:r>
            <a:r>
              <a:rPr lang="tr-TR" dirty="0" err="1"/>
              <a:t>granülositler</a:t>
            </a:r>
            <a:r>
              <a:rPr lang="tr-TR" dirty="0"/>
              <a:t>, % 30-45’ini lenfositler ve % 10’dan az kısmını da </a:t>
            </a:r>
            <a:r>
              <a:rPr lang="tr-TR" dirty="0" err="1"/>
              <a:t>monositler</a:t>
            </a:r>
            <a:r>
              <a:rPr lang="tr-TR" dirty="0"/>
              <a:t> oluşturmaktadır. </a:t>
            </a:r>
            <a:r>
              <a:rPr lang="tr-TR" dirty="0" err="1"/>
              <a:t>Granülositler</a:t>
            </a:r>
            <a:r>
              <a:rPr lang="tr-TR" dirty="0"/>
              <a:t> de kendi aralarında </a:t>
            </a:r>
            <a:r>
              <a:rPr lang="tr-TR" dirty="0" err="1">
                <a:hlinkClick r:id="rId6" tooltip="Nötrofil"/>
              </a:rPr>
              <a:t>nötrofil</a:t>
            </a:r>
            <a:r>
              <a:rPr lang="tr-TR" dirty="0"/>
              <a:t>, </a:t>
            </a:r>
            <a:r>
              <a:rPr lang="tr-TR" dirty="0">
                <a:hlinkClick r:id="rId7" tooltip="Bazofil"/>
              </a:rPr>
              <a:t>bazofil</a:t>
            </a:r>
            <a:r>
              <a:rPr lang="tr-TR" dirty="0"/>
              <a:t> ve </a:t>
            </a:r>
            <a:r>
              <a:rPr lang="tr-TR" dirty="0" err="1">
                <a:hlinkClick r:id="rId8" tooltip="Eozinofil"/>
              </a:rPr>
              <a:t>eozinofil</a:t>
            </a:r>
            <a:r>
              <a:rPr lang="tr-TR" dirty="0"/>
              <a:t> olmak üzere üçe ayrılırlar. Bunların büyük çoğunluğu </a:t>
            </a:r>
            <a:r>
              <a:rPr lang="tr-TR" dirty="0" err="1"/>
              <a:t>nötrofillerden</a:t>
            </a:r>
            <a:r>
              <a:rPr lang="tr-TR" dirty="0"/>
              <a:t> oluşmaktadır.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8354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hlinkClick r:id="rId2" tooltip="Alyuvar"/>
              </a:rPr>
              <a:t>Alyuvarlar</a:t>
            </a:r>
            <a:r>
              <a:rPr lang="tr-TR" b="1" dirty="0" smtClean="0"/>
              <a:t> (Eritrositler)</a:t>
            </a:r>
            <a:r>
              <a:rPr lang="tr-TR" dirty="0" smtClean="0"/>
              <a:t>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Kırmızı kan hücreleri kanın hücre bölümünün neredeyse tamamını meydana getirirler. Kanın her milimetreküpünde yaklaşık beş milyon alyuvar bulunmaktadır. Eritrositlere kırmızı rengini veren taşımakta oldukları </a:t>
            </a:r>
            <a:r>
              <a:rPr lang="tr-TR" dirty="0" smtClean="0">
                <a:hlinkClick r:id="rId3" tooltip="Hemoglobin"/>
              </a:rPr>
              <a:t>hemoglobindir</a:t>
            </a:r>
            <a:r>
              <a:rPr lang="tr-TR" dirty="0" smtClean="0"/>
              <a:t> ve hücre ağırlığının üçte birini oluşturur. Hemoglobin, 4 hem (demir) ve bir </a:t>
            </a:r>
            <a:r>
              <a:rPr lang="tr-TR" dirty="0" err="1" smtClean="0"/>
              <a:t>globin</a:t>
            </a:r>
            <a:r>
              <a:rPr lang="tr-TR" dirty="0" smtClean="0"/>
              <a:t> </a:t>
            </a:r>
            <a:r>
              <a:rPr lang="tr-TR" dirty="0" err="1" smtClean="0"/>
              <a:t>molükülünden</a:t>
            </a:r>
            <a:r>
              <a:rPr lang="tr-TR" dirty="0" smtClean="0"/>
              <a:t> oluşmaktadır. Ömürleri ortalama yüz yirmi gündür. Ömürlerini tamamlayan alyuvarlar dalakta ve karaciğerde parçalanır.</a:t>
            </a:r>
          </a:p>
          <a:p>
            <a:r>
              <a:rPr lang="tr-TR" dirty="0" smtClean="0"/>
              <a:t>Eritrositlerin 1 mm</a:t>
            </a:r>
            <a:r>
              <a:rPr lang="tr-TR" baseline="30000" dirty="0" smtClean="0"/>
              <a:t>3</a:t>
            </a:r>
            <a:r>
              <a:rPr lang="tr-TR" dirty="0" smtClean="0"/>
              <a:t> oranındaki kanda bulunan sayısı erişkin erkekte 4,5- 6 milyon, erişkin bir kadında ise 4- 5 milyondur. Eritrosit sayısının normalden fazla olmasına </a:t>
            </a:r>
            <a:r>
              <a:rPr lang="tr-TR" dirty="0" err="1" smtClean="0">
                <a:hlinkClick r:id="rId4" tooltip="Polisitemi"/>
              </a:rPr>
              <a:t>polisitemi</a:t>
            </a:r>
            <a:r>
              <a:rPr lang="tr-TR" dirty="0" smtClean="0"/>
              <a:t> (</a:t>
            </a:r>
            <a:r>
              <a:rPr lang="tr-TR" dirty="0" err="1" smtClean="0"/>
              <a:t>poliglobuli</a:t>
            </a:r>
            <a:r>
              <a:rPr lang="tr-TR" dirty="0" smtClean="0"/>
              <a:t>) adı verilir. Eritrosit sayısının veya hemoglobin miktarının normalden düşük olmasına ise </a:t>
            </a:r>
            <a:r>
              <a:rPr lang="tr-TR" dirty="0" smtClean="0">
                <a:hlinkClick r:id="rId5" tooltip="Kansızlık"/>
              </a:rPr>
              <a:t>Anemi</a:t>
            </a:r>
            <a:r>
              <a:rPr lang="tr-TR" dirty="0" smtClean="0"/>
              <a:t> (kansızlık) denmektedir.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642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hlinkClick r:id="rId2" tooltip="Trombosit"/>
              </a:rPr>
              <a:t>Trombositler</a:t>
            </a:r>
            <a:r>
              <a:rPr lang="tr-TR" b="1" dirty="0" smtClean="0"/>
              <a:t> (</a:t>
            </a:r>
            <a:r>
              <a:rPr lang="tr-TR" b="1" dirty="0" err="1" smtClean="0"/>
              <a:t>Plateletler</a:t>
            </a:r>
            <a:r>
              <a:rPr lang="tr-TR" b="1" dirty="0" smtClean="0"/>
              <a:t>, Kan Pulcukları)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Çapları 1-2 mikron olan </a:t>
            </a:r>
            <a:r>
              <a:rPr lang="tr-TR" dirty="0" err="1" smtClean="0"/>
              <a:t>trombositler</a:t>
            </a:r>
            <a:r>
              <a:rPr lang="tr-TR" dirty="0" smtClean="0"/>
              <a:t>, kanın en küçük hücreleri olup kemik iliğindeki büyük hücrelerden kopan parçalardan oluşur. Her mm</a:t>
            </a:r>
            <a:r>
              <a:rPr lang="tr-TR" baseline="30000" dirty="0" smtClean="0"/>
              <a:t>3</a:t>
            </a:r>
            <a:r>
              <a:rPr lang="tr-TR" dirty="0" smtClean="0"/>
              <a:t> kanda 150- 300.000 civarında bulunurlar. Kandaki </a:t>
            </a:r>
            <a:r>
              <a:rPr lang="tr-TR" dirty="0" err="1" smtClean="0"/>
              <a:t>trombosit</a:t>
            </a:r>
            <a:r>
              <a:rPr lang="tr-TR" dirty="0" smtClean="0"/>
              <a:t> sayısının artması durumuna </a:t>
            </a:r>
            <a:r>
              <a:rPr lang="tr-TR" dirty="0" err="1" smtClean="0">
                <a:hlinkClick r:id="rId3" tooltip="Trombositoz"/>
              </a:rPr>
              <a:t>trombositoz</a:t>
            </a:r>
            <a:r>
              <a:rPr lang="tr-TR" dirty="0" smtClean="0"/>
              <a:t>, azalmasına ise </a:t>
            </a:r>
            <a:r>
              <a:rPr lang="tr-TR" dirty="0" err="1" smtClean="0">
                <a:hlinkClick r:id="rId4" tooltip="Trombositopeni"/>
              </a:rPr>
              <a:t>trombositopeni</a:t>
            </a:r>
            <a:r>
              <a:rPr lang="tr-TR" dirty="0" smtClean="0"/>
              <a:t> (</a:t>
            </a:r>
            <a:r>
              <a:rPr lang="tr-TR" dirty="0" err="1" smtClean="0"/>
              <a:t>trombopeni</a:t>
            </a:r>
            <a:r>
              <a:rPr lang="tr-TR" dirty="0" smtClean="0"/>
              <a:t>) denilmektedir. Pıhtı oluştuğunda katılaşarak yaranın ağzını büzerler ve kanamayı durdururlar. Ayrıca, pıhtılaşma mekanizmasını başlatan "</a:t>
            </a:r>
            <a:r>
              <a:rPr lang="tr-TR" dirty="0" err="1" smtClean="0"/>
              <a:t>tromboplastin</a:t>
            </a:r>
            <a:r>
              <a:rPr lang="tr-TR" dirty="0" smtClean="0"/>
              <a:t>" enzimini üretirler. Ömürleri yaklaşık 7-10 gündür. Ömrünü tamamlayan </a:t>
            </a:r>
            <a:r>
              <a:rPr lang="tr-TR" dirty="0" err="1" smtClean="0"/>
              <a:t>trombositler</a:t>
            </a:r>
            <a:r>
              <a:rPr lang="tr-TR" dirty="0" smtClean="0"/>
              <a:t> karaciğer ve dalakta parçalanır.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1901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Kanın Görevleri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b="1"/>
              <a:t>TAŞIMA</a:t>
            </a:r>
            <a:r>
              <a:rPr lang="tr-TR" altLang="tr-TR"/>
              <a:t>: Hücreler ile dış ortam arasında madde taşır.</a:t>
            </a:r>
          </a:p>
          <a:p>
            <a:pPr lvl="1" eaLnBrk="1" hangingPunct="1"/>
            <a:r>
              <a:rPr lang="tr-TR" altLang="tr-TR"/>
              <a:t>Sindirilmiş besinlerin dokulara taşınması</a:t>
            </a:r>
          </a:p>
          <a:p>
            <a:pPr lvl="1" eaLnBrk="1" hangingPunct="1"/>
            <a:r>
              <a:rPr lang="tr-TR" altLang="tr-TR"/>
              <a:t>Metabolit ve enzimlerin taşınması</a:t>
            </a:r>
          </a:p>
          <a:p>
            <a:pPr lvl="1" eaLnBrk="1" hangingPunct="1"/>
            <a:r>
              <a:rPr lang="tr-TR" altLang="tr-TR"/>
              <a:t>Atık maddelerin böbreklere taşınması</a:t>
            </a:r>
          </a:p>
          <a:p>
            <a:pPr lvl="1" eaLnBrk="1" hangingPunct="1"/>
            <a:r>
              <a:rPr lang="tr-TR" altLang="tr-TR"/>
              <a:t>O</a:t>
            </a:r>
            <a:r>
              <a:rPr lang="tr-TR" altLang="tr-TR" baseline="-25000"/>
              <a:t>2</a:t>
            </a:r>
            <a:r>
              <a:rPr lang="tr-TR" altLang="tr-TR"/>
              <a:t> ve CO</a:t>
            </a:r>
            <a:r>
              <a:rPr lang="tr-TR" altLang="tr-TR" baseline="-25000"/>
              <a:t>2</a:t>
            </a:r>
            <a:r>
              <a:rPr lang="tr-TR" altLang="tr-TR"/>
              <a:t>’nin dokulara ve solunum organlarına taşınması</a:t>
            </a:r>
          </a:p>
          <a:p>
            <a:pPr lvl="1" eaLnBrk="1" hangingPunct="1"/>
            <a:r>
              <a:rPr lang="tr-TR" altLang="tr-TR"/>
              <a:t>Hormonların salgılandığı yerden hedef organa taşınması</a:t>
            </a:r>
          </a:p>
          <a:p>
            <a:pPr lvl="1" eaLnBrk="1" hangingPunct="1"/>
            <a:r>
              <a:rPr lang="tr-TR" altLang="tr-TR"/>
              <a:t>Isının dışarı yayılacağı yüzeylere taşınması</a:t>
            </a:r>
          </a:p>
        </p:txBody>
      </p:sp>
    </p:spTree>
    <p:extLst>
      <p:ext uri="{BB962C8B-B14F-4D97-AF65-F5344CB8AC3E}">
        <p14:creationId xmlns:p14="http://schemas.microsoft.com/office/powerpoint/2010/main" val="2559938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665163"/>
            <a:ext cx="8229600" cy="2259012"/>
          </a:xfrm>
        </p:spPr>
        <p:txBody>
          <a:bodyPr/>
          <a:lstStyle/>
          <a:p>
            <a:pPr eaLnBrk="1" hangingPunct="1"/>
            <a:r>
              <a:rPr lang="tr-TR" altLang="tr-TR" sz="2400" b="1" dirty="0"/>
              <a:t>HOMEOSTASİS</a:t>
            </a:r>
            <a:r>
              <a:rPr lang="tr-TR" altLang="tr-TR" sz="2400" dirty="0"/>
              <a:t>: Vücudun iç dengesinin korunması olayıdır. Kan taşıdığı tampon bileşiklerle </a:t>
            </a:r>
            <a:r>
              <a:rPr lang="tr-TR" altLang="tr-TR" sz="2400" dirty="0" err="1"/>
              <a:t>pH’ın</a:t>
            </a:r>
            <a:r>
              <a:rPr lang="tr-TR" altLang="tr-TR" sz="2400" dirty="0"/>
              <a:t> korunmasına yardımcı olur. </a:t>
            </a:r>
          </a:p>
          <a:p>
            <a:pPr eaLnBrk="1" hangingPunct="1">
              <a:buFontTx/>
              <a:buNone/>
            </a:pPr>
            <a:r>
              <a:rPr lang="tr-TR" altLang="tr-TR" sz="2400" dirty="0"/>
              <a:t>	Optimum vücut sıcaklığı 36-37</a:t>
            </a:r>
            <a:r>
              <a:rPr lang="tr-TR" altLang="tr-TR" sz="2400" baseline="30000" dirty="0"/>
              <a:t>o</a:t>
            </a:r>
            <a:r>
              <a:rPr lang="tr-TR" altLang="tr-TR" sz="2400" dirty="0"/>
              <a:t>C, </a:t>
            </a:r>
            <a:r>
              <a:rPr lang="tr-TR" altLang="tr-TR" sz="2400" dirty="0" err="1"/>
              <a:t>pH’ı</a:t>
            </a:r>
            <a:r>
              <a:rPr lang="tr-TR" altLang="tr-TR" sz="2400" dirty="0"/>
              <a:t> 7,35-7,45 arasındadır</a:t>
            </a:r>
            <a:r>
              <a:rPr lang="tr-TR" altLang="tr-TR" sz="2400" dirty="0">
                <a:solidFill>
                  <a:srgbClr val="FFCC66"/>
                </a:solidFill>
              </a:rPr>
              <a:t>. 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1970088" y="3141663"/>
            <a:ext cx="8229600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tr-TR" altLang="tr-TR" sz="2400" b="1">
                <a:latin typeface="Arial" panose="020B0604020202020204" pitchFamily="34" charset="0"/>
              </a:rPr>
              <a:t>KORUMA</a:t>
            </a:r>
            <a:r>
              <a:rPr lang="tr-TR" altLang="tr-TR" sz="2400">
                <a:latin typeface="Arial" panose="020B0604020202020204" pitchFamily="34" charset="0"/>
              </a:rPr>
              <a:t>: Vücuda giren yabancı maddelerin fagosite edilmesi ve antikorlarla zararsız hale getirilmesi için ortam oluşturur. (Akyuvarlar)</a:t>
            </a:r>
          </a:p>
          <a:p>
            <a:pPr eaLnBrk="1" hangingPunct="1">
              <a:buFontTx/>
              <a:buChar char="•"/>
            </a:pPr>
            <a:endParaRPr lang="tr-TR" altLang="tr-TR" sz="2400">
              <a:solidFill>
                <a:srgbClr val="FFCC66"/>
              </a:solidFill>
              <a:latin typeface="Arial" panose="020B0604020202020204" pitchFamily="34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1970088" y="4797425"/>
            <a:ext cx="8229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tr-TR" altLang="tr-TR" sz="2400" b="1">
                <a:latin typeface="Arial" panose="020B0604020202020204" pitchFamily="34" charset="0"/>
              </a:rPr>
              <a:t>KANAMAYI DURDURMA: </a:t>
            </a:r>
            <a:r>
              <a:rPr lang="tr-TR" altLang="tr-TR" sz="2400">
                <a:latin typeface="Arial" panose="020B0604020202020204" pitchFamily="34" charset="0"/>
              </a:rPr>
              <a:t>Enzim ve kan pulcuklarıyla kanın pıhtılaşmasını sağlayarak kan kaybını önler</a:t>
            </a:r>
          </a:p>
        </p:txBody>
      </p:sp>
    </p:spTree>
    <p:extLst>
      <p:ext uri="{BB962C8B-B14F-4D97-AF65-F5344CB8AC3E}">
        <p14:creationId xmlns:p14="http://schemas.microsoft.com/office/powerpoint/2010/main" val="38348549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411</Words>
  <Application>Microsoft Office PowerPoint</Application>
  <PresentationFormat>Geniş ekran</PresentationFormat>
  <Paragraphs>68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Teması</vt:lpstr>
      <vt:lpstr>Balıklarda Stres Fizyolojisi</vt:lpstr>
      <vt:lpstr>Balıklar, her türlü stres, hastalık, beslenme yetersizliği, toksik madde, su kalitesindeki değişimler ve diğer çevresel faktörlerden etkilemektedir. </vt:lpstr>
      <vt:lpstr>KAN…</vt:lpstr>
      <vt:lpstr>Plazma proteinleri</vt:lpstr>
      <vt:lpstr>Kan hücreleri</vt:lpstr>
      <vt:lpstr>Alyuvarlar (Eritrositler): </vt:lpstr>
      <vt:lpstr>Trombositler (Plateletler, Kan Pulcukları):</vt:lpstr>
      <vt:lpstr>Kanın Görevleri</vt:lpstr>
      <vt:lpstr>PowerPoint Sunusu</vt:lpstr>
      <vt:lpstr>Kanın Yapısı</vt:lpstr>
      <vt:lpstr>ERİTROSİTLER  (Kırmızı Kan Hücreleri-Alyuvarlar)</vt:lpstr>
      <vt:lpstr>LÖKOSİTLER  (Beyaz Kan Hücreleri-Akyuvarlar)</vt:lpstr>
      <vt:lpstr>Agranülositler</vt:lpstr>
      <vt:lpstr>Granülositler</vt:lpstr>
      <vt:lpstr>Trombositler (Platellet)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Balıklarda Stres Fizyolojisi</dc:title>
  <dc:creator>ArzuUÇAR</dc:creator>
  <cp:lastModifiedBy>ArzuUÇAR</cp:lastModifiedBy>
  <cp:revision>2</cp:revision>
  <dcterms:created xsi:type="dcterms:W3CDTF">2020-01-27T08:43:02Z</dcterms:created>
  <dcterms:modified xsi:type="dcterms:W3CDTF">2020-01-27T08:51:54Z</dcterms:modified>
</cp:coreProperties>
</file>