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22"/>
  </p:notesMasterIdLst>
  <p:sldIdLst>
    <p:sldId id="258" r:id="rId2"/>
    <p:sldId id="361" r:id="rId3"/>
    <p:sldId id="363" r:id="rId4"/>
    <p:sldId id="364" r:id="rId5"/>
    <p:sldId id="368" r:id="rId6"/>
    <p:sldId id="376" r:id="rId7"/>
    <p:sldId id="369" r:id="rId8"/>
    <p:sldId id="377" r:id="rId9"/>
    <p:sldId id="370" r:id="rId10"/>
    <p:sldId id="378" r:id="rId11"/>
    <p:sldId id="371" r:id="rId12"/>
    <p:sldId id="379" r:id="rId13"/>
    <p:sldId id="380" r:id="rId14"/>
    <p:sldId id="372" r:id="rId15"/>
    <p:sldId id="373" r:id="rId16"/>
    <p:sldId id="381" r:id="rId17"/>
    <p:sldId id="374" r:id="rId18"/>
    <p:sldId id="382" r:id="rId19"/>
    <p:sldId id="375" r:id="rId20"/>
    <p:sldId id="383" r:id="rId2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7239D5ED-FCA6-48E2-BDCC-2F1226237447}">
          <p14:sldIdLst>
            <p14:sldId id="258"/>
            <p14:sldId id="361"/>
            <p14:sldId id="363"/>
            <p14:sldId id="364"/>
            <p14:sldId id="368"/>
            <p14:sldId id="376"/>
            <p14:sldId id="369"/>
            <p14:sldId id="377"/>
            <p14:sldId id="370"/>
            <p14:sldId id="378"/>
            <p14:sldId id="371"/>
            <p14:sldId id="379"/>
            <p14:sldId id="380"/>
            <p14:sldId id="372"/>
            <p14:sldId id="373"/>
            <p14:sldId id="381"/>
            <p14:sldId id="374"/>
            <p14:sldId id="382"/>
            <p14:sldId id="375"/>
            <p14:sldId id="38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1162"/>
    <a:srgbClr val="110F50"/>
    <a:srgbClr val="100D50"/>
    <a:srgbClr val="0F0F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24" autoAdjust="0"/>
    <p:restoredTop sz="96835"/>
  </p:normalViewPr>
  <p:slideViewPr>
    <p:cSldViewPr snapToGrid="0" snapToObjects="1">
      <p:cViewPr varScale="1">
        <p:scale>
          <a:sx n="85" d="100"/>
          <a:sy n="85" d="100"/>
        </p:scale>
        <p:origin x="630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3C8D0D-7507-44B5-BF86-9B7EE280158D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0A8F55-591F-4C82-A106-4949E9E69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0911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D2639E-920E-4569-AD41-D4A08503595D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38218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4DB6BFA-DD74-4F27-A80E-1FE6D8E8BEC5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81759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93EDC0F-DAF4-449F-AF6B-92D771DE3AD0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4434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>
            <a:extLst>
              <a:ext uri="{FF2B5EF4-FFF2-40B4-BE49-F238E27FC236}">
                <a16:creationId xmlns:a16="http://schemas.microsoft.com/office/drawing/2014/main" id="{697C9482-0B13-8C46-B789-1676CF68126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557450"/>
          </a:xfrm>
          <a:prstGeom prst="rect">
            <a:avLst/>
          </a:prstGeom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085F501C-3996-5742-AD09-2E4D7E46E3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799" y="2042319"/>
            <a:ext cx="9500119" cy="2793292"/>
          </a:xfrm>
        </p:spPr>
        <p:txBody>
          <a:bodyPr anchor="t" anchorCtr="0"/>
          <a:lstStyle>
            <a:lvl1pPr algn="l">
              <a:defRPr sz="6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8758B05-720F-504C-B895-2D4C4FB992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5267391"/>
            <a:ext cx="7968050" cy="983142"/>
          </a:xfrm>
        </p:spPr>
        <p:txBody>
          <a:bodyPr/>
          <a:lstStyle>
            <a:lvl1pPr marL="0" indent="0" algn="l">
              <a:buNone/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3FC8C9A-E818-6C46-A394-492DEB49E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2183-BA1F-48EF-863A-DD38176613BE}" type="datetime1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80CB75C-9A3B-BB4F-8295-0E26BF54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F744FFD-C81B-0748-92DB-102E565F9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5674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9E02827-49F8-744F-8D60-66A2136CB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258CFC4-467F-8B47-9AAE-020017735D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78CD38A-87E6-B743-A9F0-C61399CE2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26186-2BBD-4122-A85E-DA0E3FC411E9}" type="datetime1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A2B3029-76D5-3A41-B3F0-737365D49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F576CA4-ABA8-A54D-84C1-29C24ABE4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7464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B93D9AC-AB5A-A34F-9AE5-568EE8A993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774441"/>
            <a:ext cx="2628900" cy="5402522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85D3371-32E6-3B44-A511-2E0F8C707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774441"/>
            <a:ext cx="7734300" cy="5402522"/>
          </a:xfrm>
        </p:spPr>
        <p:txBody>
          <a:bodyPr vert="eaVert"/>
          <a:lstStyle/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6E6F39-B5F2-1B47-8A7A-E487764F2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13213-1FEB-4463-83DD-25128E334875}" type="datetime1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5A9412F-E77A-6848-8DC0-3DF4509D8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BB3AFCA-2E11-3242-89B8-AED137E40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7686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74DD74B-8D67-7C4F-A40E-5ED927993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6867767-1E79-FB4C-A90E-5AC880B7B4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83BF5AD-5046-4846-A41E-4D51E1F33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BCB9C-958C-4D38-A626-8458A153A66A}" type="datetime1">
              <a:rPr lang="tr-TR" smtClean="0"/>
              <a:t>15.12.2021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756B946-9508-9F49-BCAF-051F718BF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7917803-1C07-744D-B98D-5A1C7AF3C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7883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C285C46-E310-B041-9351-A4067E747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FC4C8B-BC7A-5842-9D64-989165674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C30E744-16D4-EA4F-BA60-F89AD6B71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525C-9D52-474D-8E01-484FF608208B}" type="datetime1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27E490B-2698-0648-A418-9124F6238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CAD227A-03E6-E044-B324-DB23AACE0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1774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6138721-0BBA-1C4F-B418-B90863133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AFAEB7-2ED2-CD4C-BDEF-BFD441CC50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44F9A3F-067D-8B40-9FE4-D84985DA82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B007CF7-8C49-6343-9BA9-C71126829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1CE7E-2B19-4525-A3FC-E691072BB445}" type="datetime1">
              <a:rPr lang="tr-TR" smtClean="0"/>
              <a:t>15.12.2021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B8C2E6C-3E4A-504A-9DDD-F120780FF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2978699-6E10-6446-B6C8-982767F43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3317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4F91A78-C054-F44A-AA80-00DCE80DF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86408"/>
            <a:ext cx="10515600" cy="804280"/>
          </a:xfrm>
        </p:spPr>
        <p:txBody>
          <a:bodyPr/>
          <a:lstStyle/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1040944-9F69-C949-983C-13DC0AE3B6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3C15BA8-53C4-A64E-8E99-4E12AEF2EA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8E123063-C3CB-5644-9787-FEBEC68608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BC1D3E4E-DC6A-E64C-BC2C-CF760678F9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A7B3210-1D44-9D47-ABF4-668809F49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8D80F-2781-4D48-A24D-8472BDB70E5F}" type="datetime1">
              <a:rPr lang="tr-TR" smtClean="0"/>
              <a:t>15.12.2021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AB836BB7-668C-CB46-AB21-54D34ECAA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35D5FE17-9613-B74E-B3CE-60F34496D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2361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5C0A1A-C417-EB4C-8E27-59A646510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2406B69-354A-5B4D-AB17-EC89F8414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51714-0036-4768-9DA5-73148AF9B366}" type="datetime1">
              <a:rPr lang="tr-TR" smtClean="0"/>
              <a:t>15.12.2021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681B7292-03D3-3B4B-8E6C-9415537E0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6ADEDC9C-D405-674A-8280-0DB01F6DF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913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3CC840B-19DB-674C-BE64-AE981003C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7DAEA8-172B-43BD-A03A-C71819EC7DDB}" type="datetime1">
              <a:rPr lang="tr-TR" smtClean="0"/>
              <a:t>15.12.2021</a:t>
            </a:fld>
            <a:endParaRPr lang="tr-TR" dirty="0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12FACB4-87A7-CD4E-B7DB-939E86B92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0DA1D0C-2BF1-014F-8FAD-C39C9C3CC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153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EEC3BF4-047E-2D4B-857C-8CB320422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5206EBE-8460-224F-8C36-0DA21F2EF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B5A6CD7-AE3C-F94B-8E89-813B0B80D8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9B268A-FA27-C14A-BB53-421950C3C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0DB6E-D1C9-46A4-B8F9-123246C390F6}" type="datetime1">
              <a:rPr lang="tr-TR" smtClean="0"/>
              <a:t>15.12.2021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E3DA51E-270D-1840-A1A2-832499BB5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5442466-B09E-CE49-BB01-D69CB2500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2128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F83C5E-7121-E748-91B9-3F83C277B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EADB7585-15C5-6E4D-AB30-FE73B816BD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B64E1E2-B6C8-D14D-8B52-5E934D62CA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4217BD9-09D9-0847-9903-B5FC6D6D8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C081C-8DC8-4030-8608-72C8F719FC46}" type="datetime1">
              <a:rPr lang="tr-TR" smtClean="0"/>
              <a:t>15.12.2021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59A86B8-CF4D-9E46-A4CE-DE7C36AC9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A56D009-5E25-4B4A-949C-9C5B2D8B5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E6BD-4CAD-3E44-B214-2CFB9D00E5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4757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E96E16A-A0BE-F847-A472-BA783A436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97924"/>
            <a:ext cx="10515600" cy="7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AC28368-8F4B-A549-A46E-071E43FB68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B4AAA90-01A4-CC4C-88BB-2C104D9540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4384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9941220B-442F-4B1A-9A1D-238431B229F6}" type="datetime1">
              <a:rPr lang="tr-TR" smtClean="0"/>
              <a:t>15.12.2021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8733454-1A69-8343-A6A6-DF8F8152EC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0604" y="6356350"/>
            <a:ext cx="82575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MUH BİL– Bilgisayar Programlama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6F0A88-6574-074D-9593-4D17EDD695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44808" y="6356350"/>
            <a:ext cx="4089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0F4E6BD-4CAD-3E44-B214-2CFB9D00E5E7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7" name="Düz Bağlayıcı 6">
            <a:extLst>
              <a:ext uri="{FF2B5EF4-FFF2-40B4-BE49-F238E27FC236}">
                <a16:creationId xmlns:a16="http://schemas.microsoft.com/office/drawing/2014/main" id="{84DA3CEB-A4D8-7948-9AB0-A7CC0CE19F4C}"/>
              </a:ext>
            </a:extLst>
          </p:cNvPr>
          <p:cNvCxnSpPr>
            <a:cxnSpLocks/>
          </p:cNvCxnSpPr>
          <p:nvPr userDrawn="1"/>
        </p:nvCxnSpPr>
        <p:spPr>
          <a:xfrm>
            <a:off x="4208106" y="586338"/>
            <a:ext cx="7159095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Resim 7">
            <a:extLst>
              <a:ext uri="{FF2B5EF4-FFF2-40B4-BE49-F238E27FC236}">
                <a16:creationId xmlns:a16="http://schemas.microsoft.com/office/drawing/2014/main" id="{C0E5A012-2939-D141-8D23-592AE5C7C12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526518" y="126419"/>
            <a:ext cx="610521" cy="610521"/>
          </a:xfrm>
          <a:prstGeom prst="rect">
            <a:avLst/>
          </a:prstGeom>
        </p:spPr>
      </p:pic>
      <p:sp>
        <p:nvSpPr>
          <p:cNvPr id="10" name="Dikdörtgen 9"/>
          <p:cNvSpPr/>
          <p:nvPr userDrawn="1"/>
        </p:nvSpPr>
        <p:spPr>
          <a:xfrm>
            <a:off x="1154644" y="217192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tr-TR" sz="1000" b="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MÜHENDİSLİK FAKÜLTESİ</a:t>
            </a:r>
          </a:p>
          <a:p>
            <a:pPr algn="l"/>
            <a:r>
              <a:rPr lang="en-US" sz="1000" b="0" noProof="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Faculty</a:t>
            </a:r>
            <a:r>
              <a:rPr lang="en-US" sz="1000" b="0" baseline="0" noProof="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Engineering</a:t>
            </a:r>
            <a:endParaRPr lang="en-US" sz="1000" b="0" noProof="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Metin kutusu 8"/>
          <p:cNvSpPr txBox="1"/>
          <p:nvPr userDrawn="1"/>
        </p:nvSpPr>
        <p:spPr>
          <a:xfrm>
            <a:off x="10304107" y="247106"/>
            <a:ext cx="1049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11. Hafta</a:t>
            </a:r>
          </a:p>
        </p:txBody>
      </p:sp>
    </p:spTree>
    <p:extLst>
      <p:ext uri="{BB962C8B-B14F-4D97-AF65-F5344CB8AC3E}">
        <p14:creationId xmlns:p14="http://schemas.microsoft.com/office/powerpoint/2010/main" val="846318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Makine Mühendisliği Bölümü</a:t>
            </a:r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tr-TR" dirty="0">
                <a:solidFill>
                  <a:srgbClr val="1E1162"/>
                </a:solidFill>
              </a:rPr>
              <a:t>Dersin Adı: MUH BİL– Bilgisayar Programlama</a:t>
            </a:r>
            <a:endParaRPr lang="tr-TR" dirty="0">
              <a:solidFill>
                <a:srgbClr val="1E116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tr-TR" dirty="0">
                <a:solidFill>
                  <a:srgbClr val="1E116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Dersin Hocası: Dr.Öğr.Üyesi İlhan Volkan ÖNER</a:t>
            </a:r>
          </a:p>
        </p:txBody>
      </p:sp>
      <p:sp>
        <p:nvSpPr>
          <p:cNvPr id="6" name="Alt Başlık 2">
            <a:extLst>
              <a:ext uri="{FF2B5EF4-FFF2-40B4-BE49-F238E27FC236}">
                <a16:creationId xmlns:a16="http://schemas.microsoft.com/office/drawing/2014/main" id="{1C42A7E1-4275-024A-8631-43CFA2748EDF}"/>
              </a:ext>
            </a:extLst>
          </p:cNvPr>
          <p:cNvSpPr txBox="1">
            <a:spLocks/>
          </p:cNvSpPr>
          <p:nvPr/>
        </p:nvSpPr>
        <p:spPr>
          <a:xfrm>
            <a:off x="2209799" y="864973"/>
            <a:ext cx="8809653" cy="8482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tr-T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MÜHENDİSLİK FAKÜLTESİ</a:t>
            </a:r>
          </a:p>
          <a:p>
            <a:pPr algn="l"/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Faculty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2781030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81403C8-8FAA-420E-9E04-F3876851E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1397"/>
            <a:ext cx="10515600" cy="792764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Uygulama-5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715BABA-1EA3-4BFD-B290-83C6945AB1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6123"/>
            <a:ext cx="10310095" cy="486022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dirty="0"/>
              <a:t>B=[-45 0 5 10 -91 2] dizisinin elemanlarını tersten yazdırarak başka bir diziye aktaran programı yazınız.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dirty="0" err="1">
                <a:solidFill>
                  <a:srgbClr val="000000"/>
                </a:solidFill>
                <a:latin typeface="Arial" panose="020B0604020202020204" pitchFamily="34" charset="0"/>
              </a:rPr>
              <a:t>clc</a:t>
            </a:r>
            <a:r>
              <a:rPr lang="tr-TR" dirty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r>
              <a:rPr lang="tr-TR" dirty="0" err="1">
                <a:solidFill>
                  <a:srgbClr val="000000"/>
                </a:solidFill>
                <a:latin typeface="Arial" panose="020B0604020202020204" pitchFamily="34" charset="0"/>
              </a:rPr>
              <a:t>clear</a:t>
            </a:r>
            <a:r>
              <a:rPr lang="tr-TR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dirty="0" err="1">
                <a:solidFill>
                  <a:srgbClr val="A020F0"/>
                </a:solidFill>
                <a:latin typeface="Arial" panose="020B0604020202020204" pitchFamily="34" charset="0"/>
              </a:rPr>
              <a:t>all</a:t>
            </a:r>
            <a:r>
              <a:rPr lang="tr-TR" dirty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</a:rPr>
              <a:t>B=[-45 0 5 10 -91 2];</a:t>
            </a:r>
          </a:p>
          <a:p>
            <a:pPr marL="0" indent="0">
              <a:buNone/>
            </a:pPr>
            <a:r>
              <a:rPr lang="tr-TR" dirty="0">
                <a:solidFill>
                  <a:srgbClr val="000000"/>
                </a:solidFill>
                <a:latin typeface="Arial" panose="020B0604020202020204" pitchFamily="34" charset="0"/>
              </a:rPr>
              <a:t>k=6;</a:t>
            </a:r>
          </a:p>
          <a:p>
            <a:pPr marL="0" indent="0">
              <a:buNone/>
            </a:pPr>
            <a:r>
              <a:rPr lang="tr-TR" dirty="0" err="1">
                <a:solidFill>
                  <a:srgbClr val="0000FF"/>
                </a:solidFill>
                <a:latin typeface="Arial" panose="020B0604020202020204" pitchFamily="34" charset="0"/>
              </a:rPr>
              <a:t>for</a:t>
            </a:r>
            <a:r>
              <a:rPr lang="tr-TR" dirty="0">
                <a:solidFill>
                  <a:srgbClr val="000000"/>
                </a:solidFill>
                <a:latin typeface="Arial" panose="020B0604020202020204" pitchFamily="34" charset="0"/>
              </a:rPr>
              <a:t> i=1:6</a:t>
            </a:r>
          </a:p>
          <a:p>
            <a:pPr marL="0" indent="0">
              <a:buNone/>
            </a:pPr>
            <a:r>
              <a:rPr lang="tr-TR" dirty="0">
                <a:solidFill>
                  <a:srgbClr val="000000"/>
                </a:solidFill>
                <a:latin typeface="Arial" panose="020B0604020202020204" pitchFamily="34" charset="0"/>
              </a:rPr>
              <a:t>    A(k)=B(i);</a:t>
            </a:r>
          </a:p>
          <a:p>
            <a:pPr marL="0" indent="0">
              <a:buNone/>
            </a:pPr>
            <a:r>
              <a:rPr lang="tr-TR" dirty="0">
                <a:solidFill>
                  <a:srgbClr val="000000"/>
                </a:solidFill>
                <a:latin typeface="Arial" panose="020B0604020202020204" pitchFamily="34" charset="0"/>
              </a:rPr>
              <a:t>    k=k-1;</a:t>
            </a:r>
          </a:p>
          <a:p>
            <a:pPr marL="0" indent="0">
              <a:buNone/>
            </a:pPr>
            <a:r>
              <a:rPr lang="tr-TR" dirty="0" err="1">
                <a:solidFill>
                  <a:srgbClr val="0000FF"/>
                </a:solidFill>
                <a:latin typeface="Arial" panose="020B0604020202020204" pitchFamily="34" charset="0"/>
              </a:rPr>
              <a:t>end</a:t>
            </a:r>
            <a:endParaRPr lang="tr-TR" dirty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tr-TR" dirty="0">
                <a:solidFill>
                  <a:srgbClr val="000000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08ECE-D657-49AB-931F-822385A0E8AC}" type="datetime1">
              <a:rPr lang="tr-TR" smtClean="0"/>
              <a:t>15.12.2021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42999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391BD80-CDAF-4837-9207-B378130EA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4133"/>
            <a:ext cx="10515600" cy="792764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Uygulama-6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EA30D77-22CC-4FA9-992B-F753AB719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342" y="1342238"/>
            <a:ext cx="10515600" cy="5014111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tr-TR" sz="2400" b="1" dirty="0"/>
              <a:t>K=[-4 3 0 ; 2 0 4 ] matrisindeki sıfırların sayısını ve yerini (satır ve sütun numaralarını) veren programı yazınız.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401EC-A4C8-4CE6-8AFB-2194246EC667}" type="datetime1">
              <a:rPr lang="tr-TR" smtClean="0"/>
              <a:t>15.12.2021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4400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391BD80-CDAF-4837-9207-B378130EA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4133"/>
            <a:ext cx="10515600" cy="792764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Uygulama-6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EA30D77-22CC-4FA9-992B-F753AB719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342" y="1139038"/>
            <a:ext cx="10515600" cy="50141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clc</a:t>
            </a: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; </a:t>
            </a:r>
          </a:p>
          <a:p>
            <a:pPr marL="0" indent="0">
              <a:buNone/>
            </a:pPr>
            <a:r>
              <a:rPr lang="tr-TR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clear</a:t>
            </a: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sz="2000" dirty="0" err="1">
                <a:solidFill>
                  <a:srgbClr val="A020F0"/>
                </a:solidFill>
                <a:latin typeface="Arial" panose="020B0604020202020204" pitchFamily="34" charset="0"/>
              </a:rPr>
              <a:t>all</a:t>
            </a: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K=[-4 3 0 ; 2 0 4 ];</a:t>
            </a:r>
          </a:p>
          <a:p>
            <a:pPr marL="0" indent="0">
              <a:buNone/>
            </a:pP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adet=0;</a:t>
            </a:r>
          </a:p>
          <a:p>
            <a:pPr marL="0" indent="0">
              <a:buNone/>
            </a:pPr>
            <a:r>
              <a:rPr lang="tr-TR" sz="2000" dirty="0" err="1">
                <a:solidFill>
                  <a:srgbClr val="0000FF"/>
                </a:solidFill>
                <a:latin typeface="Arial" panose="020B0604020202020204" pitchFamily="34" charset="0"/>
              </a:rPr>
              <a:t>for</a:t>
            </a: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i=1:2</a:t>
            </a:r>
          </a:p>
          <a:p>
            <a:pPr marL="0" indent="0">
              <a:buNone/>
            </a:pP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  <a:r>
              <a:rPr lang="tr-TR" sz="2000" dirty="0" err="1">
                <a:solidFill>
                  <a:srgbClr val="0000FF"/>
                </a:solidFill>
                <a:latin typeface="Arial" panose="020B0604020202020204" pitchFamily="34" charset="0"/>
              </a:rPr>
              <a:t>for</a:t>
            </a: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j=1:3</a:t>
            </a:r>
          </a:p>
          <a:p>
            <a:pPr marL="0" indent="0">
              <a:buNone/>
            </a:pP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       </a:t>
            </a:r>
            <a:r>
              <a:rPr lang="tr-TR" sz="2000" dirty="0" err="1">
                <a:solidFill>
                  <a:srgbClr val="0000FF"/>
                </a:solidFill>
                <a:latin typeface="Arial" panose="020B0604020202020204" pitchFamily="34" charset="0"/>
              </a:rPr>
              <a:t>if</a:t>
            </a: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K(</a:t>
            </a:r>
            <a:r>
              <a:rPr lang="tr-TR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i,j</a:t>
            </a: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)==0</a:t>
            </a:r>
          </a:p>
          <a:p>
            <a:pPr marL="0" indent="0">
              <a:buNone/>
            </a:pP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           adet=adet+1;</a:t>
            </a:r>
          </a:p>
          <a:p>
            <a:pPr marL="0" indent="0">
              <a:buNone/>
            </a:pPr>
            <a:r>
              <a:rPr lang="da-DK" sz="2000" dirty="0">
                <a:solidFill>
                  <a:srgbClr val="000000"/>
                </a:solidFill>
                <a:latin typeface="Arial" panose="020B0604020202020204" pitchFamily="34" charset="0"/>
              </a:rPr>
              <a:t>            fprintf(</a:t>
            </a:r>
            <a:r>
              <a:rPr lang="da-DK" sz="2000" dirty="0">
                <a:solidFill>
                  <a:srgbClr val="A020F0"/>
                </a:solidFill>
                <a:latin typeface="Arial" panose="020B0604020202020204" pitchFamily="34" charset="0"/>
              </a:rPr>
              <a:t>'%g. sat</a:t>
            </a:r>
            <a:r>
              <a:rPr lang="tr-TR" sz="2000" dirty="0">
                <a:solidFill>
                  <a:srgbClr val="A020F0"/>
                </a:solidFill>
                <a:latin typeface="Arial" panose="020B0604020202020204" pitchFamily="34" charset="0"/>
              </a:rPr>
              <a:t>i</a:t>
            </a:r>
            <a:r>
              <a:rPr lang="da-DK" sz="2000" dirty="0">
                <a:solidFill>
                  <a:srgbClr val="A020F0"/>
                </a:solidFill>
                <a:latin typeface="Arial" panose="020B0604020202020204" pitchFamily="34" charset="0"/>
              </a:rPr>
              <a:t>r %g. sütun\n'</a:t>
            </a:r>
            <a:r>
              <a:rPr lang="da-DK" sz="2000" dirty="0">
                <a:solidFill>
                  <a:srgbClr val="000000"/>
                </a:solidFill>
                <a:latin typeface="Arial" panose="020B0604020202020204" pitchFamily="34" charset="0"/>
              </a:rPr>
              <a:t>,i,j)</a:t>
            </a:r>
          </a:p>
          <a:p>
            <a:pPr marL="0" indent="0">
              <a:buNone/>
            </a:pP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        </a:t>
            </a:r>
            <a:r>
              <a:rPr lang="tr-TR" sz="2000" dirty="0" err="1">
                <a:solidFill>
                  <a:srgbClr val="0000FF"/>
                </a:solidFill>
                <a:latin typeface="Arial" panose="020B0604020202020204" pitchFamily="34" charset="0"/>
              </a:rPr>
              <a:t>end</a:t>
            </a:r>
            <a:endParaRPr lang="tr-TR" sz="2000" dirty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  <a:r>
              <a:rPr lang="tr-TR" sz="2000" dirty="0" err="1">
                <a:solidFill>
                  <a:srgbClr val="0000FF"/>
                </a:solidFill>
                <a:latin typeface="Arial" panose="020B0604020202020204" pitchFamily="34" charset="0"/>
              </a:rPr>
              <a:t>end</a:t>
            </a:r>
            <a:endParaRPr lang="tr-TR" sz="2000" dirty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2000" dirty="0" err="1">
                <a:solidFill>
                  <a:srgbClr val="0000FF"/>
                </a:solidFill>
                <a:latin typeface="Arial" panose="020B0604020202020204" pitchFamily="34" charset="0"/>
              </a:rPr>
              <a:t>end</a:t>
            </a:r>
            <a:endParaRPr lang="tr-TR" sz="2000" dirty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fprintf</a:t>
            </a: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tr-TR" sz="2000" dirty="0">
                <a:solidFill>
                  <a:srgbClr val="A020F0"/>
                </a:solidFill>
                <a:latin typeface="Arial" panose="020B0604020202020204" pitchFamily="34" charset="0"/>
              </a:rPr>
              <a:t>'K matrisinin %g adet 0 dan oluşan eleman </a:t>
            </a:r>
            <a:r>
              <a:rPr lang="tr-TR" sz="2000" dirty="0" err="1">
                <a:solidFill>
                  <a:srgbClr val="A020F0"/>
                </a:solidFill>
                <a:latin typeface="Arial" panose="020B0604020202020204" pitchFamily="34" charset="0"/>
              </a:rPr>
              <a:t>vardir</a:t>
            </a:r>
            <a:r>
              <a:rPr lang="tr-TR" sz="2000" dirty="0">
                <a:solidFill>
                  <a:srgbClr val="A020F0"/>
                </a:solidFill>
                <a:latin typeface="Arial" panose="020B0604020202020204" pitchFamily="34" charset="0"/>
              </a:rPr>
              <a:t>\</a:t>
            </a:r>
            <a:r>
              <a:rPr lang="tr-TR" sz="2000" dirty="0" err="1">
                <a:solidFill>
                  <a:srgbClr val="A020F0"/>
                </a:solidFill>
                <a:latin typeface="Arial" panose="020B0604020202020204" pitchFamily="34" charset="0"/>
              </a:rPr>
              <a:t>n'</a:t>
            </a:r>
            <a:r>
              <a:rPr lang="tr-TR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,adet</a:t>
            </a:r>
            <a:r>
              <a:rPr 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401EC-A4C8-4CE6-8AFB-2194246EC667}" type="datetime1">
              <a:rPr lang="tr-TR" smtClean="0"/>
              <a:t>15.12.2021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7691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8277C59-F6A9-4327-BBFA-3CB5BA173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Uygulama 7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5930C95-5095-423C-B4FE-948BE5693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518" y="1572768"/>
            <a:ext cx="4872333" cy="4604195"/>
          </a:xfrm>
        </p:spPr>
        <p:txBody>
          <a:bodyPr/>
          <a:lstStyle/>
          <a:p>
            <a:pPr marL="0" indent="0" algn="l">
              <a:buNone/>
            </a:pPr>
            <a:r>
              <a:rPr lang="tr-TR" dirty="0"/>
              <a:t>Aşağıda verilen A matrisindeki </a:t>
            </a:r>
            <a:r>
              <a:rPr lang="tr-TR" b="1" dirty="0"/>
              <a:t>-3 den büyük </a:t>
            </a:r>
            <a:r>
              <a:rPr lang="tr-TR" dirty="0"/>
              <a:t>elemanlarını bir vektöre atayan bir MATLAB programı yazınız</a:t>
            </a:r>
          </a:p>
          <a:p>
            <a:endParaRPr lang="tr-TR" dirty="0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03F4F110-58DD-485C-884E-9BAB3CB4E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754" y="3429000"/>
            <a:ext cx="4210050" cy="2200275"/>
          </a:xfrm>
          <a:prstGeom prst="rect">
            <a:avLst/>
          </a:prstGeom>
        </p:spPr>
      </p:pic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AFD9-D64F-4392-B983-2DE524CF2D68}" type="datetime1">
              <a:rPr lang="tr-TR" smtClean="0"/>
              <a:t>15.12.2021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03033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8277C59-F6A9-4327-BBFA-3CB5BA173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Uygulama 7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5930C95-5095-423C-B4FE-948BE5693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518" y="1572768"/>
            <a:ext cx="4872333" cy="4604195"/>
          </a:xfrm>
        </p:spPr>
        <p:txBody>
          <a:bodyPr/>
          <a:lstStyle/>
          <a:p>
            <a:pPr marL="0" indent="0" algn="l">
              <a:buNone/>
            </a:pPr>
            <a:r>
              <a:rPr lang="tr-TR" dirty="0"/>
              <a:t>Aşağıda verilen A matrisindeki </a:t>
            </a:r>
            <a:r>
              <a:rPr lang="tr-TR" b="1" dirty="0"/>
              <a:t>-3 den büyük </a:t>
            </a:r>
            <a:r>
              <a:rPr lang="tr-TR" dirty="0"/>
              <a:t>elemanlarını bir vektöre atayan bir MATLAB programı yazınız</a:t>
            </a:r>
          </a:p>
          <a:p>
            <a:endParaRPr lang="tr-TR" dirty="0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03F4F110-58DD-485C-884E-9BAB3CB4E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754" y="3429000"/>
            <a:ext cx="4210050" cy="2200275"/>
          </a:xfrm>
          <a:prstGeom prst="rect">
            <a:avLst/>
          </a:prstGeom>
        </p:spPr>
      </p:pic>
      <p:sp>
        <p:nvSpPr>
          <p:cNvPr id="11" name="Metin kutusu 10">
            <a:extLst>
              <a:ext uri="{FF2B5EF4-FFF2-40B4-BE49-F238E27FC236}">
                <a16:creationId xmlns:a16="http://schemas.microsoft.com/office/drawing/2014/main" id="{5C018F65-8430-44EF-A1BA-D83C9E52EE94}"/>
              </a:ext>
            </a:extLst>
          </p:cNvPr>
          <p:cNvSpPr txBox="1"/>
          <p:nvPr/>
        </p:nvSpPr>
        <p:spPr>
          <a:xfrm>
            <a:off x="5398852" y="1254868"/>
            <a:ext cx="595332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err="1"/>
              <a:t>clc</a:t>
            </a:r>
            <a:r>
              <a:rPr lang="tr-TR" sz="2400" b="1" dirty="0"/>
              <a:t>;</a:t>
            </a:r>
          </a:p>
          <a:p>
            <a:r>
              <a:rPr lang="tr-TR" sz="2400" b="1" dirty="0" err="1"/>
              <a:t>clear</a:t>
            </a:r>
            <a:r>
              <a:rPr lang="tr-TR" sz="2400" b="1" dirty="0"/>
              <a:t> </a:t>
            </a:r>
            <a:r>
              <a:rPr lang="tr-TR" sz="2400" b="1" dirty="0" err="1"/>
              <a:t>all</a:t>
            </a:r>
            <a:r>
              <a:rPr lang="tr-TR" sz="2400" b="1" dirty="0"/>
              <a:t>;</a:t>
            </a:r>
          </a:p>
          <a:p>
            <a:r>
              <a:rPr lang="tr-TR" sz="2400" b="1" dirty="0"/>
              <a:t>A=[-1 3 -10 3; 4 -2 20 -13; -5 12 -3 11];</a:t>
            </a:r>
            <a:br>
              <a:rPr lang="tr-TR" sz="2400" b="1" dirty="0"/>
            </a:br>
            <a:r>
              <a:rPr lang="tr-TR" sz="2400" b="1" dirty="0"/>
              <a:t>k=1;</a:t>
            </a:r>
            <a:br>
              <a:rPr lang="tr-TR" sz="2400" b="1" dirty="0"/>
            </a:br>
            <a:r>
              <a:rPr lang="tr-TR" sz="2400" b="1" dirty="0" err="1"/>
              <a:t>for</a:t>
            </a:r>
            <a:r>
              <a:rPr lang="tr-TR" sz="2400" b="1" dirty="0"/>
              <a:t> i=1:3</a:t>
            </a:r>
            <a:br>
              <a:rPr lang="tr-TR" sz="2400" b="1" dirty="0"/>
            </a:br>
            <a:r>
              <a:rPr lang="tr-TR" sz="2400" b="1" dirty="0" err="1"/>
              <a:t>for</a:t>
            </a:r>
            <a:r>
              <a:rPr lang="tr-TR" sz="2400" b="1" dirty="0"/>
              <a:t> j=1:4</a:t>
            </a:r>
            <a:br>
              <a:rPr lang="tr-TR" sz="2400" b="1" dirty="0"/>
            </a:br>
            <a:r>
              <a:rPr lang="tr-TR" sz="2400" b="1" dirty="0" err="1"/>
              <a:t>if</a:t>
            </a:r>
            <a:r>
              <a:rPr lang="tr-TR" sz="2400" b="1" dirty="0"/>
              <a:t> A(</a:t>
            </a:r>
            <a:r>
              <a:rPr lang="tr-TR" sz="2400" b="1" dirty="0" err="1"/>
              <a:t>i,j</a:t>
            </a:r>
            <a:r>
              <a:rPr lang="tr-TR" sz="2400" b="1" dirty="0"/>
              <a:t>)&gt;-3</a:t>
            </a:r>
            <a:br>
              <a:rPr lang="tr-TR" sz="2400" b="1" dirty="0"/>
            </a:br>
            <a:r>
              <a:rPr lang="tr-TR" sz="2400" b="1" dirty="0"/>
              <a:t>y(k)=A(</a:t>
            </a:r>
            <a:r>
              <a:rPr lang="tr-TR" sz="2400" b="1" dirty="0" err="1"/>
              <a:t>i,j</a:t>
            </a:r>
            <a:r>
              <a:rPr lang="tr-TR" sz="2400" b="1" dirty="0"/>
              <a:t>);</a:t>
            </a:r>
            <a:br>
              <a:rPr lang="tr-TR" sz="2400" b="1" dirty="0"/>
            </a:br>
            <a:r>
              <a:rPr lang="tr-TR" sz="2400" b="1" dirty="0"/>
              <a:t>k=k+1;</a:t>
            </a:r>
            <a:br>
              <a:rPr lang="tr-TR" sz="2400" b="1" dirty="0"/>
            </a:br>
            <a:r>
              <a:rPr lang="tr-TR" sz="2400" b="1" dirty="0" err="1"/>
              <a:t>end</a:t>
            </a:r>
            <a:br>
              <a:rPr lang="tr-TR" sz="2400" b="1" dirty="0"/>
            </a:br>
            <a:r>
              <a:rPr lang="tr-TR" sz="2400" b="1" dirty="0" err="1"/>
              <a:t>end</a:t>
            </a:r>
            <a:br>
              <a:rPr lang="tr-TR" sz="2400" b="1" dirty="0"/>
            </a:br>
            <a:r>
              <a:rPr lang="tr-TR" sz="2400" b="1" dirty="0" err="1"/>
              <a:t>end</a:t>
            </a:r>
            <a:br>
              <a:rPr lang="tr-TR" sz="2400" b="1" dirty="0"/>
            </a:br>
            <a:r>
              <a:rPr lang="tr-TR" sz="2400" b="1" dirty="0"/>
              <a:t>y</a:t>
            </a:r>
            <a:endParaRPr lang="tr-TR" sz="2400" dirty="0"/>
          </a:p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AFD9-D64F-4392-B983-2DE524CF2D68}" type="datetime1">
              <a:rPr lang="tr-TR" smtClean="0"/>
              <a:t>15.12.2021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80654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FB25002-9121-4E69-91B4-D72C26271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Ugulama-8</a:t>
            </a:r>
          </a:p>
        </p:txBody>
      </p:sp>
      <p:pic>
        <p:nvPicPr>
          <p:cNvPr id="8" name="İçerik Yer Tutucusu 7">
            <a:extLst>
              <a:ext uri="{FF2B5EF4-FFF2-40B4-BE49-F238E27FC236}">
                <a16:creationId xmlns:a16="http://schemas.microsoft.com/office/drawing/2014/main" id="{EDA5D63F-74EE-4FEA-A32E-7D051375BB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7050" y="2075800"/>
            <a:ext cx="5416550" cy="2368874"/>
          </a:xfrm>
          <a:prstGeom prst="rect">
            <a:avLst/>
          </a:prstGeom>
        </p:spPr>
      </p:pic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59979-41D2-4A42-A41C-20E2C3D9A72D}" type="datetime1">
              <a:rPr lang="tr-TR" smtClean="0"/>
              <a:t>15.12.2021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38566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FB25002-9121-4E69-91B4-D72C26271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Ugulama-8</a:t>
            </a:r>
          </a:p>
        </p:txBody>
      </p:sp>
      <p:pic>
        <p:nvPicPr>
          <p:cNvPr id="8" name="İçerik Yer Tutucusu 7">
            <a:extLst>
              <a:ext uri="{FF2B5EF4-FFF2-40B4-BE49-F238E27FC236}">
                <a16:creationId xmlns:a16="http://schemas.microsoft.com/office/drawing/2014/main" id="{EDA5D63F-74EE-4FEA-A32E-7D051375BB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7050" y="2075800"/>
            <a:ext cx="5416550" cy="2368874"/>
          </a:xfrm>
          <a:prstGeom prst="rect">
            <a:avLst/>
          </a:prstGeom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96ECBF47-F3E5-40B7-825F-320044E9B3B9}"/>
              </a:ext>
            </a:extLst>
          </p:cNvPr>
          <p:cNvSpPr txBox="1"/>
          <p:nvPr/>
        </p:nvSpPr>
        <p:spPr>
          <a:xfrm>
            <a:off x="6750996" y="1189626"/>
            <a:ext cx="4319081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err="1"/>
              <a:t>clc</a:t>
            </a:r>
            <a:r>
              <a:rPr lang="tr-TR" sz="2400" b="1" dirty="0"/>
              <a:t>;</a:t>
            </a:r>
          </a:p>
          <a:p>
            <a:r>
              <a:rPr lang="tr-TR" sz="2400" b="1" dirty="0" err="1"/>
              <a:t>Clear</a:t>
            </a:r>
            <a:r>
              <a:rPr lang="tr-TR" sz="2400" b="1" dirty="0"/>
              <a:t> </a:t>
            </a:r>
            <a:r>
              <a:rPr lang="tr-TR" sz="2400" b="1" dirty="0" err="1"/>
              <a:t>all</a:t>
            </a:r>
            <a:r>
              <a:rPr lang="tr-TR" sz="2400" b="1" dirty="0"/>
              <a:t>;</a:t>
            </a:r>
          </a:p>
          <a:p>
            <a:r>
              <a:rPr lang="tr-TR" sz="2400" b="1" dirty="0"/>
              <a:t>x=[2 3 -4 6 -8 12 -75];</a:t>
            </a:r>
            <a:br>
              <a:rPr lang="tr-TR" sz="2400" b="1" dirty="0"/>
            </a:br>
            <a:r>
              <a:rPr lang="tr-TR" sz="2400" b="1" dirty="0"/>
              <a:t>k=1;</a:t>
            </a:r>
            <a:br>
              <a:rPr lang="tr-TR" sz="2400" b="1" dirty="0"/>
            </a:br>
            <a:r>
              <a:rPr lang="tr-TR" sz="2400" b="1" dirty="0" err="1"/>
              <a:t>for</a:t>
            </a:r>
            <a:r>
              <a:rPr lang="tr-TR" sz="2400" b="1" dirty="0"/>
              <a:t> i=1:7</a:t>
            </a:r>
            <a:br>
              <a:rPr lang="tr-TR" sz="2400" b="1" dirty="0"/>
            </a:br>
            <a:r>
              <a:rPr lang="tr-TR" sz="2400" b="1" dirty="0" err="1"/>
              <a:t>if</a:t>
            </a:r>
            <a:r>
              <a:rPr lang="tr-TR" sz="2400" b="1" dirty="0"/>
              <a:t> x(i)&lt;0</a:t>
            </a:r>
            <a:br>
              <a:rPr lang="tr-TR" sz="2400" b="1" dirty="0"/>
            </a:br>
            <a:r>
              <a:rPr lang="tr-TR" sz="2400" b="1" dirty="0"/>
              <a:t>f=x(i)^3+2*</a:t>
            </a:r>
            <a:r>
              <a:rPr lang="tr-TR" sz="2400" b="1" dirty="0" err="1"/>
              <a:t>abs</a:t>
            </a:r>
            <a:r>
              <a:rPr lang="tr-TR" sz="2400" b="1" dirty="0"/>
              <a:t>(x(i))+2;</a:t>
            </a:r>
            <a:br>
              <a:rPr lang="tr-TR" sz="2400" b="1" dirty="0"/>
            </a:br>
            <a:r>
              <a:rPr lang="tr-TR" sz="2400" b="1" dirty="0" err="1"/>
              <a:t>if</a:t>
            </a:r>
            <a:r>
              <a:rPr lang="tr-TR" sz="2400" b="1" dirty="0"/>
              <a:t> f&lt;0</a:t>
            </a:r>
            <a:br>
              <a:rPr lang="tr-TR" sz="2400" b="1" dirty="0"/>
            </a:br>
            <a:r>
              <a:rPr lang="tr-TR" sz="2400" b="1" dirty="0"/>
              <a:t>y(k)=f;</a:t>
            </a:r>
            <a:br>
              <a:rPr lang="tr-TR" sz="2400" b="1" dirty="0"/>
            </a:br>
            <a:r>
              <a:rPr lang="tr-TR" sz="2400" b="1" dirty="0"/>
              <a:t>k=k+1;</a:t>
            </a:r>
            <a:br>
              <a:rPr lang="tr-TR" sz="2400" b="1" dirty="0"/>
            </a:br>
            <a:r>
              <a:rPr lang="tr-TR" sz="2400" b="1" dirty="0" err="1"/>
              <a:t>end</a:t>
            </a:r>
            <a:br>
              <a:rPr lang="tr-TR" sz="2400" b="1" dirty="0"/>
            </a:br>
            <a:r>
              <a:rPr lang="tr-TR" sz="2400" b="1" dirty="0" err="1"/>
              <a:t>end</a:t>
            </a:r>
            <a:br>
              <a:rPr lang="tr-TR" sz="2400" b="1" dirty="0"/>
            </a:br>
            <a:r>
              <a:rPr lang="tr-TR" sz="2400" b="1" dirty="0" err="1"/>
              <a:t>end</a:t>
            </a:r>
            <a:br>
              <a:rPr lang="tr-TR" sz="2400" b="1" dirty="0"/>
            </a:br>
            <a:r>
              <a:rPr lang="tr-TR" sz="2400" b="1" dirty="0"/>
              <a:t>y</a:t>
            </a:r>
          </a:p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59979-41D2-4A42-A41C-20E2C3D9A72D}" type="datetime1">
              <a:rPr lang="tr-TR" smtClean="0"/>
              <a:t>15.12.2021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15201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A190FFE-AF63-4FCA-A54B-FB6CF4BC3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Uygulama-9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28481D-9C6B-406D-95C1-E9618DB5C7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518" y="1572768"/>
            <a:ext cx="4240035" cy="4604195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Aşağıda verilen matrisi, matrisin en büyük elemanı ile çarpıp bir B matrisine atayan programı yazınız.</a:t>
            </a:r>
          </a:p>
          <a:p>
            <a:endParaRPr lang="tr-TR" dirty="0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A8F8EEC2-2B85-400C-A827-C8053822A8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8000" y="3429000"/>
            <a:ext cx="2276475" cy="2228850"/>
          </a:xfrm>
          <a:prstGeom prst="rect">
            <a:avLst/>
          </a:prstGeom>
        </p:spPr>
      </p:pic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F6C8C-F3DC-44F5-A45A-D5663756D9B1}" type="datetime1">
              <a:rPr lang="tr-TR" smtClean="0"/>
              <a:t>15.12.2021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43138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A190FFE-AF63-4FCA-A54B-FB6CF4BC3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Uygulama-9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28481D-9C6B-406D-95C1-E9618DB5C7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518" y="1572768"/>
            <a:ext cx="4240035" cy="4604195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Aşağıda verilen matrisi, matrisin en büyük elemanı ile çarpıp bir B matrisine atayan programı yazınız.</a:t>
            </a:r>
          </a:p>
          <a:p>
            <a:endParaRPr lang="tr-TR" dirty="0"/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2F0A3683-E739-4B85-A9FB-AEA00BF550ED}"/>
              </a:ext>
            </a:extLst>
          </p:cNvPr>
          <p:cNvSpPr txBox="1"/>
          <p:nvPr/>
        </p:nvSpPr>
        <p:spPr>
          <a:xfrm>
            <a:off x="5268686" y="982494"/>
            <a:ext cx="6268318" cy="49859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2000" dirty="0" err="1"/>
              <a:t>clc</a:t>
            </a:r>
            <a:r>
              <a:rPr lang="tr-TR" sz="2000" dirty="0"/>
              <a:t>;</a:t>
            </a:r>
          </a:p>
          <a:p>
            <a:r>
              <a:rPr lang="tr-TR" sz="2000" dirty="0" err="1"/>
              <a:t>clear</a:t>
            </a:r>
            <a:r>
              <a:rPr lang="tr-TR" sz="2000" dirty="0"/>
              <a:t>;</a:t>
            </a:r>
          </a:p>
          <a:p>
            <a:r>
              <a:rPr lang="pt-BR" sz="2000" dirty="0"/>
              <a:t>A=[5 7 9;2 3 6;8 5 4];</a:t>
            </a:r>
          </a:p>
          <a:p>
            <a:r>
              <a:rPr lang="tr-TR" sz="2000" dirty="0" err="1"/>
              <a:t>enb</a:t>
            </a:r>
            <a:r>
              <a:rPr lang="tr-TR" sz="2000" dirty="0"/>
              <a:t>=A(1,1) % rasgele bir değeri en büyük olarak atanır</a:t>
            </a:r>
          </a:p>
          <a:p>
            <a:r>
              <a:rPr lang="tr-TR" sz="2000" dirty="0" err="1"/>
              <a:t>for</a:t>
            </a:r>
            <a:r>
              <a:rPr lang="tr-TR" sz="2000" dirty="0"/>
              <a:t> i=1:3</a:t>
            </a:r>
          </a:p>
          <a:p>
            <a:r>
              <a:rPr lang="tr-TR" sz="2000" dirty="0" err="1"/>
              <a:t>for</a:t>
            </a:r>
            <a:r>
              <a:rPr lang="tr-TR" sz="2000" dirty="0"/>
              <a:t> j=1:3</a:t>
            </a:r>
          </a:p>
          <a:p>
            <a:r>
              <a:rPr lang="en-US" sz="2000" dirty="0"/>
              <a:t>if A(</a:t>
            </a:r>
            <a:r>
              <a:rPr lang="en-US" sz="2000" dirty="0" err="1"/>
              <a:t>i,j</a:t>
            </a:r>
            <a:r>
              <a:rPr lang="en-US" sz="2000" dirty="0"/>
              <a:t>)&gt;</a:t>
            </a:r>
            <a:r>
              <a:rPr lang="en-US" sz="2000" dirty="0" err="1"/>
              <a:t>enb</a:t>
            </a:r>
            <a:endParaRPr lang="en-US" sz="2000" dirty="0"/>
          </a:p>
          <a:p>
            <a:r>
              <a:rPr lang="tr-TR" sz="2000" dirty="0" err="1"/>
              <a:t>enb</a:t>
            </a:r>
            <a:r>
              <a:rPr lang="tr-TR" sz="2000" dirty="0"/>
              <a:t>=A(</a:t>
            </a:r>
            <a:r>
              <a:rPr lang="tr-TR" sz="2000" dirty="0" err="1"/>
              <a:t>i,j</a:t>
            </a:r>
            <a:r>
              <a:rPr lang="tr-TR" sz="2000" dirty="0"/>
              <a:t>);</a:t>
            </a:r>
          </a:p>
          <a:p>
            <a:r>
              <a:rPr lang="tr-TR" sz="2000" dirty="0" err="1"/>
              <a:t>end</a:t>
            </a:r>
            <a:endParaRPr lang="tr-TR" sz="2000" dirty="0"/>
          </a:p>
          <a:p>
            <a:r>
              <a:rPr lang="tr-TR" sz="2000" dirty="0" err="1"/>
              <a:t>end</a:t>
            </a:r>
            <a:endParaRPr lang="tr-TR" sz="2000" dirty="0"/>
          </a:p>
          <a:p>
            <a:r>
              <a:rPr lang="tr-TR" sz="2000" dirty="0" err="1"/>
              <a:t>end</a:t>
            </a:r>
            <a:endParaRPr lang="tr-TR" sz="2000" dirty="0"/>
          </a:p>
          <a:p>
            <a:r>
              <a:rPr lang="tr-TR" sz="2000" dirty="0"/>
              <a:t>% en büyük değer ile A matrisinin çarpılması</a:t>
            </a:r>
          </a:p>
          <a:p>
            <a:r>
              <a:rPr lang="tr-TR" sz="2000" dirty="0" err="1"/>
              <a:t>for</a:t>
            </a:r>
            <a:r>
              <a:rPr lang="tr-TR" sz="2000" dirty="0"/>
              <a:t> i=1:3;</a:t>
            </a:r>
          </a:p>
          <a:p>
            <a:r>
              <a:rPr lang="tr-TR" sz="2000" dirty="0" err="1"/>
              <a:t>for</a:t>
            </a:r>
            <a:r>
              <a:rPr lang="tr-TR" sz="2000" dirty="0"/>
              <a:t> j=1:3;</a:t>
            </a:r>
          </a:p>
          <a:p>
            <a:r>
              <a:rPr lang="pl-PL" sz="2000" dirty="0"/>
              <a:t>B(i,j)=enb*A(i,j);</a:t>
            </a:r>
          </a:p>
          <a:p>
            <a:endParaRPr lang="tr-TR" dirty="0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A8F8EEC2-2B85-400C-A827-C8053822A8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8000" y="3429000"/>
            <a:ext cx="2276475" cy="2228850"/>
          </a:xfrm>
          <a:prstGeom prst="rect">
            <a:avLst/>
          </a:prstGeom>
        </p:spPr>
      </p:pic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F6C8C-F3DC-44F5-A45A-D5663756D9B1}" type="datetime1">
              <a:rPr lang="tr-TR" smtClean="0"/>
              <a:t>15.12.2021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03646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EF316DE-24AB-422F-8FE7-D8ECF1B1C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Uygulama-10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593286B-0235-4D61-892A-06A2116FF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518" y="1572768"/>
            <a:ext cx="5066886" cy="4604195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Aşağıda verilen matrisin elemanlarının toplamını bulup, matrisin her bir elemandan çıkartılınca oluşan matrisi bulan bir MATLAB programı yazınız. </a:t>
            </a:r>
          </a:p>
          <a:p>
            <a:endParaRPr lang="tr-TR" dirty="0"/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4A337101-9977-4A18-85B9-D09D5562D4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1903" y="3874865"/>
            <a:ext cx="2381250" cy="2047875"/>
          </a:xfrm>
          <a:prstGeom prst="rect">
            <a:avLst/>
          </a:prstGeom>
        </p:spPr>
      </p:pic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5230-0A39-4583-811D-E87028AED885}" type="datetime1">
              <a:rPr lang="tr-TR" smtClean="0"/>
              <a:t>15.12.2021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2115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1677928" y="631386"/>
            <a:ext cx="4308533" cy="477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anchor="ctr">
            <a:spAutoFit/>
          </a:bodyPr>
          <a:lstStyle/>
          <a:p>
            <a:pPr>
              <a:tabLst>
                <a:tab pos="457200" algn="l"/>
              </a:tabLst>
            </a:pPr>
            <a:r>
              <a:rPr lang="tr-TR" sz="2800" b="1" dirty="0">
                <a:latin typeface="Calibri" pitchFamily="34" charset="0"/>
              </a:rPr>
              <a:t>Bazı vektör komutları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19" name="Rectangle 10"/>
          <p:cNvSpPr>
            <a:spLocks noChangeArrowheads="1"/>
          </p:cNvSpPr>
          <p:nvPr/>
        </p:nvSpPr>
        <p:spPr bwMode="auto">
          <a:xfrm>
            <a:off x="2675621" y="2708920"/>
            <a:ext cx="649505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7" rIns="92075" bIns="46037" anchor="ctr"/>
          <a:lstStyle/>
          <a:p>
            <a:pPr eaLnBrk="1" hangingPunct="1">
              <a:defRPr/>
            </a:pPr>
            <a:endParaRPr lang="en-US" sz="2000" dirty="0">
              <a:solidFill>
                <a:schemeClr val="dk1"/>
              </a:solidFill>
              <a:cs typeface="Arial" charset="0"/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 bwMode="auto">
          <a:xfrm>
            <a:off x="1981200" y="1268761"/>
            <a:ext cx="2890838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/>
            <a:r>
              <a:rPr lang="tr-TR" dirty="0"/>
              <a:t>max(A)</a:t>
            </a:r>
          </a:p>
          <a:p>
            <a:pPr algn="l"/>
            <a:r>
              <a:rPr lang="tr-TR" dirty="0"/>
              <a:t>min(A)</a:t>
            </a:r>
          </a:p>
          <a:p>
            <a:pPr algn="l"/>
            <a:r>
              <a:rPr lang="tr-TR" dirty="0"/>
              <a:t>sum(A)</a:t>
            </a:r>
          </a:p>
          <a:p>
            <a:pPr algn="l"/>
            <a:r>
              <a:rPr lang="tr-TR" dirty="0"/>
              <a:t>mean(A)</a:t>
            </a:r>
          </a:p>
          <a:p>
            <a:pPr algn="l"/>
            <a:r>
              <a:rPr lang="tr-TR" dirty="0"/>
              <a:t>length(A)</a:t>
            </a:r>
          </a:p>
          <a:p>
            <a:pPr algn="l"/>
            <a:r>
              <a:rPr lang="tr-TR" dirty="0"/>
              <a:t>size(A)</a:t>
            </a:r>
          </a:p>
          <a:p>
            <a:pPr algn="l"/>
            <a:r>
              <a:rPr lang="tr-TR" dirty="0"/>
              <a:t>A(:,1)</a:t>
            </a:r>
          </a:p>
          <a:p>
            <a:pPr algn="l"/>
            <a:r>
              <a:rPr lang="tr-TR" dirty="0"/>
              <a:t>A(1,:)</a:t>
            </a:r>
          </a:p>
        </p:txBody>
      </p:sp>
      <p:graphicFrame>
        <p:nvGraphicFramePr>
          <p:cNvPr id="11" name="Nesne 5"/>
          <p:cNvGraphicFramePr>
            <a:graphicFrameLocks noChangeAspect="1"/>
          </p:cNvGraphicFramePr>
          <p:nvPr>
            <p:extLst/>
          </p:nvPr>
        </p:nvGraphicFramePr>
        <p:xfrm>
          <a:off x="6096001" y="2023120"/>
          <a:ext cx="2092325" cy="309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Denklem" r:id="rId4" imgW="1079500" imgH="1600200" progId="Equation.3">
                  <p:embed/>
                </p:oleObj>
              </mc:Choice>
              <mc:Fallback>
                <p:oleObj name="Denklem" r:id="rId4" imgW="1079500" imgH="1600200" progId="Equation.3">
                  <p:embed/>
                  <p:pic>
                    <p:nvPicPr>
                      <p:cNvPr id="11" name="Nesn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1" y="2023120"/>
                        <a:ext cx="2092325" cy="309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30F54-BF83-46D5-9EA6-325A24C4A0CE}" type="datetime1">
              <a:rPr lang="tr-TR" smtClean="0"/>
              <a:t>15.12.2021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28466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EF316DE-24AB-422F-8FE7-D8ECF1B1C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Uygulama-10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593286B-0235-4D61-892A-06A2116FF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518" y="1572768"/>
            <a:ext cx="5066886" cy="4604195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Aşağıda verilen matrisin elemanlarının toplamını bulup, matrisin her bir elemandan çıkartılınca oluşan matrisi bulan bir MATLAB programı yazınız. </a:t>
            </a:r>
          </a:p>
          <a:p>
            <a:endParaRPr lang="tr-TR" dirty="0"/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4A337101-9977-4A18-85B9-D09D5562D4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1903" y="3874865"/>
            <a:ext cx="2381250" cy="2047875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C0655C36-F758-4603-A7FD-6CA40A04F6A2}"/>
              </a:ext>
            </a:extLst>
          </p:cNvPr>
          <p:cNvSpPr txBox="1"/>
          <p:nvPr/>
        </p:nvSpPr>
        <p:spPr>
          <a:xfrm>
            <a:off x="6507804" y="671691"/>
            <a:ext cx="439690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err="1"/>
              <a:t>clc</a:t>
            </a:r>
            <a:r>
              <a:rPr lang="tr-TR" sz="2400" b="1" dirty="0"/>
              <a:t>;</a:t>
            </a:r>
          </a:p>
          <a:p>
            <a:r>
              <a:rPr lang="tr-TR" sz="2400" b="1" dirty="0" err="1"/>
              <a:t>clear</a:t>
            </a:r>
            <a:r>
              <a:rPr lang="tr-TR" sz="2400" b="1" dirty="0"/>
              <a:t>;</a:t>
            </a:r>
          </a:p>
          <a:p>
            <a:r>
              <a:rPr lang="tr-TR" sz="2400" b="1" dirty="0"/>
              <a:t>A=[3 15 21;70 18 61;31 11 15];</a:t>
            </a:r>
            <a:br>
              <a:rPr lang="tr-TR" sz="2400" b="1" dirty="0"/>
            </a:br>
            <a:r>
              <a:rPr lang="tr-TR" sz="2400" b="1" dirty="0"/>
              <a:t>t=0;</a:t>
            </a:r>
            <a:br>
              <a:rPr lang="tr-TR" sz="2400" b="1" dirty="0"/>
            </a:br>
            <a:r>
              <a:rPr lang="tr-TR" sz="2400" b="1" dirty="0" err="1"/>
              <a:t>for</a:t>
            </a:r>
            <a:r>
              <a:rPr lang="tr-TR" sz="2400" b="1" dirty="0"/>
              <a:t> i=1:3</a:t>
            </a:r>
            <a:br>
              <a:rPr lang="tr-TR" sz="2400" b="1" dirty="0"/>
            </a:br>
            <a:r>
              <a:rPr lang="tr-TR" sz="2400" b="1" dirty="0" err="1"/>
              <a:t>for</a:t>
            </a:r>
            <a:r>
              <a:rPr lang="tr-TR" sz="2400" b="1" dirty="0"/>
              <a:t> j=1:3</a:t>
            </a:r>
            <a:br>
              <a:rPr lang="tr-TR" sz="2400" b="1" dirty="0"/>
            </a:br>
            <a:r>
              <a:rPr lang="tr-TR" sz="2400" b="1" dirty="0"/>
              <a:t>t=</a:t>
            </a:r>
            <a:r>
              <a:rPr lang="tr-TR" sz="2400" b="1" dirty="0" err="1"/>
              <a:t>t+A</a:t>
            </a:r>
            <a:r>
              <a:rPr lang="tr-TR" sz="2400" b="1" dirty="0"/>
              <a:t>(</a:t>
            </a:r>
            <a:r>
              <a:rPr lang="tr-TR" sz="2400" b="1" dirty="0" err="1"/>
              <a:t>i,j</a:t>
            </a:r>
            <a:r>
              <a:rPr lang="tr-TR" sz="2400" b="1" dirty="0"/>
              <a:t>);</a:t>
            </a:r>
            <a:br>
              <a:rPr lang="tr-TR" sz="2400" b="1" dirty="0"/>
            </a:br>
            <a:r>
              <a:rPr lang="tr-TR" sz="2400" b="1" dirty="0" err="1"/>
              <a:t>end</a:t>
            </a:r>
            <a:br>
              <a:rPr lang="tr-TR" sz="2400" b="1" dirty="0"/>
            </a:br>
            <a:r>
              <a:rPr lang="tr-TR" sz="2400" b="1" dirty="0" err="1"/>
              <a:t>end</a:t>
            </a:r>
            <a:br>
              <a:rPr lang="tr-TR" sz="2400" b="1" dirty="0"/>
            </a:br>
            <a:r>
              <a:rPr lang="tr-TR" sz="2400" b="1" dirty="0" err="1"/>
              <a:t>for</a:t>
            </a:r>
            <a:r>
              <a:rPr lang="tr-TR" sz="2400" b="1" dirty="0"/>
              <a:t> i=1:3</a:t>
            </a:r>
            <a:br>
              <a:rPr lang="tr-TR" sz="2400" b="1" dirty="0"/>
            </a:br>
            <a:r>
              <a:rPr lang="tr-TR" sz="2400" b="1" dirty="0" err="1"/>
              <a:t>for</a:t>
            </a:r>
            <a:r>
              <a:rPr lang="tr-TR" sz="2400" b="1" dirty="0"/>
              <a:t> j=1:3</a:t>
            </a:r>
            <a:br>
              <a:rPr lang="tr-TR" sz="2400" b="1" dirty="0"/>
            </a:br>
            <a:r>
              <a:rPr lang="tr-TR" sz="2400" b="1" dirty="0"/>
              <a:t>B(</a:t>
            </a:r>
            <a:r>
              <a:rPr lang="tr-TR" sz="2400" b="1" dirty="0" err="1"/>
              <a:t>i,j</a:t>
            </a:r>
            <a:r>
              <a:rPr lang="tr-TR" sz="2400" b="1" dirty="0"/>
              <a:t>)=t-A(</a:t>
            </a:r>
            <a:r>
              <a:rPr lang="tr-TR" sz="2400" b="1" dirty="0" err="1"/>
              <a:t>i,j</a:t>
            </a:r>
            <a:r>
              <a:rPr lang="tr-TR" sz="2400" b="1" dirty="0"/>
              <a:t>);</a:t>
            </a:r>
            <a:br>
              <a:rPr lang="tr-TR" sz="2400" b="1" dirty="0"/>
            </a:br>
            <a:r>
              <a:rPr lang="tr-TR" sz="2400" b="1" dirty="0" err="1"/>
              <a:t>end</a:t>
            </a:r>
            <a:br>
              <a:rPr lang="tr-TR" sz="2400" b="1" dirty="0"/>
            </a:br>
            <a:r>
              <a:rPr lang="tr-TR" sz="2400" b="1" dirty="0" err="1"/>
              <a:t>end</a:t>
            </a:r>
            <a:br>
              <a:rPr lang="tr-TR" sz="2400" b="1" dirty="0"/>
            </a:br>
            <a:r>
              <a:rPr lang="tr-TR" sz="2400" b="1" dirty="0"/>
              <a:t>B</a:t>
            </a:r>
            <a:endParaRPr lang="tr-TR" sz="2400" dirty="0"/>
          </a:p>
          <a:p>
            <a:r>
              <a:rPr lang="tr-TR" dirty="0"/>
              <a:t> </a:t>
            </a:r>
          </a:p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5230-0A39-4583-811D-E87028AED885}" type="datetime1">
              <a:rPr lang="tr-TR" smtClean="0"/>
              <a:t>15.12.2021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1537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2387601" y="1304926"/>
            <a:ext cx="5184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tr-TR"/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1054162" y="1376736"/>
            <a:ext cx="9506342" cy="115416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bIns="0" anchor="ctr">
            <a:spAutoFit/>
          </a:bodyPr>
          <a:lstStyle/>
          <a:p>
            <a:pPr eaLnBrk="1" hangingPunct="1"/>
            <a:r>
              <a:rPr lang="en-US" sz="2400" dirty="0" err="1">
                <a:latin typeface="Calibri" pitchFamily="34" charset="0"/>
                <a:cs typeface="Times New Roman" pitchFamily="18" charset="0"/>
              </a:rPr>
              <a:t>Transpoz</a:t>
            </a:r>
            <a:r>
              <a:rPr lang="en-US" sz="2400" dirty="0">
                <a:latin typeface="Calibri" pitchFamily="34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Calibri" pitchFamily="34" charset="0"/>
                <a:cs typeface="Times New Roman" pitchFamily="18" charset="0"/>
              </a:rPr>
              <a:t>matrislerde</a:t>
            </a:r>
            <a:r>
              <a:rPr lang="en-US" sz="24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alibri" pitchFamily="34" charset="0"/>
                <a:cs typeface="Times New Roman" pitchFamily="18" charset="0"/>
              </a:rPr>
              <a:t>satır</a:t>
            </a:r>
            <a:r>
              <a:rPr lang="en-US" sz="24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alibri" pitchFamily="34" charset="0"/>
                <a:cs typeface="Times New Roman" pitchFamily="18" charset="0"/>
              </a:rPr>
              <a:t>ile</a:t>
            </a:r>
            <a:r>
              <a:rPr lang="en-US" sz="24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alibri" pitchFamily="34" charset="0"/>
                <a:cs typeface="Times New Roman" pitchFamily="18" charset="0"/>
              </a:rPr>
              <a:t>sütunun</a:t>
            </a:r>
            <a:r>
              <a:rPr lang="en-US" sz="24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alibri" pitchFamily="34" charset="0"/>
                <a:cs typeface="Times New Roman" pitchFamily="18" charset="0"/>
              </a:rPr>
              <a:t>yer</a:t>
            </a:r>
            <a:r>
              <a:rPr lang="en-US" sz="24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alibri" pitchFamily="34" charset="0"/>
                <a:cs typeface="Times New Roman" pitchFamily="18" charset="0"/>
              </a:rPr>
              <a:t>değiştirilmesi</a:t>
            </a:r>
            <a:r>
              <a:rPr lang="en-US" sz="24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alibri" pitchFamily="34" charset="0"/>
                <a:cs typeface="Times New Roman" pitchFamily="18" charset="0"/>
              </a:rPr>
              <a:t>işlemidir</a:t>
            </a:r>
            <a:r>
              <a:rPr lang="en-US" sz="2400" dirty="0">
                <a:latin typeface="Calibri" pitchFamily="34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Calibri" pitchFamily="34" charset="0"/>
                <a:cs typeface="Times New Roman" pitchFamily="18" charset="0"/>
              </a:rPr>
              <a:t>Yani</a:t>
            </a:r>
            <a:r>
              <a:rPr lang="en-US" sz="2400" dirty="0">
                <a:latin typeface="Calibri" pitchFamily="34" charset="0"/>
                <a:cs typeface="Times New Roman" pitchFamily="18" charset="0"/>
              </a:rPr>
              <a:t> A=3x2’lik </a:t>
            </a:r>
            <a:r>
              <a:rPr lang="en-US" sz="2400" dirty="0" err="1">
                <a:latin typeface="Calibri" pitchFamily="34" charset="0"/>
                <a:cs typeface="Times New Roman" pitchFamily="18" charset="0"/>
              </a:rPr>
              <a:t>bir</a:t>
            </a:r>
            <a:r>
              <a:rPr lang="tr-TR" sz="24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alibri" pitchFamily="34" charset="0"/>
                <a:cs typeface="Times New Roman" pitchFamily="18" charset="0"/>
              </a:rPr>
              <a:t>matrisin</a:t>
            </a:r>
            <a:r>
              <a:rPr lang="en-US" sz="24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alibri" pitchFamily="34" charset="0"/>
                <a:cs typeface="Times New Roman" pitchFamily="18" charset="0"/>
              </a:rPr>
              <a:t>transpozu</a:t>
            </a:r>
            <a:r>
              <a:rPr lang="en-US" sz="24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alibri" pitchFamily="34" charset="0"/>
                <a:cs typeface="Times New Roman" pitchFamily="18" charset="0"/>
              </a:rPr>
              <a:t>alındığı</a:t>
            </a:r>
            <a:r>
              <a:rPr lang="en-US" sz="2400" dirty="0">
                <a:latin typeface="Calibri" pitchFamily="34" charset="0"/>
                <a:cs typeface="Times New Roman" pitchFamily="18" charset="0"/>
              </a:rPr>
              <a:t> zaman B=A</a:t>
            </a:r>
            <a:r>
              <a:rPr lang="en-US" sz="2400" baseline="30000" dirty="0">
                <a:latin typeface="Calibri" pitchFamily="34" charset="0"/>
                <a:cs typeface="Times New Roman" pitchFamily="18" charset="0"/>
              </a:rPr>
              <a:t>T</a:t>
            </a:r>
            <a:r>
              <a:rPr lang="en-US" sz="2400" dirty="0">
                <a:latin typeface="Calibri" pitchFamily="34" charset="0"/>
                <a:cs typeface="Times New Roman" pitchFamily="18" charset="0"/>
              </a:rPr>
              <a:t>=2x3’lük </a:t>
            </a:r>
            <a:r>
              <a:rPr lang="en-US" sz="2400" dirty="0" err="1">
                <a:latin typeface="Calibri" pitchFamily="34" charset="0"/>
                <a:cs typeface="Times New Roman" pitchFamily="18" charset="0"/>
              </a:rPr>
              <a:t>bir</a:t>
            </a:r>
            <a:r>
              <a:rPr lang="en-US" sz="24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alibri" pitchFamily="34" charset="0"/>
                <a:cs typeface="Times New Roman" pitchFamily="18" charset="0"/>
              </a:rPr>
              <a:t>matris</a:t>
            </a:r>
            <a:r>
              <a:rPr lang="en-US" sz="24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alibri" pitchFamily="34" charset="0"/>
                <a:cs typeface="Times New Roman" pitchFamily="18" charset="0"/>
              </a:rPr>
              <a:t>elde</a:t>
            </a:r>
            <a:r>
              <a:rPr lang="en-US" sz="24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alibri" pitchFamily="34" charset="0"/>
                <a:cs typeface="Times New Roman" pitchFamily="18" charset="0"/>
              </a:rPr>
              <a:t>edilir</a:t>
            </a:r>
            <a:r>
              <a:rPr lang="en-US" sz="2400" dirty="0">
                <a:latin typeface="Calibri" pitchFamily="34" charset="0"/>
                <a:cs typeface="Times New Roman" pitchFamily="18" charset="0"/>
              </a:rPr>
              <a:t>.</a:t>
            </a:r>
            <a:endParaRPr lang="tr-TR" sz="2400" dirty="0">
              <a:latin typeface="Calibri" pitchFamily="34" charset="0"/>
            </a:endParaRP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3216276" y="2800351"/>
            <a:ext cx="4572000" cy="3453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da-DK" sz="2400" b="1" dirty="0">
                <a:solidFill>
                  <a:srgbClr val="3333CC"/>
                </a:solidFill>
              </a:rPr>
              <a:t>A=[1 3 0; 4  2 -3];</a:t>
            </a:r>
          </a:p>
          <a:p>
            <a:pPr>
              <a:lnSpc>
                <a:spcPct val="130000"/>
              </a:lnSpc>
            </a:pPr>
            <a:r>
              <a:rPr lang="da-DK" sz="2400" b="1" dirty="0">
                <a:solidFill>
                  <a:srgbClr val="3333CC"/>
                </a:solidFill>
              </a:rPr>
              <a:t>for i=1:2</a:t>
            </a:r>
          </a:p>
          <a:p>
            <a:pPr>
              <a:lnSpc>
                <a:spcPct val="130000"/>
              </a:lnSpc>
            </a:pPr>
            <a:r>
              <a:rPr lang="da-DK" sz="2400" b="1" dirty="0">
                <a:solidFill>
                  <a:srgbClr val="3333CC"/>
                </a:solidFill>
              </a:rPr>
              <a:t>    for j=1:3</a:t>
            </a:r>
          </a:p>
          <a:p>
            <a:pPr>
              <a:lnSpc>
                <a:spcPct val="130000"/>
              </a:lnSpc>
            </a:pPr>
            <a:r>
              <a:rPr lang="da-DK" sz="2400" b="1" dirty="0">
                <a:solidFill>
                  <a:srgbClr val="3333CC"/>
                </a:solidFill>
              </a:rPr>
              <a:t>	B(j,i)=A(i,j);</a:t>
            </a:r>
          </a:p>
          <a:p>
            <a:pPr>
              <a:lnSpc>
                <a:spcPct val="130000"/>
              </a:lnSpc>
            </a:pPr>
            <a:r>
              <a:rPr lang="da-DK" sz="2400" b="1" dirty="0">
                <a:solidFill>
                  <a:srgbClr val="3333CC"/>
                </a:solidFill>
              </a:rPr>
              <a:t>end</a:t>
            </a:r>
          </a:p>
          <a:p>
            <a:pPr>
              <a:lnSpc>
                <a:spcPct val="130000"/>
              </a:lnSpc>
            </a:pPr>
            <a:r>
              <a:rPr lang="da-DK" sz="2400" b="1" dirty="0">
                <a:solidFill>
                  <a:srgbClr val="3333CC"/>
                </a:solidFill>
              </a:rPr>
              <a:t>end</a:t>
            </a:r>
          </a:p>
          <a:p>
            <a:pPr>
              <a:lnSpc>
                <a:spcPct val="130000"/>
              </a:lnSpc>
            </a:pPr>
            <a:r>
              <a:rPr lang="da-DK" sz="2400" b="1" dirty="0">
                <a:solidFill>
                  <a:srgbClr val="3333CC"/>
                </a:solidFill>
              </a:rPr>
              <a:t>B</a:t>
            </a:r>
            <a:endParaRPr lang="tr-TR" sz="2400" b="1" dirty="0">
              <a:solidFill>
                <a:srgbClr val="3333CC"/>
              </a:solidFill>
            </a:endParaRP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7788276" y="2964260"/>
            <a:ext cx="3059113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BR" dirty="0"/>
              <a:t>A =</a:t>
            </a:r>
          </a:p>
          <a:p>
            <a:endParaRPr lang="pt-BR" dirty="0"/>
          </a:p>
          <a:p>
            <a:r>
              <a:rPr lang="pt-BR" dirty="0"/>
              <a:t>     1     3     0</a:t>
            </a:r>
          </a:p>
          <a:p>
            <a:r>
              <a:rPr lang="pt-BR" dirty="0"/>
              <a:t>     4     2    -3</a:t>
            </a:r>
            <a:endParaRPr lang="tr-TR" dirty="0"/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7824788" y="4437063"/>
            <a:ext cx="4032250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tr-TR"/>
              <a:t>B =</a:t>
            </a:r>
            <a:r>
              <a:rPr lang="en-US"/>
              <a:t>A</a:t>
            </a:r>
            <a:r>
              <a:rPr lang="en-US" b="1" baseline="30000"/>
              <a:t>T</a:t>
            </a:r>
            <a:endParaRPr lang="tr-TR" b="1" baseline="30000"/>
          </a:p>
          <a:p>
            <a:endParaRPr lang="tr-TR"/>
          </a:p>
          <a:p>
            <a:r>
              <a:rPr lang="tr-TR"/>
              <a:t>     1     4</a:t>
            </a:r>
          </a:p>
          <a:p>
            <a:r>
              <a:rPr lang="tr-TR"/>
              <a:t>     3     2</a:t>
            </a:r>
          </a:p>
          <a:p>
            <a:r>
              <a:rPr lang="tr-TR"/>
              <a:t>     0    -3</a:t>
            </a:r>
          </a:p>
        </p:txBody>
      </p:sp>
      <p:sp>
        <p:nvSpPr>
          <p:cNvPr id="15" name="Metin kutusu 14"/>
          <p:cNvSpPr txBox="1"/>
          <p:nvPr/>
        </p:nvSpPr>
        <p:spPr>
          <a:xfrm>
            <a:off x="1013216" y="836608"/>
            <a:ext cx="43022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/>
              <a:t>Matrislerde </a:t>
            </a:r>
            <a:r>
              <a:rPr lang="tr-TR" sz="2400" b="1" dirty="0" err="1"/>
              <a:t>Transpoz</a:t>
            </a:r>
            <a:r>
              <a:rPr lang="tr-TR" sz="2400" b="1" dirty="0"/>
              <a:t> işlemi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6A80-1CFC-4AE0-A993-65332ACFF414}" type="datetime1">
              <a:rPr lang="tr-TR" smtClean="0"/>
              <a:t>15.12.2021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601769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2387601" y="1304926"/>
            <a:ext cx="51847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tr-TR"/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944258" y="1526334"/>
            <a:ext cx="10231742" cy="133882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bIns="0" anchor="ctr">
            <a:spAutoFit/>
          </a:bodyPr>
          <a:lstStyle/>
          <a:p>
            <a:pPr algn="just" eaLnBrk="1" hangingPunct="1"/>
            <a:r>
              <a:rPr lang="en-US" sz="2800" dirty="0">
                <a:latin typeface="Calibri" pitchFamily="34" charset="0"/>
                <a:cs typeface="Times New Roman" pitchFamily="18" charset="0"/>
              </a:rPr>
              <a:t>10 </a:t>
            </a:r>
            <a:r>
              <a:rPr lang="en-US" sz="2800" dirty="0" err="1">
                <a:latin typeface="Calibri" pitchFamily="34" charset="0"/>
                <a:cs typeface="Times New Roman" pitchFamily="18" charset="0"/>
              </a:rPr>
              <a:t>öğrencinin</a:t>
            </a:r>
            <a:r>
              <a:rPr lang="en-US" sz="2800" dirty="0">
                <a:latin typeface="Calibri" pitchFamily="34" charset="0"/>
                <a:cs typeface="Times New Roman" pitchFamily="18" charset="0"/>
              </a:rPr>
              <a:t> 1 </a:t>
            </a:r>
            <a:r>
              <a:rPr lang="en-US" sz="2800" dirty="0" err="1">
                <a:latin typeface="Calibri" pitchFamily="34" charset="0"/>
                <a:cs typeface="Times New Roman" pitchFamily="18" charset="0"/>
              </a:rPr>
              <a:t>dersten</a:t>
            </a:r>
            <a:r>
              <a:rPr lang="en-US" sz="28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alibri" pitchFamily="34" charset="0"/>
                <a:cs typeface="Times New Roman" pitchFamily="18" charset="0"/>
              </a:rPr>
              <a:t>aldıkları</a:t>
            </a:r>
            <a:r>
              <a:rPr lang="en-US" sz="28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alibri" pitchFamily="34" charset="0"/>
                <a:cs typeface="Times New Roman" pitchFamily="18" charset="0"/>
              </a:rPr>
              <a:t>vize</a:t>
            </a:r>
            <a:r>
              <a:rPr lang="en-US" sz="28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alibri" pitchFamily="34" charset="0"/>
                <a:cs typeface="Times New Roman" pitchFamily="18" charset="0"/>
              </a:rPr>
              <a:t>ve</a:t>
            </a:r>
            <a:r>
              <a:rPr lang="en-US" sz="2800" dirty="0">
                <a:latin typeface="Calibri" pitchFamily="34" charset="0"/>
                <a:cs typeface="Times New Roman" pitchFamily="18" charset="0"/>
              </a:rPr>
              <a:t> final </a:t>
            </a:r>
            <a:r>
              <a:rPr lang="en-US" sz="2800" dirty="0" err="1">
                <a:latin typeface="Calibri" pitchFamily="34" charset="0"/>
                <a:cs typeface="Times New Roman" pitchFamily="18" charset="0"/>
              </a:rPr>
              <a:t>notlarını</a:t>
            </a:r>
            <a:r>
              <a:rPr lang="en-US" sz="28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alibri" pitchFamily="34" charset="0"/>
                <a:cs typeface="Times New Roman" pitchFamily="18" charset="0"/>
              </a:rPr>
              <a:t>alarak</a:t>
            </a:r>
            <a:r>
              <a:rPr lang="en-US" sz="28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alibri" pitchFamily="34" charset="0"/>
                <a:cs typeface="Times New Roman" pitchFamily="18" charset="0"/>
              </a:rPr>
              <a:t>herbir</a:t>
            </a:r>
            <a:r>
              <a:rPr lang="tr-TR" sz="28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alibri" pitchFamily="34" charset="0"/>
                <a:cs typeface="Times New Roman" pitchFamily="18" charset="0"/>
              </a:rPr>
              <a:t>öğrencinin</a:t>
            </a:r>
            <a:r>
              <a:rPr lang="tr-TR" sz="28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alibri" pitchFamily="34" charset="0"/>
                <a:cs typeface="Times New Roman" pitchFamily="18" charset="0"/>
              </a:rPr>
              <a:t>ortalamalarını</a:t>
            </a:r>
            <a:r>
              <a:rPr lang="en-US" sz="28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alibri" pitchFamily="34" charset="0"/>
                <a:cs typeface="Times New Roman" pitchFamily="18" charset="0"/>
              </a:rPr>
              <a:t>hesaplayan</a:t>
            </a:r>
            <a:r>
              <a:rPr lang="en-US" sz="28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alibri" pitchFamily="34" charset="0"/>
                <a:cs typeface="Times New Roman" pitchFamily="18" charset="0"/>
              </a:rPr>
              <a:t>ve</a:t>
            </a:r>
            <a:r>
              <a:rPr lang="en-US" sz="28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alibri" pitchFamily="34" charset="0"/>
                <a:cs typeface="Times New Roman" pitchFamily="18" charset="0"/>
              </a:rPr>
              <a:t>aşağıdaki</a:t>
            </a:r>
            <a:r>
              <a:rPr lang="en-US" sz="28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alibri" pitchFamily="34" charset="0"/>
                <a:cs typeface="Times New Roman" pitchFamily="18" charset="0"/>
              </a:rPr>
              <a:t>formata</a:t>
            </a:r>
            <a:r>
              <a:rPr lang="en-US" sz="28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alibri" pitchFamily="34" charset="0"/>
                <a:cs typeface="Times New Roman" pitchFamily="18" charset="0"/>
              </a:rPr>
              <a:t>göre</a:t>
            </a:r>
            <a:r>
              <a:rPr lang="tr-TR" sz="28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alibri" pitchFamily="34" charset="0"/>
                <a:cs typeface="Times New Roman" pitchFamily="18" charset="0"/>
              </a:rPr>
              <a:t>yazdıran</a:t>
            </a:r>
            <a:r>
              <a:rPr lang="en-US" sz="28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alibri" pitchFamily="34" charset="0"/>
                <a:cs typeface="Times New Roman" pitchFamily="18" charset="0"/>
              </a:rPr>
              <a:t>programı</a:t>
            </a:r>
            <a:r>
              <a:rPr lang="en-US" sz="28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alibri" pitchFamily="34" charset="0"/>
                <a:cs typeface="Times New Roman" pitchFamily="18" charset="0"/>
              </a:rPr>
              <a:t>yazınız</a:t>
            </a:r>
            <a:r>
              <a:rPr lang="en-US" sz="2800" dirty="0">
                <a:latin typeface="Calibri" pitchFamily="34" charset="0"/>
                <a:cs typeface="Times New Roman" pitchFamily="18" charset="0"/>
              </a:rPr>
              <a:t>.</a:t>
            </a:r>
            <a:endParaRPr lang="tr-TR" sz="2800" dirty="0">
              <a:latin typeface="Calibri" pitchFamily="34" charset="0"/>
            </a:endParaRPr>
          </a:p>
        </p:txBody>
      </p:sp>
      <p:sp>
        <p:nvSpPr>
          <p:cNvPr id="19468" name="Rectangle 15"/>
          <p:cNvSpPr>
            <a:spLocks noChangeArrowheads="1"/>
          </p:cNvSpPr>
          <p:nvPr/>
        </p:nvSpPr>
        <p:spPr bwMode="auto">
          <a:xfrm>
            <a:off x="2770808" y="3336761"/>
            <a:ext cx="5871864" cy="180664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bIns="0" anchor="ctr"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en-US" sz="2200" u="sng" dirty="0" err="1">
                <a:latin typeface="Calibri" pitchFamily="34" charset="0"/>
                <a:cs typeface="Times New Roman" pitchFamily="18" charset="0"/>
              </a:rPr>
              <a:t>İsim</a:t>
            </a:r>
            <a:r>
              <a:rPr lang="en-US" sz="2200" dirty="0">
                <a:latin typeface="Calibri" pitchFamily="34" charset="0"/>
                <a:cs typeface="Times New Roman" pitchFamily="18" charset="0"/>
              </a:rPr>
              <a:t>			</a:t>
            </a:r>
            <a:r>
              <a:rPr lang="en-US" sz="2200" u="sng" dirty="0" err="1">
                <a:latin typeface="Calibri" pitchFamily="34" charset="0"/>
                <a:cs typeface="Times New Roman" pitchFamily="18" charset="0"/>
              </a:rPr>
              <a:t>Vize</a:t>
            </a:r>
            <a:r>
              <a:rPr lang="en-US" sz="2200" dirty="0">
                <a:latin typeface="Calibri" pitchFamily="34" charset="0"/>
                <a:cs typeface="Times New Roman" pitchFamily="18" charset="0"/>
              </a:rPr>
              <a:t>	</a:t>
            </a:r>
            <a:r>
              <a:rPr lang="en-US" sz="2200" u="sng" dirty="0">
                <a:latin typeface="Calibri" pitchFamily="34" charset="0"/>
                <a:cs typeface="Times New Roman" pitchFamily="18" charset="0"/>
              </a:rPr>
              <a:t>Final</a:t>
            </a:r>
            <a:r>
              <a:rPr lang="en-US" sz="2200" dirty="0">
                <a:latin typeface="Calibri" pitchFamily="34" charset="0"/>
                <a:cs typeface="Times New Roman" pitchFamily="18" charset="0"/>
              </a:rPr>
              <a:t>	</a:t>
            </a:r>
            <a:r>
              <a:rPr lang="en-US" sz="2200" u="sng" dirty="0" err="1">
                <a:latin typeface="Calibri" pitchFamily="34" charset="0"/>
                <a:cs typeface="Times New Roman" pitchFamily="18" charset="0"/>
              </a:rPr>
              <a:t>Ortalama</a:t>
            </a:r>
            <a:endParaRPr lang="en-US" sz="2200" u="sng" dirty="0">
              <a:latin typeface="Calibri" pitchFamily="34" charset="0"/>
              <a:cs typeface="Times New Roman" pitchFamily="18" charset="0"/>
            </a:endParaRPr>
          </a:p>
          <a:p>
            <a:pPr eaLnBrk="1" hangingPunct="1">
              <a:lnSpc>
                <a:spcPct val="130000"/>
              </a:lnSpc>
            </a:pPr>
            <a:r>
              <a:rPr lang="en-US" sz="2200" dirty="0" err="1">
                <a:latin typeface="Calibri" pitchFamily="34" charset="0"/>
                <a:cs typeface="Times New Roman" pitchFamily="18" charset="0"/>
              </a:rPr>
              <a:t>Ahmet</a:t>
            </a:r>
            <a:r>
              <a:rPr lang="en-US" sz="22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Calibri" pitchFamily="34" charset="0"/>
                <a:cs typeface="Times New Roman" pitchFamily="18" charset="0"/>
              </a:rPr>
              <a:t>Selim</a:t>
            </a:r>
            <a:r>
              <a:rPr lang="en-US" sz="2200" dirty="0">
                <a:latin typeface="Calibri" pitchFamily="34" charset="0"/>
                <a:cs typeface="Times New Roman" pitchFamily="18" charset="0"/>
              </a:rPr>
              <a:t>		 35	  40	     37.5</a:t>
            </a:r>
          </a:p>
          <a:p>
            <a:pPr eaLnBrk="1" hangingPunct="1">
              <a:lnSpc>
                <a:spcPct val="130000"/>
              </a:lnSpc>
            </a:pPr>
            <a:r>
              <a:rPr lang="en-US" sz="2200" dirty="0" err="1">
                <a:latin typeface="Calibri" pitchFamily="34" charset="0"/>
                <a:cs typeface="Times New Roman" pitchFamily="18" charset="0"/>
              </a:rPr>
              <a:t>Çetin</a:t>
            </a:r>
            <a:r>
              <a:rPr lang="en-US" sz="22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Calibri" pitchFamily="34" charset="0"/>
                <a:cs typeface="Times New Roman" pitchFamily="18" charset="0"/>
              </a:rPr>
              <a:t>Ulak</a:t>
            </a:r>
            <a:r>
              <a:rPr lang="en-US" sz="2200" dirty="0">
                <a:latin typeface="Calibri" pitchFamily="34" charset="0"/>
                <a:cs typeface="Times New Roman" pitchFamily="18" charset="0"/>
              </a:rPr>
              <a:t>		 22	  95	     58.5</a:t>
            </a:r>
          </a:p>
          <a:p>
            <a:pPr eaLnBrk="1" hangingPunct="1">
              <a:lnSpc>
                <a:spcPct val="130000"/>
              </a:lnSpc>
            </a:pPr>
            <a:r>
              <a:rPr lang="en-US" sz="2200" dirty="0">
                <a:latin typeface="Calibri" pitchFamily="34" charset="0"/>
                <a:cs typeface="Times New Roman" pitchFamily="18" charset="0"/>
              </a:rPr>
              <a:t>      :			  :	    :	       :</a:t>
            </a:r>
            <a:endParaRPr lang="tr-TR" sz="2200" dirty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BD72F-77A0-4039-B174-25385D5ECB0A}" type="datetime1">
              <a:rPr lang="tr-TR" smtClean="0"/>
              <a:t>15.12.2021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  <p:sp>
        <p:nvSpPr>
          <p:cNvPr id="10" name="Unvan 1">
            <a:extLst>
              <a:ext uri="{FF2B5EF4-FFF2-40B4-BE49-F238E27FC236}">
                <a16:creationId xmlns:a16="http://schemas.microsoft.com/office/drawing/2014/main" id="{B744ED46-752E-433D-A0A7-864A2FADCF11}"/>
              </a:ext>
            </a:extLst>
          </p:cNvPr>
          <p:cNvSpPr txBox="1">
            <a:spLocks/>
          </p:cNvSpPr>
          <p:nvPr/>
        </p:nvSpPr>
        <p:spPr>
          <a:xfrm>
            <a:off x="838200" y="897924"/>
            <a:ext cx="10515600" cy="7927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>
                <a:solidFill>
                  <a:srgbClr val="FF0000"/>
                </a:solidFill>
              </a:rPr>
              <a:t>Uygulama-2</a:t>
            </a:r>
          </a:p>
        </p:txBody>
      </p:sp>
    </p:spTree>
    <p:extLst>
      <p:ext uri="{BB962C8B-B14F-4D97-AF65-F5344CB8AC3E}">
        <p14:creationId xmlns:p14="http://schemas.microsoft.com/office/powerpoint/2010/main" val="2654430618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744ED46-752E-433D-A0A7-864A2FADC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Uygulama-3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E55E2A-AFB1-4906-8361-E5A87A1D4C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518" y="1572768"/>
            <a:ext cx="4502682" cy="4604195"/>
          </a:xfrm>
        </p:spPr>
        <p:txBody>
          <a:bodyPr/>
          <a:lstStyle/>
          <a:p>
            <a:pPr marL="0" indent="0" algn="l">
              <a:buNone/>
            </a:pPr>
            <a:r>
              <a:rPr lang="tr-TR" dirty="0"/>
              <a:t>Aşağıda verilen matrisin her bir sütunun toplamını ayrı ayrı bulup bir değişkene</a:t>
            </a:r>
            <a:br>
              <a:rPr lang="tr-TR" dirty="0"/>
            </a:br>
            <a:r>
              <a:rPr lang="tr-TR" dirty="0"/>
              <a:t>atayan MATLAB programı yazınız.</a:t>
            </a:r>
          </a:p>
          <a:p>
            <a:pPr algn="l"/>
            <a:endParaRPr lang="tr-TR" dirty="0"/>
          </a:p>
          <a:p>
            <a:endParaRPr lang="tr-TR" dirty="0"/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C84C1298-2E9B-46FE-A6C3-0882B30B7A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114" y="3681385"/>
            <a:ext cx="2964837" cy="1817856"/>
          </a:xfrm>
          <a:prstGeom prst="rect">
            <a:avLst/>
          </a:prstGeom>
        </p:spPr>
      </p:pic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36A2-BFB9-495C-A35C-B5DC06B6F58F}" type="datetime1">
              <a:rPr lang="tr-TR" smtClean="0"/>
              <a:t>15.12.2021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0957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744ED46-752E-433D-A0A7-864A2FADC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Uygulama-3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E55E2A-AFB1-4906-8361-E5A87A1D4C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518" y="1572768"/>
            <a:ext cx="4502682" cy="4604195"/>
          </a:xfrm>
        </p:spPr>
        <p:txBody>
          <a:bodyPr/>
          <a:lstStyle/>
          <a:p>
            <a:pPr marL="0" indent="0" algn="l">
              <a:buNone/>
            </a:pPr>
            <a:r>
              <a:rPr lang="tr-TR" dirty="0"/>
              <a:t>Aşağıda verilen matrisin her bir sütunun toplamını ayrı ayrı bulup bir değişkene</a:t>
            </a:r>
            <a:br>
              <a:rPr lang="tr-TR" dirty="0"/>
            </a:br>
            <a:r>
              <a:rPr lang="tr-TR" dirty="0"/>
              <a:t>atayan MATLAB programı yazınız.</a:t>
            </a:r>
          </a:p>
          <a:p>
            <a:pPr algn="l"/>
            <a:endParaRPr lang="tr-TR" dirty="0"/>
          </a:p>
          <a:p>
            <a:endParaRPr lang="tr-TR" dirty="0"/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C84C1298-2E9B-46FE-A6C3-0882B30B7A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114" y="3681385"/>
            <a:ext cx="2964837" cy="181785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947F65DE-EF79-4C5D-A52F-76E6E95C47E1}"/>
              </a:ext>
            </a:extLst>
          </p:cNvPr>
          <p:cNvSpPr txBox="1"/>
          <p:nvPr/>
        </p:nvSpPr>
        <p:spPr>
          <a:xfrm>
            <a:off x="6629400" y="897923"/>
            <a:ext cx="4724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clc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</a:p>
          <a:p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clear;A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=[3 4 1 -3;2 -5 7 4;6 1 -2 9];</a:t>
            </a:r>
          </a:p>
          <a:p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t1=0; </a:t>
            </a:r>
            <a:r>
              <a:rPr lang="tr-TR" sz="2400" dirty="0">
                <a:solidFill>
                  <a:srgbClr val="228B22"/>
                </a:solidFill>
                <a:latin typeface="Arial" panose="020B0604020202020204" pitchFamily="34" charset="0"/>
              </a:rPr>
              <a:t>%birinci </a:t>
            </a:r>
            <a:r>
              <a:rPr lang="tr-TR" sz="2400" dirty="0" err="1">
                <a:solidFill>
                  <a:srgbClr val="228B22"/>
                </a:solidFill>
                <a:latin typeface="Arial" panose="020B0604020202020204" pitchFamily="34" charset="0"/>
              </a:rPr>
              <a:t>sutun</a:t>
            </a:r>
            <a:r>
              <a:rPr lang="tr-TR" sz="2400" dirty="0">
                <a:solidFill>
                  <a:srgbClr val="228B22"/>
                </a:solidFill>
                <a:latin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228B22"/>
                </a:solidFill>
                <a:latin typeface="Arial" panose="020B0604020202020204" pitchFamily="34" charset="0"/>
              </a:rPr>
              <a:t>toplami</a:t>
            </a:r>
            <a:endParaRPr lang="tr-TR" sz="2400" dirty="0">
              <a:solidFill>
                <a:srgbClr val="228B22"/>
              </a:solidFill>
              <a:latin typeface="Arial" panose="020B0604020202020204" pitchFamily="34" charset="0"/>
            </a:endParaRPr>
          </a:p>
          <a:p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t2=0; </a:t>
            </a:r>
            <a:r>
              <a:rPr lang="tr-TR" sz="2400" dirty="0">
                <a:solidFill>
                  <a:srgbClr val="228B22"/>
                </a:solidFill>
                <a:latin typeface="Arial" panose="020B0604020202020204" pitchFamily="34" charset="0"/>
              </a:rPr>
              <a:t>%ikinci </a:t>
            </a:r>
            <a:r>
              <a:rPr lang="tr-TR" sz="2400" dirty="0" err="1">
                <a:solidFill>
                  <a:srgbClr val="228B22"/>
                </a:solidFill>
                <a:latin typeface="Arial" panose="020B0604020202020204" pitchFamily="34" charset="0"/>
              </a:rPr>
              <a:t>sutun</a:t>
            </a:r>
            <a:r>
              <a:rPr lang="tr-TR" sz="2400" dirty="0">
                <a:solidFill>
                  <a:srgbClr val="228B22"/>
                </a:solidFill>
                <a:latin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228B22"/>
                </a:solidFill>
                <a:latin typeface="Arial" panose="020B0604020202020204" pitchFamily="34" charset="0"/>
              </a:rPr>
              <a:t>toplami</a:t>
            </a:r>
            <a:endParaRPr lang="tr-TR" sz="2400" dirty="0">
              <a:solidFill>
                <a:srgbClr val="228B22"/>
              </a:solidFill>
              <a:latin typeface="Arial" panose="020B0604020202020204" pitchFamily="34" charset="0"/>
            </a:endParaRPr>
          </a:p>
          <a:p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t3=0; </a:t>
            </a:r>
            <a:r>
              <a:rPr lang="tr-TR" sz="2400" dirty="0">
                <a:solidFill>
                  <a:srgbClr val="228B22"/>
                </a:solidFill>
                <a:latin typeface="Arial" panose="020B0604020202020204" pitchFamily="34" charset="0"/>
              </a:rPr>
              <a:t>%üçüncü </a:t>
            </a:r>
            <a:r>
              <a:rPr lang="tr-TR" sz="2400" dirty="0" err="1">
                <a:solidFill>
                  <a:srgbClr val="228B22"/>
                </a:solidFill>
                <a:latin typeface="Arial" panose="020B0604020202020204" pitchFamily="34" charset="0"/>
              </a:rPr>
              <a:t>sutun</a:t>
            </a:r>
            <a:r>
              <a:rPr lang="tr-TR" sz="2400" dirty="0">
                <a:solidFill>
                  <a:srgbClr val="228B22"/>
                </a:solidFill>
                <a:latin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228B22"/>
                </a:solidFill>
                <a:latin typeface="Arial" panose="020B0604020202020204" pitchFamily="34" charset="0"/>
              </a:rPr>
              <a:t>toplami</a:t>
            </a:r>
            <a:endParaRPr lang="tr-TR" sz="2400" dirty="0">
              <a:solidFill>
                <a:srgbClr val="228B22"/>
              </a:solidFill>
              <a:latin typeface="Arial" panose="020B0604020202020204" pitchFamily="34" charset="0"/>
            </a:endParaRPr>
          </a:p>
          <a:p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t4=0; </a:t>
            </a:r>
            <a:r>
              <a:rPr lang="tr-TR" sz="2400" dirty="0">
                <a:solidFill>
                  <a:srgbClr val="228B22"/>
                </a:solidFill>
                <a:latin typeface="Arial" panose="020B0604020202020204" pitchFamily="34" charset="0"/>
              </a:rPr>
              <a:t>%üçüncü </a:t>
            </a:r>
            <a:r>
              <a:rPr lang="tr-TR" sz="2400" dirty="0" err="1">
                <a:solidFill>
                  <a:srgbClr val="228B22"/>
                </a:solidFill>
                <a:latin typeface="Arial" panose="020B0604020202020204" pitchFamily="34" charset="0"/>
              </a:rPr>
              <a:t>sutun</a:t>
            </a:r>
            <a:r>
              <a:rPr lang="tr-TR" sz="2400" dirty="0">
                <a:solidFill>
                  <a:srgbClr val="228B22"/>
                </a:solidFill>
                <a:latin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228B22"/>
                </a:solidFill>
                <a:latin typeface="Arial" panose="020B0604020202020204" pitchFamily="34" charset="0"/>
              </a:rPr>
              <a:t>toplami</a:t>
            </a:r>
            <a:endParaRPr lang="tr-TR" sz="2400" dirty="0">
              <a:solidFill>
                <a:srgbClr val="228B22"/>
              </a:solidFill>
              <a:latin typeface="Arial" panose="020B0604020202020204" pitchFamily="34" charset="0"/>
            </a:endParaRPr>
          </a:p>
          <a:p>
            <a:r>
              <a:rPr lang="tr-TR" sz="2400" dirty="0" err="1">
                <a:solidFill>
                  <a:srgbClr val="0000FF"/>
                </a:solidFill>
                <a:latin typeface="Arial" panose="020B0604020202020204" pitchFamily="34" charset="0"/>
              </a:rPr>
              <a:t>for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 i=1:3</a:t>
            </a:r>
          </a:p>
          <a:p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    t1=t1+A(i,1);</a:t>
            </a:r>
          </a:p>
          <a:p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    t2=t2+A(i,2);</a:t>
            </a:r>
          </a:p>
          <a:p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    t3=t3+A(i,3);</a:t>
            </a:r>
          </a:p>
          <a:p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    t4=t4+A(i,4);</a:t>
            </a:r>
          </a:p>
          <a:p>
            <a:r>
              <a:rPr lang="tr-TR" sz="2400" dirty="0" err="1">
                <a:solidFill>
                  <a:srgbClr val="0000FF"/>
                </a:solidFill>
                <a:latin typeface="Arial" panose="020B0604020202020204" pitchFamily="34" charset="0"/>
              </a:rPr>
              <a:t>end</a:t>
            </a:r>
            <a:endParaRPr lang="tr-TR" sz="2400" dirty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r>
              <a:rPr lang="fr-FR" sz="2400" dirty="0">
                <a:solidFill>
                  <a:srgbClr val="000000"/>
                </a:solidFill>
                <a:latin typeface="Arial" panose="020B0604020202020204" pitchFamily="34" charset="0"/>
              </a:rPr>
              <a:t>y=[t1 t2 t3 t4]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36A2-BFB9-495C-A35C-B5DC06B6F58F}" type="datetime1">
              <a:rPr lang="tr-TR" smtClean="0"/>
              <a:t>15.12.2021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3917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6FE5D30-3AB5-4DEB-A017-7EE42DB9C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Uygulama-4: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B9EEEC3-B861-4341-B8F2-C938058F7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5596"/>
            <a:ext cx="4524453" cy="4604195"/>
          </a:xfrm>
        </p:spPr>
        <p:txBody>
          <a:bodyPr/>
          <a:lstStyle/>
          <a:p>
            <a:pPr marL="0" indent="0" algn="l">
              <a:buNone/>
            </a:pPr>
            <a:r>
              <a:rPr lang="tr-TR" dirty="0"/>
              <a:t>3x2 boyutunda bir B matrisinin elemanları okutularak bu matrisin sıfırdan küçük elemanlarını tek boyutlu bir y dizisine aktaran programı yazınız. </a:t>
            </a:r>
            <a:br>
              <a:rPr lang="tr-TR" dirty="0"/>
            </a:br>
            <a:endParaRPr lang="tr-TR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7305-F259-428B-AC3E-F8FAC02A722C}" type="datetime1">
              <a:rPr lang="tr-TR" smtClean="0"/>
              <a:t>15.12.2021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5721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6FE5D30-3AB5-4DEB-A017-7EE42DB9C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Uygulama-4: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B9EEEC3-B861-4341-B8F2-C938058F7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5596"/>
            <a:ext cx="4524453" cy="4604195"/>
          </a:xfrm>
        </p:spPr>
        <p:txBody>
          <a:bodyPr/>
          <a:lstStyle/>
          <a:p>
            <a:pPr marL="0" indent="0" algn="l">
              <a:buNone/>
            </a:pPr>
            <a:r>
              <a:rPr lang="tr-TR" dirty="0"/>
              <a:t>3x2 boyutunda bir B matrisinin elemanları okutularak bu matrisin sıfırdan küçük elemanlarını tek boyutlu bir y dizisine aktaran programı yazınız. </a:t>
            </a:r>
            <a:br>
              <a:rPr lang="tr-TR" dirty="0"/>
            </a:br>
            <a:endParaRPr lang="tr-TR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51CD65E7-1001-457B-8B96-E53E99545615}"/>
              </a:ext>
            </a:extLst>
          </p:cNvPr>
          <p:cNvSpPr txBox="1"/>
          <p:nvPr/>
        </p:nvSpPr>
        <p:spPr>
          <a:xfrm>
            <a:off x="6096000" y="783226"/>
            <a:ext cx="4100209" cy="526297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clc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</a:p>
          <a:p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clear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</a:p>
          <a:p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k=1;</a:t>
            </a:r>
          </a:p>
          <a:p>
            <a:r>
              <a:rPr lang="pl-PL" sz="2400" dirty="0">
                <a:solidFill>
                  <a:srgbClr val="000000"/>
                </a:solidFill>
                <a:latin typeface="Arial" panose="020B0604020202020204" pitchFamily="34" charset="0"/>
              </a:rPr>
              <a:t>B=[8 0; -3 4; -2 5];</a:t>
            </a:r>
          </a:p>
          <a:p>
            <a:r>
              <a:rPr lang="tr-TR" sz="2400" dirty="0" err="1">
                <a:solidFill>
                  <a:srgbClr val="0000FF"/>
                </a:solidFill>
                <a:latin typeface="Arial" panose="020B0604020202020204" pitchFamily="34" charset="0"/>
              </a:rPr>
              <a:t>for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 i=1:3</a:t>
            </a:r>
          </a:p>
          <a:p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  <a:r>
              <a:rPr lang="tr-TR" sz="2400" dirty="0" err="1">
                <a:solidFill>
                  <a:srgbClr val="0000FF"/>
                </a:solidFill>
                <a:latin typeface="Arial" panose="020B0604020202020204" pitchFamily="34" charset="0"/>
              </a:rPr>
              <a:t>for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 j=1:2</a:t>
            </a:r>
          </a:p>
          <a:p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        </a:t>
            </a:r>
            <a:r>
              <a:rPr lang="tr-TR" sz="2400" dirty="0" err="1">
                <a:solidFill>
                  <a:srgbClr val="0000FF"/>
                </a:solidFill>
                <a:latin typeface="Arial" panose="020B0604020202020204" pitchFamily="34" charset="0"/>
              </a:rPr>
              <a:t>if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 B(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i,j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) &lt; 0</a:t>
            </a:r>
          </a:p>
          <a:p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            A(k)=B(</a:t>
            </a:r>
            <a:r>
              <a:rPr lang="tr-TR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i,j</a:t>
            </a:r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</a:p>
          <a:p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            k=k+1;</a:t>
            </a:r>
          </a:p>
          <a:p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        </a:t>
            </a:r>
            <a:r>
              <a:rPr lang="tr-TR" sz="2400" dirty="0" err="1">
                <a:solidFill>
                  <a:srgbClr val="0000FF"/>
                </a:solidFill>
                <a:latin typeface="Arial" panose="020B0604020202020204" pitchFamily="34" charset="0"/>
              </a:rPr>
              <a:t>end</a:t>
            </a:r>
            <a:endParaRPr lang="tr-TR" sz="2400" dirty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  <a:r>
              <a:rPr lang="tr-TR" sz="2400" dirty="0" err="1">
                <a:solidFill>
                  <a:srgbClr val="0000FF"/>
                </a:solidFill>
                <a:latin typeface="Arial" panose="020B0604020202020204" pitchFamily="34" charset="0"/>
              </a:rPr>
              <a:t>end</a:t>
            </a:r>
            <a:endParaRPr lang="tr-TR" sz="2400" dirty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r>
              <a:rPr lang="tr-TR" sz="2400" dirty="0" err="1">
                <a:solidFill>
                  <a:srgbClr val="0000FF"/>
                </a:solidFill>
                <a:latin typeface="Arial" panose="020B0604020202020204" pitchFamily="34" charset="0"/>
              </a:rPr>
              <a:t>end</a:t>
            </a:r>
            <a:endParaRPr lang="tr-TR" sz="2400" dirty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r>
              <a:rPr 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A</a:t>
            </a:r>
          </a:p>
          <a:p>
            <a:endParaRPr lang="tr-TR" sz="2400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7305-F259-428B-AC3E-F8FAC02A722C}" type="datetime1">
              <a:rPr lang="tr-TR" smtClean="0"/>
              <a:t>15.12.2021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3433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81403C8-8FAA-420E-9E04-F3876851E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Uygulama-5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715BABA-1EA3-4BFD-B290-83C6945AB1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2866"/>
            <a:ext cx="10310095" cy="460419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tr-TR" b="1" dirty="0"/>
              <a:t>B=[-45 0 5 10 -91 2] dizisinin elemanlarını tersten yazdırarak başka bir diziye aktaran programı yazınız.</a:t>
            </a:r>
          </a:p>
          <a:p>
            <a:pPr marL="0" indent="0" algn="l">
              <a:buNone/>
            </a:pPr>
            <a:endParaRPr lang="tr-TR" b="1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08ECE-D657-49AB-931F-822385A0E8AC}" type="datetime1">
              <a:rPr lang="tr-TR" smtClean="0"/>
              <a:t>15.12.2021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MUH BİL– Bilgisayar Programlama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83911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1815</TotalTime>
  <Words>1218</Words>
  <Application>Microsoft Office PowerPoint</Application>
  <PresentationFormat>Geniş ekran</PresentationFormat>
  <Paragraphs>182</Paragraphs>
  <Slides>20</Slides>
  <Notes>3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Office Teması</vt:lpstr>
      <vt:lpstr>Denklem</vt:lpstr>
      <vt:lpstr>Makine Mühendisliği Bölümü</vt:lpstr>
      <vt:lpstr>PowerPoint Sunusu</vt:lpstr>
      <vt:lpstr>PowerPoint Sunusu</vt:lpstr>
      <vt:lpstr>PowerPoint Sunusu</vt:lpstr>
      <vt:lpstr>Uygulama-3</vt:lpstr>
      <vt:lpstr>Uygulama-3</vt:lpstr>
      <vt:lpstr>Uygulama-4:</vt:lpstr>
      <vt:lpstr>Uygulama-4:</vt:lpstr>
      <vt:lpstr>Uygulama-5</vt:lpstr>
      <vt:lpstr>Uygulama-5</vt:lpstr>
      <vt:lpstr>Uygulama-6</vt:lpstr>
      <vt:lpstr>Uygulama-6</vt:lpstr>
      <vt:lpstr>Uygulama 7</vt:lpstr>
      <vt:lpstr>Uygulama 7</vt:lpstr>
      <vt:lpstr>Ugulama-8</vt:lpstr>
      <vt:lpstr>Ugulama-8</vt:lpstr>
      <vt:lpstr>Uygulama-9</vt:lpstr>
      <vt:lpstr>Uygulama-9</vt:lpstr>
      <vt:lpstr>Uygulama-10</vt:lpstr>
      <vt:lpstr>Uygulama-10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User</dc:creator>
  <cp:lastModifiedBy>DELL</cp:lastModifiedBy>
  <cp:revision>169</cp:revision>
  <dcterms:created xsi:type="dcterms:W3CDTF">2020-09-28T06:36:33Z</dcterms:created>
  <dcterms:modified xsi:type="dcterms:W3CDTF">2021-12-15T09:01:36Z</dcterms:modified>
</cp:coreProperties>
</file>