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30"/>
  </p:notesMasterIdLst>
  <p:sldIdLst>
    <p:sldId id="258" r:id="rId3"/>
    <p:sldId id="308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39" r:id="rId15"/>
    <p:sldId id="322" r:id="rId16"/>
    <p:sldId id="341" r:id="rId17"/>
    <p:sldId id="323" r:id="rId18"/>
    <p:sldId id="340" r:id="rId19"/>
    <p:sldId id="336" r:id="rId20"/>
    <p:sldId id="337" r:id="rId21"/>
    <p:sldId id="334" r:id="rId22"/>
    <p:sldId id="335" r:id="rId23"/>
    <p:sldId id="342" r:id="rId24"/>
    <p:sldId id="338" r:id="rId25"/>
    <p:sldId id="343" r:id="rId26"/>
    <p:sldId id="344" r:id="rId27"/>
    <p:sldId id="345" r:id="rId28"/>
    <p:sldId id="346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7239D5ED-FCA6-48E2-BDCC-2F1226237447}">
          <p14:sldIdLst>
            <p14:sldId id="258"/>
            <p14:sldId id="308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39"/>
            <p14:sldId id="322"/>
            <p14:sldId id="341"/>
            <p14:sldId id="323"/>
            <p14:sldId id="340"/>
            <p14:sldId id="336"/>
            <p14:sldId id="337"/>
            <p14:sldId id="334"/>
            <p14:sldId id="335"/>
            <p14:sldId id="342"/>
            <p14:sldId id="338"/>
            <p14:sldId id="343"/>
            <p14:sldId id="344"/>
            <p14:sldId id="345"/>
            <p14:sldId id="34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162"/>
    <a:srgbClr val="110F50"/>
    <a:srgbClr val="100D50"/>
    <a:srgbClr val="0F0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6835"/>
  </p:normalViewPr>
  <p:slideViewPr>
    <p:cSldViewPr snapToGrid="0" snapToObjects="1">
      <p:cViewPr varScale="1">
        <p:scale>
          <a:sx n="89" d="100"/>
          <a:sy n="89" d="100"/>
        </p:scale>
        <p:origin x="51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C8D0D-7507-44B5-BF86-9B7EE280158D}" type="datetimeFigureOut">
              <a:rPr lang="tr-TR" smtClean="0"/>
              <a:t>09.11.2020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A8F55-591F-4C82-A106-4949E9E692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91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697C9482-0B13-8C46-B789-1676CF6812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74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085F501C-3996-5742-AD09-2E4D7E46E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799" y="2042319"/>
            <a:ext cx="9500119" cy="2793292"/>
          </a:xfrm>
        </p:spPr>
        <p:txBody>
          <a:bodyPr anchor="t" anchorCtr="0"/>
          <a:lstStyle>
            <a:lvl1pPr algn="l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8758B05-720F-504C-B895-2D4C4FB99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267391"/>
            <a:ext cx="7968050" cy="983142"/>
          </a:xfrm>
        </p:spPr>
        <p:txBody>
          <a:bodyPr/>
          <a:lstStyle>
            <a:lvl1pPr marL="0" indent="0" algn="l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FC8C9A-E818-6C46-A394-492DEB49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DA49-293B-49F0-A6DA-1B9405618587}" type="datetime1">
              <a:rPr lang="tr-TR" smtClean="0"/>
              <a:t>09.11.2020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0CB75C-9A3B-BB4F-8295-0E26BF54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F744FFD-C81B-0748-92DB-102E565F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567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E02827-49F8-744F-8D60-66A2136C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258CFC4-467F-8B47-9AAE-020017735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8CD38A-87E6-B743-A9F0-C61399CE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60AB-7921-4C97-AFE0-968EB1D09986}" type="datetime1">
              <a:rPr lang="tr-TR" smtClean="0"/>
              <a:t>09.11.2020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A2B3029-76D5-3A41-B3F0-737365D4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576CA4-ABA8-A54D-84C1-29C24ABE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46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B93D9AC-AB5A-A34F-9AE5-568EE8A99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74441"/>
            <a:ext cx="2628900" cy="5402522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85D3371-32E6-3B44-A511-2E0F8C70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74441"/>
            <a:ext cx="7734300" cy="5402522"/>
          </a:xfrm>
        </p:spPr>
        <p:txBody>
          <a:bodyPr vert="eaVert"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6E6F39-B5F2-1B47-8A7A-E487764F2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A275-EB31-414A-A496-41CDAD6B00DD}" type="datetime1">
              <a:rPr lang="tr-TR" smtClean="0"/>
              <a:t>09.11.2020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5A9412F-E77A-6848-8DC0-3DF4509D8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BB3AFCA-2E11-3242-89B8-AED137E4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68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426D-0539-4625-9ED9-9432B5AB0B4E}" type="datetimeFigureOut">
              <a:rPr lang="tr-TR" smtClean="0"/>
              <a:t>09.11.2020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4472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426D-0539-4625-9ED9-9432B5AB0B4E}" type="datetimeFigureOut">
              <a:rPr lang="tr-TR" smtClean="0"/>
              <a:t>09.11.2020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0019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426D-0539-4625-9ED9-9432B5AB0B4E}" type="datetimeFigureOut">
              <a:rPr lang="tr-TR" smtClean="0"/>
              <a:t>09.11.2020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0648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426D-0539-4625-9ED9-9432B5AB0B4E}" type="datetimeFigureOut">
              <a:rPr lang="tr-TR" smtClean="0"/>
              <a:t>09.11.2020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090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426D-0539-4625-9ED9-9432B5AB0B4E}" type="datetimeFigureOut">
              <a:rPr lang="tr-TR" smtClean="0"/>
              <a:t>09.11.2020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4109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426D-0539-4625-9ED9-9432B5AB0B4E}" type="datetimeFigureOut">
              <a:rPr lang="tr-TR" smtClean="0"/>
              <a:t>09.11.2020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2628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426D-0539-4625-9ED9-9432B5AB0B4E}" type="datetimeFigureOut">
              <a:rPr lang="tr-TR" smtClean="0"/>
              <a:t>09.11.2020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5775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426D-0539-4625-9ED9-9432B5AB0B4E}" type="datetimeFigureOut">
              <a:rPr lang="tr-TR" smtClean="0"/>
              <a:t>09.11.2020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581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4DD74B-8D67-7C4F-A40E-5ED92799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867767-1E79-FB4C-A90E-5AC880B7B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3BF5AD-5046-4846-A41E-4D51E1F3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6AA2-5E3B-4050-B383-2D1822AEC505}" type="datetime1">
              <a:rPr lang="tr-TR" smtClean="0"/>
              <a:t>09.11.2020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756B946-9508-9F49-BCAF-051F718B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917803-1C07-744D-B98D-5A1C7AF3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883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426D-0539-4625-9ED9-9432B5AB0B4E}" type="datetimeFigureOut">
              <a:rPr lang="tr-TR" smtClean="0"/>
              <a:t>09.11.2020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511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426D-0539-4625-9ED9-9432B5AB0B4E}" type="datetimeFigureOut">
              <a:rPr lang="tr-TR" smtClean="0"/>
              <a:t>09.11.2020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8184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426D-0539-4625-9ED9-9432B5AB0B4E}" type="datetimeFigureOut">
              <a:rPr lang="tr-TR" smtClean="0"/>
              <a:t>09.11.2020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92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285C46-E310-B041-9351-A4067E74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8FC4C8B-BC7A-5842-9D64-989165674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C30E744-16D4-EA4F-BA60-F89AD6B7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8561-763F-416D-B041-6AE9C96E222E}" type="datetime1">
              <a:rPr lang="tr-TR" smtClean="0"/>
              <a:t>09.11.2020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27E490B-2698-0648-A418-9124F6238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AD227A-03E6-E044-B324-DB23AACE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177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138721-0BBA-1C4F-B418-B90863133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AFAEB7-2ED2-CD4C-BDEF-BFD441CC5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4F9A3F-067D-8B40-9FE4-D84985DA8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B007CF7-8C49-6343-9BA9-C71126829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70F0-08BD-4CF6-A878-25DA5412D168}" type="datetime1">
              <a:rPr lang="tr-TR" smtClean="0"/>
              <a:t>09.11.2020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B8C2E6C-3E4A-504A-9DDD-F120780F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978699-6E10-6446-B6C8-982767F4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331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F91A78-C054-F44A-AA80-00DCE80D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86408"/>
            <a:ext cx="10515600" cy="804280"/>
          </a:xfrm>
        </p:spPr>
        <p:txBody>
          <a:bodyPr/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1040944-9F69-C949-983C-13DC0AE3B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3C15BA8-53C4-A64E-8E99-4E12AEF2E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E123063-C3CB-5644-9787-FEBEC6860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C1D3E4E-DC6A-E64C-BC2C-CF760678F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A7B3210-1D44-9D47-ABF4-668809F4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6A00-7AD7-45EB-A6BD-D0A6EAD0038B}" type="datetime1">
              <a:rPr lang="tr-TR" smtClean="0"/>
              <a:t>09.11.2020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B836BB7-668C-CB46-AB21-54D34ECAA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5D5FE17-9613-B74E-B3CE-60F34496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236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5C0A1A-C417-EB4C-8E27-59A64651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2406B69-354A-5B4D-AB17-EC89F841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9E47-BFDE-46D5-9DB8-D2C0F0204BAB}" type="datetime1">
              <a:rPr lang="tr-TR" smtClean="0"/>
              <a:t>09.11.2020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81B7292-03D3-3B4B-8E6C-9415537E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ADEDC9C-D405-674A-8280-0DB01F6D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1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3CC840B-19DB-674C-BE64-AE981003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 smtClean="0"/>
              <a:t>26.10.2020</a:t>
            </a:r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12FACB4-87A7-CD4E-B7DB-939E86B9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0DA1D0C-2BF1-014F-8FAD-C39C9C3C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15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EC3BF4-047E-2D4B-857C-8CB32042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206EBE-8460-224F-8C36-0DA21F2EF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B5A6CD7-AE3C-F94B-8E89-813B0B80D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9B268A-FA27-C14A-BB53-421950C3C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7451-7269-414E-B5C9-A3CAD9113D35}" type="datetime1">
              <a:rPr lang="tr-TR" smtClean="0"/>
              <a:t>09.11.2020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E3DA51E-270D-1840-A1A2-832499BB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5442466-B09E-CE49-BB01-D69CB250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212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F83C5E-7121-E748-91B9-3F83C277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ADB7585-15C5-6E4D-AB30-FE73B816B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B64E1E2-B6C8-D14D-8B52-5E934D62C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4217BD9-09D9-0847-9903-B5FC6D6D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EE17-70BB-4021-9E2F-55FDA2B4B8D3}" type="datetime1">
              <a:rPr lang="tr-TR" smtClean="0"/>
              <a:t>09.11.2020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59A86B8-CF4D-9E46-A4CE-DE7C36AC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A56D009-5E25-4B4A-949C-9C5B2D8B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475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E96E16A-A0BE-F847-A472-BA783A4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7924"/>
            <a:ext cx="10515600" cy="792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AC28368-8F4B-A549-A46E-071E43FB6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4AAA90-01A4-CC4C-88BB-2C104D954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438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CA6604F-D163-4813-8A37-5C58BA005AF7}" type="datetime1">
              <a:rPr lang="tr-TR" smtClean="0"/>
              <a:t>09.11.2020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733454-1A69-8343-A6A6-DF8F8152E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0604" y="6356350"/>
            <a:ext cx="82575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6F0A88-6574-074D-9593-4D17EDD69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4808" y="6356350"/>
            <a:ext cx="40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0F4E6BD-4CAD-3E44-B214-2CFB9D00E5E7}" type="slidenum">
              <a:rPr lang="tr-TR" smtClean="0"/>
              <a:pPr/>
              <a:t>‹#›</a:t>
            </a:fld>
            <a:endParaRPr lang="tr-TR" dirty="0"/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84DA3CEB-A4D8-7948-9AB0-A7CC0CE19F4C}"/>
              </a:ext>
            </a:extLst>
          </p:cNvPr>
          <p:cNvCxnSpPr>
            <a:cxnSpLocks/>
          </p:cNvCxnSpPr>
          <p:nvPr userDrawn="1"/>
        </p:nvCxnSpPr>
        <p:spPr>
          <a:xfrm>
            <a:off x="4208106" y="586338"/>
            <a:ext cx="715909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sim 7">
            <a:extLst>
              <a:ext uri="{FF2B5EF4-FFF2-40B4-BE49-F238E27FC236}">
                <a16:creationId xmlns:a16="http://schemas.microsoft.com/office/drawing/2014/main" id="{C0E5A012-2939-D141-8D23-592AE5C7C12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26518" y="126419"/>
            <a:ext cx="610521" cy="610521"/>
          </a:xfrm>
          <a:prstGeom prst="rect">
            <a:avLst/>
          </a:prstGeom>
        </p:spPr>
      </p:pic>
      <p:sp>
        <p:nvSpPr>
          <p:cNvPr id="10" name="Dikdörtgen 9"/>
          <p:cNvSpPr/>
          <p:nvPr userDrawn="1"/>
        </p:nvSpPr>
        <p:spPr>
          <a:xfrm>
            <a:off x="1154644" y="21719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tr-TR" sz="1000" b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MÜHENDİSLİK FAKÜLTESİ</a:t>
            </a:r>
            <a:endParaRPr lang="tr-TR" sz="10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000" b="0" noProof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en-US" sz="1000" b="0" baseline="0" noProof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Engineering</a:t>
            </a:r>
            <a:endParaRPr lang="en-US" sz="1000" b="0" noProof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 userDrawn="1"/>
        </p:nvSpPr>
        <p:spPr>
          <a:xfrm>
            <a:off x="10425953" y="247106"/>
            <a:ext cx="927847" cy="36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6. Hafta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631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8426D-0539-4625-9ED9-9432B5AB0B4E}" type="datetimeFigureOut">
              <a:rPr lang="tr-TR" smtClean="0"/>
              <a:t>09.11.2020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741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Makine Mühendisliği Bölümü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tr-TR" dirty="0">
                <a:solidFill>
                  <a:srgbClr val="1E1162"/>
                </a:solidFill>
              </a:rPr>
              <a:t>Dersin Adı: </a:t>
            </a:r>
            <a:r>
              <a:rPr lang="tr-TR" dirty="0" smtClean="0">
                <a:solidFill>
                  <a:srgbClr val="1E1162"/>
                </a:solidFill>
              </a:rPr>
              <a:t>MUH BİL– Bilgisayar Programlama</a:t>
            </a:r>
            <a:endParaRPr lang="tr-TR" dirty="0">
              <a:solidFill>
                <a:srgbClr val="1E1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tr-TR" dirty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Dersin Hocası: </a:t>
            </a:r>
            <a:r>
              <a:rPr lang="tr-TR" dirty="0" smtClean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Dr.Öğr.Üyesi İlhan Volkan ÖNER</a:t>
            </a:r>
            <a:endParaRPr lang="tr-TR" dirty="0">
              <a:solidFill>
                <a:srgbClr val="1E1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1C42A7E1-4275-024A-8631-43CFA2748EDF}"/>
              </a:ext>
            </a:extLst>
          </p:cNvPr>
          <p:cNvSpPr txBox="1">
            <a:spLocks/>
          </p:cNvSpPr>
          <p:nvPr/>
        </p:nvSpPr>
        <p:spPr>
          <a:xfrm>
            <a:off x="2209799" y="864973"/>
            <a:ext cx="8809653" cy="848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MÜHENDİSLİK FAKÜLTESİ</a:t>
            </a:r>
            <a:endParaRPr lang="tr-T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Engineering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10</a:t>
            </a:fld>
            <a:endParaRPr lang="tr-TR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844050" y="0"/>
            <a:ext cx="4716463" cy="52322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Batang" pitchFamily="18" charset="-127"/>
                <a:cs typeface="Calibri" pitchFamily="34" charset="0"/>
              </a:rPr>
              <a:t>for</a:t>
            </a:r>
            <a:r>
              <a:rPr lang="tr-TR" sz="2800" dirty="0">
                <a:cs typeface="Calibri" pitchFamily="34" charset="0"/>
              </a:rPr>
              <a:t>   döngüsünün  genel yapısı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62695" y="1038672"/>
            <a:ext cx="4540025" cy="1508105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tr-TR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döngü değişkeni</a:t>
            </a:r>
            <a:r>
              <a:rPr kumimoji="0" lang="tr-TR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başlangıç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bitiş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komutlar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….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</a:t>
            </a: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562695" y="2977479"/>
            <a:ext cx="8676964" cy="46230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 lIns="92075" tIns="46037" rIns="92075" bIns="46037">
            <a:spAutoFit/>
          </a:bodyPr>
          <a:lstStyle/>
          <a:p>
            <a:pPr eaLnBrk="0" fontAlgn="base" hangingPunct="0">
              <a:spcBef>
                <a:spcPct val="24000"/>
              </a:spcBef>
              <a:spcAft>
                <a:spcPct val="0"/>
              </a:spcAft>
            </a:pPr>
            <a:r>
              <a:rPr lang="tr-TR" sz="2400" dirty="0">
                <a:solidFill>
                  <a:srgbClr val="000000"/>
                </a:solidFill>
                <a:cs typeface="Calibri" pitchFamily="34" charset="0"/>
              </a:rPr>
              <a:t>Örnek:</a:t>
            </a:r>
            <a:r>
              <a:rPr lang="en-US" sz="2400" dirty="0">
                <a:solidFill>
                  <a:srgbClr val="000000"/>
                </a:solidFill>
                <a:cs typeface="Calibri" pitchFamily="34" charset="0"/>
              </a:rPr>
              <a:t> 1’den 20’ye </a:t>
            </a:r>
            <a:r>
              <a:rPr lang="en-US" sz="2400" dirty="0" err="1">
                <a:solidFill>
                  <a:srgbClr val="000000"/>
                </a:solidFill>
                <a:cs typeface="Calibri" pitchFamily="34" charset="0"/>
              </a:rPr>
              <a:t>kadar</a:t>
            </a:r>
            <a:r>
              <a:rPr lang="en-US" sz="2400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Calibri" pitchFamily="34" charset="0"/>
              </a:rPr>
              <a:t>sayıların</a:t>
            </a:r>
            <a:r>
              <a:rPr lang="en-US" sz="2400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Calibri" pitchFamily="34" charset="0"/>
              </a:rPr>
              <a:t>toplamını</a:t>
            </a:r>
            <a:r>
              <a:rPr lang="en-US" sz="2400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Calibri" pitchFamily="34" charset="0"/>
              </a:rPr>
              <a:t>bulan</a:t>
            </a:r>
            <a:r>
              <a:rPr lang="en-US" sz="2400" dirty="0">
                <a:solidFill>
                  <a:srgbClr val="000000"/>
                </a:solidFill>
                <a:cs typeface="Calibri" pitchFamily="34" charset="0"/>
              </a:rPr>
              <a:t> program   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186402" y="4017241"/>
            <a:ext cx="3563937" cy="2163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clc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oplam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0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;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/>
            </a:r>
            <a:b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</a:b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for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x = 1:20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	toplam = toplam + x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;</a:t>
            </a: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end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b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</a:b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toplam</a:t>
            </a:r>
          </a:p>
        </p:txBody>
      </p:sp>
      <p:sp>
        <p:nvSpPr>
          <p:cNvPr id="9" name="AutoShape 16"/>
          <p:cNvSpPr>
            <a:spLocks/>
          </p:cNvSpPr>
          <p:nvPr/>
        </p:nvSpPr>
        <p:spPr bwMode="auto">
          <a:xfrm>
            <a:off x="4844050" y="4863740"/>
            <a:ext cx="2557463" cy="936625"/>
          </a:xfrm>
          <a:prstGeom prst="rightBracket">
            <a:avLst>
              <a:gd name="adj" fmla="val 1523"/>
            </a:avLst>
          </a:prstGeom>
          <a:noFill/>
          <a:ln w="28575">
            <a:solidFill>
              <a:srgbClr val="333399"/>
            </a:solidFill>
            <a:round/>
            <a:headEnd type="triangle" w="lg" len="lg"/>
            <a:tailEnd type="none" w="lg" len="lg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1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11</a:t>
            </a:fld>
            <a:endParaRPr lang="tr-TR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4105908" y="57773"/>
            <a:ext cx="1101584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Örnek</a:t>
            </a:r>
            <a:endParaRPr lang="tr-TR" altLang="zh-CN" sz="2800" b="1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0444" y="1021409"/>
            <a:ext cx="110417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400" dirty="0" smtClean="0">
                <a:solidFill>
                  <a:srgbClr val="000000"/>
                </a:solidFill>
                <a:cs typeface="Calibri" pitchFamily="34" charset="0"/>
              </a:rPr>
              <a:t>Ekrandan girilen  bir sayıya kadar olan sayıların </a:t>
            </a:r>
            <a:r>
              <a:rPr lang="tr-TR" sz="2400" b="1" dirty="0" smtClean="0">
                <a:solidFill>
                  <a:srgbClr val="000000"/>
                </a:solidFill>
                <a:cs typeface="Calibri" pitchFamily="34" charset="0"/>
              </a:rPr>
              <a:t>toplamını</a:t>
            </a:r>
            <a:r>
              <a:rPr lang="tr-TR" sz="2400" dirty="0" smtClean="0">
                <a:solidFill>
                  <a:srgbClr val="000000"/>
                </a:solidFill>
                <a:cs typeface="Calibri" pitchFamily="34" charset="0"/>
              </a:rPr>
              <a:t> ve </a:t>
            </a:r>
            <a:r>
              <a:rPr lang="tr-TR" sz="2400" b="1" dirty="0" smtClean="0">
                <a:solidFill>
                  <a:srgbClr val="000000"/>
                </a:solidFill>
                <a:cs typeface="Calibri" pitchFamily="34" charset="0"/>
              </a:rPr>
              <a:t>çarpımını</a:t>
            </a:r>
            <a:r>
              <a:rPr lang="tr-TR" sz="2400" dirty="0" smtClean="0">
                <a:solidFill>
                  <a:srgbClr val="000000"/>
                </a:solidFill>
                <a:cs typeface="Calibri" pitchFamily="34" charset="0"/>
              </a:rPr>
              <a:t> bulan</a:t>
            </a:r>
            <a:r>
              <a:rPr lang="en-US" sz="2400" dirty="0" smtClean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Calibri" pitchFamily="34" charset="0"/>
              </a:rPr>
              <a:t>program</a:t>
            </a:r>
            <a:endParaRPr lang="tr-TR" sz="24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846334" y="60128"/>
            <a:ext cx="505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KONTROL VE DÖNGÜ YAPILARI</a:t>
            </a:r>
            <a:endParaRPr lang="tr-TR" sz="2800" b="1" dirty="0">
              <a:solidFill>
                <a:srgbClr val="0070C0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/>
          <a:srcRect l="13396" t="18603" r="69166" b="39419"/>
          <a:stretch/>
        </p:blipFill>
        <p:spPr>
          <a:xfrm>
            <a:off x="3516088" y="1921135"/>
            <a:ext cx="4660491" cy="359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12</a:t>
            </a:fld>
            <a:endParaRPr lang="tr-TR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4263690" y="0"/>
            <a:ext cx="3455987" cy="52386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>
            <a:spAutoFit/>
          </a:bodyPr>
          <a:lstStyle/>
          <a:p>
            <a:pPr>
              <a:spcBef>
                <a:spcPct val="24000"/>
              </a:spcBef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f</a:t>
            </a:r>
            <a:r>
              <a:rPr lang="tr-T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printf </a:t>
            </a: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komutu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25215" y="1022220"/>
            <a:ext cx="10969258" cy="830997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Ekrana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bilgi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yada sayısal bir değeri 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beli bir düzende yazdırmak için kullanılan komuttur. Bu komut vasıtasıyla bir veya birden fazla bilgi ekranda görüntülenir. 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403648" y="2485195"/>
            <a:ext cx="6769100" cy="77946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r-T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Genel kullanımı: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tr-TR" b="1" dirty="0">
                <a:solidFill>
                  <a:srgbClr val="000000"/>
                </a:solidFill>
                <a:latin typeface="Arial" charset="0"/>
              </a:rPr>
              <a:t>fprintf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tr-TR" b="1" dirty="0" smtClean="0">
                <a:solidFill>
                  <a:srgbClr val="FF0000"/>
                </a:solidFill>
                <a:latin typeface="Arial" charset="0"/>
              </a:rPr>
              <a:t>‘</a:t>
            </a:r>
            <a:r>
              <a:rPr lang="tr-TR" dirty="0" smtClean="0">
                <a:solidFill>
                  <a:srgbClr val="A50021"/>
                </a:solidFill>
                <a:latin typeface="Arial" charset="0"/>
              </a:rPr>
              <a:t>Ekrana yazdırılacak </a:t>
            </a:r>
            <a:r>
              <a:rPr lang="tr-TR" dirty="0">
                <a:solidFill>
                  <a:srgbClr val="A50021"/>
                </a:solidFill>
                <a:latin typeface="Arial" charset="0"/>
              </a:rPr>
              <a:t>açıklama </a:t>
            </a:r>
            <a:r>
              <a:rPr lang="tr-TR" dirty="0">
                <a:solidFill>
                  <a:srgbClr val="000000"/>
                </a:solidFill>
                <a:latin typeface="Arial" charset="0"/>
              </a:rPr>
              <a:t>%f \n</a:t>
            </a:r>
            <a:r>
              <a:rPr lang="tr-TR" b="1" dirty="0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tr-TR" dirty="0">
                <a:solidFill>
                  <a:srgbClr val="000000"/>
                </a:solidFill>
                <a:latin typeface="Arial" charset="0"/>
              </a:rPr>
              <a:t>, deger</a:t>
            </a:r>
            <a:r>
              <a:rPr lang="tr-TR" dirty="0">
                <a:solidFill>
                  <a:srgbClr val="A50021"/>
                </a:solidFill>
                <a:latin typeface="Arial" charset="0"/>
              </a:rPr>
              <a:t>)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25214" y="3429000"/>
            <a:ext cx="8726607" cy="1604963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Burada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%f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Değerin reel sayı olduğunu gösterir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 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\n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Bir satır atlatır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deger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Ekrana yazılması istenen sayısal değişkenin adı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25214" y="5197476"/>
            <a:ext cx="8726607" cy="1192212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Diğer yazım biçimleri: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%g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Tamsayı değeri basar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%e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Üstel değer basar</a:t>
            </a:r>
          </a:p>
        </p:txBody>
      </p:sp>
    </p:spTree>
    <p:extLst>
      <p:ext uri="{BB962C8B-B14F-4D97-AF65-F5344CB8AC3E}">
        <p14:creationId xmlns:p14="http://schemas.microsoft.com/office/powerpoint/2010/main" val="9221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13</a:t>
            </a:fld>
            <a:endParaRPr lang="tr-TR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447918" y="798286"/>
            <a:ext cx="3455987" cy="52386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>
            <a:spAutoFit/>
          </a:bodyPr>
          <a:lstStyle/>
          <a:p>
            <a:pPr>
              <a:spcBef>
                <a:spcPct val="24000"/>
              </a:spcBef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f</a:t>
            </a:r>
            <a:r>
              <a:rPr lang="tr-T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printf </a:t>
            </a: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komutu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179" t="32490" r="34382" b="24256"/>
          <a:stretch/>
        </p:blipFill>
        <p:spPr>
          <a:xfrm>
            <a:off x="696687" y="1785257"/>
            <a:ext cx="6313713" cy="282047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833" t="28522" r="62159" b="17708"/>
          <a:stretch/>
        </p:blipFill>
        <p:spPr>
          <a:xfrm>
            <a:off x="7449457" y="1547667"/>
            <a:ext cx="3904343" cy="39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14</a:t>
            </a:fld>
            <a:endParaRPr lang="tr-TR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90438" y="872716"/>
            <a:ext cx="8653581" cy="46166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400" dirty="0" smtClean="0">
                <a:solidFill>
                  <a:srgbClr val="000000"/>
                </a:solidFill>
                <a:cs typeface="Calibri" pitchFamily="34" charset="0"/>
              </a:rPr>
              <a:t>Aşağıda </a:t>
            </a:r>
            <a:r>
              <a:rPr lang="tr-TR" sz="2400" dirty="0">
                <a:solidFill>
                  <a:srgbClr val="000000"/>
                </a:solidFill>
                <a:cs typeface="Calibri" pitchFamily="34" charset="0"/>
              </a:rPr>
              <a:t>verilen çıktıyı ekrana yazdıracak bir program yazınız.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710544" y="0"/>
            <a:ext cx="505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KONTROL VE DÖNGÜ YAPILARI</a:t>
            </a:r>
            <a:endParaRPr lang="tr-TR" sz="2800" b="1" dirty="0">
              <a:solidFill>
                <a:srgbClr val="0070C0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/>
          <a:srcRect l="13065" t="60811" r="62103" b="8796"/>
          <a:stretch/>
        </p:blipFill>
        <p:spPr>
          <a:xfrm>
            <a:off x="3136154" y="2361672"/>
            <a:ext cx="6244964" cy="245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84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15</a:t>
            </a:fld>
            <a:endParaRPr lang="tr-TR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90438" y="872716"/>
            <a:ext cx="8653581" cy="46166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400" dirty="0" smtClean="0">
                <a:solidFill>
                  <a:srgbClr val="000000"/>
                </a:solidFill>
                <a:cs typeface="Calibri" pitchFamily="34" charset="0"/>
              </a:rPr>
              <a:t>Aşağıda </a:t>
            </a:r>
            <a:r>
              <a:rPr lang="tr-TR" sz="2400" dirty="0">
                <a:solidFill>
                  <a:srgbClr val="000000"/>
                </a:solidFill>
                <a:cs typeface="Calibri" pitchFamily="34" charset="0"/>
              </a:rPr>
              <a:t>verilen çıktıyı ekrana yazdıracak bir program yazınız.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710544" y="0"/>
            <a:ext cx="505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KONTROL VE DÖNGÜ YAPILARI</a:t>
            </a:r>
            <a:endParaRPr lang="tr-TR" sz="2800" b="1" dirty="0">
              <a:solidFill>
                <a:srgbClr val="0070C0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/>
          <a:srcRect l="13065" t="18258" r="62103" b="8796"/>
          <a:stretch/>
        </p:blipFill>
        <p:spPr>
          <a:xfrm>
            <a:off x="3707654" y="1619602"/>
            <a:ext cx="4724497" cy="445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46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16</a:t>
            </a:fld>
            <a:endParaRPr lang="tr-TR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085061" y="1448913"/>
            <a:ext cx="10686923" cy="58907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dirty="0" smtClean="0">
                <a:solidFill>
                  <a:srgbClr val="000000"/>
                </a:solidFill>
                <a:cs typeface="Calibri" pitchFamily="34" charset="0"/>
              </a:rPr>
              <a:t>1’den </a:t>
            </a:r>
            <a:r>
              <a:rPr lang="tr-TR" sz="2400" dirty="0">
                <a:solidFill>
                  <a:srgbClr val="000000"/>
                </a:solidFill>
                <a:cs typeface="Calibri" pitchFamily="34" charset="0"/>
              </a:rPr>
              <a:t>10 kadar sayıları </a:t>
            </a:r>
            <a:r>
              <a:rPr lang="tr-TR" sz="2400" dirty="0" smtClean="0">
                <a:solidFill>
                  <a:srgbClr val="000000"/>
                </a:solidFill>
                <a:cs typeface="Calibri" pitchFamily="34" charset="0"/>
              </a:rPr>
              <a:t>ve karelerini ekrana yazdıran </a:t>
            </a:r>
            <a:r>
              <a:rPr lang="tr-TR" sz="2400" dirty="0">
                <a:solidFill>
                  <a:srgbClr val="000000"/>
                </a:solidFill>
                <a:cs typeface="Calibri" pitchFamily="34" charset="0"/>
              </a:rPr>
              <a:t>bir program yazınız.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085061" y="786058"/>
            <a:ext cx="3455987" cy="52386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>
            <a:spAutoFit/>
          </a:bodyPr>
          <a:lstStyle/>
          <a:p>
            <a:pPr>
              <a:spcBef>
                <a:spcPct val="24000"/>
              </a:spcBef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Uygulama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06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17</a:t>
            </a:fld>
            <a:endParaRPr lang="tr-TR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085061" y="1448913"/>
            <a:ext cx="10686923" cy="58907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dirty="0" smtClean="0">
                <a:solidFill>
                  <a:srgbClr val="000000"/>
                </a:solidFill>
                <a:cs typeface="Calibri" pitchFamily="34" charset="0"/>
              </a:rPr>
              <a:t>1’den </a:t>
            </a:r>
            <a:r>
              <a:rPr lang="tr-TR" sz="2400" dirty="0">
                <a:solidFill>
                  <a:srgbClr val="000000"/>
                </a:solidFill>
                <a:cs typeface="Calibri" pitchFamily="34" charset="0"/>
              </a:rPr>
              <a:t>10 kadar sayıları </a:t>
            </a:r>
            <a:r>
              <a:rPr lang="tr-TR" sz="2400" dirty="0" smtClean="0">
                <a:solidFill>
                  <a:srgbClr val="000000"/>
                </a:solidFill>
                <a:cs typeface="Calibri" pitchFamily="34" charset="0"/>
              </a:rPr>
              <a:t>ve karelerini ekrana yazdıran </a:t>
            </a:r>
            <a:r>
              <a:rPr lang="tr-TR" sz="2400" dirty="0">
                <a:solidFill>
                  <a:srgbClr val="000000"/>
                </a:solidFill>
                <a:cs typeface="Calibri" pitchFamily="34" charset="0"/>
              </a:rPr>
              <a:t>bir program yazınız.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085061" y="786058"/>
            <a:ext cx="3455987" cy="52386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>
            <a:spAutoFit/>
          </a:bodyPr>
          <a:lstStyle/>
          <a:p>
            <a:pPr>
              <a:spcBef>
                <a:spcPct val="24000"/>
              </a:spcBef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Uygulama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/>
          <a:srcRect l="13080" t="17111" r="66536" b="46000"/>
          <a:stretch/>
        </p:blipFill>
        <p:spPr>
          <a:xfrm>
            <a:off x="2813054" y="2465983"/>
            <a:ext cx="54483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57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18</a:t>
            </a:fld>
            <a:endParaRPr lang="tr-TR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085061" y="1924312"/>
            <a:ext cx="10686923" cy="58907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dirty="0" smtClean="0">
                <a:solidFill>
                  <a:srgbClr val="000000"/>
                </a:solidFill>
                <a:cs typeface="Calibri" pitchFamily="34" charset="0"/>
              </a:rPr>
              <a:t>1’den </a:t>
            </a:r>
            <a:r>
              <a:rPr lang="tr-TR" sz="2400" dirty="0">
                <a:solidFill>
                  <a:srgbClr val="000000"/>
                </a:solidFill>
                <a:cs typeface="Calibri" pitchFamily="34" charset="0"/>
              </a:rPr>
              <a:t>10 kadar </a:t>
            </a:r>
            <a:r>
              <a:rPr lang="tr-TR" sz="2400" dirty="0" smtClean="0">
                <a:solidFill>
                  <a:srgbClr val="000000"/>
                </a:solidFill>
                <a:cs typeface="Calibri" pitchFamily="34" charset="0"/>
              </a:rPr>
              <a:t>sayıların küplerinin toplamını bulan programı yazınız.</a:t>
            </a:r>
            <a:endParaRPr lang="tr-TR" sz="24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085061" y="786058"/>
            <a:ext cx="3455987" cy="52386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>
            <a:spAutoFit/>
          </a:bodyPr>
          <a:lstStyle/>
          <a:p>
            <a:pPr>
              <a:spcBef>
                <a:spcPct val="24000"/>
              </a:spcBef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Uygulama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83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19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3048000" y="1713637"/>
            <a:ext cx="6096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 err="1"/>
              <a:t>clear</a:t>
            </a:r>
            <a:r>
              <a:rPr lang="tr-TR" sz="2800" dirty="0"/>
              <a:t> </a:t>
            </a:r>
            <a:r>
              <a:rPr lang="tr-TR" sz="2800" dirty="0" err="1"/>
              <a:t>all</a:t>
            </a:r>
            <a:endParaRPr lang="tr-TR" sz="2800" dirty="0"/>
          </a:p>
          <a:p>
            <a:r>
              <a:rPr lang="tr-TR" sz="2800" dirty="0" err="1"/>
              <a:t>clc</a:t>
            </a:r>
            <a:endParaRPr lang="tr-TR" sz="2800" dirty="0"/>
          </a:p>
          <a:p>
            <a:r>
              <a:rPr lang="tr-TR" sz="2800" dirty="0"/>
              <a:t>Toplam=0;</a:t>
            </a:r>
          </a:p>
          <a:p>
            <a:r>
              <a:rPr lang="tr-TR" sz="2800" dirty="0" err="1"/>
              <a:t>for</a:t>
            </a:r>
            <a:r>
              <a:rPr lang="tr-TR" sz="2800" dirty="0"/>
              <a:t> a=1:1:10;</a:t>
            </a:r>
          </a:p>
          <a:p>
            <a:r>
              <a:rPr lang="tr-TR" sz="2800" dirty="0"/>
              <a:t>    Toplam=Toplam+a^3;</a:t>
            </a:r>
          </a:p>
          <a:p>
            <a:r>
              <a:rPr lang="tr-TR" sz="2800" dirty="0" err="1"/>
              <a:t>end</a:t>
            </a:r>
            <a:endParaRPr lang="tr-TR" sz="2800" dirty="0"/>
          </a:p>
          <a:p>
            <a:r>
              <a:rPr lang="tr-TR" sz="2800" dirty="0" err="1"/>
              <a:t>fprintf</a:t>
            </a:r>
            <a:r>
              <a:rPr lang="tr-TR" sz="2800" dirty="0"/>
              <a:t>('Toplam= %d\</a:t>
            </a:r>
            <a:r>
              <a:rPr lang="tr-TR" sz="2800" dirty="0" err="1"/>
              <a:t>n',Toplam</a:t>
            </a:r>
            <a:r>
              <a:rPr lang="tr-TR" sz="2800" dirty="0"/>
              <a:t>);</a:t>
            </a: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12624" t="15849" r="67952" b="49743"/>
          <a:stretch/>
        </p:blipFill>
        <p:spPr>
          <a:xfrm>
            <a:off x="2500604" y="1713637"/>
            <a:ext cx="5958552" cy="33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5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495551" y="4292601"/>
            <a:ext cx="3529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674938" y="4471988"/>
            <a:ext cx="3529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710544" y="0"/>
            <a:ext cx="505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KONTROL VE DÖNGÜ YAPILARI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43508" y="991959"/>
            <a:ext cx="8774519" cy="12748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2075" tIns="46037" rIns="92075" bIns="46037">
            <a:spAutoFit/>
          </a:bodyPr>
          <a:lstStyle/>
          <a:p>
            <a:pPr>
              <a:spcBef>
                <a:spcPct val="10000"/>
              </a:spcBef>
            </a:pPr>
            <a:r>
              <a:rPr lang="tr-TR" sz="2400" dirty="0" smtClean="0">
                <a:latin typeface="Calibri" pitchFamily="34" charset="0"/>
              </a:rPr>
              <a:t>Ekrana  her hangi bir mesajı yazdırmak için kullanılan komuttur.</a:t>
            </a:r>
          </a:p>
          <a:p>
            <a:pPr>
              <a:spcBef>
                <a:spcPct val="10000"/>
              </a:spcBef>
            </a:pPr>
            <a:r>
              <a:rPr lang="tr-TR" sz="2000" dirty="0" smtClean="0">
                <a:solidFill>
                  <a:schemeClr val="accent2"/>
                </a:solidFill>
                <a:latin typeface="Comic Sans MS" pitchFamily="66" charset="0"/>
              </a:rPr>
              <a:t>			</a:t>
            </a:r>
          </a:p>
          <a:p>
            <a:pPr algn="ctr">
              <a:spcBef>
                <a:spcPct val="10000"/>
              </a:spcBef>
            </a:pPr>
            <a:r>
              <a:rPr lang="tr-TR" sz="2800" b="1" dirty="0" smtClean="0">
                <a:latin typeface="Comic Sans MS" pitchFamily="66" charset="0"/>
              </a:rPr>
              <a:t>Disp(‘</a:t>
            </a:r>
            <a:r>
              <a:rPr lang="tr-TR" sz="2800" b="1" dirty="0" smtClean="0">
                <a:solidFill>
                  <a:srgbClr val="0000FF"/>
                </a:solidFill>
                <a:latin typeface="Comic Sans MS" pitchFamily="66" charset="0"/>
              </a:rPr>
              <a:t>yazdırılacak mesaj</a:t>
            </a:r>
            <a:r>
              <a:rPr lang="tr-TR" sz="2800" b="1" dirty="0" smtClean="0">
                <a:latin typeface="Comic Sans MS" pitchFamily="66" charset="0"/>
              </a:rPr>
              <a:t>’);</a:t>
            </a:r>
            <a:endParaRPr lang="tr-TR" sz="2800" b="1" dirty="0">
              <a:latin typeface="Comic Sans MS" pitchFamily="66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52252" y="2492895"/>
            <a:ext cx="8765775" cy="8316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2075" tIns="46037" rIns="92075" bIns="46037">
            <a:spAutoFit/>
          </a:bodyPr>
          <a:lstStyle/>
          <a:p>
            <a:pPr algn="just">
              <a:spcBef>
                <a:spcPct val="10000"/>
              </a:spcBef>
            </a:pPr>
            <a:r>
              <a:rPr lang="tr-TR" sz="2400" b="1" dirty="0">
                <a:latin typeface="Comic Sans MS" pitchFamily="66" charset="0"/>
              </a:rPr>
              <a:t>Örnek</a:t>
            </a:r>
            <a:r>
              <a:rPr lang="tr-TR" sz="2400" dirty="0">
                <a:latin typeface="Comic Sans MS" pitchFamily="66" charset="0"/>
              </a:rPr>
              <a:t>: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tr-TR" sz="2400" dirty="0" smtClean="0">
                <a:latin typeface="Calibri" pitchFamily="34" charset="0"/>
              </a:rPr>
              <a:t>Girilen iki sayının oranını bulan ve  paydaya  sıfır girildiğinde ekrana “üzgünüm sıfıra bölüm  hatası var” mesajı yazdıran </a:t>
            </a:r>
            <a:r>
              <a:rPr lang="en-US" sz="2400" dirty="0" smtClean="0">
                <a:latin typeface="Calibri" pitchFamily="34" charset="0"/>
              </a:rPr>
              <a:t>program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400613"/>
              </p:ext>
            </p:extLst>
          </p:nvPr>
        </p:nvGraphicFramePr>
        <p:xfrm>
          <a:off x="496095" y="3784444"/>
          <a:ext cx="208915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Denklem" r:id="rId3" imgW="927000" imgH="431640" progId="Equation.3">
                  <p:embed/>
                </p:oleObj>
              </mc:Choice>
              <mc:Fallback>
                <p:oleObj name="Denklem" r:id="rId3" imgW="927000" imgH="431640" progId="Equation.3">
                  <p:embed/>
                  <p:pic>
                    <p:nvPicPr>
                      <p:cNvPr id="675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5" y="3784444"/>
                        <a:ext cx="2089150" cy="97313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276125" y="3464439"/>
            <a:ext cx="5508625" cy="29177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 dirty="0" smtClean="0"/>
              <a:t>clc </a:t>
            </a: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>N = </a:t>
            </a:r>
            <a:r>
              <a:rPr lang="tr-TR" b="1" dirty="0" err="1"/>
              <a:t>input</a:t>
            </a:r>
            <a:r>
              <a:rPr lang="tr-TR" b="1" dirty="0"/>
              <a:t>(‘payı giriniz: '); </a:t>
            </a:r>
            <a:br>
              <a:rPr lang="tr-TR" b="1" dirty="0"/>
            </a:br>
            <a:r>
              <a:rPr lang="tr-TR" b="1" dirty="0"/>
              <a:t>D = </a:t>
            </a:r>
            <a:r>
              <a:rPr lang="tr-TR" b="1" dirty="0" err="1"/>
              <a:t>input</a:t>
            </a:r>
            <a:r>
              <a:rPr lang="tr-TR" b="1" dirty="0"/>
              <a:t>(‘paydayı giriniz: '); </a:t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err="1">
                <a:solidFill>
                  <a:srgbClr val="0066FF"/>
                </a:solidFill>
              </a:rPr>
              <a:t>if</a:t>
            </a:r>
            <a:r>
              <a:rPr lang="tr-TR" b="1" dirty="0">
                <a:solidFill>
                  <a:srgbClr val="0066FF"/>
                </a:solidFill>
              </a:rPr>
              <a:t>   </a:t>
            </a:r>
            <a:r>
              <a:rPr lang="tr-TR" b="1" dirty="0"/>
              <a:t>D==0 </a:t>
            </a:r>
          </a:p>
          <a:p>
            <a:pPr>
              <a:spcBef>
                <a:spcPct val="20000"/>
              </a:spcBef>
            </a:pPr>
            <a:r>
              <a:rPr lang="tr-TR" b="1" dirty="0"/>
              <a:t>	Disp(‘üzgünüm, sıfıra bölüm hatası var‘)</a:t>
            </a:r>
          </a:p>
          <a:p>
            <a:endParaRPr lang="tr-TR" b="1" dirty="0"/>
          </a:p>
          <a:p>
            <a:r>
              <a:rPr lang="tr-TR" b="1" dirty="0">
                <a:solidFill>
                  <a:srgbClr val="0066FF"/>
                </a:solidFill>
              </a:rPr>
              <a:t>else</a:t>
            </a:r>
            <a:r>
              <a:rPr lang="tr-TR" b="1" dirty="0"/>
              <a:t> </a:t>
            </a:r>
            <a:br>
              <a:rPr lang="tr-TR" b="1" dirty="0"/>
            </a:br>
            <a:r>
              <a:rPr lang="tr-TR" b="1" dirty="0"/>
              <a:t>	oran = N/D </a:t>
            </a:r>
          </a:p>
          <a:p>
            <a:r>
              <a:rPr lang="tr-TR" b="1" dirty="0" err="1">
                <a:solidFill>
                  <a:srgbClr val="0066FF"/>
                </a:solidFill>
              </a:rPr>
              <a:t>end</a:t>
            </a:r>
            <a:r>
              <a:rPr lang="tr-TR" b="1" dirty="0">
                <a:solidFill>
                  <a:srgbClr val="0066FF"/>
                </a:solidFill>
              </a:rPr>
              <a:t> </a:t>
            </a:r>
            <a:endParaRPr lang="tr-TR" b="1" dirty="0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237362" y="392612"/>
            <a:ext cx="2038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zh-C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d</a:t>
            </a:r>
            <a:r>
              <a:rPr lang="tr-TR" altLang="zh-C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isp</a:t>
            </a:r>
            <a:r>
              <a:rPr lang="tr-TR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 komutu</a:t>
            </a:r>
            <a:endParaRPr lang="tr-TR" altLang="zh-CN" sz="2800" b="1" dirty="0">
              <a:solidFill>
                <a:srgbClr val="FF000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20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557434" y="1812744"/>
            <a:ext cx="7758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1²+3²+5²+...+105² toplamını bulduran </a:t>
            </a:r>
            <a:r>
              <a:rPr lang="tr-TR" dirty="0" err="1"/>
              <a:t>Matlab</a:t>
            </a:r>
            <a:r>
              <a:rPr lang="tr-TR" dirty="0"/>
              <a:t> programını yazınız.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57434" y="1102802"/>
            <a:ext cx="1101584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Örnek</a:t>
            </a:r>
            <a:endParaRPr lang="tr-TR" altLang="zh-CN" sz="2800" b="1" dirty="0">
              <a:solidFill>
                <a:srgbClr val="00000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94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21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3048000" y="179440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clear</a:t>
            </a:r>
            <a:r>
              <a:rPr lang="tr-TR" dirty="0"/>
              <a:t> </a:t>
            </a:r>
            <a:r>
              <a:rPr lang="tr-TR" dirty="0" err="1"/>
              <a:t>all</a:t>
            </a:r>
            <a:endParaRPr lang="tr-TR" dirty="0"/>
          </a:p>
          <a:p>
            <a:r>
              <a:rPr lang="tr-TR" dirty="0" err="1"/>
              <a:t>clc</a:t>
            </a:r>
            <a:endParaRPr lang="tr-TR" dirty="0"/>
          </a:p>
          <a:p>
            <a:r>
              <a:rPr lang="tr-TR" dirty="0"/>
              <a:t>toplam=0;</a:t>
            </a:r>
          </a:p>
          <a:p>
            <a:r>
              <a:rPr lang="tr-TR" dirty="0" err="1"/>
              <a:t>for</a:t>
            </a:r>
            <a:r>
              <a:rPr lang="tr-TR" dirty="0"/>
              <a:t> i=1:2:105</a:t>
            </a:r>
          </a:p>
          <a:p>
            <a:r>
              <a:rPr lang="tr-TR" dirty="0"/>
              <a:t>    toplam=toplam+i^2;</a:t>
            </a:r>
          </a:p>
          <a:p>
            <a:r>
              <a:rPr lang="tr-TR" dirty="0" err="1"/>
              <a:t>end</a:t>
            </a:r>
            <a:endParaRPr lang="tr-TR" dirty="0"/>
          </a:p>
          <a:p>
            <a:r>
              <a:rPr lang="tr-TR" dirty="0" err="1"/>
              <a:t>fprintf</a:t>
            </a:r>
            <a:r>
              <a:rPr lang="tr-TR" dirty="0"/>
              <a:t>('Toplam=%g\</a:t>
            </a:r>
            <a:r>
              <a:rPr lang="tr-TR" dirty="0" err="1"/>
              <a:t>n',toplam</a:t>
            </a:r>
            <a:r>
              <a:rPr lang="tr-TR" dirty="0"/>
              <a:t>)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12366" t="18000" r="70100" b="48222"/>
          <a:stretch/>
        </p:blipFill>
        <p:spPr>
          <a:xfrm>
            <a:off x="2276669" y="1362270"/>
            <a:ext cx="46863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15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22</a:t>
            </a:fld>
            <a:endParaRPr lang="tr-TR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085061" y="947980"/>
            <a:ext cx="3455987" cy="52386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>
            <a:spAutoFit/>
          </a:bodyPr>
          <a:lstStyle/>
          <a:p>
            <a:pPr>
              <a:spcBef>
                <a:spcPct val="24000"/>
              </a:spcBef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Uygulama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3364" t="63945" r="59551" b="6889"/>
          <a:stretch/>
        </p:blipFill>
        <p:spPr>
          <a:xfrm>
            <a:off x="2813054" y="2788444"/>
            <a:ext cx="7239000" cy="250031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683657" y="1720850"/>
            <a:ext cx="779417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rgbClr val="000000"/>
                </a:solidFill>
                <a:cs typeface="Calibri" pitchFamily="34" charset="0"/>
              </a:rPr>
              <a:t>Aşağıdaki ekran görüntüsünü veren programı </a:t>
            </a:r>
            <a:r>
              <a:rPr lang="tr-TR" dirty="0">
                <a:solidFill>
                  <a:srgbClr val="000000"/>
                </a:solidFill>
                <a:cs typeface="Calibri" pitchFamily="34" charset="0"/>
              </a:rPr>
              <a:t>yazınız.</a:t>
            </a:r>
          </a:p>
        </p:txBody>
      </p:sp>
    </p:spTree>
    <p:extLst>
      <p:ext uri="{BB962C8B-B14F-4D97-AF65-F5344CB8AC3E}">
        <p14:creationId xmlns:p14="http://schemas.microsoft.com/office/powerpoint/2010/main" val="195627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23</a:t>
            </a:fld>
            <a:endParaRPr lang="tr-TR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085061" y="947980"/>
            <a:ext cx="3455987" cy="52386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>
            <a:spAutoFit/>
          </a:bodyPr>
          <a:lstStyle/>
          <a:p>
            <a:pPr>
              <a:spcBef>
                <a:spcPct val="24000"/>
              </a:spcBef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Uygulama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3364" t="18890" r="59551" b="41388"/>
          <a:stretch/>
        </p:blipFill>
        <p:spPr>
          <a:xfrm>
            <a:off x="2276669" y="1878806"/>
            <a:ext cx="7239000" cy="34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57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24</a:t>
            </a:fld>
            <a:endParaRPr lang="tr-TR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085061" y="947980"/>
            <a:ext cx="3455987" cy="52386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>
            <a:spAutoFit/>
          </a:bodyPr>
          <a:lstStyle/>
          <a:p>
            <a:pPr>
              <a:spcBef>
                <a:spcPct val="24000"/>
              </a:spcBef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Uygulama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61" y="2228169"/>
            <a:ext cx="103060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58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25</a:t>
            </a:fld>
            <a:endParaRPr lang="tr-TR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085061" y="947980"/>
            <a:ext cx="3455987" cy="52386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>
            <a:spAutoFit/>
          </a:bodyPr>
          <a:lstStyle/>
          <a:p>
            <a:pPr>
              <a:spcBef>
                <a:spcPct val="24000"/>
              </a:spcBef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Uygulama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221" y="2051461"/>
            <a:ext cx="85629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89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26</a:t>
            </a:fld>
            <a:endParaRPr lang="tr-TR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085061" y="947980"/>
            <a:ext cx="3455987" cy="52386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>
            <a:spAutoFit/>
          </a:bodyPr>
          <a:lstStyle/>
          <a:p>
            <a:pPr>
              <a:spcBef>
                <a:spcPct val="24000"/>
              </a:spcBef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Uygulama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61" y="1765430"/>
            <a:ext cx="104394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87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27</a:t>
            </a:fld>
            <a:endParaRPr lang="tr-TR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085061" y="947980"/>
            <a:ext cx="3455987" cy="52386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>
            <a:spAutoFit/>
          </a:bodyPr>
          <a:lstStyle/>
          <a:p>
            <a:pPr>
              <a:spcBef>
                <a:spcPct val="24000"/>
              </a:spcBef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Uygulama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669" y="1884606"/>
            <a:ext cx="79057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4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3</a:t>
            </a:fld>
            <a:endParaRPr lang="tr-TR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67879" y="1461573"/>
            <a:ext cx="8580437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/>
            <a:r>
              <a:rPr lang="tr-TR" altLang="zh-CN" sz="2400" dirty="0">
                <a:latin typeface="Calibri" pitchFamily="34" charset="0"/>
                <a:cs typeface="Calibri" pitchFamily="34" charset="0"/>
              </a:rPr>
              <a:t>Bir mantıksal ifadeyi kontrol ederek bunun sonucuna göre mümkün seçeneklerden birini icra edebilen bir komuttur.</a:t>
            </a:r>
            <a:endParaRPr lang="tr-T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67878" y="759670"/>
            <a:ext cx="8580437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/>
            <a:r>
              <a:rPr lang="tr-TR" altLang="zh-CN" sz="24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IF ŞARTLI DEYİMİ</a:t>
            </a:r>
            <a:endParaRPr lang="tr-TR" sz="2400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56753" y="2320713"/>
            <a:ext cx="52212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 anchor="ctr"/>
          <a:lstStyle/>
          <a:p>
            <a:pPr eaLnBrk="1" hangingPunct="1">
              <a:defRPr/>
            </a:pPr>
            <a:r>
              <a:rPr lang="tr-TR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if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Şartının   Üç şekli vardır</a:t>
            </a:r>
            <a:endParaRPr lang="en-US" sz="28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811213" y="3100388"/>
            <a:ext cx="19446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/>
          <a:lstStyle/>
          <a:p>
            <a:pPr marL="342900" indent="-342900" eaLnBrk="1" hangingPunct="1"/>
            <a:r>
              <a:rPr lang="tr-TR" sz="2400" b="1" dirty="0" err="1">
                <a:solidFill>
                  <a:srgbClr val="FF3300"/>
                </a:solidFill>
                <a:latin typeface="Comic Sans MS" pitchFamily="66" charset="0"/>
              </a:rPr>
              <a:t>if</a:t>
            </a:r>
            <a:r>
              <a:rPr lang="tr-TR" sz="24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Comic Sans MS" pitchFamily="66" charset="0"/>
              </a:rPr>
              <a:t>Şart</a:t>
            </a:r>
            <a:endParaRPr lang="tr-TR" sz="2400" b="1" dirty="0">
              <a:solidFill>
                <a:srgbClr val="FF3300"/>
              </a:solidFill>
              <a:latin typeface="Comic Sans MS" pitchFamily="66" charset="0"/>
            </a:endParaRPr>
          </a:p>
          <a:p>
            <a:pPr marL="342900" indent="-342900" eaLnBrk="1" hangingPunct="1"/>
            <a:endParaRPr lang="tr-TR" sz="2400" b="1" dirty="0">
              <a:solidFill>
                <a:srgbClr val="FF3300"/>
              </a:solidFill>
              <a:latin typeface="Comic Sans MS" pitchFamily="66" charset="0"/>
            </a:endParaRPr>
          </a:p>
          <a:p>
            <a:pPr marL="342900" indent="-342900" eaLnBrk="1" hangingPunct="1"/>
            <a:r>
              <a:rPr lang="en-US" sz="2400" b="1" dirty="0">
                <a:solidFill>
                  <a:srgbClr val="FF3300"/>
                </a:solidFill>
                <a:latin typeface="Comic Sans MS" pitchFamily="66" charset="0"/>
              </a:rPr>
              <a:t>   </a:t>
            </a:r>
            <a:r>
              <a:rPr lang="en-US" sz="2400" dirty="0">
                <a:latin typeface="Comic Sans MS" pitchFamily="66" charset="0"/>
              </a:rPr>
              <a:t>1. </a:t>
            </a:r>
            <a:r>
              <a:rPr lang="en-US" sz="2400" dirty="0" err="1">
                <a:latin typeface="Comic Sans MS" pitchFamily="66" charset="0"/>
              </a:rPr>
              <a:t>işlem</a:t>
            </a:r>
            <a:r>
              <a:rPr lang="tr-TR" sz="2400" dirty="0">
                <a:latin typeface="Comic Sans MS" pitchFamily="66" charset="0"/>
              </a:rPr>
              <a:t>;</a:t>
            </a:r>
            <a:endParaRPr lang="en-US" sz="2400" dirty="0">
              <a:latin typeface="Comic Sans MS" pitchFamily="66" charset="0"/>
            </a:endParaRPr>
          </a:p>
          <a:p>
            <a:pPr marL="342900" indent="-342900" eaLnBrk="1" hangingPunct="1"/>
            <a:r>
              <a:rPr lang="en-US" sz="2400" dirty="0">
                <a:latin typeface="Comic Sans MS" pitchFamily="66" charset="0"/>
              </a:rPr>
              <a:t>	2. </a:t>
            </a:r>
            <a:r>
              <a:rPr lang="en-US" sz="2400" dirty="0" err="1">
                <a:latin typeface="Comic Sans MS" pitchFamily="66" charset="0"/>
              </a:rPr>
              <a:t>işlem</a:t>
            </a:r>
            <a:r>
              <a:rPr lang="tr-TR" sz="2400" dirty="0">
                <a:latin typeface="Comic Sans MS" pitchFamily="66" charset="0"/>
              </a:rPr>
              <a:t>;</a:t>
            </a:r>
            <a:endParaRPr lang="en-US" sz="2400" dirty="0">
              <a:latin typeface="Comic Sans MS" pitchFamily="66" charset="0"/>
            </a:endParaRPr>
          </a:p>
          <a:p>
            <a:pPr marL="342900" indent="-342900" eaLnBrk="1" hangingPunct="1"/>
            <a:r>
              <a:rPr lang="en-US" sz="2400" dirty="0">
                <a:latin typeface="Comic Sans MS" pitchFamily="66" charset="0"/>
              </a:rPr>
              <a:t>	3. </a:t>
            </a:r>
            <a:r>
              <a:rPr lang="en-US" sz="2400" dirty="0" err="1">
                <a:latin typeface="Comic Sans MS" pitchFamily="66" charset="0"/>
              </a:rPr>
              <a:t>işlem</a:t>
            </a:r>
            <a:r>
              <a:rPr lang="tr-TR" sz="2400" dirty="0">
                <a:latin typeface="Comic Sans MS" pitchFamily="66" charset="0"/>
              </a:rPr>
              <a:t>;</a:t>
            </a:r>
          </a:p>
          <a:p>
            <a:pPr marL="342900" indent="-342900" eaLnBrk="1" hangingPunct="1"/>
            <a:endParaRPr lang="en-US" sz="2400" b="1" dirty="0">
              <a:latin typeface="Comic Sans MS" pitchFamily="66" charset="0"/>
            </a:endParaRPr>
          </a:p>
          <a:p>
            <a:pPr marL="342900" indent="-342900" eaLnBrk="1" hangingPunct="1"/>
            <a:r>
              <a:rPr lang="en-US" sz="24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tr-TR" sz="2400" b="1" dirty="0" err="1">
                <a:solidFill>
                  <a:srgbClr val="FF3300"/>
                </a:solidFill>
                <a:latin typeface="Comic Sans MS" pitchFamily="66" charset="0"/>
              </a:rPr>
              <a:t>end</a:t>
            </a:r>
            <a:endParaRPr lang="en-US" sz="2400" b="1" dirty="0">
              <a:solidFill>
                <a:srgbClr val="FF3300"/>
              </a:solidFill>
              <a:latin typeface="Comic Sans MS" pitchFamily="66" charset="0"/>
            </a:endParaRPr>
          </a:p>
          <a:p>
            <a:pPr marL="342900" indent="-342900" eaLnBrk="1" hangingPunct="1"/>
            <a:endParaRPr lang="en-US" sz="24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507729" y="3154805"/>
            <a:ext cx="19431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sz="2400" b="1" dirty="0" err="1">
                <a:solidFill>
                  <a:srgbClr val="0066FF"/>
                </a:solidFill>
                <a:latin typeface="Comic Sans MS" pitchFamily="66" charset="0"/>
              </a:rPr>
              <a:t>if</a:t>
            </a:r>
            <a:r>
              <a:rPr lang="en-US" sz="2400" b="1" dirty="0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Comic Sans MS" pitchFamily="66" charset="0"/>
              </a:rPr>
              <a:t>Şart</a:t>
            </a:r>
            <a:endParaRPr lang="tr-TR" sz="2400" b="1" dirty="0">
              <a:solidFill>
                <a:srgbClr val="0066FF"/>
              </a:solidFill>
              <a:latin typeface="Comic Sans MS" pitchFamily="66" charset="0"/>
            </a:endParaRPr>
          </a:p>
          <a:p>
            <a:pPr eaLnBrk="1" hangingPunct="1"/>
            <a:endParaRPr lang="tr-TR" sz="2400" b="1" dirty="0">
              <a:solidFill>
                <a:srgbClr val="0066FF"/>
              </a:solidFill>
              <a:latin typeface="Comic Sans MS" pitchFamily="66" charset="0"/>
            </a:endParaRPr>
          </a:p>
          <a:p>
            <a:pPr eaLnBrk="1" hangingPunct="1"/>
            <a:r>
              <a:rPr lang="en-US" sz="2400" b="1" dirty="0">
                <a:solidFill>
                  <a:srgbClr val="0066FF"/>
                </a:solidFill>
                <a:latin typeface="Comic Sans MS" pitchFamily="66" charset="0"/>
              </a:rPr>
              <a:t>   </a:t>
            </a:r>
            <a:r>
              <a:rPr lang="en-US" sz="2400" dirty="0">
                <a:latin typeface="Comic Sans MS" pitchFamily="66" charset="0"/>
              </a:rPr>
              <a:t>1.işlem;</a:t>
            </a:r>
            <a:endParaRPr lang="tr-TR" sz="2400" dirty="0">
              <a:latin typeface="Comic Sans MS" pitchFamily="66" charset="0"/>
            </a:endParaRPr>
          </a:p>
          <a:p>
            <a:pPr eaLnBrk="1" hangingPunct="1"/>
            <a:r>
              <a:rPr lang="tr-TR" sz="2400" b="1" dirty="0">
                <a:solidFill>
                  <a:srgbClr val="0066FF"/>
                </a:solidFill>
                <a:latin typeface="Comic Sans MS" pitchFamily="66" charset="0"/>
              </a:rPr>
              <a:t>Else</a:t>
            </a:r>
          </a:p>
          <a:p>
            <a:pPr eaLnBrk="1" hangingPunct="1"/>
            <a:endParaRPr lang="tr-TR" sz="2400" b="1" dirty="0">
              <a:solidFill>
                <a:srgbClr val="0066FF"/>
              </a:solidFill>
              <a:latin typeface="Comic Sans MS" pitchFamily="66" charset="0"/>
            </a:endParaRPr>
          </a:p>
          <a:p>
            <a:pPr eaLnBrk="1" hangingPunct="1"/>
            <a:r>
              <a:rPr lang="en-US" sz="2400" b="1" dirty="0">
                <a:solidFill>
                  <a:srgbClr val="0066FF"/>
                </a:solidFill>
                <a:latin typeface="Comic Sans MS" pitchFamily="66" charset="0"/>
              </a:rPr>
              <a:t>   </a:t>
            </a:r>
            <a:r>
              <a:rPr lang="en-US" sz="2400" dirty="0">
                <a:latin typeface="Comic Sans MS" pitchFamily="66" charset="0"/>
              </a:rPr>
              <a:t>2. </a:t>
            </a:r>
            <a:r>
              <a:rPr lang="en-US" sz="2400" dirty="0" err="1">
                <a:latin typeface="Comic Sans MS" pitchFamily="66" charset="0"/>
              </a:rPr>
              <a:t>işlem</a:t>
            </a:r>
            <a:r>
              <a:rPr lang="tr-TR" sz="2400" dirty="0">
                <a:latin typeface="Comic Sans MS" pitchFamily="66" charset="0"/>
              </a:rPr>
              <a:t>;</a:t>
            </a:r>
          </a:p>
          <a:p>
            <a:pPr eaLnBrk="1" hangingPunct="1"/>
            <a:r>
              <a:rPr lang="en-US" sz="2400" b="1" dirty="0">
                <a:latin typeface="Comic Sans MS" pitchFamily="66" charset="0"/>
              </a:rPr>
              <a:t> </a:t>
            </a:r>
            <a:r>
              <a:rPr lang="tr-TR" sz="2400" b="1" dirty="0" err="1">
                <a:solidFill>
                  <a:srgbClr val="0066FF"/>
                </a:solidFill>
                <a:latin typeface="Comic Sans MS" pitchFamily="66" charset="0"/>
              </a:rPr>
              <a:t>end</a:t>
            </a:r>
            <a:endParaRPr lang="en-US" sz="24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8583179" y="2570163"/>
            <a:ext cx="20732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 dirty="0" err="1">
                <a:solidFill>
                  <a:srgbClr val="A50021"/>
                </a:solidFill>
                <a:latin typeface="Comic Sans MS" pitchFamily="66" charset="0"/>
              </a:rPr>
              <a:t>if</a:t>
            </a:r>
            <a:r>
              <a:rPr lang="en-US" sz="2400" b="1" dirty="0">
                <a:solidFill>
                  <a:srgbClr val="A5002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A50021"/>
                </a:solidFill>
                <a:latin typeface="Comic Sans MS" pitchFamily="66" charset="0"/>
              </a:rPr>
              <a:t>Şart</a:t>
            </a:r>
            <a:endParaRPr lang="tr-TR" sz="2400" b="1" dirty="0">
              <a:solidFill>
                <a:srgbClr val="A50021"/>
              </a:solidFill>
              <a:latin typeface="Comic Sans MS" pitchFamily="66" charset="0"/>
            </a:endParaRPr>
          </a:p>
          <a:p>
            <a:endParaRPr lang="tr-TR" sz="2400" b="1" dirty="0">
              <a:latin typeface="Comic Sans MS" pitchFamily="66" charset="0"/>
            </a:endParaRPr>
          </a:p>
          <a:p>
            <a:r>
              <a:rPr lang="tr-TR" sz="2400" dirty="0">
                <a:latin typeface="Comic Sans MS" pitchFamily="66" charset="0"/>
              </a:rPr>
              <a:t>     </a:t>
            </a:r>
            <a:r>
              <a:rPr lang="en-US" sz="2400" dirty="0">
                <a:latin typeface="Comic Sans MS" pitchFamily="66" charset="0"/>
              </a:rPr>
              <a:t>1.işlem; </a:t>
            </a:r>
            <a:r>
              <a:rPr lang="tr-TR" sz="2400" b="1" dirty="0" err="1">
                <a:solidFill>
                  <a:srgbClr val="A50021"/>
                </a:solidFill>
                <a:latin typeface="Comic Sans MS" pitchFamily="66" charset="0"/>
              </a:rPr>
              <a:t>Elseif</a:t>
            </a:r>
            <a:r>
              <a:rPr lang="en-US" sz="2400" b="1" dirty="0">
                <a:solidFill>
                  <a:srgbClr val="A50021"/>
                </a:solidFill>
                <a:latin typeface="Comic Sans MS" pitchFamily="66" charset="0"/>
              </a:rPr>
              <a:t> </a:t>
            </a:r>
            <a:r>
              <a:rPr lang="tr-TR" sz="2400" b="1" dirty="0">
                <a:solidFill>
                  <a:srgbClr val="A50021"/>
                </a:solidFill>
                <a:latin typeface="Comic Sans MS" pitchFamily="66" charset="0"/>
              </a:rPr>
              <a:t>Şart</a:t>
            </a:r>
          </a:p>
          <a:p>
            <a:endParaRPr lang="tr-TR" sz="2400" b="1" dirty="0">
              <a:latin typeface="Comic Sans MS" pitchFamily="66" charset="0"/>
            </a:endParaRPr>
          </a:p>
          <a:p>
            <a:r>
              <a:rPr lang="tr-TR" sz="2400" dirty="0">
                <a:latin typeface="Comic Sans MS" pitchFamily="66" charset="0"/>
              </a:rPr>
              <a:t>     2</a:t>
            </a:r>
            <a:r>
              <a:rPr lang="en-US" sz="2400" dirty="0">
                <a:latin typeface="Comic Sans MS" pitchFamily="66" charset="0"/>
              </a:rPr>
              <a:t>.</a:t>
            </a:r>
            <a:r>
              <a:rPr lang="en-US" sz="2400" dirty="0" err="1">
                <a:latin typeface="Comic Sans MS" pitchFamily="66" charset="0"/>
              </a:rPr>
              <a:t>işlem</a:t>
            </a:r>
            <a:r>
              <a:rPr lang="en-US" sz="2400" dirty="0">
                <a:latin typeface="Comic Sans MS" pitchFamily="66" charset="0"/>
              </a:rPr>
              <a:t>; </a:t>
            </a:r>
            <a:endParaRPr lang="tr-TR" sz="2400" dirty="0">
              <a:solidFill>
                <a:srgbClr val="A50021"/>
              </a:solidFill>
              <a:latin typeface="Comic Sans MS" pitchFamily="66" charset="0"/>
            </a:endParaRPr>
          </a:p>
          <a:p>
            <a:r>
              <a:rPr lang="tr-TR" sz="2400" b="1" dirty="0">
                <a:solidFill>
                  <a:srgbClr val="A50021"/>
                </a:solidFill>
                <a:latin typeface="Comic Sans MS" pitchFamily="66" charset="0"/>
              </a:rPr>
              <a:t>else</a:t>
            </a:r>
            <a:r>
              <a:rPr lang="en-US" sz="2400" b="1" dirty="0">
                <a:solidFill>
                  <a:srgbClr val="A50021"/>
                </a:solidFill>
                <a:latin typeface="Comic Sans MS" pitchFamily="66" charset="0"/>
              </a:rPr>
              <a:t> </a:t>
            </a:r>
            <a:endParaRPr lang="tr-TR" sz="2400" b="1" dirty="0">
              <a:solidFill>
                <a:srgbClr val="A50021"/>
              </a:solidFill>
              <a:latin typeface="Comic Sans MS" pitchFamily="66" charset="0"/>
            </a:endParaRPr>
          </a:p>
          <a:p>
            <a:endParaRPr lang="tr-TR" sz="2400" b="1" dirty="0">
              <a:latin typeface="Comic Sans MS" pitchFamily="66" charset="0"/>
            </a:endParaRPr>
          </a:p>
          <a:p>
            <a:r>
              <a:rPr lang="tr-TR" sz="2400" dirty="0">
                <a:latin typeface="Comic Sans MS" pitchFamily="66" charset="0"/>
              </a:rPr>
              <a:t>     3</a:t>
            </a:r>
            <a:r>
              <a:rPr lang="en-US" sz="2400" dirty="0">
                <a:latin typeface="Comic Sans MS" pitchFamily="66" charset="0"/>
              </a:rPr>
              <a:t>.</a:t>
            </a:r>
            <a:r>
              <a:rPr lang="en-US" sz="2400" dirty="0" err="1">
                <a:latin typeface="Comic Sans MS" pitchFamily="66" charset="0"/>
              </a:rPr>
              <a:t>işlem</a:t>
            </a:r>
            <a:r>
              <a:rPr lang="en-US" sz="2400" dirty="0">
                <a:latin typeface="Comic Sans MS" pitchFamily="66" charset="0"/>
              </a:rPr>
              <a:t>; </a:t>
            </a:r>
            <a:endParaRPr lang="tr-TR" sz="2400" dirty="0">
              <a:solidFill>
                <a:srgbClr val="A50021"/>
              </a:solidFill>
              <a:latin typeface="Comic Sans MS" pitchFamily="66" charset="0"/>
            </a:endParaRPr>
          </a:p>
          <a:p>
            <a:r>
              <a:rPr lang="tr-TR" sz="2400" b="1" dirty="0" err="1">
                <a:solidFill>
                  <a:srgbClr val="A50021"/>
                </a:solidFill>
                <a:latin typeface="Comic Sans MS" pitchFamily="66" charset="0"/>
              </a:rPr>
              <a:t>end</a:t>
            </a:r>
            <a:endParaRPr lang="tr-TR" sz="2400" b="1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710544" y="0"/>
            <a:ext cx="505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KONTROL VE DÖNGÜ YAPILARI</a:t>
            </a:r>
            <a:endParaRPr lang="tr-T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4</a:t>
            </a:fld>
            <a:endParaRPr lang="tr-TR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4115144" y="116632"/>
            <a:ext cx="10518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örnek</a:t>
            </a:r>
            <a:endParaRPr lang="tr-TR" altLang="zh-CN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43508" y="938920"/>
            <a:ext cx="8700513" cy="4623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7" rIns="92075" bIns="46037">
            <a:spAutoFit/>
          </a:bodyPr>
          <a:lstStyle/>
          <a:p>
            <a:pPr>
              <a:spcBef>
                <a:spcPct val="24000"/>
              </a:spcBef>
            </a:pPr>
            <a:r>
              <a:rPr lang="tr-TR" sz="2400" dirty="0" smtClean="0">
                <a:latin typeface="Calibri" pitchFamily="34" charset="0"/>
              </a:rPr>
              <a:t>Ayların gün sayısını bulan bir program yazınız.</a:t>
            </a:r>
            <a:endParaRPr lang="en-US" sz="32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394691" y="1858972"/>
            <a:ext cx="7693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 err="1"/>
              <a:t>clc</a:t>
            </a: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>ay = </a:t>
            </a:r>
            <a:r>
              <a:rPr lang="tr-TR" b="1" dirty="0" err="1"/>
              <a:t>input</a:t>
            </a:r>
            <a:r>
              <a:rPr lang="tr-TR" b="1" dirty="0"/>
              <a:t>(‘K</a:t>
            </a:r>
            <a:r>
              <a:rPr lang="en-US" b="1" dirty="0"/>
              <a:t>a</a:t>
            </a:r>
            <a:r>
              <a:rPr lang="tr-TR" b="1" dirty="0" err="1"/>
              <a:t>çı</a:t>
            </a:r>
            <a:r>
              <a:rPr lang="en-US" b="1" dirty="0"/>
              <a:t>n</a:t>
            </a:r>
            <a:r>
              <a:rPr lang="tr-TR" b="1" dirty="0" err="1"/>
              <a:t>çı</a:t>
            </a:r>
            <a:r>
              <a:rPr lang="tr-TR" b="1" dirty="0"/>
              <a:t> ayın gün sayısını öğrenmek istiyorsunuz (1-12)= ' );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965829" y="2676500"/>
            <a:ext cx="7898933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 err="1">
                <a:solidFill>
                  <a:srgbClr val="0066FF"/>
                </a:solidFill>
                <a:latin typeface="Arial" charset="0"/>
              </a:rPr>
              <a:t>if</a:t>
            </a:r>
            <a:r>
              <a:rPr lang="tr-TR" b="1" dirty="0">
                <a:solidFill>
                  <a:srgbClr val="000000"/>
                </a:solidFill>
                <a:latin typeface="Arial" charset="0"/>
              </a:rPr>
              <a:t> ay==1 </a:t>
            </a:r>
            <a:r>
              <a:rPr lang="tr-TR" sz="2400" b="1" dirty="0">
                <a:solidFill>
                  <a:srgbClr val="0066FF"/>
                </a:solidFill>
                <a:latin typeface="Arial" charset="0"/>
              </a:rPr>
              <a:t>|</a:t>
            </a:r>
            <a:r>
              <a:rPr lang="tr-TR" b="1" dirty="0">
                <a:solidFill>
                  <a:srgbClr val="000000"/>
                </a:solidFill>
                <a:latin typeface="Arial" charset="0"/>
              </a:rPr>
              <a:t> ay==3 </a:t>
            </a:r>
            <a:r>
              <a:rPr lang="tr-TR" sz="2400" b="1" dirty="0">
                <a:solidFill>
                  <a:srgbClr val="0066FF"/>
                </a:solidFill>
                <a:latin typeface="Arial" charset="0"/>
              </a:rPr>
              <a:t>|</a:t>
            </a:r>
            <a:r>
              <a:rPr lang="tr-TR" b="1" dirty="0">
                <a:solidFill>
                  <a:srgbClr val="000000"/>
                </a:solidFill>
                <a:latin typeface="Arial" charset="0"/>
              </a:rPr>
              <a:t> ay ==5 </a:t>
            </a:r>
            <a:r>
              <a:rPr lang="tr-TR" sz="2400" b="1" dirty="0">
                <a:solidFill>
                  <a:srgbClr val="0066FF"/>
                </a:solidFill>
                <a:latin typeface="Arial" charset="0"/>
              </a:rPr>
              <a:t>|</a:t>
            </a:r>
            <a:r>
              <a:rPr lang="tr-TR" b="1" dirty="0">
                <a:solidFill>
                  <a:srgbClr val="000000"/>
                </a:solidFill>
                <a:latin typeface="Arial" charset="0"/>
              </a:rPr>
              <a:t> ay==7 </a:t>
            </a:r>
            <a:r>
              <a:rPr lang="tr-TR" sz="2400" b="1" dirty="0" smtClean="0">
                <a:solidFill>
                  <a:srgbClr val="0066FF"/>
                </a:solidFill>
                <a:latin typeface="Arial" charset="0"/>
              </a:rPr>
              <a:t>|</a:t>
            </a:r>
            <a:r>
              <a:rPr lang="tr-TR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r-TR" b="1" dirty="0">
                <a:solidFill>
                  <a:srgbClr val="000000"/>
                </a:solidFill>
                <a:latin typeface="Arial" charset="0"/>
              </a:rPr>
              <a:t>ay</a:t>
            </a:r>
            <a:r>
              <a:rPr lang="tr-TR" b="1" dirty="0" smtClean="0">
                <a:solidFill>
                  <a:srgbClr val="000000"/>
                </a:solidFill>
                <a:latin typeface="Arial" charset="0"/>
              </a:rPr>
              <a:t>==8 </a:t>
            </a:r>
            <a:r>
              <a:rPr lang="tr-TR" b="1" dirty="0">
                <a:solidFill>
                  <a:srgbClr val="0066FF"/>
                </a:solidFill>
                <a:latin typeface="Arial" charset="0"/>
              </a:rPr>
              <a:t>|</a:t>
            </a:r>
            <a:r>
              <a:rPr lang="tr-TR" b="1" dirty="0" smtClean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tr-TR" b="1" dirty="0">
                <a:solidFill>
                  <a:srgbClr val="000000"/>
                </a:solidFill>
                <a:latin typeface="Arial" charset="0"/>
              </a:rPr>
              <a:t>ay==10 </a:t>
            </a:r>
            <a:r>
              <a:rPr lang="tr-TR" sz="2400" b="1" dirty="0">
                <a:solidFill>
                  <a:srgbClr val="0066FF"/>
                </a:solidFill>
                <a:latin typeface="Arial" charset="0"/>
              </a:rPr>
              <a:t>|</a:t>
            </a:r>
            <a:r>
              <a:rPr lang="tr-TR" b="1" dirty="0">
                <a:solidFill>
                  <a:srgbClr val="000000"/>
                </a:solidFill>
                <a:latin typeface="Arial" charset="0"/>
              </a:rPr>
              <a:t> ay==12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rgbClr val="000000"/>
                </a:solidFill>
                <a:latin typeface="Arial" charset="0"/>
              </a:rPr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tr-TR" b="1" dirty="0" err="1">
                <a:solidFill>
                  <a:srgbClr val="000000"/>
                </a:solidFill>
                <a:latin typeface="Arial" charset="0"/>
              </a:rPr>
              <a:t>disp</a:t>
            </a:r>
            <a:r>
              <a:rPr lang="tr-TR" b="1" dirty="0">
                <a:solidFill>
                  <a:srgbClr val="000000"/>
                </a:solidFill>
                <a:latin typeface="Arial" charset="0"/>
              </a:rPr>
              <a:t>(‘Bu Ay 31 günden oluşur‘)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rgbClr val="0066FF"/>
                </a:solidFill>
                <a:latin typeface="Arial" charset="0"/>
              </a:rPr>
              <a:t>else</a:t>
            </a:r>
            <a:r>
              <a:rPr lang="tr-TR" b="1" dirty="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tr-TR" b="1" dirty="0">
                <a:solidFill>
                  <a:srgbClr val="000000"/>
                </a:solidFill>
                <a:latin typeface="Arial" charset="0"/>
              </a:rPr>
            </a:br>
            <a:r>
              <a:rPr lang="tr-TR" b="1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tr-TR" b="1" dirty="0" err="1">
                <a:solidFill>
                  <a:srgbClr val="0066FF"/>
                </a:solidFill>
                <a:latin typeface="Arial" charset="0"/>
              </a:rPr>
              <a:t>if</a:t>
            </a:r>
            <a:r>
              <a:rPr lang="tr-TR" b="1" dirty="0">
                <a:solidFill>
                  <a:srgbClr val="000000"/>
                </a:solidFill>
                <a:latin typeface="Arial" charset="0"/>
              </a:rPr>
              <a:t> ay==2 </a:t>
            </a:r>
            <a:br>
              <a:rPr lang="tr-TR" b="1" dirty="0">
                <a:solidFill>
                  <a:srgbClr val="000000"/>
                </a:solidFill>
                <a:latin typeface="Arial" charset="0"/>
              </a:rPr>
            </a:br>
            <a:r>
              <a:rPr lang="tr-TR" b="1" dirty="0">
                <a:solidFill>
                  <a:srgbClr val="000000"/>
                </a:solidFill>
                <a:latin typeface="Arial" charset="0"/>
              </a:rPr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rgbClr val="000000"/>
                </a:solidFill>
                <a:latin typeface="Arial" charset="0"/>
              </a:rPr>
              <a:t>		</a:t>
            </a:r>
            <a:r>
              <a:rPr lang="tr-TR" b="1" dirty="0" err="1">
                <a:solidFill>
                  <a:srgbClr val="000000"/>
                </a:solidFill>
                <a:latin typeface="Arial" charset="0"/>
              </a:rPr>
              <a:t>disp</a:t>
            </a:r>
            <a:r>
              <a:rPr lang="tr-TR" b="1" dirty="0">
                <a:solidFill>
                  <a:srgbClr val="000000"/>
                </a:solidFill>
                <a:latin typeface="Arial" charset="0"/>
              </a:rPr>
              <a:t>(' Bu Ay 28 günden oluşur‘)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tr-TR" b="1" dirty="0">
                <a:solidFill>
                  <a:srgbClr val="0066FF"/>
                </a:solidFill>
                <a:latin typeface="Arial" charset="0"/>
              </a:rPr>
              <a:t>else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rgbClr val="000000"/>
                </a:solidFill>
                <a:latin typeface="Arial" charset="0"/>
              </a:rPr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rgbClr val="000000"/>
                </a:solidFill>
                <a:latin typeface="Arial" charset="0"/>
              </a:rPr>
              <a:t>		 </a:t>
            </a:r>
            <a:r>
              <a:rPr lang="tr-TR" b="1" dirty="0" err="1">
                <a:solidFill>
                  <a:srgbClr val="000000"/>
                </a:solidFill>
                <a:latin typeface="Arial" charset="0"/>
              </a:rPr>
              <a:t>disp</a:t>
            </a:r>
            <a:r>
              <a:rPr lang="tr-TR" b="1" dirty="0">
                <a:solidFill>
                  <a:srgbClr val="000000"/>
                </a:solidFill>
                <a:latin typeface="Arial" charset="0"/>
              </a:rPr>
              <a:t>(' Bu Ay 30 günden oluşur‘)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tr-TR" b="1" dirty="0">
                <a:solidFill>
                  <a:srgbClr val="0066FF"/>
                </a:solidFill>
                <a:latin typeface="Arial" charset="0"/>
              </a:rPr>
              <a:t>end</a:t>
            </a:r>
            <a:r>
              <a:rPr lang="tr-TR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 err="1" smtClean="0">
                <a:solidFill>
                  <a:srgbClr val="0066FF"/>
                </a:solidFill>
                <a:latin typeface="Arial" charset="0"/>
              </a:rPr>
              <a:t>end</a:t>
            </a:r>
            <a:endParaRPr lang="tr-TR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1089097" y="2963050"/>
            <a:ext cx="611187" cy="3060700"/>
            <a:chOff x="431" y="1684"/>
            <a:chExt cx="385" cy="1928"/>
          </a:xfrm>
        </p:grpSpPr>
        <p:sp>
          <p:nvSpPr>
            <p:cNvPr id="10" name="AutoShape 14"/>
            <p:cNvSpPr>
              <a:spLocks/>
            </p:cNvSpPr>
            <p:nvPr/>
          </p:nvSpPr>
          <p:spPr bwMode="auto">
            <a:xfrm>
              <a:off x="431" y="1684"/>
              <a:ext cx="362" cy="1928"/>
            </a:xfrm>
            <a:prstGeom prst="leftBracket">
              <a:avLst>
                <a:gd name="adj" fmla="val 0"/>
              </a:avLst>
            </a:prstGeom>
            <a:noFill/>
            <a:ln w="19050">
              <a:solidFill>
                <a:srgbClr val="FF3300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431" y="2205"/>
              <a:ext cx="385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2460673" y="4121728"/>
            <a:ext cx="358775" cy="1620837"/>
            <a:chOff x="1202" y="2409"/>
            <a:chExt cx="226" cy="1021"/>
          </a:xfrm>
        </p:grpSpPr>
        <p:sp>
          <p:nvSpPr>
            <p:cNvPr id="13" name="AutoShape 17"/>
            <p:cNvSpPr>
              <a:spLocks/>
            </p:cNvSpPr>
            <p:nvPr/>
          </p:nvSpPr>
          <p:spPr bwMode="auto">
            <a:xfrm>
              <a:off x="1202" y="2409"/>
              <a:ext cx="226" cy="1021"/>
            </a:xfrm>
            <a:prstGeom prst="leftBracket">
              <a:avLst>
                <a:gd name="adj" fmla="val 0"/>
              </a:avLst>
            </a:prstGeom>
            <a:noFill/>
            <a:ln w="28575">
              <a:solidFill>
                <a:srgbClr val="FF9933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1202" y="2908"/>
              <a:ext cx="226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386222" y="5943876"/>
            <a:ext cx="8653581" cy="83099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solidFill>
                  <a:srgbClr val="FF0000"/>
                </a:solidFill>
              </a:rPr>
              <a:t>NOT:</a:t>
            </a:r>
            <a:r>
              <a:rPr lang="tr-TR" sz="1600" b="1" dirty="0">
                <a:solidFill>
                  <a:srgbClr val="FF6600"/>
                </a:solidFill>
              </a:rPr>
              <a:t> </a:t>
            </a:r>
            <a:r>
              <a:rPr lang="tr-TR" sz="1600" dirty="0"/>
              <a:t>Yukarıdaki soruda ay değeri 12’nin üzerinde bir değer girildiği zaman da ‘Bu </a:t>
            </a:r>
            <a:r>
              <a:rPr lang="tr-TR" sz="1600" dirty="0" smtClean="0"/>
              <a:t>ay 30 </a:t>
            </a:r>
            <a:r>
              <a:rPr lang="tr-TR" sz="1600" dirty="0"/>
              <a:t>günden oluşur’ mesajı ekrana gelmektedir. Bunun yerine ekrana ‘yanlış </a:t>
            </a:r>
            <a:r>
              <a:rPr lang="tr-TR" sz="1600" dirty="0" smtClean="0"/>
              <a:t>değer girdiniz</a:t>
            </a:r>
            <a:r>
              <a:rPr lang="tr-TR" sz="1600" dirty="0"/>
              <a:t>’ mesajı nasıl yazdırırsınız?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5892517" y="55815"/>
            <a:ext cx="505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KONTROL VE DÖNGÜ YAPILARI</a:t>
            </a:r>
            <a:endParaRPr lang="tr-T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6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5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667435" y="1480684"/>
            <a:ext cx="261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rgbClr val="00B050"/>
                </a:solidFill>
              </a:rPr>
              <a:t>ÇÖZÜM</a:t>
            </a:r>
            <a:endParaRPr lang="tr-TR" sz="2800" b="1" i="1" dirty="0">
              <a:solidFill>
                <a:srgbClr val="00B05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577109" y="751011"/>
            <a:ext cx="505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KONTROL VE DÖNGÜ YAPILARI</a:t>
            </a:r>
            <a:endParaRPr lang="tr-TR" sz="2800" b="1" dirty="0">
              <a:solidFill>
                <a:srgbClr val="0070C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/>
          <a:srcRect l="12734" t="17914" r="56033" b="31849"/>
          <a:stretch/>
        </p:blipFill>
        <p:spPr>
          <a:xfrm>
            <a:off x="1738719" y="2003904"/>
            <a:ext cx="8347587" cy="43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6</a:t>
            </a:fld>
            <a:endParaRPr lang="tr-TR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98764" y="779165"/>
            <a:ext cx="3369796" cy="52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7" rIns="92075" bIns="46037">
            <a:spAutoFit/>
          </a:bodyPr>
          <a:lstStyle/>
          <a:p>
            <a:pPr>
              <a:spcBef>
                <a:spcPct val="24000"/>
              </a:spcBef>
              <a:defRPr/>
            </a:pPr>
            <a:r>
              <a:rPr lang="tr-T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SWITCH ŞART DEYİMİ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9822" y="1473341"/>
            <a:ext cx="8763120" cy="8720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tr-TR" dirty="0"/>
              <a:t>Belli durumlar için sadece belirli ifadelerin bulunduğu blokların işletilmesi istendiği durumlarda kullanılır. İşletilecek durumlar değişkenin alacağı değere göre belirlenir. 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439822" y="2609936"/>
            <a:ext cx="5292725" cy="36671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u="sng" dirty="0" err="1">
                <a:solidFill>
                  <a:srgbClr val="A50021"/>
                </a:solidFill>
              </a:rPr>
              <a:t>Switch</a:t>
            </a:r>
            <a:r>
              <a:rPr lang="tr-TR" b="1" u="sng" dirty="0">
                <a:solidFill>
                  <a:srgbClr val="A50021"/>
                </a:solidFill>
              </a:rPr>
              <a:t> komutunun genel kullanımı: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8764" y="3028156"/>
            <a:ext cx="5624945" cy="3693319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Switch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(durum)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tr-T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case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(durum1)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işlemler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tr-T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case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(durum2)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işlemler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tr-T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otherwise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►</a:t>
            </a:r>
            <a:r>
              <a:rPr kumimoji="0" lang="tr-TR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isteğe bağlı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4710544" y="0"/>
            <a:ext cx="505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KONTROL VE DÖNGÜ YAPILARI</a:t>
            </a:r>
            <a:endParaRPr lang="tr-T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1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7</a:t>
            </a:fld>
            <a:endParaRPr lang="tr-TR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312254" y="855541"/>
            <a:ext cx="1051891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örnek</a:t>
            </a:r>
            <a:endParaRPr lang="tr-TR" altLang="zh-CN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12254" y="1611625"/>
            <a:ext cx="8746020" cy="83163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 lIns="92075" tIns="46037" rIns="92075" bIns="46037">
            <a:spAutoFit/>
          </a:bodyPr>
          <a:lstStyle/>
          <a:p>
            <a:pPr algn="just">
              <a:spcBef>
                <a:spcPct val="24000"/>
              </a:spcBef>
            </a:pPr>
            <a:r>
              <a:rPr lang="tr-TR" sz="2400" dirty="0" smtClean="0">
                <a:latin typeface="Calibri" pitchFamily="34" charset="0"/>
                <a:cs typeface="Calibri" pitchFamily="34" charset="0"/>
              </a:rPr>
              <a:t>1 ile 10 arasında girilen sayıların tek ya da çift olduğunu ekrana yazdıran programı yazınız </a:t>
            </a:r>
            <a:endParaRPr lang="tr-T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364145" y="2618138"/>
            <a:ext cx="6877050" cy="3678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 err="1"/>
              <a:t>sayi</a:t>
            </a:r>
            <a:r>
              <a:rPr lang="tr-TR" dirty="0"/>
              <a:t>=</a:t>
            </a:r>
            <a:r>
              <a:rPr lang="tr-TR" dirty="0" err="1"/>
              <a:t>input</a:t>
            </a:r>
            <a:r>
              <a:rPr lang="tr-TR" dirty="0"/>
              <a:t>(‘</a:t>
            </a:r>
            <a:r>
              <a:rPr lang="tr-TR" b="1" dirty="0">
                <a:solidFill>
                  <a:srgbClr val="FF0000"/>
                </a:solidFill>
              </a:rPr>
              <a:t>1 ile 10 arasında bir sayı giriniz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tr-TR" dirty="0"/>
              <a:t>’);</a:t>
            </a:r>
          </a:p>
          <a:p>
            <a:pPr>
              <a:spcBef>
                <a:spcPct val="50000"/>
              </a:spcBef>
            </a:pPr>
            <a:r>
              <a:rPr lang="tr-TR" b="1" dirty="0" err="1">
                <a:solidFill>
                  <a:srgbClr val="0066FF"/>
                </a:solidFill>
              </a:rPr>
              <a:t>switch</a:t>
            </a:r>
            <a:r>
              <a:rPr lang="tr-TR" dirty="0"/>
              <a:t> (</a:t>
            </a:r>
            <a:r>
              <a:rPr lang="tr-TR" dirty="0" err="1"/>
              <a:t>sayi</a:t>
            </a:r>
            <a:r>
              <a:rPr lang="tr-TR" dirty="0"/>
              <a:t>)</a:t>
            </a:r>
          </a:p>
          <a:p>
            <a:pPr>
              <a:spcBef>
                <a:spcPct val="50000"/>
              </a:spcBef>
            </a:pPr>
            <a:r>
              <a:rPr lang="tr-TR" dirty="0"/>
              <a:t>	</a:t>
            </a:r>
            <a:r>
              <a:rPr lang="tr-TR" b="1" dirty="0" err="1">
                <a:solidFill>
                  <a:srgbClr val="0066FF"/>
                </a:solidFill>
              </a:rPr>
              <a:t>case</a:t>
            </a:r>
            <a:r>
              <a:rPr lang="tr-TR" dirty="0"/>
              <a:t> {1,3,5,7,9}</a:t>
            </a:r>
          </a:p>
          <a:p>
            <a:pPr>
              <a:spcBef>
                <a:spcPct val="50000"/>
              </a:spcBef>
            </a:pPr>
            <a:r>
              <a:rPr lang="tr-TR" dirty="0"/>
              <a:t>		</a:t>
            </a:r>
            <a:r>
              <a:rPr lang="tr-TR" dirty="0" err="1"/>
              <a:t>disp</a:t>
            </a:r>
            <a:r>
              <a:rPr lang="tr-TR" dirty="0"/>
              <a:t>(‘Bu sayı Tektir’)</a:t>
            </a:r>
          </a:p>
          <a:p>
            <a:pPr>
              <a:spcBef>
                <a:spcPct val="50000"/>
              </a:spcBef>
            </a:pPr>
            <a:r>
              <a:rPr lang="tr-TR" dirty="0"/>
              <a:t>	</a:t>
            </a:r>
            <a:r>
              <a:rPr lang="tr-TR" b="1" dirty="0" err="1">
                <a:solidFill>
                  <a:srgbClr val="0066FF"/>
                </a:solidFill>
              </a:rPr>
              <a:t>case</a:t>
            </a:r>
            <a:r>
              <a:rPr lang="tr-TR" dirty="0"/>
              <a:t> {2,4,6,8,10}</a:t>
            </a:r>
          </a:p>
          <a:p>
            <a:pPr>
              <a:spcBef>
                <a:spcPct val="50000"/>
              </a:spcBef>
            </a:pPr>
            <a:r>
              <a:rPr lang="tr-TR" dirty="0"/>
              <a:t>		</a:t>
            </a:r>
            <a:r>
              <a:rPr lang="tr-TR" dirty="0" err="1"/>
              <a:t>disp</a:t>
            </a:r>
            <a:r>
              <a:rPr lang="tr-TR" dirty="0"/>
              <a:t>(‘Bu sayı Çifttir’)</a:t>
            </a:r>
          </a:p>
          <a:p>
            <a:pPr>
              <a:spcBef>
                <a:spcPct val="50000"/>
              </a:spcBef>
            </a:pPr>
            <a:r>
              <a:rPr lang="tr-TR" dirty="0"/>
              <a:t>	</a:t>
            </a:r>
            <a:r>
              <a:rPr lang="tr-TR" b="1" dirty="0" err="1">
                <a:solidFill>
                  <a:srgbClr val="0066FF"/>
                </a:solidFill>
              </a:rPr>
              <a:t>otherwise</a:t>
            </a:r>
            <a:endParaRPr lang="tr-TR" b="1" dirty="0">
              <a:solidFill>
                <a:srgbClr val="0066FF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/>
              <a:t>		</a:t>
            </a:r>
            <a:r>
              <a:rPr lang="tr-TR" dirty="0" err="1"/>
              <a:t>disp</a:t>
            </a:r>
            <a:r>
              <a:rPr lang="tr-TR" dirty="0"/>
              <a:t>(‘Sayı 1 ile 10 </a:t>
            </a:r>
            <a:r>
              <a:rPr lang="tr-TR" dirty="0" smtClean="0"/>
              <a:t>aralığının dışındadır’)</a:t>
            </a:r>
            <a:endParaRPr lang="tr-TR" dirty="0"/>
          </a:p>
          <a:p>
            <a:pPr>
              <a:spcBef>
                <a:spcPct val="50000"/>
              </a:spcBef>
            </a:pPr>
            <a:r>
              <a:rPr lang="tr-TR" b="1" dirty="0">
                <a:solidFill>
                  <a:srgbClr val="0066FF"/>
                </a:solidFill>
              </a:rPr>
              <a:t>end</a:t>
            </a:r>
            <a:r>
              <a:rPr lang="tr-TR" dirty="0"/>
              <a:t>	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710544" y="0"/>
            <a:ext cx="505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KONTROL VE DÖNGÜ YAPILARI</a:t>
            </a:r>
            <a:endParaRPr lang="tr-T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8</a:t>
            </a:fld>
            <a:endParaRPr lang="tr-TR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3654" y="789004"/>
            <a:ext cx="226695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Uygulama 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3654" y="1674038"/>
            <a:ext cx="11025473" cy="55399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tr-TR" sz="2000" dirty="0"/>
              <a:t>Girilen ay numarasına göre, o ayın </a:t>
            </a:r>
            <a:r>
              <a:rPr lang="tr-TR" sz="2000" b="1" i="1" dirty="0"/>
              <a:t>gün sayısını </a:t>
            </a:r>
            <a:r>
              <a:rPr lang="tr-TR" sz="2000" dirty="0"/>
              <a:t>veren programı </a:t>
            </a:r>
            <a:r>
              <a:rPr lang="tr-TR" sz="2000" b="1" dirty="0" err="1">
                <a:solidFill>
                  <a:srgbClr val="0066FF"/>
                </a:solidFill>
              </a:rPr>
              <a:t>switch</a:t>
            </a:r>
            <a:r>
              <a:rPr lang="tr-TR" sz="2000" dirty="0"/>
              <a:t> komutu  kullanarak yazınız.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710544" y="0"/>
            <a:ext cx="505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KONTROL VE DÖNGÜ YAPILARI</a:t>
            </a:r>
            <a:endParaRPr lang="tr-TR" sz="2800" b="1" dirty="0">
              <a:solidFill>
                <a:srgbClr val="0070C0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/>
          <a:srcRect l="12937" t="18888" r="63257" b="30445"/>
          <a:stretch/>
        </p:blipFill>
        <p:spPr>
          <a:xfrm>
            <a:off x="3213100" y="2351059"/>
            <a:ext cx="5867400" cy="400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26.10.2020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9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4694846" y="94733"/>
            <a:ext cx="1769395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>
              <a:spcBef>
                <a:spcPct val="24000"/>
              </a:spcBef>
              <a:defRPr/>
            </a:pPr>
            <a:r>
              <a:rPr lang="tr-T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FOR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DÖNGÜSÜ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8797" y="944724"/>
            <a:ext cx="1101491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Bir çok uygulamada belirli işlemlerin tekrar tekrar gerçekleştirilmesi gerekir. Programlamada bu işlemler grubunu çok sayıda tekrar etmek imkanı sağlayan yapılara </a:t>
            </a:r>
            <a:r>
              <a:rPr lang="tr-TR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ÇEVRİM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tr-TR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DÖNGÜ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veya </a:t>
            </a:r>
            <a:r>
              <a:rPr lang="tr-TR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LOOP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 denir.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871700" y="2380455"/>
            <a:ext cx="5724636" cy="461665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►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Çevrim, bir tekrarlı işlem yapısıdır.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88798" y="3221300"/>
            <a:ext cx="10479202" cy="1200329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371475" marR="0" lvl="0" indent="-371475" algn="just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66FF"/>
              </a:buClr>
              <a:buSzPct val="150000"/>
              <a:buFont typeface="Wingdings" pitchFamily="2" charset="2"/>
              <a:buChar char="ü"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Çevrimdeki 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işlem sayısını önceden belirleyerek ve bu sayıya 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ulaşıp       ulaşmadığını 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bir sayaç ile denetleyerek gerçekleştirilen çevrim 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         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yapıları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93970" y="4950544"/>
            <a:ext cx="10564226" cy="830997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66FF"/>
              </a:buClr>
              <a:buSzPct val="150000"/>
              <a:buFont typeface="Wingdings" pitchFamily="2" charset="2"/>
              <a:buChar char="ü"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 Çevrimin sona ermesini bir koşula bağlı olarak kontrol eden çevrim   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yapıları</a:t>
            </a:r>
            <a:endParaRPr kumimoji="0" lang="tr-T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6899562" y="33178"/>
            <a:ext cx="505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KONTROL VE DÖNGÜ YAPILARI</a:t>
            </a:r>
            <a:endParaRPr lang="tr-T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</TotalTime>
  <Words>762</Words>
  <Application>Microsoft Office PowerPoint</Application>
  <PresentationFormat>Geniş ekran</PresentationFormat>
  <Paragraphs>230</Paragraphs>
  <Slides>27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8" baseType="lpstr">
      <vt:lpstr>Batang</vt:lpstr>
      <vt:lpstr>Arial</vt:lpstr>
      <vt:lpstr>Calibri</vt:lpstr>
      <vt:lpstr>Calibri Light</vt:lpstr>
      <vt:lpstr>Comic Sans MS</vt:lpstr>
      <vt:lpstr>等线</vt:lpstr>
      <vt:lpstr>Times New Roman</vt:lpstr>
      <vt:lpstr>Wingdings</vt:lpstr>
      <vt:lpstr>Office Teması</vt:lpstr>
      <vt:lpstr>Özel Tasarım</vt:lpstr>
      <vt:lpstr>Denklem</vt:lpstr>
      <vt:lpstr>Makine Mühendisliği Bölümü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gulsah</cp:lastModifiedBy>
  <cp:revision>133</cp:revision>
  <dcterms:created xsi:type="dcterms:W3CDTF">2020-09-28T06:36:33Z</dcterms:created>
  <dcterms:modified xsi:type="dcterms:W3CDTF">2020-11-09T12:14:04Z</dcterms:modified>
</cp:coreProperties>
</file>