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34"/>
  </p:notesMasterIdLst>
  <p:sldIdLst>
    <p:sldId id="258" r:id="rId2"/>
    <p:sldId id="299" r:id="rId3"/>
    <p:sldId id="300" r:id="rId4"/>
    <p:sldId id="324" r:id="rId5"/>
    <p:sldId id="301" r:id="rId6"/>
    <p:sldId id="302" r:id="rId7"/>
    <p:sldId id="303" r:id="rId8"/>
    <p:sldId id="304" r:id="rId9"/>
    <p:sldId id="305" r:id="rId10"/>
    <p:sldId id="306" r:id="rId11"/>
    <p:sldId id="325" r:id="rId12"/>
    <p:sldId id="308" r:id="rId13"/>
    <p:sldId id="309" r:id="rId14"/>
    <p:sldId id="310" r:id="rId15"/>
    <p:sldId id="311" r:id="rId16"/>
    <p:sldId id="326" r:id="rId17"/>
    <p:sldId id="323" r:id="rId18"/>
    <p:sldId id="327" r:id="rId19"/>
    <p:sldId id="312" r:id="rId20"/>
    <p:sldId id="313" r:id="rId21"/>
    <p:sldId id="314" r:id="rId22"/>
    <p:sldId id="315" r:id="rId23"/>
    <p:sldId id="316" r:id="rId24"/>
    <p:sldId id="317" r:id="rId25"/>
    <p:sldId id="318" r:id="rId26"/>
    <p:sldId id="319" r:id="rId27"/>
    <p:sldId id="320" r:id="rId28"/>
    <p:sldId id="328" r:id="rId29"/>
    <p:sldId id="321" r:id="rId30"/>
    <p:sldId id="329" r:id="rId31"/>
    <p:sldId id="322" r:id="rId32"/>
    <p:sldId id="330" r:id="rId3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7239D5ED-FCA6-48E2-BDCC-2F1226237447}">
          <p14:sldIdLst>
            <p14:sldId id="258"/>
            <p14:sldId id="299"/>
            <p14:sldId id="300"/>
            <p14:sldId id="324"/>
            <p14:sldId id="301"/>
            <p14:sldId id="302"/>
            <p14:sldId id="303"/>
            <p14:sldId id="304"/>
            <p14:sldId id="305"/>
            <p14:sldId id="306"/>
            <p14:sldId id="325"/>
            <p14:sldId id="308"/>
            <p14:sldId id="309"/>
            <p14:sldId id="310"/>
            <p14:sldId id="311"/>
            <p14:sldId id="326"/>
            <p14:sldId id="323"/>
            <p14:sldId id="327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320"/>
            <p14:sldId id="328"/>
            <p14:sldId id="321"/>
            <p14:sldId id="329"/>
            <p14:sldId id="322"/>
            <p14:sldId id="33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1162"/>
    <a:srgbClr val="110F50"/>
    <a:srgbClr val="100D50"/>
    <a:srgbClr val="0F0F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24" autoAdjust="0"/>
    <p:restoredTop sz="96835"/>
  </p:normalViewPr>
  <p:slideViewPr>
    <p:cSldViewPr snapToGrid="0" snapToObjects="1">
      <p:cViewPr varScale="1">
        <p:scale>
          <a:sx n="66" d="100"/>
          <a:sy n="66" d="100"/>
        </p:scale>
        <p:origin x="1068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3C8D0D-7507-44B5-BF86-9B7EE280158D}" type="datetimeFigureOut">
              <a:rPr lang="tr-TR" smtClean="0"/>
              <a:t>03.11.2020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0A8F55-591F-4C82-A106-4949E9E69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0911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>
            <a:extLst>
              <a:ext uri="{FF2B5EF4-FFF2-40B4-BE49-F238E27FC236}">
                <a16:creationId xmlns:a16="http://schemas.microsoft.com/office/drawing/2014/main" id="{697C9482-0B13-8C46-B789-1676CF68126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557450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085F501C-3996-5742-AD09-2E4D7E46E3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799" y="2042319"/>
            <a:ext cx="9500119" cy="2793292"/>
          </a:xfrm>
        </p:spPr>
        <p:txBody>
          <a:bodyPr anchor="t" anchorCtr="0"/>
          <a:lstStyle>
            <a:lvl1pPr algn="l">
              <a:defRPr sz="6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8758B05-720F-504C-B895-2D4C4FB992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5267391"/>
            <a:ext cx="7968050" cy="983142"/>
          </a:xfrm>
        </p:spPr>
        <p:txBody>
          <a:bodyPr/>
          <a:lstStyle>
            <a:lvl1pPr marL="0" indent="0" algn="l">
              <a:buNone/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3FC8C9A-E818-6C46-A394-492DEB49E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E878C-F393-45CE-84C2-D49B6C2F1E35}" type="datetime1">
              <a:rPr lang="tr-TR" smtClean="0"/>
              <a:t>03.11.2020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80CB75C-9A3B-BB4F-8295-0E26BF54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F744FFD-C81B-0748-92DB-102E565F9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5674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9E02827-49F8-744F-8D60-66A2136CB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258CFC4-467F-8B47-9AAE-020017735D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78CD38A-87E6-B743-A9F0-C61399CE2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179BC-FDD3-42B8-992D-31EEDC7B1573}" type="datetime1">
              <a:rPr lang="tr-TR" smtClean="0"/>
              <a:t>03.11.2020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A2B3029-76D5-3A41-B3F0-737365D49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F576CA4-ABA8-A54D-84C1-29C24ABE4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7464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B93D9AC-AB5A-A34F-9AE5-568EE8A993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774441"/>
            <a:ext cx="2628900" cy="5402522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85D3371-32E6-3B44-A511-2E0F8C707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774441"/>
            <a:ext cx="7734300" cy="5402522"/>
          </a:xfrm>
        </p:spPr>
        <p:txBody>
          <a:bodyPr vert="eaVert"/>
          <a:lstStyle/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6E6F39-B5F2-1B47-8A7A-E487764F2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39886-0FC7-4FA5-94AF-F6AF86A4EF0B}" type="datetime1">
              <a:rPr lang="tr-TR" smtClean="0"/>
              <a:t>03.11.2020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5A9412F-E77A-6848-8DC0-3DF4509D8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BB3AFCA-2E11-3242-89B8-AED137E40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7686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74DD74B-8D67-7C4F-A40E-5ED927993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6867767-1E79-FB4C-A90E-5AC880B7B4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83BF5AD-5046-4846-A41E-4D51E1F33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3E3DD-9BAE-4FAB-A6ED-2161EF7FB6A9}" type="datetime1">
              <a:rPr lang="tr-TR" smtClean="0"/>
              <a:t>03.11.2020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756B946-9508-9F49-BCAF-051F718BF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7917803-1C07-744D-B98D-5A1C7AF3C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7883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285C46-E310-B041-9351-A4067E747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FC4C8B-BC7A-5842-9D64-989165674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C30E744-16D4-EA4F-BA60-F89AD6B71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82260-7532-4A55-B17E-70F56B6CAC45}" type="datetime1">
              <a:rPr lang="tr-TR" smtClean="0"/>
              <a:t>03.11.2020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27E490B-2698-0648-A418-9124F6238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CAD227A-03E6-E044-B324-DB23AACE0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1774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6138721-0BBA-1C4F-B418-B90863133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AFAEB7-2ED2-CD4C-BDEF-BFD441CC50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44F9A3F-067D-8B40-9FE4-D84985DA82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B007CF7-8C49-6343-9BA9-C71126829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F1810-FA8F-4379-B84B-DAAB77CC1B68}" type="datetime1">
              <a:rPr lang="tr-TR" smtClean="0"/>
              <a:t>03.11.2020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B8C2E6C-3E4A-504A-9DDD-F120780FF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978699-6E10-6446-B6C8-982767F43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317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F91A78-C054-F44A-AA80-00DCE80DF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86408"/>
            <a:ext cx="10515600" cy="804280"/>
          </a:xfrm>
        </p:spPr>
        <p:txBody>
          <a:bodyPr/>
          <a:lstStyle/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1040944-9F69-C949-983C-13DC0AE3B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3C15BA8-53C4-A64E-8E99-4E12AEF2EA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8E123063-C3CB-5644-9787-FEBEC68608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BC1D3E4E-DC6A-E64C-BC2C-CF760678F9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A7B3210-1D44-9D47-ABF4-668809F49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CCE43-8735-4ED0-A786-8049EAE8B2B9}" type="datetime1">
              <a:rPr lang="tr-TR" smtClean="0"/>
              <a:t>03.11.2020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AB836BB7-668C-CB46-AB21-54D34ECAA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5D5FE17-9613-B74E-B3CE-60F34496D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2361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5C0A1A-C417-EB4C-8E27-59A646510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2406B69-354A-5B4D-AB17-EC89F8414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9C72D-6600-4D4C-8FD7-8E61A9ED4544}" type="datetime1">
              <a:rPr lang="tr-TR" smtClean="0"/>
              <a:t>03.11.2020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81B7292-03D3-3B4B-8E6C-9415537E0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6ADEDC9C-D405-674A-8280-0DB01F6DF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913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3CC840B-19DB-674C-BE64-AE981003C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E492-A82E-4EE1-998C-F129BF49F552}" type="datetime1">
              <a:rPr lang="tr-TR" smtClean="0"/>
              <a:t>03.11.2020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12FACB4-87A7-CD4E-B7DB-939E86B92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0DA1D0C-2BF1-014F-8FAD-C39C9C3CC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153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EC3BF4-047E-2D4B-857C-8CB320422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5206EBE-8460-224F-8C36-0DA21F2EF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B5A6CD7-AE3C-F94B-8E89-813B0B80D8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9B268A-FA27-C14A-BB53-421950C3C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DFB04-9DAC-4F02-9A37-070886619708}" type="datetime1">
              <a:rPr lang="tr-TR" smtClean="0"/>
              <a:t>03.11.2020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E3DA51E-270D-1840-A1A2-832499BB5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5442466-B09E-CE49-BB01-D69CB2500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2128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F83C5E-7121-E748-91B9-3F83C277B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ADB7585-15C5-6E4D-AB30-FE73B816BD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B64E1E2-B6C8-D14D-8B52-5E934D62CA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4217BD9-09D9-0847-9903-B5FC6D6D8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F8A4-A481-460C-AE83-D1559B9DC54F}" type="datetime1">
              <a:rPr lang="tr-TR" smtClean="0"/>
              <a:t>03.11.2020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59A86B8-CF4D-9E46-A4CE-DE7C36AC9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A56D009-5E25-4B4A-949C-9C5B2D8B5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4757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E96E16A-A0BE-F847-A472-BA783A436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97924"/>
            <a:ext cx="10515600" cy="7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AC28368-8F4B-A549-A46E-071E43FB68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B4AAA90-01A4-CC4C-88BB-2C104D9540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4384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02903958-6206-4328-B32B-3A08621EB623}" type="datetime1">
              <a:rPr lang="tr-TR" smtClean="0"/>
              <a:t>03.11.2020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8733454-1A69-8343-A6A6-DF8F8152EC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0604" y="6356350"/>
            <a:ext cx="82575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6F0A88-6574-074D-9593-4D17EDD695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44808" y="6356350"/>
            <a:ext cx="4089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0F4E6BD-4CAD-3E44-B214-2CFB9D00E5E7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7" name="Düz Bağlayıcı 6">
            <a:extLst>
              <a:ext uri="{FF2B5EF4-FFF2-40B4-BE49-F238E27FC236}">
                <a16:creationId xmlns:a16="http://schemas.microsoft.com/office/drawing/2014/main" id="{84DA3CEB-A4D8-7948-9AB0-A7CC0CE19F4C}"/>
              </a:ext>
            </a:extLst>
          </p:cNvPr>
          <p:cNvCxnSpPr>
            <a:cxnSpLocks/>
          </p:cNvCxnSpPr>
          <p:nvPr userDrawn="1"/>
        </p:nvCxnSpPr>
        <p:spPr>
          <a:xfrm>
            <a:off x="4208106" y="586338"/>
            <a:ext cx="7159095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Resim 7">
            <a:extLst>
              <a:ext uri="{FF2B5EF4-FFF2-40B4-BE49-F238E27FC236}">
                <a16:creationId xmlns:a16="http://schemas.microsoft.com/office/drawing/2014/main" id="{C0E5A012-2939-D141-8D23-592AE5C7C12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526518" y="126419"/>
            <a:ext cx="610521" cy="610521"/>
          </a:xfrm>
          <a:prstGeom prst="rect">
            <a:avLst/>
          </a:prstGeom>
        </p:spPr>
      </p:pic>
      <p:sp>
        <p:nvSpPr>
          <p:cNvPr id="10" name="Dikdörtgen 9"/>
          <p:cNvSpPr/>
          <p:nvPr userDrawn="1"/>
        </p:nvSpPr>
        <p:spPr>
          <a:xfrm>
            <a:off x="1154644" y="217192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tr-TR" sz="1000" b="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MÜHENDİSLİK FAKÜLTESİ</a:t>
            </a:r>
            <a:endParaRPr lang="tr-TR" sz="1000" b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1000" b="0" noProof="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Faculty</a:t>
            </a:r>
            <a:r>
              <a:rPr lang="en-US" sz="1000" b="0" baseline="0" noProof="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Engineering</a:t>
            </a:r>
            <a:endParaRPr lang="en-US" sz="1000" b="0" noProof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Metin kutusu 8"/>
          <p:cNvSpPr txBox="1"/>
          <p:nvPr userDrawn="1"/>
        </p:nvSpPr>
        <p:spPr>
          <a:xfrm>
            <a:off x="9843247" y="247106"/>
            <a:ext cx="1510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4</a:t>
            </a:r>
            <a:r>
              <a:rPr lang="tr-TR" dirty="0" smtClean="0"/>
              <a:t>. ve 5. </a:t>
            </a:r>
            <a:r>
              <a:rPr lang="tr-TR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6318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0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Makine Mühendisliği Bölümü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tr-TR" dirty="0">
                <a:solidFill>
                  <a:srgbClr val="1E1162"/>
                </a:solidFill>
              </a:rPr>
              <a:t>Dersin Adı: </a:t>
            </a:r>
            <a:r>
              <a:rPr lang="tr-TR" dirty="0" smtClean="0">
                <a:solidFill>
                  <a:srgbClr val="1E1162"/>
                </a:solidFill>
              </a:rPr>
              <a:t>MUH BİL– Bilgisayar Programlama</a:t>
            </a:r>
            <a:endParaRPr lang="tr-TR" dirty="0">
              <a:solidFill>
                <a:srgbClr val="1E116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tr-TR" dirty="0">
                <a:solidFill>
                  <a:srgbClr val="1E116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Dersin Hocası: </a:t>
            </a:r>
            <a:r>
              <a:rPr lang="tr-TR" dirty="0" smtClean="0">
                <a:solidFill>
                  <a:srgbClr val="1E116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Dr.Öğr.Üyesi İlhan Volkan ÖNER</a:t>
            </a:r>
            <a:endParaRPr lang="tr-TR" dirty="0">
              <a:solidFill>
                <a:srgbClr val="1E116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lt Başlık 2">
            <a:extLst>
              <a:ext uri="{FF2B5EF4-FFF2-40B4-BE49-F238E27FC236}">
                <a16:creationId xmlns:a16="http://schemas.microsoft.com/office/drawing/2014/main" id="{1C42A7E1-4275-024A-8631-43CFA2748EDF}"/>
              </a:ext>
            </a:extLst>
          </p:cNvPr>
          <p:cNvSpPr txBox="1">
            <a:spLocks/>
          </p:cNvSpPr>
          <p:nvPr/>
        </p:nvSpPr>
        <p:spPr>
          <a:xfrm>
            <a:off x="2209799" y="864973"/>
            <a:ext cx="8809653" cy="8482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tr-TR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MÜHENDİSLİK FAKÜLTESİ</a:t>
            </a:r>
            <a:endParaRPr lang="tr-TR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Faculty of Engineering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03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1720750" y="1701802"/>
            <a:ext cx="8750500" cy="769441"/>
          </a:xfrm>
          <a:prstGeom prst="rect">
            <a:avLst/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tr-TR" altLang="zh-CN" sz="22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Değerleri dışarıdan girilen x ve y için aşağıdaki fonksiyonun değerini hesaplayan bir MATLAB programı yazınız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57741-E523-4DBA-A0A4-6D8A91CB4356}" type="datetime1">
              <a:rPr lang="tr-TR" smtClean="0"/>
              <a:t>03.11.2020</a:t>
            </a:fld>
            <a:endParaRPr lang="tr-TR" dirty="0"/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10</a:t>
            </a:fld>
            <a:endParaRPr lang="tr-TR"/>
          </a:p>
        </p:txBody>
      </p:sp>
      <p:sp>
        <p:nvSpPr>
          <p:cNvPr id="16" name="Unvan 1"/>
          <p:cNvSpPr txBox="1">
            <a:spLocks/>
          </p:cNvSpPr>
          <p:nvPr/>
        </p:nvSpPr>
        <p:spPr>
          <a:xfrm>
            <a:off x="838200" y="897924"/>
            <a:ext cx="10515600" cy="79276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smtClean="0"/>
              <a:t>Örnek: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/>
              <p:cNvSpPr txBox="1"/>
              <p:nvPr/>
            </p:nvSpPr>
            <p:spPr>
              <a:xfrm>
                <a:off x="838199" y="3789017"/>
                <a:ext cx="5112658" cy="93820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−2</m:t>
                          </m:r>
                          <m:rad>
                            <m:radPr>
                              <m:degHide m:val="on"/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e>
                          </m:rad>
                        </m:num>
                        <m:den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𝑥𝑦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+4</m:t>
                          </m:r>
                        </m:den>
                      </m:f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+2</m:t>
                      </m:r>
                      <m:rad>
                        <m:ra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g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𝑥𝑦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  <m:sSup>
                            <m:sSup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2" name="Metin kutusu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9" y="3789017"/>
                <a:ext cx="5112658" cy="93820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0181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57741-E523-4DBA-A0A4-6D8A91CB4356}" type="datetime1">
              <a:rPr lang="tr-TR" smtClean="0"/>
              <a:t>03.11.2020</a:t>
            </a:fld>
            <a:endParaRPr lang="tr-TR" dirty="0"/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11</a:t>
            </a:fld>
            <a:endParaRPr lang="tr-TR"/>
          </a:p>
        </p:txBody>
      </p:sp>
      <p:sp>
        <p:nvSpPr>
          <p:cNvPr id="16" name="Unvan 1"/>
          <p:cNvSpPr txBox="1">
            <a:spLocks/>
          </p:cNvSpPr>
          <p:nvPr/>
        </p:nvSpPr>
        <p:spPr>
          <a:xfrm>
            <a:off x="838200" y="897924"/>
            <a:ext cx="10515600" cy="79276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smtClean="0"/>
              <a:t>Örnek:</a:t>
            </a:r>
            <a:endParaRPr lang="tr-TR" dirty="0"/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1557434" y="1895476"/>
            <a:ext cx="8750500" cy="769441"/>
          </a:xfrm>
          <a:prstGeom prst="rect">
            <a:avLst/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tr-TR" altLang="zh-CN" sz="22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Değerleri dışarıdan girilen </a:t>
            </a:r>
            <a:r>
              <a:rPr lang="tr-TR" altLang="zh-CN" sz="2200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a </a:t>
            </a:r>
            <a:r>
              <a:rPr lang="tr-TR" altLang="zh-CN" sz="22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ve </a:t>
            </a:r>
            <a:r>
              <a:rPr lang="tr-TR" altLang="zh-CN" sz="2200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b </a:t>
            </a:r>
            <a:r>
              <a:rPr lang="tr-TR" altLang="zh-CN" sz="22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için aşağıdaki fonksiyonun değerini hesaplayan bir MATLAB programı yazınız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etin kutusu 2"/>
              <p:cNvSpPr txBox="1"/>
              <p:nvPr/>
            </p:nvSpPr>
            <p:spPr>
              <a:xfrm>
                <a:off x="1226458" y="3851965"/>
                <a:ext cx="5986191" cy="5337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</m:sSup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tr-TR" sz="2800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</m:e>
                      </m:func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sSup>
                            <m:sSup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+3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ra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|"/>
                          <m:endChr m:val="|"/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𝑎𝑏</m:t>
                          </m:r>
                        </m:e>
                      </m:d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3" name="Metin kutusu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6458" y="3851965"/>
                <a:ext cx="5986191" cy="53373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6980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40" name="Text Box 12"/>
          <p:cNvSpPr txBox="1">
            <a:spLocks noChangeArrowheads="1"/>
          </p:cNvSpPr>
          <p:nvPr/>
        </p:nvSpPr>
        <p:spPr bwMode="auto">
          <a:xfrm>
            <a:off x="1705379" y="1172900"/>
            <a:ext cx="8646992" cy="212365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	Bir senaryo dosyası (</a:t>
            </a:r>
            <a:r>
              <a:rPr lang="tr-TR" altLang="zh-CN" sz="2200" dirty="0" err="1">
                <a:latin typeface="Calibri" pitchFamily="34" charset="0"/>
                <a:cs typeface="Calibri" pitchFamily="34" charset="0"/>
              </a:rPr>
              <a:t>script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 file) özel bir görevi yerine getirmek için gerekli </a:t>
            </a:r>
            <a:r>
              <a:rPr lang="tr-TR" altLang="zh-CN" sz="2200" b="1" dirty="0">
                <a:solidFill>
                  <a:srgbClr val="A50021"/>
                </a:solidFill>
                <a:latin typeface="Calibri" pitchFamily="34" charset="0"/>
                <a:cs typeface="Calibri" pitchFamily="34" charset="0"/>
              </a:rPr>
              <a:t>MATLAB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 komutlarının saklandığı bir metin programıdır. Başka  bir ifadeyle; bir hesaplamayı gerçekleştirmek için yazılacak bir çok komutlar dizisi, komut penceresinden </a:t>
            </a:r>
            <a:r>
              <a:rPr lang="tr-TR" altLang="zh-CN" sz="2200" b="1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tek tek</a:t>
            </a:r>
            <a:r>
              <a:rPr lang="tr-TR" altLang="zh-CN" sz="2200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girmek yerine bir dosyada saklanır daha sonra bu dosya </a:t>
            </a:r>
            <a:r>
              <a:rPr lang="tr-TR" altLang="zh-CN" sz="2200" b="1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çalıştırılarak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 bu komutlar icra edilir. Bu dosyaların </a:t>
            </a:r>
            <a:r>
              <a:rPr lang="tr-TR" altLang="zh-CN" sz="2200" b="1" dirty="0" err="1">
                <a:solidFill>
                  <a:srgbClr val="A50021"/>
                </a:solidFill>
                <a:latin typeface="Calibri" pitchFamily="34" charset="0"/>
                <a:cs typeface="Calibri" pitchFamily="34" charset="0"/>
              </a:rPr>
              <a:t>MATLAB</a:t>
            </a:r>
            <a:r>
              <a:rPr lang="tr-TR" altLang="zh-CN" sz="2200" dirty="0" err="1">
                <a:latin typeface="Calibri" pitchFamily="34" charset="0"/>
                <a:cs typeface="Calibri" pitchFamily="34" charset="0"/>
              </a:rPr>
              <a:t>’ın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 çalıştığı dizinde "</a:t>
            </a:r>
            <a:r>
              <a:rPr lang="tr-TR" altLang="zh-CN" sz="2200" b="1" dirty="0">
                <a:solidFill>
                  <a:srgbClr val="008000"/>
                </a:solidFill>
                <a:latin typeface="Calibri" pitchFamily="34" charset="0"/>
                <a:cs typeface="Calibri" pitchFamily="34" charset="0"/>
              </a:rPr>
              <a:t>*****</a:t>
            </a:r>
            <a:r>
              <a:rPr lang="tr-TR" altLang="zh-CN" sz="2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.m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" uzantısıyla saklanmaları gerekir. </a:t>
            </a:r>
          </a:p>
        </p:txBody>
      </p:sp>
      <p:sp>
        <p:nvSpPr>
          <p:cNvPr id="99342" name="Text Box 14"/>
          <p:cNvSpPr txBox="1">
            <a:spLocks noChangeArrowheads="1"/>
          </p:cNvSpPr>
          <p:nvPr/>
        </p:nvSpPr>
        <p:spPr bwMode="auto">
          <a:xfrm>
            <a:off x="1705378" y="3510709"/>
            <a:ext cx="8646993" cy="263149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	Senaryo dosyalarının </a:t>
            </a:r>
            <a:r>
              <a:rPr lang="tr-TR" altLang="zh-CN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(</a:t>
            </a:r>
            <a:r>
              <a:rPr lang="tr-TR" altLang="zh-CN" sz="22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M - dosyalarının</a:t>
            </a:r>
            <a:r>
              <a:rPr lang="tr-TR" altLang="zh-CN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) 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 oluşturulması ve yazılması için </a:t>
            </a:r>
            <a:r>
              <a:rPr lang="tr-TR" altLang="zh-CN" sz="2200" b="1" dirty="0">
                <a:solidFill>
                  <a:srgbClr val="A50021"/>
                </a:solidFill>
                <a:latin typeface="Calibri" pitchFamily="34" charset="0"/>
                <a:cs typeface="Calibri" pitchFamily="34" charset="0"/>
              </a:rPr>
              <a:t>MATLAB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 bir metin hazırlayıcısı (</a:t>
            </a:r>
            <a:r>
              <a:rPr lang="tr-TR" altLang="zh-CN" sz="220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altLang="zh-CN" sz="2200" dirty="0" err="1">
                <a:latin typeface="Calibri" pitchFamily="34" charset="0"/>
                <a:cs typeface="Calibri" pitchFamily="34" charset="0"/>
              </a:rPr>
              <a:t>editor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) sunmaktadır. Bu senaryo dosyaları </a:t>
            </a:r>
            <a:r>
              <a:rPr lang="tr-TR" altLang="zh-CN" sz="2200" dirty="0" err="1">
                <a:latin typeface="Calibri" pitchFamily="34" charset="0"/>
                <a:cs typeface="Calibri" pitchFamily="34" charset="0"/>
              </a:rPr>
              <a:t>Windows’da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altLang="zh-CN" sz="2200" b="1" dirty="0" err="1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Notepad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 gibi herhangi bir metin hazırlayıcısında da yazılabilirler.  </a:t>
            </a:r>
            <a:r>
              <a:rPr lang="tr-TR" altLang="zh-CN" sz="2200" b="1" dirty="0">
                <a:solidFill>
                  <a:srgbClr val="A50021"/>
                </a:solidFill>
                <a:latin typeface="Calibri" pitchFamily="34" charset="0"/>
                <a:cs typeface="Calibri" pitchFamily="34" charset="0"/>
              </a:rPr>
              <a:t>MATLAB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 metin hazırlayıcısı ya komut penceresinin üst kısmında yer alan  “</a:t>
            </a:r>
            <a:r>
              <a:rPr lang="tr-TR" altLang="zh-CN" sz="2200" b="1" dirty="0">
                <a:solidFill>
                  <a:srgbClr val="FE1402"/>
                </a:solidFill>
                <a:latin typeface="Calibri" pitchFamily="34" charset="0"/>
                <a:cs typeface="Calibri" pitchFamily="34" charset="0"/>
              </a:rPr>
              <a:t>New M-file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” düğmesi tıklanarak veya kısaca  “</a:t>
            </a:r>
            <a:r>
              <a:rPr lang="tr-TR" altLang="zh-CN" sz="2200" b="1" u="sng" dirty="0">
                <a:solidFill>
                  <a:srgbClr val="FE1402"/>
                </a:solidFill>
                <a:latin typeface="Calibri" pitchFamily="34" charset="0"/>
                <a:cs typeface="Calibri" pitchFamily="34" charset="0"/>
              </a:rPr>
              <a:t>F</a:t>
            </a:r>
            <a:r>
              <a:rPr lang="tr-TR" altLang="zh-CN" sz="2200" b="1" dirty="0">
                <a:solidFill>
                  <a:srgbClr val="FE1402"/>
                </a:solidFill>
                <a:latin typeface="Calibri" pitchFamily="34" charset="0"/>
                <a:cs typeface="Calibri" pitchFamily="34" charset="0"/>
              </a:rPr>
              <a:t>ile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” menüsünden “</a:t>
            </a:r>
            <a:r>
              <a:rPr lang="tr-TR" altLang="zh-CN" sz="2200" b="1" dirty="0">
                <a:solidFill>
                  <a:srgbClr val="FE1402"/>
                </a:solidFill>
                <a:latin typeface="Calibri" pitchFamily="34" charset="0"/>
                <a:cs typeface="Calibri" pitchFamily="34" charset="0"/>
              </a:rPr>
              <a:t>New/M-file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” ibaresini seçerek etkin hale getirilebilir.</a:t>
            </a:r>
            <a:endParaRPr lang="tr-TR" sz="2200" dirty="0">
              <a:latin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  <a:defRPr/>
            </a:pPr>
            <a:endParaRPr lang="tr-TR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1705379" y="649680"/>
            <a:ext cx="4302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/>
              <a:t>M-dosya yapısı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86FBA-30D8-4132-80BD-33A305F0F0F9}" type="datetime1">
              <a:rPr lang="tr-TR" smtClean="0"/>
              <a:t>03.11.2020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796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9"/>
          <p:cNvSpPr>
            <a:spLocks noChangeArrowheads="1"/>
          </p:cNvSpPr>
          <p:nvPr/>
        </p:nvSpPr>
        <p:spPr bwMode="auto">
          <a:xfrm>
            <a:off x="1758270" y="1836107"/>
            <a:ext cx="8766856" cy="110799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marL="342900" indent="-342900">
              <a:buClr>
                <a:srgbClr val="0000FF"/>
              </a:buClr>
              <a:buFont typeface="Wingdings" pitchFamily="2" charset="2"/>
              <a:buChar char="§"/>
            </a:pP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Değişken sayısı fazla olması durumunda</a:t>
            </a:r>
          </a:p>
          <a:p>
            <a:pPr marL="342900" indent="-342900">
              <a:buClr>
                <a:srgbClr val="0000FF"/>
              </a:buClr>
              <a:buFont typeface="Wingdings" pitchFamily="2" charset="2"/>
              <a:buChar char="§"/>
            </a:pP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Akış diyagramlarının uygulanmasında</a:t>
            </a:r>
          </a:p>
          <a:p>
            <a:pPr marL="342900" indent="-342900">
              <a:buClr>
                <a:srgbClr val="0000FF"/>
              </a:buClr>
              <a:buFont typeface="Wingdings" pitchFamily="2" charset="2"/>
              <a:buChar char="§"/>
            </a:pP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Programdaki değişikliklerin kolayca yapılmasında                                     </a:t>
            </a:r>
          </a:p>
        </p:txBody>
      </p:sp>
      <p:sp>
        <p:nvSpPr>
          <p:cNvPr id="17412" name="Text Box 17"/>
          <p:cNvSpPr txBox="1">
            <a:spLocks noChangeArrowheads="1"/>
          </p:cNvSpPr>
          <p:nvPr/>
        </p:nvSpPr>
        <p:spPr bwMode="auto">
          <a:xfrm>
            <a:off x="5051425" y="4508501"/>
            <a:ext cx="22685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/>
          </a:p>
        </p:txBody>
      </p:sp>
      <p:sp>
        <p:nvSpPr>
          <p:cNvPr id="100371" name="Rectangle 19"/>
          <p:cNvSpPr>
            <a:spLocks noChangeArrowheads="1"/>
          </p:cNvSpPr>
          <p:nvPr/>
        </p:nvSpPr>
        <p:spPr bwMode="auto">
          <a:xfrm>
            <a:off x="2276669" y="3213935"/>
            <a:ext cx="62472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tr-TR" altLang="zh-CN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M-dosyalarının</a:t>
            </a:r>
            <a:r>
              <a:rPr lang="tr-TR" altLang="zh-CN" dirty="0">
                <a:solidFill>
                  <a:srgbClr val="FF3300"/>
                </a:solidFill>
                <a:latin typeface="Comic Sans MS" pitchFamily="66" charset="0"/>
              </a:rPr>
              <a:t> </a:t>
            </a:r>
            <a:r>
              <a:rPr lang="tr-TR" altLang="zh-CN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Kullanılmasında Dikkat Edilecek Hususlar:</a:t>
            </a:r>
          </a:p>
        </p:txBody>
      </p:sp>
      <p:sp>
        <p:nvSpPr>
          <p:cNvPr id="7181" name="Text Box 20"/>
          <p:cNvSpPr txBox="1">
            <a:spLocks noChangeArrowheads="1"/>
          </p:cNvSpPr>
          <p:nvPr/>
        </p:nvSpPr>
        <p:spPr bwMode="auto">
          <a:xfrm>
            <a:off x="2135189" y="3681413"/>
            <a:ext cx="8389937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200000"/>
              </a:lnSpc>
              <a:spcBef>
                <a:spcPct val="50000"/>
              </a:spcBef>
              <a:buClr>
                <a:srgbClr val="0000FF"/>
              </a:buClr>
              <a:buFont typeface="Wingdings" pitchFamily="2" charset="2"/>
              <a:buChar char="Ø"/>
              <a:defRPr/>
            </a:pPr>
            <a:r>
              <a:rPr lang="tr-TR" altLang="zh-CN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M-dosyası</a:t>
            </a:r>
            <a:r>
              <a:rPr lang="tr-TR" dirty="0">
                <a:latin typeface="Arial" pitchFamily="34" charset="0"/>
              </a:rPr>
              <a:t> çalışma klasörü olarak tanımlanan klasörde bulunmalıdır.</a:t>
            </a:r>
          </a:p>
          <a:p>
            <a:pPr>
              <a:lnSpc>
                <a:spcPct val="200000"/>
              </a:lnSpc>
              <a:spcBef>
                <a:spcPct val="50000"/>
              </a:spcBef>
              <a:buClr>
                <a:srgbClr val="0000FF"/>
              </a:buClr>
              <a:buFont typeface="Wingdings" pitchFamily="2" charset="2"/>
              <a:buChar char="Ø"/>
              <a:defRPr/>
            </a:pPr>
            <a:r>
              <a:rPr lang="tr-TR" altLang="zh-CN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M-dosyasına</a:t>
            </a:r>
            <a:r>
              <a:rPr lang="tr-TR" dirty="0">
                <a:latin typeface="Arial" pitchFamily="34" charset="0"/>
              </a:rPr>
              <a:t> isim verilirken </a:t>
            </a:r>
            <a:r>
              <a:rPr lang="tr-TR" b="1" u="sng" dirty="0">
                <a:latin typeface="Arial" pitchFamily="34" charset="0"/>
              </a:rPr>
              <a:t>kesinlikle</a:t>
            </a:r>
            <a:r>
              <a:rPr lang="tr-TR" dirty="0">
                <a:latin typeface="Arial" pitchFamily="34" charset="0"/>
              </a:rPr>
              <a:t> </a:t>
            </a:r>
            <a:r>
              <a:rPr lang="tr-TR" b="1" dirty="0">
                <a:solidFill>
                  <a:srgbClr val="0000FF"/>
                </a:solidFill>
                <a:latin typeface="Arial" pitchFamily="34" charset="0"/>
              </a:rPr>
              <a:t>Türkçe</a:t>
            </a:r>
            <a:r>
              <a:rPr lang="tr-TR" dirty="0">
                <a:latin typeface="Arial" pitchFamily="34" charset="0"/>
              </a:rPr>
              <a:t> karakter kullanılmamalıdır</a:t>
            </a:r>
          </a:p>
          <a:p>
            <a:pPr>
              <a:lnSpc>
                <a:spcPct val="200000"/>
              </a:lnSpc>
              <a:spcBef>
                <a:spcPct val="50000"/>
              </a:spcBef>
              <a:buClr>
                <a:srgbClr val="0000FF"/>
              </a:buClr>
              <a:buFont typeface="Wingdings" pitchFamily="2" charset="2"/>
              <a:buChar char="Ø"/>
              <a:defRPr/>
            </a:pPr>
            <a:r>
              <a:rPr lang="tr-TR" altLang="zh-CN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M-dosyasına</a:t>
            </a:r>
            <a:r>
              <a:rPr lang="tr-TR" dirty="0">
                <a:latin typeface="Arial" pitchFamily="34" charset="0"/>
              </a:rPr>
              <a:t> isim verilirken </a:t>
            </a:r>
            <a:r>
              <a:rPr lang="tr-TR" dirty="0" err="1">
                <a:latin typeface="Arial" pitchFamily="34" charset="0"/>
              </a:rPr>
              <a:t>MATLAB’in</a:t>
            </a:r>
            <a:r>
              <a:rPr lang="tr-TR" dirty="0">
                <a:latin typeface="Arial" pitchFamily="34" charset="0"/>
              </a:rPr>
              <a:t> hazır komutları (</a:t>
            </a:r>
            <a:r>
              <a:rPr lang="tr-TR" b="1" dirty="0">
                <a:solidFill>
                  <a:srgbClr val="FF0000"/>
                </a:solidFill>
                <a:latin typeface="Arial" pitchFamily="34" charset="0"/>
              </a:rPr>
              <a:t>pi, </a:t>
            </a:r>
            <a:r>
              <a:rPr lang="tr-TR" b="1" dirty="0" err="1">
                <a:solidFill>
                  <a:srgbClr val="FF0000"/>
                </a:solidFill>
                <a:latin typeface="Arial" pitchFamily="34" charset="0"/>
              </a:rPr>
              <a:t>exp</a:t>
            </a:r>
            <a:r>
              <a:rPr lang="tr-TR" b="1" dirty="0">
                <a:solidFill>
                  <a:srgbClr val="FF0000"/>
                </a:solidFill>
                <a:latin typeface="Arial" pitchFamily="34" charset="0"/>
              </a:rPr>
              <a:t>, sin </a:t>
            </a:r>
            <a:r>
              <a:rPr lang="tr-TR" b="1" dirty="0">
                <a:latin typeface="Arial" pitchFamily="34" charset="0"/>
              </a:rPr>
              <a:t>ve</a:t>
            </a:r>
            <a:r>
              <a:rPr lang="tr-TR" b="1" dirty="0">
                <a:solidFill>
                  <a:srgbClr val="FF0000"/>
                </a:solidFill>
                <a:latin typeface="Arial" pitchFamily="34" charset="0"/>
              </a:rPr>
              <a:t> vs</a:t>
            </a:r>
            <a:r>
              <a:rPr lang="tr-TR" dirty="0">
                <a:latin typeface="Arial" pitchFamily="34" charset="0"/>
              </a:rPr>
              <a:t>.)           </a:t>
            </a:r>
          </a:p>
          <a:p>
            <a:pPr>
              <a:lnSpc>
                <a:spcPct val="200000"/>
              </a:lnSpc>
              <a:spcBef>
                <a:spcPct val="50000"/>
              </a:spcBef>
              <a:buClr>
                <a:srgbClr val="FF3300"/>
              </a:buClr>
              <a:defRPr/>
            </a:pPr>
            <a:r>
              <a:rPr lang="tr-TR" dirty="0">
                <a:latin typeface="Arial" pitchFamily="34" charset="0"/>
              </a:rPr>
              <a:t>   verilmemelidir.</a:t>
            </a:r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557434" y="833929"/>
            <a:ext cx="40291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tr-TR" altLang="zh-CN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M-dosyalarının  </a:t>
            </a:r>
            <a:r>
              <a:rPr lang="tr-TR" altLang="zh-CN" sz="2800" dirty="0">
                <a:latin typeface="Calibri" pitchFamily="34" charset="0"/>
                <a:cs typeface="Calibri" pitchFamily="34" charset="0"/>
              </a:rPr>
              <a:t>gerekliliği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CC12D-29BB-4351-8FA3-645BEB80D97D}" type="datetime1">
              <a:rPr lang="tr-TR" smtClean="0"/>
              <a:t>03.11.2020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6715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10"/>
          <p:cNvSpPr>
            <a:spLocks noChangeArrowheads="1"/>
          </p:cNvSpPr>
          <p:nvPr/>
        </p:nvSpPr>
        <p:spPr bwMode="auto">
          <a:xfrm>
            <a:off x="1685855" y="672795"/>
            <a:ext cx="120097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tr-TR" altLang="zh-CN" sz="2800" dirty="0">
                <a:latin typeface="Calibri" pitchFamily="34" charset="0"/>
                <a:cs typeface="Calibri" pitchFamily="34" charset="0"/>
              </a:rPr>
              <a:t>Örnek:</a:t>
            </a:r>
          </a:p>
        </p:txBody>
      </p:sp>
      <p:sp>
        <p:nvSpPr>
          <p:cNvPr id="18436" name="Rectangle 13"/>
          <p:cNvSpPr>
            <a:spLocks noChangeArrowheads="1"/>
          </p:cNvSpPr>
          <p:nvPr/>
        </p:nvSpPr>
        <p:spPr bwMode="auto">
          <a:xfrm>
            <a:off x="1763763" y="2890192"/>
            <a:ext cx="8584406" cy="14465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sz="2200" dirty="0">
                <a:latin typeface="Calibri" pitchFamily="34" charset="0"/>
                <a:cs typeface="Calibri" pitchFamily="34" charset="0"/>
              </a:rPr>
              <a:t>R =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input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('</a:t>
            </a:r>
            <a:r>
              <a:rPr lang="tr-TR" sz="2200" dirty="0">
                <a:solidFill>
                  <a:srgbClr val="FF33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Dairenin yarıçapını</a:t>
            </a:r>
            <a:r>
              <a:rPr lang="tr-TR" sz="2200" dirty="0">
                <a:solidFill>
                  <a:srgbClr val="FF33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giriniz = ');</a:t>
            </a:r>
          </a:p>
          <a:p>
            <a:r>
              <a:rPr lang="tr-TR" sz="2200" dirty="0">
                <a:latin typeface="Calibri" pitchFamily="34" charset="0"/>
                <a:cs typeface="Calibri" pitchFamily="34" charset="0"/>
              </a:rPr>
              <a:t>Alan=pi*R^2;</a:t>
            </a:r>
          </a:p>
          <a:p>
            <a:r>
              <a:rPr lang="tr-TR" sz="2200" dirty="0" err="1">
                <a:latin typeface="Calibri" pitchFamily="34" charset="0"/>
                <a:cs typeface="Calibri" pitchFamily="34" charset="0"/>
              </a:rPr>
              <a:t>Cevre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=2*pi*R;</a:t>
            </a:r>
          </a:p>
          <a:p>
            <a:r>
              <a:rPr lang="tr-TR" sz="2200" dirty="0" err="1">
                <a:latin typeface="Calibri" pitchFamily="34" charset="0"/>
                <a:cs typeface="Calibri" pitchFamily="34" charset="0"/>
              </a:rPr>
              <a:t>Alan,Cevre</a:t>
            </a:r>
            <a:endParaRPr lang="tr-TR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437" name="Text Box 14"/>
          <p:cNvSpPr txBox="1">
            <a:spLocks noChangeArrowheads="1"/>
          </p:cNvSpPr>
          <p:nvPr/>
        </p:nvSpPr>
        <p:spPr bwMode="auto">
          <a:xfrm>
            <a:off x="4945062" y="4516878"/>
            <a:ext cx="226853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 sz="220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438" name="Rectangle 17"/>
          <p:cNvSpPr>
            <a:spLocks noChangeArrowheads="1"/>
          </p:cNvSpPr>
          <p:nvPr/>
        </p:nvSpPr>
        <p:spPr bwMode="auto">
          <a:xfrm>
            <a:off x="1777207" y="2298494"/>
            <a:ext cx="105381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tr-TR" altLang="zh-CN" sz="2200" b="1" dirty="0">
                <a:solidFill>
                  <a:srgbClr val="0066FF"/>
                </a:solidFill>
                <a:latin typeface="Calibri" pitchFamily="34" charset="0"/>
                <a:cs typeface="Calibri" pitchFamily="34" charset="0"/>
              </a:rPr>
              <a:t>Çözüm:</a:t>
            </a:r>
          </a:p>
        </p:txBody>
      </p:sp>
      <p:sp>
        <p:nvSpPr>
          <p:cNvPr id="18439" name="Text Box 18"/>
          <p:cNvSpPr txBox="1">
            <a:spLocks noChangeArrowheads="1"/>
          </p:cNvSpPr>
          <p:nvPr/>
        </p:nvSpPr>
        <p:spPr bwMode="auto">
          <a:xfrm>
            <a:off x="1763763" y="4555165"/>
            <a:ext cx="8351837" cy="178510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buClr>
                <a:srgbClr val="FF3300"/>
              </a:buClr>
              <a:buFont typeface="Wingdings" pitchFamily="2" charset="2"/>
              <a:buChar char="ü"/>
            </a:pPr>
            <a:r>
              <a:rPr lang="tr-TR" sz="2200" i="1" dirty="0">
                <a:latin typeface="Calibri" pitchFamily="34" charset="0"/>
                <a:cs typeface="Calibri" pitchFamily="34" charset="0"/>
              </a:rPr>
              <a:t>Değişkenlerin büyük/küçük harf tanımlamasına dikkat ediniz.</a:t>
            </a:r>
          </a:p>
          <a:p>
            <a:pPr>
              <a:lnSpc>
                <a:spcPct val="150000"/>
              </a:lnSpc>
              <a:spcBef>
                <a:spcPct val="50000"/>
              </a:spcBef>
              <a:buClr>
                <a:srgbClr val="FF3300"/>
              </a:buClr>
              <a:buFont typeface="Wingdings" pitchFamily="2" charset="2"/>
              <a:buChar char="ü"/>
            </a:pPr>
            <a:r>
              <a:rPr lang="tr-TR" sz="2200" i="1" dirty="0">
                <a:latin typeface="Calibri" pitchFamily="34" charset="0"/>
                <a:cs typeface="Calibri" pitchFamily="34" charset="0"/>
              </a:rPr>
              <a:t>Alan ve Çevre değerlerinin en son satırda ekrana yazdırıldığına dikkat ediniz</a:t>
            </a:r>
          </a:p>
        </p:txBody>
      </p:sp>
      <p:sp>
        <p:nvSpPr>
          <p:cNvPr id="18440" name="14 Metin kutusu"/>
          <p:cNvSpPr txBox="1">
            <a:spLocks noChangeArrowheads="1"/>
          </p:cNvSpPr>
          <p:nvPr/>
        </p:nvSpPr>
        <p:spPr bwMode="auto">
          <a:xfrm>
            <a:off x="1733055" y="1491982"/>
            <a:ext cx="8692552" cy="76944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Ekrandan dairenin yarıçapını isteyerek </a:t>
            </a:r>
            <a:r>
              <a:rPr lang="tr-TR" altLang="zh-CN" sz="2200" b="1" dirty="0">
                <a:solidFill>
                  <a:srgbClr val="FE1402"/>
                </a:solidFill>
                <a:latin typeface="Calibri" pitchFamily="34" charset="0"/>
                <a:cs typeface="Calibri" pitchFamily="34" charset="0"/>
              </a:rPr>
              <a:t>alanını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 ve </a:t>
            </a:r>
            <a:r>
              <a:rPr lang="tr-TR" altLang="zh-CN" sz="2200" b="1" dirty="0">
                <a:solidFill>
                  <a:srgbClr val="FE1402"/>
                </a:solidFill>
                <a:latin typeface="Calibri" pitchFamily="34" charset="0"/>
                <a:cs typeface="Calibri" pitchFamily="34" charset="0"/>
              </a:rPr>
              <a:t>çevresini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 hesaplayan programı m-dosyası kullanılarak hazırlayınız.</a:t>
            </a:r>
            <a:endParaRPr lang="tr-TR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B0D28-0B7D-4880-BA84-1D500CC4E3B7}" type="datetime1">
              <a:rPr lang="tr-TR" smtClean="0"/>
              <a:t>03.11.2020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854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  <p:bldP spid="18436" grpId="0" animBg="1"/>
      <p:bldP spid="18438" grpId="0"/>
      <p:bldP spid="18439" grpId="0" animBg="1"/>
      <p:bldP spid="1844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44" name="Rectangle 12"/>
          <p:cNvSpPr>
            <a:spLocks noChangeArrowheads="1"/>
          </p:cNvSpPr>
          <p:nvPr/>
        </p:nvSpPr>
        <p:spPr bwMode="auto">
          <a:xfrm>
            <a:off x="487519" y="1128226"/>
            <a:ext cx="2157413" cy="4619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tr-TR" altLang="zh-CN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Uygulama  1:</a:t>
            </a:r>
          </a:p>
        </p:txBody>
      </p:sp>
      <p:sp>
        <p:nvSpPr>
          <p:cNvPr id="1029" name="Text Box 14"/>
          <p:cNvSpPr txBox="1">
            <a:spLocks noChangeArrowheads="1"/>
          </p:cNvSpPr>
          <p:nvPr/>
        </p:nvSpPr>
        <p:spPr bwMode="auto">
          <a:xfrm>
            <a:off x="422388" y="4239407"/>
            <a:ext cx="4439254" cy="1015663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tr-TR" altLang="zh-CN" sz="2000" dirty="0">
                <a:latin typeface="Calibri" pitchFamily="34" charset="0"/>
              </a:rPr>
              <a:t>Ekrandan</a:t>
            </a:r>
            <a:r>
              <a:rPr lang="tr-TR" sz="2000" dirty="0">
                <a:latin typeface="Calibri" pitchFamily="34" charset="0"/>
              </a:rPr>
              <a:t> girilen </a:t>
            </a:r>
            <a:r>
              <a:rPr lang="tr-TR" sz="2000" b="1" dirty="0">
                <a:solidFill>
                  <a:srgbClr val="FE1402"/>
                </a:solidFill>
                <a:latin typeface="Calibri" pitchFamily="34" charset="0"/>
              </a:rPr>
              <a:t>x</a:t>
            </a:r>
            <a:r>
              <a:rPr lang="tr-TR" sz="2000" b="1" dirty="0">
                <a:latin typeface="Calibri" pitchFamily="34" charset="0"/>
              </a:rPr>
              <a:t> </a:t>
            </a:r>
            <a:r>
              <a:rPr lang="tr-TR" sz="2000" dirty="0">
                <a:latin typeface="Calibri" pitchFamily="34" charset="0"/>
              </a:rPr>
              <a:t>ve </a:t>
            </a:r>
            <a:r>
              <a:rPr lang="tr-TR" sz="2000" b="1" dirty="0">
                <a:solidFill>
                  <a:srgbClr val="FE1402"/>
                </a:solidFill>
                <a:latin typeface="Calibri" pitchFamily="34" charset="0"/>
              </a:rPr>
              <a:t>y</a:t>
            </a:r>
            <a:r>
              <a:rPr lang="tr-TR" sz="2000" dirty="0">
                <a:latin typeface="Calibri" pitchFamily="34" charset="0"/>
              </a:rPr>
              <a:t> değerlerine göre aşağıdaki fonksiyonun değerini hesaplayan  bir program yazınız.</a:t>
            </a:r>
          </a:p>
        </p:txBody>
      </p:sp>
      <p:graphicFrame>
        <p:nvGraphicFramePr>
          <p:cNvPr id="9525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4894945"/>
              </p:ext>
            </p:extLst>
          </p:nvPr>
        </p:nvGraphicFramePr>
        <p:xfrm>
          <a:off x="422388" y="5441972"/>
          <a:ext cx="5768975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Denklem" r:id="rId3" imgW="3543120" imgH="457200" progId="Equation.3">
                  <p:embed/>
                </p:oleObj>
              </mc:Choice>
              <mc:Fallback>
                <p:oleObj name="Denklem" r:id="rId3" imgW="3543120" imgH="457200" progId="Equation.3">
                  <p:embed/>
                  <p:pic>
                    <p:nvPicPr>
                      <p:cNvPr id="9525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388" y="5441972"/>
                        <a:ext cx="5768975" cy="744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78728" y="3472446"/>
            <a:ext cx="2157412" cy="4619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tr-TR" altLang="zh-CN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Uygulama  2: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487519" y="1780778"/>
            <a:ext cx="3631973" cy="1323439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tr-TR" altLang="zh-CN" sz="2000" dirty="0">
                <a:latin typeface="Calibri" pitchFamily="34" charset="0"/>
              </a:rPr>
              <a:t>Kenar uzunlukları dışarıdan girilen bir dikdörtgenin alanını ve çevresi  </a:t>
            </a:r>
            <a:r>
              <a:rPr lang="tr-TR" sz="2000" dirty="0">
                <a:latin typeface="Calibri" pitchFamily="34" charset="0"/>
              </a:rPr>
              <a:t>hesaplayan  bir program yazınız.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1737609" y="648436"/>
            <a:ext cx="4302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/>
              <a:t>Uygulamalar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6B7A-46FC-464F-BCA6-3C3C2570367F}" type="datetime1">
              <a:rPr lang="tr-TR" smtClean="0"/>
              <a:t>03.11.2020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6169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44" name="Rectangle 12"/>
          <p:cNvSpPr>
            <a:spLocks noChangeArrowheads="1"/>
          </p:cNvSpPr>
          <p:nvPr/>
        </p:nvSpPr>
        <p:spPr bwMode="auto">
          <a:xfrm>
            <a:off x="487519" y="1128226"/>
            <a:ext cx="2157413" cy="4619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tr-TR" altLang="zh-CN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Uygulama  1:</a:t>
            </a:r>
          </a:p>
        </p:txBody>
      </p:sp>
      <p:sp>
        <p:nvSpPr>
          <p:cNvPr id="1029" name="Text Box 14"/>
          <p:cNvSpPr txBox="1">
            <a:spLocks noChangeArrowheads="1"/>
          </p:cNvSpPr>
          <p:nvPr/>
        </p:nvSpPr>
        <p:spPr bwMode="auto">
          <a:xfrm>
            <a:off x="422388" y="4239407"/>
            <a:ext cx="4439254" cy="1015663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tr-TR" altLang="zh-CN" sz="2000" dirty="0">
                <a:latin typeface="Calibri" pitchFamily="34" charset="0"/>
              </a:rPr>
              <a:t>Ekrandan</a:t>
            </a:r>
            <a:r>
              <a:rPr lang="tr-TR" sz="2000" dirty="0">
                <a:latin typeface="Calibri" pitchFamily="34" charset="0"/>
              </a:rPr>
              <a:t> girilen </a:t>
            </a:r>
            <a:r>
              <a:rPr lang="tr-TR" sz="2000" b="1" dirty="0">
                <a:solidFill>
                  <a:srgbClr val="FE1402"/>
                </a:solidFill>
                <a:latin typeface="Calibri" pitchFamily="34" charset="0"/>
              </a:rPr>
              <a:t>x</a:t>
            </a:r>
            <a:r>
              <a:rPr lang="tr-TR" sz="2000" b="1" dirty="0">
                <a:latin typeface="Calibri" pitchFamily="34" charset="0"/>
              </a:rPr>
              <a:t> </a:t>
            </a:r>
            <a:r>
              <a:rPr lang="tr-TR" sz="2000" dirty="0">
                <a:latin typeface="Calibri" pitchFamily="34" charset="0"/>
              </a:rPr>
              <a:t>ve </a:t>
            </a:r>
            <a:r>
              <a:rPr lang="tr-TR" sz="2000" b="1" dirty="0">
                <a:solidFill>
                  <a:srgbClr val="FE1402"/>
                </a:solidFill>
                <a:latin typeface="Calibri" pitchFamily="34" charset="0"/>
              </a:rPr>
              <a:t>y</a:t>
            </a:r>
            <a:r>
              <a:rPr lang="tr-TR" sz="2000" dirty="0">
                <a:latin typeface="Calibri" pitchFamily="34" charset="0"/>
              </a:rPr>
              <a:t> değerlerine göre aşağıdaki fonksiyonun değerini hesaplayan  bir program yazınız.</a:t>
            </a:r>
          </a:p>
        </p:txBody>
      </p:sp>
      <p:graphicFrame>
        <p:nvGraphicFramePr>
          <p:cNvPr id="9525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4894945"/>
              </p:ext>
            </p:extLst>
          </p:nvPr>
        </p:nvGraphicFramePr>
        <p:xfrm>
          <a:off x="422388" y="5441972"/>
          <a:ext cx="5768975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Denklem" r:id="rId3" imgW="3543120" imgH="457200" progId="Equation.3">
                  <p:embed/>
                </p:oleObj>
              </mc:Choice>
              <mc:Fallback>
                <p:oleObj name="Denklem" r:id="rId3" imgW="3543120" imgH="457200" progId="Equation.3">
                  <p:embed/>
                  <p:pic>
                    <p:nvPicPr>
                      <p:cNvPr id="9525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388" y="5441972"/>
                        <a:ext cx="5768975" cy="744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78728" y="3472446"/>
            <a:ext cx="2157412" cy="4619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tr-TR" altLang="zh-CN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Uygulama  2: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487519" y="1780778"/>
            <a:ext cx="3631973" cy="1323439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tr-TR" altLang="zh-CN" sz="2000" dirty="0">
                <a:latin typeface="Calibri" pitchFamily="34" charset="0"/>
              </a:rPr>
              <a:t>Kenar uzunlukları dışarıdan girilen bir dikdörtgenin alanını ve çevresi  </a:t>
            </a:r>
            <a:r>
              <a:rPr lang="tr-TR" sz="2000" dirty="0">
                <a:latin typeface="Calibri" pitchFamily="34" charset="0"/>
              </a:rPr>
              <a:t>hesaplayan  bir program yazınız.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1737609" y="648436"/>
            <a:ext cx="4302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/>
              <a:t>Uygulamalar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6B7A-46FC-464F-BCA6-3C3C2570367F}" type="datetime1">
              <a:rPr lang="tr-TR" smtClean="0"/>
              <a:t>03.11.2020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16</a:t>
            </a:fld>
            <a:endParaRPr lang="tr-TR"/>
          </a:p>
        </p:txBody>
      </p:sp>
      <p:sp>
        <p:nvSpPr>
          <p:cNvPr id="11" name="Metin kutusu 10"/>
          <p:cNvSpPr txBox="1"/>
          <p:nvPr/>
        </p:nvSpPr>
        <p:spPr>
          <a:xfrm>
            <a:off x="4921654" y="694272"/>
            <a:ext cx="516513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clc</a:t>
            </a:r>
            <a:endParaRPr lang="tr-TR" dirty="0"/>
          </a:p>
          <a:p>
            <a:r>
              <a:rPr lang="tr-TR" dirty="0" err="1"/>
              <a:t>clear</a:t>
            </a:r>
            <a:r>
              <a:rPr lang="tr-TR" dirty="0"/>
              <a:t> </a:t>
            </a:r>
            <a:r>
              <a:rPr lang="tr-TR" dirty="0" err="1"/>
              <a:t>all</a:t>
            </a:r>
            <a:endParaRPr lang="tr-TR" dirty="0"/>
          </a:p>
          <a:p>
            <a:r>
              <a:rPr lang="tr-TR" dirty="0" smtClean="0"/>
              <a:t>a=</a:t>
            </a:r>
            <a:r>
              <a:rPr lang="tr-TR" dirty="0" err="1" smtClean="0"/>
              <a:t>input</a:t>
            </a:r>
            <a:r>
              <a:rPr lang="tr-TR" dirty="0"/>
              <a:t>('a </a:t>
            </a:r>
            <a:r>
              <a:rPr lang="tr-TR" dirty="0" err="1"/>
              <a:t>degerini</a:t>
            </a:r>
            <a:r>
              <a:rPr lang="tr-TR" dirty="0"/>
              <a:t> girin=');</a:t>
            </a:r>
          </a:p>
          <a:p>
            <a:r>
              <a:rPr lang="tr-TR" dirty="0"/>
              <a:t>b=</a:t>
            </a:r>
            <a:r>
              <a:rPr lang="tr-TR" dirty="0" err="1"/>
              <a:t>input</a:t>
            </a:r>
            <a:r>
              <a:rPr lang="tr-TR" dirty="0"/>
              <a:t>('b </a:t>
            </a:r>
            <a:r>
              <a:rPr lang="tr-TR" dirty="0" err="1"/>
              <a:t>degerini</a:t>
            </a:r>
            <a:r>
              <a:rPr lang="tr-TR" dirty="0"/>
              <a:t> girin=');</a:t>
            </a:r>
          </a:p>
          <a:p>
            <a:r>
              <a:rPr lang="tr-TR" dirty="0" smtClean="0"/>
              <a:t>Alan=a*b</a:t>
            </a:r>
            <a:r>
              <a:rPr lang="tr-TR" dirty="0"/>
              <a:t>;</a:t>
            </a:r>
          </a:p>
          <a:p>
            <a:r>
              <a:rPr lang="tr-TR" dirty="0" err="1"/>
              <a:t>cevre</a:t>
            </a:r>
            <a:r>
              <a:rPr lang="tr-TR" dirty="0"/>
              <a:t>=2*(</a:t>
            </a:r>
            <a:r>
              <a:rPr lang="tr-TR" dirty="0" err="1"/>
              <a:t>a+b</a:t>
            </a:r>
            <a:r>
              <a:rPr lang="tr-TR" dirty="0"/>
              <a:t>);</a:t>
            </a:r>
          </a:p>
          <a:p>
            <a:endParaRPr lang="tr-TR" dirty="0"/>
          </a:p>
          <a:p>
            <a:r>
              <a:rPr lang="tr-TR" dirty="0"/>
              <a:t>Alan</a:t>
            </a:r>
          </a:p>
          <a:p>
            <a:r>
              <a:rPr lang="tr-TR" dirty="0" err="1"/>
              <a:t>cevre</a:t>
            </a:r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4944446" y="3588317"/>
            <a:ext cx="71561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clc</a:t>
            </a:r>
            <a:endParaRPr lang="tr-TR" dirty="0"/>
          </a:p>
          <a:p>
            <a:r>
              <a:rPr lang="tr-TR" dirty="0" err="1"/>
              <a:t>clear</a:t>
            </a:r>
            <a:r>
              <a:rPr lang="tr-TR" dirty="0"/>
              <a:t> </a:t>
            </a:r>
            <a:r>
              <a:rPr lang="tr-TR" dirty="0" err="1"/>
              <a:t>all</a:t>
            </a:r>
            <a:endParaRPr lang="tr-TR" dirty="0"/>
          </a:p>
          <a:p>
            <a:r>
              <a:rPr lang="tr-TR" dirty="0" smtClean="0"/>
              <a:t>x=</a:t>
            </a:r>
            <a:r>
              <a:rPr lang="tr-TR" dirty="0" err="1" smtClean="0"/>
              <a:t>input</a:t>
            </a:r>
            <a:r>
              <a:rPr lang="tr-TR" dirty="0"/>
              <a:t>('x </a:t>
            </a:r>
            <a:r>
              <a:rPr lang="tr-TR" dirty="0" err="1"/>
              <a:t>degerini</a:t>
            </a:r>
            <a:r>
              <a:rPr lang="tr-TR" dirty="0"/>
              <a:t> girin=');</a:t>
            </a:r>
          </a:p>
          <a:p>
            <a:r>
              <a:rPr lang="tr-TR" dirty="0"/>
              <a:t>y=</a:t>
            </a:r>
            <a:r>
              <a:rPr lang="tr-TR" dirty="0" err="1"/>
              <a:t>input</a:t>
            </a:r>
            <a:r>
              <a:rPr lang="tr-TR" dirty="0"/>
              <a:t>('y </a:t>
            </a:r>
            <a:r>
              <a:rPr lang="tr-TR" dirty="0" err="1"/>
              <a:t>degerini</a:t>
            </a:r>
            <a:r>
              <a:rPr lang="tr-TR" dirty="0"/>
              <a:t> girin=');</a:t>
            </a:r>
          </a:p>
          <a:p>
            <a:r>
              <a:rPr lang="tr-TR" dirty="0" smtClean="0"/>
              <a:t>Fonksiyon=x*y+x^2*</a:t>
            </a:r>
            <a:r>
              <a:rPr lang="tr-TR" dirty="0" err="1" smtClean="0"/>
              <a:t>y+x</a:t>
            </a:r>
            <a:r>
              <a:rPr lang="tr-TR" dirty="0" smtClean="0"/>
              <a:t>*y^3</a:t>
            </a:r>
            <a:r>
              <a:rPr lang="tr-TR" dirty="0"/>
              <a:t>+((</a:t>
            </a:r>
            <a:r>
              <a:rPr lang="tr-TR" dirty="0" err="1"/>
              <a:t>log</a:t>
            </a:r>
            <a:r>
              <a:rPr lang="tr-TR" dirty="0"/>
              <a:t>(x)+1)/log10(y))+</a:t>
            </a:r>
            <a:r>
              <a:rPr lang="tr-TR" dirty="0" err="1"/>
              <a:t>sqrt</a:t>
            </a:r>
            <a:r>
              <a:rPr lang="tr-TR" dirty="0"/>
              <a:t>(x*y)+((3*</a:t>
            </a:r>
            <a:r>
              <a:rPr lang="tr-TR" dirty="0" err="1"/>
              <a:t>x+y</a:t>
            </a:r>
            <a:r>
              <a:rPr lang="tr-TR" dirty="0"/>
              <a:t>)/y^4)</a:t>
            </a:r>
            <a:endParaRPr lang="tr-TR" dirty="0" smtClean="0"/>
          </a:p>
          <a:p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96314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44" name="Rectangle 12"/>
          <p:cNvSpPr>
            <a:spLocks noChangeArrowheads="1"/>
          </p:cNvSpPr>
          <p:nvPr/>
        </p:nvSpPr>
        <p:spPr bwMode="auto">
          <a:xfrm>
            <a:off x="1845432" y="1502626"/>
            <a:ext cx="2157413" cy="4619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tr-TR" altLang="zh-CN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Uygulama  </a:t>
            </a:r>
            <a:r>
              <a:rPr lang="tr-TR" altLang="zh-CN" sz="24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3:</a:t>
            </a:r>
            <a:endParaRPr lang="tr-TR" altLang="zh-CN" sz="2400" b="1" dirty="0">
              <a:solidFill>
                <a:srgbClr val="A5002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1029" name="Text Box 14"/>
          <p:cNvSpPr txBox="1">
            <a:spLocks noChangeArrowheads="1"/>
          </p:cNvSpPr>
          <p:nvPr/>
        </p:nvSpPr>
        <p:spPr bwMode="auto">
          <a:xfrm>
            <a:off x="1845432" y="4439424"/>
            <a:ext cx="3786111" cy="1323439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tr-TR" altLang="zh-CN" sz="2000" dirty="0">
                <a:latin typeface="Calibri" pitchFamily="34" charset="0"/>
              </a:rPr>
              <a:t>Ekrandan</a:t>
            </a:r>
            <a:r>
              <a:rPr lang="tr-TR" sz="2000" dirty="0">
                <a:latin typeface="Calibri" pitchFamily="34" charset="0"/>
              </a:rPr>
              <a:t> girilen </a:t>
            </a:r>
            <a:r>
              <a:rPr lang="tr-TR" sz="2000" b="1" dirty="0" smtClean="0">
                <a:solidFill>
                  <a:srgbClr val="FE1402"/>
                </a:solidFill>
                <a:latin typeface="Calibri" pitchFamily="34" charset="0"/>
              </a:rPr>
              <a:t>a</a:t>
            </a:r>
            <a:r>
              <a:rPr lang="tr-TR" sz="2000" b="1" dirty="0" smtClean="0">
                <a:latin typeface="Calibri" pitchFamily="34" charset="0"/>
              </a:rPr>
              <a:t> </a:t>
            </a:r>
            <a:r>
              <a:rPr lang="tr-TR" sz="2000" dirty="0">
                <a:latin typeface="Calibri" pitchFamily="34" charset="0"/>
              </a:rPr>
              <a:t>ve </a:t>
            </a:r>
            <a:r>
              <a:rPr lang="tr-TR" sz="2000" b="1" dirty="0" smtClean="0">
                <a:solidFill>
                  <a:srgbClr val="FE1402"/>
                </a:solidFill>
                <a:latin typeface="Calibri" pitchFamily="34" charset="0"/>
              </a:rPr>
              <a:t>b</a:t>
            </a:r>
            <a:r>
              <a:rPr lang="tr-TR" sz="2000" dirty="0" smtClean="0">
                <a:latin typeface="Calibri" pitchFamily="34" charset="0"/>
              </a:rPr>
              <a:t> </a:t>
            </a:r>
            <a:r>
              <a:rPr lang="tr-TR" sz="2000" dirty="0">
                <a:latin typeface="Calibri" pitchFamily="34" charset="0"/>
              </a:rPr>
              <a:t>değerlerine göre aşağıdaki fonksiyonun değerini hesaplayan  bir program yazınız.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845432" y="3603457"/>
            <a:ext cx="2157412" cy="4619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tr-TR" altLang="zh-CN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Uygulama  </a:t>
            </a:r>
            <a:r>
              <a:rPr lang="tr-TR" altLang="zh-CN" sz="24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4:</a:t>
            </a:r>
            <a:endParaRPr lang="tr-TR" altLang="zh-CN" sz="2400" b="1" dirty="0">
              <a:solidFill>
                <a:srgbClr val="A5002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845432" y="2134721"/>
            <a:ext cx="3786111" cy="1323439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tr-TR" altLang="zh-CN" sz="2000" dirty="0" smtClean="0">
                <a:latin typeface="Calibri" pitchFamily="34" charset="0"/>
              </a:rPr>
              <a:t>Dışarıdan girilen vize ve final notlarına göre ortalama hesap eden bir program yazınız. (%30 vize, %70 final)</a:t>
            </a:r>
            <a:endParaRPr lang="tr-TR" sz="2000" dirty="0">
              <a:latin typeface="Calibri" pitchFamily="34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737609" y="648436"/>
            <a:ext cx="4302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/>
              <a:t>Uygulamalar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6B7A-46FC-464F-BCA6-3C3C2570367F}" type="datetime1">
              <a:rPr lang="tr-TR" smtClean="0"/>
              <a:t>03.11.2020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17</a:t>
            </a:fld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Metin kutusu 4"/>
              <p:cNvSpPr txBox="1"/>
              <p:nvPr/>
            </p:nvSpPr>
            <p:spPr>
              <a:xfrm>
                <a:off x="5747657" y="2451345"/>
                <a:ext cx="5606143" cy="6135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3200" b="0" i="1" smtClean="0">
                          <a:latin typeface="Cambria Math" panose="02040503050406030204" pitchFamily="18" charset="0"/>
                        </a:rPr>
                        <m:t>2</m:t>
                      </m:r>
                      <m:rad>
                        <m:radPr>
                          <m:ctrlPr>
                            <a:rPr lang="tr-TR" sz="3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a:rPr lang="tr-TR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g>
                        <m:e>
                          <m:sSup>
                            <m:sSupPr>
                              <m:ctrlPr>
                                <a:rPr lang="tr-TR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32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tr-TR" sz="32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sup>
                          </m:sSup>
                          <m:r>
                            <a:rPr lang="tr-TR" sz="3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tr-TR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32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tr-TR" sz="3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</m:e>
                      </m:rad>
                      <m:r>
                        <a:rPr lang="tr-TR" sz="3200" b="0" i="1" smtClean="0"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tr-TR" sz="32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tr-TR" sz="32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tr-TR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32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</m:e>
                      </m:func>
                      <m:r>
                        <a:rPr lang="tr-TR" sz="3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tr-TR" sz="3200" b="0" i="0" smtClean="0"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tr-TR" sz="3200" b="0" i="1" smtClean="0"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tr-TR" sz="32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tr-TR" sz="32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sz="3200" dirty="0"/>
              </a:p>
            </p:txBody>
          </p:sp>
        </mc:Choice>
        <mc:Fallback xmlns="">
          <p:sp>
            <p:nvSpPr>
              <p:cNvPr id="5" name="Metin kutusu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7657" y="2451345"/>
                <a:ext cx="5606143" cy="61356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7157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44" name="Rectangle 12"/>
          <p:cNvSpPr>
            <a:spLocks noChangeArrowheads="1"/>
          </p:cNvSpPr>
          <p:nvPr/>
        </p:nvSpPr>
        <p:spPr bwMode="auto">
          <a:xfrm>
            <a:off x="1845432" y="1502626"/>
            <a:ext cx="2157413" cy="4619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tr-TR" altLang="zh-CN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Uygulama  </a:t>
            </a:r>
            <a:r>
              <a:rPr lang="tr-TR" altLang="zh-CN" sz="24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3:</a:t>
            </a:r>
            <a:endParaRPr lang="tr-TR" altLang="zh-CN" sz="2400" b="1" dirty="0">
              <a:solidFill>
                <a:srgbClr val="A5002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1029" name="Text Box 14"/>
          <p:cNvSpPr txBox="1">
            <a:spLocks noChangeArrowheads="1"/>
          </p:cNvSpPr>
          <p:nvPr/>
        </p:nvSpPr>
        <p:spPr bwMode="auto">
          <a:xfrm>
            <a:off x="1845432" y="4439424"/>
            <a:ext cx="3786111" cy="1323439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tr-TR" altLang="zh-CN" sz="2000" dirty="0">
                <a:latin typeface="Calibri" pitchFamily="34" charset="0"/>
              </a:rPr>
              <a:t>Ekrandan</a:t>
            </a:r>
            <a:r>
              <a:rPr lang="tr-TR" sz="2000" dirty="0">
                <a:latin typeface="Calibri" pitchFamily="34" charset="0"/>
              </a:rPr>
              <a:t> girilen </a:t>
            </a:r>
            <a:r>
              <a:rPr lang="tr-TR" sz="2000" b="1" dirty="0" smtClean="0">
                <a:solidFill>
                  <a:srgbClr val="FE1402"/>
                </a:solidFill>
                <a:latin typeface="Calibri" pitchFamily="34" charset="0"/>
              </a:rPr>
              <a:t>a</a:t>
            </a:r>
            <a:r>
              <a:rPr lang="tr-TR" sz="2000" b="1" dirty="0" smtClean="0">
                <a:latin typeface="Calibri" pitchFamily="34" charset="0"/>
              </a:rPr>
              <a:t> </a:t>
            </a:r>
            <a:r>
              <a:rPr lang="tr-TR" sz="2000" dirty="0">
                <a:latin typeface="Calibri" pitchFamily="34" charset="0"/>
              </a:rPr>
              <a:t>ve </a:t>
            </a:r>
            <a:r>
              <a:rPr lang="tr-TR" sz="2000" b="1" dirty="0" smtClean="0">
                <a:solidFill>
                  <a:srgbClr val="FE1402"/>
                </a:solidFill>
                <a:latin typeface="Calibri" pitchFamily="34" charset="0"/>
              </a:rPr>
              <a:t>b</a:t>
            </a:r>
            <a:r>
              <a:rPr lang="tr-TR" sz="2000" dirty="0" smtClean="0">
                <a:latin typeface="Calibri" pitchFamily="34" charset="0"/>
              </a:rPr>
              <a:t> </a:t>
            </a:r>
            <a:r>
              <a:rPr lang="tr-TR" sz="2000" dirty="0">
                <a:latin typeface="Calibri" pitchFamily="34" charset="0"/>
              </a:rPr>
              <a:t>değerlerine göre aşağıdaki fonksiyonun değerini hesaplayan  bir program yazınız.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845432" y="3603457"/>
            <a:ext cx="2157412" cy="4619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tr-TR" altLang="zh-CN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Uygulama  </a:t>
            </a:r>
            <a:r>
              <a:rPr lang="tr-TR" altLang="zh-CN" sz="24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4:</a:t>
            </a:r>
            <a:endParaRPr lang="tr-TR" altLang="zh-CN" sz="2400" b="1" dirty="0">
              <a:solidFill>
                <a:srgbClr val="A5002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845432" y="2134721"/>
            <a:ext cx="3786111" cy="1323439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tr-TR" altLang="zh-CN" sz="2000" dirty="0" smtClean="0">
                <a:latin typeface="Calibri" pitchFamily="34" charset="0"/>
              </a:rPr>
              <a:t>Dışarıdan girilen vize ve final notlarına göre ortalama hesap eden bir program yazınız. (%30 vize, %70 final)</a:t>
            </a:r>
            <a:endParaRPr lang="tr-TR" sz="2000" dirty="0">
              <a:latin typeface="Calibri" pitchFamily="34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737609" y="648436"/>
            <a:ext cx="4302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/>
              <a:t>Uygulamalar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6B7A-46FC-464F-BCA6-3C3C2570367F}" type="datetime1">
              <a:rPr lang="tr-TR" smtClean="0"/>
              <a:t>03.11.2020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18</a:t>
            </a:fld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Metin kutusu 4"/>
              <p:cNvSpPr txBox="1"/>
              <p:nvPr/>
            </p:nvSpPr>
            <p:spPr>
              <a:xfrm>
                <a:off x="1845432" y="6018821"/>
                <a:ext cx="2947153" cy="3450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2</m:t>
                      </m:r>
                      <m:rad>
                        <m:radPr>
                          <m:ctrlPr>
                            <a:rPr lang="tr-TR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g>
                        <m:e>
                          <m:sSup>
                            <m:sSupPr>
                              <m:ctrlP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sup>
                          </m:sSup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</m:e>
                      </m:rad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tr-TR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tr-TR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</m:e>
                      </m:func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tr-TR" b="0" i="0" smtClean="0"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5" name="Metin kutusu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5432" y="6018821"/>
                <a:ext cx="2947153" cy="345094"/>
              </a:xfrm>
              <a:prstGeom prst="rect">
                <a:avLst/>
              </a:prstGeom>
              <a:blipFill>
                <a:blip r:embed="rId2"/>
                <a:stretch>
                  <a:fillRect l="-1449" r="-2484" b="-2631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Metin kutusu 10"/>
          <p:cNvSpPr txBox="1"/>
          <p:nvPr/>
        </p:nvSpPr>
        <p:spPr>
          <a:xfrm>
            <a:off x="6415315" y="972116"/>
            <a:ext cx="434288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clc</a:t>
            </a:r>
            <a:endParaRPr lang="tr-TR" dirty="0"/>
          </a:p>
          <a:p>
            <a:r>
              <a:rPr lang="tr-TR" dirty="0" err="1"/>
              <a:t>clear</a:t>
            </a:r>
            <a:r>
              <a:rPr lang="tr-TR" dirty="0"/>
              <a:t> </a:t>
            </a:r>
            <a:r>
              <a:rPr lang="tr-TR" dirty="0" err="1"/>
              <a:t>all</a:t>
            </a:r>
            <a:endParaRPr lang="tr-TR" dirty="0"/>
          </a:p>
          <a:p>
            <a:endParaRPr lang="tr-TR" dirty="0"/>
          </a:p>
          <a:p>
            <a:r>
              <a:rPr lang="tr-TR" dirty="0"/>
              <a:t>vize=</a:t>
            </a:r>
            <a:r>
              <a:rPr lang="tr-TR" dirty="0" err="1"/>
              <a:t>input</a:t>
            </a:r>
            <a:r>
              <a:rPr lang="tr-TR" dirty="0"/>
              <a:t>('vize notunu girin=');</a:t>
            </a:r>
          </a:p>
          <a:p>
            <a:r>
              <a:rPr lang="tr-TR" dirty="0"/>
              <a:t>final=</a:t>
            </a:r>
            <a:r>
              <a:rPr lang="tr-TR" dirty="0" err="1"/>
              <a:t>input</a:t>
            </a:r>
            <a:r>
              <a:rPr lang="tr-TR" dirty="0"/>
              <a:t>('final notunu girin=');</a:t>
            </a:r>
          </a:p>
          <a:p>
            <a:endParaRPr lang="tr-TR" dirty="0"/>
          </a:p>
          <a:p>
            <a:r>
              <a:rPr lang="tr-TR" dirty="0"/>
              <a:t>Ortalama= vize*0.3+final*0.7;</a:t>
            </a:r>
          </a:p>
          <a:p>
            <a:endParaRPr lang="tr-TR" dirty="0"/>
          </a:p>
          <a:p>
            <a:r>
              <a:rPr lang="tr-TR" dirty="0"/>
              <a:t>Ortalama</a:t>
            </a:r>
          </a:p>
        </p:txBody>
      </p:sp>
      <p:sp>
        <p:nvSpPr>
          <p:cNvPr id="12" name="Metin kutusu 11"/>
          <p:cNvSpPr txBox="1"/>
          <p:nvPr/>
        </p:nvSpPr>
        <p:spPr>
          <a:xfrm>
            <a:off x="6359589" y="3902464"/>
            <a:ext cx="478971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clc</a:t>
            </a:r>
            <a:endParaRPr lang="tr-TR" dirty="0"/>
          </a:p>
          <a:p>
            <a:r>
              <a:rPr lang="tr-TR" dirty="0" err="1"/>
              <a:t>clear</a:t>
            </a:r>
            <a:r>
              <a:rPr lang="tr-TR" dirty="0"/>
              <a:t> </a:t>
            </a:r>
            <a:r>
              <a:rPr lang="tr-TR" dirty="0" err="1"/>
              <a:t>all</a:t>
            </a:r>
            <a:endParaRPr lang="tr-TR" dirty="0"/>
          </a:p>
          <a:p>
            <a:r>
              <a:rPr lang="tr-TR" dirty="0" smtClean="0"/>
              <a:t>a=</a:t>
            </a:r>
            <a:r>
              <a:rPr lang="tr-TR" dirty="0" err="1" smtClean="0"/>
              <a:t>input</a:t>
            </a:r>
            <a:r>
              <a:rPr lang="tr-TR" dirty="0"/>
              <a:t>('a </a:t>
            </a:r>
            <a:r>
              <a:rPr lang="tr-TR" dirty="0" err="1"/>
              <a:t>degerini</a:t>
            </a:r>
            <a:r>
              <a:rPr lang="tr-TR" dirty="0"/>
              <a:t> girin=');</a:t>
            </a:r>
          </a:p>
          <a:p>
            <a:r>
              <a:rPr lang="tr-TR" dirty="0"/>
              <a:t>b=</a:t>
            </a:r>
            <a:r>
              <a:rPr lang="tr-TR" dirty="0" err="1"/>
              <a:t>input</a:t>
            </a:r>
            <a:r>
              <a:rPr lang="tr-TR" dirty="0"/>
              <a:t>('b </a:t>
            </a:r>
            <a:r>
              <a:rPr lang="tr-TR" dirty="0" err="1"/>
              <a:t>degerini</a:t>
            </a:r>
            <a:r>
              <a:rPr lang="tr-TR" dirty="0"/>
              <a:t> girin=');</a:t>
            </a:r>
          </a:p>
          <a:p>
            <a:endParaRPr lang="tr-TR" dirty="0"/>
          </a:p>
          <a:p>
            <a:r>
              <a:rPr lang="tr-TR" dirty="0"/>
              <a:t>Fonksiyon= 2*(a^8+b^5)^(1/3)+sin(a)+cos(b);</a:t>
            </a:r>
          </a:p>
          <a:p>
            <a:r>
              <a:rPr lang="tr-TR" dirty="0"/>
              <a:t>	</a:t>
            </a:r>
          </a:p>
          <a:p>
            <a:r>
              <a:rPr lang="tr-TR" dirty="0"/>
              <a:t>Fonksiyon</a:t>
            </a:r>
          </a:p>
        </p:txBody>
      </p:sp>
    </p:spTree>
    <p:extLst>
      <p:ext uri="{BB962C8B-B14F-4D97-AF65-F5344CB8AC3E}">
        <p14:creationId xmlns:p14="http://schemas.microsoft.com/office/powerpoint/2010/main" val="4191768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9" name="Rectangle 13"/>
          <p:cNvSpPr>
            <a:spLocks noChangeArrowheads="1"/>
          </p:cNvSpPr>
          <p:nvPr/>
        </p:nvSpPr>
        <p:spPr bwMode="auto">
          <a:xfrm>
            <a:off x="1503940" y="664628"/>
            <a:ext cx="78577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tr-TR" altLang="zh-CN" sz="2800" dirty="0">
                <a:latin typeface="Calibri" pitchFamily="34" charset="0"/>
                <a:cs typeface="Calibri" pitchFamily="34" charset="0"/>
              </a:rPr>
              <a:t>MATEMATİKSEL VE MANTIKSAL OPERATÖRLER </a:t>
            </a:r>
          </a:p>
        </p:txBody>
      </p:sp>
      <p:sp>
        <p:nvSpPr>
          <p:cNvPr id="65552" name="Rectangle 16"/>
          <p:cNvSpPr>
            <a:spLocks noChangeArrowheads="1"/>
          </p:cNvSpPr>
          <p:nvPr/>
        </p:nvSpPr>
        <p:spPr bwMode="auto">
          <a:xfrm>
            <a:off x="3722689" y="2698751"/>
            <a:ext cx="4656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tr-TR" altLang="zh-CN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Matematiksel Karşılaştırma Operatörleri</a:t>
            </a:r>
          </a:p>
        </p:txBody>
      </p:sp>
      <p:sp>
        <p:nvSpPr>
          <p:cNvPr id="65553" name="Text Box 17"/>
          <p:cNvSpPr txBox="1">
            <a:spLocks noChangeArrowheads="1"/>
          </p:cNvSpPr>
          <p:nvPr/>
        </p:nvSpPr>
        <p:spPr bwMode="auto">
          <a:xfrm>
            <a:off x="1787526" y="3173414"/>
            <a:ext cx="8653463" cy="237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tr-TR" altLang="zh-CN" sz="1600" dirty="0">
                <a:latin typeface="Arial" pitchFamily="34" charset="0"/>
              </a:rPr>
              <a:t>Bu operatörler iki değişkenin değerini karşılaştırır ve sonucun </a:t>
            </a:r>
            <a:r>
              <a:rPr lang="tr-TR" altLang="zh-CN" sz="1600" b="1" dirty="0">
                <a:latin typeface="Arial" pitchFamily="34" charset="0"/>
              </a:rPr>
              <a:t>doğru</a:t>
            </a:r>
            <a:r>
              <a:rPr lang="tr-TR" altLang="zh-CN" sz="1600" dirty="0">
                <a:latin typeface="Arial" pitchFamily="34" charset="0"/>
              </a:rPr>
              <a:t> (</a:t>
            </a:r>
            <a:r>
              <a:rPr lang="tr-TR" altLang="zh-CN" sz="1600" b="1" dirty="0">
                <a:solidFill>
                  <a:srgbClr val="FF3300"/>
                </a:solidFill>
                <a:latin typeface="Arial" pitchFamily="34" charset="0"/>
              </a:rPr>
              <a:t>1</a:t>
            </a:r>
            <a:r>
              <a:rPr lang="tr-TR" altLang="zh-CN" sz="1600" dirty="0">
                <a:latin typeface="Arial" pitchFamily="34" charset="0"/>
              </a:rPr>
              <a:t>) veya </a:t>
            </a:r>
            <a:r>
              <a:rPr lang="tr-TR" altLang="zh-CN" sz="1600" b="1" dirty="0">
                <a:latin typeface="Arial" pitchFamily="34" charset="0"/>
              </a:rPr>
              <a:t>yanlış</a:t>
            </a:r>
            <a:r>
              <a:rPr lang="tr-TR" altLang="zh-CN" sz="1600" dirty="0">
                <a:latin typeface="Arial" pitchFamily="34" charset="0"/>
              </a:rPr>
              <a:t> (</a:t>
            </a:r>
            <a:r>
              <a:rPr lang="tr-TR" altLang="zh-CN" sz="1600" b="1" dirty="0">
                <a:solidFill>
                  <a:srgbClr val="FF3300"/>
                </a:solidFill>
                <a:latin typeface="Arial" pitchFamily="34" charset="0"/>
              </a:rPr>
              <a:t>0</a:t>
            </a:r>
            <a:r>
              <a:rPr lang="tr-TR" altLang="zh-CN" sz="1600" dirty="0">
                <a:latin typeface="Arial" pitchFamily="34" charset="0"/>
              </a:rPr>
              <a:t>) olmasına göre işlem yapar.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tr-TR" altLang="zh-CN" sz="1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                           Genel kullanımları</a:t>
            </a:r>
            <a:r>
              <a:rPr lang="tr-TR" altLang="zh-CN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 </a:t>
            </a:r>
            <a:r>
              <a:rPr lang="tr-TR" altLang="zh-CN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→</a:t>
            </a:r>
            <a:r>
              <a:rPr lang="tr-TR" altLang="zh-CN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      </a:t>
            </a:r>
            <a:r>
              <a:rPr lang="tr-TR" altLang="zh-CN" sz="16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a1</a:t>
            </a:r>
            <a:r>
              <a:rPr lang="tr-TR" altLang="zh-CN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</a:t>
            </a:r>
            <a:r>
              <a:rPr lang="tr-TR" altLang="zh-CN" sz="1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işlem</a:t>
            </a:r>
            <a:r>
              <a:rPr lang="tr-TR" altLang="zh-CN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</a:t>
            </a:r>
            <a:r>
              <a:rPr lang="tr-TR" altLang="zh-CN" sz="16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a2           </a:t>
            </a:r>
            <a:r>
              <a:rPr lang="tr-TR" altLang="zh-CN" sz="1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şeklindedir.</a:t>
            </a:r>
            <a:endParaRPr lang="tr-TR" altLang="zh-CN" sz="1600" dirty="0">
              <a:latin typeface="Arial" pitchFamily="34" charset="0"/>
            </a:endParaRPr>
          </a:p>
          <a:p>
            <a:pPr algn="just" eaLnBrk="1" hangingPunct="1">
              <a:lnSpc>
                <a:spcPct val="200000"/>
              </a:lnSpc>
              <a:defRPr/>
            </a:pPr>
            <a:r>
              <a:rPr lang="tr-TR" altLang="zh-CN" sz="1600" dirty="0">
                <a:latin typeface="Arial" pitchFamily="34" charset="0"/>
              </a:rPr>
              <a:t>Burada </a:t>
            </a:r>
            <a:r>
              <a:rPr lang="tr-TR" altLang="zh-CN" sz="1600" b="1" dirty="0">
                <a:solidFill>
                  <a:srgbClr val="008000"/>
                </a:solidFill>
                <a:latin typeface="Arial" pitchFamily="34" charset="0"/>
              </a:rPr>
              <a:t>a1</a:t>
            </a:r>
            <a:r>
              <a:rPr lang="tr-TR" altLang="zh-CN" sz="1600" dirty="0">
                <a:latin typeface="Arial" pitchFamily="34" charset="0"/>
              </a:rPr>
              <a:t> ve </a:t>
            </a:r>
            <a:r>
              <a:rPr lang="tr-TR" altLang="zh-CN" sz="1600" b="1" dirty="0">
                <a:solidFill>
                  <a:srgbClr val="008000"/>
                </a:solidFill>
                <a:latin typeface="Arial" pitchFamily="34" charset="0"/>
              </a:rPr>
              <a:t>a2</a:t>
            </a:r>
            <a:r>
              <a:rPr lang="tr-TR" altLang="zh-CN" sz="1600" dirty="0">
                <a:latin typeface="Arial" pitchFamily="34" charset="0"/>
              </a:rPr>
              <a:t>, </a:t>
            </a:r>
            <a:r>
              <a:rPr lang="tr-TR" altLang="zh-CN" sz="1600" b="1" i="1" dirty="0">
                <a:solidFill>
                  <a:srgbClr val="FF6600"/>
                </a:solidFill>
                <a:latin typeface="Arial" pitchFamily="34" charset="0"/>
              </a:rPr>
              <a:t>aritmetik değerler</a:t>
            </a:r>
            <a:r>
              <a:rPr lang="tr-TR" altLang="zh-CN" sz="1600" b="1" dirty="0">
                <a:latin typeface="Arial" pitchFamily="34" charset="0"/>
              </a:rPr>
              <a:t>, </a:t>
            </a:r>
            <a:r>
              <a:rPr lang="tr-TR" altLang="zh-CN" sz="1600" b="1" dirty="0">
                <a:solidFill>
                  <a:srgbClr val="FF6600"/>
                </a:solidFill>
                <a:latin typeface="Arial" pitchFamily="34" charset="0"/>
              </a:rPr>
              <a:t>değişkenler</a:t>
            </a:r>
            <a:r>
              <a:rPr lang="tr-TR" altLang="zh-CN" sz="1600" b="1" dirty="0">
                <a:latin typeface="Arial" pitchFamily="34" charset="0"/>
              </a:rPr>
              <a:t> </a:t>
            </a:r>
            <a:r>
              <a:rPr lang="tr-TR" altLang="zh-CN" sz="1600" dirty="0">
                <a:latin typeface="Arial" pitchFamily="34" charset="0"/>
              </a:rPr>
              <a:t>veya </a:t>
            </a:r>
            <a:r>
              <a:rPr lang="tr-TR" altLang="zh-CN" sz="1600" b="1" dirty="0">
                <a:solidFill>
                  <a:srgbClr val="FF6600"/>
                </a:solidFill>
                <a:latin typeface="Arial" pitchFamily="34" charset="0"/>
              </a:rPr>
              <a:t>karakter dizileri</a:t>
            </a:r>
            <a:r>
              <a:rPr lang="tr-TR" altLang="zh-CN" sz="1600" b="1" dirty="0">
                <a:latin typeface="Arial" pitchFamily="34" charset="0"/>
              </a:rPr>
              <a:t> </a:t>
            </a:r>
            <a:r>
              <a:rPr lang="tr-TR" altLang="zh-CN" sz="1600" dirty="0">
                <a:latin typeface="Arial" pitchFamily="34" charset="0"/>
              </a:rPr>
              <a:t>olabilir, "</a:t>
            </a:r>
            <a:r>
              <a:rPr lang="tr-TR" altLang="zh-CN" sz="1600" b="1" dirty="0">
                <a:solidFill>
                  <a:srgbClr val="0000FF"/>
                </a:solidFill>
                <a:latin typeface="Arial" pitchFamily="34" charset="0"/>
              </a:rPr>
              <a:t>işlem</a:t>
            </a:r>
            <a:r>
              <a:rPr lang="tr-TR" altLang="zh-CN" sz="1600" dirty="0">
                <a:latin typeface="Arial" pitchFamily="34" charset="0"/>
              </a:rPr>
              <a:t>" ise, söz ettiğimiz matematiksel kıyaslama operatörlerinden biri olabilir. </a:t>
            </a:r>
            <a:endParaRPr lang="tr-TR" sz="1600" dirty="0">
              <a:latin typeface="Arial" pitchFamily="34" charset="0"/>
            </a:endParaRPr>
          </a:p>
        </p:txBody>
      </p:sp>
      <p:sp>
        <p:nvSpPr>
          <p:cNvPr id="19462" name="Text Box 385"/>
          <p:cNvSpPr txBox="1">
            <a:spLocks noChangeArrowheads="1"/>
          </p:cNvSpPr>
          <p:nvPr/>
        </p:nvSpPr>
        <p:spPr bwMode="auto">
          <a:xfrm>
            <a:off x="1797050" y="1395712"/>
            <a:ext cx="85074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tr-TR" altLang="zh-CN" sz="1600" dirty="0"/>
              <a:t>	</a:t>
            </a:r>
            <a:r>
              <a:rPr lang="tr-TR" altLang="zh-CN" sz="1600" b="1" dirty="0">
                <a:solidFill>
                  <a:srgbClr val="A50021"/>
                </a:solidFill>
              </a:rPr>
              <a:t>MATLAB</a:t>
            </a:r>
            <a:r>
              <a:rPr lang="tr-TR" altLang="zh-CN" sz="1600" dirty="0"/>
              <a:t>' da yapılan bir işlem sonucunda '</a:t>
            </a:r>
            <a:r>
              <a:rPr lang="tr-TR" altLang="zh-CN" sz="1600" b="1" dirty="0">
                <a:solidFill>
                  <a:srgbClr val="0000CC"/>
                </a:solidFill>
              </a:rPr>
              <a:t>doğru</a:t>
            </a:r>
            <a:r>
              <a:rPr lang="tr-TR" altLang="zh-CN" sz="1600" dirty="0"/>
              <a:t>' veya '</a:t>
            </a:r>
            <a:r>
              <a:rPr lang="tr-TR" altLang="zh-CN" sz="1600" b="1" dirty="0">
                <a:solidFill>
                  <a:srgbClr val="0000CC"/>
                </a:solidFill>
              </a:rPr>
              <a:t>yanlış</a:t>
            </a:r>
            <a:r>
              <a:rPr lang="tr-TR" altLang="zh-CN" sz="1600" dirty="0"/>
              <a:t>‘ şeklinde sonuçlar üreten </a:t>
            </a:r>
            <a:r>
              <a:rPr lang="tr-TR" altLang="zh-CN" sz="1600" b="1" u="sng" dirty="0">
                <a:solidFill>
                  <a:srgbClr val="006600"/>
                </a:solidFill>
              </a:rPr>
              <a:t>iki çeşit</a:t>
            </a:r>
            <a:r>
              <a:rPr lang="tr-TR" altLang="zh-CN" sz="1600" dirty="0"/>
              <a:t> operatör vardır. Bunlar </a:t>
            </a:r>
            <a:r>
              <a:rPr lang="tr-TR" altLang="zh-CN" sz="1600" b="1" u="sng" dirty="0"/>
              <a:t>matematiksel</a:t>
            </a:r>
            <a:r>
              <a:rPr lang="tr-TR" altLang="zh-CN" sz="1600" dirty="0"/>
              <a:t> ve </a:t>
            </a:r>
            <a:r>
              <a:rPr lang="tr-TR" altLang="zh-CN" sz="1600" b="1" u="sng" dirty="0"/>
              <a:t>mantıksal</a:t>
            </a:r>
            <a:r>
              <a:rPr lang="tr-TR" altLang="zh-CN" sz="1600" dirty="0"/>
              <a:t> operatörlerdir.</a:t>
            </a:r>
            <a:endParaRPr lang="tr-TR" sz="1600" dirty="0"/>
          </a:p>
        </p:txBody>
      </p:sp>
      <p:sp>
        <p:nvSpPr>
          <p:cNvPr id="19463" name="Text Box 15"/>
          <p:cNvSpPr txBox="1">
            <a:spLocks noChangeArrowheads="1"/>
          </p:cNvSpPr>
          <p:nvPr/>
        </p:nvSpPr>
        <p:spPr bwMode="auto">
          <a:xfrm>
            <a:off x="1787525" y="2060001"/>
            <a:ext cx="85804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algn="just" eaLnBrk="1" hangingPunct="1"/>
            <a:r>
              <a:rPr lang="tr-TR" altLang="zh-CN" sz="1600" dirty="0"/>
              <a:t>	Matematiksel veya mantıksal operatörler kullanılarak gerçekleştirilen </a:t>
            </a:r>
            <a:r>
              <a:rPr lang="tr-TR" altLang="zh-CN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işlemlerde</a:t>
            </a:r>
            <a:r>
              <a:rPr lang="tr-TR" altLang="zh-CN" sz="1600" dirty="0"/>
              <a:t>, işlemin sonucunun "</a:t>
            </a:r>
            <a:r>
              <a:rPr lang="tr-TR" altLang="zh-CN" sz="1600" b="1" dirty="0">
                <a:solidFill>
                  <a:srgbClr val="0000CC"/>
                </a:solidFill>
              </a:rPr>
              <a:t>doğru</a:t>
            </a:r>
            <a:r>
              <a:rPr lang="tr-TR" altLang="zh-CN" sz="1600" dirty="0"/>
              <a:t>"  olması durumunda </a:t>
            </a:r>
            <a:r>
              <a:rPr lang="tr-TR" altLang="zh-CN" sz="1600" b="1" dirty="0">
                <a:solidFill>
                  <a:srgbClr val="FF3300"/>
                </a:solidFill>
              </a:rPr>
              <a:t>1</a:t>
            </a:r>
            <a:r>
              <a:rPr lang="tr-TR" altLang="zh-CN" sz="1600" b="1" dirty="0"/>
              <a:t>,</a:t>
            </a:r>
            <a:r>
              <a:rPr lang="tr-TR" altLang="zh-CN" sz="1600" b="1" dirty="0">
                <a:solidFill>
                  <a:srgbClr val="FF3300"/>
                </a:solidFill>
              </a:rPr>
              <a:t> </a:t>
            </a:r>
            <a:r>
              <a:rPr lang="tr-TR" altLang="zh-CN" sz="1600" dirty="0"/>
              <a:t> "</a:t>
            </a:r>
            <a:r>
              <a:rPr lang="tr-TR" altLang="zh-CN" sz="1600" b="1" dirty="0">
                <a:solidFill>
                  <a:srgbClr val="0000CC"/>
                </a:solidFill>
              </a:rPr>
              <a:t>yanlış</a:t>
            </a:r>
            <a:r>
              <a:rPr lang="tr-TR" altLang="zh-CN" sz="1600" dirty="0"/>
              <a:t>" olması durumunda ise </a:t>
            </a:r>
            <a:r>
              <a:rPr lang="tr-TR" altLang="zh-CN" sz="1600" b="1" dirty="0">
                <a:solidFill>
                  <a:srgbClr val="FF3300"/>
                </a:solidFill>
              </a:rPr>
              <a:t>0</a:t>
            </a:r>
            <a:r>
              <a:rPr lang="tr-TR" altLang="zh-CN" sz="1600" dirty="0"/>
              <a:t>  değeri elde edilir.</a:t>
            </a:r>
          </a:p>
        </p:txBody>
      </p:sp>
      <p:sp>
        <p:nvSpPr>
          <p:cNvPr id="17" name="Text Box 386"/>
          <p:cNvSpPr txBox="1">
            <a:spLocks noChangeArrowheads="1"/>
          </p:cNvSpPr>
          <p:nvPr/>
        </p:nvSpPr>
        <p:spPr bwMode="auto">
          <a:xfrm>
            <a:off x="1714441" y="5634039"/>
            <a:ext cx="843450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tr-TR" altLang="zh-CN" sz="1600" dirty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►</a:t>
            </a:r>
            <a:r>
              <a:rPr lang="tr-TR" altLang="zh-CN" sz="1600" dirty="0">
                <a:latin typeface="Arial" pitchFamily="34" charset="0"/>
              </a:rPr>
              <a:t> Eğer </a:t>
            </a:r>
            <a:r>
              <a:rPr lang="tr-TR" altLang="zh-CN" sz="1600" b="1" dirty="0">
                <a:solidFill>
                  <a:srgbClr val="008000"/>
                </a:solidFill>
                <a:latin typeface="Arial" pitchFamily="34" charset="0"/>
              </a:rPr>
              <a:t>a1</a:t>
            </a:r>
            <a:r>
              <a:rPr lang="tr-TR" altLang="zh-CN" sz="1600" dirty="0">
                <a:latin typeface="Arial" pitchFamily="34" charset="0"/>
              </a:rPr>
              <a:t> ve </a:t>
            </a:r>
            <a:r>
              <a:rPr lang="tr-TR" altLang="zh-CN" sz="1600" b="1" dirty="0">
                <a:solidFill>
                  <a:srgbClr val="008000"/>
                </a:solidFill>
                <a:latin typeface="Arial" pitchFamily="34" charset="0"/>
              </a:rPr>
              <a:t>a2</a:t>
            </a:r>
            <a:r>
              <a:rPr lang="tr-TR" altLang="zh-CN" sz="1600" dirty="0">
                <a:latin typeface="Arial" pitchFamily="34" charset="0"/>
              </a:rPr>
              <a:t> arasındaki ilişki, operatörün belirttiği şekilde ise </a:t>
            </a:r>
            <a:r>
              <a:rPr lang="tr-TR" altLang="zh-CN" sz="1600" b="1" dirty="0">
                <a:solidFill>
                  <a:srgbClr val="0000FF"/>
                </a:solidFill>
                <a:latin typeface="Arial" pitchFamily="34" charset="0"/>
              </a:rPr>
              <a:t>işlem</a:t>
            </a:r>
            <a:r>
              <a:rPr lang="tr-TR" altLang="zh-CN" sz="1600" b="1" dirty="0">
                <a:solidFill>
                  <a:srgbClr val="FE1402"/>
                </a:solidFill>
                <a:latin typeface="Arial" pitchFamily="34" charset="0"/>
              </a:rPr>
              <a:t>, </a:t>
            </a:r>
            <a:r>
              <a:rPr lang="tr-TR" altLang="zh-CN" sz="1600" b="1" dirty="0">
                <a:solidFill>
                  <a:srgbClr val="FF0000"/>
                </a:solidFill>
                <a:latin typeface="Arial" pitchFamily="34" charset="0"/>
              </a:rPr>
              <a:t>1</a:t>
            </a:r>
            <a:r>
              <a:rPr lang="tr-TR" altLang="zh-CN" sz="1600" dirty="0">
                <a:latin typeface="Arial" pitchFamily="34" charset="0"/>
              </a:rPr>
              <a:t> değerini üretir. </a:t>
            </a:r>
          </a:p>
          <a:p>
            <a:pPr>
              <a:defRPr/>
            </a:pPr>
            <a:endParaRPr lang="tr-TR" altLang="zh-CN" sz="1600" dirty="0">
              <a:latin typeface="Arial" pitchFamily="34" charset="0"/>
            </a:endParaRPr>
          </a:p>
          <a:p>
            <a:pPr>
              <a:defRPr/>
            </a:pPr>
            <a:r>
              <a:rPr lang="tr-TR" altLang="zh-CN" sz="1600" dirty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►</a:t>
            </a:r>
            <a:r>
              <a:rPr lang="tr-TR" altLang="zh-CN" sz="1600" dirty="0">
                <a:latin typeface="Arial" pitchFamily="34" charset="0"/>
              </a:rPr>
              <a:t> Eğer operatörün belirttiğinden farklı bir durum söz konusu ise </a:t>
            </a:r>
            <a:r>
              <a:rPr lang="tr-TR" altLang="zh-CN" sz="1600" b="1" dirty="0">
                <a:solidFill>
                  <a:srgbClr val="0000FF"/>
                </a:solidFill>
                <a:latin typeface="Arial" pitchFamily="34" charset="0"/>
              </a:rPr>
              <a:t>işlem</a:t>
            </a:r>
            <a:r>
              <a:rPr lang="tr-TR" altLang="zh-CN" sz="1600" b="1" dirty="0">
                <a:solidFill>
                  <a:srgbClr val="FE1402"/>
                </a:solidFill>
                <a:latin typeface="Arial" pitchFamily="34" charset="0"/>
              </a:rPr>
              <a:t> 0</a:t>
            </a:r>
            <a:r>
              <a:rPr lang="tr-TR" altLang="zh-CN" sz="1600" dirty="0">
                <a:latin typeface="Arial" pitchFamily="34" charset="0"/>
              </a:rPr>
              <a:t>, değerini üretir.</a:t>
            </a:r>
            <a:endParaRPr lang="tr-TR" sz="1600" dirty="0">
              <a:latin typeface="Arial" pitchFamily="34" charset="0"/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D7505-7F30-4A20-9B09-327832171B64}" type="datetime1">
              <a:rPr lang="tr-TR" smtClean="0"/>
              <a:t>03.11.2020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912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24" name="Rectangle 16"/>
          <p:cNvSpPr>
            <a:spLocks noChangeArrowheads="1"/>
          </p:cNvSpPr>
          <p:nvPr/>
        </p:nvSpPr>
        <p:spPr bwMode="auto">
          <a:xfrm>
            <a:off x="1684171" y="1959710"/>
            <a:ext cx="486832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>
              <a:defRPr/>
            </a:pPr>
            <a:r>
              <a:rPr lang="tr-TR" altLang="zh-CN" sz="24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Eşitlik</a:t>
            </a:r>
            <a:r>
              <a:rPr lang="tr-TR" altLang="zh-CN" sz="2400" b="1" dirty="0">
                <a:solidFill>
                  <a:srgbClr val="3333CC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altLang="zh-CN" sz="2400" dirty="0">
                <a:solidFill>
                  <a:srgbClr val="3333CC"/>
                </a:solidFill>
                <a:latin typeface="Calibri" pitchFamily="34" charset="0"/>
                <a:cs typeface="Calibri" pitchFamily="34" charset="0"/>
              </a:rPr>
              <a:t>İfadeleri ile Değişken Atamaları</a:t>
            </a:r>
          </a:p>
        </p:txBody>
      </p:sp>
      <p:sp>
        <p:nvSpPr>
          <p:cNvPr id="68625" name="Text Box 17"/>
          <p:cNvSpPr txBox="1">
            <a:spLocks noChangeArrowheads="1"/>
          </p:cNvSpPr>
          <p:nvPr/>
        </p:nvSpPr>
        <p:spPr bwMode="auto">
          <a:xfrm>
            <a:off x="1684172" y="2717371"/>
            <a:ext cx="8696305" cy="30469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tr-TR" altLang="zh-CN" sz="2400" dirty="0">
                <a:latin typeface="Calibri" pitchFamily="34" charset="0"/>
                <a:cs typeface="Calibri" pitchFamily="34" charset="0"/>
              </a:rPr>
              <a:t>Bu şekildeki bir değişken atamasının genel hali,</a:t>
            </a:r>
          </a:p>
          <a:p>
            <a:pPr>
              <a:defRPr/>
            </a:pPr>
            <a:r>
              <a:rPr lang="tr-TR" altLang="zh-CN" sz="2400" dirty="0">
                <a:latin typeface="Calibri" pitchFamily="34" charset="0"/>
                <a:cs typeface="Calibri" pitchFamily="34" charset="0"/>
              </a:rPr>
              <a:t>	</a:t>
            </a:r>
          </a:p>
          <a:p>
            <a:pPr>
              <a:defRPr/>
            </a:pPr>
            <a:r>
              <a:rPr lang="tr-TR" altLang="zh-CN" sz="2400" dirty="0">
                <a:latin typeface="Calibri" pitchFamily="34" charset="0"/>
                <a:cs typeface="Calibri" pitchFamily="34" charset="0"/>
              </a:rPr>
              <a:t>	&gt;&gt; </a:t>
            </a:r>
            <a:r>
              <a:rPr lang="tr-TR" altLang="zh-CN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değişken = değer</a:t>
            </a:r>
          </a:p>
          <a:p>
            <a:pPr algn="just">
              <a:defRPr/>
            </a:pPr>
            <a:endParaRPr lang="tr-TR" altLang="zh-CN" sz="2400" dirty="0"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r>
              <a:rPr lang="tr-TR" altLang="zh-CN" sz="2400" dirty="0">
                <a:latin typeface="Calibri" pitchFamily="34" charset="0"/>
                <a:cs typeface="Calibri" pitchFamily="34" charset="0"/>
              </a:rPr>
              <a:t>şeklindedir. Burada "değişken", herhangi bir karakter veya karakter grubu olabilir. "değer" ise, herhangi bir </a:t>
            </a:r>
            <a:r>
              <a:rPr lang="tr-TR" altLang="zh-CN" sz="2400" b="1" dirty="0">
                <a:solidFill>
                  <a:srgbClr val="CC0000"/>
                </a:solidFill>
                <a:latin typeface="Calibri" pitchFamily="34" charset="0"/>
                <a:cs typeface="Calibri" pitchFamily="34" charset="0"/>
              </a:rPr>
              <a:t>matematiksel ifade</a:t>
            </a:r>
            <a:r>
              <a:rPr lang="tr-TR" altLang="zh-CN" sz="2400" b="1" dirty="0">
                <a:latin typeface="Calibri" pitchFamily="34" charset="0"/>
                <a:cs typeface="Calibri" pitchFamily="34" charset="0"/>
              </a:rPr>
              <a:t>,</a:t>
            </a:r>
            <a:r>
              <a:rPr lang="tr-TR" altLang="zh-CN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altLang="zh-CN" sz="2400" b="1" dirty="0">
                <a:solidFill>
                  <a:srgbClr val="CC0000"/>
                </a:solidFill>
                <a:latin typeface="Calibri" pitchFamily="34" charset="0"/>
                <a:cs typeface="Calibri" pitchFamily="34" charset="0"/>
              </a:rPr>
              <a:t>bir karakter dizisi</a:t>
            </a:r>
            <a:r>
              <a:rPr lang="tr-TR" altLang="zh-CN" sz="2400" b="1" dirty="0">
                <a:latin typeface="Calibri" pitchFamily="34" charset="0"/>
                <a:cs typeface="Calibri" pitchFamily="34" charset="0"/>
              </a:rPr>
              <a:t>,</a:t>
            </a:r>
            <a:r>
              <a:rPr lang="tr-TR" altLang="zh-CN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altLang="zh-CN" sz="2400" b="1" dirty="0">
                <a:solidFill>
                  <a:srgbClr val="CC0000"/>
                </a:solidFill>
                <a:latin typeface="Calibri" pitchFamily="34" charset="0"/>
                <a:cs typeface="Calibri" pitchFamily="34" charset="0"/>
              </a:rPr>
              <a:t>bir sabit</a:t>
            </a:r>
            <a:r>
              <a:rPr lang="tr-TR" altLang="zh-CN" sz="2400" b="1" dirty="0">
                <a:latin typeface="Calibri" pitchFamily="34" charset="0"/>
                <a:cs typeface="Calibri" pitchFamily="34" charset="0"/>
              </a:rPr>
              <a:t>,</a:t>
            </a:r>
            <a:r>
              <a:rPr lang="tr-TR" altLang="zh-CN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altLang="zh-CN" sz="2400" b="1" dirty="0">
                <a:solidFill>
                  <a:srgbClr val="CC0000"/>
                </a:solidFill>
                <a:latin typeface="Calibri" pitchFamily="34" charset="0"/>
                <a:cs typeface="Calibri" pitchFamily="34" charset="0"/>
              </a:rPr>
              <a:t>bir matris</a:t>
            </a:r>
            <a:r>
              <a:rPr lang="tr-TR" altLang="zh-CN" sz="2400" dirty="0">
                <a:latin typeface="Calibri" pitchFamily="34" charset="0"/>
                <a:cs typeface="Calibri" pitchFamily="34" charset="0"/>
              </a:rPr>
              <a:t> veya bunların birden fazlasının matematiksel işlemler ile oluşturulmuş kombinasyonları olabilir.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A7283-5829-4D76-A324-9DADE90B4BF5}" type="datetime1">
              <a:rPr lang="tr-TR" smtClean="0"/>
              <a:t>03.11.2020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2</a:t>
            </a:fld>
            <a:endParaRPr lang="tr-TR"/>
          </a:p>
        </p:txBody>
      </p:sp>
      <p:sp>
        <p:nvSpPr>
          <p:cNvPr id="10" name="Unvan 1"/>
          <p:cNvSpPr txBox="1">
            <a:spLocks/>
          </p:cNvSpPr>
          <p:nvPr/>
        </p:nvSpPr>
        <p:spPr>
          <a:xfrm>
            <a:off x="838200" y="897924"/>
            <a:ext cx="10515600" cy="79276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/>
              <a:t>Değişken atama</a:t>
            </a:r>
          </a:p>
        </p:txBody>
      </p:sp>
    </p:spTree>
    <p:extLst>
      <p:ext uri="{BB962C8B-B14F-4D97-AF65-F5344CB8AC3E}">
        <p14:creationId xmlns:p14="http://schemas.microsoft.com/office/powerpoint/2010/main" val="630174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24" grpId="0" animBg="1"/>
      <p:bldP spid="6862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6278563" y="763588"/>
          <a:ext cx="1763712" cy="670560"/>
        </p:xfrm>
        <a:graphic>
          <a:graphicData uri="http://schemas.openxmlformats.org/drawingml/2006/table">
            <a:tbl>
              <a:tblPr/>
              <a:tblGrid>
                <a:gridCol w="828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38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a</a:t>
                      </a:r>
                      <a:r>
                        <a:rPr kumimoji="0" lang="tr-TR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==</a:t>
                      </a: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→       0</a:t>
                      </a:r>
                      <a:endParaRPr kumimoji="0" lang="tr-TR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8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a</a:t>
                      </a:r>
                      <a:r>
                        <a:rPr kumimoji="0" lang="tr-TR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==</a:t>
                      </a: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→       1</a:t>
                      </a:r>
                      <a:endParaRPr kumimoji="0" lang="tr-TR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20505" name="6 Düz Ok Bağlayıcısı"/>
          <p:cNvCxnSpPr>
            <a:cxnSpLocks noChangeShapeType="1"/>
          </p:cNvCxnSpPr>
          <p:nvPr/>
        </p:nvCxnSpPr>
        <p:spPr bwMode="auto">
          <a:xfrm>
            <a:off x="3905250" y="1165225"/>
            <a:ext cx="2336800" cy="1588"/>
          </a:xfrm>
          <a:prstGeom prst="straightConnector1">
            <a:avLst/>
          </a:prstGeom>
          <a:noFill/>
          <a:ln w="9525" algn="ctr">
            <a:solidFill>
              <a:srgbClr val="FF0000"/>
            </a:solidFill>
            <a:round/>
            <a:headEnd/>
            <a:tailEnd type="arrow" w="med" len="med"/>
          </a:ln>
        </p:spPr>
      </p:cxnSp>
      <p:graphicFrame>
        <p:nvGraphicFramePr>
          <p:cNvPr id="10" name="9 Tablo"/>
          <p:cNvGraphicFramePr>
            <a:graphicFrameLocks noGrp="1"/>
          </p:cNvGraphicFramePr>
          <p:nvPr/>
        </p:nvGraphicFramePr>
        <p:xfrm>
          <a:off x="7107238" y="1639863"/>
          <a:ext cx="1763712" cy="670560"/>
        </p:xfrm>
        <a:graphic>
          <a:graphicData uri="http://schemas.openxmlformats.org/drawingml/2006/table">
            <a:tbl>
              <a:tblPr/>
              <a:tblGrid>
                <a:gridCol w="828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38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a</a:t>
                      </a:r>
                      <a:r>
                        <a:rPr kumimoji="0" lang="tr-TR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~=</a:t>
                      </a: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→       1</a:t>
                      </a:r>
                      <a:endParaRPr kumimoji="0" lang="tr-TR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8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a</a:t>
                      </a:r>
                      <a:r>
                        <a:rPr kumimoji="0" lang="tr-TR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~=</a:t>
                      </a: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c</a:t>
                      </a:r>
                      <a:endParaRPr kumimoji="0" lang="tr-TR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→       0</a:t>
                      </a:r>
                      <a:endParaRPr kumimoji="0" lang="tr-TR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20515" name="10 Düz Ok Bağlayıcısı"/>
          <p:cNvCxnSpPr>
            <a:cxnSpLocks noChangeShapeType="1"/>
          </p:cNvCxnSpPr>
          <p:nvPr/>
        </p:nvCxnSpPr>
        <p:spPr bwMode="auto">
          <a:xfrm>
            <a:off x="4270375" y="2041482"/>
            <a:ext cx="2800350" cy="1587"/>
          </a:xfrm>
          <a:prstGeom prst="straightConnector1">
            <a:avLst/>
          </a:prstGeom>
          <a:noFill/>
          <a:ln w="9525" algn="ctr">
            <a:solidFill>
              <a:srgbClr val="FF0000"/>
            </a:solidFill>
            <a:round/>
            <a:headEnd/>
            <a:tailEnd type="arrow" w="med" len="med"/>
          </a:ln>
        </p:spPr>
      </p:cxnSp>
      <p:graphicFrame>
        <p:nvGraphicFramePr>
          <p:cNvPr id="12" name="11 Tablo"/>
          <p:cNvGraphicFramePr>
            <a:graphicFrameLocks noGrp="1"/>
          </p:cNvGraphicFramePr>
          <p:nvPr/>
        </p:nvGraphicFramePr>
        <p:xfrm>
          <a:off x="6388100" y="2648901"/>
          <a:ext cx="1763712" cy="670560"/>
        </p:xfrm>
        <a:graphic>
          <a:graphicData uri="http://schemas.openxmlformats.org/drawingml/2006/table">
            <a:tbl>
              <a:tblPr/>
              <a:tblGrid>
                <a:gridCol w="828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38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b</a:t>
                      </a:r>
                      <a:r>
                        <a:rPr kumimoji="0" lang="tr-TR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&gt;</a:t>
                      </a: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→       1</a:t>
                      </a:r>
                      <a:endParaRPr kumimoji="0" lang="tr-TR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8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a</a:t>
                      </a:r>
                      <a:r>
                        <a:rPr kumimoji="0" lang="tr-TR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&gt;</a:t>
                      </a: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→       0</a:t>
                      </a:r>
                      <a:endParaRPr kumimoji="0" lang="tr-TR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20525" name="12 Düz Ok Bağlayıcısı"/>
          <p:cNvCxnSpPr>
            <a:cxnSpLocks noChangeShapeType="1"/>
          </p:cNvCxnSpPr>
          <p:nvPr/>
        </p:nvCxnSpPr>
        <p:spPr bwMode="auto">
          <a:xfrm>
            <a:off x="4014788" y="3050538"/>
            <a:ext cx="2336800" cy="1588"/>
          </a:xfrm>
          <a:prstGeom prst="straightConnector1">
            <a:avLst/>
          </a:prstGeom>
          <a:noFill/>
          <a:ln w="9525" algn="ctr">
            <a:solidFill>
              <a:srgbClr val="FF0000"/>
            </a:solidFill>
            <a:round/>
            <a:headEnd/>
            <a:tailEnd type="arrow" w="med" len="med"/>
          </a:ln>
        </p:spPr>
      </p:cxnSp>
      <p:graphicFrame>
        <p:nvGraphicFramePr>
          <p:cNvPr id="2" name="Group 3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392504"/>
              </p:ext>
            </p:extLst>
          </p:nvPr>
        </p:nvGraphicFramePr>
        <p:xfrm>
          <a:off x="2152650" y="982663"/>
          <a:ext cx="2844800" cy="5257838"/>
        </p:xfrm>
        <a:graphic>
          <a:graphicData uri="http://schemas.openxmlformats.org/drawingml/2006/table">
            <a:tbl>
              <a:tblPr/>
              <a:tblGrid>
                <a:gridCol w="823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0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1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==</a:t>
                      </a:r>
                      <a:endParaRPr kumimoji="0" lang="tr-TR" altLang="zh-CN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charset="-122"/>
                          <a:cs typeface="Times New Roman" pitchFamily="18" charset="0"/>
                        </a:rPr>
                        <a:t>Eş</a:t>
                      </a:r>
                      <a:r>
                        <a:rPr kumimoji="0" lang="tr-TR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ittir</a:t>
                      </a:r>
                      <a:endParaRPr kumimoji="0" lang="tr-TR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234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pitchFamily="34" charset="0"/>
                        <a:ea typeface="SimSun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zh-CN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pitchFamily="34" charset="0"/>
                        <a:ea typeface="SimSun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SimSun" charset="-122"/>
                          <a:cs typeface="Times New Roman" pitchFamily="18" charset="0"/>
                        </a:rPr>
                        <a:t>~=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charset="-122"/>
                          <a:cs typeface="Times New Roman" pitchFamily="18" charset="0"/>
                        </a:rPr>
                        <a:t>E</a:t>
                      </a: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şit değildir</a:t>
                      </a:r>
                      <a:endParaRPr kumimoji="0" lang="tr-TR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234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pitchFamily="34" charset="0"/>
                        <a:ea typeface="SimSun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pitchFamily="34" charset="0"/>
                        <a:ea typeface="SimSun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SimSun" charset="-122"/>
                          <a:cs typeface="Times New Roman" pitchFamily="18" charset="0"/>
                        </a:rPr>
                        <a:t>&gt;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charset="-122"/>
                          <a:cs typeface="Times New Roman" pitchFamily="18" charset="0"/>
                        </a:rPr>
                        <a:t>B</a:t>
                      </a: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üyüktür</a:t>
                      </a:r>
                      <a:endParaRPr kumimoji="0" lang="tr-TR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234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pitchFamily="34" charset="0"/>
                        <a:ea typeface="SimSun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pitchFamily="34" charset="0"/>
                        <a:ea typeface="SimSun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SimSun" charset="-122"/>
                          <a:cs typeface="Times New Roman" pitchFamily="18" charset="0"/>
                        </a:rPr>
                        <a:t>&gt;=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charset="-122"/>
                          <a:cs typeface="Times New Roman" pitchFamily="18" charset="0"/>
                        </a:rPr>
                        <a:t>B</a:t>
                      </a: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üyük veya eşittir</a:t>
                      </a:r>
                      <a:endParaRPr kumimoji="0" lang="tr-TR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234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pitchFamily="34" charset="0"/>
                        <a:ea typeface="SimSun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pitchFamily="34" charset="0"/>
                        <a:ea typeface="SimSun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SimSun" charset="-122"/>
                          <a:cs typeface="Times New Roman" pitchFamily="18" charset="0"/>
                        </a:rPr>
                        <a:t>&lt;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charset="-122"/>
                          <a:cs typeface="Times New Roman" pitchFamily="18" charset="0"/>
                        </a:rPr>
                        <a:t>K</a:t>
                      </a: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üçüktür</a:t>
                      </a:r>
                      <a:endParaRPr kumimoji="0" lang="tr-TR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234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pitchFamily="34" charset="0"/>
                        <a:ea typeface="SimSun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pitchFamily="34" charset="0"/>
                        <a:ea typeface="SimSun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SimSun" charset="-122"/>
                          <a:cs typeface="Times New Roman" pitchFamily="18" charset="0"/>
                        </a:rPr>
                        <a:t>&lt;=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charset="-122"/>
                          <a:cs typeface="Times New Roman" pitchFamily="18" charset="0"/>
                        </a:rPr>
                        <a:t>K</a:t>
                      </a: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üçük veya eşittir                                                    </a:t>
                      </a:r>
                      <a:endParaRPr kumimoji="0" lang="tr-TR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4" name="13 Tablo"/>
          <p:cNvGraphicFramePr>
            <a:graphicFrameLocks noGrp="1"/>
          </p:cNvGraphicFramePr>
          <p:nvPr/>
        </p:nvGraphicFramePr>
        <p:xfrm>
          <a:off x="7118350" y="3598239"/>
          <a:ext cx="1763712" cy="670560"/>
        </p:xfrm>
        <a:graphic>
          <a:graphicData uri="http://schemas.openxmlformats.org/drawingml/2006/table">
            <a:tbl>
              <a:tblPr/>
              <a:tblGrid>
                <a:gridCol w="828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38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b</a:t>
                      </a:r>
                      <a:r>
                        <a:rPr kumimoji="0" lang="tr-TR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&gt;=</a:t>
                      </a: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→       1</a:t>
                      </a:r>
                      <a:endParaRPr kumimoji="0" lang="tr-TR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8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c</a:t>
                      </a:r>
                      <a:r>
                        <a:rPr kumimoji="0" lang="tr-TR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&gt;=</a:t>
                      </a: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→       0</a:t>
                      </a:r>
                      <a:endParaRPr kumimoji="0" lang="tr-TR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20535" name="14 Düz Ok Bağlayıcısı"/>
          <p:cNvCxnSpPr>
            <a:cxnSpLocks noChangeShapeType="1"/>
          </p:cNvCxnSpPr>
          <p:nvPr/>
        </p:nvCxnSpPr>
        <p:spPr bwMode="auto">
          <a:xfrm>
            <a:off x="4745038" y="3999876"/>
            <a:ext cx="2336800" cy="1588"/>
          </a:xfrm>
          <a:prstGeom prst="straightConnector1">
            <a:avLst/>
          </a:prstGeom>
          <a:noFill/>
          <a:ln w="9525" algn="ctr">
            <a:solidFill>
              <a:srgbClr val="FF0000"/>
            </a:solidFill>
            <a:round/>
            <a:headEnd/>
            <a:tailEnd type="arrow" w="med" len="med"/>
          </a:ln>
        </p:spPr>
      </p:cxnSp>
      <p:graphicFrame>
        <p:nvGraphicFramePr>
          <p:cNvPr id="16" name="15 Tablo"/>
          <p:cNvGraphicFramePr>
            <a:graphicFrameLocks noGrp="1"/>
          </p:cNvGraphicFramePr>
          <p:nvPr/>
        </p:nvGraphicFramePr>
        <p:xfrm>
          <a:off x="6497638" y="4560903"/>
          <a:ext cx="1763712" cy="670560"/>
        </p:xfrm>
        <a:graphic>
          <a:graphicData uri="http://schemas.openxmlformats.org/drawingml/2006/table">
            <a:tbl>
              <a:tblPr/>
              <a:tblGrid>
                <a:gridCol w="828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38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a</a:t>
                      </a:r>
                      <a:r>
                        <a:rPr kumimoji="0" lang="tr-TR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&lt;</a:t>
                      </a: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→       1</a:t>
                      </a:r>
                      <a:endParaRPr kumimoji="0" lang="tr-TR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8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a</a:t>
                      </a:r>
                      <a:r>
                        <a:rPr kumimoji="0" lang="tr-TR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&lt;</a:t>
                      </a: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→       0</a:t>
                      </a:r>
                      <a:endParaRPr kumimoji="0" lang="tr-TR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20545" name="16 Düz Ok Bağlayıcısı"/>
          <p:cNvCxnSpPr>
            <a:cxnSpLocks noChangeShapeType="1"/>
          </p:cNvCxnSpPr>
          <p:nvPr/>
        </p:nvCxnSpPr>
        <p:spPr bwMode="auto">
          <a:xfrm>
            <a:off x="4124325" y="4962540"/>
            <a:ext cx="2336800" cy="1588"/>
          </a:xfrm>
          <a:prstGeom prst="straightConnector1">
            <a:avLst/>
          </a:prstGeom>
          <a:noFill/>
          <a:ln w="9525" algn="ctr">
            <a:solidFill>
              <a:srgbClr val="FF0000"/>
            </a:solidFill>
            <a:round/>
            <a:headEnd/>
            <a:tailEnd type="arrow" w="med" len="med"/>
          </a:ln>
        </p:spPr>
      </p:cxnSp>
      <p:graphicFrame>
        <p:nvGraphicFramePr>
          <p:cNvPr id="18" name="17 Tablo"/>
          <p:cNvGraphicFramePr>
            <a:graphicFrameLocks noGrp="1"/>
          </p:cNvGraphicFramePr>
          <p:nvPr/>
        </p:nvGraphicFramePr>
        <p:xfrm>
          <a:off x="7143789" y="5533428"/>
          <a:ext cx="1763712" cy="670560"/>
        </p:xfrm>
        <a:graphic>
          <a:graphicData uri="http://schemas.openxmlformats.org/drawingml/2006/table">
            <a:tbl>
              <a:tblPr/>
              <a:tblGrid>
                <a:gridCol w="828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38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a</a:t>
                      </a:r>
                      <a:r>
                        <a:rPr kumimoji="0" lang="tr-TR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&lt;=</a:t>
                      </a: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→       1</a:t>
                      </a:r>
                      <a:endParaRPr kumimoji="0" lang="tr-TR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8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b</a:t>
                      </a:r>
                      <a:r>
                        <a:rPr kumimoji="0" lang="tr-TR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&lt;</a:t>
                      </a: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→       0</a:t>
                      </a:r>
                      <a:endParaRPr kumimoji="0" lang="tr-TR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20555" name="18 Düz Ok Bağlayıcısı"/>
          <p:cNvCxnSpPr>
            <a:cxnSpLocks noChangeShapeType="1"/>
          </p:cNvCxnSpPr>
          <p:nvPr/>
        </p:nvCxnSpPr>
        <p:spPr bwMode="auto">
          <a:xfrm>
            <a:off x="4770476" y="5935067"/>
            <a:ext cx="2336800" cy="1587"/>
          </a:xfrm>
          <a:prstGeom prst="straightConnector1">
            <a:avLst/>
          </a:prstGeom>
          <a:noFill/>
          <a:ln w="9525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4BF01-A1D3-451A-88B2-FEE91EED47BE}" type="datetime1">
              <a:rPr lang="tr-TR" smtClean="0"/>
              <a:t>03.11.2020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0298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ext Box 9"/>
          <p:cNvSpPr txBox="1">
            <a:spLocks noChangeArrowheads="1"/>
          </p:cNvSpPr>
          <p:nvPr/>
        </p:nvSpPr>
        <p:spPr bwMode="auto">
          <a:xfrm>
            <a:off x="1703513" y="872716"/>
            <a:ext cx="8697503" cy="193899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buSzPct val="150000"/>
              <a:buFont typeface="Wingdings" pitchFamily="2" charset="2"/>
              <a:buChar char="§"/>
            </a:pPr>
            <a:r>
              <a:rPr lang="tr-TR" altLang="zh-CN" sz="2000" dirty="0">
                <a:latin typeface="Calibri" pitchFamily="34" charset="0"/>
                <a:cs typeface="Calibri" pitchFamily="34" charset="0"/>
              </a:rPr>
              <a:t>Eşitlik durumunun </a:t>
            </a:r>
            <a:r>
              <a:rPr lang="tr-TR" altLang="zh-CN" sz="2000" b="1" dirty="0">
                <a:latin typeface="Calibri" pitchFamily="34" charset="0"/>
                <a:cs typeface="Calibri" pitchFamily="34" charset="0"/>
              </a:rPr>
              <a:t>kontrolünde</a:t>
            </a:r>
            <a:r>
              <a:rPr lang="tr-TR" altLang="zh-CN" sz="2000" dirty="0">
                <a:latin typeface="Calibri" pitchFamily="34" charset="0"/>
                <a:cs typeface="Calibri" pitchFamily="34" charset="0"/>
              </a:rPr>
              <a:t> kullanılan  işaret, iki adet eşittir "</a:t>
            </a:r>
            <a:r>
              <a:rPr lang="tr-TR" altLang="zh-CN" sz="2000" b="1" dirty="0">
                <a:solidFill>
                  <a:srgbClr val="008000"/>
                </a:solidFill>
                <a:latin typeface="Calibri" pitchFamily="34" charset="0"/>
                <a:cs typeface="Calibri" pitchFamily="34" charset="0"/>
              </a:rPr>
              <a:t>==</a:t>
            </a:r>
            <a:r>
              <a:rPr lang="tr-TR" altLang="zh-CN" sz="2000" dirty="0">
                <a:latin typeface="Calibri" pitchFamily="34" charset="0"/>
                <a:cs typeface="Calibri" pitchFamily="34" charset="0"/>
              </a:rPr>
              <a:t>" simgesidir. </a:t>
            </a:r>
            <a:endParaRPr lang="tr-TR" sz="2000" dirty="0">
              <a:latin typeface="Calibri" pitchFamily="34" charset="0"/>
              <a:cs typeface="Calibri" pitchFamily="34" charset="0"/>
            </a:endParaRPr>
          </a:p>
          <a:p>
            <a:pPr marL="285750" indent="-285750" algn="just">
              <a:buSzPct val="150000"/>
              <a:buFont typeface="Wingdings" pitchFamily="2" charset="2"/>
              <a:buChar char="§"/>
            </a:pPr>
            <a:r>
              <a:rPr lang="tr-TR" altLang="zh-CN" sz="2000" dirty="0">
                <a:latin typeface="Calibri" pitchFamily="34" charset="0"/>
                <a:cs typeface="Calibri" pitchFamily="34" charset="0"/>
              </a:rPr>
              <a:t>Oysa değişken atamalarında kullandığımız işaret "</a:t>
            </a:r>
            <a:r>
              <a:rPr lang="tr-TR" altLang="zh-CN" sz="2000" b="1" dirty="0">
                <a:solidFill>
                  <a:srgbClr val="FF3300"/>
                </a:solidFill>
                <a:latin typeface="Calibri" pitchFamily="34" charset="0"/>
                <a:cs typeface="Calibri" pitchFamily="34" charset="0"/>
              </a:rPr>
              <a:t>=</a:t>
            </a:r>
            <a:r>
              <a:rPr lang="tr-TR" altLang="zh-CN" sz="2000" dirty="0">
                <a:latin typeface="Calibri" pitchFamily="34" charset="0"/>
                <a:cs typeface="Calibri" pitchFamily="34" charset="0"/>
              </a:rPr>
              <a:t>", bir tane eşittir simgesidir</a:t>
            </a:r>
          </a:p>
          <a:p>
            <a:pPr marL="285750" indent="-285750" algn="ctr">
              <a:buSzPct val="150000"/>
              <a:buFont typeface="Wingdings" pitchFamily="2" charset="2"/>
              <a:buChar char="§"/>
            </a:pPr>
            <a:r>
              <a:rPr lang="tr-TR" altLang="zh-CN" sz="20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altLang="zh-CN" sz="2000" b="1" i="1" u="sng" dirty="0">
                <a:latin typeface="Calibri" pitchFamily="34" charset="0"/>
                <a:cs typeface="Calibri" pitchFamily="34" charset="0"/>
              </a:rPr>
              <a:t>Bunlar birbirlerinden farklı operatörlerdir.</a:t>
            </a:r>
            <a:endParaRPr lang="tr-TR" altLang="zh-CN" sz="2000" dirty="0">
              <a:latin typeface="Calibri" pitchFamily="34" charset="0"/>
              <a:cs typeface="Calibri" pitchFamily="34" charset="0"/>
            </a:endParaRPr>
          </a:p>
          <a:p>
            <a:pPr marL="285750" indent="-285750" algn="just">
              <a:buSzPct val="150000"/>
              <a:buFont typeface="Wingdings" pitchFamily="2" charset="2"/>
              <a:buChar char="§"/>
            </a:pPr>
            <a:r>
              <a:rPr lang="tr-TR" altLang="zh-CN" sz="2000" dirty="0">
                <a:latin typeface="Calibri" pitchFamily="34" charset="0"/>
                <a:cs typeface="Calibri" pitchFamily="34" charset="0"/>
              </a:rPr>
              <a:t>"</a:t>
            </a:r>
            <a:r>
              <a:rPr lang="tr-TR" altLang="zh-CN" sz="2000" b="1" dirty="0">
                <a:solidFill>
                  <a:srgbClr val="008000"/>
                </a:solidFill>
                <a:latin typeface="Calibri" pitchFamily="34" charset="0"/>
                <a:cs typeface="Calibri" pitchFamily="34" charset="0"/>
              </a:rPr>
              <a:t>==</a:t>
            </a:r>
            <a:r>
              <a:rPr lang="tr-TR" altLang="zh-CN" sz="2000" dirty="0">
                <a:latin typeface="Calibri" pitchFamily="34" charset="0"/>
                <a:cs typeface="Calibri" pitchFamily="34" charset="0"/>
              </a:rPr>
              <a:t>" operatörü, </a:t>
            </a:r>
            <a:r>
              <a:rPr lang="tr-TR" altLang="zh-CN" sz="2000" b="1" i="1" u="sng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kıyaslama durumlarında</a:t>
            </a:r>
            <a:r>
              <a:rPr lang="tr-TR" altLang="zh-CN" sz="2000" dirty="0">
                <a:latin typeface="Calibri" pitchFamily="34" charset="0"/>
                <a:cs typeface="Calibri" pitchFamily="34" charset="0"/>
              </a:rPr>
              <a:t> kullanılır ve mantıksal bir sonuç üretir.           </a:t>
            </a:r>
          </a:p>
          <a:p>
            <a:pPr marL="285750" indent="-285750" algn="just">
              <a:buSzPct val="150000"/>
              <a:buFont typeface="Wingdings" pitchFamily="2" charset="2"/>
              <a:buChar char="§"/>
            </a:pPr>
            <a:r>
              <a:rPr lang="tr-TR" altLang="zh-CN" sz="2000" dirty="0">
                <a:latin typeface="Calibri" pitchFamily="34" charset="0"/>
                <a:cs typeface="Calibri" pitchFamily="34" charset="0"/>
              </a:rPr>
              <a:t>   "</a:t>
            </a:r>
            <a:r>
              <a:rPr lang="tr-TR" altLang="zh-CN" sz="2000" dirty="0">
                <a:solidFill>
                  <a:srgbClr val="FF3300"/>
                </a:solidFill>
                <a:latin typeface="Calibri" pitchFamily="34" charset="0"/>
                <a:cs typeface="Calibri" pitchFamily="34" charset="0"/>
              </a:rPr>
              <a:t>eşit midir</a:t>
            </a:r>
            <a:r>
              <a:rPr lang="tr-TR" altLang="zh-CN" sz="2000" dirty="0">
                <a:latin typeface="Calibri" pitchFamily="34" charset="0"/>
                <a:cs typeface="Calibri" pitchFamily="34" charset="0"/>
              </a:rPr>
              <a:t>?" şeklindeki durumlarda kullanılır.</a:t>
            </a:r>
          </a:p>
          <a:p>
            <a:pPr marL="285750" indent="-285750" algn="just">
              <a:buSzPct val="150000"/>
              <a:buFont typeface="Wingdings" pitchFamily="2" charset="2"/>
              <a:buChar char="§"/>
            </a:pPr>
            <a:r>
              <a:rPr lang="tr-TR" altLang="zh-CN" sz="2000" dirty="0">
                <a:latin typeface="Calibri" pitchFamily="34" charset="0"/>
                <a:cs typeface="Calibri" pitchFamily="34" charset="0"/>
              </a:rPr>
              <a:t> "</a:t>
            </a:r>
            <a:r>
              <a:rPr lang="tr-TR" altLang="zh-CN" sz="2000" b="1" dirty="0">
                <a:solidFill>
                  <a:srgbClr val="FF3300"/>
                </a:solidFill>
                <a:latin typeface="Calibri" pitchFamily="34" charset="0"/>
                <a:cs typeface="Calibri" pitchFamily="34" charset="0"/>
              </a:rPr>
              <a:t>=</a:t>
            </a:r>
            <a:r>
              <a:rPr lang="tr-TR" altLang="zh-CN" sz="2000" dirty="0">
                <a:latin typeface="Calibri" pitchFamily="34" charset="0"/>
                <a:cs typeface="Calibri" pitchFamily="34" charset="0"/>
              </a:rPr>
              <a:t>" işareti ise, bir </a:t>
            </a:r>
            <a:r>
              <a:rPr lang="tr-TR" altLang="zh-CN" sz="2000" b="1" i="1" u="sng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değişkene  değer atamada</a:t>
            </a:r>
            <a:r>
              <a:rPr lang="tr-TR" altLang="zh-CN" sz="2000" dirty="0">
                <a:latin typeface="Calibri" pitchFamily="34" charset="0"/>
                <a:cs typeface="Calibri" pitchFamily="34" charset="0"/>
              </a:rPr>
              <a:t> kullanılır.</a:t>
            </a:r>
          </a:p>
        </p:txBody>
      </p:sp>
      <p:sp>
        <p:nvSpPr>
          <p:cNvPr id="21508" name="Rectangle 10"/>
          <p:cNvSpPr>
            <a:spLocks noChangeArrowheads="1"/>
          </p:cNvSpPr>
          <p:nvPr/>
        </p:nvSpPr>
        <p:spPr bwMode="auto">
          <a:xfrm>
            <a:off x="2276669" y="5198633"/>
            <a:ext cx="156998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347663"/>
            <a:r>
              <a:rPr lang="tr-TR" altLang="zh-CN" sz="1600" dirty="0"/>
              <a:t>&gt;&gt; 3==5 </a:t>
            </a:r>
          </a:p>
          <a:p>
            <a:pPr indent="347663"/>
            <a:r>
              <a:rPr lang="tr-TR" altLang="zh-CN" sz="1600" dirty="0"/>
              <a:t>           </a:t>
            </a:r>
            <a:r>
              <a:rPr lang="tr-TR" altLang="zh-CN" sz="1600" dirty="0" err="1"/>
              <a:t>ans</a:t>
            </a:r>
            <a:r>
              <a:rPr lang="tr-TR" altLang="zh-CN" sz="1600" dirty="0"/>
              <a:t> =</a:t>
            </a:r>
          </a:p>
          <a:p>
            <a:pPr indent="347663"/>
            <a:r>
              <a:rPr lang="tr-TR" altLang="zh-CN" sz="1600" dirty="0"/>
              <a:t>                   0 </a:t>
            </a:r>
          </a:p>
        </p:txBody>
      </p:sp>
      <p:sp>
        <p:nvSpPr>
          <p:cNvPr id="21509" name="Rectangle 11"/>
          <p:cNvSpPr>
            <a:spLocks noChangeArrowheads="1"/>
          </p:cNvSpPr>
          <p:nvPr/>
        </p:nvSpPr>
        <p:spPr bwMode="auto">
          <a:xfrm>
            <a:off x="4499682" y="5198633"/>
            <a:ext cx="49931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368300"/>
            <a:r>
              <a:rPr lang="tr-TR" altLang="zh-CN" sz="1600" dirty="0"/>
              <a:t>&gt;&gt; 3 </a:t>
            </a:r>
            <a:r>
              <a:rPr lang="tr-TR" altLang="zh-CN" sz="1600" b="1" dirty="0">
                <a:solidFill>
                  <a:srgbClr val="FF0000"/>
                </a:solidFill>
              </a:rPr>
              <a:t>=</a:t>
            </a:r>
            <a:r>
              <a:rPr lang="tr-TR" altLang="zh-CN" sz="1600" dirty="0"/>
              <a:t> 5</a:t>
            </a:r>
          </a:p>
          <a:p>
            <a:pPr indent="368300"/>
            <a:r>
              <a:rPr lang="tr-TR" altLang="zh-CN" sz="1600" dirty="0"/>
              <a:t>          ??? 3=5</a:t>
            </a:r>
          </a:p>
          <a:p>
            <a:pPr indent="368300"/>
            <a:r>
              <a:rPr lang="tr-TR" altLang="zh-CN" sz="1600" dirty="0"/>
              <a:t>          ! </a:t>
            </a:r>
            <a:r>
              <a:rPr lang="tr-TR" altLang="zh-CN" sz="1600" dirty="0" err="1"/>
              <a:t>Error</a:t>
            </a:r>
            <a:r>
              <a:rPr lang="tr-TR" altLang="zh-CN" sz="1600" dirty="0"/>
              <a:t>: </a:t>
            </a:r>
            <a:r>
              <a:rPr lang="tr-TR" altLang="zh-CN" sz="1600" dirty="0" err="1"/>
              <a:t>Missing</a:t>
            </a:r>
            <a:r>
              <a:rPr lang="tr-TR" altLang="zh-CN" sz="1600" dirty="0"/>
              <a:t> </a:t>
            </a:r>
            <a:r>
              <a:rPr lang="tr-TR" altLang="zh-CN" sz="1600" dirty="0" err="1"/>
              <a:t>operator</a:t>
            </a:r>
            <a:r>
              <a:rPr lang="tr-TR" altLang="zh-CN" sz="1600" dirty="0"/>
              <a:t>, </a:t>
            </a:r>
            <a:r>
              <a:rPr lang="tr-TR" altLang="zh-CN" sz="1600" dirty="0" err="1"/>
              <a:t>comma</a:t>
            </a:r>
            <a:r>
              <a:rPr lang="tr-TR" altLang="zh-CN" sz="1600" dirty="0"/>
              <a:t>, </a:t>
            </a:r>
            <a:r>
              <a:rPr lang="tr-TR" altLang="zh-CN" sz="1600" dirty="0" err="1"/>
              <a:t>or</a:t>
            </a:r>
            <a:r>
              <a:rPr lang="tr-TR" altLang="zh-CN" sz="1600" dirty="0"/>
              <a:t> </a:t>
            </a:r>
            <a:r>
              <a:rPr lang="tr-TR" altLang="zh-CN" sz="1600" dirty="0" err="1"/>
              <a:t>semicolon</a:t>
            </a:r>
            <a:r>
              <a:rPr lang="tr-TR" altLang="zh-CN" sz="1600" dirty="0"/>
              <a:t>.</a:t>
            </a:r>
          </a:p>
        </p:txBody>
      </p:sp>
      <p:sp>
        <p:nvSpPr>
          <p:cNvPr id="14" name="13 Dikdörtgen"/>
          <p:cNvSpPr/>
          <p:nvPr/>
        </p:nvSpPr>
        <p:spPr>
          <a:xfrm>
            <a:off x="1703512" y="3534917"/>
            <a:ext cx="8616950" cy="132343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tr-TR" altLang="zh-CN" sz="1600" dirty="0">
                <a:latin typeface="Arial" pitchFamily="34" charset="0"/>
              </a:rPr>
              <a:t>Örneğin </a:t>
            </a:r>
            <a:r>
              <a:rPr lang="tr-TR" altLang="zh-CN" sz="1600" b="1" dirty="0">
                <a:solidFill>
                  <a:srgbClr val="A50021"/>
                </a:solidFill>
                <a:latin typeface="Arial" pitchFamily="34" charset="0"/>
              </a:rPr>
              <a:t>MATLAB</a:t>
            </a:r>
            <a:r>
              <a:rPr lang="tr-TR" altLang="zh-CN" sz="1600" dirty="0">
                <a:latin typeface="Arial" pitchFamily="34" charset="0"/>
              </a:rPr>
              <a:t> komut penceresinde;  3</a:t>
            </a:r>
            <a:r>
              <a:rPr lang="tr-TR" altLang="zh-CN" sz="1600" b="1" dirty="0">
                <a:solidFill>
                  <a:srgbClr val="FF3300"/>
                </a:solidFill>
                <a:latin typeface="Arial" pitchFamily="34" charset="0"/>
              </a:rPr>
              <a:t>=</a:t>
            </a:r>
            <a:r>
              <a:rPr lang="tr-TR" altLang="zh-CN" sz="1600" dirty="0">
                <a:latin typeface="Arial" pitchFamily="34" charset="0"/>
              </a:rPr>
              <a:t>5   yazdığımızda; program hata üretir. </a:t>
            </a:r>
          </a:p>
          <a:p>
            <a:pPr algn="just">
              <a:defRPr/>
            </a:pPr>
            <a:endParaRPr lang="tr-TR" altLang="zh-CN" sz="1600" dirty="0">
              <a:latin typeface="Arial" pitchFamily="34" charset="0"/>
            </a:endParaRPr>
          </a:p>
          <a:p>
            <a:pPr algn="just">
              <a:defRPr/>
            </a:pPr>
            <a:r>
              <a:rPr lang="tr-TR" altLang="zh-CN" sz="1600" dirty="0">
                <a:latin typeface="Arial" pitchFamily="34" charset="0"/>
              </a:rPr>
              <a:t>Oysa   3</a:t>
            </a:r>
            <a:r>
              <a:rPr lang="tr-TR" altLang="zh-CN" sz="1600" b="1" dirty="0">
                <a:solidFill>
                  <a:srgbClr val="009900"/>
                </a:solidFill>
                <a:latin typeface="Arial" pitchFamily="34" charset="0"/>
              </a:rPr>
              <a:t>==</a:t>
            </a:r>
            <a:r>
              <a:rPr lang="tr-TR" altLang="zh-CN" sz="1600" dirty="0">
                <a:latin typeface="Arial" pitchFamily="34" charset="0"/>
              </a:rPr>
              <a:t>5   yazdığımızda bu </a:t>
            </a:r>
            <a:r>
              <a:rPr lang="tr-TR" altLang="zh-CN" sz="1600" b="1" i="1" dirty="0">
                <a:latin typeface="Arial" pitchFamily="34" charset="0"/>
              </a:rPr>
              <a:t>“ 3, 5'e eşit midir?</a:t>
            </a:r>
            <a:r>
              <a:rPr lang="tr-TR" altLang="zh-CN" sz="1600" dirty="0">
                <a:latin typeface="Arial" pitchFamily="34" charset="0"/>
              </a:rPr>
              <a:t> " anlamına gelir, </a:t>
            </a:r>
          </a:p>
          <a:p>
            <a:pPr algn="just">
              <a:defRPr/>
            </a:pPr>
            <a:endParaRPr lang="tr-TR" altLang="zh-CN" sz="1600" dirty="0">
              <a:latin typeface="Arial" pitchFamily="34" charset="0"/>
            </a:endParaRPr>
          </a:p>
          <a:p>
            <a:pPr algn="just">
              <a:defRPr/>
            </a:pPr>
            <a:r>
              <a:rPr lang="tr-TR" altLang="zh-CN" sz="1600" dirty="0">
                <a:latin typeface="Arial" pitchFamily="34" charset="0"/>
              </a:rPr>
              <a:t>Burada kıyaslama yanlıştır </a:t>
            </a:r>
            <a:r>
              <a:rPr lang="tr-TR" altLang="zh-CN" sz="1600" b="1" dirty="0">
                <a:latin typeface="Arial" pitchFamily="34" charset="0"/>
              </a:rPr>
              <a:t>ve </a:t>
            </a:r>
            <a:r>
              <a:rPr lang="tr-TR" altLang="zh-CN" sz="1600" b="1" dirty="0">
                <a:solidFill>
                  <a:srgbClr val="A50021"/>
                </a:solidFill>
                <a:latin typeface="Arial" pitchFamily="34" charset="0"/>
              </a:rPr>
              <a:t>MATLAB</a:t>
            </a:r>
            <a:r>
              <a:rPr lang="tr-TR" altLang="zh-CN" sz="1600" b="1" dirty="0">
                <a:latin typeface="Arial" pitchFamily="34" charset="0"/>
              </a:rPr>
              <a:t> </a:t>
            </a:r>
            <a:r>
              <a:rPr lang="tr-TR" altLang="zh-CN" sz="1600" dirty="0">
                <a:latin typeface="Arial" pitchFamily="34" charset="0"/>
              </a:rPr>
              <a:t>bu durum için “</a:t>
            </a:r>
            <a:r>
              <a:rPr lang="tr-TR" altLang="zh-CN" sz="1600" b="1" dirty="0">
                <a:latin typeface="Arial" pitchFamily="34" charset="0"/>
              </a:rPr>
              <a:t>0</a:t>
            </a:r>
            <a:r>
              <a:rPr lang="tr-TR" altLang="zh-CN" sz="1600" dirty="0">
                <a:latin typeface="Arial" pitchFamily="34" charset="0"/>
              </a:rPr>
              <a:t>” cevabını üretir. </a:t>
            </a:r>
            <a:endParaRPr lang="tr-TR" sz="1600" b="1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35E5-DC79-46A5-B8C2-4E447F3D764B}" type="datetime1">
              <a:rPr lang="tr-TR" smtClean="0"/>
              <a:t>03.11.2020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220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 Box 10"/>
          <p:cNvSpPr txBox="1">
            <a:spLocks noChangeArrowheads="1"/>
          </p:cNvSpPr>
          <p:nvPr/>
        </p:nvSpPr>
        <p:spPr bwMode="auto">
          <a:xfrm>
            <a:off x="1943590" y="3908427"/>
            <a:ext cx="813752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Bilinmesi gereken diğer bir kural ise, </a:t>
            </a:r>
            <a:r>
              <a:rPr lang="tr-TR" altLang="zh-CN" sz="2200" b="1" i="1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aritmetik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 operatörler </a:t>
            </a:r>
            <a:r>
              <a:rPr lang="tr-TR" altLang="zh-CN" sz="2200" b="1" i="1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karşılaştırma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 operatörlerinden </a:t>
            </a:r>
            <a:r>
              <a:rPr lang="tr-TR" altLang="zh-CN" sz="2200" b="1" u="sng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daha önceliklidir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.</a:t>
            </a:r>
            <a:endParaRPr lang="tr-TR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532" name="Rectangle 11"/>
          <p:cNvSpPr>
            <a:spLocks noChangeArrowheads="1"/>
          </p:cNvSpPr>
          <p:nvPr/>
        </p:nvSpPr>
        <p:spPr bwMode="auto">
          <a:xfrm>
            <a:off x="1890958" y="5278896"/>
            <a:ext cx="196720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(2+8)   &gt;   (5+9) </a:t>
            </a:r>
          </a:p>
        </p:txBody>
      </p:sp>
      <p:sp>
        <p:nvSpPr>
          <p:cNvPr id="22533" name="Rectangle 12"/>
          <p:cNvSpPr>
            <a:spLocks noChangeArrowheads="1"/>
          </p:cNvSpPr>
          <p:nvPr/>
        </p:nvSpPr>
        <p:spPr bwMode="auto">
          <a:xfrm>
            <a:off x="1854446" y="5782133"/>
            <a:ext cx="1883849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tr-TR" altLang="zh-CN" sz="2200">
                <a:latin typeface="Calibri" pitchFamily="34" charset="0"/>
                <a:cs typeface="Calibri" pitchFamily="34" charset="0"/>
              </a:rPr>
              <a:t>   2+8   &gt;    5+9 </a:t>
            </a:r>
          </a:p>
        </p:txBody>
      </p:sp>
      <p:sp>
        <p:nvSpPr>
          <p:cNvPr id="22534" name="Rectangle 13"/>
          <p:cNvSpPr>
            <a:spLocks noChangeArrowheads="1"/>
          </p:cNvSpPr>
          <p:nvPr/>
        </p:nvSpPr>
        <p:spPr bwMode="auto">
          <a:xfrm>
            <a:off x="4230933" y="5530515"/>
            <a:ext cx="6070829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tr-TR" altLang="zh-CN" sz="2200">
                <a:latin typeface="Calibri" pitchFamily="34" charset="0"/>
                <a:cs typeface="Calibri" pitchFamily="34" charset="0"/>
              </a:rPr>
              <a:t>Bu iki durumda da </a:t>
            </a:r>
            <a:r>
              <a:rPr lang="tr-TR" altLang="zh-CN" sz="2200" b="1">
                <a:solidFill>
                  <a:srgbClr val="A50021"/>
                </a:solidFill>
                <a:latin typeface="Calibri" pitchFamily="34" charset="0"/>
                <a:cs typeface="Calibri" pitchFamily="34" charset="0"/>
              </a:rPr>
              <a:t>MATLAB</a:t>
            </a:r>
            <a:r>
              <a:rPr lang="tr-TR" altLang="zh-CN" sz="2200">
                <a:latin typeface="Calibri" pitchFamily="34" charset="0"/>
                <a:cs typeface="Calibri" pitchFamily="34" charset="0"/>
              </a:rPr>
              <a:t>'ın üreteceği cevap </a:t>
            </a:r>
            <a:r>
              <a:rPr lang="tr-TR" altLang="zh-CN" sz="2200" b="1">
                <a:solidFill>
                  <a:srgbClr val="FE1402"/>
                </a:solidFill>
                <a:latin typeface="Calibri" pitchFamily="34" charset="0"/>
                <a:cs typeface="Calibri" pitchFamily="34" charset="0"/>
              </a:rPr>
              <a:t>0</a:t>
            </a:r>
            <a:r>
              <a:rPr lang="tr-TR" altLang="zh-CN" sz="2200">
                <a:latin typeface="Calibri" pitchFamily="34" charset="0"/>
                <a:cs typeface="Calibri" pitchFamily="34" charset="0"/>
              </a:rPr>
              <a:t>'dır.</a:t>
            </a:r>
          </a:p>
        </p:txBody>
      </p:sp>
      <p:sp>
        <p:nvSpPr>
          <p:cNvPr id="22535" name="AutoShape 14"/>
          <p:cNvSpPr>
            <a:spLocks/>
          </p:cNvSpPr>
          <p:nvPr/>
        </p:nvSpPr>
        <p:spPr bwMode="auto">
          <a:xfrm>
            <a:off x="3691182" y="5397501"/>
            <a:ext cx="107950" cy="720725"/>
          </a:xfrm>
          <a:prstGeom prst="rightBrace">
            <a:avLst>
              <a:gd name="adj1" fmla="val 55637"/>
              <a:gd name="adj2" fmla="val 50000"/>
            </a:avLst>
          </a:prstGeom>
          <a:noFill/>
          <a:ln w="2857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tr-TR" sz="220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536" name="Text Box 15"/>
          <p:cNvSpPr txBox="1">
            <a:spLocks noChangeArrowheads="1"/>
          </p:cNvSpPr>
          <p:nvPr/>
        </p:nvSpPr>
        <p:spPr bwMode="auto">
          <a:xfrm>
            <a:off x="1975340" y="2312876"/>
            <a:ext cx="8243887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	      </a:t>
            </a:r>
            <a:r>
              <a:rPr lang="tr-TR" altLang="zh-CN" sz="2200" b="1" dirty="0">
                <a:solidFill>
                  <a:srgbClr val="FF3300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 cevabı beklenirken, </a:t>
            </a:r>
            <a:r>
              <a:rPr lang="tr-TR" altLang="zh-CN" sz="2200" b="1" dirty="0">
                <a:solidFill>
                  <a:srgbClr val="FF3300"/>
                </a:solidFill>
                <a:latin typeface="Calibri" pitchFamily="34" charset="0"/>
                <a:cs typeface="Calibri" pitchFamily="34" charset="0"/>
              </a:rPr>
              <a:t>0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 cevabı alınır. </a:t>
            </a:r>
          </a:p>
          <a:p>
            <a:pPr algn="just"/>
            <a:r>
              <a:rPr lang="tr-TR" altLang="zh-CN" sz="2200" b="1" dirty="0">
                <a:solidFill>
                  <a:srgbClr val="A50021"/>
                </a:solidFill>
                <a:latin typeface="Calibri" pitchFamily="34" charset="0"/>
                <a:cs typeface="Calibri" pitchFamily="34" charset="0"/>
              </a:rPr>
              <a:t>MATLAB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, bu iki değeri farklı olarak algılamıştır. Çünkü </a:t>
            </a:r>
            <a:r>
              <a:rPr lang="tr-TR" altLang="zh-CN" sz="2200" b="1" dirty="0" err="1">
                <a:solidFill>
                  <a:srgbClr val="A50021"/>
                </a:solidFill>
                <a:latin typeface="Calibri" pitchFamily="34" charset="0"/>
                <a:cs typeface="Calibri" pitchFamily="34" charset="0"/>
              </a:rPr>
              <a:t>MATLAB</a:t>
            </a:r>
            <a:r>
              <a:rPr lang="tr-TR" altLang="zh-CN" sz="2200" dirty="0" err="1">
                <a:latin typeface="Calibri" pitchFamily="34" charset="0"/>
                <a:cs typeface="Calibri" pitchFamily="34" charset="0"/>
              </a:rPr>
              <a:t>'da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 sin (pi) değeri </a:t>
            </a:r>
            <a:r>
              <a:rPr lang="tr-TR" altLang="zh-CN" sz="2200" b="1" dirty="0">
                <a:solidFill>
                  <a:srgbClr val="FF3300"/>
                </a:solidFill>
                <a:latin typeface="Calibri" pitchFamily="34" charset="0"/>
                <a:cs typeface="Calibri" pitchFamily="34" charset="0"/>
              </a:rPr>
              <a:t>0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'a eşit değildir, sin(pi), yuvarlamadaki farklılıktan ötürü 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1.2246e-016 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değerine sahiptir.</a:t>
            </a:r>
            <a:endParaRPr lang="tr-TR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537" name="Rectangle 16"/>
          <p:cNvSpPr>
            <a:spLocks noChangeArrowheads="1"/>
          </p:cNvSpPr>
          <p:nvPr/>
        </p:nvSpPr>
        <p:spPr bwMode="auto">
          <a:xfrm>
            <a:off x="2101759" y="832860"/>
            <a:ext cx="164339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tr-TR" altLang="zh-CN" sz="2200" b="1" dirty="0">
                <a:latin typeface="Calibri" pitchFamily="34" charset="0"/>
                <a:cs typeface="Calibri" pitchFamily="34" charset="0"/>
              </a:rPr>
              <a:t>&gt;&gt;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  x=0;</a:t>
            </a:r>
          </a:p>
          <a:p>
            <a:r>
              <a:rPr lang="tr-TR" altLang="zh-CN" sz="2200" b="1" dirty="0">
                <a:latin typeface="Calibri" pitchFamily="34" charset="0"/>
                <a:cs typeface="Calibri" pitchFamily="34" charset="0"/>
              </a:rPr>
              <a:t>&gt;&gt;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  y=sin(pi);</a:t>
            </a:r>
          </a:p>
        </p:txBody>
      </p:sp>
      <p:sp>
        <p:nvSpPr>
          <p:cNvPr id="22538" name="Text Box 17"/>
          <p:cNvSpPr txBox="1">
            <a:spLocks noChangeArrowheads="1"/>
          </p:cNvSpPr>
          <p:nvPr/>
        </p:nvSpPr>
        <p:spPr bwMode="auto">
          <a:xfrm>
            <a:off x="3858163" y="1048302"/>
            <a:ext cx="5967115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şeklinde iki değişken ataması yapılsın. </a:t>
            </a:r>
          </a:p>
          <a:p>
            <a:endParaRPr lang="tr-TR" altLang="zh-CN" sz="2200" dirty="0">
              <a:latin typeface="Calibri" pitchFamily="34" charset="0"/>
              <a:cs typeface="Calibri" pitchFamily="34" charset="0"/>
            </a:endParaRPr>
          </a:p>
          <a:p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 &gt;&gt; x </a:t>
            </a:r>
            <a:r>
              <a:rPr lang="tr-TR" altLang="zh-CN" sz="2200" b="1" dirty="0">
                <a:solidFill>
                  <a:srgbClr val="009900"/>
                </a:solidFill>
                <a:latin typeface="Calibri" pitchFamily="34" charset="0"/>
                <a:cs typeface="Calibri" pitchFamily="34" charset="0"/>
              </a:rPr>
              <a:t>== </a:t>
            </a:r>
            <a:r>
              <a:rPr lang="tr-TR" altLang="zh-CN" sz="2200" dirty="0">
                <a:latin typeface="Calibri" pitchFamily="34" charset="0"/>
                <a:cs typeface="Calibri" pitchFamily="34" charset="0"/>
              </a:rPr>
              <a:t>y       Şeklinde bir  karşılaştırma yapılırsa,</a:t>
            </a:r>
            <a:endParaRPr lang="tr-TR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038D7-9170-4875-B202-100F04CE112F}" type="datetime1">
              <a:rPr lang="tr-TR" smtClean="0"/>
              <a:t>03.11.2020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0989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 Box 49"/>
          <p:cNvSpPr txBox="1">
            <a:spLocks noChangeArrowheads="1"/>
          </p:cNvSpPr>
          <p:nvPr/>
        </p:nvSpPr>
        <p:spPr bwMode="auto">
          <a:xfrm>
            <a:off x="2276669" y="3783113"/>
            <a:ext cx="8101012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altLang="zh-CN" sz="2400" b="1" dirty="0" err="1">
                <a:solidFill>
                  <a:srgbClr val="0066FF"/>
                </a:solidFill>
                <a:latin typeface="Comic Sans MS" pitchFamily="66" charset="0"/>
                <a:ea typeface="SimSun" pitchFamily="2" charset="-122"/>
              </a:rPr>
              <a:t>Örnek</a:t>
            </a:r>
            <a:r>
              <a:rPr lang="en-US" altLang="zh-CN" sz="2400" b="1" dirty="0">
                <a:solidFill>
                  <a:srgbClr val="0066FF"/>
                </a:solidFill>
                <a:latin typeface="Comic Sans MS" pitchFamily="66" charset="0"/>
                <a:ea typeface="SimSun" pitchFamily="2" charset="-122"/>
              </a:rPr>
              <a:t>:</a:t>
            </a:r>
            <a:r>
              <a:rPr lang="en-US" altLang="zh-CN" sz="2400" dirty="0">
                <a:solidFill>
                  <a:srgbClr val="0066FF"/>
                </a:solidFill>
                <a:latin typeface="Comic Sans MS" pitchFamily="66" charset="0"/>
                <a:ea typeface="SimSun" pitchFamily="2" charset="-122"/>
              </a:rPr>
              <a:t> </a:t>
            </a:r>
          </a:p>
          <a:p>
            <a:r>
              <a:rPr lang="en-US" altLang="zh-CN" dirty="0">
                <a:ea typeface="SimSun" pitchFamily="2" charset="-122"/>
              </a:rPr>
              <a:t>&gt;&gt; k=4; m=5;</a:t>
            </a:r>
          </a:p>
          <a:p>
            <a:r>
              <a:rPr lang="en-US" altLang="zh-CN" dirty="0">
                <a:ea typeface="SimSun" pitchFamily="2" charset="-122"/>
              </a:rPr>
              <a:t>&gt;&gt; (k&gt;6) &amp; (</a:t>
            </a:r>
            <a:r>
              <a:rPr lang="en-US" altLang="zh-CN" dirty="0" smtClean="0">
                <a:ea typeface="SimSun" pitchFamily="2" charset="-122"/>
              </a:rPr>
              <a:t>m&lt;8</a:t>
            </a:r>
            <a:r>
              <a:rPr lang="tr-TR" altLang="zh-CN" dirty="0" smtClean="0">
                <a:ea typeface="SimSun" pitchFamily="2" charset="-122"/>
              </a:rPr>
              <a:t>)</a:t>
            </a:r>
            <a:endParaRPr lang="en-US" altLang="zh-CN" dirty="0">
              <a:ea typeface="SimSun" pitchFamily="2" charset="-122"/>
            </a:endParaRPr>
          </a:p>
          <a:p>
            <a:r>
              <a:rPr lang="en-US" altLang="zh-CN" dirty="0" err="1">
                <a:ea typeface="SimSun" pitchFamily="2" charset="-122"/>
              </a:rPr>
              <a:t>ans</a:t>
            </a:r>
            <a:r>
              <a:rPr lang="en-US" altLang="zh-CN" dirty="0">
                <a:ea typeface="SimSun" pitchFamily="2" charset="-122"/>
              </a:rPr>
              <a:t> = 0</a:t>
            </a:r>
            <a:endParaRPr lang="tr-TR" altLang="zh-CN" dirty="0">
              <a:ea typeface="SimSun" pitchFamily="2" charset="-122"/>
            </a:endParaRPr>
          </a:p>
          <a:p>
            <a:endParaRPr lang="tr-TR" altLang="zh-CN" b="1" dirty="0">
              <a:solidFill>
                <a:srgbClr val="008000"/>
              </a:solidFill>
              <a:ea typeface="SimSun" pitchFamily="2" charset="-122"/>
            </a:endParaRPr>
          </a:p>
          <a:p>
            <a:r>
              <a:rPr lang="tr-TR" altLang="zh-CN" b="1" dirty="0">
                <a:solidFill>
                  <a:srgbClr val="008000"/>
                </a:solidFill>
                <a:ea typeface="SimSun" pitchFamily="2" charset="-122"/>
              </a:rPr>
              <a:t>Fakat</a:t>
            </a:r>
          </a:p>
          <a:p>
            <a:r>
              <a:rPr lang="en-US" altLang="zh-CN" dirty="0">
                <a:ea typeface="SimSun" pitchFamily="2" charset="-122"/>
              </a:rPr>
              <a:t>&gt;&gt; (k&gt;6) </a:t>
            </a:r>
            <a:r>
              <a:rPr lang="en-US" altLang="zh-CN" dirty="0">
                <a:solidFill>
                  <a:srgbClr val="FF0000"/>
                </a:solidFill>
                <a:ea typeface="SimSun" pitchFamily="2" charset="-122"/>
              </a:rPr>
              <a:t>and</a:t>
            </a:r>
            <a:r>
              <a:rPr lang="en-US" altLang="zh-CN" dirty="0">
                <a:ea typeface="SimSun" pitchFamily="2" charset="-122"/>
              </a:rPr>
              <a:t> (m&lt;8)                    </a:t>
            </a:r>
            <a:r>
              <a:rPr lang="en-US" altLang="zh-CN" sz="1400" b="1" dirty="0">
                <a:solidFill>
                  <a:srgbClr val="A50021"/>
                </a:solidFill>
                <a:ea typeface="SimSun" pitchFamily="2" charset="-122"/>
              </a:rPr>
              <a:t>HATALI YAZIM</a:t>
            </a:r>
          </a:p>
          <a:p>
            <a:r>
              <a:rPr lang="tr-TR" altLang="zh-CN" sz="1600" dirty="0">
                <a:ea typeface="SimSun" pitchFamily="2" charset="-122"/>
              </a:rPr>
              <a:t>        </a:t>
            </a:r>
            <a:r>
              <a:rPr lang="en-US" altLang="zh-CN" sz="1600" dirty="0">
                <a:ea typeface="SimSun" pitchFamily="2" charset="-122"/>
              </a:rPr>
              <a:t>          |</a:t>
            </a:r>
          </a:p>
          <a:p>
            <a:r>
              <a:rPr lang="en-US" altLang="zh-CN" sz="1600" dirty="0">
                <a:solidFill>
                  <a:srgbClr val="FF0000"/>
                </a:solidFill>
                <a:ea typeface="SimSun" pitchFamily="2" charset="-122"/>
              </a:rPr>
              <a:t>Error: Unexpected MATLAB expression.</a:t>
            </a:r>
            <a:endParaRPr lang="tr-TR" sz="1600" dirty="0">
              <a:solidFill>
                <a:srgbClr val="FF0000"/>
              </a:solidFill>
            </a:endParaRPr>
          </a:p>
        </p:txBody>
      </p:sp>
      <p:sp>
        <p:nvSpPr>
          <p:cNvPr id="24580" name="Line 51"/>
          <p:cNvSpPr>
            <a:spLocks noChangeShapeType="1"/>
          </p:cNvSpPr>
          <p:nvPr/>
        </p:nvSpPr>
        <p:spPr bwMode="auto">
          <a:xfrm>
            <a:off x="4270375" y="5765800"/>
            <a:ext cx="863600" cy="0"/>
          </a:xfrm>
          <a:prstGeom prst="line">
            <a:avLst/>
          </a:prstGeom>
          <a:noFill/>
          <a:ln w="2222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4581" name="Rectangle 53"/>
          <p:cNvSpPr>
            <a:spLocks noChangeArrowheads="1"/>
          </p:cNvSpPr>
          <p:nvPr/>
        </p:nvSpPr>
        <p:spPr bwMode="auto">
          <a:xfrm>
            <a:off x="7739064" y="4305300"/>
            <a:ext cx="243522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lnSpc>
                <a:spcPct val="200000"/>
              </a:lnSpc>
            </a:pPr>
            <a:r>
              <a:rPr lang="en-US" altLang="zh-CN" sz="1600" b="1">
                <a:ea typeface="SimSun" pitchFamily="2" charset="-122"/>
              </a:rPr>
              <a:t>0&lt;=x&lt;9</a:t>
            </a:r>
            <a:r>
              <a:rPr lang="en-US" altLang="zh-CN" sz="1600">
                <a:ea typeface="SimSun" pitchFamily="2" charset="-122"/>
              </a:rPr>
              <a:t> </a:t>
            </a:r>
            <a:r>
              <a:rPr lang="tr-TR" altLang="zh-CN" sz="1600">
                <a:ea typeface="SimSun" pitchFamily="2" charset="-122"/>
              </a:rPr>
              <a:t>     </a:t>
            </a:r>
            <a:r>
              <a:rPr lang="en-US" altLang="zh-CN" sz="1600">
                <a:ea typeface="SimSun" pitchFamily="2" charset="-122"/>
              </a:rPr>
              <a:t>ifadesinin </a:t>
            </a:r>
            <a:r>
              <a:rPr lang="en-US" altLang="zh-CN" sz="1600" b="1">
                <a:solidFill>
                  <a:srgbClr val="C00000"/>
                </a:solidFill>
                <a:ea typeface="SimSun" pitchFamily="2" charset="-122"/>
              </a:rPr>
              <a:t>MATLAB</a:t>
            </a:r>
            <a:r>
              <a:rPr lang="en-US" altLang="zh-CN" sz="1600">
                <a:ea typeface="SimSun" pitchFamily="2" charset="-122"/>
              </a:rPr>
              <a:t>’deki karşılığı</a:t>
            </a:r>
            <a:r>
              <a:rPr lang="en-US" altLang="zh-CN" sz="1600" b="1">
                <a:ea typeface="SimSun" pitchFamily="2" charset="-122"/>
              </a:rPr>
              <a:t>:</a:t>
            </a:r>
          </a:p>
          <a:p>
            <a:pPr eaLnBrk="1" hangingPunct="1"/>
            <a:endParaRPr lang="en-US" altLang="zh-CN" sz="1600">
              <a:ea typeface="SimSun" pitchFamily="2" charset="-122"/>
            </a:endParaRPr>
          </a:p>
          <a:p>
            <a:pPr eaLnBrk="1" hangingPunct="1"/>
            <a:r>
              <a:rPr lang="en-US" altLang="zh-CN" sz="1600" b="1">
                <a:ea typeface="SimSun" pitchFamily="2" charset="-122"/>
              </a:rPr>
              <a:t>(0&lt;=x) &amp; (x&lt;9)</a:t>
            </a:r>
          </a:p>
          <a:p>
            <a:pPr eaLnBrk="1" hangingPunct="1"/>
            <a:endParaRPr lang="tr-TR" altLang="zh-CN" sz="1600" b="1"/>
          </a:p>
        </p:txBody>
      </p:sp>
      <p:sp>
        <p:nvSpPr>
          <p:cNvPr id="24582" name="Line 54"/>
          <p:cNvSpPr>
            <a:spLocks noChangeShapeType="1"/>
          </p:cNvSpPr>
          <p:nvPr/>
        </p:nvSpPr>
        <p:spPr bwMode="auto">
          <a:xfrm>
            <a:off x="7154863" y="445135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graphicFrame>
        <p:nvGraphicFramePr>
          <p:cNvPr id="14" name="Group 9"/>
          <p:cNvGraphicFramePr>
            <a:graphicFrameLocks noGrp="1"/>
          </p:cNvGraphicFramePr>
          <p:nvPr>
            <p:extLst/>
          </p:nvPr>
        </p:nvGraphicFramePr>
        <p:xfrm>
          <a:off x="3467709" y="1376772"/>
          <a:ext cx="4537075" cy="1920240"/>
        </p:xfrm>
        <a:graphic>
          <a:graphicData uri="http://schemas.openxmlformats.org/drawingml/2006/table">
            <a:tbl>
              <a:tblPr/>
              <a:tblGrid>
                <a:gridCol w="1376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4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6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itchFamily="66" charset="0"/>
                          <a:ea typeface="SimSun" pitchFamily="2" charset="-122"/>
                          <a:cs typeface="Arial" pitchFamily="34" charset="0"/>
                        </a:rPr>
                        <a:t>Operatörler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itchFamily="66" charset="0"/>
                          <a:ea typeface="SimSun" pitchFamily="2" charset="-122"/>
                          <a:cs typeface="Arial" pitchFamily="34" charset="0"/>
                        </a:rPr>
                        <a:t>Komut karşılığı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itchFamily="66" charset="0"/>
                          <a:ea typeface="SimSun" pitchFamily="2" charset="-122"/>
                          <a:cs typeface="Arial" pitchFamily="34" charset="0"/>
                        </a:rPr>
                        <a:t>İşlevleri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Verdana" pitchFamily="34" charset="0"/>
                          <a:ea typeface="SimSun" pitchFamily="2" charset="-122"/>
                          <a:cs typeface="Arial" pitchFamily="34" charset="0"/>
                        </a:rPr>
                        <a:t>&amp;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erdana" pitchFamily="34" charset="0"/>
                          <a:ea typeface="SimSun" pitchFamily="2" charset="-122"/>
                          <a:cs typeface="Arial" pitchFamily="34" charset="0"/>
                        </a:rPr>
                        <a:t>AND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  <a:ea typeface="SimSun" pitchFamily="2" charset="-122"/>
                          <a:cs typeface="Arial" pitchFamily="34" charset="0"/>
                        </a:rPr>
                        <a:t>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Verdana" pitchFamily="34" charset="0"/>
                          <a:ea typeface="SimSun" pitchFamily="2" charset="-122"/>
                          <a:cs typeface="Arial" pitchFamily="34" charset="0"/>
                        </a:rPr>
                        <a:t>|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erdana" pitchFamily="34" charset="0"/>
                          <a:ea typeface="SimSun" pitchFamily="2" charset="-122"/>
                          <a:cs typeface="Arial" pitchFamily="34" charset="0"/>
                        </a:rPr>
                        <a:t>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  <a:ea typeface="SimSun" pitchFamily="2" charset="-122"/>
                          <a:cs typeface="Arial" pitchFamily="34" charset="0"/>
                        </a:rPr>
                        <a:t>VEYA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Verdana" pitchFamily="34" charset="0"/>
                          <a:ea typeface="SimSun" pitchFamily="2" charset="-122"/>
                          <a:cs typeface="Arial" pitchFamily="34" charset="0"/>
                        </a:rPr>
                        <a:t>xor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erdana" pitchFamily="34" charset="0"/>
                          <a:ea typeface="SimSun" pitchFamily="2" charset="-122"/>
                          <a:cs typeface="Arial" pitchFamily="34" charset="0"/>
                        </a:rPr>
                        <a:t>XOR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Özel </a:t>
                      </a:r>
                      <a:r>
                        <a:rPr kumimoji="0" lang="tr-TR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  <a:ea typeface="SimSun" pitchFamily="2" charset="-122"/>
                          <a:cs typeface="Arial" pitchFamily="34" charset="0"/>
                        </a:rPr>
                        <a:t>Veya</a:t>
                      </a:r>
                      <a:endParaRPr kumimoji="0" lang="tr-TR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Verdana" pitchFamily="34" charset="0"/>
                          <a:ea typeface="SimSun" pitchFamily="2" charset="-122"/>
                          <a:cs typeface="Arial" pitchFamily="34" charset="0"/>
                        </a:rPr>
                        <a:t>~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erdana" pitchFamily="34" charset="0"/>
                          <a:ea typeface="SimSun" pitchFamily="2" charset="-122"/>
                          <a:cs typeface="Arial" pitchFamily="34" charset="0"/>
                        </a:rPr>
                        <a:t>NOT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  <a:ea typeface="SimSun" pitchFamily="2" charset="-122"/>
                          <a:cs typeface="Arial" pitchFamily="34" charset="0"/>
                        </a:rPr>
                        <a:t>Değil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28873-9A19-4649-BCD5-0D8E07E730C6}" type="datetime1">
              <a:rPr lang="tr-TR" smtClean="0"/>
              <a:t>03.11.2020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201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9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8448675" y="3629025"/>
            <a:ext cx="3743325" cy="684213"/>
          </a:xfrm>
          <a:noFill/>
          <a:ln>
            <a:miter lim="800000"/>
            <a:headEnd/>
            <a:tailEnd/>
          </a:ln>
        </p:spPr>
        <p:txBody>
          <a:bodyPr vert="horz" wrap="square" lIns="92075" tIns="46037" rIns="92075" bIns="46037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b="1" smtClean="0">
                <a:latin typeface="Comic Sans MS" pitchFamily="66" charset="0"/>
              </a:rPr>
              <a:t>While Loops</a:t>
            </a:r>
          </a:p>
        </p:txBody>
      </p:sp>
      <p:sp>
        <p:nvSpPr>
          <p:cNvPr id="25605" name="Rectangle 11"/>
          <p:cNvSpPr>
            <a:spLocks noChangeArrowheads="1"/>
          </p:cNvSpPr>
          <p:nvPr/>
        </p:nvSpPr>
        <p:spPr bwMode="auto">
          <a:xfrm>
            <a:off x="2171565" y="1357313"/>
            <a:ext cx="11572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Font typeface="Wingdings" pitchFamily="2" charset="2"/>
              <a:buChar char="Ø"/>
            </a:pPr>
            <a:r>
              <a:rPr lang="tr-TR" sz="3200" b="1" dirty="0">
                <a:solidFill>
                  <a:srgbClr val="FE1402"/>
                </a:solidFill>
                <a:latin typeface="Comic Sans MS" pitchFamily="66" charset="0"/>
              </a:rPr>
              <a:t> </a:t>
            </a:r>
            <a:r>
              <a:rPr lang="en-US" sz="3200" b="1" dirty="0">
                <a:solidFill>
                  <a:srgbClr val="FE1402"/>
                </a:solidFill>
                <a:latin typeface="Comic Sans MS" pitchFamily="66" charset="0"/>
              </a:rPr>
              <a:t>IF</a:t>
            </a:r>
          </a:p>
        </p:txBody>
      </p:sp>
      <p:sp>
        <p:nvSpPr>
          <p:cNvPr id="25606" name="Rectangle 12"/>
          <p:cNvSpPr>
            <a:spLocks noChangeArrowheads="1"/>
          </p:cNvSpPr>
          <p:nvPr/>
        </p:nvSpPr>
        <p:spPr bwMode="auto">
          <a:xfrm>
            <a:off x="3435215" y="2022475"/>
            <a:ext cx="18335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3200" b="1">
                <a:solidFill>
                  <a:srgbClr val="A50021"/>
                </a:solidFill>
                <a:latin typeface="Comic Sans MS" pitchFamily="66" charset="0"/>
              </a:rPr>
              <a:t>Switch</a:t>
            </a:r>
          </a:p>
        </p:txBody>
      </p:sp>
      <p:sp>
        <p:nvSpPr>
          <p:cNvPr id="25607" name="Rectangle 13"/>
          <p:cNvSpPr>
            <a:spLocks noChangeArrowheads="1"/>
          </p:cNvSpPr>
          <p:nvPr/>
        </p:nvSpPr>
        <p:spPr bwMode="auto">
          <a:xfrm>
            <a:off x="5268777" y="2619375"/>
            <a:ext cx="22288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3200" b="1">
                <a:solidFill>
                  <a:srgbClr val="FF6600"/>
                </a:solidFill>
                <a:latin typeface="Comic Sans MS" pitchFamily="66" charset="0"/>
              </a:rPr>
              <a:t>For Loop</a:t>
            </a: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1277259" y="658466"/>
            <a:ext cx="46103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tr-TR" altLang="zh-CN" sz="2400" b="1" dirty="0">
                <a:latin typeface="Calibri" pitchFamily="34" charset="0"/>
                <a:cs typeface="Calibri" pitchFamily="34" charset="0"/>
              </a:rPr>
              <a:t>KONTROL YAPILARI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F70B-6BF4-46CF-AB8F-0C9FF833C464}" type="datetime1">
              <a:rPr lang="tr-TR" smtClean="0"/>
              <a:t>03.11.2020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2599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70" name="Rectangle 10"/>
          <p:cNvSpPr>
            <a:spLocks noChangeArrowheads="1"/>
          </p:cNvSpPr>
          <p:nvPr/>
        </p:nvSpPr>
        <p:spPr bwMode="auto">
          <a:xfrm>
            <a:off x="2481264" y="1639888"/>
            <a:ext cx="522128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7" rIns="92075" bIns="46037" anchor="ctr"/>
          <a:lstStyle/>
          <a:p>
            <a:pPr eaLnBrk="1" hangingPunct="1">
              <a:defRPr/>
            </a:pPr>
            <a:r>
              <a:rPr lang="tr-TR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if</a:t>
            </a:r>
            <a:r>
              <a:rPr 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  <a:r>
              <a:rPr lang="tr-TR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Şartının   Üç şekli vardır</a:t>
            </a:r>
            <a:endParaRPr lang="en-US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26628" name="Rectangle 11"/>
          <p:cNvSpPr>
            <a:spLocks noChangeArrowheads="1"/>
          </p:cNvSpPr>
          <p:nvPr/>
        </p:nvSpPr>
        <p:spPr bwMode="auto">
          <a:xfrm>
            <a:off x="2335214" y="3100389"/>
            <a:ext cx="1944687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7" rIns="92075" bIns="46037"/>
          <a:lstStyle/>
          <a:p>
            <a:pPr marL="342900" indent="-342900"/>
            <a:r>
              <a:rPr lang="tr-TR" sz="2400" b="1">
                <a:solidFill>
                  <a:srgbClr val="FF3300"/>
                </a:solidFill>
                <a:latin typeface="Comic Sans MS" pitchFamily="66" charset="0"/>
              </a:rPr>
              <a:t>if </a:t>
            </a:r>
            <a:r>
              <a:rPr lang="en-US" sz="2400" b="1">
                <a:solidFill>
                  <a:srgbClr val="FF3300"/>
                </a:solidFill>
                <a:latin typeface="Comic Sans MS" pitchFamily="66" charset="0"/>
              </a:rPr>
              <a:t> Şart</a:t>
            </a:r>
            <a:endParaRPr lang="tr-TR" sz="2400" b="1">
              <a:solidFill>
                <a:srgbClr val="FF3300"/>
              </a:solidFill>
              <a:latin typeface="Comic Sans MS" pitchFamily="66" charset="0"/>
            </a:endParaRPr>
          </a:p>
          <a:p>
            <a:pPr marL="342900" indent="-342900"/>
            <a:endParaRPr lang="tr-TR" sz="2400" b="1">
              <a:solidFill>
                <a:srgbClr val="FF3300"/>
              </a:solidFill>
              <a:latin typeface="Comic Sans MS" pitchFamily="66" charset="0"/>
            </a:endParaRPr>
          </a:p>
          <a:p>
            <a:pPr marL="342900" indent="-342900"/>
            <a:r>
              <a:rPr lang="en-US" sz="2400" b="1">
                <a:solidFill>
                  <a:srgbClr val="FF3300"/>
                </a:solidFill>
                <a:latin typeface="Comic Sans MS" pitchFamily="66" charset="0"/>
              </a:rPr>
              <a:t>   </a:t>
            </a:r>
            <a:r>
              <a:rPr lang="en-US" sz="2400">
                <a:latin typeface="Comic Sans MS" pitchFamily="66" charset="0"/>
              </a:rPr>
              <a:t>1. işlem</a:t>
            </a:r>
            <a:r>
              <a:rPr lang="tr-TR" sz="2400">
                <a:latin typeface="Comic Sans MS" pitchFamily="66" charset="0"/>
              </a:rPr>
              <a:t>;</a:t>
            </a:r>
            <a:endParaRPr lang="en-US" sz="2400">
              <a:latin typeface="Comic Sans MS" pitchFamily="66" charset="0"/>
            </a:endParaRPr>
          </a:p>
          <a:p>
            <a:pPr marL="342900" indent="-342900"/>
            <a:r>
              <a:rPr lang="en-US" sz="2400">
                <a:latin typeface="Comic Sans MS" pitchFamily="66" charset="0"/>
              </a:rPr>
              <a:t>	2. işlem</a:t>
            </a:r>
            <a:r>
              <a:rPr lang="tr-TR" sz="2400">
                <a:latin typeface="Comic Sans MS" pitchFamily="66" charset="0"/>
              </a:rPr>
              <a:t>;</a:t>
            </a:r>
            <a:endParaRPr lang="en-US" sz="2400">
              <a:latin typeface="Comic Sans MS" pitchFamily="66" charset="0"/>
            </a:endParaRPr>
          </a:p>
          <a:p>
            <a:pPr marL="342900" indent="-342900"/>
            <a:r>
              <a:rPr lang="en-US" sz="2400">
                <a:latin typeface="Comic Sans MS" pitchFamily="66" charset="0"/>
              </a:rPr>
              <a:t>	3. işlem</a:t>
            </a:r>
            <a:r>
              <a:rPr lang="tr-TR" sz="2400">
                <a:latin typeface="Comic Sans MS" pitchFamily="66" charset="0"/>
              </a:rPr>
              <a:t>;</a:t>
            </a:r>
          </a:p>
          <a:p>
            <a:pPr marL="342900" indent="-342900"/>
            <a:endParaRPr lang="en-US" sz="2400" b="1">
              <a:latin typeface="Comic Sans MS" pitchFamily="66" charset="0"/>
            </a:endParaRPr>
          </a:p>
          <a:p>
            <a:pPr marL="342900" indent="-342900"/>
            <a:r>
              <a:rPr lang="en-US" sz="2400" b="1">
                <a:solidFill>
                  <a:srgbClr val="FF3300"/>
                </a:solidFill>
                <a:latin typeface="Comic Sans MS" pitchFamily="66" charset="0"/>
              </a:rPr>
              <a:t> </a:t>
            </a:r>
            <a:r>
              <a:rPr lang="tr-TR" sz="2400" b="1">
                <a:solidFill>
                  <a:srgbClr val="FF3300"/>
                </a:solidFill>
                <a:latin typeface="Comic Sans MS" pitchFamily="66" charset="0"/>
              </a:rPr>
              <a:t>end</a:t>
            </a:r>
            <a:endParaRPr lang="en-US" sz="2400" b="1">
              <a:solidFill>
                <a:srgbClr val="FF3300"/>
              </a:solidFill>
              <a:latin typeface="Comic Sans MS" pitchFamily="66" charset="0"/>
            </a:endParaRPr>
          </a:p>
          <a:p>
            <a:pPr marL="342900" indent="-342900"/>
            <a:endParaRPr lang="en-US" sz="2400" b="1">
              <a:solidFill>
                <a:srgbClr val="FF3300"/>
              </a:solidFill>
              <a:latin typeface="Comic Sans MS" pitchFamily="66" charset="0"/>
            </a:endParaRPr>
          </a:p>
        </p:txBody>
      </p:sp>
      <p:sp>
        <p:nvSpPr>
          <p:cNvPr id="26629" name="Text Box 12"/>
          <p:cNvSpPr txBox="1">
            <a:spLocks noChangeArrowheads="1"/>
          </p:cNvSpPr>
          <p:nvPr/>
        </p:nvSpPr>
        <p:spPr bwMode="auto">
          <a:xfrm>
            <a:off x="1824039" y="1055689"/>
            <a:ext cx="893415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tr-TR" altLang="zh-CN" dirty="0"/>
              <a:t>Bir mantıksal ifadeyi kontrol ederek bunun sonucuna göre mümkün seçeneklerden birini icra edebilen bir komuttur.</a:t>
            </a:r>
            <a:endParaRPr lang="tr-TR" dirty="0"/>
          </a:p>
        </p:txBody>
      </p:sp>
      <p:sp>
        <p:nvSpPr>
          <p:cNvPr id="26630" name="Rectangle 13"/>
          <p:cNvSpPr>
            <a:spLocks noChangeArrowheads="1"/>
          </p:cNvSpPr>
          <p:nvPr/>
        </p:nvSpPr>
        <p:spPr bwMode="auto">
          <a:xfrm>
            <a:off x="1524000" y="621746"/>
            <a:ext cx="32210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tr-TR" altLang="zh-CN" sz="2800" dirty="0">
                <a:latin typeface="Calibri" pitchFamily="34" charset="0"/>
                <a:cs typeface="Calibri" pitchFamily="34" charset="0"/>
              </a:rPr>
              <a:t>IF ŞARTLI DEYİMİ:</a:t>
            </a:r>
          </a:p>
        </p:txBody>
      </p:sp>
      <p:sp>
        <p:nvSpPr>
          <p:cNvPr id="26631" name="Rectangle 14"/>
          <p:cNvSpPr>
            <a:spLocks noChangeArrowheads="1"/>
          </p:cNvSpPr>
          <p:nvPr/>
        </p:nvSpPr>
        <p:spPr bwMode="auto">
          <a:xfrm>
            <a:off x="5195888" y="3141663"/>
            <a:ext cx="1943100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tr-TR" sz="2400" b="1">
                <a:solidFill>
                  <a:srgbClr val="0066FF"/>
                </a:solidFill>
                <a:latin typeface="Comic Sans MS" pitchFamily="66" charset="0"/>
              </a:rPr>
              <a:t>if</a:t>
            </a:r>
            <a:r>
              <a:rPr lang="en-US" sz="2400" b="1">
                <a:solidFill>
                  <a:srgbClr val="0066FF"/>
                </a:solidFill>
                <a:latin typeface="Comic Sans MS" pitchFamily="66" charset="0"/>
              </a:rPr>
              <a:t> Şart</a:t>
            </a:r>
            <a:endParaRPr lang="tr-TR" sz="2400" b="1">
              <a:solidFill>
                <a:srgbClr val="0066FF"/>
              </a:solidFill>
              <a:latin typeface="Comic Sans MS" pitchFamily="66" charset="0"/>
            </a:endParaRPr>
          </a:p>
          <a:p>
            <a:pPr eaLnBrk="1" hangingPunct="1"/>
            <a:endParaRPr lang="tr-TR" sz="2400" b="1">
              <a:solidFill>
                <a:srgbClr val="0066FF"/>
              </a:solidFill>
              <a:latin typeface="Comic Sans MS" pitchFamily="66" charset="0"/>
            </a:endParaRPr>
          </a:p>
          <a:p>
            <a:pPr eaLnBrk="1" hangingPunct="1"/>
            <a:r>
              <a:rPr lang="en-US" sz="2400" b="1">
                <a:solidFill>
                  <a:srgbClr val="0066FF"/>
                </a:solidFill>
                <a:latin typeface="Comic Sans MS" pitchFamily="66" charset="0"/>
              </a:rPr>
              <a:t>   </a:t>
            </a:r>
            <a:r>
              <a:rPr lang="en-US" sz="2400">
                <a:latin typeface="Comic Sans MS" pitchFamily="66" charset="0"/>
              </a:rPr>
              <a:t>1.işlem;</a:t>
            </a:r>
            <a:endParaRPr lang="tr-TR" sz="2400">
              <a:latin typeface="Comic Sans MS" pitchFamily="66" charset="0"/>
            </a:endParaRPr>
          </a:p>
          <a:p>
            <a:pPr eaLnBrk="1" hangingPunct="1"/>
            <a:r>
              <a:rPr lang="tr-TR" sz="2400" b="1">
                <a:solidFill>
                  <a:srgbClr val="0066FF"/>
                </a:solidFill>
                <a:latin typeface="Comic Sans MS" pitchFamily="66" charset="0"/>
              </a:rPr>
              <a:t>Else</a:t>
            </a:r>
          </a:p>
          <a:p>
            <a:pPr eaLnBrk="1" hangingPunct="1"/>
            <a:endParaRPr lang="tr-TR" sz="2400" b="1">
              <a:solidFill>
                <a:srgbClr val="0066FF"/>
              </a:solidFill>
              <a:latin typeface="Comic Sans MS" pitchFamily="66" charset="0"/>
            </a:endParaRPr>
          </a:p>
          <a:p>
            <a:pPr eaLnBrk="1" hangingPunct="1"/>
            <a:r>
              <a:rPr lang="en-US" sz="2400" b="1">
                <a:solidFill>
                  <a:srgbClr val="0066FF"/>
                </a:solidFill>
                <a:latin typeface="Comic Sans MS" pitchFamily="66" charset="0"/>
              </a:rPr>
              <a:t>   </a:t>
            </a:r>
            <a:r>
              <a:rPr lang="en-US" sz="2400">
                <a:latin typeface="Comic Sans MS" pitchFamily="66" charset="0"/>
              </a:rPr>
              <a:t>2. işlem</a:t>
            </a:r>
            <a:r>
              <a:rPr lang="tr-TR" sz="2400">
                <a:latin typeface="Comic Sans MS" pitchFamily="66" charset="0"/>
              </a:rPr>
              <a:t>;</a:t>
            </a:r>
          </a:p>
          <a:p>
            <a:pPr eaLnBrk="1" hangingPunct="1"/>
            <a:r>
              <a:rPr lang="en-US" sz="2400" b="1">
                <a:latin typeface="Comic Sans MS" pitchFamily="66" charset="0"/>
              </a:rPr>
              <a:t> </a:t>
            </a:r>
            <a:r>
              <a:rPr lang="tr-TR" sz="2400" b="1">
                <a:solidFill>
                  <a:srgbClr val="0066FF"/>
                </a:solidFill>
                <a:latin typeface="Comic Sans MS" pitchFamily="66" charset="0"/>
              </a:rPr>
              <a:t>end</a:t>
            </a:r>
            <a:endParaRPr lang="en-US" sz="2400" b="1">
              <a:solidFill>
                <a:srgbClr val="0066FF"/>
              </a:solidFill>
              <a:latin typeface="Comic Sans MS" pitchFamily="66" charset="0"/>
            </a:endParaRPr>
          </a:p>
        </p:txBody>
      </p:sp>
      <p:sp>
        <p:nvSpPr>
          <p:cNvPr id="26632" name="Rectangle 15"/>
          <p:cNvSpPr>
            <a:spLocks noChangeArrowheads="1"/>
          </p:cNvSpPr>
          <p:nvPr/>
        </p:nvSpPr>
        <p:spPr bwMode="auto">
          <a:xfrm>
            <a:off x="8213726" y="2662239"/>
            <a:ext cx="2073275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 b="1">
                <a:solidFill>
                  <a:srgbClr val="A50021"/>
                </a:solidFill>
                <a:latin typeface="Comic Sans MS" pitchFamily="66" charset="0"/>
              </a:rPr>
              <a:t>if</a:t>
            </a:r>
            <a:r>
              <a:rPr lang="en-US" sz="2400" b="1">
                <a:solidFill>
                  <a:srgbClr val="A50021"/>
                </a:solidFill>
                <a:latin typeface="Comic Sans MS" pitchFamily="66" charset="0"/>
              </a:rPr>
              <a:t> Şart</a:t>
            </a:r>
            <a:endParaRPr lang="tr-TR" sz="2400" b="1">
              <a:solidFill>
                <a:srgbClr val="A50021"/>
              </a:solidFill>
              <a:latin typeface="Comic Sans MS" pitchFamily="66" charset="0"/>
            </a:endParaRPr>
          </a:p>
          <a:p>
            <a:endParaRPr lang="tr-TR" sz="2400" b="1">
              <a:latin typeface="Comic Sans MS" pitchFamily="66" charset="0"/>
            </a:endParaRPr>
          </a:p>
          <a:p>
            <a:r>
              <a:rPr lang="tr-TR" sz="2400">
                <a:latin typeface="Comic Sans MS" pitchFamily="66" charset="0"/>
              </a:rPr>
              <a:t>     </a:t>
            </a:r>
            <a:r>
              <a:rPr lang="en-US" sz="2400">
                <a:latin typeface="Comic Sans MS" pitchFamily="66" charset="0"/>
              </a:rPr>
              <a:t>1.işlem; </a:t>
            </a:r>
            <a:r>
              <a:rPr lang="tr-TR" sz="2400" b="1">
                <a:solidFill>
                  <a:srgbClr val="A50021"/>
                </a:solidFill>
                <a:latin typeface="Comic Sans MS" pitchFamily="66" charset="0"/>
              </a:rPr>
              <a:t>Elseif</a:t>
            </a:r>
            <a:r>
              <a:rPr lang="en-US" sz="2400" b="1">
                <a:solidFill>
                  <a:srgbClr val="A50021"/>
                </a:solidFill>
                <a:latin typeface="Comic Sans MS" pitchFamily="66" charset="0"/>
              </a:rPr>
              <a:t> </a:t>
            </a:r>
            <a:r>
              <a:rPr lang="tr-TR" sz="2400" b="1">
                <a:solidFill>
                  <a:srgbClr val="A50021"/>
                </a:solidFill>
                <a:latin typeface="Comic Sans MS" pitchFamily="66" charset="0"/>
              </a:rPr>
              <a:t>Şart</a:t>
            </a:r>
          </a:p>
          <a:p>
            <a:endParaRPr lang="tr-TR" sz="2400" b="1">
              <a:latin typeface="Comic Sans MS" pitchFamily="66" charset="0"/>
            </a:endParaRPr>
          </a:p>
          <a:p>
            <a:r>
              <a:rPr lang="tr-TR" sz="2400">
                <a:latin typeface="Comic Sans MS" pitchFamily="66" charset="0"/>
              </a:rPr>
              <a:t>     2</a:t>
            </a:r>
            <a:r>
              <a:rPr lang="en-US" sz="2400">
                <a:latin typeface="Comic Sans MS" pitchFamily="66" charset="0"/>
              </a:rPr>
              <a:t>.işlem; </a:t>
            </a:r>
            <a:endParaRPr lang="tr-TR" sz="2400">
              <a:solidFill>
                <a:srgbClr val="A50021"/>
              </a:solidFill>
              <a:latin typeface="Comic Sans MS" pitchFamily="66" charset="0"/>
            </a:endParaRPr>
          </a:p>
          <a:p>
            <a:r>
              <a:rPr lang="tr-TR" sz="2400" b="1">
                <a:solidFill>
                  <a:srgbClr val="A50021"/>
                </a:solidFill>
                <a:latin typeface="Comic Sans MS" pitchFamily="66" charset="0"/>
              </a:rPr>
              <a:t>else</a:t>
            </a:r>
            <a:r>
              <a:rPr lang="en-US" sz="2400" b="1">
                <a:solidFill>
                  <a:srgbClr val="A50021"/>
                </a:solidFill>
                <a:latin typeface="Comic Sans MS" pitchFamily="66" charset="0"/>
              </a:rPr>
              <a:t> </a:t>
            </a:r>
            <a:endParaRPr lang="tr-TR" sz="2400" b="1">
              <a:solidFill>
                <a:srgbClr val="A50021"/>
              </a:solidFill>
              <a:latin typeface="Comic Sans MS" pitchFamily="66" charset="0"/>
            </a:endParaRPr>
          </a:p>
          <a:p>
            <a:endParaRPr lang="tr-TR" sz="2400" b="1">
              <a:latin typeface="Comic Sans MS" pitchFamily="66" charset="0"/>
            </a:endParaRPr>
          </a:p>
          <a:p>
            <a:r>
              <a:rPr lang="tr-TR" sz="2400">
                <a:latin typeface="Comic Sans MS" pitchFamily="66" charset="0"/>
              </a:rPr>
              <a:t>     3</a:t>
            </a:r>
            <a:r>
              <a:rPr lang="en-US" sz="2400">
                <a:latin typeface="Comic Sans MS" pitchFamily="66" charset="0"/>
              </a:rPr>
              <a:t>.işlem; </a:t>
            </a:r>
            <a:endParaRPr lang="tr-TR" sz="2400">
              <a:solidFill>
                <a:srgbClr val="A50021"/>
              </a:solidFill>
              <a:latin typeface="Comic Sans MS" pitchFamily="66" charset="0"/>
            </a:endParaRPr>
          </a:p>
          <a:p>
            <a:r>
              <a:rPr lang="tr-TR" sz="2400" b="1">
                <a:solidFill>
                  <a:srgbClr val="A50021"/>
                </a:solidFill>
                <a:latin typeface="Comic Sans MS" pitchFamily="66" charset="0"/>
              </a:rPr>
              <a:t>end</a:t>
            </a:r>
          </a:p>
        </p:txBody>
      </p:sp>
      <p:grpSp>
        <p:nvGrpSpPr>
          <p:cNvPr id="26633" name="16 Grup"/>
          <p:cNvGrpSpPr>
            <a:grpSpLocks/>
          </p:cNvGrpSpPr>
          <p:nvPr/>
        </p:nvGrpSpPr>
        <p:grpSpPr bwMode="auto">
          <a:xfrm>
            <a:off x="1860550" y="2443163"/>
            <a:ext cx="401638" cy="461962"/>
            <a:chOff x="446031" y="3027357"/>
            <a:chExt cx="401643" cy="461665"/>
          </a:xfrm>
        </p:grpSpPr>
        <p:sp>
          <p:nvSpPr>
            <p:cNvPr id="26640" name="14 Metin kutusu"/>
            <p:cNvSpPr txBox="1">
              <a:spLocks noChangeArrowheads="1"/>
            </p:cNvSpPr>
            <p:nvPr/>
          </p:nvSpPr>
          <p:spPr bwMode="auto">
            <a:xfrm>
              <a:off x="446031" y="3027357"/>
              <a:ext cx="40164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 sz="2400" b="1">
                  <a:latin typeface="Lucida Console" pitchFamily="49" charset="0"/>
                </a:rPr>
                <a:t>1</a:t>
              </a:r>
            </a:p>
          </p:txBody>
        </p:sp>
        <p:sp>
          <p:nvSpPr>
            <p:cNvPr id="26641" name="15 Oval"/>
            <p:cNvSpPr>
              <a:spLocks noChangeArrowheads="1"/>
            </p:cNvSpPr>
            <p:nvPr/>
          </p:nvSpPr>
          <p:spPr bwMode="auto">
            <a:xfrm>
              <a:off x="446031" y="3063870"/>
              <a:ext cx="401643" cy="401643"/>
            </a:xfrm>
            <a:prstGeom prst="ellipse">
              <a:avLst/>
            </a:prstGeom>
            <a:solidFill>
              <a:srgbClr val="FF3300">
                <a:alpha val="43137"/>
              </a:srgbClr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26634" name="23 Grup"/>
          <p:cNvGrpSpPr>
            <a:grpSpLocks/>
          </p:cNvGrpSpPr>
          <p:nvPr/>
        </p:nvGrpSpPr>
        <p:grpSpPr bwMode="auto">
          <a:xfrm>
            <a:off x="4745039" y="2552701"/>
            <a:ext cx="401637" cy="461963"/>
            <a:chOff x="2965428" y="2589201"/>
            <a:chExt cx="401643" cy="461665"/>
          </a:xfrm>
        </p:grpSpPr>
        <p:sp>
          <p:nvSpPr>
            <p:cNvPr id="26638" name="18 Metin kutusu"/>
            <p:cNvSpPr txBox="1">
              <a:spLocks noChangeArrowheads="1"/>
            </p:cNvSpPr>
            <p:nvPr/>
          </p:nvSpPr>
          <p:spPr bwMode="auto">
            <a:xfrm>
              <a:off x="2965428" y="2589201"/>
              <a:ext cx="40164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 sz="2400" b="1">
                  <a:latin typeface="Lucida Console" pitchFamily="49" charset="0"/>
                </a:rPr>
                <a:t>2</a:t>
              </a:r>
            </a:p>
          </p:txBody>
        </p:sp>
        <p:sp>
          <p:nvSpPr>
            <p:cNvPr id="26639" name="19 Oval"/>
            <p:cNvSpPr>
              <a:spLocks noChangeArrowheads="1"/>
            </p:cNvSpPr>
            <p:nvPr/>
          </p:nvSpPr>
          <p:spPr bwMode="auto">
            <a:xfrm>
              <a:off x="2965428" y="2625714"/>
              <a:ext cx="401643" cy="401643"/>
            </a:xfrm>
            <a:prstGeom prst="ellipse">
              <a:avLst/>
            </a:prstGeom>
            <a:solidFill>
              <a:srgbClr val="FF3300">
                <a:alpha val="43137"/>
              </a:srgbClr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26635" name="24 Grup"/>
          <p:cNvGrpSpPr>
            <a:grpSpLocks/>
          </p:cNvGrpSpPr>
          <p:nvPr/>
        </p:nvGrpSpPr>
        <p:grpSpPr bwMode="auto">
          <a:xfrm>
            <a:off x="7629525" y="2443163"/>
            <a:ext cx="401638" cy="461962"/>
            <a:chOff x="6178572" y="2698740"/>
            <a:chExt cx="401643" cy="461665"/>
          </a:xfrm>
        </p:grpSpPr>
        <p:sp>
          <p:nvSpPr>
            <p:cNvPr id="26636" name="21 Metin kutusu"/>
            <p:cNvSpPr txBox="1">
              <a:spLocks noChangeArrowheads="1"/>
            </p:cNvSpPr>
            <p:nvPr/>
          </p:nvSpPr>
          <p:spPr bwMode="auto">
            <a:xfrm>
              <a:off x="6178572" y="2698740"/>
              <a:ext cx="40164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 sz="2400" b="1">
                  <a:latin typeface="Lucida Console" pitchFamily="49" charset="0"/>
                </a:rPr>
                <a:t>3</a:t>
              </a:r>
            </a:p>
          </p:txBody>
        </p:sp>
        <p:sp>
          <p:nvSpPr>
            <p:cNvPr id="26637" name="22 Oval"/>
            <p:cNvSpPr>
              <a:spLocks noChangeArrowheads="1"/>
            </p:cNvSpPr>
            <p:nvPr/>
          </p:nvSpPr>
          <p:spPr bwMode="auto">
            <a:xfrm>
              <a:off x="6178572" y="2735253"/>
              <a:ext cx="401643" cy="401643"/>
            </a:xfrm>
            <a:prstGeom prst="ellipse">
              <a:avLst/>
            </a:prstGeom>
            <a:solidFill>
              <a:srgbClr val="FF3300">
                <a:alpha val="43137"/>
              </a:srgbClr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4073-080F-47DD-B1B8-7120E150079A}" type="datetime1">
              <a:rPr lang="tr-TR" smtClean="0"/>
              <a:t>03.11.2020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6787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"/>
          <p:cNvSpPr>
            <a:spLocks noChangeArrowheads="1"/>
          </p:cNvSpPr>
          <p:nvPr/>
        </p:nvSpPr>
        <p:spPr bwMode="auto">
          <a:xfrm>
            <a:off x="4151313" y="800100"/>
            <a:ext cx="3289300" cy="527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7" rIns="92075" bIns="46037">
            <a:spAutoFit/>
          </a:bodyPr>
          <a:lstStyle/>
          <a:p>
            <a:pPr>
              <a:spcBef>
                <a:spcPct val="24000"/>
              </a:spcBef>
            </a:pPr>
            <a:r>
              <a:rPr lang="tr-TR" sz="3600">
                <a:solidFill>
                  <a:srgbClr val="FF3300"/>
                </a:solidFill>
                <a:latin typeface="Comic Sans MS" pitchFamily="66" charset="0"/>
              </a:rPr>
              <a:t>if</a:t>
            </a:r>
            <a:r>
              <a:rPr lang="en-US" sz="3600">
                <a:latin typeface="Comic Sans MS" pitchFamily="66" charset="0"/>
              </a:rPr>
              <a:t> </a:t>
            </a:r>
            <a:r>
              <a:rPr lang="tr-TR" sz="3600">
                <a:latin typeface="Comic Sans MS" pitchFamily="66" charset="0"/>
              </a:rPr>
              <a:t>   </a:t>
            </a:r>
            <a:r>
              <a:rPr lang="tr-TR" sz="3600">
                <a:solidFill>
                  <a:srgbClr val="008000"/>
                </a:solidFill>
                <a:latin typeface="Comic Sans MS" pitchFamily="66" charset="0"/>
              </a:rPr>
              <a:t>Şart</a:t>
            </a:r>
            <a:r>
              <a:rPr lang="en-US" sz="3600">
                <a:solidFill>
                  <a:srgbClr val="008000"/>
                </a:solidFill>
                <a:latin typeface="Comic Sans MS" pitchFamily="66" charset="0"/>
              </a:rPr>
              <a:t> </a:t>
            </a:r>
          </a:p>
          <a:p>
            <a:pPr>
              <a:spcBef>
                <a:spcPct val="24000"/>
              </a:spcBef>
            </a:pPr>
            <a:r>
              <a:rPr lang="en-US" sz="3600">
                <a:latin typeface="Comic Sans MS" pitchFamily="66" charset="0"/>
              </a:rPr>
              <a:t>	</a:t>
            </a:r>
            <a:r>
              <a:rPr lang="en-US" sz="3600">
                <a:solidFill>
                  <a:srgbClr val="0066FF"/>
                </a:solidFill>
                <a:latin typeface="Verdana" pitchFamily="34" charset="0"/>
              </a:rPr>
              <a:t>1</a:t>
            </a:r>
            <a:r>
              <a:rPr lang="tr-TR" sz="3600">
                <a:solidFill>
                  <a:srgbClr val="0066FF"/>
                </a:solidFill>
                <a:latin typeface="Verdana" pitchFamily="34" charset="0"/>
              </a:rPr>
              <a:t>. işlem</a:t>
            </a:r>
            <a:r>
              <a:rPr lang="en-US" sz="3600">
                <a:solidFill>
                  <a:srgbClr val="0066FF"/>
                </a:solidFill>
                <a:latin typeface="Verdana" pitchFamily="34" charset="0"/>
              </a:rPr>
              <a:t>;</a:t>
            </a:r>
          </a:p>
          <a:p>
            <a:pPr>
              <a:spcBef>
                <a:spcPct val="24000"/>
              </a:spcBef>
            </a:pPr>
            <a:r>
              <a:rPr lang="en-US" sz="3600">
                <a:solidFill>
                  <a:srgbClr val="0066FF"/>
                </a:solidFill>
                <a:latin typeface="Verdana" pitchFamily="34" charset="0"/>
              </a:rPr>
              <a:t>	2</a:t>
            </a:r>
            <a:r>
              <a:rPr lang="tr-TR" sz="3600">
                <a:solidFill>
                  <a:srgbClr val="0066FF"/>
                </a:solidFill>
                <a:latin typeface="Verdana" pitchFamily="34" charset="0"/>
              </a:rPr>
              <a:t>. işlem</a:t>
            </a:r>
            <a:r>
              <a:rPr lang="en-US" sz="3600">
                <a:solidFill>
                  <a:srgbClr val="0066FF"/>
                </a:solidFill>
                <a:latin typeface="Verdana" pitchFamily="34" charset="0"/>
              </a:rPr>
              <a:t>;</a:t>
            </a:r>
          </a:p>
          <a:p>
            <a:pPr>
              <a:spcBef>
                <a:spcPct val="24000"/>
              </a:spcBef>
            </a:pPr>
            <a:r>
              <a:rPr lang="en-US" sz="3600">
                <a:solidFill>
                  <a:srgbClr val="0066FF"/>
                </a:solidFill>
                <a:latin typeface="Verdana" pitchFamily="34" charset="0"/>
              </a:rPr>
              <a:t>	3</a:t>
            </a:r>
            <a:r>
              <a:rPr lang="tr-TR" sz="3600">
                <a:solidFill>
                  <a:srgbClr val="0066FF"/>
                </a:solidFill>
                <a:latin typeface="Verdana" pitchFamily="34" charset="0"/>
              </a:rPr>
              <a:t>. işlem</a:t>
            </a:r>
            <a:r>
              <a:rPr lang="en-US" sz="3600">
                <a:solidFill>
                  <a:srgbClr val="0066FF"/>
                </a:solidFill>
                <a:latin typeface="Verdana" pitchFamily="34" charset="0"/>
              </a:rPr>
              <a:t>;</a:t>
            </a:r>
          </a:p>
          <a:p>
            <a:pPr>
              <a:spcBef>
                <a:spcPct val="24000"/>
              </a:spcBef>
            </a:pPr>
            <a:r>
              <a:rPr lang="en-US" sz="3600">
                <a:solidFill>
                  <a:srgbClr val="0066FF"/>
                </a:solidFill>
                <a:latin typeface="Verdana" pitchFamily="34" charset="0"/>
              </a:rPr>
              <a:t>             :</a:t>
            </a:r>
          </a:p>
          <a:p>
            <a:pPr>
              <a:spcBef>
                <a:spcPct val="24000"/>
              </a:spcBef>
            </a:pPr>
            <a:r>
              <a:rPr lang="en-US" sz="3600">
                <a:solidFill>
                  <a:srgbClr val="0066FF"/>
                </a:solidFill>
                <a:latin typeface="Verdana" pitchFamily="34" charset="0"/>
              </a:rPr>
              <a:t>	 n</a:t>
            </a:r>
            <a:r>
              <a:rPr lang="tr-TR" sz="3600">
                <a:solidFill>
                  <a:srgbClr val="0066FF"/>
                </a:solidFill>
                <a:latin typeface="Verdana" pitchFamily="34" charset="0"/>
              </a:rPr>
              <a:t>. işlem</a:t>
            </a:r>
            <a:r>
              <a:rPr lang="en-US" sz="3600">
                <a:solidFill>
                  <a:srgbClr val="0066FF"/>
                </a:solidFill>
                <a:latin typeface="Verdana" pitchFamily="34" charset="0"/>
              </a:rPr>
              <a:t>;</a:t>
            </a:r>
          </a:p>
          <a:p>
            <a:pPr>
              <a:spcBef>
                <a:spcPct val="24000"/>
              </a:spcBef>
            </a:pPr>
            <a:r>
              <a:rPr lang="tr-TR" sz="3600">
                <a:solidFill>
                  <a:srgbClr val="FF3300"/>
                </a:solidFill>
                <a:latin typeface="Comic Sans MS" pitchFamily="66" charset="0"/>
              </a:rPr>
              <a:t>end</a:t>
            </a:r>
            <a:endParaRPr lang="en-US" sz="3600">
              <a:solidFill>
                <a:srgbClr val="FF3300"/>
              </a:solidFill>
              <a:latin typeface="Comic Sans MS" pitchFamily="66" charset="0"/>
            </a:endParaRPr>
          </a:p>
          <a:p>
            <a:endParaRPr lang="en-US" sz="3600">
              <a:latin typeface="Comic Sans MS" pitchFamily="66" charset="0"/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9E431-1BA8-46E2-A0A0-E24A46974CEC}" type="datetime1">
              <a:rPr lang="tr-TR" smtClean="0"/>
              <a:t>03.11.2020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0923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10" name="Rectangle 10"/>
          <p:cNvSpPr>
            <a:spLocks noChangeArrowheads="1"/>
          </p:cNvSpPr>
          <p:nvPr/>
        </p:nvSpPr>
        <p:spPr bwMode="auto">
          <a:xfrm>
            <a:off x="1557434" y="674482"/>
            <a:ext cx="23530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tr-TR" altLang="zh-CN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UYGULAMA  1:</a:t>
            </a:r>
          </a:p>
        </p:txBody>
      </p:sp>
      <p:sp>
        <p:nvSpPr>
          <p:cNvPr id="2054" name="Text Box 11"/>
          <p:cNvSpPr txBox="1">
            <a:spLocks noChangeArrowheads="1"/>
          </p:cNvSpPr>
          <p:nvPr/>
        </p:nvSpPr>
        <p:spPr bwMode="auto">
          <a:xfrm>
            <a:off x="1667508" y="1495090"/>
            <a:ext cx="8736284" cy="923330"/>
          </a:xfrm>
          <a:prstGeom prst="rect">
            <a:avLst/>
          </a:prstGeom>
          <a:solidFill>
            <a:srgbClr val="FFCCFF"/>
          </a:soli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tr-TR" dirty="0"/>
              <a:t>Dışarıdan girilen </a:t>
            </a:r>
            <a:r>
              <a:rPr lang="tr-TR" b="1" dirty="0">
                <a:solidFill>
                  <a:srgbClr val="0066FF"/>
                </a:solidFill>
              </a:rPr>
              <a:t>x</a:t>
            </a:r>
            <a:r>
              <a:rPr lang="tr-TR" b="1" dirty="0"/>
              <a:t> </a:t>
            </a:r>
            <a:r>
              <a:rPr lang="tr-TR" dirty="0"/>
              <a:t>değerlerine göre aşağıdaki fonksiyonların değerini hesaplayan  bir program yazınız.</a:t>
            </a:r>
          </a:p>
        </p:txBody>
      </p:sp>
      <p:graphicFrame>
        <p:nvGraphicFramePr>
          <p:cNvPr id="1792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997811"/>
              </p:ext>
            </p:extLst>
          </p:nvPr>
        </p:nvGraphicFramePr>
        <p:xfrm>
          <a:off x="2500604" y="4141788"/>
          <a:ext cx="131762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Denklem" r:id="rId3" imgW="660240" imgH="241200" progId="Equation.3">
                  <p:embed/>
                </p:oleObj>
              </mc:Choice>
              <mc:Fallback>
                <p:oleObj name="Denklem" r:id="rId3" imgW="660240" imgH="241200" progId="Equation.3">
                  <p:embed/>
                  <p:pic>
                    <p:nvPicPr>
                      <p:cNvPr id="17921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604" y="4141788"/>
                        <a:ext cx="1317625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2500604" y="3380150"/>
            <a:ext cx="2266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000" b="1" dirty="0">
                <a:solidFill>
                  <a:srgbClr val="FF3300"/>
                </a:solidFill>
              </a:rPr>
              <a:t>1 &lt; = </a:t>
            </a:r>
            <a:r>
              <a:rPr lang="tr-TR" sz="2000" b="1" dirty="0">
                <a:solidFill>
                  <a:srgbClr val="0066FF"/>
                </a:solidFill>
              </a:rPr>
              <a:t>x</a:t>
            </a:r>
            <a:r>
              <a:rPr lang="tr-TR" sz="2000" b="1" dirty="0">
                <a:solidFill>
                  <a:srgbClr val="008000"/>
                </a:solidFill>
              </a:rPr>
              <a:t> </a:t>
            </a:r>
            <a:r>
              <a:rPr lang="tr-TR" sz="2000" b="1" dirty="0">
                <a:solidFill>
                  <a:srgbClr val="FF3300"/>
                </a:solidFill>
              </a:rPr>
              <a:t>&lt; 10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06502-55A6-421E-BD18-92C8B8967D03}" type="datetime1">
              <a:rPr lang="tr-TR" smtClean="0"/>
              <a:t>03.11.2020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9310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10" name="Rectangle 10"/>
          <p:cNvSpPr>
            <a:spLocks noChangeArrowheads="1"/>
          </p:cNvSpPr>
          <p:nvPr/>
        </p:nvSpPr>
        <p:spPr bwMode="auto">
          <a:xfrm>
            <a:off x="1557434" y="674482"/>
            <a:ext cx="23530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tr-TR" altLang="zh-CN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UYGULAMA  1:</a:t>
            </a:r>
          </a:p>
        </p:txBody>
      </p:sp>
      <p:sp>
        <p:nvSpPr>
          <p:cNvPr id="2054" name="Text Box 11"/>
          <p:cNvSpPr txBox="1">
            <a:spLocks noChangeArrowheads="1"/>
          </p:cNvSpPr>
          <p:nvPr/>
        </p:nvSpPr>
        <p:spPr bwMode="auto">
          <a:xfrm>
            <a:off x="1667508" y="1495090"/>
            <a:ext cx="8736284" cy="923330"/>
          </a:xfrm>
          <a:prstGeom prst="rect">
            <a:avLst/>
          </a:prstGeom>
          <a:solidFill>
            <a:srgbClr val="FFCCFF"/>
          </a:soli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tr-TR" dirty="0"/>
              <a:t>Dışarıdan girilen </a:t>
            </a:r>
            <a:r>
              <a:rPr lang="tr-TR" b="1" dirty="0">
                <a:solidFill>
                  <a:srgbClr val="0066FF"/>
                </a:solidFill>
              </a:rPr>
              <a:t>x</a:t>
            </a:r>
            <a:r>
              <a:rPr lang="tr-TR" b="1" dirty="0"/>
              <a:t> </a:t>
            </a:r>
            <a:r>
              <a:rPr lang="tr-TR" dirty="0"/>
              <a:t>değerlerine göre aşağıdaki fonksiyonların değerini hesaplayan  bir program yazınız.</a:t>
            </a:r>
          </a:p>
        </p:txBody>
      </p:sp>
      <p:graphicFrame>
        <p:nvGraphicFramePr>
          <p:cNvPr id="1792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997811"/>
              </p:ext>
            </p:extLst>
          </p:nvPr>
        </p:nvGraphicFramePr>
        <p:xfrm>
          <a:off x="2500604" y="4141788"/>
          <a:ext cx="131762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Denklem" r:id="rId3" imgW="660240" imgH="241200" progId="Equation.3">
                  <p:embed/>
                </p:oleObj>
              </mc:Choice>
              <mc:Fallback>
                <p:oleObj name="Denklem" r:id="rId3" imgW="660240" imgH="241200" progId="Equation.3">
                  <p:embed/>
                  <p:pic>
                    <p:nvPicPr>
                      <p:cNvPr id="17921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604" y="4141788"/>
                        <a:ext cx="1317625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2500604" y="3380150"/>
            <a:ext cx="2266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000" b="1" dirty="0">
                <a:solidFill>
                  <a:srgbClr val="FF3300"/>
                </a:solidFill>
              </a:rPr>
              <a:t>1 &lt; = </a:t>
            </a:r>
            <a:r>
              <a:rPr lang="tr-TR" sz="2000" b="1" dirty="0">
                <a:solidFill>
                  <a:srgbClr val="0066FF"/>
                </a:solidFill>
              </a:rPr>
              <a:t>x</a:t>
            </a:r>
            <a:r>
              <a:rPr lang="tr-TR" sz="2000" b="1" dirty="0">
                <a:solidFill>
                  <a:srgbClr val="008000"/>
                </a:solidFill>
              </a:rPr>
              <a:t> </a:t>
            </a:r>
            <a:r>
              <a:rPr lang="tr-TR" sz="2000" b="1" dirty="0">
                <a:solidFill>
                  <a:srgbClr val="FF3300"/>
                </a:solidFill>
              </a:rPr>
              <a:t>&lt; 10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06502-55A6-421E-BD18-92C8B8967D03}" type="datetime1">
              <a:rPr lang="tr-TR" smtClean="0"/>
              <a:t>03.11.2020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28</a:t>
            </a:fld>
            <a:endParaRPr lang="tr-TR"/>
          </a:p>
        </p:txBody>
      </p:sp>
      <p:sp>
        <p:nvSpPr>
          <p:cNvPr id="9" name="Metin kutusu 8"/>
          <p:cNvSpPr txBox="1"/>
          <p:nvPr/>
        </p:nvSpPr>
        <p:spPr>
          <a:xfrm>
            <a:off x="5660572" y="2801257"/>
            <a:ext cx="606697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clc</a:t>
            </a:r>
            <a:endParaRPr lang="tr-TR" dirty="0"/>
          </a:p>
          <a:p>
            <a:r>
              <a:rPr lang="tr-TR" dirty="0" err="1"/>
              <a:t>clear</a:t>
            </a:r>
            <a:r>
              <a:rPr lang="tr-TR" dirty="0"/>
              <a:t> </a:t>
            </a:r>
            <a:r>
              <a:rPr lang="tr-TR" dirty="0" err="1"/>
              <a:t>all</a:t>
            </a:r>
            <a:endParaRPr lang="tr-TR" dirty="0"/>
          </a:p>
          <a:p>
            <a:endParaRPr lang="tr-TR" dirty="0"/>
          </a:p>
          <a:p>
            <a:r>
              <a:rPr lang="tr-TR" dirty="0"/>
              <a:t>x=</a:t>
            </a:r>
            <a:r>
              <a:rPr lang="tr-TR" dirty="0" err="1"/>
              <a:t>input</a:t>
            </a:r>
            <a:r>
              <a:rPr lang="tr-TR" dirty="0"/>
              <a:t>('x </a:t>
            </a:r>
            <a:r>
              <a:rPr lang="tr-TR" dirty="0" err="1"/>
              <a:t>degerini</a:t>
            </a:r>
            <a:r>
              <a:rPr lang="tr-TR" dirty="0"/>
              <a:t> girin=');</a:t>
            </a:r>
          </a:p>
          <a:p>
            <a:endParaRPr lang="tr-TR" dirty="0"/>
          </a:p>
          <a:p>
            <a:r>
              <a:rPr lang="tr-TR" dirty="0" err="1"/>
              <a:t>if</a:t>
            </a:r>
            <a:r>
              <a:rPr lang="tr-TR" dirty="0"/>
              <a:t> x&gt;=1 &amp; x&lt;10</a:t>
            </a:r>
          </a:p>
          <a:p>
            <a:endParaRPr lang="tr-TR" dirty="0"/>
          </a:p>
          <a:p>
            <a:r>
              <a:rPr lang="tr-TR" dirty="0"/>
              <a:t>	fonksiyon= </a:t>
            </a:r>
            <a:r>
              <a:rPr lang="tr-TR" dirty="0" err="1"/>
              <a:t>sqrt</a:t>
            </a:r>
            <a:r>
              <a:rPr lang="tr-TR" dirty="0"/>
              <a:t>(x);</a:t>
            </a:r>
          </a:p>
          <a:p>
            <a:endParaRPr lang="tr-TR" dirty="0"/>
          </a:p>
          <a:p>
            <a:r>
              <a:rPr lang="tr-TR" dirty="0" err="1"/>
              <a:t>end</a:t>
            </a:r>
            <a:endParaRPr lang="tr-TR" dirty="0"/>
          </a:p>
          <a:p>
            <a:r>
              <a:rPr lang="tr-TR" dirty="0"/>
              <a:t>fonksiyon</a:t>
            </a:r>
          </a:p>
        </p:txBody>
      </p:sp>
    </p:spTree>
    <p:extLst>
      <p:ext uri="{BB962C8B-B14F-4D97-AF65-F5344CB8AC3E}">
        <p14:creationId xmlns:p14="http://schemas.microsoft.com/office/powerpoint/2010/main" val="1850317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Text Box 10"/>
          <p:cNvSpPr txBox="1">
            <a:spLocks noChangeArrowheads="1"/>
          </p:cNvSpPr>
          <p:nvPr/>
        </p:nvSpPr>
        <p:spPr bwMode="auto">
          <a:xfrm>
            <a:off x="1727788" y="1336048"/>
            <a:ext cx="9030408" cy="923330"/>
          </a:xfrm>
          <a:prstGeom prst="rect">
            <a:avLst/>
          </a:prstGeom>
          <a:solidFill>
            <a:srgbClr val="FFCCFF"/>
          </a:soli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tr-TR" dirty="0">
                <a:solidFill>
                  <a:srgbClr val="0070C0"/>
                </a:solidFill>
                <a:latin typeface="Comic Sans MS" pitchFamily="66" charset="0"/>
              </a:rPr>
              <a:t>Dışarıdan girilen bir </a:t>
            </a:r>
            <a:r>
              <a:rPr lang="tr-TR" i="1" dirty="0">
                <a:solidFill>
                  <a:srgbClr val="0070C0"/>
                </a:solidFill>
                <a:latin typeface="Comic Sans MS" pitchFamily="66" charset="0"/>
              </a:rPr>
              <a:t>x</a:t>
            </a:r>
            <a:r>
              <a:rPr lang="tr-TR" dirty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tr-TR" dirty="0" smtClean="0">
                <a:solidFill>
                  <a:srgbClr val="0070C0"/>
                </a:solidFill>
                <a:latin typeface="Comic Sans MS" pitchFamily="66" charset="0"/>
              </a:rPr>
              <a:t> değeri </a:t>
            </a:r>
            <a:r>
              <a:rPr lang="tr-TR" dirty="0">
                <a:solidFill>
                  <a:srgbClr val="0070C0"/>
                </a:solidFill>
                <a:latin typeface="Comic Sans MS" pitchFamily="66" charset="0"/>
              </a:rPr>
              <a:t>için aşağıdaki fonksiyonu hesaplayan bir </a:t>
            </a:r>
            <a:r>
              <a:rPr lang="tr-TR" b="1" dirty="0">
                <a:solidFill>
                  <a:srgbClr val="0070C0"/>
                </a:solidFill>
                <a:latin typeface="Comic Sans MS" pitchFamily="66" charset="0"/>
              </a:rPr>
              <a:t>MATLAB</a:t>
            </a:r>
            <a:r>
              <a:rPr lang="tr-TR" dirty="0">
                <a:solidFill>
                  <a:srgbClr val="0070C0"/>
                </a:solidFill>
                <a:latin typeface="Comic Sans MS" pitchFamily="66" charset="0"/>
              </a:rPr>
              <a:t> programı yazınız.</a:t>
            </a:r>
          </a:p>
        </p:txBody>
      </p:sp>
      <p:graphicFrame>
        <p:nvGraphicFramePr>
          <p:cNvPr id="3074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539806"/>
              </p:ext>
            </p:extLst>
          </p:nvPr>
        </p:nvGraphicFramePr>
        <p:xfrm>
          <a:off x="1178379" y="2904694"/>
          <a:ext cx="3789363" cy="174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Denklem" r:id="rId3" imgW="2095200" imgH="965160" progId="Equation.3">
                  <p:embed/>
                </p:oleObj>
              </mc:Choice>
              <mc:Fallback>
                <p:oleObj name="Denklem" r:id="rId3" imgW="2095200" imgH="965160" progId="Equation.3">
                  <p:embed/>
                  <p:pic>
                    <p:nvPicPr>
                      <p:cNvPr id="3074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8379" y="2904694"/>
                        <a:ext cx="3789363" cy="174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29DA4-42A8-43F2-A478-64ED59FA3201}" type="datetime1">
              <a:rPr lang="tr-TR" smtClean="0"/>
              <a:t>03.11.2020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29</a:t>
            </a:fld>
            <a:endParaRPr lang="tr-TR"/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1557434" y="674482"/>
            <a:ext cx="23530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tr-TR" altLang="zh-CN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UYGULAMA  1:</a:t>
            </a:r>
          </a:p>
        </p:txBody>
      </p:sp>
    </p:spTree>
    <p:extLst>
      <p:ext uri="{BB962C8B-B14F-4D97-AF65-F5344CB8AC3E}">
        <p14:creationId xmlns:p14="http://schemas.microsoft.com/office/powerpoint/2010/main" val="509384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61" name="Text Box 13"/>
          <p:cNvSpPr txBox="1">
            <a:spLocks noChangeArrowheads="1"/>
          </p:cNvSpPr>
          <p:nvPr/>
        </p:nvSpPr>
        <p:spPr bwMode="auto">
          <a:xfrm>
            <a:off x="1641394" y="2146244"/>
            <a:ext cx="2016919" cy="169277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tr-TR" altLang="zh-CN" sz="2400" dirty="0" err="1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Skaler</a:t>
            </a:r>
            <a:r>
              <a:rPr lang="tr-TR" altLang="zh-CN" sz="2400" dirty="0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 atama</a:t>
            </a:r>
          </a:p>
          <a:p>
            <a:pPr>
              <a:defRPr/>
            </a:pPr>
            <a:r>
              <a:rPr lang="tr-TR" altLang="zh-CN" sz="2000" dirty="0">
                <a:latin typeface="Calibri" pitchFamily="34" charset="0"/>
                <a:cs typeface="Calibri" pitchFamily="34" charset="0"/>
              </a:rPr>
              <a:t>X  =  3 </a:t>
            </a:r>
          </a:p>
          <a:p>
            <a:pPr>
              <a:defRPr/>
            </a:pPr>
            <a:r>
              <a:rPr lang="tr-TR" altLang="zh-CN" sz="2000" dirty="0">
                <a:latin typeface="Calibri" pitchFamily="34" charset="0"/>
                <a:cs typeface="Calibri" pitchFamily="34" charset="0"/>
              </a:rPr>
              <a:t>A  =  5-5i </a:t>
            </a:r>
          </a:p>
          <a:p>
            <a:pPr>
              <a:defRPr/>
            </a:pPr>
            <a:r>
              <a:rPr lang="tr-TR" altLang="zh-CN" sz="2000" dirty="0">
                <a:latin typeface="Calibri" pitchFamily="34" charset="0"/>
                <a:cs typeface="Calibri" pitchFamily="34" charset="0"/>
              </a:rPr>
              <a:t>B  =  A / 5</a:t>
            </a:r>
          </a:p>
          <a:p>
            <a:pPr>
              <a:defRPr/>
            </a:pPr>
            <a:r>
              <a:rPr lang="tr-TR" altLang="zh-CN" sz="2000" dirty="0">
                <a:latin typeface="Calibri" pitchFamily="34" charset="0"/>
                <a:cs typeface="Calibri" pitchFamily="34" charset="0"/>
              </a:rPr>
              <a:t> 	</a:t>
            </a:r>
            <a:endParaRPr lang="tr-TR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3265" name="Text Box 17"/>
          <p:cNvSpPr txBox="1">
            <a:spLocks noChangeArrowheads="1"/>
          </p:cNvSpPr>
          <p:nvPr/>
        </p:nvSpPr>
        <p:spPr bwMode="auto">
          <a:xfrm>
            <a:off x="4331804" y="2146244"/>
            <a:ext cx="2754176" cy="323165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2400" dirty="0">
                <a:solidFill>
                  <a:srgbClr val="3333CC"/>
                </a:solidFill>
                <a:latin typeface="Calibri" pitchFamily="34" charset="0"/>
                <a:cs typeface="Calibri" pitchFamily="34" charset="0"/>
              </a:rPr>
              <a:t>Vektör atama</a:t>
            </a:r>
          </a:p>
          <a:p>
            <a:pPr eaLnBrk="1" hangingPunct="1">
              <a:spcBef>
                <a:spcPct val="50000"/>
              </a:spcBef>
            </a:pPr>
            <a:r>
              <a:rPr lang="tr-TR" sz="2000" b="1" dirty="0">
                <a:latin typeface="Calibri" pitchFamily="34" charset="0"/>
                <a:cs typeface="Calibri" pitchFamily="34" charset="0"/>
              </a:rPr>
              <a:t>&gt;&gt;</a:t>
            </a:r>
            <a:r>
              <a:rPr lang="tr-TR" sz="2000" dirty="0">
                <a:latin typeface="Calibri" pitchFamily="34" charset="0"/>
                <a:cs typeface="Calibri" pitchFamily="34" charset="0"/>
              </a:rPr>
              <a:t>C=[1 3 2]</a:t>
            </a:r>
          </a:p>
          <a:p>
            <a:pPr eaLnBrk="1" hangingPunct="1"/>
            <a:r>
              <a:rPr lang="tr-TR" sz="2000" dirty="0">
                <a:latin typeface="Calibri" pitchFamily="34" charset="0"/>
                <a:cs typeface="Calibri" pitchFamily="34" charset="0"/>
              </a:rPr>
              <a:t>C =</a:t>
            </a:r>
          </a:p>
          <a:p>
            <a:pPr eaLnBrk="1" hangingPunct="1"/>
            <a:r>
              <a:rPr lang="tr-TR" sz="2000" dirty="0">
                <a:latin typeface="Calibri" pitchFamily="34" charset="0"/>
                <a:cs typeface="Calibri" pitchFamily="34" charset="0"/>
              </a:rPr>
              <a:t>     1     3     2</a:t>
            </a:r>
          </a:p>
          <a:p>
            <a:pPr eaLnBrk="1" hangingPunct="1">
              <a:spcBef>
                <a:spcPct val="50000"/>
              </a:spcBef>
            </a:pPr>
            <a:r>
              <a:rPr lang="tr-TR" sz="2000" b="1" dirty="0">
                <a:latin typeface="Calibri" pitchFamily="34" charset="0"/>
                <a:cs typeface="Calibri" pitchFamily="34" charset="0"/>
              </a:rPr>
              <a:t>&gt;&gt;</a:t>
            </a:r>
            <a:r>
              <a:rPr lang="tr-TR" sz="2000" dirty="0">
                <a:latin typeface="Calibri" pitchFamily="34" charset="0"/>
                <a:cs typeface="Calibri" pitchFamily="34" charset="0"/>
              </a:rPr>
              <a:t> C= [1;3;2]</a:t>
            </a:r>
          </a:p>
          <a:p>
            <a:pPr eaLnBrk="1" hangingPunct="1"/>
            <a:r>
              <a:rPr lang="tr-TR" sz="2000" dirty="0">
                <a:latin typeface="Calibri" pitchFamily="34" charset="0"/>
                <a:cs typeface="Calibri" pitchFamily="34" charset="0"/>
              </a:rPr>
              <a:t>C =</a:t>
            </a:r>
          </a:p>
          <a:p>
            <a:pPr eaLnBrk="1" hangingPunct="1"/>
            <a:r>
              <a:rPr lang="tr-TR" sz="2000" dirty="0">
                <a:latin typeface="Calibri" pitchFamily="34" charset="0"/>
                <a:cs typeface="Calibri" pitchFamily="34" charset="0"/>
              </a:rPr>
              <a:t>     1</a:t>
            </a:r>
          </a:p>
          <a:p>
            <a:pPr eaLnBrk="1" hangingPunct="1"/>
            <a:r>
              <a:rPr lang="tr-TR" sz="2000" dirty="0">
                <a:latin typeface="Calibri" pitchFamily="34" charset="0"/>
                <a:cs typeface="Calibri" pitchFamily="34" charset="0"/>
              </a:rPr>
              <a:t>     3</a:t>
            </a:r>
          </a:p>
          <a:p>
            <a:pPr eaLnBrk="1" hangingPunct="1"/>
            <a:r>
              <a:rPr lang="tr-TR" sz="2000" dirty="0">
                <a:latin typeface="Calibri" pitchFamily="34" charset="0"/>
                <a:cs typeface="Calibri" pitchFamily="34" charset="0"/>
              </a:rPr>
              <a:t>     2</a:t>
            </a:r>
          </a:p>
        </p:txBody>
      </p:sp>
      <p:sp>
        <p:nvSpPr>
          <p:cNvPr id="53266" name="Text Box 18"/>
          <p:cNvSpPr txBox="1">
            <a:spLocks noChangeArrowheads="1"/>
          </p:cNvSpPr>
          <p:nvPr/>
        </p:nvSpPr>
        <p:spPr bwMode="auto">
          <a:xfrm>
            <a:off x="8021346" y="2146244"/>
            <a:ext cx="2736850" cy="3662541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2400" dirty="0">
                <a:solidFill>
                  <a:srgbClr val="FF3300"/>
                </a:solidFill>
                <a:latin typeface="Calibri" pitchFamily="34" charset="0"/>
                <a:cs typeface="Calibri" pitchFamily="34" charset="0"/>
              </a:rPr>
              <a:t>Matris atama</a:t>
            </a:r>
          </a:p>
          <a:p>
            <a:pPr eaLnBrk="1" hangingPunct="1">
              <a:spcBef>
                <a:spcPct val="50000"/>
              </a:spcBef>
            </a:pPr>
            <a:r>
              <a:rPr lang="tr-TR" sz="2000" b="1" dirty="0">
                <a:latin typeface="Calibri" pitchFamily="34" charset="0"/>
                <a:cs typeface="Calibri" pitchFamily="34" charset="0"/>
              </a:rPr>
              <a:t>&gt;&gt;</a:t>
            </a:r>
            <a:r>
              <a:rPr lang="tr-TR" sz="2000" dirty="0">
                <a:latin typeface="Calibri" pitchFamily="34" charset="0"/>
                <a:cs typeface="Calibri" pitchFamily="34" charset="0"/>
              </a:rPr>
              <a:t>C=[1 3; 2 1]</a:t>
            </a:r>
          </a:p>
          <a:p>
            <a:pPr eaLnBrk="1" hangingPunct="1"/>
            <a:r>
              <a:rPr lang="tr-TR" sz="2000" dirty="0">
                <a:latin typeface="Calibri" pitchFamily="34" charset="0"/>
                <a:cs typeface="Calibri" pitchFamily="34" charset="0"/>
              </a:rPr>
              <a:t>C =</a:t>
            </a:r>
          </a:p>
          <a:p>
            <a:pPr eaLnBrk="1" hangingPunct="1"/>
            <a:r>
              <a:rPr lang="tr-TR" sz="2000" dirty="0">
                <a:latin typeface="Calibri" pitchFamily="34" charset="0"/>
                <a:cs typeface="Calibri" pitchFamily="34" charset="0"/>
              </a:rPr>
              <a:t>     1     3</a:t>
            </a:r>
          </a:p>
          <a:p>
            <a:pPr eaLnBrk="1" hangingPunct="1"/>
            <a:r>
              <a:rPr lang="tr-TR" sz="2000" dirty="0">
                <a:latin typeface="Calibri" pitchFamily="34" charset="0"/>
                <a:cs typeface="Calibri" pitchFamily="34" charset="0"/>
              </a:rPr>
              <a:t>     2     1</a:t>
            </a:r>
          </a:p>
          <a:p>
            <a:pPr eaLnBrk="1" hangingPunct="1"/>
            <a:endParaRPr lang="tr-TR" sz="2000" dirty="0">
              <a:latin typeface="Calibri" pitchFamily="34" charset="0"/>
              <a:cs typeface="Calibri" pitchFamily="34" charset="0"/>
            </a:endParaRPr>
          </a:p>
          <a:p>
            <a:pPr eaLnBrk="1" hangingPunct="1"/>
            <a:r>
              <a:rPr lang="tr-TR" sz="2000" b="1" dirty="0">
                <a:latin typeface="Calibri" pitchFamily="34" charset="0"/>
                <a:cs typeface="Calibri" pitchFamily="34" charset="0"/>
              </a:rPr>
              <a:t>&gt;&gt;</a:t>
            </a:r>
            <a:r>
              <a:rPr lang="tr-TR" sz="2000" dirty="0">
                <a:latin typeface="Calibri" pitchFamily="34" charset="0"/>
                <a:cs typeface="Calibri" pitchFamily="34" charset="0"/>
              </a:rPr>
              <a:t> C=[1, 3; 2, 1]</a:t>
            </a:r>
          </a:p>
          <a:p>
            <a:pPr eaLnBrk="1" hangingPunct="1"/>
            <a:r>
              <a:rPr lang="tr-TR" sz="2000" dirty="0">
                <a:latin typeface="Calibri" pitchFamily="34" charset="0"/>
                <a:cs typeface="Calibri" pitchFamily="34" charset="0"/>
              </a:rPr>
              <a:t>C =</a:t>
            </a:r>
          </a:p>
          <a:p>
            <a:pPr eaLnBrk="1" hangingPunct="1"/>
            <a:r>
              <a:rPr lang="tr-TR" sz="2000" dirty="0">
                <a:latin typeface="Calibri" pitchFamily="34" charset="0"/>
                <a:cs typeface="Calibri" pitchFamily="34" charset="0"/>
              </a:rPr>
              <a:t>     1     3</a:t>
            </a:r>
          </a:p>
          <a:p>
            <a:pPr eaLnBrk="1" hangingPunct="1"/>
            <a:r>
              <a:rPr lang="tr-TR" sz="2000" dirty="0">
                <a:latin typeface="Calibri" pitchFamily="34" charset="0"/>
                <a:cs typeface="Calibri" pitchFamily="34" charset="0"/>
              </a:rPr>
              <a:t>     2     1</a:t>
            </a:r>
          </a:p>
          <a:p>
            <a:pPr eaLnBrk="1" hangingPunct="1"/>
            <a:endParaRPr lang="tr-TR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8E730-747A-461F-BB9E-E7CAB3166991}" type="datetime1">
              <a:rPr lang="tr-TR" smtClean="0"/>
              <a:t>03.11.2020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3</a:t>
            </a:fld>
            <a:endParaRPr lang="tr-TR"/>
          </a:p>
        </p:txBody>
      </p:sp>
      <p:sp>
        <p:nvSpPr>
          <p:cNvPr id="11" name="Unvan 1"/>
          <p:cNvSpPr txBox="1">
            <a:spLocks/>
          </p:cNvSpPr>
          <p:nvPr/>
        </p:nvSpPr>
        <p:spPr>
          <a:xfrm>
            <a:off x="838200" y="897924"/>
            <a:ext cx="10515600" cy="79276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/>
              <a:t>Değişken atama</a:t>
            </a:r>
          </a:p>
        </p:txBody>
      </p:sp>
    </p:spTree>
    <p:extLst>
      <p:ext uri="{BB962C8B-B14F-4D97-AF65-F5344CB8AC3E}">
        <p14:creationId xmlns:p14="http://schemas.microsoft.com/office/powerpoint/2010/main" val="3351527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61" grpId="0" animBg="1"/>
      <p:bldP spid="53265" grpId="0" animBg="1"/>
      <p:bldP spid="53266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Text Box 10"/>
          <p:cNvSpPr txBox="1">
            <a:spLocks noChangeArrowheads="1"/>
          </p:cNvSpPr>
          <p:nvPr/>
        </p:nvSpPr>
        <p:spPr bwMode="auto">
          <a:xfrm>
            <a:off x="1727788" y="1336048"/>
            <a:ext cx="9030408" cy="923330"/>
          </a:xfrm>
          <a:prstGeom prst="rect">
            <a:avLst/>
          </a:prstGeom>
          <a:solidFill>
            <a:srgbClr val="FFCCFF"/>
          </a:soli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tr-TR" dirty="0">
                <a:solidFill>
                  <a:srgbClr val="0070C0"/>
                </a:solidFill>
                <a:latin typeface="Comic Sans MS" pitchFamily="66" charset="0"/>
              </a:rPr>
              <a:t>Dışarıdan girilen bir </a:t>
            </a:r>
            <a:r>
              <a:rPr lang="tr-TR" i="1" dirty="0">
                <a:solidFill>
                  <a:srgbClr val="0070C0"/>
                </a:solidFill>
                <a:latin typeface="Comic Sans MS" pitchFamily="66" charset="0"/>
              </a:rPr>
              <a:t>x</a:t>
            </a:r>
            <a:r>
              <a:rPr lang="tr-TR" dirty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tr-TR" dirty="0" smtClean="0">
                <a:solidFill>
                  <a:srgbClr val="0070C0"/>
                </a:solidFill>
                <a:latin typeface="Comic Sans MS" pitchFamily="66" charset="0"/>
              </a:rPr>
              <a:t> değeri </a:t>
            </a:r>
            <a:r>
              <a:rPr lang="tr-TR" dirty="0">
                <a:solidFill>
                  <a:srgbClr val="0070C0"/>
                </a:solidFill>
                <a:latin typeface="Comic Sans MS" pitchFamily="66" charset="0"/>
              </a:rPr>
              <a:t>için aşağıdaki fonksiyonu hesaplayan bir </a:t>
            </a:r>
            <a:r>
              <a:rPr lang="tr-TR" b="1" dirty="0">
                <a:solidFill>
                  <a:srgbClr val="0070C0"/>
                </a:solidFill>
                <a:latin typeface="Comic Sans MS" pitchFamily="66" charset="0"/>
              </a:rPr>
              <a:t>MATLAB</a:t>
            </a:r>
            <a:r>
              <a:rPr lang="tr-TR" dirty="0">
                <a:solidFill>
                  <a:srgbClr val="0070C0"/>
                </a:solidFill>
                <a:latin typeface="Comic Sans MS" pitchFamily="66" charset="0"/>
              </a:rPr>
              <a:t> programı yazınız.</a:t>
            </a:r>
          </a:p>
        </p:txBody>
      </p:sp>
      <p:graphicFrame>
        <p:nvGraphicFramePr>
          <p:cNvPr id="3074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539806"/>
              </p:ext>
            </p:extLst>
          </p:nvPr>
        </p:nvGraphicFramePr>
        <p:xfrm>
          <a:off x="1178379" y="2904694"/>
          <a:ext cx="3789363" cy="174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Denklem" r:id="rId3" imgW="2095200" imgH="965160" progId="Equation.3">
                  <p:embed/>
                </p:oleObj>
              </mc:Choice>
              <mc:Fallback>
                <p:oleObj name="Denklem" r:id="rId3" imgW="2095200" imgH="965160" progId="Equation.3">
                  <p:embed/>
                  <p:pic>
                    <p:nvPicPr>
                      <p:cNvPr id="3074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8379" y="2904694"/>
                        <a:ext cx="3789363" cy="174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29DA4-42A8-43F2-A478-64ED59FA3201}" type="datetime1">
              <a:rPr lang="tr-TR" smtClean="0"/>
              <a:t>03.11.2020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30</a:t>
            </a:fld>
            <a:endParaRPr lang="tr-TR"/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1557434" y="674482"/>
            <a:ext cx="23530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tr-TR" altLang="zh-CN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UYGULAMA  1: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5660572" y="1832035"/>
            <a:ext cx="60669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clc</a:t>
            </a:r>
            <a:endParaRPr lang="tr-TR" dirty="0"/>
          </a:p>
          <a:p>
            <a:r>
              <a:rPr lang="tr-TR" dirty="0" err="1"/>
              <a:t>clear</a:t>
            </a:r>
            <a:r>
              <a:rPr lang="tr-TR" dirty="0"/>
              <a:t> </a:t>
            </a:r>
            <a:r>
              <a:rPr lang="tr-TR" dirty="0" err="1"/>
              <a:t>all</a:t>
            </a:r>
            <a:endParaRPr lang="tr-TR" dirty="0"/>
          </a:p>
          <a:p>
            <a:endParaRPr lang="tr-TR" dirty="0"/>
          </a:p>
          <a:p>
            <a:r>
              <a:rPr lang="tr-TR" dirty="0"/>
              <a:t>x=</a:t>
            </a:r>
            <a:r>
              <a:rPr lang="tr-TR" dirty="0" err="1"/>
              <a:t>input</a:t>
            </a:r>
            <a:r>
              <a:rPr lang="tr-TR" dirty="0"/>
              <a:t>('x </a:t>
            </a:r>
            <a:r>
              <a:rPr lang="tr-TR" dirty="0" err="1"/>
              <a:t>degerini</a:t>
            </a:r>
            <a:r>
              <a:rPr lang="tr-TR" dirty="0"/>
              <a:t> girin</a:t>
            </a:r>
            <a:r>
              <a:rPr lang="tr-TR" dirty="0" smtClean="0"/>
              <a:t>=');</a:t>
            </a:r>
          </a:p>
          <a:p>
            <a:r>
              <a:rPr lang="tr-TR" dirty="0" smtClean="0"/>
              <a:t>y=</a:t>
            </a:r>
            <a:r>
              <a:rPr lang="tr-TR" dirty="0" err="1" smtClean="0"/>
              <a:t>input</a:t>
            </a:r>
            <a:r>
              <a:rPr lang="tr-TR" dirty="0" smtClean="0"/>
              <a:t>(‘y </a:t>
            </a:r>
            <a:r>
              <a:rPr lang="tr-TR" dirty="0" err="1"/>
              <a:t>degerini</a:t>
            </a:r>
            <a:r>
              <a:rPr lang="tr-TR" dirty="0"/>
              <a:t> girin=');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 err="1"/>
              <a:t>if</a:t>
            </a:r>
            <a:r>
              <a:rPr lang="tr-TR" dirty="0"/>
              <a:t> x &lt;=0</a:t>
            </a:r>
          </a:p>
          <a:p>
            <a:r>
              <a:rPr lang="tr-TR" dirty="0"/>
              <a:t>  </a:t>
            </a:r>
          </a:p>
          <a:p>
            <a:r>
              <a:rPr lang="tr-TR" dirty="0"/>
              <a:t>	FX=((x^(1/3)*y^2)/</a:t>
            </a:r>
            <a:r>
              <a:rPr lang="tr-TR" dirty="0" err="1"/>
              <a:t>exp</a:t>
            </a:r>
            <a:r>
              <a:rPr lang="tr-TR" dirty="0"/>
              <a:t>(x))+</a:t>
            </a:r>
            <a:r>
              <a:rPr lang="tr-TR" dirty="0" err="1"/>
              <a:t>abs</a:t>
            </a:r>
            <a:r>
              <a:rPr lang="tr-TR" dirty="0"/>
              <a:t>((</a:t>
            </a:r>
            <a:r>
              <a:rPr lang="tr-TR" dirty="0" err="1"/>
              <a:t>sqrt</a:t>
            </a:r>
            <a:r>
              <a:rPr lang="tr-TR" dirty="0"/>
              <a:t>(x+2*y))/x^5);</a:t>
            </a:r>
          </a:p>
          <a:p>
            <a:endParaRPr lang="tr-TR" dirty="0"/>
          </a:p>
          <a:p>
            <a:r>
              <a:rPr lang="tr-TR" dirty="0"/>
              <a:t>else</a:t>
            </a:r>
          </a:p>
          <a:p>
            <a:endParaRPr lang="tr-TR" dirty="0"/>
          </a:p>
          <a:p>
            <a:r>
              <a:rPr lang="tr-TR" dirty="0"/>
              <a:t>	FX=log10(x)+</a:t>
            </a:r>
            <a:r>
              <a:rPr lang="tr-TR" dirty="0" err="1"/>
              <a:t>log</a:t>
            </a:r>
            <a:r>
              <a:rPr lang="tr-TR" dirty="0"/>
              <a:t>(x);</a:t>
            </a:r>
          </a:p>
          <a:p>
            <a:r>
              <a:rPr lang="tr-TR" dirty="0" err="1"/>
              <a:t>end</a:t>
            </a:r>
            <a:endParaRPr lang="tr-TR" dirty="0"/>
          </a:p>
          <a:p>
            <a:r>
              <a:rPr lang="tr-TR" dirty="0"/>
              <a:t>FX</a:t>
            </a:r>
          </a:p>
        </p:txBody>
      </p:sp>
    </p:spTree>
    <p:extLst>
      <p:ext uri="{BB962C8B-B14F-4D97-AF65-F5344CB8AC3E}">
        <p14:creationId xmlns:p14="http://schemas.microsoft.com/office/powerpoint/2010/main" val="771441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9" name="16 Dikdörtgen"/>
          <p:cNvSpPr>
            <a:spLocks noChangeArrowheads="1"/>
          </p:cNvSpPr>
          <p:nvPr/>
        </p:nvSpPr>
        <p:spPr bwMode="auto">
          <a:xfrm>
            <a:off x="1291771" y="3756067"/>
            <a:ext cx="4052537" cy="1926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4000"/>
              </a:spcBef>
            </a:pPr>
            <a:r>
              <a:rPr lang="tr-TR" sz="2000" dirty="0">
                <a:latin typeface="Comic Sans MS" pitchFamily="66" charset="0"/>
              </a:rPr>
              <a:t>  </a:t>
            </a:r>
            <a:r>
              <a:rPr lang="en-US" sz="2000" dirty="0">
                <a:latin typeface="Comic Sans MS" pitchFamily="66" charset="0"/>
              </a:rPr>
              <a:t>x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&gt;</a:t>
            </a:r>
            <a:r>
              <a:rPr lang="en-US" sz="2000" dirty="0">
                <a:latin typeface="Comic Sans MS" pitchFamily="66" charset="0"/>
              </a:rPr>
              <a:t>y </a:t>
            </a:r>
            <a:r>
              <a:rPr lang="tr-TR" sz="2000" dirty="0">
                <a:latin typeface="Comic Sans MS" pitchFamily="66" charset="0"/>
              </a:rPr>
              <a:t>ise</a:t>
            </a:r>
            <a:r>
              <a:rPr lang="en-US" sz="2000" dirty="0">
                <a:latin typeface="Comic Sans MS" pitchFamily="66" charset="0"/>
              </a:rPr>
              <a:t>        </a:t>
            </a:r>
            <a:r>
              <a:rPr lang="tr-TR" sz="2000" dirty="0">
                <a:latin typeface="Comic Sans MS" pitchFamily="66" charset="0"/>
              </a:rPr>
              <a:t>işlem1</a:t>
            </a:r>
            <a:r>
              <a:rPr lang="en-US" sz="2000" dirty="0">
                <a:latin typeface="Comic Sans MS" pitchFamily="66" charset="0"/>
              </a:rPr>
              <a:t>=      (x-y)</a:t>
            </a:r>
          </a:p>
          <a:p>
            <a:pPr>
              <a:spcBef>
                <a:spcPct val="24000"/>
              </a:spcBef>
            </a:pPr>
            <a:r>
              <a:rPr lang="tr-TR" sz="2000" dirty="0">
                <a:latin typeface="Comic Sans MS" pitchFamily="66" charset="0"/>
              </a:rPr>
              <a:t>  </a:t>
            </a:r>
          </a:p>
          <a:p>
            <a:pPr>
              <a:spcBef>
                <a:spcPct val="24000"/>
              </a:spcBef>
            </a:pPr>
            <a:r>
              <a:rPr lang="tr-TR" sz="2000" dirty="0">
                <a:latin typeface="Comic Sans MS" pitchFamily="66" charset="0"/>
              </a:rPr>
              <a:t>  </a:t>
            </a:r>
            <a:r>
              <a:rPr lang="en-US" sz="2000" dirty="0">
                <a:latin typeface="Comic Sans MS" pitchFamily="66" charset="0"/>
              </a:rPr>
              <a:t>x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</a:rPr>
              <a:t>=</a:t>
            </a:r>
            <a:r>
              <a:rPr lang="tr-TR" sz="2000" dirty="0" smtClean="0">
                <a:solidFill>
                  <a:srgbClr val="FF0000"/>
                </a:solidFill>
                <a:latin typeface="Comic Sans MS" pitchFamily="66" charset="0"/>
              </a:rPr>
              <a:t>=</a:t>
            </a:r>
            <a:r>
              <a:rPr lang="en-US" sz="2000" dirty="0" smtClean="0">
                <a:latin typeface="Comic Sans MS" pitchFamily="66" charset="0"/>
              </a:rPr>
              <a:t>y </a:t>
            </a:r>
            <a:r>
              <a:rPr lang="tr-TR" sz="2000" dirty="0">
                <a:latin typeface="Comic Sans MS" pitchFamily="66" charset="0"/>
              </a:rPr>
              <a:t>ise</a:t>
            </a:r>
            <a:r>
              <a:rPr lang="en-US" sz="2000" dirty="0">
                <a:latin typeface="Comic Sans MS" pitchFamily="66" charset="0"/>
              </a:rPr>
              <a:t>      </a:t>
            </a:r>
            <a:r>
              <a:rPr lang="tr-TR" sz="2000" dirty="0">
                <a:latin typeface="Comic Sans MS" pitchFamily="66" charset="0"/>
              </a:rPr>
              <a:t> işlem2</a:t>
            </a:r>
            <a:r>
              <a:rPr lang="en-US" sz="2000" dirty="0">
                <a:latin typeface="Comic Sans MS" pitchFamily="66" charset="0"/>
              </a:rPr>
              <a:t>=</a:t>
            </a:r>
            <a:r>
              <a:rPr lang="tr-TR" sz="2000" dirty="0">
                <a:latin typeface="Comic Sans MS" pitchFamily="66" charset="0"/>
              </a:rPr>
              <a:t>      </a:t>
            </a:r>
            <a:r>
              <a:rPr lang="en-US" sz="2000" dirty="0">
                <a:latin typeface="Comic Sans MS" pitchFamily="66" charset="0"/>
              </a:rPr>
              <a:t>(x-y)</a:t>
            </a:r>
            <a:r>
              <a:rPr lang="en-US" sz="2000" b="1" baseline="30000" dirty="0">
                <a:latin typeface="Comic Sans MS" pitchFamily="66" charset="0"/>
              </a:rPr>
              <a:t>7</a:t>
            </a:r>
          </a:p>
          <a:p>
            <a:pPr>
              <a:spcBef>
                <a:spcPct val="24000"/>
              </a:spcBef>
            </a:pPr>
            <a:r>
              <a:rPr lang="tr-TR" sz="2000" dirty="0">
                <a:latin typeface="Comic Sans MS" pitchFamily="66" charset="0"/>
              </a:rPr>
              <a:t>  </a:t>
            </a:r>
          </a:p>
          <a:p>
            <a:pPr>
              <a:spcBef>
                <a:spcPct val="24000"/>
              </a:spcBef>
            </a:pPr>
            <a:r>
              <a:rPr lang="tr-TR" sz="2000" dirty="0">
                <a:latin typeface="Comic Sans MS" pitchFamily="66" charset="0"/>
              </a:rPr>
              <a:t>  Değilse</a:t>
            </a:r>
            <a:r>
              <a:rPr lang="en-US" sz="2000" dirty="0">
                <a:latin typeface="Comic Sans MS" pitchFamily="66" charset="0"/>
              </a:rPr>
              <a:t>      </a:t>
            </a:r>
            <a:r>
              <a:rPr lang="tr-TR" sz="2000" dirty="0">
                <a:latin typeface="Comic Sans MS" pitchFamily="66" charset="0"/>
              </a:rPr>
              <a:t>işlem3=       </a:t>
            </a:r>
            <a:r>
              <a:rPr lang="en-US" sz="2000" dirty="0" err="1">
                <a:latin typeface="Comic Sans MS" pitchFamily="66" charset="0"/>
              </a:rPr>
              <a:t>x+y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8675" name="Rectangle 9"/>
          <p:cNvSpPr>
            <a:spLocks noChangeArrowheads="1"/>
          </p:cNvSpPr>
          <p:nvPr/>
        </p:nvSpPr>
        <p:spPr bwMode="auto">
          <a:xfrm>
            <a:off x="1547008" y="1546353"/>
            <a:ext cx="3797300" cy="1939633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lIns="92075" tIns="46037" rIns="92075" bIns="46037">
            <a:spAutoFit/>
          </a:bodyPr>
          <a:lstStyle/>
          <a:p>
            <a:pPr algn="just">
              <a:lnSpc>
                <a:spcPct val="150000"/>
              </a:lnSpc>
              <a:spcBef>
                <a:spcPct val="24000"/>
              </a:spcBef>
            </a:pPr>
            <a:r>
              <a:rPr lang="tr-TR" sz="2000" dirty="0">
                <a:latin typeface="Comic Sans MS" pitchFamily="66" charset="0"/>
              </a:rPr>
              <a:t>Ekrandan girilen x ve y değerlerine göre aşağıdaki </a:t>
            </a:r>
            <a:r>
              <a:rPr lang="tr-TR" sz="2000" dirty="0" smtClean="0">
                <a:latin typeface="Comic Sans MS" pitchFamily="66" charset="0"/>
              </a:rPr>
              <a:t>işlemleri </a:t>
            </a:r>
            <a:r>
              <a:rPr lang="tr-TR" sz="2000" dirty="0">
                <a:latin typeface="Comic Sans MS" pitchFamily="66" charset="0"/>
              </a:rPr>
              <a:t>hesaplayan programı yazınız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tr-TR" sz="2000" dirty="0">
                <a:latin typeface="Comic Sans MS" pitchFamily="66" charset="0"/>
              </a:rPr>
              <a:t>   </a:t>
            </a:r>
            <a:endParaRPr lang="en-US" sz="2000" dirty="0">
              <a:latin typeface="Comic Sans MS" pitchFamily="66" charset="0"/>
            </a:endParaRPr>
          </a:p>
        </p:txBody>
      </p:sp>
      <p:grpSp>
        <p:nvGrpSpPr>
          <p:cNvPr id="28677" name="14 Grup"/>
          <p:cNvGrpSpPr>
            <a:grpSpLocks/>
          </p:cNvGrpSpPr>
          <p:nvPr/>
        </p:nvGrpSpPr>
        <p:grpSpPr bwMode="auto">
          <a:xfrm>
            <a:off x="3919704" y="3822515"/>
            <a:ext cx="971550" cy="252413"/>
            <a:chOff x="3384550" y="1484313"/>
            <a:chExt cx="971550" cy="252412"/>
          </a:xfrm>
        </p:grpSpPr>
        <p:sp>
          <p:nvSpPr>
            <p:cNvPr id="28681" name="Line 11"/>
            <p:cNvSpPr>
              <a:spLocks noChangeShapeType="1"/>
            </p:cNvSpPr>
            <p:nvPr/>
          </p:nvSpPr>
          <p:spPr bwMode="auto">
            <a:xfrm>
              <a:off x="3384550" y="1520825"/>
              <a:ext cx="179388" cy="21590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8682" name="Line 12"/>
            <p:cNvSpPr>
              <a:spLocks noChangeShapeType="1"/>
            </p:cNvSpPr>
            <p:nvPr/>
          </p:nvSpPr>
          <p:spPr bwMode="auto">
            <a:xfrm flipV="1">
              <a:off x="3563938" y="1484313"/>
              <a:ext cx="144462" cy="252412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8683" name="Line 13"/>
            <p:cNvSpPr>
              <a:spLocks noChangeShapeType="1"/>
            </p:cNvSpPr>
            <p:nvPr/>
          </p:nvSpPr>
          <p:spPr bwMode="auto">
            <a:xfrm>
              <a:off x="3708400" y="1484313"/>
              <a:ext cx="64770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cxnSp>
        <p:nvCxnSpPr>
          <p:cNvPr id="28680" name="18 Düz Bağlayıcı"/>
          <p:cNvCxnSpPr>
            <a:cxnSpLocks noChangeShapeType="1"/>
          </p:cNvCxnSpPr>
          <p:nvPr/>
        </p:nvCxnSpPr>
        <p:spPr bwMode="auto">
          <a:xfrm rot="5400000">
            <a:off x="3413126" y="3227389"/>
            <a:ext cx="4710113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10496" y="677810"/>
            <a:ext cx="24020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tr-TR" altLang="zh-CN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UYGULAMA  3: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F5B3D-306B-4CC0-84DD-E9380A9CB4F8}" type="datetime1">
              <a:rPr lang="tr-TR" smtClean="0"/>
              <a:t>03.11.2020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715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9" grpId="0"/>
      <p:bldP spid="2867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9" name="16 Dikdörtgen"/>
          <p:cNvSpPr>
            <a:spLocks noChangeArrowheads="1"/>
          </p:cNvSpPr>
          <p:nvPr/>
        </p:nvSpPr>
        <p:spPr bwMode="auto">
          <a:xfrm>
            <a:off x="1291771" y="3756067"/>
            <a:ext cx="4052537" cy="1926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4000"/>
              </a:spcBef>
            </a:pPr>
            <a:r>
              <a:rPr lang="tr-TR" sz="2000" dirty="0">
                <a:latin typeface="Comic Sans MS" pitchFamily="66" charset="0"/>
              </a:rPr>
              <a:t>  </a:t>
            </a:r>
            <a:r>
              <a:rPr lang="en-US" sz="2000" dirty="0">
                <a:latin typeface="Comic Sans MS" pitchFamily="66" charset="0"/>
              </a:rPr>
              <a:t>x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&gt;</a:t>
            </a:r>
            <a:r>
              <a:rPr lang="en-US" sz="2000" dirty="0">
                <a:latin typeface="Comic Sans MS" pitchFamily="66" charset="0"/>
              </a:rPr>
              <a:t>y </a:t>
            </a:r>
            <a:r>
              <a:rPr lang="tr-TR" sz="2000" dirty="0">
                <a:latin typeface="Comic Sans MS" pitchFamily="66" charset="0"/>
              </a:rPr>
              <a:t>ise</a:t>
            </a:r>
            <a:r>
              <a:rPr lang="en-US" sz="2000" dirty="0">
                <a:latin typeface="Comic Sans MS" pitchFamily="66" charset="0"/>
              </a:rPr>
              <a:t>        </a:t>
            </a:r>
            <a:r>
              <a:rPr lang="tr-TR" sz="2000" dirty="0">
                <a:latin typeface="Comic Sans MS" pitchFamily="66" charset="0"/>
              </a:rPr>
              <a:t>işlem1</a:t>
            </a:r>
            <a:r>
              <a:rPr lang="en-US" sz="2000" dirty="0">
                <a:latin typeface="Comic Sans MS" pitchFamily="66" charset="0"/>
              </a:rPr>
              <a:t>=      (x-y)</a:t>
            </a:r>
          </a:p>
          <a:p>
            <a:pPr>
              <a:spcBef>
                <a:spcPct val="24000"/>
              </a:spcBef>
            </a:pPr>
            <a:r>
              <a:rPr lang="tr-TR" sz="2000" dirty="0">
                <a:latin typeface="Comic Sans MS" pitchFamily="66" charset="0"/>
              </a:rPr>
              <a:t>  </a:t>
            </a:r>
          </a:p>
          <a:p>
            <a:pPr>
              <a:spcBef>
                <a:spcPct val="24000"/>
              </a:spcBef>
            </a:pPr>
            <a:r>
              <a:rPr lang="tr-TR" sz="2000" dirty="0">
                <a:latin typeface="Comic Sans MS" pitchFamily="66" charset="0"/>
              </a:rPr>
              <a:t>  </a:t>
            </a:r>
            <a:r>
              <a:rPr lang="en-US" sz="2000" dirty="0">
                <a:latin typeface="Comic Sans MS" pitchFamily="66" charset="0"/>
              </a:rPr>
              <a:t>x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</a:rPr>
              <a:t>=</a:t>
            </a:r>
            <a:r>
              <a:rPr lang="tr-TR" sz="2000" dirty="0" smtClean="0">
                <a:solidFill>
                  <a:srgbClr val="FF0000"/>
                </a:solidFill>
                <a:latin typeface="Comic Sans MS" pitchFamily="66" charset="0"/>
              </a:rPr>
              <a:t>=</a:t>
            </a:r>
            <a:r>
              <a:rPr lang="en-US" sz="2000" dirty="0" smtClean="0">
                <a:latin typeface="Comic Sans MS" pitchFamily="66" charset="0"/>
              </a:rPr>
              <a:t>y </a:t>
            </a:r>
            <a:r>
              <a:rPr lang="tr-TR" sz="2000" dirty="0">
                <a:latin typeface="Comic Sans MS" pitchFamily="66" charset="0"/>
              </a:rPr>
              <a:t>ise</a:t>
            </a:r>
            <a:r>
              <a:rPr lang="en-US" sz="2000" dirty="0">
                <a:latin typeface="Comic Sans MS" pitchFamily="66" charset="0"/>
              </a:rPr>
              <a:t>      </a:t>
            </a:r>
            <a:r>
              <a:rPr lang="tr-TR" sz="2000" dirty="0">
                <a:latin typeface="Comic Sans MS" pitchFamily="66" charset="0"/>
              </a:rPr>
              <a:t> işlem2</a:t>
            </a:r>
            <a:r>
              <a:rPr lang="en-US" sz="2000" dirty="0">
                <a:latin typeface="Comic Sans MS" pitchFamily="66" charset="0"/>
              </a:rPr>
              <a:t>=</a:t>
            </a:r>
            <a:r>
              <a:rPr lang="tr-TR" sz="2000" dirty="0">
                <a:latin typeface="Comic Sans MS" pitchFamily="66" charset="0"/>
              </a:rPr>
              <a:t>      </a:t>
            </a:r>
            <a:r>
              <a:rPr lang="en-US" sz="2000" dirty="0">
                <a:latin typeface="Comic Sans MS" pitchFamily="66" charset="0"/>
              </a:rPr>
              <a:t>(x-y)</a:t>
            </a:r>
            <a:r>
              <a:rPr lang="en-US" sz="2000" b="1" baseline="30000" dirty="0">
                <a:latin typeface="Comic Sans MS" pitchFamily="66" charset="0"/>
              </a:rPr>
              <a:t>7</a:t>
            </a:r>
          </a:p>
          <a:p>
            <a:pPr>
              <a:spcBef>
                <a:spcPct val="24000"/>
              </a:spcBef>
            </a:pPr>
            <a:r>
              <a:rPr lang="tr-TR" sz="2000" dirty="0">
                <a:latin typeface="Comic Sans MS" pitchFamily="66" charset="0"/>
              </a:rPr>
              <a:t>  </a:t>
            </a:r>
          </a:p>
          <a:p>
            <a:pPr>
              <a:spcBef>
                <a:spcPct val="24000"/>
              </a:spcBef>
            </a:pPr>
            <a:r>
              <a:rPr lang="tr-TR" sz="2000" dirty="0">
                <a:latin typeface="Comic Sans MS" pitchFamily="66" charset="0"/>
              </a:rPr>
              <a:t>  Değilse</a:t>
            </a:r>
            <a:r>
              <a:rPr lang="en-US" sz="2000" dirty="0">
                <a:latin typeface="Comic Sans MS" pitchFamily="66" charset="0"/>
              </a:rPr>
              <a:t>      </a:t>
            </a:r>
            <a:r>
              <a:rPr lang="tr-TR" sz="2000" dirty="0">
                <a:latin typeface="Comic Sans MS" pitchFamily="66" charset="0"/>
              </a:rPr>
              <a:t>işlem3=       </a:t>
            </a:r>
            <a:r>
              <a:rPr lang="en-US" sz="2000" dirty="0" err="1">
                <a:latin typeface="Comic Sans MS" pitchFamily="66" charset="0"/>
              </a:rPr>
              <a:t>x+y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8675" name="Rectangle 9"/>
          <p:cNvSpPr>
            <a:spLocks noChangeArrowheads="1"/>
          </p:cNvSpPr>
          <p:nvPr/>
        </p:nvSpPr>
        <p:spPr bwMode="auto">
          <a:xfrm>
            <a:off x="1547008" y="1546353"/>
            <a:ext cx="3797300" cy="1939633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lIns="92075" tIns="46037" rIns="92075" bIns="46037">
            <a:spAutoFit/>
          </a:bodyPr>
          <a:lstStyle/>
          <a:p>
            <a:pPr algn="just">
              <a:lnSpc>
                <a:spcPct val="150000"/>
              </a:lnSpc>
              <a:spcBef>
                <a:spcPct val="24000"/>
              </a:spcBef>
            </a:pPr>
            <a:r>
              <a:rPr lang="tr-TR" sz="2000" dirty="0">
                <a:latin typeface="Comic Sans MS" pitchFamily="66" charset="0"/>
              </a:rPr>
              <a:t>Ekrandan girilen x ve y değerlerine göre aşağıdaki </a:t>
            </a:r>
            <a:r>
              <a:rPr lang="tr-TR" sz="2000" dirty="0" smtClean="0">
                <a:latin typeface="Comic Sans MS" pitchFamily="66" charset="0"/>
              </a:rPr>
              <a:t>işlemleri </a:t>
            </a:r>
            <a:r>
              <a:rPr lang="tr-TR" sz="2000" dirty="0">
                <a:latin typeface="Comic Sans MS" pitchFamily="66" charset="0"/>
              </a:rPr>
              <a:t>hesaplayan programı yazınız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tr-TR" sz="2000" dirty="0">
                <a:latin typeface="Comic Sans MS" pitchFamily="66" charset="0"/>
              </a:rPr>
              <a:t>   </a:t>
            </a:r>
            <a:endParaRPr lang="en-US" sz="2000" dirty="0">
              <a:latin typeface="Comic Sans MS" pitchFamily="66" charset="0"/>
            </a:endParaRPr>
          </a:p>
        </p:txBody>
      </p:sp>
      <p:grpSp>
        <p:nvGrpSpPr>
          <p:cNvPr id="28677" name="14 Grup"/>
          <p:cNvGrpSpPr>
            <a:grpSpLocks/>
          </p:cNvGrpSpPr>
          <p:nvPr/>
        </p:nvGrpSpPr>
        <p:grpSpPr bwMode="auto">
          <a:xfrm>
            <a:off x="3919704" y="3822515"/>
            <a:ext cx="971550" cy="252413"/>
            <a:chOff x="3384550" y="1484313"/>
            <a:chExt cx="971550" cy="252412"/>
          </a:xfrm>
        </p:grpSpPr>
        <p:sp>
          <p:nvSpPr>
            <p:cNvPr id="28681" name="Line 11"/>
            <p:cNvSpPr>
              <a:spLocks noChangeShapeType="1"/>
            </p:cNvSpPr>
            <p:nvPr/>
          </p:nvSpPr>
          <p:spPr bwMode="auto">
            <a:xfrm>
              <a:off x="3384550" y="1520825"/>
              <a:ext cx="179388" cy="21590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8682" name="Line 12"/>
            <p:cNvSpPr>
              <a:spLocks noChangeShapeType="1"/>
            </p:cNvSpPr>
            <p:nvPr/>
          </p:nvSpPr>
          <p:spPr bwMode="auto">
            <a:xfrm flipV="1">
              <a:off x="3563938" y="1484313"/>
              <a:ext cx="144462" cy="252412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8683" name="Line 13"/>
            <p:cNvSpPr>
              <a:spLocks noChangeShapeType="1"/>
            </p:cNvSpPr>
            <p:nvPr/>
          </p:nvSpPr>
          <p:spPr bwMode="auto">
            <a:xfrm>
              <a:off x="3708400" y="1484313"/>
              <a:ext cx="64770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cxnSp>
        <p:nvCxnSpPr>
          <p:cNvPr id="28680" name="18 Düz Bağlayıcı"/>
          <p:cNvCxnSpPr>
            <a:cxnSpLocks noChangeShapeType="1"/>
          </p:cNvCxnSpPr>
          <p:nvPr/>
        </p:nvCxnSpPr>
        <p:spPr bwMode="auto">
          <a:xfrm rot="5400000">
            <a:off x="3413126" y="3227389"/>
            <a:ext cx="4710113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10496" y="677810"/>
            <a:ext cx="24020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tr-TR" altLang="zh-CN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UYGULAMA  3: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F5B3D-306B-4CC0-84DD-E9380A9CB4F8}" type="datetime1">
              <a:rPr lang="tr-TR" smtClean="0"/>
              <a:t>03.11.2020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32</a:t>
            </a:fld>
            <a:endParaRPr lang="tr-TR"/>
          </a:p>
        </p:txBody>
      </p:sp>
      <p:sp>
        <p:nvSpPr>
          <p:cNvPr id="13" name="Metin kutusu 12"/>
          <p:cNvSpPr txBox="1"/>
          <p:nvPr/>
        </p:nvSpPr>
        <p:spPr>
          <a:xfrm>
            <a:off x="6125028" y="1781847"/>
            <a:ext cx="522877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clc</a:t>
            </a:r>
            <a:endParaRPr lang="tr-TR" dirty="0"/>
          </a:p>
          <a:p>
            <a:r>
              <a:rPr lang="tr-TR" dirty="0" err="1"/>
              <a:t>clear</a:t>
            </a:r>
            <a:r>
              <a:rPr lang="tr-TR" dirty="0"/>
              <a:t> </a:t>
            </a:r>
            <a:r>
              <a:rPr lang="tr-TR" dirty="0" err="1"/>
              <a:t>all</a:t>
            </a:r>
            <a:endParaRPr lang="tr-TR" dirty="0"/>
          </a:p>
          <a:p>
            <a:r>
              <a:rPr lang="tr-TR" dirty="0"/>
              <a:t>x=</a:t>
            </a:r>
            <a:r>
              <a:rPr lang="tr-TR" dirty="0" err="1"/>
              <a:t>input</a:t>
            </a:r>
            <a:r>
              <a:rPr lang="tr-TR" dirty="0"/>
              <a:t>('x </a:t>
            </a:r>
            <a:r>
              <a:rPr lang="tr-TR" dirty="0" err="1"/>
              <a:t>degerini</a:t>
            </a:r>
            <a:r>
              <a:rPr lang="tr-TR" dirty="0"/>
              <a:t> girin=');</a:t>
            </a:r>
          </a:p>
          <a:p>
            <a:r>
              <a:rPr lang="tr-TR" dirty="0"/>
              <a:t>y=</a:t>
            </a:r>
            <a:r>
              <a:rPr lang="tr-TR" dirty="0" err="1"/>
              <a:t>input</a:t>
            </a:r>
            <a:r>
              <a:rPr lang="tr-TR" dirty="0"/>
              <a:t>('y </a:t>
            </a:r>
            <a:r>
              <a:rPr lang="tr-TR" dirty="0" err="1"/>
              <a:t>degerini</a:t>
            </a:r>
            <a:r>
              <a:rPr lang="tr-TR" dirty="0"/>
              <a:t> girin=');</a:t>
            </a:r>
          </a:p>
          <a:p>
            <a:r>
              <a:rPr lang="tr-TR" dirty="0" err="1"/>
              <a:t>if</a:t>
            </a:r>
            <a:r>
              <a:rPr lang="tr-TR" dirty="0"/>
              <a:t> x&gt;y</a:t>
            </a:r>
          </a:p>
          <a:p>
            <a:r>
              <a:rPr lang="tr-TR" dirty="0"/>
              <a:t>    </a:t>
            </a:r>
            <a:r>
              <a:rPr lang="tr-TR" dirty="0" err="1"/>
              <a:t>islem</a:t>
            </a:r>
            <a:r>
              <a:rPr lang="tr-TR" dirty="0"/>
              <a:t>=</a:t>
            </a:r>
            <a:r>
              <a:rPr lang="tr-TR" dirty="0" err="1"/>
              <a:t>sqrt</a:t>
            </a:r>
            <a:r>
              <a:rPr lang="tr-TR" dirty="0"/>
              <a:t>(x-y)</a:t>
            </a:r>
          </a:p>
          <a:p>
            <a:r>
              <a:rPr lang="tr-TR" dirty="0" err="1"/>
              <a:t>elseif</a:t>
            </a:r>
            <a:r>
              <a:rPr lang="tr-TR" dirty="0"/>
              <a:t> x==y</a:t>
            </a:r>
          </a:p>
          <a:p>
            <a:r>
              <a:rPr lang="tr-TR" dirty="0"/>
              <a:t>    islem2=(x-y)^7</a:t>
            </a:r>
          </a:p>
          <a:p>
            <a:r>
              <a:rPr lang="tr-TR" dirty="0"/>
              <a:t>else</a:t>
            </a:r>
          </a:p>
          <a:p>
            <a:r>
              <a:rPr lang="tr-TR" dirty="0"/>
              <a:t>    islem3=</a:t>
            </a:r>
            <a:r>
              <a:rPr lang="tr-TR" dirty="0" err="1"/>
              <a:t>x+y</a:t>
            </a:r>
            <a:endParaRPr lang="tr-TR" dirty="0"/>
          </a:p>
          <a:p>
            <a:r>
              <a:rPr lang="tr-TR" dirty="0" err="1"/>
              <a:t>end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3423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9" grpId="0"/>
      <p:bldP spid="2867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8E730-747A-461F-BB9E-E7CAB3166991}" type="datetime1">
              <a:rPr lang="tr-TR" smtClean="0"/>
              <a:t>03.11.2020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4</a:t>
            </a:fld>
            <a:endParaRPr lang="tr-TR"/>
          </a:p>
        </p:txBody>
      </p:sp>
      <p:sp>
        <p:nvSpPr>
          <p:cNvPr id="11" name="Unvan 1"/>
          <p:cNvSpPr txBox="1">
            <a:spLocks/>
          </p:cNvSpPr>
          <p:nvPr/>
        </p:nvSpPr>
        <p:spPr>
          <a:xfrm>
            <a:off x="838200" y="897924"/>
            <a:ext cx="10515600" cy="79276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smtClean="0"/>
              <a:t>Uygulama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Metin kutusu 6"/>
              <p:cNvSpPr txBox="1"/>
              <p:nvPr/>
            </p:nvSpPr>
            <p:spPr>
              <a:xfrm>
                <a:off x="1386115" y="2170598"/>
                <a:ext cx="1266950" cy="10204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tr-T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tr-TR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</m:e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</m:mr>
                            <m:mr>
                              <m:e>
                                <m:eqArr>
                                  <m:eqArrPr>
                                    <m:ctrlPr>
                                      <a:rPr lang="tr-T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</m:eqArr>
                              </m:e>
                              <m:e>
                                <m:eqArr>
                                  <m:eqArrPr>
                                    <m:ctrlPr>
                                      <a:rPr lang="tr-T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  <m:e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−2</m:t>
                                    </m:r>
                                  </m:e>
                                </m:eqArr>
                              </m:e>
                              <m:e>
                                <m:eqArr>
                                  <m:eqArrPr>
                                    <m:ctrlPr>
                                      <a:rPr lang="tr-T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eqAr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7" name="Metin kutusu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6115" y="2170598"/>
                <a:ext cx="1266950" cy="102047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Metin kutusu 11"/>
              <p:cNvSpPr txBox="1"/>
              <p:nvPr/>
            </p:nvSpPr>
            <p:spPr>
              <a:xfrm>
                <a:off x="3614058" y="2146754"/>
                <a:ext cx="1256562" cy="7325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tr-T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tr-TR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</m:e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</m:mr>
                            <m:mr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12" name="Metin kutusu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4058" y="2146754"/>
                <a:ext cx="1256562" cy="73257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Metin kutusu 12"/>
              <p:cNvSpPr txBox="1"/>
              <p:nvPr/>
            </p:nvSpPr>
            <p:spPr>
              <a:xfrm>
                <a:off x="6008877" y="2170598"/>
                <a:ext cx="1241045" cy="4619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tr-T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tr-TR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13" name="Metin kutusu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8877" y="2170598"/>
                <a:ext cx="1241045" cy="46192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995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63" name="Text Box 15"/>
          <p:cNvSpPr txBox="1">
            <a:spLocks noChangeArrowheads="1"/>
          </p:cNvSpPr>
          <p:nvPr/>
        </p:nvSpPr>
        <p:spPr bwMode="auto">
          <a:xfrm>
            <a:off x="1650635" y="1918871"/>
            <a:ext cx="8841521" cy="15696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tr-TR" altLang="zh-CN" sz="2400" dirty="0">
                <a:latin typeface="Calibri" pitchFamily="34" charset="0"/>
                <a:cs typeface="Calibri" pitchFamily="34" charset="0"/>
              </a:rPr>
              <a:t>Bir değişkene bir değer atadıktan sonra aynı değişkene farklı bir değer atamak, o değişkenin </a:t>
            </a:r>
            <a:r>
              <a:rPr lang="tr-TR" altLang="zh-CN" sz="2400" u="sng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ilk değerinin silinmesine</a:t>
            </a:r>
            <a:r>
              <a:rPr lang="tr-TR" altLang="zh-CN" sz="2400" u="sng" dirty="0">
                <a:latin typeface="Calibri" pitchFamily="34" charset="0"/>
                <a:cs typeface="Calibri" pitchFamily="34" charset="0"/>
              </a:rPr>
              <a:t>,</a:t>
            </a:r>
            <a:r>
              <a:rPr lang="tr-TR" altLang="zh-CN" sz="2400" dirty="0">
                <a:latin typeface="Calibri" pitchFamily="34" charset="0"/>
                <a:cs typeface="Calibri" pitchFamily="34" charset="0"/>
              </a:rPr>
              <a:t> söz konusu değişkenin bundan sonraki işlemlerde </a:t>
            </a:r>
            <a:r>
              <a:rPr lang="tr-TR" altLang="zh-CN" sz="2400" u="sng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yeni değeri</a:t>
            </a:r>
            <a:r>
              <a:rPr lang="tr-TR" altLang="zh-CN" sz="2400" dirty="0">
                <a:latin typeface="Calibri" pitchFamily="34" charset="0"/>
                <a:cs typeface="Calibri" pitchFamily="34" charset="0"/>
              </a:rPr>
              <a:t> ile işlem görmesine neden olmaktadır.</a:t>
            </a: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3264" name="Text Box 16"/>
          <p:cNvSpPr txBox="1">
            <a:spLocks noChangeArrowheads="1"/>
          </p:cNvSpPr>
          <p:nvPr/>
        </p:nvSpPr>
        <p:spPr bwMode="auto">
          <a:xfrm>
            <a:off x="1650635" y="3853199"/>
            <a:ext cx="2141903" cy="236988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2800" b="1" dirty="0">
                <a:solidFill>
                  <a:srgbClr val="006600"/>
                </a:solidFill>
                <a:latin typeface="Calibri" pitchFamily="34" charset="0"/>
                <a:cs typeface="Calibri" pitchFamily="34" charset="0"/>
              </a:rPr>
              <a:t>Örnek:</a:t>
            </a: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</a:p>
          <a:p>
            <a:pPr eaLnBrk="1" hangingPunct="1">
              <a:spcBef>
                <a:spcPct val="50000"/>
              </a:spcBef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&gt;&gt; a=5</a:t>
            </a:r>
          </a:p>
          <a:p>
            <a:pPr eaLnBrk="1" hangingPunct="1">
              <a:spcBef>
                <a:spcPct val="50000"/>
              </a:spcBef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&gt;&gt;b=a+2</a:t>
            </a:r>
          </a:p>
          <a:p>
            <a:pPr eaLnBrk="1" hangingPunct="1"/>
            <a:r>
              <a:rPr lang="tr-TR" sz="2400" dirty="0">
                <a:latin typeface="Calibri" pitchFamily="34" charset="0"/>
                <a:cs typeface="Calibri" pitchFamily="34" charset="0"/>
              </a:rPr>
              <a:t>    b =</a:t>
            </a:r>
          </a:p>
          <a:p>
            <a:pPr eaLnBrk="1" hangingPunct="1"/>
            <a:r>
              <a:rPr lang="tr-TR" sz="2400" dirty="0">
                <a:latin typeface="Calibri" pitchFamily="34" charset="0"/>
                <a:cs typeface="Calibri" pitchFamily="34" charset="0"/>
              </a:rPr>
              <a:t>	7</a:t>
            </a:r>
          </a:p>
        </p:txBody>
      </p:sp>
      <p:sp>
        <p:nvSpPr>
          <p:cNvPr id="53267" name="Text Box 19"/>
          <p:cNvSpPr txBox="1">
            <a:spLocks noChangeArrowheads="1"/>
          </p:cNvSpPr>
          <p:nvPr/>
        </p:nvSpPr>
        <p:spPr bwMode="auto">
          <a:xfrm>
            <a:off x="5525786" y="3853199"/>
            <a:ext cx="2411413" cy="203132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sz="2400" dirty="0">
                <a:latin typeface="Calibri" pitchFamily="34" charset="0"/>
                <a:cs typeface="Calibri" pitchFamily="34" charset="0"/>
              </a:rPr>
              <a:t>&gt;&gt;a=10</a:t>
            </a:r>
          </a:p>
          <a:p>
            <a:pPr eaLnBrk="1" hangingPunct="1"/>
            <a:r>
              <a:rPr lang="tr-TR" sz="2400" dirty="0">
                <a:latin typeface="Calibri" pitchFamily="34" charset="0"/>
                <a:cs typeface="Calibri" pitchFamily="34" charset="0"/>
              </a:rPr>
              <a:t>&gt;&gt;b=a+2</a:t>
            </a:r>
          </a:p>
          <a:p>
            <a:pPr eaLnBrk="1" hangingPunct="1"/>
            <a:r>
              <a:rPr lang="tr-TR" sz="2400" dirty="0">
                <a:latin typeface="Calibri" pitchFamily="34" charset="0"/>
                <a:cs typeface="Calibri" pitchFamily="34" charset="0"/>
              </a:rPr>
              <a:t>    b =</a:t>
            </a:r>
          </a:p>
          <a:p>
            <a:pPr eaLnBrk="1" hangingPunct="1"/>
            <a:r>
              <a:rPr lang="tr-TR" sz="2400" dirty="0">
                <a:latin typeface="Calibri" pitchFamily="34" charset="0"/>
                <a:cs typeface="Calibri" pitchFamily="34" charset="0"/>
              </a:rPr>
              <a:t>    	12</a:t>
            </a:r>
          </a:p>
          <a:p>
            <a:pPr eaLnBrk="1" hangingPunct="1">
              <a:spcBef>
                <a:spcPct val="50000"/>
              </a:spcBef>
            </a:pP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B7B6-DFA0-4F5E-9784-77040BBE4E1D}" type="datetime1">
              <a:rPr lang="tr-TR" smtClean="0"/>
              <a:t>03.11.2020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5</a:t>
            </a:fld>
            <a:endParaRPr lang="tr-TR"/>
          </a:p>
        </p:txBody>
      </p:sp>
      <p:sp>
        <p:nvSpPr>
          <p:cNvPr id="11" name="Unvan 1"/>
          <p:cNvSpPr txBox="1">
            <a:spLocks/>
          </p:cNvSpPr>
          <p:nvPr/>
        </p:nvSpPr>
        <p:spPr>
          <a:xfrm>
            <a:off x="838200" y="897924"/>
            <a:ext cx="10515600" cy="79276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/>
              <a:t>Değişken atama</a:t>
            </a:r>
          </a:p>
        </p:txBody>
      </p:sp>
    </p:spTree>
    <p:extLst>
      <p:ext uri="{BB962C8B-B14F-4D97-AF65-F5344CB8AC3E}">
        <p14:creationId xmlns:p14="http://schemas.microsoft.com/office/powerpoint/2010/main" val="4255776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63" grpId="0" animBg="1"/>
      <p:bldP spid="53264" grpId="0" animBg="1"/>
      <p:bldP spid="5326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82" name="Rectangle 10"/>
          <p:cNvSpPr>
            <a:spLocks noChangeArrowheads="1"/>
          </p:cNvSpPr>
          <p:nvPr/>
        </p:nvSpPr>
        <p:spPr bwMode="auto">
          <a:xfrm>
            <a:off x="1431832" y="2025564"/>
            <a:ext cx="65367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tr-TR" altLang="zh-CN" b="1" i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Artış Miktarı Düzenli</a:t>
            </a:r>
            <a:r>
              <a:rPr lang="tr-TR" altLang="zh-CN" b="1" dirty="0">
                <a:latin typeface="Arial" pitchFamily="34" charset="0"/>
              </a:rPr>
              <a:t> </a:t>
            </a:r>
            <a:r>
              <a:rPr lang="tr-TR" altLang="zh-CN" b="1" dirty="0">
                <a:solidFill>
                  <a:srgbClr val="0000FF"/>
                </a:solidFill>
                <a:latin typeface="Arial" pitchFamily="34" charset="0"/>
              </a:rPr>
              <a:t>Olan Dizilerin Değişkenlere Atanması</a:t>
            </a:r>
          </a:p>
        </p:txBody>
      </p:sp>
      <p:sp>
        <p:nvSpPr>
          <p:cNvPr id="54283" name="Text Box 11"/>
          <p:cNvSpPr txBox="1">
            <a:spLocks noChangeArrowheads="1"/>
          </p:cNvSpPr>
          <p:nvPr/>
        </p:nvSpPr>
        <p:spPr bwMode="auto">
          <a:xfrm>
            <a:off x="1557434" y="2537850"/>
            <a:ext cx="8803005" cy="15696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tr-TR" altLang="zh-CN" sz="2400" dirty="0" err="1">
                <a:solidFill>
                  <a:srgbClr val="CC0000"/>
                </a:solidFill>
                <a:latin typeface="Calibri" pitchFamily="34" charset="0"/>
                <a:cs typeface="Calibri" pitchFamily="34" charset="0"/>
              </a:rPr>
              <a:t>MATLAB</a:t>
            </a:r>
            <a:r>
              <a:rPr lang="tr-TR" altLang="zh-CN" sz="2400" dirty="0" err="1">
                <a:latin typeface="Calibri" pitchFamily="34" charset="0"/>
                <a:cs typeface="Calibri" pitchFamily="34" charset="0"/>
              </a:rPr>
              <a:t>'da</a:t>
            </a:r>
            <a:r>
              <a:rPr lang="tr-TR" altLang="zh-CN" sz="2400" dirty="0">
                <a:latin typeface="Calibri" pitchFamily="34" charset="0"/>
                <a:cs typeface="Calibri" pitchFamily="34" charset="0"/>
              </a:rPr>
              <a:t>, satır elemanları düzenli artış miktarına sahip olan dizilerin elemanları bir değişkene  özel bir yöntemle atanabilir. </a:t>
            </a:r>
          </a:p>
          <a:p>
            <a:pPr algn="just" eaLnBrk="1" hangingPunct="1"/>
            <a:endParaRPr lang="tr-TR" altLang="zh-CN" sz="2400" dirty="0">
              <a:latin typeface="Calibri" pitchFamily="34" charset="0"/>
              <a:cs typeface="Calibri" pitchFamily="34" charset="0"/>
            </a:endParaRPr>
          </a:p>
          <a:p>
            <a:pPr algn="just" eaLnBrk="1" hangingPunct="1"/>
            <a:r>
              <a:rPr lang="tr-TR" altLang="zh-CN" sz="2400" dirty="0">
                <a:latin typeface="Calibri" pitchFamily="34" charset="0"/>
                <a:cs typeface="Calibri" pitchFamily="34" charset="0"/>
              </a:rPr>
              <a:t>	Değişken = </a:t>
            </a:r>
            <a:r>
              <a:rPr lang="tr-TR" altLang="zh-CN" sz="2400" b="1" dirty="0" err="1">
                <a:latin typeface="Calibri" pitchFamily="34" charset="0"/>
                <a:cs typeface="Calibri" pitchFamily="34" charset="0"/>
              </a:rPr>
              <a:t>ilk_değer</a:t>
            </a:r>
            <a:r>
              <a:rPr lang="tr-TR" altLang="zh-CN" sz="2400" b="1" dirty="0">
                <a:latin typeface="Calibri" pitchFamily="34" charset="0"/>
                <a:cs typeface="Calibri" pitchFamily="34" charset="0"/>
              </a:rPr>
              <a:t> : </a:t>
            </a:r>
            <a:r>
              <a:rPr lang="tr-TR" altLang="zh-CN" sz="2400" b="1" dirty="0" err="1">
                <a:latin typeface="Calibri" pitchFamily="34" charset="0"/>
                <a:cs typeface="Calibri" pitchFamily="34" charset="0"/>
              </a:rPr>
              <a:t>artış_miktarı</a:t>
            </a:r>
            <a:r>
              <a:rPr lang="tr-TR" altLang="zh-CN" sz="2400" b="1" dirty="0">
                <a:latin typeface="Calibri" pitchFamily="34" charset="0"/>
                <a:cs typeface="Calibri" pitchFamily="34" charset="0"/>
              </a:rPr>
              <a:t> : </a:t>
            </a:r>
            <a:r>
              <a:rPr lang="tr-TR" altLang="zh-CN" sz="2400" b="1" dirty="0" err="1">
                <a:latin typeface="Calibri" pitchFamily="34" charset="0"/>
                <a:cs typeface="Calibri" pitchFamily="34" charset="0"/>
              </a:rPr>
              <a:t>son_değer</a:t>
            </a:r>
            <a:endParaRPr lang="tr-TR" sz="24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3683959" y="4393419"/>
            <a:ext cx="4284662" cy="1200329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sz="2400" dirty="0">
                <a:latin typeface="Calibri" pitchFamily="34" charset="0"/>
                <a:cs typeface="Calibri" pitchFamily="34" charset="0"/>
              </a:rPr>
              <a:t>&gt;&gt; X=1:3:12</a:t>
            </a:r>
          </a:p>
          <a:p>
            <a:pPr eaLnBrk="1" hangingPunct="1"/>
            <a:r>
              <a:rPr lang="tr-TR" sz="2400" dirty="0">
                <a:latin typeface="Calibri" pitchFamily="34" charset="0"/>
                <a:cs typeface="Calibri" pitchFamily="34" charset="0"/>
              </a:rPr>
              <a:t>X =</a:t>
            </a:r>
          </a:p>
          <a:p>
            <a:pPr eaLnBrk="1" hangingPunct="1"/>
            <a:r>
              <a:rPr lang="tr-TR" sz="2400" dirty="0">
                <a:latin typeface="Calibri" pitchFamily="34" charset="0"/>
                <a:cs typeface="Calibri" pitchFamily="34" charset="0"/>
              </a:rPr>
              <a:t>     1     4     7    10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E8AE-3071-43B5-AA1C-18728E6501A4}" type="datetime1">
              <a:rPr lang="tr-TR" smtClean="0"/>
              <a:t>03.11.2020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6</a:t>
            </a:fld>
            <a:endParaRPr lang="tr-TR"/>
          </a:p>
        </p:txBody>
      </p:sp>
      <p:sp>
        <p:nvSpPr>
          <p:cNvPr id="11" name="Unvan 1"/>
          <p:cNvSpPr txBox="1">
            <a:spLocks/>
          </p:cNvSpPr>
          <p:nvPr/>
        </p:nvSpPr>
        <p:spPr>
          <a:xfrm>
            <a:off x="838200" y="897924"/>
            <a:ext cx="10515600" cy="79276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/>
              <a:t>Değişken atama</a:t>
            </a:r>
          </a:p>
        </p:txBody>
      </p:sp>
    </p:spTree>
    <p:extLst>
      <p:ext uri="{BB962C8B-B14F-4D97-AF65-F5344CB8AC3E}">
        <p14:creationId xmlns:p14="http://schemas.microsoft.com/office/powerpoint/2010/main" val="3991836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3" grpId="0" animBg="1"/>
      <p:bldP spid="5428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406" name="Group 1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510619"/>
              </p:ext>
            </p:extLst>
          </p:nvPr>
        </p:nvGraphicFramePr>
        <p:xfrm>
          <a:off x="2276669" y="1561389"/>
          <a:ext cx="7921885" cy="3170096"/>
        </p:xfrm>
        <a:graphic>
          <a:graphicData uri="http://schemas.openxmlformats.org/drawingml/2006/table">
            <a:tbl>
              <a:tblPr/>
              <a:tblGrid>
                <a:gridCol w="20341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87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zeros</a:t>
                      </a:r>
                      <a:r>
                        <a:rPr kumimoji="0" lang="tr-TR" altLang="zh-C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 (n)</a:t>
                      </a:r>
                      <a:endParaRPr kumimoji="0" lang="tr-TR" alt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n x n</a:t>
                      </a:r>
                      <a:r>
                        <a:rPr kumimoji="0" lang="tr-TR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 boyutunda, </a:t>
                      </a:r>
                      <a:r>
                        <a:rPr kumimoji="0" lang="tr-TR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sıfırlarda</a:t>
                      </a:r>
                      <a:r>
                        <a:rPr kumimoji="0" lang="tr-TR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 olu</a:t>
                      </a:r>
                      <a:r>
                        <a:rPr kumimoji="0" lang="tr-TR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şan matris</a:t>
                      </a:r>
                      <a:endParaRPr kumimoji="0" lang="tr-TR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zeros (n,m)</a:t>
                      </a:r>
                      <a:endParaRPr kumimoji="0" lang="tr-TR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n X m</a:t>
                      </a:r>
                      <a:r>
                        <a:rPr kumimoji="0" lang="tr-TR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 boyutunda, </a:t>
                      </a:r>
                      <a:r>
                        <a:rPr kumimoji="0" lang="tr-TR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</a:t>
                      </a:r>
                      <a:r>
                        <a:rPr kumimoji="0" lang="tr-TR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‘</a:t>
                      </a:r>
                      <a:r>
                        <a:rPr kumimoji="0" lang="tr-TR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kumimoji="0" lang="tr-TR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lardan olu</a:t>
                      </a:r>
                      <a:r>
                        <a:rPr kumimoji="0" lang="tr-TR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şan matris</a:t>
                      </a:r>
                      <a:endParaRPr kumimoji="0" lang="tr-TR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ones (n)</a:t>
                      </a:r>
                      <a:endParaRPr kumimoji="0" lang="tr-TR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nx n</a:t>
                      </a:r>
                      <a:r>
                        <a:rPr kumimoji="0" lang="tr-TR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 boyutunda, </a:t>
                      </a:r>
                      <a:r>
                        <a:rPr kumimoji="0" lang="tr-TR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1</a:t>
                      </a:r>
                      <a:r>
                        <a:rPr kumimoji="0" lang="tr-TR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'lerden olu</a:t>
                      </a:r>
                      <a:r>
                        <a:rPr kumimoji="0" lang="tr-TR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şan matris</a:t>
                      </a:r>
                      <a:endParaRPr kumimoji="0" lang="tr-TR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ones (n,m)</a:t>
                      </a:r>
                      <a:endParaRPr kumimoji="0" lang="tr-TR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nx m</a:t>
                      </a:r>
                      <a:r>
                        <a:rPr kumimoji="0" lang="tr-TR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 boyutunda, </a:t>
                      </a:r>
                      <a:r>
                        <a:rPr kumimoji="0" lang="tr-TR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1</a:t>
                      </a:r>
                      <a:r>
                        <a:rPr kumimoji="0" lang="tr-TR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'lerden olu</a:t>
                      </a:r>
                      <a:r>
                        <a:rPr kumimoji="0" lang="tr-TR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şan matris</a:t>
                      </a:r>
                      <a:endParaRPr kumimoji="0" lang="tr-TR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eye (n)</a:t>
                      </a:r>
                      <a:endParaRPr kumimoji="0" lang="tr-TR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nx n</a:t>
                      </a:r>
                      <a:r>
                        <a:rPr kumimoji="0" lang="tr-TR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 boyutunda </a:t>
                      </a:r>
                      <a:r>
                        <a:rPr kumimoji="0" lang="tr-TR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birim</a:t>
                      </a:r>
                      <a:r>
                        <a:rPr kumimoji="0" lang="tr-TR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 matris</a:t>
                      </a:r>
                      <a:endParaRPr kumimoji="0" lang="tr-TR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eye</a:t>
                      </a:r>
                      <a:r>
                        <a:rPr kumimoji="0" lang="tr-TR" altLang="zh-C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 (n, m)</a:t>
                      </a:r>
                      <a:endParaRPr kumimoji="0" lang="tr-TR" alt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nX m</a:t>
                      </a:r>
                      <a:r>
                        <a:rPr kumimoji="0" lang="tr-TR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 boyutunda </a:t>
                      </a:r>
                      <a:r>
                        <a:rPr kumimoji="0" lang="tr-TR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birim</a:t>
                      </a:r>
                      <a:r>
                        <a:rPr kumimoji="0" lang="tr-TR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 matris</a:t>
                      </a:r>
                      <a:endParaRPr kumimoji="0" lang="tr-TR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Length</a:t>
                      </a: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(</a:t>
                      </a: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x)</a:t>
                      </a:r>
                      <a:endParaRPr kumimoji="0" lang="tr-TR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"x" dizisinin </a:t>
                      </a:r>
                      <a:r>
                        <a:rPr kumimoji="0" lang="tr-TR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s</a:t>
                      </a:r>
                      <a:r>
                        <a:rPr kumimoji="0" lang="tr-TR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atır sayısını</a:t>
                      </a:r>
                      <a:r>
                        <a:rPr kumimoji="0" lang="tr-TR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verir</a:t>
                      </a:r>
                      <a:endParaRPr kumimoji="0" lang="tr-TR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size (x)</a:t>
                      </a:r>
                      <a:endParaRPr kumimoji="0" lang="tr-TR" alt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"x" dizisinin </a:t>
                      </a:r>
                      <a:r>
                        <a:rPr kumimoji="0" lang="tr-TR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SimSun" charset="-122"/>
                          <a:cs typeface="Calibri" pitchFamily="34" charset="0"/>
                        </a:rPr>
                        <a:t>sat</a:t>
                      </a:r>
                      <a:r>
                        <a:rPr kumimoji="0" lang="tr-TR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ır ve sütun sayısını</a:t>
                      </a:r>
                      <a:r>
                        <a:rPr kumimoji="0" lang="tr-TR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verir</a:t>
                      </a:r>
                      <a:endParaRPr kumimoji="0" lang="tr-TR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5407" name="Text Box 111"/>
          <p:cNvSpPr txBox="1">
            <a:spLocks noChangeArrowheads="1"/>
          </p:cNvSpPr>
          <p:nvPr/>
        </p:nvSpPr>
        <p:spPr bwMode="auto">
          <a:xfrm>
            <a:off x="2135561" y="4786690"/>
            <a:ext cx="2520578" cy="156966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2400" dirty="0">
                <a:latin typeface="Calibri" pitchFamily="34" charset="0"/>
                <a:cs typeface="Calibri" pitchFamily="34" charset="0"/>
              </a:rPr>
              <a:t>&gt;&gt;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A=</a:t>
            </a:r>
            <a:r>
              <a:rPr lang="pt-BR" sz="2400" dirty="0">
                <a:latin typeface="Calibri" pitchFamily="34" charset="0"/>
                <a:cs typeface="Calibri" pitchFamily="34" charset="0"/>
              </a:rPr>
              <a:t>zeros(2)</a:t>
            </a:r>
          </a:p>
          <a:p>
            <a:pPr eaLnBrk="1" hangingPunct="1"/>
            <a:r>
              <a:rPr lang="tr-TR" sz="2400" dirty="0">
                <a:latin typeface="Calibri" pitchFamily="34" charset="0"/>
                <a:cs typeface="Calibri" pitchFamily="34" charset="0"/>
              </a:rPr>
              <a:t>  A</a:t>
            </a:r>
            <a:r>
              <a:rPr lang="pt-BR" sz="2400" dirty="0">
                <a:latin typeface="Calibri" pitchFamily="34" charset="0"/>
                <a:cs typeface="Calibri" pitchFamily="34" charset="0"/>
              </a:rPr>
              <a:t> =</a:t>
            </a:r>
          </a:p>
          <a:p>
            <a:pPr eaLnBrk="1" hangingPunct="1"/>
            <a:r>
              <a:rPr lang="pt-BR" sz="2400" dirty="0">
                <a:latin typeface="Calibri" pitchFamily="34" charset="0"/>
                <a:cs typeface="Calibri" pitchFamily="34" charset="0"/>
              </a:rPr>
              <a:t>     0     0</a:t>
            </a:r>
          </a:p>
          <a:p>
            <a:pPr eaLnBrk="1" hangingPunct="1"/>
            <a:r>
              <a:rPr lang="pt-BR" sz="2400" dirty="0">
                <a:latin typeface="Calibri" pitchFamily="34" charset="0"/>
                <a:cs typeface="Calibri" pitchFamily="34" charset="0"/>
              </a:rPr>
              <a:t>     0     0</a:t>
            </a: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5408" name="Text Box 112"/>
          <p:cNvSpPr txBox="1">
            <a:spLocks noChangeArrowheads="1"/>
          </p:cNvSpPr>
          <p:nvPr/>
        </p:nvSpPr>
        <p:spPr bwMode="auto">
          <a:xfrm>
            <a:off x="5130449" y="4786690"/>
            <a:ext cx="2159000" cy="156966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sz="2400" dirty="0">
                <a:latin typeface="Calibri" pitchFamily="34" charset="0"/>
                <a:cs typeface="Calibri" pitchFamily="34" charset="0"/>
              </a:rPr>
              <a:t>&gt;&gt;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B=</a:t>
            </a:r>
            <a:r>
              <a:rPr lang="fr-F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sz="2400" dirty="0" err="1">
                <a:latin typeface="Calibri" pitchFamily="34" charset="0"/>
                <a:cs typeface="Calibri" pitchFamily="34" charset="0"/>
              </a:rPr>
              <a:t>ones</a:t>
            </a:r>
            <a:r>
              <a:rPr lang="fr-FR" sz="2400" dirty="0">
                <a:latin typeface="Calibri" pitchFamily="34" charset="0"/>
                <a:cs typeface="Calibri" pitchFamily="34" charset="0"/>
              </a:rPr>
              <a:t>(2,3)</a:t>
            </a:r>
          </a:p>
          <a:p>
            <a:pPr eaLnBrk="1" hangingPunct="1"/>
            <a:r>
              <a:rPr lang="tr-TR" sz="2400" dirty="0">
                <a:latin typeface="Calibri" pitchFamily="34" charset="0"/>
                <a:cs typeface="Calibri" pitchFamily="34" charset="0"/>
              </a:rPr>
              <a:t>  B</a:t>
            </a:r>
            <a:r>
              <a:rPr lang="fr-FR" sz="2400" dirty="0">
                <a:latin typeface="Calibri" pitchFamily="34" charset="0"/>
                <a:cs typeface="Calibri" pitchFamily="34" charset="0"/>
              </a:rPr>
              <a:t> =</a:t>
            </a:r>
          </a:p>
          <a:p>
            <a:pPr eaLnBrk="1" hangingPunct="1"/>
            <a:r>
              <a:rPr lang="fr-FR" sz="2400" dirty="0">
                <a:latin typeface="Calibri" pitchFamily="34" charset="0"/>
                <a:cs typeface="Calibri" pitchFamily="34" charset="0"/>
              </a:rPr>
              <a:t>     1     1     1</a:t>
            </a:r>
          </a:p>
          <a:p>
            <a:pPr eaLnBrk="1" hangingPunct="1"/>
            <a:r>
              <a:rPr lang="fr-FR" sz="2400" dirty="0">
                <a:latin typeface="Calibri" pitchFamily="34" charset="0"/>
                <a:cs typeface="Calibri" pitchFamily="34" charset="0"/>
              </a:rPr>
              <a:t>     1     1     1</a:t>
            </a: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5409" name="Text Box 113"/>
          <p:cNvSpPr txBox="1">
            <a:spLocks noChangeArrowheads="1"/>
          </p:cNvSpPr>
          <p:nvPr/>
        </p:nvSpPr>
        <p:spPr bwMode="auto">
          <a:xfrm>
            <a:off x="8035703" y="4773062"/>
            <a:ext cx="2162851" cy="193899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sz="2400" dirty="0">
                <a:latin typeface="Calibri" pitchFamily="34" charset="0"/>
                <a:cs typeface="Calibri" pitchFamily="34" charset="0"/>
              </a:rPr>
              <a:t>&gt;&gt;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C=</a:t>
            </a:r>
            <a:r>
              <a:rPr lang="fr-F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sz="2400" dirty="0" err="1">
                <a:latin typeface="Calibri" pitchFamily="34" charset="0"/>
                <a:cs typeface="Calibri" pitchFamily="34" charset="0"/>
              </a:rPr>
              <a:t>eye</a:t>
            </a:r>
            <a:r>
              <a:rPr lang="fr-FR" sz="2400" dirty="0">
                <a:latin typeface="Calibri" pitchFamily="34" charset="0"/>
                <a:cs typeface="Calibri" pitchFamily="34" charset="0"/>
              </a:rPr>
              <a:t>(3,3)</a:t>
            </a:r>
          </a:p>
          <a:p>
            <a:pPr eaLnBrk="1" hangingPunct="1"/>
            <a:r>
              <a:rPr lang="tr-TR" sz="2400" dirty="0">
                <a:latin typeface="Calibri" pitchFamily="34" charset="0"/>
                <a:cs typeface="Calibri" pitchFamily="34" charset="0"/>
              </a:rPr>
              <a:t>  C</a:t>
            </a:r>
            <a:r>
              <a:rPr lang="fr-FR" sz="2400" dirty="0">
                <a:latin typeface="Calibri" pitchFamily="34" charset="0"/>
                <a:cs typeface="Calibri" pitchFamily="34" charset="0"/>
              </a:rPr>
              <a:t> =</a:t>
            </a:r>
          </a:p>
          <a:p>
            <a:pPr eaLnBrk="1" hangingPunct="1"/>
            <a:r>
              <a:rPr lang="fr-FR" sz="2400" dirty="0">
                <a:latin typeface="Calibri" pitchFamily="34" charset="0"/>
                <a:cs typeface="Calibri" pitchFamily="34" charset="0"/>
              </a:rPr>
              <a:t>     1     0     0</a:t>
            </a:r>
          </a:p>
          <a:p>
            <a:pPr eaLnBrk="1" hangingPunct="1"/>
            <a:r>
              <a:rPr lang="fr-FR" sz="2400" dirty="0">
                <a:latin typeface="Calibri" pitchFamily="34" charset="0"/>
                <a:cs typeface="Calibri" pitchFamily="34" charset="0"/>
              </a:rPr>
              <a:t>     0     1     0</a:t>
            </a:r>
          </a:p>
          <a:p>
            <a:pPr eaLnBrk="1" hangingPunct="1"/>
            <a:r>
              <a:rPr lang="fr-FR" sz="2400" dirty="0">
                <a:latin typeface="Calibri" pitchFamily="34" charset="0"/>
                <a:cs typeface="Calibri" pitchFamily="34" charset="0"/>
              </a:rPr>
              <a:t>     0     0     1</a:t>
            </a: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8BCF1-3534-42A5-A952-E94AD30D7269}" type="datetime1">
              <a:rPr lang="tr-TR" smtClean="0"/>
              <a:t>03.11.2020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7</a:t>
            </a:fld>
            <a:endParaRPr lang="tr-TR"/>
          </a:p>
        </p:txBody>
      </p:sp>
      <p:sp>
        <p:nvSpPr>
          <p:cNvPr id="12" name="Unvan 1"/>
          <p:cNvSpPr txBox="1">
            <a:spLocks/>
          </p:cNvSpPr>
          <p:nvPr/>
        </p:nvSpPr>
        <p:spPr>
          <a:xfrm>
            <a:off x="838200" y="897924"/>
            <a:ext cx="10515600" cy="79276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/>
              <a:t>Hazır fonksiyonlar</a:t>
            </a:r>
          </a:p>
        </p:txBody>
      </p:sp>
    </p:spTree>
    <p:extLst>
      <p:ext uri="{BB962C8B-B14F-4D97-AF65-F5344CB8AC3E}">
        <p14:creationId xmlns:p14="http://schemas.microsoft.com/office/powerpoint/2010/main" val="1330554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407" grpId="0" animBg="1"/>
      <p:bldP spid="55408" grpId="0" animBg="1"/>
      <p:bldP spid="5540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1603283" y="1889667"/>
            <a:ext cx="8750500" cy="1785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tr-TR" altLang="zh-CN" sz="22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X=</a:t>
            </a:r>
            <a:r>
              <a:rPr lang="tr-TR" altLang="zh-CN" sz="2200" dirty="0" err="1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input</a:t>
            </a:r>
            <a:r>
              <a:rPr lang="tr-TR" altLang="zh-CN" sz="22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(‘Açıklama’)</a:t>
            </a:r>
          </a:p>
          <a:p>
            <a:pPr marL="342900" indent="-342900" algn="just" eaLnBrk="1" hangingPunct="1">
              <a:buFont typeface="Wingdings" pitchFamily="2" charset="2"/>
              <a:buChar char="§"/>
            </a:pPr>
            <a:endParaRPr lang="tr-TR" altLang="zh-CN" sz="2200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 algn="just" eaLnBrk="1" hangingPunct="1">
              <a:buFont typeface="Wingdings" pitchFamily="2" charset="2"/>
              <a:buChar char="§"/>
            </a:pPr>
            <a:r>
              <a:rPr lang="tr-TR" altLang="zh-CN" sz="22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Bir değişkene dışardan bir veri girişi yapmamızı sağlar</a:t>
            </a:r>
          </a:p>
          <a:p>
            <a:pPr marL="342900" indent="-342900" algn="just" eaLnBrk="1" hangingPunct="1">
              <a:buFont typeface="Wingdings" pitchFamily="2" charset="2"/>
              <a:buChar char="§"/>
            </a:pPr>
            <a:r>
              <a:rPr lang="tr-TR" sz="2200" dirty="0">
                <a:solidFill>
                  <a:prstClr val="black"/>
                </a:solidFill>
                <a:latin typeface="Calibri" pitchFamily="34" charset="0"/>
                <a:ea typeface="SimSun" pitchFamily="2" charset="-122"/>
                <a:cs typeface="Calibri" pitchFamily="34" charset="0"/>
              </a:rPr>
              <a:t>Tırnak içerisine ifade aynen ekranda, açıklayıcı bilgi olarak yer alır.</a:t>
            </a:r>
            <a:endParaRPr lang="tr-TR" sz="2400" dirty="0">
              <a:solidFill>
                <a:prstClr val="black"/>
              </a:solidFill>
            </a:endParaRPr>
          </a:p>
          <a:p>
            <a:pPr marL="342900" indent="-342900" algn="just" eaLnBrk="1" hangingPunct="1">
              <a:buFont typeface="Wingdings" pitchFamily="2" charset="2"/>
              <a:buChar char="§"/>
            </a:pPr>
            <a:endParaRPr lang="tr-TR" altLang="zh-CN" sz="2200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283" y="3873750"/>
            <a:ext cx="5312058" cy="162044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8169" y="3873750"/>
            <a:ext cx="2644791" cy="16307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ağ Ok 2"/>
          <p:cNvSpPr/>
          <p:nvPr/>
        </p:nvSpPr>
        <p:spPr>
          <a:xfrm>
            <a:off x="7175343" y="3873750"/>
            <a:ext cx="288032" cy="10801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prstClr val="white"/>
              </a:solidFill>
            </a:endParaRPr>
          </a:p>
        </p:txBody>
      </p:sp>
      <p:sp>
        <p:nvSpPr>
          <p:cNvPr id="9" name="Veri Yer Tutucusu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6CA43-D0AA-4254-8004-7FE9161C083A}" type="datetime1">
              <a:rPr lang="tr-TR" smtClean="0"/>
              <a:t>03.11.2020</a:t>
            </a:fld>
            <a:endParaRPr lang="tr-TR" dirty="0"/>
          </a:p>
        </p:txBody>
      </p:sp>
      <p:sp>
        <p:nvSpPr>
          <p:cNvPr id="14" name="Altbilgi Yer Tutucusu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8</a:t>
            </a:fld>
            <a:endParaRPr lang="tr-TR"/>
          </a:p>
        </p:txBody>
      </p:sp>
      <p:sp>
        <p:nvSpPr>
          <p:cNvPr id="19" name="Unvan 1"/>
          <p:cNvSpPr txBox="1">
            <a:spLocks/>
          </p:cNvSpPr>
          <p:nvPr/>
        </p:nvSpPr>
        <p:spPr>
          <a:xfrm>
            <a:off x="838200" y="897924"/>
            <a:ext cx="10515600" cy="79276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/>
              <a:t>İlk komut: </a:t>
            </a:r>
            <a:r>
              <a:rPr lang="tr-TR" dirty="0" err="1"/>
              <a:t>Input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0524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1557434" y="1791416"/>
            <a:ext cx="8750500" cy="769441"/>
          </a:xfrm>
          <a:prstGeom prst="rect">
            <a:avLst/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tr-TR" altLang="zh-CN" sz="22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Yarıçapı dışardan girilen dairenin alanını ve çevresini hesaplayan bir MATLAB programı yazınız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404357" y="2700040"/>
            <a:ext cx="7164207" cy="33239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800" dirty="0">
                <a:solidFill>
                  <a:prstClr val="black"/>
                </a:solidFill>
              </a:rPr>
              <a:t>R = </a:t>
            </a:r>
            <a:r>
              <a:rPr lang="tr-TR" sz="2800" dirty="0" err="1">
                <a:solidFill>
                  <a:prstClr val="black"/>
                </a:solidFill>
              </a:rPr>
              <a:t>input</a:t>
            </a:r>
            <a:r>
              <a:rPr lang="tr-TR" sz="2800" dirty="0">
                <a:solidFill>
                  <a:prstClr val="black"/>
                </a:solidFill>
              </a:rPr>
              <a:t>('</a:t>
            </a:r>
            <a:r>
              <a:rPr lang="tr-TR" sz="2800" dirty="0">
                <a:solidFill>
                  <a:srgbClr val="FF3300"/>
                </a:solidFill>
              </a:rPr>
              <a:t> dairenin çapını giriniz=</a:t>
            </a:r>
            <a:r>
              <a:rPr lang="tr-TR" sz="2800" dirty="0">
                <a:solidFill>
                  <a:prstClr val="black"/>
                </a:solidFill>
              </a:rPr>
              <a:t>');</a:t>
            </a:r>
          </a:p>
          <a:p>
            <a:pPr>
              <a:lnSpc>
                <a:spcPct val="150000"/>
              </a:lnSpc>
            </a:pPr>
            <a:r>
              <a:rPr lang="tr-TR" sz="2800" dirty="0">
                <a:solidFill>
                  <a:prstClr val="black"/>
                </a:solidFill>
              </a:rPr>
              <a:t>alan=pi*R^2;</a:t>
            </a:r>
          </a:p>
          <a:p>
            <a:pPr>
              <a:lnSpc>
                <a:spcPct val="150000"/>
              </a:lnSpc>
            </a:pPr>
            <a:r>
              <a:rPr lang="tr-TR" sz="2800" dirty="0" err="1">
                <a:solidFill>
                  <a:prstClr val="black"/>
                </a:solidFill>
              </a:rPr>
              <a:t>cevre</a:t>
            </a:r>
            <a:r>
              <a:rPr lang="tr-TR" sz="2800" dirty="0">
                <a:solidFill>
                  <a:prstClr val="black"/>
                </a:solidFill>
              </a:rPr>
              <a:t>=2*pi*R;</a:t>
            </a:r>
          </a:p>
          <a:p>
            <a:pPr>
              <a:lnSpc>
                <a:spcPct val="150000"/>
              </a:lnSpc>
            </a:pPr>
            <a:r>
              <a:rPr lang="tr-TR" sz="2800" dirty="0">
                <a:solidFill>
                  <a:prstClr val="black"/>
                </a:solidFill>
              </a:rPr>
              <a:t>alan</a:t>
            </a:r>
          </a:p>
          <a:p>
            <a:pPr>
              <a:lnSpc>
                <a:spcPct val="150000"/>
              </a:lnSpc>
            </a:pPr>
            <a:r>
              <a:rPr lang="tr-TR" sz="2800" dirty="0" err="1">
                <a:solidFill>
                  <a:prstClr val="black"/>
                </a:solidFill>
              </a:rPr>
              <a:t>cevre</a:t>
            </a:r>
            <a:endParaRPr lang="tr-TR" sz="2800" dirty="0">
              <a:solidFill>
                <a:prstClr val="black"/>
              </a:solidFill>
            </a:endParaRP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14D8D-6C58-40CB-9C67-7B62C14AF9DB}" type="datetime1">
              <a:rPr lang="tr-TR" smtClean="0"/>
              <a:t>03.11.2020</a:t>
            </a:fld>
            <a:endParaRPr lang="tr-TR" dirty="0"/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MUH BİL– Bilgisayar Programlama</a:t>
            </a:r>
            <a:endParaRPr lang="tr-TR" dirty="0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9</a:t>
            </a:fld>
            <a:endParaRPr lang="tr-TR"/>
          </a:p>
        </p:txBody>
      </p:sp>
      <p:sp>
        <p:nvSpPr>
          <p:cNvPr id="17" name="Unvan 1"/>
          <p:cNvSpPr txBox="1">
            <a:spLocks/>
          </p:cNvSpPr>
          <p:nvPr/>
        </p:nvSpPr>
        <p:spPr>
          <a:xfrm>
            <a:off x="838200" y="897924"/>
            <a:ext cx="10515600" cy="79276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smtClean="0"/>
              <a:t>Örnek: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4191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 animBg="1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1406</TotalTime>
  <Words>1742</Words>
  <Application>Microsoft Office PowerPoint</Application>
  <PresentationFormat>Geniş ekran</PresentationFormat>
  <Paragraphs>500</Paragraphs>
  <Slides>32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11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45" baseType="lpstr">
      <vt:lpstr>SimSun</vt:lpstr>
      <vt:lpstr>Arial</vt:lpstr>
      <vt:lpstr>Calibri</vt:lpstr>
      <vt:lpstr>Calibri Light</vt:lpstr>
      <vt:lpstr>Cambria Math</vt:lpstr>
      <vt:lpstr>Comic Sans MS</vt:lpstr>
      <vt:lpstr>等线</vt:lpstr>
      <vt:lpstr>Lucida Console</vt:lpstr>
      <vt:lpstr>Times New Roman</vt:lpstr>
      <vt:lpstr>Verdana</vt:lpstr>
      <vt:lpstr>Wingdings</vt:lpstr>
      <vt:lpstr>Office Teması</vt:lpstr>
      <vt:lpstr>Denklem</vt:lpstr>
      <vt:lpstr>Makine Mühendisliği Bölümü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User</dc:creator>
  <cp:lastModifiedBy>gulsah</cp:lastModifiedBy>
  <cp:revision>107</cp:revision>
  <dcterms:created xsi:type="dcterms:W3CDTF">2020-09-28T06:36:33Z</dcterms:created>
  <dcterms:modified xsi:type="dcterms:W3CDTF">2020-11-03T08:41:28Z</dcterms:modified>
</cp:coreProperties>
</file>