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07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51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52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52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4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24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17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42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02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76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95CBC-ADB6-4207-8110-E0717849A50C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A553C-BAE4-4BFF-9F17-DCCE7790A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47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546137" y="1981591"/>
            <a:ext cx="10442663" cy="2512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FON AKIM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TABLOSU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Fon Akım Tablosunun Anlamı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Fon Akım Tablosunun Önemi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Fon Akım Tablosunun Kullanım Yeri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60715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3202" y="559191"/>
            <a:ext cx="1072954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Fon Akım Tablosunda Fon Kaynaklarının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Yorumlanması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İşletme Faaliyetlerinden Sağlanan Fonlar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Yatırım Faaliyetlerinden Sağlanan Fonlar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Finansman Faaliyetlerinden Sağlanan Fonlar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Genel Değerlendirme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Akım Tablosunda Fon Kullanımlarının Yorumlanması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İşletme Faaliyetlerine Yönelik Harcamalar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Yatırım Faaliyetlerine Yönelik Harcamalar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Finansman Faaliyetlerine Yönelik Harcamalar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Genel Değerlendirme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85818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5999" y="1770743"/>
            <a:ext cx="104938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Akım Tablosunda Fon Kaynakları İle Fon Kullanımları Arasındaki İlişkiyi Yorumlamak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Kaynakları ile Fon Kullanımları Arasındaki Denge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Kaynaklarının Kalitesi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Kullanımlarının Verimliliği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Finansal Yapının Güçlendirilmesi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Kısa ve Uzun Vadeli Etkiler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Akışlarının İyileştirilmesi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7095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40229" y="1778391"/>
            <a:ext cx="11219542" cy="270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Fon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Hareketleri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Kavramı ve Fon Hareketlerinin Önemi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Akım Tablosunda Ekonomik Faaliyetlerden Doğan Fon Hareketleri</a:t>
            </a:r>
          </a:p>
          <a:p>
            <a:r>
              <a:rPr lang="tr-TR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İşletme Faaliyetlerinden Doğan Fon Hareketleri</a:t>
            </a:r>
          </a:p>
          <a:p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Yatırım Faaliyetlerinden Doğan Fon Hareketleri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Finansman Faaliyetlerinden Doğan Fon Hareketleri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5304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948398" y="1231681"/>
            <a:ext cx="10822687" cy="393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 Akım Tablosunda Fon Hareketlerini Belirleme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Adımları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Akım Tablosunda Fon Hareketi Sonucu Doğmamış Değişmeler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Karmaşık Finansal Sözleşmeler ve Koşullar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Şirketin Planladığı Yatırımlar ve Finansman İşlemleri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Vergi ve Hukuki Sorunlar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Değişen İşletme Koşulları ve </a:t>
            </a:r>
            <a:r>
              <a:rPr lang="tr-TR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Operasyonel</a:t>
            </a: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Faktörler</a:t>
            </a:r>
          </a:p>
          <a:p>
            <a:pPr marL="514350" indent="-51435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Finansal Tahminler ve Projeksiyonlar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5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96685" y="1160920"/>
            <a:ext cx="10914743" cy="3569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Fon Akım Tablosunda Fon Hareketi Sonucu Doğmamış Kırımlardan Arındırılacak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Değişmeler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Muhasebe ve Finansal Raporlama Düzenlemeleri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Finansal Tablolardaki Diğer Kayıtlar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Finansal Tüzük ve Standartlara Uygunluk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Dönemler Arası Kayıtlar ve Tekrarlanan Harcamalar</a:t>
            </a:r>
          </a:p>
          <a:p>
            <a:endParaRPr lang="tr-TR" sz="28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 Akım Tablosunda Arındırılması Gereken Değişmelerin Adımları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5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19199" y="1843092"/>
            <a:ext cx="106244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Fon Akım Tablosunda Fon Hareketlerinin Mali Tablolara Götürülme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Esasları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Akım Tablosunun Hazırlanması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İşletme Faaliyetlerinden Elde Edilen Nakit Akışları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Yatırım Faaliyetlerinden Elde Edilen Nakit Akışları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Finansman Faaliyetlerinden Elde Edilen Nakit Akışları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Fon Akım Tablosunun Diğer Mali Tablolarla Uyumu</a:t>
            </a:r>
          </a:p>
          <a:p>
            <a:pPr marL="514350" indent="-514350">
              <a:buAutoNum type="arabicPeriod"/>
            </a:pPr>
            <a:r>
              <a:rPr lang="tr-TR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Özellikle Düzenleme ve Arındırma Gereken Unsurlar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152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667657" y="623892"/>
            <a:ext cx="10987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Fon Hareketlerinin Fon Akım Tablosunda Gösterilme </a:t>
            </a:r>
            <a:r>
              <a:rPr lang="tr-T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Biçimi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578017"/>
              </p:ext>
            </p:extLst>
          </p:nvPr>
        </p:nvGraphicFramePr>
        <p:xfrm>
          <a:off x="838200" y="2627086"/>
          <a:ext cx="10515600" cy="3077030"/>
        </p:xfrm>
        <a:graphic>
          <a:graphicData uri="http://schemas.openxmlformats.org/drawingml/2006/table">
            <a:tbl>
              <a:tblPr firstRow="1" firstCol="1" bandRow="1"/>
              <a:tblGrid>
                <a:gridCol w="7681686">
                  <a:extLst>
                    <a:ext uri="{9D8B030D-6E8A-4147-A177-3AD203B41FA5}">
                      <a16:colId xmlns:a16="http://schemas.microsoft.com/office/drawing/2014/main" val="1382191494"/>
                    </a:ext>
                  </a:extLst>
                </a:gridCol>
                <a:gridCol w="2833914">
                  <a:extLst>
                    <a:ext uri="{9D8B030D-6E8A-4147-A177-3AD203B41FA5}">
                      <a16:colId xmlns:a16="http://schemas.microsoft.com/office/drawing/2014/main" val="2851775418"/>
                    </a:ext>
                  </a:extLst>
                </a:gridCol>
              </a:tblGrid>
              <a:tr h="615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Miktar (TL)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098703"/>
                  </a:ext>
                </a:extLst>
              </a:tr>
              <a:tr h="615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kar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620295"/>
                  </a:ext>
                </a:extLst>
              </a:tr>
              <a:tr h="615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Amortismanlar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272916"/>
                  </a:ext>
                </a:extLst>
              </a:tr>
              <a:tr h="615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Değişen çalışma sermayesi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98652"/>
                  </a:ext>
                </a:extLst>
              </a:tr>
              <a:tr h="6154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İşletme Fonları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54278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67657" y="1342473"/>
            <a:ext cx="111179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 Akım Tablosu (</a:t>
            </a: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</a:t>
            </a: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rnek)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İşletme Faaliyetlerinden Elde Edilen Fonlar</a:t>
            </a:r>
            <a:endParaRPr kumimoji="0" lang="tr-TR" alt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46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32995" y="1009134"/>
            <a:ext cx="102042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2. Yatırım Faaliyetlerinden Sağlanan Fonlar</a:t>
            </a:r>
            <a:endParaRPr lang="tr-TR" sz="28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82144"/>
              </p:ext>
            </p:extLst>
          </p:nvPr>
        </p:nvGraphicFramePr>
        <p:xfrm>
          <a:off x="838200" y="2264232"/>
          <a:ext cx="10515600" cy="3120570"/>
        </p:xfrm>
        <a:graphic>
          <a:graphicData uri="http://schemas.openxmlformats.org/drawingml/2006/table">
            <a:tbl>
              <a:tblPr firstRow="1" firstCol="1" bandRow="1"/>
              <a:tblGrid>
                <a:gridCol w="7507514">
                  <a:extLst>
                    <a:ext uri="{9D8B030D-6E8A-4147-A177-3AD203B41FA5}">
                      <a16:colId xmlns:a16="http://schemas.microsoft.com/office/drawing/2014/main" val="2281332671"/>
                    </a:ext>
                  </a:extLst>
                </a:gridCol>
                <a:gridCol w="3008086">
                  <a:extLst>
                    <a:ext uri="{9D8B030D-6E8A-4147-A177-3AD203B41FA5}">
                      <a16:colId xmlns:a16="http://schemas.microsoft.com/office/drawing/2014/main" val="158155963"/>
                    </a:ext>
                  </a:extLst>
                </a:gridCol>
              </a:tblGrid>
              <a:tr h="624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Miktar (TL)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146859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 edilen gelirler (satışlar)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069981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Satılan varlıklar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221795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Yeni yatırımlar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192171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Yatırım Fonları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65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59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79835" y="544676"/>
            <a:ext cx="10671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3. Finansman Faaliyetlerinden Sağlanan Fonlar</a:t>
            </a:r>
            <a:endParaRPr lang="tr-TR" sz="28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00569"/>
              </p:ext>
            </p:extLst>
          </p:nvPr>
        </p:nvGraphicFramePr>
        <p:xfrm>
          <a:off x="838200" y="1785257"/>
          <a:ext cx="10515600" cy="3396345"/>
        </p:xfrm>
        <a:graphic>
          <a:graphicData uri="http://schemas.openxmlformats.org/drawingml/2006/table">
            <a:tbl>
              <a:tblPr firstRow="1" firstCol="1" bandRow="1"/>
              <a:tblGrid>
                <a:gridCol w="7652657">
                  <a:extLst>
                    <a:ext uri="{9D8B030D-6E8A-4147-A177-3AD203B41FA5}">
                      <a16:colId xmlns:a16="http://schemas.microsoft.com/office/drawing/2014/main" val="2078547030"/>
                    </a:ext>
                  </a:extLst>
                </a:gridCol>
                <a:gridCol w="2862943">
                  <a:extLst>
                    <a:ext uri="{9D8B030D-6E8A-4147-A177-3AD203B41FA5}">
                      <a16:colId xmlns:a16="http://schemas.microsoft.com/office/drawing/2014/main" val="2699255814"/>
                    </a:ext>
                  </a:extLst>
                </a:gridCol>
              </a:tblGrid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Miktar (TL)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101648"/>
                  </a:ext>
                </a:extLst>
              </a:tr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Yeni borçlar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744126"/>
                  </a:ext>
                </a:extLst>
              </a:tr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Borç ödemeleri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242143"/>
                  </a:ext>
                </a:extLst>
              </a:tr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 payı ödemeleri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947895"/>
                  </a:ext>
                </a:extLst>
              </a:tr>
              <a:tr h="679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Finansman Fonları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635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7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41072" y="747877"/>
            <a:ext cx="10551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4. Toplam Fon Akımı</a:t>
            </a:r>
            <a:endParaRPr lang="tr-TR" sz="28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644001"/>
              </p:ext>
            </p:extLst>
          </p:nvPr>
        </p:nvGraphicFramePr>
        <p:xfrm>
          <a:off x="838200" y="2365828"/>
          <a:ext cx="10515600" cy="3410860"/>
        </p:xfrm>
        <a:graphic>
          <a:graphicData uri="http://schemas.openxmlformats.org/drawingml/2006/table">
            <a:tbl>
              <a:tblPr firstRow="1" firstCol="1" bandRow="1"/>
              <a:tblGrid>
                <a:gridCol w="7463971">
                  <a:extLst>
                    <a:ext uri="{9D8B030D-6E8A-4147-A177-3AD203B41FA5}">
                      <a16:colId xmlns:a16="http://schemas.microsoft.com/office/drawing/2014/main" val="4134243225"/>
                    </a:ext>
                  </a:extLst>
                </a:gridCol>
                <a:gridCol w="3051629">
                  <a:extLst>
                    <a:ext uri="{9D8B030D-6E8A-4147-A177-3AD203B41FA5}">
                      <a16:colId xmlns:a16="http://schemas.microsoft.com/office/drawing/2014/main" val="1134353438"/>
                    </a:ext>
                  </a:extLst>
                </a:gridCol>
              </a:tblGrid>
              <a:tr h="682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Açıklama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Miktar (TL)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578727"/>
                  </a:ext>
                </a:extLst>
              </a:tr>
              <a:tr h="682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İşletme Fonları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098423"/>
                  </a:ext>
                </a:extLst>
              </a:tr>
              <a:tr h="682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Yatırım Fonları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036385"/>
                  </a:ext>
                </a:extLst>
              </a:tr>
              <a:tr h="682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Finansman Fonları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012261"/>
                  </a:ext>
                </a:extLst>
              </a:tr>
              <a:tr h="68217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 Fon Akımı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190.000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380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6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374</Words>
  <Application>Microsoft Office PowerPoint</Application>
  <PresentationFormat>Geniş ekran</PresentationFormat>
  <Paragraphs>95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7</cp:revision>
  <dcterms:created xsi:type="dcterms:W3CDTF">2024-09-14T12:07:45Z</dcterms:created>
  <dcterms:modified xsi:type="dcterms:W3CDTF">2024-09-14T13:06:47Z</dcterms:modified>
</cp:coreProperties>
</file>