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7"/>
  </p:notesMasterIdLst>
  <p:handoutMasterIdLst>
    <p:handoutMasterId r:id="rId28"/>
  </p:handoutMasterIdLst>
  <p:sldIdLst>
    <p:sldId id="505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08" r:id="rId10"/>
    <p:sldId id="509" r:id="rId11"/>
    <p:sldId id="533" r:id="rId12"/>
    <p:sldId id="510" r:id="rId13"/>
    <p:sldId id="513" r:id="rId14"/>
    <p:sldId id="511" r:id="rId15"/>
    <p:sldId id="512" r:id="rId16"/>
    <p:sldId id="514" r:id="rId17"/>
    <p:sldId id="515" r:id="rId18"/>
    <p:sldId id="526" r:id="rId19"/>
    <p:sldId id="528" r:id="rId20"/>
    <p:sldId id="529" r:id="rId21"/>
    <p:sldId id="530" r:id="rId22"/>
    <p:sldId id="531" r:id="rId23"/>
    <p:sldId id="532" r:id="rId24"/>
    <p:sldId id="516" r:id="rId25"/>
    <p:sldId id="517" r:id="rId26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99FF"/>
    <a:srgbClr val="FF3300"/>
    <a:srgbClr val="FF6600"/>
    <a:srgbClr val="0066FF"/>
    <a:srgbClr val="008000"/>
    <a:srgbClr val="FFFF66"/>
    <a:srgbClr val="FFFF00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320" autoAdjust="0"/>
  </p:normalViewPr>
  <p:slideViewPr>
    <p:cSldViewPr>
      <p:cViewPr>
        <p:scale>
          <a:sx n="66" d="100"/>
          <a:sy n="66" d="100"/>
        </p:scale>
        <p:origin x="1747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3B191C-F995-43F1-B3C0-FB382A17A5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4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D2639E-920E-4569-AD41-D4A0850359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0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sp>
        <p:nvSpPr>
          <p:cNvPr id="8" name="9 Dikdörtgen"/>
          <p:cNvSpPr/>
          <p:nvPr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grpSp>
        <p:nvGrpSpPr>
          <p:cNvPr id="7" name="8 Grup">
            <a:extLst>
              <a:ext uri="{FF2B5EF4-FFF2-40B4-BE49-F238E27FC236}">
                <a16:creationId xmlns:a16="http://schemas.microsoft.com/office/drawing/2014/main" id="{30212EF4-7E58-48D4-86CF-56218E788B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9" name="9 Dikdörtgen">
              <a:extLst>
                <a:ext uri="{FF2B5EF4-FFF2-40B4-BE49-F238E27FC236}">
                  <a16:creationId xmlns:a16="http://schemas.microsoft.com/office/drawing/2014/main" id="{E60A19D7-D0D1-478E-9FD3-25E30A58DC87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0" name="10 Metin kutusu">
              <a:extLst>
                <a:ext uri="{FF2B5EF4-FFF2-40B4-BE49-F238E27FC236}">
                  <a16:creationId xmlns:a16="http://schemas.microsoft.com/office/drawing/2014/main" id="{082C83AA-2CA3-4F12-8D5A-A328441543A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8--</a:t>
              </a:r>
              <a:r>
                <a:rPr lang="tr-TR" sz="2800" b="1" i="1" noProof="0" dirty="0" err="1">
                  <a:solidFill>
                    <a:schemeClr val="bg1"/>
                  </a:solidFill>
                  <a:latin typeface="Calibri" pitchFamily="34" charset="0"/>
                </a:rPr>
                <a:t>Simulink</a:t>
              </a:r>
              <a:endParaRPr lang="tr-TR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27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25344"/>
            <a:ext cx="2133600" cy="328002"/>
          </a:xfrm>
          <a:ln/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7 Metin kutusu">
            <a:extLst>
              <a:ext uri="{FF2B5EF4-FFF2-40B4-BE49-F238E27FC236}">
                <a16:creationId xmlns:a16="http://schemas.microsoft.com/office/drawing/2014/main" id="{45F6403B-1442-4C94-8AA4-798648146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9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43674"/>
            <a:ext cx="2133600" cy="314325"/>
          </a:xfrm>
          <a:ln/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209952EE-659B-4AD1-8797-B8E21A60BF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EB091806-03CC-4A2B-B02C-5C7A089DBD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07D446A9-15F0-4534-B1E3-5641124B183A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F6DC6932-D278-43A0-9211-F1D6DC44338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8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C0F5-0ACC-48CD-A389-E1C8C09C71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5" name="8 Grup">
            <a:extLst>
              <a:ext uri="{FF2B5EF4-FFF2-40B4-BE49-F238E27FC236}">
                <a16:creationId xmlns:a16="http://schemas.microsoft.com/office/drawing/2014/main" id="{87F7AE42-D186-4C02-9F45-31CE93A38A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6" name="9 Dikdörtgen">
              <a:extLst>
                <a:ext uri="{FF2B5EF4-FFF2-40B4-BE49-F238E27FC236}">
                  <a16:creationId xmlns:a16="http://schemas.microsoft.com/office/drawing/2014/main" id="{35B8A949-19D4-46D4-B80A-6183FBD091CE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7" name="10 Metin kutusu">
              <a:extLst>
                <a:ext uri="{FF2B5EF4-FFF2-40B4-BE49-F238E27FC236}">
                  <a16:creationId xmlns:a16="http://schemas.microsoft.com/office/drawing/2014/main" id="{90C15516-74ED-41DE-9D3C-D14ED663624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4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E037-C8A3-475E-A25D-6E3B3DCFA2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7 Metin kutusu">
            <a:extLst>
              <a:ext uri="{FF2B5EF4-FFF2-40B4-BE49-F238E27FC236}">
                <a16:creationId xmlns:a16="http://schemas.microsoft.com/office/drawing/2014/main" id="{85984219-ABB6-42C1-8912-684DF333BD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2" name="8 Grup">
            <a:extLst>
              <a:ext uri="{FF2B5EF4-FFF2-40B4-BE49-F238E27FC236}">
                <a16:creationId xmlns:a16="http://schemas.microsoft.com/office/drawing/2014/main" id="{B7E5D661-E27A-49A6-9100-5F515EABD9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3" name="9 Dikdörtgen">
              <a:extLst>
                <a:ext uri="{FF2B5EF4-FFF2-40B4-BE49-F238E27FC236}">
                  <a16:creationId xmlns:a16="http://schemas.microsoft.com/office/drawing/2014/main" id="{99411983-0812-426C-9077-1E7BBA947525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4" name="10 Metin kutusu">
              <a:extLst>
                <a:ext uri="{FF2B5EF4-FFF2-40B4-BE49-F238E27FC236}">
                  <a16:creationId xmlns:a16="http://schemas.microsoft.com/office/drawing/2014/main" id="{0FE450CF-189C-4517-91CC-4DAFD6D4E7D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84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3AC7-D8E8-4389-B973-6B8C425853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7 Metin kutusu">
            <a:extLst>
              <a:ext uri="{FF2B5EF4-FFF2-40B4-BE49-F238E27FC236}">
                <a16:creationId xmlns:a16="http://schemas.microsoft.com/office/drawing/2014/main" id="{1A62B98D-11BA-4B7E-B1C5-E5CD9C5E2B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1" name="8 Grup">
            <a:extLst>
              <a:ext uri="{FF2B5EF4-FFF2-40B4-BE49-F238E27FC236}">
                <a16:creationId xmlns:a16="http://schemas.microsoft.com/office/drawing/2014/main" id="{7F61668E-C7EC-4DBE-9649-9878CA72D4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2" name="9 Dikdörtgen">
              <a:extLst>
                <a:ext uri="{FF2B5EF4-FFF2-40B4-BE49-F238E27FC236}">
                  <a16:creationId xmlns:a16="http://schemas.microsoft.com/office/drawing/2014/main" id="{0A2F2867-C97A-4517-9491-C2765DFC538F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3" name="10 Metin kutusu">
              <a:extLst>
                <a:ext uri="{FF2B5EF4-FFF2-40B4-BE49-F238E27FC236}">
                  <a16:creationId xmlns:a16="http://schemas.microsoft.com/office/drawing/2014/main" id="{110CFFA6-5800-4BE8-9DF8-A1A7E2C1780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47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62F6-AF95-484A-AB74-A268C4A236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7 Metin kutusu">
            <a:extLst>
              <a:ext uri="{FF2B5EF4-FFF2-40B4-BE49-F238E27FC236}">
                <a16:creationId xmlns:a16="http://schemas.microsoft.com/office/drawing/2014/main" id="{FA7A0FB5-3442-42EB-9440-15C9E7E49C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4" name="8 Grup">
            <a:extLst>
              <a:ext uri="{FF2B5EF4-FFF2-40B4-BE49-F238E27FC236}">
                <a16:creationId xmlns:a16="http://schemas.microsoft.com/office/drawing/2014/main" id="{58E63A79-3A35-4933-A9DD-4F9F7134B7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5" name="9 Dikdörtgen">
              <a:extLst>
                <a:ext uri="{FF2B5EF4-FFF2-40B4-BE49-F238E27FC236}">
                  <a16:creationId xmlns:a16="http://schemas.microsoft.com/office/drawing/2014/main" id="{095F3EC9-2C58-4009-BA29-FF5C3B32861B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6" name="10 Metin kutusu">
              <a:extLst>
                <a:ext uri="{FF2B5EF4-FFF2-40B4-BE49-F238E27FC236}">
                  <a16:creationId xmlns:a16="http://schemas.microsoft.com/office/drawing/2014/main" id="{E50317A8-8F11-47E4-8A3B-6B30572C476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2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66F4-E831-4964-A544-04130D01D3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7 Metin kutusu">
            <a:extLst>
              <a:ext uri="{FF2B5EF4-FFF2-40B4-BE49-F238E27FC236}">
                <a16:creationId xmlns:a16="http://schemas.microsoft.com/office/drawing/2014/main" id="{212008B0-1B19-4892-97BB-C1196FE145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4" name="8 Grup">
            <a:extLst>
              <a:ext uri="{FF2B5EF4-FFF2-40B4-BE49-F238E27FC236}">
                <a16:creationId xmlns:a16="http://schemas.microsoft.com/office/drawing/2014/main" id="{A455C2EF-1BD0-4FFD-855B-863299C740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5" name="9 Dikdörtgen">
              <a:extLst>
                <a:ext uri="{FF2B5EF4-FFF2-40B4-BE49-F238E27FC236}">
                  <a16:creationId xmlns:a16="http://schemas.microsoft.com/office/drawing/2014/main" id="{FE27677C-3D58-43A0-BF42-C54427B2244E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6" name="10 Metin kutusu">
              <a:extLst>
                <a:ext uri="{FF2B5EF4-FFF2-40B4-BE49-F238E27FC236}">
                  <a16:creationId xmlns:a16="http://schemas.microsoft.com/office/drawing/2014/main" id="{95907413-9357-44A8-BC33-05330B38EDC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5993-D7D8-4A8A-9486-45161E8EF2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F58BFDE3-83C4-44B7-8703-DF26C8D8CF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5E8ACE19-2BF1-42BC-87C3-40DC656EDF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8CCB8D8D-2581-4656-AAC4-A8BA3E1B4E51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8BDD8FB9-06EC-46C6-AAE2-AC4724C9F54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7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401C-05A4-4B81-A40E-8FD2EE1257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F8D88428-42AF-4E5E-BEDD-C9E7168922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E58D264C-0947-41CC-878C-14DB040475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B72DAA61-A6EB-4666-BF9F-121DD6127EBF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F1FCF732-7578-47A3-BBA3-7797F1F0201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8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7CBE46D-BB34-4CFF-9DD6-751E4C9DF3A9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grpSp>
        <p:nvGrpSpPr>
          <p:cNvPr id="8" name="8 Grup"/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9" name="9 Dikdörtgen"/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0" name="10 Metin kutusu"/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8—</a:t>
              </a:r>
              <a:r>
                <a:rPr lang="tr-TR" sz="2800" b="1" i="1" noProof="0" dirty="0" err="1">
                  <a:solidFill>
                    <a:schemeClr val="bg1"/>
                  </a:solidFill>
                  <a:latin typeface="Calibri" pitchFamily="34" charset="0"/>
                </a:rPr>
                <a:t>Simulink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6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396516"/>
            <a:ext cx="7872413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§"/>
            </a:pP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bir MATLAB eklentisidir ve çalıştırmak için </a:t>
            </a: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MATLAB’a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sahip olmak gerekir.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ile dinamik modellerin simülasyonu yapılabilir.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tr-TR" sz="20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Simulink’te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grafik blok diyagramları ile sistem oluşturulur.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Biraz sonra üzerinde çalışacağımız örneğin blok diyagramı aşağıdadır.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2953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nedir?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038A05A-D549-4DE8-95E7-E75545D7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42062"/>
            <a:ext cx="4680012" cy="25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3548" y="1529785"/>
            <a:ext cx="3070432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 err="1">
                <a:latin typeface="Calibri" pitchFamily="34" charset="0"/>
                <a:cs typeface="Calibri" pitchFamily="34" charset="0"/>
              </a:rPr>
              <a:t>Euler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Denklemi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FA6E587-F1BB-458E-B755-FE884AC3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17" y="2047363"/>
            <a:ext cx="4872230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Bu durumda son denklem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Euler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Denklemine yazılırsa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754E12-2FA2-41AE-8728-4B3F6361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2029756"/>
            <a:ext cx="2796758" cy="743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2FE07C2-395C-45D3-8066-E1B13879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084872"/>
            <a:ext cx="2133600" cy="959404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2749243"/>
            <a:ext cx="3070432" cy="1323439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5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nolu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denklemde ivme aşağıdaki şekilde çekilebilir ve bilindiği üzere ivme hızın birinci türevidir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574EAA8-B2E6-4D35-B948-64600AF6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43" y="2808063"/>
            <a:ext cx="3746150" cy="1160997"/>
          </a:xfrm>
          <a:prstGeom prst="rect">
            <a:avLst/>
          </a:prstGeom>
        </p:spPr>
      </p:pic>
      <p:sp>
        <p:nvSpPr>
          <p:cNvPr id="11" name="Sağ Ayraç 10">
            <a:extLst>
              <a:ext uri="{FF2B5EF4-FFF2-40B4-BE49-F238E27FC236}">
                <a16:creationId xmlns:a16="http://schemas.microsoft.com/office/drawing/2014/main" id="{218866CA-4EB6-4EA6-8E9A-3B39EDF34945}"/>
              </a:ext>
            </a:extLst>
          </p:cNvPr>
          <p:cNvSpPr/>
          <p:nvPr/>
        </p:nvSpPr>
        <p:spPr bwMode="auto">
          <a:xfrm>
            <a:off x="3743908" y="1196752"/>
            <a:ext cx="254188" cy="3847524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FDF9EB4-06DC-420F-9768-5643D303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01" y="1016732"/>
            <a:ext cx="6448425" cy="265747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EC77A38-D96F-4EF8-8930-0AD626284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01" y="3791669"/>
            <a:ext cx="6581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1039208"/>
            <a:ext cx="8316924" cy="507831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 err="1"/>
              <a:t>clc</a:t>
            </a:r>
            <a:endParaRPr lang="tr-TR" dirty="0"/>
          </a:p>
          <a:p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r>
              <a:rPr lang="tr-TR" dirty="0"/>
              <a:t>m=1;</a:t>
            </a:r>
          </a:p>
          <a:p>
            <a:r>
              <a:rPr lang="tr-TR" dirty="0"/>
              <a:t>g=9.81;</a:t>
            </a:r>
          </a:p>
          <a:p>
            <a:r>
              <a:rPr lang="tr-TR" dirty="0" err="1"/>
              <a:t>alpha</a:t>
            </a:r>
            <a:r>
              <a:rPr lang="tr-TR" dirty="0"/>
              <a:t>=0.05;</a:t>
            </a:r>
          </a:p>
          <a:p>
            <a:r>
              <a:rPr lang="tr-TR" dirty="0" err="1"/>
              <a:t>deltat</a:t>
            </a:r>
            <a:r>
              <a:rPr lang="tr-TR" dirty="0"/>
              <a:t>=0.1;</a:t>
            </a:r>
          </a:p>
          <a:p>
            <a:r>
              <a:rPr lang="tr-TR" dirty="0"/>
              <a:t>V(1)=0;</a:t>
            </a:r>
          </a:p>
          <a:p>
            <a:r>
              <a:rPr lang="tr-TR" dirty="0"/>
              <a:t>s=0;</a:t>
            </a:r>
          </a:p>
          <a:p>
            <a:r>
              <a:rPr lang="tr-TR" dirty="0"/>
              <a:t>N=10;</a:t>
            </a:r>
          </a:p>
          <a:p>
            <a:r>
              <a:rPr lang="tr-TR" dirty="0" err="1"/>
              <a:t>for</a:t>
            </a:r>
            <a:r>
              <a:rPr lang="tr-TR" dirty="0"/>
              <a:t> i=1:deltat:N</a:t>
            </a:r>
          </a:p>
          <a:p>
            <a:r>
              <a:rPr lang="tr-TR" dirty="0"/>
              <a:t>    s=s+1;</a:t>
            </a:r>
          </a:p>
          <a:p>
            <a:r>
              <a:rPr lang="tr-TR" dirty="0"/>
              <a:t>    V(s+1)=V(s)+</a:t>
            </a:r>
            <a:r>
              <a:rPr lang="tr-TR" dirty="0" err="1"/>
              <a:t>deltat</a:t>
            </a:r>
            <a:r>
              <a:rPr lang="tr-TR" dirty="0"/>
              <a:t>*(g-</a:t>
            </a:r>
            <a:r>
              <a:rPr lang="tr-TR" dirty="0" err="1"/>
              <a:t>alpha</a:t>
            </a:r>
            <a:r>
              <a:rPr lang="tr-TR" dirty="0"/>
              <a:t>/m*V(s)^2);</a:t>
            </a:r>
          </a:p>
          <a:p>
            <a:r>
              <a:rPr lang="tr-TR" dirty="0"/>
              <a:t>    </a:t>
            </a:r>
            <a:r>
              <a:rPr lang="tr-TR" dirty="0" err="1"/>
              <a:t>tt</a:t>
            </a:r>
            <a:r>
              <a:rPr lang="tr-TR" dirty="0"/>
              <a:t>(s)=i;</a:t>
            </a:r>
          </a:p>
          <a:p>
            <a:r>
              <a:rPr lang="tr-TR" dirty="0" err="1"/>
              <a:t>end</a:t>
            </a:r>
            <a:endParaRPr lang="tr-TR" dirty="0"/>
          </a:p>
          <a:p>
            <a:r>
              <a:rPr lang="tr-TR" dirty="0"/>
              <a:t> </a:t>
            </a:r>
          </a:p>
          <a:p>
            <a:r>
              <a:rPr lang="tr-TR" dirty="0" err="1"/>
              <a:t>V_lim</a:t>
            </a:r>
            <a:r>
              <a:rPr lang="tr-TR" dirty="0"/>
              <a:t>=</a:t>
            </a:r>
            <a:r>
              <a:rPr lang="tr-TR" dirty="0" err="1"/>
              <a:t>sqrt</a:t>
            </a:r>
            <a:r>
              <a:rPr lang="tr-TR" dirty="0"/>
              <a:t>(g*m/</a:t>
            </a:r>
            <a:r>
              <a:rPr lang="tr-TR" dirty="0" err="1"/>
              <a:t>alpha</a:t>
            </a:r>
            <a:r>
              <a:rPr lang="tr-TR" dirty="0"/>
              <a:t>);</a:t>
            </a:r>
          </a:p>
          <a:p>
            <a:r>
              <a:rPr lang="en-US" dirty="0"/>
              <a:t>plot(</a:t>
            </a:r>
            <a:r>
              <a:rPr lang="en-US" dirty="0" err="1"/>
              <a:t>tt,V</a:t>
            </a:r>
            <a:r>
              <a:rPr lang="en-US" dirty="0"/>
              <a:t>(1:length(V)-1),</a:t>
            </a:r>
            <a:r>
              <a:rPr lang="en-US" dirty="0" err="1"/>
              <a:t>tt,ones</a:t>
            </a:r>
            <a:r>
              <a:rPr lang="en-US" dirty="0"/>
              <a:t>(1,length(</a:t>
            </a:r>
            <a:r>
              <a:rPr lang="en-US" dirty="0" err="1"/>
              <a:t>tt</a:t>
            </a:r>
            <a:r>
              <a:rPr lang="en-US" dirty="0"/>
              <a:t>))*</a:t>
            </a:r>
            <a:r>
              <a:rPr lang="en-US" dirty="0" err="1"/>
              <a:t>V_lim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758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F7E4E74-11A8-4F63-AD96-0934F09DE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6" y="1258888"/>
            <a:ext cx="8414518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Hız, limit hıza yaklaşmaktadır ve bu şartlar altında yaklaşık 6 saniyede hız sabitlenmektedir.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A5113E-1EA8-47E9-A7B4-1315DDBC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43" y="206084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" y="1470734"/>
            <a:ext cx="8316924" cy="1200329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Burada </a:t>
            </a:r>
            <a:r>
              <a:rPr lang="tr-TR" dirty="0" err="1"/>
              <a:t>alpha</a:t>
            </a:r>
            <a:r>
              <a:rPr lang="tr-TR" dirty="0"/>
              <a:t> direnç katsayısıdır ve aerodinamik direnç katsayısı ile ilişkisi aşağıdaki gibidir;</a:t>
            </a:r>
          </a:p>
          <a:p>
            <a:endParaRPr lang="tr-TR" dirty="0"/>
          </a:p>
          <a:p>
            <a:r>
              <a:rPr lang="tr-TR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67E40A11-6E03-4BDA-A448-70AB12BB16E9}"/>
                  </a:ext>
                </a:extLst>
              </p:cNvPr>
              <p:cNvSpPr/>
              <p:nvPr/>
            </p:nvSpPr>
            <p:spPr>
              <a:xfrm>
                <a:off x="2133600" y="3069196"/>
                <a:ext cx="4229491" cy="1117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5000" dirty="0" err="1">
                    <a:solidFill>
                      <a:srgbClr val="000000"/>
                    </a:solidFill>
                  </a:rPr>
                  <a:t>alpha</a:t>
                </a:r>
                <a14:m>
                  <m:oMath xmlns:m="http://schemas.openxmlformats.org/officeDocument/2006/math">
                    <m:r>
                      <a:rPr lang="tr-TR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tr-TR" sz="5000" dirty="0"/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67E40A11-6E03-4BDA-A448-70AB12BB1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069196"/>
                <a:ext cx="4229491" cy="1117742"/>
              </a:xfrm>
              <a:prstGeom prst="rect">
                <a:avLst/>
              </a:prstGeom>
              <a:blipFill>
                <a:blip r:embed="rId2"/>
                <a:stretch>
                  <a:fillRect l="-6916" t="-5978" b="-135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25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27" y="1150085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Aynı örneği </a:t>
            </a:r>
            <a:r>
              <a:rPr lang="tr-TR" dirty="0" err="1"/>
              <a:t>Simulink</a:t>
            </a:r>
            <a:r>
              <a:rPr lang="tr-TR" dirty="0"/>
              <a:t> ile çözelim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872EE82-2C81-47FD-B7B5-E0EDFD14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27" y="4653136"/>
            <a:ext cx="8316924" cy="175432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1- </a:t>
            </a:r>
            <a:r>
              <a:rPr lang="tr-TR" dirty="0" err="1"/>
              <a:t>Constant</a:t>
            </a:r>
            <a:endParaRPr lang="tr-TR" dirty="0"/>
          </a:p>
          <a:p>
            <a:r>
              <a:rPr lang="tr-TR" dirty="0"/>
              <a:t>2- </a:t>
            </a:r>
            <a:r>
              <a:rPr lang="tr-TR" dirty="0" err="1"/>
              <a:t>Sum</a:t>
            </a:r>
            <a:r>
              <a:rPr lang="tr-TR" dirty="0"/>
              <a:t> (</a:t>
            </a:r>
            <a:r>
              <a:rPr lang="tr-TR" dirty="0" err="1"/>
              <a:t>Rectangle</a:t>
            </a:r>
            <a:r>
              <a:rPr lang="tr-TR" dirty="0"/>
              <a:t>, -+)</a:t>
            </a:r>
          </a:p>
          <a:p>
            <a:r>
              <a:rPr lang="tr-TR" dirty="0"/>
              <a:t>3- </a:t>
            </a:r>
            <a:r>
              <a:rPr lang="tr-TR" dirty="0" err="1"/>
              <a:t>Integrator</a:t>
            </a:r>
            <a:endParaRPr lang="tr-TR" dirty="0"/>
          </a:p>
          <a:p>
            <a:r>
              <a:rPr lang="tr-TR" dirty="0"/>
              <a:t>4- </a:t>
            </a:r>
            <a:r>
              <a:rPr lang="tr-TR" dirty="0" err="1"/>
              <a:t>Scope</a:t>
            </a:r>
            <a:endParaRPr lang="tr-TR" dirty="0"/>
          </a:p>
          <a:p>
            <a:r>
              <a:rPr lang="tr-TR" dirty="0"/>
              <a:t>5- Math </a:t>
            </a:r>
            <a:r>
              <a:rPr lang="tr-TR" dirty="0" err="1"/>
              <a:t>Function</a:t>
            </a:r>
            <a:r>
              <a:rPr lang="tr-TR" dirty="0"/>
              <a:t> (</a:t>
            </a:r>
            <a:r>
              <a:rPr lang="tr-TR" dirty="0" err="1"/>
              <a:t>square</a:t>
            </a:r>
            <a:r>
              <a:rPr lang="tr-TR" dirty="0"/>
              <a:t>)</a:t>
            </a:r>
          </a:p>
          <a:p>
            <a:r>
              <a:rPr lang="tr-TR" dirty="0"/>
              <a:t>6- </a:t>
            </a:r>
            <a:r>
              <a:rPr lang="tr-TR" dirty="0" err="1"/>
              <a:t>Gain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23F6F8-A6EA-4FE6-BA17-FDDB4817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0" y="1786114"/>
            <a:ext cx="56769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27" y="1150085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Aynı örneği </a:t>
            </a:r>
            <a:r>
              <a:rPr lang="tr-TR" dirty="0" err="1"/>
              <a:t>Simulink</a:t>
            </a:r>
            <a:r>
              <a:rPr lang="tr-TR" dirty="0"/>
              <a:t> ile çözelim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9BC624-47DB-480E-A83B-8C61678F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9" y="1994126"/>
            <a:ext cx="7620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27" y="1150085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Aynı örneği </a:t>
            </a:r>
            <a:r>
              <a:rPr lang="tr-TR" dirty="0" err="1"/>
              <a:t>Simulink</a:t>
            </a:r>
            <a:r>
              <a:rPr lang="tr-TR" dirty="0"/>
              <a:t> ile çözelim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EC9A93-BC43-46FB-80B1-2E3E4DE4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6115"/>
            <a:ext cx="5328592" cy="48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" y="950455"/>
            <a:ext cx="8316924" cy="230832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Basit bir </a:t>
            </a:r>
            <a:r>
              <a:rPr lang="tr-TR" dirty="0" err="1"/>
              <a:t>cruise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sistemi üzerinde çalışalım. Bilindiği üzere </a:t>
            </a:r>
            <a:r>
              <a:rPr lang="tr-TR" dirty="0" err="1"/>
              <a:t>cruise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sistemi ile araç hızı düzenlenebilir.</a:t>
            </a:r>
          </a:p>
          <a:p>
            <a:r>
              <a:rPr lang="tr-TR" dirty="0"/>
              <a:t>Bunun için araç dinamiği modeli kullanılabilir. </a:t>
            </a:r>
            <a:r>
              <a:rPr lang="tr-TR" b="1" i="1" dirty="0">
                <a:solidFill>
                  <a:srgbClr val="FF0000"/>
                </a:solidFill>
              </a:rPr>
              <a:t>u-</a:t>
            </a:r>
            <a:r>
              <a:rPr lang="tr-TR" b="1" i="1" dirty="0" err="1">
                <a:solidFill>
                  <a:srgbClr val="FF0000"/>
                </a:solidFill>
              </a:rPr>
              <a:t>bv</a:t>
            </a:r>
            <a:r>
              <a:rPr lang="tr-TR" b="1" i="1" dirty="0">
                <a:solidFill>
                  <a:srgbClr val="FF0000"/>
                </a:solidFill>
              </a:rPr>
              <a:t> = </a:t>
            </a:r>
            <a:r>
              <a:rPr lang="tr-TR" b="1" i="1" dirty="0" err="1">
                <a:solidFill>
                  <a:srgbClr val="FF0000"/>
                </a:solidFill>
              </a:rPr>
              <a:t>ma</a:t>
            </a:r>
            <a:endParaRPr lang="tr-TR" b="1" i="1" dirty="0">
              <a:solidFill>
                <a:srgbClr val="FF0000"/>
              </a:solidFill>
            </a:endParaRPr>
          </a:p>
          <a:p>
            <a:r>
              <a:rPr lang="tr-TR" dirty="0"/>
              <a:t>Bu denklem bir önceki örnekte incelediğimiz serbest düşen cisim dinamiği ile benzerdir. Ancak burada direnç kuvveti hız ile lineer orantılıdır ve yerçekimi yerine harici bir u hızı söz konusudur. </a:t>
            </a:r>
          </a:p>
          <a:p>
            <a:r>
              <a:rPr lang="tr-TR" dirty="0"/>
              <a:t>Modelin giriş parametresi istenen hızdır. Değeri 0’dan 1’e artan bir step fonksiyonu ile bu uygulama oluşturulabilir.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C2F295-8CC3-4345-85C5-3321756B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70" y="3984197"/>
            <a:ext cx="6912260" cy="22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7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" y="1191095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Matematik semboller için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906472-7934-44FF-A6CE-2605CF48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2" y="1880828"/>
            <a:ext cx="7132336" cy="41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160748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SIMULINK’i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çalıştırmak için…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874721-6A43-4B50-B41D-34B6EC22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882098"/>
            <a:ext cx="7956376" cy="251578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EE4BE9E-A2D9-461F-A465-9E8D34EEFD14}"/>
              </a:ext>
            </a:extLst>
          </p:cNvPr>
          <p:cNvSpPr txBox="1"/>
          <p:nvPr/>
        </p:nvSpPr>
        <p:spPr>
          <a:xfrm flipH="1">
            <a:off x="5184068" y="2175623"/>
            <a:ext cx="5040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0694B55-ACCC-4944-BC95-CFFF6893C2FC}"/>
              </a:ext>
            </a:extLst>
          </p:cNvPr>
          <p:cNvSpPr/>
          <p:nvPr/>
        </p:nvSpPr>
        <p:spPr>
          <a:xfrm>
            <a:off x="3915844" y="4217290"/>
            <a:ext cx="454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SIMULINK’e</a:t>
            </a: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tıklanır veya </a:t>
            </a:r>
            <a:r>
              <a:rPr lang="tr-TR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command</a:t>
            </a: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window’da</a:t>
            </a: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</a:t>
            </a: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yazılır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8657E66-98F2-41F9-9035-D0911582B216}"/>
              </a:ext>
            </a:extLst>
          </p:cNvPr>
          <p:cNvCxnSpPr>
            <a:endCxn id="5" idx="2"/>
          </p:cNvCxnSpPr>
          <p:nvPr/>
        </p:nvCxnSpPr>
        <p:spPr bwMode="auto">
          <a:xfrm flipV="1">
            <a:off x="5184068" y="2821954"/>
            <a:ext cx="252028" cy="1291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93668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9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0" y="1118122"/>
            <a:ext cx="8316924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Bu örnekte gel git türbinlerinin belirli bir süre zarfındaki performanslarını hesaplamak için aşağıdaki denklem kullanılacaktır. Bu denklem bir kullanıcı tanımlı fonksiyon ile </a:t>
            </a:r>
            <a:r>
              <a:rPr lang="tr-TR" dirty="0" err="1"/>
              <a:t>simulink’e</a:t>
            </a:r>
            <a:r>
              <a:rPr lang="tr-TR" dirty="0"/>
              <a:t> aktarılacaktır.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E53E80-5BFF-4C16-B53F-974A6C5A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52304"/>
            <a:ext cx="6376987" cy="333885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AA13BD8-C127-4511-8957-0CBEDFFA7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6" b="10981"/>
          <a:stretch/>
        </p:blipFill>
        <p:spPr>
          <a:xfrm>
            <a:off x="3059832" y="3429000"/>
            <a:ext cx="1981200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10 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Discrete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 time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0" y="1256622"/>
            <a:ext cx="8316924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Bir aracın son bilinen pozisyonu, hızı ve t zaman aralığında yola çıkarak yeni pozisyonu aşağıdaki </a:t>
            </a:r>
            <a:r>
              <a:rPr lang="tr-TR" dirty="0" err="1"/>
              <a:t>discrete</a:t>
            </a:r>
            <a:r>
              <a:rPr lang="tr-TR" dirty="0"/>
              <a:t> (ayrık) denklem ile bulunabilir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9BB81C-E7F2-4749-BC7F-B542B751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193271"/>
            <a:ext cx="5433417" cy="3408107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872EC29-E68A-4DC8-B31D-B20F3F2CA4FE}"/>
              </a:ext>
            </a:extLst>
          </p:cNvPr>
          <p:cNvSpPr/>
          <p:nvPr/>
        </p:nvSpPr>
        <p:spPr>
          <a:xfrm>
            <a:off x="6535832" y="2470091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İlk pozisyon 20 m</a:t>
            </a:r>
          </a:p>
          <a:p>
            <a:r>
              <a:rPr lang="tr-TR" dirty="0"/>
              <a:t>Hız 20 m/s</a:t>
            </a:r>
          </a:p>
          <a:p>
            <a:r>
              <a:rPr lang="tr-TR" dirty="0"/>
              <a:t>Zaman aralığı 0.25 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172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11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7" y="980728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1’den 10’a kadar sayıların toplamını hesaplamak için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37B8191-06C7-4F0F-B6E2-C01E097B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" y="1448780"/>
            <a:ext cx="3924300" cy="1571625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FAE28241-E31B-42CC-87AE-9CCE005E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93" y="3074494"/>
            <a:ext cx="8316924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Şimdi Newton Soğutma Kanununu üzerinde duralım. Görüldüğü üzere bu denklem birinci dereceden adi </a:t>
            </a:r>
            <a:r>
              <a:rPr lang="tr-TR" dirty="0" err="1"/>
              <a:t>dif</a:t>
            </a:r>
            <a:r>
              <a:rPr lang="tr-TR" dirty="0"/>
              <a:t> denklemdir. Sürekli (</a:t>
            </a:r>
            <a:r>
              <a:rPr lang="tr-TR" dirty="0" err="1"/>
              <a:t>continuous</a:t>
            </a:r>
            <a:r>
              <a:rPr lang="tr-TR" dirty="0"/>
              <a:t>) sistemlerde en yüksek </a:t>
            </a:r>
            <a:r>
              <a:rPr lang="tr-TR" dirty="0" err="1"/>
              <a:t>mertebeli</a:t>
            </a:r>
            <a:r>
              <a:rPr lang="tr-TR" dirty="0"/>
              <a:t> terim eşitliğin solunda kalacak şekilde denklem düzenlenir.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DD6D770-4113-4E30-A594-410CD9F0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00" y="2234592"/>
            <a:ext cx="3219450" cy="4857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4F14BB4-5A5C-42DA-BDB4-94879AAD0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93096"/>
            <a:ext cx="2158950" cy="18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x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7" y="944724"/>
            <a:ext cx="8316924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Aşağıdaki </a:t>
            </a:r>
            <a:r>
              <a:rPr lang="tr-TR" dirty="0" err="1"/>
              <a:t>dif</a:t>
            </a:r>
            <a:r>
              <a:rPr lang="tr-TR" dirty="0"/>
              <a:t> denklemin çözümünü yapalım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F9354D17-CDA9-4E35-9C29-DD78B3DBFF84}"/>
                  </a:ext>
                </a:extLst>
              </p:cNvPr>
              <p:cNvSpPr txBox="1"/>
              <p:nvPr/>
            </p:nvSpPr>
            <p:spPr>
              <a:xfrm>
                <a:off x="2095180" y="1830172"/>
                <a:ext cx="4120487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=1−5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−2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   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F9354D17-CDA9-4E35-9C29-DD78B3DBF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80" y="1830172"/>
                <a:ext cx="4120487" cy="555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7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DE2F36-1584-4A20-B446-979833D6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27" y="873087"/>
            <a:ext cx="8316924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dirty="0"/>
              <a:t>Bir başka örnekte kütleli yay ve sönümleme elemanından oluşan bir mekanik sistem modeli üzerinde duralım, aşağıda şematik resmi verilen böyle bir sistem aşağıdaki denklem ile matematiksel olarak modellenebilir.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DB48C2-BF0E-4FB9-AB71-A96498CD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24730"/>
            <a:ext cx="2895600" cy="37338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94E5C2F-AE11-46B0-8C8E-7FF6103CD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09" y="2158391"/>
            <a:ext cx="2867025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DA9E701A-1CB4-4153-95DA-002A238D1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3908" y="3030259"/>
                <a:ext cx="4840031" cy="2031325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r>
                  <a:rPr lang="tr-TR" dirty="0"/>
                  <a:t>Burada;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: Kütle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: Sönümleme katsayısı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: İvme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: Hız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: Yer değiştirme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tr-TR" dirty="0"/>
                  <a:t> : Kuvvet</a:t>
                </a:r>
              </a:p>
            </p:txBody>
          </p:sp>
        </mc:Choice>
        <mc:Fallback xmlns="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DA9E701A-1CB4-4153-95DA-002A238D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908" y="3030259"/>
                <a:ext cx="4840031" cy="2031325"/>
              </a:xfrm>
              <a:prstGeom prst="rect">
                <a:avLst/>
              </a:prstGeom>
              <a:blipFill>
                <a:blip r:embed="rId4"/>
                <a:stretch>
                  <a:fillRect l="-1008" t="-1201" b="-450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>
            <a:extLst>
              <a:ext uri="{FF2B5EF4-FFF2-40B4-BE49-F238E27FC236}">
                <a16:creationId xmlns:a16="http://schemas.microsoft.com/office/drawing/2014/main" id="{011A4D66-550D-4AFC-8983-7FA06358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020" y="5193196"/>
            <a:ext cx="311568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F784DE5-C646-4EE2-B3DF-7835F398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8327"/>
            <a:ext cx="8523037" cy="36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1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0ED016B-FE6D-4D22-B465-4FD8888F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5" y="1861314"/>
            <a:ext cx="7749041" cy="4143484"/>
          </a:xfrm>
          <a:prstGeom prst="rect">
            <a:avLst/>
          </a:prstGeo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944724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başlangıç sayfası için…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EE4BE9E-A2D9-461F-A465-9E8D34EEFD14}"/>
              </a:ext>
            </a:extLst>
          </p:cNvPr>
          <p:cNvSpPr txBox="1"/>
          <p:nvPr/>
        </p:nvSpPr>
        <p:spPr>
          <a:xfrm>
            <a:off x="1877948" y="3209231"/>
            <a:ext cx="1469915" cy="72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0694B55-ACCC-4944-BC95-CFFF6893C2FC}"/>
              </a:ext>
            </a:extLst>
          </p:cNvPr>
          <p:cNvSpPr/>
          <p:nvPr/>
        </p:nvSpPr>
        <p:spPr>
          <a:xfrm>
            <a:off x="2630782" y="5704686"/>
            <a:ext cx="454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Boş bir model açmak için ilgili kısa yola tıklanır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C72468F3-4F16-4404-B8E4-D8DB6BBB5A19}"/>
              </a:ext>
            </a:extLst>
          </p:cNvPr>
          <p:cNvCxnSpPr>
            <a:endCxn id="5" idx="2"/>
          </p:cNvCxnSpPr>
          <p:nvPr/>
        </p:nvCxnSpPr>
        <p:spPr bwMode="auto">
          <a:xfrm flipH="1" flipV="1">
            <a:off x="2612906" y="3933056"/>
            <a:ext cx="2175118" cy="17716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8393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8D66F0-91FC-4511-B97C-E9226FA7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1" y="1781067"/>
            <a:ext cx="7266052" cy="4797785"/>
          </a:xfrm>
          <a:prstGeom prst="rect">
            <a:avLst/>
          </a:prstGeo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016732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</a:t>
            </a: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library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browser için…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EE4BE9E-A2D9-461F-A465-9E8D34EEFD14}"/>
              </a:ext>
            </a:extLst>
          </p:cNvPr>
          <p:cNvSpPr txBox="1"/>
          <p:nvPr/>
        </p:nvSpPr>
        <p:spPr>
          <a:xfrm>
            <a:off x="2447765" y="2240869"/>
            <a:ext cx="396044" cy="646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0694B55-ACCC-4944-BC95-CFFF6893C2FC}"/>
              </a:ext>
            </a:extLst>
          </p:cNvPr>
          <p:cNvSpPr/>
          <p:nvPr/>
        </p:nvSpPr>
        <p:spPr>
          <a:xfrm>
            <a:off x="2657919" y="3988612"/>
            <a:ext cx="454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Blok seçimi yapmak için ilgili kısa yola tıklanır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5C61C2A-4F97-4CF7-BA8F-13D116D94AE3}"/>
              </a:ext>
            </a:extLst>
          </p:cNvPr>
          <p:cNvCxnSpPr>
            <a:endCxn id="5" idx="2"/>
          </p:cNvCxnSpPr>
          <p:nvPr/>
        </p:nvCxnSpPr>
        <p:spPr bwMode="auto">
          <a:xfrm flipH="1" flipV="1">
            <a:off x="2645787" y="2887201"/>
            <a:ext cx="1350149" cy="1101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9454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160748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</a:t>
            </a: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library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browser…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862094F-6672-4822-AA46-98240EEF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1988840"/>
            <a:ext cx="4736194" cy="45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9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160748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basit örnek…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A14D72-A72C-40ED-92B0-0043990E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2145299"/>
            <a:ext cx="6195916" cy="410338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5B6C394F-70AA-4003-8C2A-A4E55361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9" y="4043101"/>
            <a:ext cx="2548537" cy="132343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Math Operations/Sine </a:t>
            </a: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Wave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Function</a:t>
            </a:r>
            <a:endParaRPr lang="tr-TR" sz="20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741F489-F80D-4483-8C6F-64514CDA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88" y="4350877"/>
            <a:ext cx="2548537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Sinks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/</a:t>
            </a:r>
            <a:r>
              <a:rPr lang="tr-TR" sz="2000" dirty="0" err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Scope</a:t>
            </a:r>
            <a:endParaRPr lang="tr-TR" sz="2000" dirty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D40C20-5E37-437C-8365-99F43845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8" y="675856"/>
            <a:ext cx="2550234" cy="3429000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B0245181-EE5C-4CA4-85ED-3D7636772973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4188" y="2121984"/>
            <a:ext cx="825928" cy="4453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FB658A39-BDD2-42C6-B665-A48564DC2527}"/>
              </a:ext>
            </a:extLst>
          </p:cNvPr>
          <p:cNvCxnSpPr/>
          <p:nvPr/>
        </p:nvCxnSpPr>
        <p:spPr bwMode="auto">
          <a:xfrm flipV="1">
            <a:off x="3899083" y="3320988"/>
            <a:ext cx="2365105" cy="115212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7ABB4AFF-A7D2-44DC-AAA7-9CB2C01FFA8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75756" y="4473116"/>
            <a:ext cx="1080120" cy="1429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8395575-C1F9-4192-8412-19F5C192DDBB}"/>
              </a:ext>
            </a:extLst>
          </p:cNvPr>
          <p:cNvCxnSpPr/>
          <p:nvPr/>
        </p:nvCxnSpPr>
        <p:spPr bwMode="auto">
          <a:xfrm flipV="1">
            <a:off x="5602687" y="4473116"/>
            <a:ext cx="661501" cy="23170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Resim 17">
            <a:extLst>
              <a:ext uri="{FF2B5EF4-FFF2-40B4-BE49-F238E27FC236}">
                <a16:creationId xmlns:a16="http://schemas.microsoft.com/office/drawing/2014/main" id="{E082F7B0-0370-49C9-9F2C-48D5F1CE6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315" y="5101334"/>
            <a:ext cx="2026639" cy="1806289"/>
          </a:xfrm>
          <a:prstGeom prst="rect">
            <a:avLst/>
          </a:prstGeom>
        </p:spPr>
      </p:pic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9F2B78BA-54A9-49DC-B760-AA243B4CE07E}"/>
              </a:ext>
            </a:extLst>
          </p:cNvPr>
          <p:cNvCxnSpPr/>
          <p:nvPr/>
        </p:nvCxnSpPr>
        <p:spPr bwMode="auto">
          <a:xfrm flipH="1">
            <a:off x="5400092" y="4827059"/>
            <a:ext cx="202595" cy="438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D1778160-DB1E-489C-8618-BB9E1B14BAD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3948" y="2121984"/>
            <a:ext cx="3384034" cy="21407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01A160E-D638-41DD-B6AA-FEAC8873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02" y="2030572"/>
            <a:ext cx="6569134" cy="4332833"/>
          </a:xfrm>
          <a:prstGeom prst="rect">
            <a:avLst/>
          </a:prstGeo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160748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basit örnek…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2F7CFA3-95D2-4B55-8C67-2F36D2B5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24" y="711863"/>
            <a:ext cx="2137743" cy="1916597"/>
          </a:xfrm>
          <a:prstGeom prst="rect">
            <a:avLst/>
          </a:prstGeom>
        </p:spPr>
      </p:pic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7ABB4AFF-A7D2-44DC-AAA7-9CB2C01FFA8E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9097" y="2492896"/>
            <a:ext cx="780955" cy="93610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Resim 12">
            <a:extLst>
              <a:ext uri="{FF2B5EF4-FFF2-40B4-BE49-F238E27FC236}">
                <a16:creationId xmlns:a16="http://schemas.microsoft.com/office/drawing/2014/main" id="{609539C9-D8AD-4502-8575-4E08EAE4E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29" y="2492896"/>
            <a:ext cx="2139741" cy="1916597"/>
          </a:xfrm>
          <a:prstGeom prst="rect">
            <a:avLst/>
          </a:prstGeom>
        </p:spPr>
      </p:pic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7371F98-3840-4B93-8B1D-DE2FBA921DB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5461815" y="3451195"/>
            <a:ext cx="985614" cy="78007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Resim 15">
            <a:extLst>
              <a:ext uri="{FF2B5EF4-FFF2-40B4-BE49-F238E27FC236}">
                <a16:creationId xmlns:a16="http://schemas.microsoft.com/office/drawing/2014/main" id="{419A367B-C84F-4CF2-B418-308ED7BCE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668" y="4634227"/>
            <a:ext cx="2025502" cy="1810147"/>
          </a:xfrm>
          <a:prstGeom prst="rect">
            <a:avLst/>
          </a:prstGeom>
        </p:spPr>
      </p:pic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291F305C-333E-4D1A-8573-6122F660A3DF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 flipV="1">
            <a:off x="5461816" y="5304647"/>
            <a:ext cx="1099852" cy="23465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FA499-4E21-4DE8-9C04-02A426FA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300" y="5509680"/>
            <a:ext cx="3663313" cy="101566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Sol tık ile oklar sürüklenir; sağ tık basılı tutularak yeni hatlar oluşturulabilir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160748"/>
            <a:ext cx="787241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SIMULINK basit örnek…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192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Simulink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E85E60A-BAFF-41C4-A7B0-591FE9B11FE6}"/>
              </a:ext>
            </a:extLst>
          </p:cNvPr>
          <p:cNvSpPr/>
          <p:nvPr/>
        </p:nvSpPr>
        <p:spPr>
          <a:xfrm>
            <a:off x="755830" y="2343724"/>
            <a:ext cx="76323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x=0.01:0.01:2*pi;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x,sin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int_sin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(1)=0;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s=1;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k=0.01:0.01:2*pi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s=s+1;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k;</a:t>
            </a:r>
          </a:p>
          <a:p>
            <a:r>
              <a:rPr lang="sv-SE" dirty="0">
                <a:solidFill>
                  <a:srgbClr val="000000"/>
                </a:solidFill>
                <a:latin typeface="Courier New" panose="02070309020205020404" pitchFamily="49" charset="0"/>
              </a:rPr>
              <a:t>       int_sin(s)=int_sin(s-1)+sin(k)*0.01;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x,int_sin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(1:length(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int_sin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)-1))</a:t>
            </a:r>
          </a:p>
        </p:txBody>
      </p:sp>
    </p:spTree>
    <p:extLst>
      <p:ext uri="{BB962C8B-B14F-4D97-AF65-F5344CB8AC3E}">
        <p14:creationId xmlns:p14="http://schemas.microsoft.com/office/powerpoint/2010/main" val="332236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3416" y="980728"/>
            <a:ext cx="8808356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m kütleli bir cisim yerçekimi etkisi ile belirli bir yükseklikten ilk hızsız ve hava direnci etkisi altında düşerken etkiyen kuvvetlerin dengesi, aşağıdaki şekilde ifade edilebilir.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64DD4E1-AE2F-4976-BAA4-1517A21E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2844316" cy="37123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FA6E587-F1BB-458E-B755-FE884AC3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238" y="3228518"/>
            <a:ext cx="4872230" cy="193899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Birinci dereceden diferansiyel denklemi nümerik olarak çözmek için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Euler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metodu kullanılabilir ve bu sayede 5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nolu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denklemi çözebiliriz. 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6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nolu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denklem limit hızı gösterir (ivmenin sıfır olduğu nokta)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13B9591-6E97-49A2-A5DF-564B4CA4D45E}"/>
              </a:ext>
            </a:extLst>
          </p:cNvPr>
          <p:cNvSpPr/>
          <p:nvPr/>
        </p:nvSpPr>
        <p:spPr>
          <a:xfrm>
            <a:off x="335644" y="5877272"/>
            <a:ext cx="8448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https://www.computeraideddesignguide.com/free-fall-modeling-using-matlab/</a:t>
            </a:r>
          </a:p>
        </p:txBody>
      </p:sp>
    </p:spTree>
    <p:extLst>
      <p:ext uri="{BB962C8B-B14F-4D97-AF65-F5344CB8AC3E}">
        <p14:creationId xmlns:p14="http://schemas.microsoft.com/office/powerpoint/2010/main" val="82319225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notes">
  <a:themeElements>
    <a:clrScheme name="lecturen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fa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lecture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13842</TotalTime>
  <Words>816</Words>
  <Application>Microsoft Office PowerPoint</Application>
  <PresentationFormat>Ekran Gösterisi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Tahoma</vt:lpstr>
      <vt:lpstr>Times New Roman</vt:lpstr>
      <vt:lpstr>Wingdings</vt:lpstr>
      <vt:lpstr>lecturenotes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ataturk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MAC2</cp:lastModifiedBy>
  <cp:revision>1109</cp:revision>
  <cp:lastPrinted>2020-10-13T05:27:46Z</cp:lastPrinted>
  <dcterms:created xsi:type="dcterms:W3CDTF">1999-02-15T21:55:23Z</dcterms:created>
  <dcterms:modified xsi:type="dcterms:W3CDTF">2022-01-01T07:32:13Z</dcterms:modified>
</cp:coreProperties>
</file>