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7" d="100"/>
          <a:sy n="77" d="100"/>
        </p:scale>
        <p:origin x="68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3048000" y="3124200"/>
            <a:ext cx="8229600" cy="1894362"/>
          </a:xfrm>
        </p:spPr>
        <p:txBody>
          <a:bodyPr/>
          <a:lstStyle>
            <a:lvl1pPr>
              <a:defRPr b="1"/>
            </a:lvl1pPr>
          </a:lstStyle>
          <a:p>
            <a:r>
              <a:rPr kumimoji="0" lang="tr-TR"/>
              <a:t>Asıl başlık stili için tıklatın</a:t>
            </a:r>
            <a:endParaRPr kumimoji="0" lang="en-US"/>
          </a:p>
        </p:txBody>
      </p:sp>
      <p:sp>
        <p:nvSpPr>
          <p:cNvPr id="9" name="Alt Başlık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Veri Yer Tutucusu 27"/>
          <p:cNvSpPr>
            <a:spLocks noGrp="1"/>
          </p:cNvSpPr>
          <p:nvPr>
            <p:ph type="dt" sz="half" idx="10"/>
          </p:nvPr>
        </p:nvSpPr>
        <p:spPr bwMode="auto">
          <a:xfrm rot="5400000">
            <a:off x="10733828" y="1110597"/>
            <a:ext cx="2286000" cy="508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17" name="Altbilgi Yer Tutucusu 16"/>
          <p:cNvSpPr>
            <a:spLocks noGrp="1"/>
          </p:cNvSpPr>
          <p:nvPr>
            <p:ph type="ftr" sz="quarter" idx="11"/>
          </p:nvPr>
        </p:nvSpPr>
        <p:spPr bwMode="auto">
          <a:xfrm rot="5400000">
            <a:off x="10045959" y="4117661"/>
            <a:ext cx="3657600" cy="51206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10" name="Dikdörtgen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Dikdörtgen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Dikdörtgen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Dikdörtgen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Düz Bağlayıcı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Düz Bağlayıcı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Düz Bağlayıcı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Düz Bağlayıcı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Düz Bağlayıcı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Düz Bağlayıcı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Dikdörtgen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Slayt Numarası Yer Tutucusu 28"/>
          <p:cNvSpPr>
            <a:spLocks noGrp="1"/>
          </p:cNvSpPr>
          <p:nvPr>
            <p:ph type="sldNum" sz="quarter" idx="12"/>
          </p:nvPr>
        </p:nvSpPr>
        <p:spPr bwMode="auto">
          <a:xfrm>
            <a:off x="1767392" y="4928702"/>
            <a:ext cx="812800" cy="517524"/>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74248051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5" name="Altbilgi Yer Tutucusu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6" name="Slayt Numarası Yer Tutucusu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2504431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40"/>
            <a:ext cx="2235200" cy="5851525"/>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609600" y="274639"/>
            <a:ext cx="80264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5" name="Altbilgi Yer Tutucusu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6" name="Slayt Numarası Yer Tutucusu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124732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8" name="İçerik Yer Tutucusu 7"/>
          <p:cNvSpPr>
            <a:spLocks noGrp="1"/>
          </p:cNvSpPr>
          <p:nvPr>
            <p:ph sz="quarter" idx="1"/>
          </p:nvPr>
        </p:nvSpPr>
        <p:spPr>
          <a:xfrm>
            <a:off x="609600" y="1600200"/>
            <a:ext cx="9956800" cy="48737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4"/>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9" name="Slayt Numarası Yer Tutucusu 8"/>
          <p:cNvSpPr>
            <a:spLocks noGrp="1"/>
          </p:cNvSpPr>
          <p:nvPr>
            <p:ph type="sldNum" sz="quarter" idx="15"/>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
        <p:nvSpPr>
          <p:cNvPr id="10" name="Altbilgi Yer Tutucusu 9"/>
          <p:cNvSpPr>
            <a:spLocks noGrp="1"/>
          </p:cNvSpPr>
          <p:nvPr>
            <p:ph type="ftr" sz="quarter" idx="16"/>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Tree>
    <p:extLst>
      <p:ext uri="{BB962C8B-B14F-4D97-AF65-F5344CB8AC3E}">
        <p14:creationId xmlns:p14="http://schemas.microsoft.com/office/powerpoint/2010/main" val="491253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3048000" y="2895600"/>
            <a:ext cx="8229600" cy="2053590"/>
          </a:xfrm>
        </p:spPr>
        <p:txBody>
          <a:bodyPr/>
          <a:lstStyle>
            <a:lvl1pPr algn="l">
              <a:buNone/>
              <a:defRPr sz="3000" b="1" cap="small" baseline="0"/>
            </a:lvl1pPr>
          </a:lstStyle>
          <a:p>
            <a:r>
              <a:rPr kumimoji="0" lang="tr-TR"/>
              <a:t>Asıl başlık stili için tıklatın</a:t>
            </a:r>
            <a:endParaRPr kumimoji="0" lang="en-US"/>
          </a:p>
        </p:txBody>
      </p:sp>
      <p:sp>
        <p:nvSpPr>
          <p:cNvPr id="3" name="Metin Yer Tutucusu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bwMode="auto">
          <a:xfrm rot="5400000">
            <a:off x="10732008" y="1106932"/>
            <a:ext cx="2286000" cy="508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FFF39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srgbClr val="FFF39D"/>
              </a:solidFill>
              <a:effectLst/>
              <a:uLnTx/>
              <a:uFillTx/>
              <a:latin typeface="Century Schoolbook"/>
              <a:ea typeface="+mn-ea"/>
              <a:cs typeface="+mn-cs"/>
            </a:endParaRPr>
          </a:p>
        </p:txBody>
      </p:sp>
      <p:sp>
        <p:nvSpPr>
          <p:cNvPr id="5" name="Altbilgi Yer Tutucusu 4"/>
          <p:cNvSpPr>
            <a:spLocks noGrp="1"/>
          </p:cNvSpPr>
          <p:nvPr>
            <p:ph type="ftr" sz="quarter" idx="11"/>
          </p:nvPr>
        </p:nvSpPr>
        <p:spPr bwMode="auto">
          <a:xfrm rot="5400000">
            <a:off x="10046208" y="4114800"/>
            <a:ext cx="3657600" cy="51206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FFF39D"/>
              </a:solidFill>
              <a:effectLst/>
              <a:uLnTx/>
              <a:uFillTx/>
              <a:latin typeface="Century Schoolbook"/>
              <a:ea typeface="+mn-ea"/>
              <a:cs typeface="+mn-cs"/>
            </a:endParaRPr>
          </a:p>
        </p:txBody>
      </p:sp>
      <p:sp>
        <p:nvSpPr>
          <p:cNvPr id="9" name="Dikdörtgen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Dikdörtgen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Dikdörtgen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Dikdörtgen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Düz Bağlayıcı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Düz Bağlayıcı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Düz Bağlayıcı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Düz Bağlayıcı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Düz Bağlayıcı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Dikdörtgen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Düz Bağlayıcı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Slayt Numarası Yer Tutucusu 5"/>
          <p:cNvSpPr>
            <a:spLocks noGrp="1"/>
          </p:cNvSpPr>
          <p:nvPr>
            <p:ph type="sldNum" sz="quarter" idx="12"/>
          </p:nvPr>
        </p:nvSpPr>
        <p:spPr bwMode="auto">
          <a:xfrm>
            <a:off x="1787488" y="4928702"/>
            <a:ext cx="812800" cy="517524"/>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15537947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5" name="Veri Yer Tutucusu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6" name="Altbilgi Yer Tutucusu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7" name="Slayt Numarası Yer Tutucusu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
        <p:nvSpPr>
          <p:cNvPr id="9" name="İçerik Yer Tutucusu 8"/>
          <p:cNvSpPr>
            <a:spLocks noGrp="1"/>
          </p:cNvSpPr>
          <p:nvPr>
            <p:ph sz="quarter" idx="1"/>
          </p:nvPr>
        </p:nvSpPr>
        <p:spPr>
          <a:xfrm>
            <a:off x="609600" y="1600200"/>
            <a:ext cx="48768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İçerik Yer Tutucusu 10"/>
          <p:cNvSpPr>
            <a:spLocks noGrp="1"/>
          </p:cNvSpPr>
          <p:nvPr>
            <p:ph sz="quarter" idx="2"/>
          </p:nvPr>
        </p:nvSpPr>
        <p:spPr>
          <a:xfrm>
            <a:off x="5693664" y="1600200"/>
            <a:ext cx="48768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extLst>
      <p:ext uri="{BB962C8B-B14F-4D97-AF65-F5344CB8AC3E}">
        <p14:creationId xmlns:p14="http://schemas.microsoft.com/office/powerpoint/2010/main" val="3897059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10058400" cy="1143000"/>
          </a:xfrm>
        </p:spPr>
        <p:txBody>
          <a:bodyPr anchor="b"/>
          <a:lstStyle>
            <a:lvl1pPr>
              <a:defRPr/>
            </a:lvl1pPr>
          </a:lstStyle>
          <a:p>
            <a:r>
              <a:rPr kumimoji="0" lang="tr-TR"/>
              <a:t>Asıl başlık stili için tıklatın</a:t>
            </a:r>
            <a:endParaRPr kumimoji="0" lang="en-US"/>
          </a:p>
        </p:txBody>
      </p:sp>
      <p:sp>
        <p:nvSpPr>
          <p:cNvPr id="7" name="Veri Yer Tutucusu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8" name="Altbilgi Yer Tutucusu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9" name="Slayt Numarası Yer Tutucusu 8"/>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
        <p:nvSpPr>
          <p:cNvPr id="11" name="İçerik Yer Tutucusu 10"/>
          <p:cNvSpPr>
            <a:spLocks noGrp="1"/>
          </p:cNvSpPr>
          <p:nvPr>
            <p:ph sz="quarter" idx="2"/>
          </p:nvPr>
        </p:nvSpPr>
        <p:spPr>
          <a:xfrm>
            <a:off x="609600" y="2362200"/>
            <a:ext cx="48768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İçerik Yer Tutucusu 12"/>
          <p:cNvSpPr>
            <a:spLocks noGrp="1"/>
          </p:cNvSpPr>
          <p:nvPr>
            <p:ph sz="quarter" idx="4"/>
          </p:nvPr>
        </p:nvSpPr>
        <p:spPr>
          <a:xfrm>
            <a:off x="5829300" y="2362200"/>
            <a:ext cx="48768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Metin Yer Tutucusu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4" name="Metin Yer Tutucusu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extLst>
      <p:ext uri="{BB962C8B-B14F-4D97-AF65-F5344CB8AC3E}">
        <p14:creationId xmlns:p14="http://schemas.microsoft.com/office/powerpoint/2010/main" val="3540588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6" name="Veri Yer Tutucusu 5"/>
          <p:cNvSpPr>
            <a:spLocks noGrp="1"/>
          </p:cNvSpPr>
          <p:nvPr>
            <p:ph type="dt" sz="half" idx="10"/>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7" name="Slayt Numarası Yer Tutucusu 6"/>
          <p:cNvSpPr>
            <a:spLocks noGrp="1"/>
          </p:cNvSpPr>
          <p:nvPr>
            <p:ph type="sldNum"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
        <p:nvSpPr>
          <p:cNvPr id="8" name="Altbilgi Yer Tutucusu 7"/>
          <p:cNvSpPr>
            <a:spLocks noGrp="1"/>
          </p:cNvSpPr>
          <p:nvPr>
            <p:ph type="ftr" sz="quarter" idx="12"/>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Tree>
    <p:extLst>
      <p:ext uri="{BB962C8B-B14F-4D97-AF65-F5344CB8AC3E}">
        <p14:creationId xmlns:p14="http://schemas.microsoft.com/office/powerpoint/2010/main" val="1840548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3" name="Altbilgi Yer Tutucusu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4" name="Slayt Numarası Yer Tutucusu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1035237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Başlık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a:t>Asıl başlık stili için tıklatın</a:t>
            </a:r>
            <a:endParaRPr kumimoji="0" lang="en-US"/>
          </a:p>
        </p:txBody>
      </p:sp>
      <p:sp>
        <p:nvSpPr>
          <p:cNvPr id="3" name="Metin Yer Tutucusu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Düz Bağlayıcı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Düz Bağlayıcı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Düz Bağlayıcı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Dikdörtgen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Düz Bağlayıcı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İçerik Yer Tutucusu 17"/>
          <p:cNvSpPr>
            <a:spLocks noGrp="1"/>
          </p:cNvSpPr>
          <p:nvPr>
            <p:ph sz="quarter" idx="1"/>
          </p:nvPr>
        </p:nvSpPr>
        <p:spPr>
          <a:xfrm>
            <a:off x="406400" y="274320"/>
            <a:ext cx="7518400" cy="6327648"/>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Veri Yer Tutucusu 20"/>
          <p:cNvSpPr>
            <a:spLocks noGrp="1"/>
          </p:cNvSpPr>
          <p:nvPr>
            <p:ph type="dt" sz="half" idx="14"/>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22" name="Slayt Numarası Yer Tutucusu 21"/>
          <p:cNvSpPr>
            <a:spLocks noGrp="1"/>
          </p:cNvSpPr>
          <p:nvPr>
            <p:ph type="sldNum" sz="quarter" idx="15"/>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
        <p:nvSpPr>
          <p:cNvPr id="23" name="Altbilgi Yer Tutucusu 22"/>
          <p:cNvSpPr>
            <a:spLocks noGrp="1"/>
          </p:cNvSpPr>
          <p:nvPr>
            <p:ph type="ftr" sz="quarter" idx="16"/>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Tree>
    <p:extLst>
      <p:ext uri="{BB962C8B-B14F-4D97-AF65-F5344CB8AC3E}">
        <p14:creationId xmlns:p14="http://schemas.microsoft.com/office/powerpoint/2010/main" val="96156971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Başlık 1"/>
          <p:cNvSpPr>
            <a:spLocks noGrp="1"/>
          </p:cNvSpPr>
          <p:nvPr>
            <p:ph type="title"/>
          </p:nvPr>
        </p:nvSpPr>
        <p:spPr>
          <a:xfrm rot="5400000">
            <a:off x="5518404" y="3124200"/>
            <a:ext cx="6309360" cy="609600"/>
          </a:xfrm>
        </p:spPr>
        <p:txBody>
          <a:bodyPr anchor="b"/>
          <a:lstStyle>
            <a:lvl1pPr algn="l">
              <a:buNone/>
              <a:defRPr sz="2000" b="1"/>
            </a:lvl1pPr>
          </a:lstStyle>
          <a:p>
            <a:r>
              <a:rPr kumimoji="0" lang="tr-TR"/>
              <a:t>Asıl başlık stili için tıklatın</a:t>
            </a:r>
            <a:endParaRPr kumimoji="0" lang="en-US"/>
          </a:p>
        </p:txBody>
      </p:sp>
      <p:sp>
        <p:nvSpPr>
          <p:cNvPr id="3" name="Resim Yer Tutucusu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a:t>Resim eklemek için simgeyi tıklatın</a:t>
            </a:r>
            <a:endParaRPr kumimoji="0" lang="en-US" dirty="0"/>
          </a:p>
        </p:txBody>
      </p:sp>
      <p:sp>
        <p:nvSpPr>
          <p:cNvPr id="4" name="Metin Yer Tutucusu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10" name="Düz Bağlayıcı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Dikdörtgen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Düz Bağlayıcı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Düz Bağlayıcı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Düz Bağlayıcı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Veri Yer Tutucusu 16"/>
          <p:cNvSpPr>
            <a:spLocks noGrp="1"/>
          </p:cNvSpPr>
          <p:nvPr>
            <p:ph type="dt" sz="half" idx="10"/>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18" name="Slayt Numarası Yer Tutucusu 17"/>
          <p:cNvSpPr>
            <a:spLocks noGrp="1"/>
          </p:cNvSpPr>
          <p:nvPr>
            <p:ph type="sldNum"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
        <p:nvSpPr>
          <p:cNvPr id="21" name="Altbilgi Yer Tutucusu 20"/>
          <p:cNvSpPr>
            <a:spLocks noGrp="1"/>
          </p:cNvSpPr>
          <p:nvPr>
            <p:ph type="ftr" sz="quarter" idx="12"/>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Tree>
    <p:extLst>
      <p:ext uri="{BB962C8B-B14F-4D97-AF65-F5344CB8AC3E}">
        <p14:creationId xmlns:p14="http://schemas.microsoft.com/office/powerpoint/2010/main" val="2191773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Başlık Yer Tutucusu 21"/>
          <p:cNvSpPr>
            <a:spLocks noGrp="1"/>
          </p:cNvSpPr>
          <p:nvPr>
            <p:ph type="title"/>
          </p:nvPr>
        </p:nvSpPr>
        <p:spPr>
          <a:xfrm>
            <a:off x="609600" y="274638"/>
            <a:ext cx="9956800" cy="1143000"/>
          </a:xfrm>
          <a:prstGeom prst="rect">
            <a:avLst/>
          </a:prstGeom>
        </p:spPr>
        <p:txBody>
          <a:bodyPr vert="horz" anchor="b">
            <a:normAutofit/>
          </a:bodyPr>
          <a:lstStyle/>
          <a:p>
            <a:r>
              <a:rPr kumimoji="0" lang="tr-TR"/>
              <a:t>Asıl başlık stili için tıklatın</a:t>
            </a:r>
            <a:endParaRPr kumimoji="0" lang="en-US"/>
          </a:p>
        </p:txBody>
      </p:sp>
      <p:sp>
        <p:nvSpPr>
          <p:cNvPr id="13" name="Metin Yer Tutucusu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Veri Yer Tutucusu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19.04.2024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3" name="Altbilgi Yer Tutucusu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7" name="Düz Bağlayıcı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Düz Bağlayıcı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Dikdörtgen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Düz Bağlayıcı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Slayt Numarası Yer Tutucusu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2424882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791744" y="3752167"/>
            <a:ext cx="6876256"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6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Hayvan Besleme </a:t>
            </a:r>
            <a:r>
              <a:rPr kumimoji="0" lang="tr-TR" sz="36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Biyoteknolojisi</a:t>
            </a:r>
            <a:endParaRPr kumimoji="0" lang="tr-TR" sz="36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6" name="Alt Başlık 5"/>
          <p:cNvSpPr>
            <a:spLocks noGrp="1"/>
          </p:cNvSpPr>
          <p:nvPr>
            <p:ph type="subTitle" idx="1"/>
          </p:nvPr>
        </p:nvSpPr>
        <p:spPr>
          <a:xfrm>
            <a:off x="4295800" y="4725144"/>
            <a:ext cx="6172200" cy="1371600"/>
          </a:xfrm>
        </p:spPr>
        <p:txBody>
          <a:bodyPr>
            <a:normAutofit/>
          </a:bodyPr>
          <a:lstStyle/>
          <a:p>
            <a:r>
              <a:rPr lang="tr-TR" sz="2400" dirty="0">
                <a:solidFill>
                  <a:schemeClr val="tx1"/>
                </a:solidFill>
                <a:latin typeface="Times New Roman" pitchFamily="18" charset="0"/>
                <a:cs typeface="Times New Roman" pitchFamily="18" charset="0"/>
              </a:rPr>
              <a:t>Dr. </a:t>
            </a:r>
            <a:r>
              <a:rPr lang="tr-TR" sz="2400" dirty="0" err="1">
                <a:solidFill>
                  <a:schemeClr val="tx1"/>
                </a:solidFill>
                <a:latin typeface="Times New Roman" pitchFamily="18" charset="0"/>
                <a:cs typeface="Times New Roman" pitchFamily="18" charset="0"/>
              </a:rPr>
              <a:t>Öğr</a:t>
            </a:r>
            <a:r>
              <a:rPr lang="tr-TR" sz="2400" dirty="0">
                <a:solidFill>
                  <a:schemeClr val="tx1"/>
                </a:solidFill>
                <a:latin typeface="Times New Roman" pitchFamily="18" charset="0"/>
                <a:cs typeface="Times New Roman" pitchFamily="18" charset="0"/>
              </a:rPr>
              <a:t>. Üyesi Zeynep SÖNMEZ</a:t>
            </a:r>
          </a:p>
        </p:txBody>
      </p:sp>
    </p:spTree>
    <p:extLst>
      <p:ext uri="{BB962C8B-B14F-4D97-AF65-F5344CB8AC3E}">
        <p14:creationId xmlns:p14="http://schemas.microsoft.com/office/powerpoint/2010/main" val="2438705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YEM KATKI MADDELERİ</a:t>
            </a:r>
            <a:endParaRPr lang="tr-TR" dirty="0"/>
          </a:p>
        </p:txBody>
      </p:sp>
      <p:sp>
        <p:nvSpPr>
          <p:cNvPr id="3" name="İçerik Yer Tutucusu 2"/>
          <p:cNvSpPr>
            <a:spLocks noGrp="1"/>
          </p:cNvSpPr>
          <p:nvPr>
            <p:ph sz="quarter" idx="1"/>
          </p:nvPr>
        </p:nvSpPr>
        <p:spPr/>
        <p:txBody>
          <a:bodyPr/>
          <a:lstStyle/>
          <a:p>
            <a:r>
              <a:rPr lang="tr-TR" dirty="0"/>
              <a:t>Yem kanununda, yemlere katıldıklarında, hayvanların üretimini ve yemlerin özelliklerini etkileyen maddeler olarak ifade edilir</a:t>
            </a:r>
            <a:r>
              <a:rPr lang="tr-TR" dirty="0" smtClean="0"/>
              <a:t>.</a:t>
            </a:r>
          </a:p>
          <a:p>
            <a:r>
              <a:rPr lang="tr-TR" dirty="0"/>
              <a:t>Yem katkı maddesi, optimal besin maddesi tüketimini emniyet altına almak, hayvansal ürünlerin miktarını artırmak, sindirime ve metabolizmaya yardımcı olarak yemden yararlanmayı iyileştirmek, hayvanların sağlığını korumak, hayvansal ürünlerin kalitesini olumlu yönde etkilemek, yem hazırlanmasını ve saklanmasını kolaylaştırmak veya bir başka yolla ekonomik yarar sağlamak amacıyla yemlere katılan organik veya inorganik yapıdaki maddelerdir.</a:t>
            </a:r>
            <a:endParaRPr lang="tr-TR" dirty="0"/>
          </a:p>
        </p:txBody>
      </p:sp>
    </p:spTree>
    <p:extLst>
      <p:ext uri="{BB962C8B-B14F-4D97-AF65-F5344CB8AC3E}">
        <p14:creationId xmlns:p14="http://schemas.microsoft.com/office/powerpoint/2010/main" val="2697007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5677" y="375781"/>
            <a:ext cx="10240723" cy="6098171"/>
          </a:xfrm>
        </p:spPr>
        <p:txBody>
          <a:bodyPr>
            <a:normAutofit lnSpcReduction="10000"/>
          </a:bodyPr>
          <a:lstStyle/>
          <a:p>
            <a:r>
              <a:rPr lang="tr-TR" dirty="0"/>
              <a:t>Karma yemlerde çok düşük düzeylerde kullanılmalarına rağmen, etkinlikleri ve önemleri çok daha yüksektir. Katkı maddelerinin kullanılabilmesi için aşağıdaki koşullara uygunluk göstermesi gerekmektedir:</a:t>
            </a:r>
            <a:r>
              <a:rPr lang="tr-TR" dirty="0"/>
              <a:t/>
            </a:r>
            <a:br>
              <a:rPr lang="tr-TR" dirty="0"/>
            </a:br>
            <a:r>
              <a:rPr lang="tr-TR" dirty="0"/>
              <a:t>1. İnsan ve hayvan sağlığı açısından tam güvenli olmalı, toksin ve kanser yapıcı etkisi olmamalı,</a:t>
            </a:r>
            <a:r>
              <a:rPr lang="tr-TR" dirty="0"/>
              <a:t/>
            </a:r>
            <a:br>
              <a:rPr lang="tr-TR" dirty="0"/>
            </a:br>
            <a:r>
              <a:rPr lang="tr-TR" dirty="0"/>
              <a:t>2. Hayvansal ürünlerin bileşimini ve teknolojik özelliklerini olumsuz etkilememeli,</a:t>
            </a:r>
            <a:r>
              <a:rPr lang="tr-TR" dirty="0"/>
              <a:t/>
            </a:r>
            <a:br>
              <a:rPr lang="tr-TR" dirty="0"/>
            </a:br>
            <a:r>
              <a:rPr lang="tr-TR" dirty="0"/>
              <a:t>3. Yemdeki ve bu yemi tüketen hayvanlardan elde edilen ürünlerdeki miktarları analitik olarak tespit edilebilmeli,</a:t>
            </a:r>
            <a:r>
              <a:rPr lang="tr-TR" dirty="0"/>
              <a:t/>
            </a:r>
            <a:br>
              <a:rPr lang="tr-TR" dirty="0"/>
            </a:br>
            <a:r>
              <a:rPr lang="tr-TR" dirty="0"/>
              <a:t>4. Performansı etkin ve ekonomik olarak artırmalı,</a:t>
            </a:r>
            <a:r>
              <a:rPr lang="tr-TR" dirty="0"/>
              <a:t/>
            </a:r>
            <a:br>
              <a:rPr lang="tr-TR" dirty="0"/>
            </a:br>
            <a:r>
              <a:rPr lang="tr-TR" dirty="0"/>
              <a:t>5. Çevre açısından güvenli olmalı, biyolojik olarak yıkılabilmeli ve çevreyi kirletmemeli,</a:t>
            </a:r>
            <a:r>
              <a:rPr lang="tr-TR" dirty="0"/>
              <a:t/>
            </a:r>
            <a:br>
              <a:rPr lang="tr-TR" dirty="0"/>
            </a:br>
            <a:r>
              <a:rPr lang="tr-TR" dirty="0"/>
              <a:t>6. Etkinliği ve </a:t>
            </a:r>
            <a:r>
              <a:rPr lang="tr-TR" dirty="0" err="1"/>
              <a:t>stabilitesi</a:t>
            </a:r>
            <a:r>
              <a:rPr lang="tr-TR" dirty="0"/>
              <a:t> belirlenmiş olmalı,</a:t>
            </a:r>
            <a:r>
              <a:rPr lang="tr-TR" dirty="0"/>
              <a:t/>
            </a:r>
            <a:br>
              <a:rPr lang="tr-TR" dirty="0"/>
            </a:br>
            <a:r>
              <a:rPr lang="tr-TR" dirty="0"/>
              <a:t>7. Diğer katkı maddeleriyle çapraz rezistansa yol açmamalı,</a:t>
            </a:r>
            <a:r>
              <a:rPr lang="tr-TR" dirty="0"/>
              <a:t/>
            </a:r>
            <a:br>
              <a:rPr lang="tr-TR" dirty="0"/>
            </a:br>
            <a:r>
              <a:rPr lang="tr-TR" dirty="0"/>
              <a:t>8. Ekipmanları aşındırmamalı ve korozyona sebep olmamalı,</a:t>
            </a:r>
            <a:r>
              <a:rPr lang="tr-TR" dirty="0"/>
              <a:t/>
            </a:r>
            <a:br>
              <a:rPr lang="tr-TR" dirty="0"/>
            </a:br>
            <a:r>
              <a:rPr lang="tr-TR" dirty="0"/>
              <a:t>9. Kolay elde edilebilir olmalı.</a:t>
            </a:r>
            <a:endParaRPr lang="tr-TR" dirty="0"/>
          </a:p>
        </p:txBody>
      </p:sp>
    </p:spTree>
    <p:extLst>
      <p:ext uri="{BB962C8B-B14F-4D97-AF65-F5344CB8AC3E}">
        <p14:creationId xmlns:p14="http://schemas.microsoft.com/office/powerpoint/2010/main" val="255356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501041" y="563671"/>
            <a:ext cx="10847540" cy="5962389"/>
          </a:xfrm>
        </p:spPr>
        <p:txBody>
          <a:bodyPr>
            <a:normAutofit/>
          </a:bodyPr>
          <a:lstStyle/>
          <a:p>
            <a:r>
              <a:rPr lang="tr-TR" dirty="0"/>
              <a:t>Ülkemizde yem katkıları ile ilgili olan Yem Katkıları ve </a:t>
            </a:r>
            <a:r>
              <a:rPr lang="tr-TR" dirty="0" err="1"/>
              <a:t>Premikslerin</a:t>
            </a:r>
            <a:r>
              <a:rPr lang="tr-TR" dirty="0"/>
              <a:t> Üretimi, İthalatı, İhracatı, Satışı ve Kullanımı Hakkında Tebliğ’de (Tebliğ No: 2005/1) yem katkısı, “Yemlere ya da suya katıldıklarında aşağıda belirtilen etkileri sağlayan maddelerdir.” şeklinde tanımlanmış ve söz konusu etkiler aşağıdaki gibi sıralanmıştır:</a:t>
            </a:r>
          </a:p>
          <a:p>
            <a:r>
              <a:rPr lang="tr-TR" dirty="0"/>
              <a:t>1. Yemlerin karakteristikleri üzerinde olumlu etki yapar.</a:t>
            </a:r>
          </a:p>
          <a:p>
            <a:r>
              <a:rPr lang="tr-TR" dirty="0"/>
              <a:t>2. Hayvansal ürünlerin özellikleri üzerinde olumlu etkide bulunur.</a:t>
            </a:r>
          </a:p>
          <a:p>
            <a:r>
              <a:rPr lang="tr-TR" dirty="0"/>
              <a:t>3. Süs balıkları ve kuşlarının renklerini olumlu yönde etkiler.</a:t>
            </a:r>
          </a:p>
          <a:p>
            <a:r>
              <a:rPr lang="tr-TR" dirty="0"/>
              <a:t>4. Hayvanların besin madde ihtiyaçlarını karşılar.</a:t>
            </a:r>
          </a:p>
          <a:p>
            <a:r>
              <a:rPr lang="tr-TR" dirty="0"/>
              <a:t>5. Hayvansal üretimin çevresel sonuçlarına olumlu katkı yapar.</a:t>
            </a:r>
          </a:p>
          <a:p>
            <a:r>
              <a:rPr lang="tr-TR" dirty="0"/>
              <a:t>6. Özellikle sindirim sistemini veya sindirimi destekleyici etkileri ile hayvansal üretimi-performansı ve hayvan refahını geliştirir.</a:t>
            </a:r>
          </a:p>
          <a:p>
            <a:r>
              <a:rPr lang="tr-TR" dirty="0"/>
              <a:t>7. </a:t>
            </a:r>
            <a:r>
              <a:rPr lang="tr-TR" dirty="0" err="1"/>
              <a:t>Antikoksidiyal</a:t>
            </a:r>
            <a:r>
              <a:rPr lang="tr-TR" dirty="0"/>
              <a:t> veya </a:t>
            </a:r>
            <a:r>
              <a:rPr lang="tr-TR" dirty="0" err="1"/>
              <a:t>histomonostatik</a:t>
            </a:r>
            <a:r>
              <a:rPr lang="tr-TR" dirty="0"/>
              <a:t> etkiye sahiptirler.</a:t>
            </a:r>
          </a:p>
        </p:txBody>
      </p:sp>
    </p:spTree>
    <p:extLst>
      <p:ext uri="{BB962C8B-B14F-4D97-AF65-F5344CB8AC3E}">
        <p14:creationId xmlns:p14="http://schemas.microsoft.com/office/powerpoint/2010/main" val="3310747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a:t>1)Yem teknolojisiyle ilgili katkı maddeleri </a:t>
            </a:r>
            <a:endParaRPr lang="tr-TR" dirty="0" smtClean="0"/>
          </a:p>
          <a:p>
            <a:r>
              <a:rPr lang="tr-TR" dirty="0" smtClean="0"/>
              <a:t> </a:t>
            </a:r>
            <a:r>
              <a:rPr lang="tr-TR" dirty="0"/>
              <a:t>2) Duyusal yem katkı maddeleri </a:t>
            </a:r>
            <a:endParaRPr lang="tr-TR" dirty="0" smtClean="0"/>
          </a:p>
          <a:p>
            <a:r>
              <a:rPr lang="tr-TR" dirty="0" smtClean="0"/>
              <a:t> </a:t>
            </a:r>
            <a:r>
              <a:rPr lang="tr-TR" dirty="0"/>
              <a:t>3) Besin madde niteliğindeki yem katkı maddeleri </a:t>
            </a:r>
            <a:endParaRPr lang="tr-TR" dirty="0" smtClean="0"/>
          </a:p>
          <a:p>
            <a:r>
              <a:rPr lang="tr-TR" dirty="0" smtClean="0"/>
              <a:t> </a:t>
            </a:r>
            <a:r>
              <a:rPr lang="tr-TR" dirty="0"/>
              <a:t>4) </a:t>
            </a:r>
            <a:r>
              <a:rPr lang="tr-TR" dirty="0" err="1"/>
              <a:t>Zooteknik</a:t>
            </a:r>
            <a:r>
              <a:rPr lang="tr-TR" dirty="0"/>
              <a:t> Yem Katkı Maddeleri </a:t>
            </a:r>
            <a:endParaRPr lang="tr-TR" dirty="0" smtClean="0"/>
          </a:p>
          <a:p>
            <a:r>
              <a:rPr lang="tr-TR" dirty="0" smtClean="0"/>
              <a:t> </a:t>
            </a:r>
            <a:r>
              <a:rPr lang="tr-TR" dirty="0"/>
              <a:t>5) </a:t>
            </a:r>
            <a:r>
              <a:rPr lang="tr-TR" dirty="0" err="1" smtClean="0"/>
              <a:t>Antikoksidiyaller</a:t>
            </a:r>
            <a:r>
              <a:rPr lang="tr-TR" dirty="0"/>
              <a:t>, </a:t>
            </a:r>
            <a:r>
              <a:rPr lang="tr-TR" dirty="0" err="1"/>
              <a:t>Koksidiyostatlar</a:t>
            </a:r>
            <a:r>
              <a:rPr lang="tr-TR" dirty="0"/>
              <a:t> ve </a:t>
            </a:r>
            <a:r>
              <a:rPr lang="tr-TR" dirty="0" err="1"/>
              <a:t>Histomonostatlar</a:t>
            </a:r>
            <a:endParaRPr lang="tr-TR" dirty="0"/>
          </a:p>
        </p:txBody>
      </p:sp>
    </p:spTree>
    <p:extLst>
      <p:ext uri="{BB962C8B-B14F-4D97-AF65-F5344CB8AC3E}">
        <p14:creationId xmlns:p14="http://schemas.microsoft.com/office/powerpoint/2010/main" val="3514804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26301" y="350729"/>
            <a:ext cx="10265775" cy="5972911"/>
          </a:xfrm>
        </p:spPr>
        <p:txBody>
          <a:bodyPr>
            <a:normAutofit/>
          </a:bodyPr>
          <a:lstStyle/>
          <a:p>
            <a:r>
              <a:rPr lang="tr-TR" b="1" dirty="0"/>
              <a:t>1- Teknolojik Katkılar</a:t>
            </a:r>
            <a:endParaRPr lang="tr-TR" dirty="0"/>
          </a:p>
          <a:p>
            <a:r>
              <a:rPr lang="tr-TR" dirty="0"/>
              <a:t>Koruyucular</a:t>
            </a:r>
          </a:p>
          <a:p>
            <a:r>
              <a:rPr lang="tr-TR" dirty="0"/>
              <a:t>Antioksidanlar</a:t>
            </a:r>
          </a:p>
          <a:p>
            <a:r>
              <a:rPr lang="tr-TR" dirty="0" err="1"/>
              <a:t>Emülgatörler</a:t>
            </a:r>
            <a:r>
              <a:rPr lang="tr-TR" dirty="0"/>
              <a:t> ve Stabilizatörler</a:t>
            </a:r>
          </a:p>
          <a:p>
            <a:r>
              <a:rPr lang="tr-TR" dirty="0"/>
              <a:t>Asitlik düzenleyiciler</a:t>
            </a:r>
          </a:p>
          <a:p>
            <a:r>
              <a:rPr lang="tr-TR" dirty="0"/>
              <a:t>Jel ajanlar</a:t>
            </a:r>
          </a:p>
          <a:p>
            <a:r>
              <a:rPr lang="tr-TR" dirty="0"/>
              <a:t>Bağlayıcılar, Topaklaşmayı Önleyiciler ve </a:t>
            </a:r>
            <a:r>
              <a:rPr lang="tr-TR" dirty="0" err="1"/>
              <a:t>Koagulanlar</a:t>
            </a:r>
            <a:endParaRPr lang="tr-TR" dirty="0"/>
          </a:p>
          <a:p>
            <a:r>
              <a:rPr lang="tr-TR" dirty="0" err="1"/>
              <a:t>Radyonükleid</a:t>
            </a:r>
            <a:r>
              <a:rPr lang="tr-TR" dirty="0"/>
              <a:t> </a:t>
            </a:r>
            <a:r>
              <a:rPr lang="tr-TR" dirty="0" err="1"/>
              <a:t>Kontaminasyondan</a:t>
            </a:r>
            <a:r>
              <a:rPr lang="tr-TR" dirty="0"/>
              <a:t> Koruyucular</a:t>
            </a:r>
          </a:p>
          <a:p>
            <a:r>
              <a:rPr lang="tr-TR" dirty="0"/>
              <a:t>Asitlik Düzenleyiciler</a:t>
            </a:r>
          </a:p>
          <a:p>
            <a:r>
              <a:rPr lang="tr-TR" dirty="0"/>
              <a:t>Silaj Katkıları</a:t>
            </a:r>
          </a:p>
          <a:p>
            <a:r>
              <a:rPr lang="tr-TR" b="1" dirty="0"/>
              <a:t>2- Duyusal Katkılar</a:t>
            </a:r>
            <a:endParaRPr lang="tr-TR" dirty="0"/>
          </a:p>
          <a:p>
            <a:r>
              <a:rPr lang="tr-TR" dirty="0"/>
              <a:t>Renklendiriciler</a:t>
            </a:r>
          </a:p>
          <a:p>
            <a:r>
              <a:rPr lang="tr-TR" dirty="0"/>
              <a:t>Aromatikler ve iştah artırıcılar</a:t>
            </a:r>
          </a:p>
          <a:p>
            <a:endParaRPr lang="tr-TR" dirty="0"/>
          </a:p>
        </p:txBody>
      </p:sp>
    </p:spTree>
    <p:extLst>
      <p:ext uri="{BB962C8B-B14F-4D97-AF65-F5344CB8AC3E}">
        <p14:creationId xmlns:p14="http://schemas.microsoft.com/office/powerpoint/2010/main" val="677502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5677" y="150313"/>
            <a:ext cx="11273424" cy="6323640"/>
          </a:xfrm>
        </p:spPr>
        <p:txBody>
          <a:bodyPr>
            <a:normAutofit lnSpcReduction="10000"/>
          </a:bodyPr>
          <a:lstStyle/>
          <a:p>
            <a:r>
              <a:rPr lang="tr-TR" b="1" dirty="0"/>
              <a:t>3- Besinsel Katkılar</a:t>
            </a:r>
            <a:endParaRPr lang="tr-TR" dirty="0"/>
          </a:p>
          <a:p>
            <a:r>
              <a:rPr lang="tr-TR" dirty="0"/>
              <a:t>Vitaminler, </a:t>
            </a:r>
            <a:r>
              <a:rPr lang="tr-TR" dirty="0" err="1"/>
              <a:t>Provitaminler</a:t>
            </a:r>
            <a:r>
              <a:rPr lang="tr-TR" dirty="0"/>
              <a:t>, Aynı Etkiyi Veren Kimyevi </a:t>
            </a:r>
            <a:r>
              <a:rPr lang="tr-TR" dirty="0"/>
              <a:t>Maddeler</a:t>
            </a:r>
            <a:r>
              <a:rPr lang="tr-TR" dirty="0" smtClean="0"/>
              <a:t>, Üre </a:t>
            </a:r>
            <a:r>
              <a:rPr lang="tr-TR" dirty="0"/>
              <a:t>ve Diğer NPN </a:t>
            </a:r>
            <a:r>
              <a:rPr lang="tr-TR" dirty="0" smtClean="0"/>
              <a:t>bileşikleri, Enerji </a:t>
            </a:r>
            <a:r>
              <a:rPr lang="tr-TR" dirty="0"/>
              <a:t>sağlayan </a:t>
            </a:r>
            <a:r>
              <a:rPr lang="tr-TR" dirty="0" smtClean="0"/>
              <a:t>maddeler</a:t>
            </a:r>
            <a:endParaRPr lang="tr-TR" dirty="0"/>
          </a:p>
          <a:p>
            <a:r>
              <a:rPr lang="tr-TR" dirty="0" smtClean="0"/>
              <a:t>İz elementler</a:t>
            </a:r>
            <a:endParaRPr lang="tr-TR" dirty="0"/>
          </a:p>
          <a:p>
            <a:r>
              <a:rPr lang="tr-TR" dirty="0"/>
              <a:t>Amino asitler- amino asitlerin tuzları ve analogları</a:t>
            </a:r>
          </a:p>
          <a:p>
            <a:r>
              <a:rPr lang="tr-TR" dirty="0"/>
              <a:t>Üre ve </a:t>
            </a:r>
            <a:r>
              <a:rPr lang="tr-TR" dirty="0" err="1"/>
              <a:t>Deriveleri</a:t>
            </a:r>
            <a:endParaRPr lang="tr-TR" dirty="0"/>
          </a:p>
          <a:p>
            <a:r>
              <a:rPr lang="tr-TR" b="1" dirty="0"/>
              <a:t>4- </a:t>
            </a:r>
            <a:r>
              <a:rPr lang="tr-TR" b="1" dirty="0" err="1"/>
              <a:t>Zooteknik</a:t>
            </a:r>
            <a:r>
              <a:rPr lang="tr-TR" b="1" dirty="0"/>
              <a:t> Katkılar</a:t>
            </a:r>
            <a:endParaRPr lang="tr-TR" dirty="0"/>
          </a:p>
          <a:p>
            <a:r>
              <a:rPr lang="tr-TR" dirty="0"/>
              <a:t>Sindirimi Düzenleyiciler</a:t>
            </a:r>
          </a:p>
          <a:p>
            <a:r>
              <a:rPr lang="tr-TR" dirty="0"/>
              <a:t>Bağırsak Flora Stabilizatörleri</a:t>
            </a:r>
          </a:p>
          <a:p>
            <a:r>
              <a:rPr lang="tr-TR" dirty="0"/>
              <a:t>Çevreyi olumlu etkileyen </a:t>
            </a:r>
            <a:r>
              <a:rPr lang="tr-TR" dirty="0" smtClean="0"/>
              <a:t>katkılar</a:t>
            </a:r>
          </a:p>
          <a:p>
            <a:r>
              <a:rPr lang="tr-TR" dirty="0" smtClean="0"/>
              <a:t>Enzimler, </a:t>
            </a:r>
            <a:r>
              <a:rPr lang="tr-TR" dirty="0" err="1" smtClean="0"/>
              <a:t>Probiyotikler</a:t>
            </a:r>
            <a:r>
              <a:rPr lang="tr-TR" dirty="0" smtClean="0"/>
              <a:t>, </a:t>
            </a:r>
            <a:r>
              <a:rPr lang="tr-TR" dirty="0" err="1" smtClean="0"/>
              <a:t>Prebiyotikler</a:t>
            </a:r>
            <a:r>
              <a:rPr lang="tr-TR" dirty="0" smtClean="0"/>
              <a:t>, Organik asitler, Bitki </a:t>
            </a:r>
            <a:r>
              <a:rPr lang="tr-TR" dirty="0" err="1"/>
              <a:t>ekstraktları</a:t>
            </a:r>
            <a:r>
              <a:rPr lang="tr-TR" dirty="0"/>
              <a:t> (</a:t>
            </a:r>
            <a:r>
              <a:rPr lang="tr-TR" dirty="0" err="1"/>
              <a:t>Fitobiyotikler</a:t>
            </a:r>
            <a:r>
              <a:rPr lang="tr-TR" dirty="0"/>
              <a:t>) ve </a:t>
            </a:r>
            <a:r>
              <a:rPr lang="tr-TR" dirty="0" err="1"/>
              <a:t>esansiyel</a:t>
            </a:r>
            <a:r>
              <a:rPr lang="tr-TR" dirty="0"/>
              <a:t> </a:t>
            </a:r>
            <a:r>
              <a:rPr lang="tr-TR" dirty="0" smtClean="0"/>
              <a:t>yağlar, </a:t>
            </a:r>
            <a:r>
              <a:rPr lang="tr-TR" dirty="0" err="1" smtClean="0"/>
              <a:t>İmmun</a:t>
            </a:r>
            <a:r>
              <a:rPr lang="tr-TR" dirty="0" smtClean="0"/>
              <a:t> modülatörler, Zorunlu </a:t>
            </a:r>
            <a:r>
              <a:rPr lang="tr-TR" dirty="0"/>
              <a:t>tüy dökümü sağlayan </a:t>
            </a:r>
            <a:r>
              <a:rPr lang="tr-TR" dirty="0" smtClean="0"/>
              <a:t>preparatlar, Gübrede </a:t>
            </a:r>
            <a:r>
              <a:rPr lang="tr-TR" dirty="0"/>
              <a:t>sinek  mücadelesinde kullanılan preparatlar</a:t>
            </a:r>
            <a:endParaRPr lang="tr-TR" dirty="0"/>
          </a:p>
          <a:p>
            <a:r>
              <a:rPr lang="tr-TR" dirty="0"/>
              <a:t>Diğer </a:t>
            </a:r>
            <a:r>
              <a:rPr lang="tr-TR" dirty="0" err="1"/>
              <a:t>zooteknik</a:t>
            </a:r>
            <a:r>
              <a:rPr lang="tr-TR" dirty="0"/>
              <a:t> katkılar</a:t>
            </a:r>
          </a:p>
          <a:p>
            <a:r>
              <a:rPr lang="tr-TR" b="1" dirty="0"/>
              <a:t>5- </a:t>
            </a:r>
            <a:r>
              <a:rPr lang="tr-TR" b="1" dirty="0" err="1"/>
              <a:t>Koksidiyostatlar</a:t>
            </a:r>
            <a:r>
              <a:rPr lang="tr-TR" b="1" dirty="0"/>
              <a:t> ve </a:t>
            </a:r>
            <a:r>
              <a:rPr lang="tr-TR" b="1" dirty="0" err="1"/>
              <a:t>Histomonostatlar</a:t>
            </a:r>
            <a:endParaRPr lang="tr-TR" dirty="0"/>
          </a:p>
        </p:txBody>
      </p:sp>
    </p:spTree>
    <p:extLst>
      <p:ext uri="{BB962C8B-B14F-4D97-AF65-F5344CB8AC3E}">
        <p14:creationId xmlns:p14="http://schemas.microsoft.com/office/powerpoint/2010/main" val="3003734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Avrupa Birliği yasal düzenleme</a:t>
            </a:r>
            <a:endParaRPr lang="tr-TR" dirty="0"/>
          </a:p>
        </p:txBody>
      </p:sp>
      <p:sp>
        <p:nvSpPr>
          <p:cNvPr id="3" name="İçerik Yer Tutucusu 2"/>
          <p:cNvSpPr>
            <a:spLocks noGrp="1"/>
          </p:cNvSpPr>
          <p:nvPr>
            <p:ph sz="quarter" idx="1"/>
          </p:nvPr>
        </p:nvSpPr>
        <p:spPr/>
        <p:txBody>
          <a:bodyPr/>
          <a:lstStyle/>
          <a:p>
            <a:r>
              <a:rPr lang="tr-TR" dirty="0"/>
              <a:t>Esas olan doğru ürünün doğru zamanda ve doğru şekilde kullanılması ve yasal prosedürlere uyulmasıdır.  Avrupa Birliğinde satışa sunulan bütün yem katkı maddeleri </a:t>
            </a:r>
            <a:r>
              <a:rPr lang="tr-TR" dirty="0" err="1"/>
              <a:t>Reg</a:t>
            </a:r>
            <a:r>
              <a:rPr lang="tr-TR" dirty="0"/>
              <a:t> (EC) No 1831/2003 </a:t>
            </a:r>
            <a:r>
              <a:rPr lang="tr-TR" dirty="0" err="1"/>
              <a:t>nolu</a:t>
            </a:r>
            <a:r>
              <a:rPr lang="tr-TR" dirty="0"/>
              <a:t> yönetmeliğe göre onaylanmak zorundadır.  Bu yasanın amacı AB’de kullanımı onaylanan bütün yem katkı maddelerinin yalnızca asıl hedef olan hayvanların değil, aynı zamanda bu işlerle uğraşanların ve sonuç olarak da söz konusu hayvansal ürünleri tüketen insanların güvenliğini sağlamaktır. Türkiye’de de AB’de uygulanan yönetmeliğe uygun düzenlemeler yürütülmektedir. </a:t>
            </a:r>
          </a:p>
        </p:txBody>
      </p:sp>
    </p:spTree>
    <p:extLst>
      <p:ext uri="{BB962C8B-B14F-4D97-AF65-F5344CB8AC3E}">
        <p14:creationId xmlns:p14="http://schemas.microsoft.com/office/powerpoint/2010/main" val="3089924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sz="quarter" idx="1"/>
          </p:nvPr>
        </p:nvSpPr>
        <p:spPr/>
        <p:txBody>
          <a:bodyPr/>
          <a:lstStyle/>
          <a:p>
            <a:r>
              <a:rPr lang="tr-TR" u="sng" dirty="0" smtClean="0"/>
              <a:t>avys.omu.edu.tr</a:t>
            </a:r>
          </a:p>
          <a:p>
            <a:r>
              <a:rPr lang="tr-TR" b="1" dirty="0" smtClean="0"/>
              <a:t>YEM-KATKI-TANIM-VE-SINIFLANDIRMA-PINAR-SACAKLI</a:t>
            </a:r>
            <a:endParaRPr lang="tr-TR" b="1" dirty="0"/>
          </a:p>
          <a:p>
            <a:r>
              <a:rPr lang="tr-TR" cap="all" dirty="0"/>
              <a:t>PDF (</a:t>
            </a:r>
            <a:r>
              <a:rPr lang="tr-TR" u="sng" cap="all" dirty="0"/>
              <a:t>acikders.ankara.edu.tr</a:t>
            </a:r>
            <a:r>
              <a:rPr lang="tr-TR" cap="all" dirty="0"/>
              <a:t>)</a:t>
            </a:r>
          </a:p>
          <a:p>
            <a:endParaRPr lang="tr-TR" dirty="0"/>
          </a:p>
        </p:txBody>
      </p:sp>
    </p:spTree>
    <p:extLst>
      <p:ext uri="{BB962C8B-B14F-4D97-AF65-F5344CB8AC3E}">
        <p14:creationId xmlns:p14="http://schemas.microsoft.com/office/powerpoint/2010/main" val="564037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481</Words>
  <Application>Microsoft Office PowerPoint</Application>
  <PresentationFormat>Geniş ekran</PresentationFormat>
  <Paragraphs>50</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Century Schoolbook</vt:lpstr>
      <vt:lpstr>Times New Roman</vt:lpstr>
      <vt:lpstr>Wingdings</vt:lpstr>
      <vt:lpstr>Wingdings 2</vt:lpstr>
      <vt:lpstr>Cumba</vt:lpstr>
      <vt:lpstr>PowerPoint Sunusu</vt:lpstr>
      <vt:lpstr>YEM KATKI MADDELERİ</vt:lpstr>
      <vt:lpstr>PowerPoint Sunusu</vt:lpstr>
      <vt:lpstr>PowerPoint Sunusu</vt:lpstr>
      <vt:lpstr>PowerPoint Sunusu</vt:lpstr>
      <vt:lpstr>PowerPoint Sunusu</vt:lpstr>
      <vt:lpstr>PowerPoint Sunusu</vt:lpstr>
      <vt:lpstr>Avrupa Birliği yasal düzenleme</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3</cp:revision>
  <dcterms:created xsi:type="dcterms:W3CDTF">2024-04-19T14:57:34Z</dcterms:created>
  <dcterms:modified xsi:type="dcterms:W3CDTF">2024-04-19T15:36:33Z</dcterms:modified>
</cp:coreProperties>
</file>