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7" d="100"/>
          <a:sy n="77" d="100"/>
        </p:scale>
        <p:origin x="68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3048000" y="3124200"/>
            <a:ext cx="8229600" cy="1894362"/>
          </a:xfrm>
        </p:spPr>
        <p:txBody>
          <a:bodyPr/>
          <a:lstStyle>
            <a:lvl1pPr>
              <a:defRPr b="1"/>
            </a:lvl1pPr>
          </a:lstStyle>
          <a:p>
            <a:r>
              <a:rPr kumimoji="0" lang="tr-TR"/>
              <a:t>Asıl başlık stili için tıklatın</a:t>
            </a:r>
            <a:endParaRPr kumimoji="0" lang="en-US"/>
          </a:p>
        </p:txBody>
      </p:sp>
      <p:sp>
        <p:nvSpPr>
          <p:cNvPr id="9" name="Alt Başlık 8"/>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28" name="Veri Yer Tutucusu 27"/>
          <p:cNvSpPr>
            <a:spLocks noGrp="1"/>
          </p:cNvSpPr>
          <p:nvPr>
            <p:ph type="dt" sz="half" idx="10"/>
          </p:nvPr>
        </p:nvSpPr>
        <p:spPr bwMode="auto">
          <a:xfrm rot="5400000">
            <a:off x="10733828" y="1110597"/>
            <a:ext cx="2286000" cy="50800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4B1C0D-3F02-4B8D-ACB3-7316C38E925F}" type="datetimeFigureOut">
              <a:rPr kumimoji="0" lang="tr-TR" sz="1200" b="0" i="0" u="none" strike="noStrike" kern="1200" cap="none" spc="0" normalizeH="0" baseline="0" noProof="0" smtClean="0">
                <a:ln>
                  <a:noFill/>
                </a:ln>
                <a:solidFill>
                  <a:srgbClr val="575F6D"/>
                </a:solidFill>
                <a:effectLst/>
                <a:uLnTx/>
                <a:uFillTx/>
                <a:latin typeface="Century School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19.04.2024</a:t>
            </a:fld>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17" name="Altbilgi Yer Tutucusu 16"/>
          <p:cNvSpPr>
            <a:spLocks noGrp="1"/>
          </p:cNvSpPr>
          <p:nvPr>
            <p:ph type="ftr" sz="quarter" idx="11"/>
          </p:nvPr>
        </p:nvSpPr>
        <p:spPr bwMode="auto">
          <a:xfrm rot="5400000">
            <a:off x="10045959" y="4117661"/>
            <a:ext cx="3657600" cy="512064"/>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10" name="Dikdörtgen 9"/>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Dikdörtgen 11"/>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Dikdörtgen 13"/>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Dikdörtgen 18"/>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Düz Bağlayıcı 10"/>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Düz Bağlayıcı 17"/>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Düz Bağlayıcı 19"/>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Düz Bağlayıcı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Düz Bağlayıcı 14"/>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Düz Bağlayıcı 21"/>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Dikdörtgen 26"/>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Oval 20"/>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Oval 22"/>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Oval 23"/>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Oval 25"/>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Oval 24"/>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Slayt Numarası Yer Tutucusu 28"/>
          <p:cNvSpPr>
            <a:spLocks noGrp="1"/>
          </p:cNvSpPr>
          <p:nvPr>
            <p:ph type="sldNum" sz="quarter" idx="12"/>
          </p:nvPr>
        </p:nvSpPr>
        <p:spPr bwMode="auto">
          <a:xfrm>
            <a:off x="1767392" y="4928702"/>
            <a:ext cx="812800" cy="517524"/>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D8F6FA07-C82F-4B16-BFD7-40490C7A0662}" type="slidenum">
              <a:rPr kumimoji="0" lang="tr-TR"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tr-TR" sz="1400" b="1" i="0" u="none" strike="noStrike" kern="1200" cap="none" spc="0" normalizeH="0" baseline="0" noProof="0">
              <a:ln>
                <a:noFill/>
              </a:ln>
              <a:solidFill>
                <a:srgbClr val="FFFFFF"/>
              </a:solidFill>
              <a:effectLst/>
              <a:uLnTx/>
              <a:uFillTx/>
              <a:latin typeface="Century Schoolbook"/>
              <a:ea typeface="+mn-ea"/>
              <a:cs typeface="+mn-cs"/>
            </a:endParaRPr>
          </a:p>
        </p:txBody>
      </p:sp>
    </p:spTree>
    <p:extLst>
      <p:ext uri="{BB962C8B-B14F-4D97-AF65-F5344CB8AC3E}">
        <p14:creationId xmlns:p14="http://schemas.microsoft.com/office/powerpoint/2010/main" val="74248051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Veri Yer Tutucusu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4B1C0D-3F02-4B8D-ACB3-7316C38E925F}" type="datetimeFigureOut">
              <a:rPr kumimoji="0" lang="tr-TR" sz="1200" b="0" i="0" u="none" strike="noStrike" kern="1200" cap="none" spc="0" normalizeH="0" baseline="0" noProof="0" smtClean="0">
                <a:ln>
                  <a:noFill/>
                </a:ln>
                <a:solidFill>
                  <a:srgbClr val="575F6D"/>
                </a:solidFill>
                <a:effectLst/>
                <a:uLnTx/>
                <a:uFillTx/>
                <a:latin typeface="Century School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19.04.2024</a:t>
            </a:fld>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5" name="Altbilgi Yer Tutucusu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6" name="Slayt Numarası Yer Tutucusu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D8F6FA07-C82F-4B16-BFD7-40490C7A0662}" type="slidenum">
              <a:rPr kumimoji="0" lang="tr-TR"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tr-TR" sz="1400" b="1" i="0" u="none" strike="noStrike" kern="1200" cap="none" spc="0" normalizeH="0" baseline="0" noProof="0">
              <a:ln>
                <a:noFill/>
              </a:ln>
              <a:solidFill>
                <a:srgbClr val="FFFFFF"/>
              </a:solidFill>
              <a:effectLst/>
              <a:uLnTx/>
              <a:uFillTx/>
              <a:latin typeface="Century Schoolbook"/>
              <a:ea typeface="+mn-ea"/>
              <a:cs typeface="+mn-cs"/>
            </a:endParaRPr>
          </a:p>
        </p:txBody>
      </p:sp>
    </p:spTree>
    <p:extLst>
      <p:ext uri="{BB962C8B-B14F-4D97-AF65-F5344CB8AC3E}">
        <p14:creationId xmlns:p14="http://schemas.microsoft.com/office/powerpoint/2010/main" val="2504431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274640"/>
            <a:ext cx="2235200" cy="5851525"/>
          </a:xfrm>
        </p:spPr>
        <p:txBody>
          <a:bodyPr vert="eaVert"/>
          <a:lstStyle/>
          <a:p>
            <a:r>
              <a:rPr kumimoji="0" lang="tr-TR"/>
              <a:t>Asıl başlık stili için tıklatın</a:t>
            </a:r>
            <a:endParaRPr kumimoji="0" lang="en-US"/>
          </a:p>
        </p:txBody>
      </p:sp>
      <p:sp>
        <p:nvSpPr>
          <p:cNvPr id="3" name="Dikey Metin Yer Tutucusu 2"/>
          <p:cNvSpPr>
            <a:spLocks noGrp="1"/>
          </p:cNvSpPr>
          <p:nvPr>
            <p:ph type="body" orient="vert" idx="1"/>
          </p:nvPr>
        </p:nvSpPr>
        <p:spPr>
          <a:xfrm>
            <a:off x="609600" y="274639"/>
            <a:ext cx="80264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Veri Yer Tutucusu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4B1C0D-3F02-4B8D-ACB3-7316C38E925F}" type="datetimeFigureOut">
              <a:rPr kumimoji="0" lang="tr-TR" sz="1200" b="0" i="0" u="none" strike="noStrike" kern="1200" cap="none" spc="0" normalizeH="0" baseline="0" noProof="0" smtClean="0">
                <a:ln>
                  <a:noFill/>
                </a:ln>
                <a:solidFill>
                  <a:srgbClr val="575F6D"/>
                </a:solidFill>
                <a:effectLst/>
                <a:uLnTx/>
                <a:uFillTx/>
                <a:latin typeface="Century School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19.04.2024</a:t>
            </a:fld>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5" name="Altbilgi Yer Tutucusu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6" name="Slayt Numarası Yer Tutucusu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D8F6FA07-C82F-4B16-BFD7-40490C7A0662}" type="slidenum">
              <a:rPr kumimoji="0" lang="tr-TR"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tr-TR" sz="1400" b="1" i="0" u="none" strike="noStrike" kern="1200" cap="none" spc="0" normalizeH="0" baseline="0" noProof="0">
              <a:ln>
                <a:noFill/>
              </a:ln>
              <a:solidFill>
                <a:srgbClr val="FFFFFF"/>
              </a:solidFill>
              <a:effectLst/>
              <a:uLnTx/>
              <a:uFillTx/>
              <a:latin typeface="Century Schoolbook"/>
              <a:ea typeface="+mn-ea"/>
              <a:cs typeface="+mn-cs"/>
            </a:endParaRPr>
          </a:p>
        </p:txBody>
      </p:sp>
    </p:spTree>
    <p:extLst>
      <p:ext uri="{BB962C8B-B14F-4D97-AF65-F5344CB8AC3E}">
        <p14:creationId xmlns:p14="http://schemas.microsoft.com/office/powerpoint/2010/main" val="1247328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8" name="İçerik Yer Tutucusu 7"/>
          <p:cNvSpPr>
            <a:spLocks noGrp="1"/>
          </p:cNvSpPr>
          <p:nvPr>
            <p:ph sz="quarter" idx="1"/>
          </p:nvPr>
        </p:nvSpPr>
        <p:spPr>
          <a:xfrm>
            <a:off x="609600" y="1600200"/>
            <a:ext cx="9956800" cy="487375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Veri Yer Tutucusu 6"/>
          <p:cNvSpPr>
            <a:spLocks noGrp="1"/>
          </p:cNvSpPr>
          <p:nvPr>
            <p:ph type="dt" sz="half" idx="14"/>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824B1C0D-3F02-4B8D-ACB3-7316C38E925F}" type="datetimeFigureOut">
              <a:rPr kumimoji="0" lang="tr-TR" sz="1200" b="0" i="0" u="none" strike="noStrike" kern="1200" cap="none" spc="0" normalizeH="0" baseline="0" noProof="0" smtClean="0">
                <a:ln>
                  <a:noFill/>
                </a:ln>
                <a:solidFill>
                  <a:srgbClr val="575F6D"/>
                </a:solidFill>
                <a:effectLst/>
                <a:uLnTx/>
                <a:uFillTx/>
                <a:latin typeface="Century School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19.04.2024</a:t>
            </a:fld>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9" name="Slayt Numarası Yer Tutucusu 8"/>
          <p:cNvSpPr>
            <a:spLocks noGrp="1"/>
          </p:cNvSpPr>
          <p:nvPr>
            <p:ph type="sldNum" sz="quarter" idx="15"/>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fld id="{D8F6FA07-C82F-4B16-BFD7-40490C7A0662}" type="slidenum">
              <a:rPr kumimoji="0" lang="tr-TR"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tr-TR" sz="1400" b="1" i="0" u="none" strike="noStrike" kern="1200" cap="none" spc="0" normalizeH="0" baseline="0" noProof="0">
              <a:ln>
                <a:noFill/>
              </a:ln>
              <a:solidFill>
                <a:srgbClr val="FFFFFF"/>
              </a:solidFill>
              <a:effectLst/>
              <a:uLnTx/>
              <a:uFillTx/>
              <a:latin typeface="Century Schoolbook"/>
              <a:ea typeface="+mn-ea"/>
              <a:cs typeface="+mn-cs"/>
            </a:endParaRPr>
          </a:p>
        </p:txBody>
      </p:sp>
      <p:sp>
        <p:nvSpPr>
          <p:cNvPr id="10" name="Altbilgi Yer Tutucusu 9"/>
          <p:cNvSpPr>
            <a:spLocks noGrp="1"/>
          </p:cNvSpPr>
          <p:nvPr>
            <p:ph type="ftr" sz="quarter" idx="16"/>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Tree>
    <p:extLst>
      <p:ext uri="{BB962C8B-B14F-4D97-AF65-F5344CB8AC3E}">
        <p14:creationId xmlns:p14="http://schemas.microsoft.com/office/powerpoint/2010/main" val="491253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3048000" y="2895600"/>
            <a:ext cx="8229600" cy="2053590"/>
          </a:xfrm>
        </p:spPr>
        <p:txBody>
          <a:bodyPr/>
          <a:lstStyle>
            <a:lvl1pPr algn="l">
              <a:buNone/>
              <a:defRPr sz="3000" b="1" cap="small" baseline="0"/>
            </a:lvl1pPr>
          </a:lstStyle>
          <a:p>
            <a:r>
              <a:rPr kumimoji="0" lang="tr-TR"/>
              <a:t>Asıl başlık stili için tıklatın</a:t>
            </a:r>
            <a:endParaRPr kumimoji="0" lang="en-US"/>
          </a:p>
        </p:txBody>
      </p:sp>
      <p:sp>
        <p:nvSpPr>
          <p:cNvPr id="3" name="Metin Yer Tutucusu 2"/>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Veri Yer Tutucusu 3"/>
          <p:cNvSpPr>
            <a:spLocks noGrp="1"/>
          </p:cNvSpPr>
          <p:nvPr>
            <p:ph type="dt" sz="half" idx="10"/>
          </p:nvPr>
        </p:nvSpPr>
        <p:spPr bwMode="auto">
          <a:xfrm rot="5400000">
            <a:off x="10732008" y="1106932"/>
            <a:ext cx="2286000" cy="50800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4B1C0D-3F02-4B8D-ACB3-7316C38E925F}" type="datetimeFigureOut">
              <a:rPr kumimoji="0" lang="tr-TR" sz="1200" b="0" i="0" u="none" strike="noStrike" kern="1200" cap="none" spc="0" normalizeH="0" baseline="0" noProof="0" smtClean="0">
                <a:ln>
                  <a:noFill/>
                </a:ln>
                <a:solidFill>
                  <a:srgbClr val="FFF39D"/>
                </a:solidFill>
                <a:effectLst/>
                <a:uLnTx/>
                <a:uFillTx/>
                <a:latin typeface="Century School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19.04.2024</a:t>
            </a:fld>
            <a:endParaRPr kumimoji="0" lang="tr-TR" sz="1200" b="0" i="0" u="none" strike="noStrike" kern="1200" cap="none" spc="0" normalizeH="0" baseline="0" noProof="0">
              <a:ln>
                <a:noFill/>
              </a:ln>
              <a:solidFill>
                <a:srgbClr val="FFF39D"/>
              </a:solidFill>
              <a:effectLst/>
              <a:uLnTx/>
              <a:uFillTx/>
              <a:latin typeface="Century Schoolbook"/>
              <a:ea typeface="+mn-ea"/>
              <a:cs typeface="+mn-cs"/>
            </a:endParaRPr>
          </a:p>
        </p:txBody>
      </p:sp>
      <p:sp>
        <p:nvSpPr>
          <p:cNvPr id="5" name="Altbilgi Yer Tutucusu 4"/>
          <p:cNvSpPr>
            <a:spLocks noGrp="1"/>
          </p:cNvSpPr>
          <p:nvPr>
            <p:ph type="ftr" sz="quarter" idx="11"/>
          </p:nvPr>
        </p:nvSpPr>
        <p:spPr bwMode="auto">
          <a:xfrm rot="5400000">
            <a:off x="10046208" y="4114800"/>
            <a:ext cx="3657600" cy="512064"/>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srgbClr val="FFF39D"/>
              </a:solidFill>
              <a:effectLst/>
              <a:uLnTx/>
              <a:uFillTx/>
              <a:latin typeface="Century Schoolbook"/>
              <a:ea typeface="+mn-ea"/>
              <a:cs typeface="+mn-cs"/>
            </a:endParaRPr>
          </a:p>
        </p:txBody>
      </p:sp>
      <p:sp>
        <p:nvSpPr>
          <p:cNvPr id="9" name="Dikdörtgen 8"/>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Dikdörtgen 9"/>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Dikdörtgen 10"/>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Dikdörtgen 11"/>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Düz Bağlayıcı 12"/>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Düz Bağlayıcı 13"/>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Düz Bağlayıcı 14"/>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Düz Bağlayıcı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Düz Bağlayıcı 16"/>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Dikdörtgen 17"/>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Oval 18"/>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Oval 19"/>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Oval 20"/>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Oval 21"/>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Oval 22"/>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Düz Bağlayıcı 25"/>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Slayt Numarası Yer Tutucusu 5"/>
          <p:cNvSpPr>
            <a:spLocks noGrp="1"/>
          </p:cNvSpPr>
          <p:nvPr>
            <p:ph type="sldNum" sz="quarter" idx="12"/>
          </p:nvPr>
        </p:nvSpPr>
        <p:spPr bwMode="auto">
          <a:xfrm>
            <a:off x="1787488" y="4928702"/>
            <a:ext cx="812800" cy="517524"/>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D8F6FA07-C82F-4B16-BFD7-40490C7A0662}" type="slidenum">
              <a:rPr kumimoji="0" lang="tr-TR"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tr-TR" sz="1400" b="1" i="0" u="none" strike="noStrike" kern="1200" cap="none" spc="0" normalizeH="0" baseline="0" noProof="0">
              <a:ln>
                <a:noFill/>
              </a:ln>
              <a:solidFill>
                <a:srgbClr val="FFFFFF"/>
              </a:solidFill>
              <a:effectLst/>
              <a:uLnTx/>
              <a:uFillTx/>
              <a:latin typeface="Century Schoolbook"/>
              <a:ea typeface="+mn-ea"/>
              <a:cs typeface="+mn-cs"/>
            </a:endParaRPr>
          </a:p>
        </p:txBody>
      </p:sp>
    </p:spTree>
    <p:extLst>
      <p:ext uri="{BB962C8B-B14F-4D97-AF65-F5344CB8AC3E}">
        <p14:creationId xmlns:p14="http://schemas.microsoft.com/office/powerpoint/2010/main" val="155379472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5" name="Veri Yer Tutucusu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4B1C0D-3F02-4B8D-ACB3-7316C38E925F}" type="datetimeFigureOut">
              <a:rPr kumimoji="0" lang="tr-TR" sz="1200" b="0" i="0" u="none" strike="noStrike" kern="1200" cap="none" spc="0" normalizeH="0" baseline="0" noProof="0" smtClean="0">
                <a:ln>
                  <a:noFill/>
                </a:ln>
                <a:solidFill>
                  <a:srgbClr val="575F6D"/>
                </a:solidFill>
                <a:effectLst/>
                <a:uLnTx/>
                <a:uFillTx/>
                <a:latin typeface="Century School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19.04.2024</a:t>
            </a:fld>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6" name="Altbilgi Yer Tutucusu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7" name="Slayt Numarası Yer Tutucusu 6"/>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D8F6FA07-C82F-4B16-BFD7-40490C7A0662}" type="slidenum">
              <a:rPr kumimoji="0" lang="tr-TR"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tr-TR" sz="1400" b="1" i="0" u="none" strike="noStrike" kern="1200" cap="none" spc="0" normalizeH="0" baseline="0" noProof="0">
              <a:ln>
                <a:noFill/>
              </a:ln>
              <a:solidFill>
                <a:srgbClr val="FFFFFF"/>
              </a:solidFill>
              <a:effectLst/>
              <a:uLnTx/>
              <a:uFillTx/>
              <a:latin typeface="Century Schoolbook"/>
              <a:ea typeface="+mn-ea"/>
              <a:cs typeface="+mn-cs"/>
            </a:endParaRPr>
          </a:p>
        </p:txBody>
      </p:sp>
      <p:sp>
        <p:nvSpPr>
          <p:cNvPr id="9" name="İçerik Yer Tutucusu 8"/>
          <p:cNvSpPr>
            <a:spLocks noGrp="1"/>
          </p:cNvSpPr>
          <p:nvPr>
            <p:ph sz="quarter" idx="1"/>
          </p:nvPr>
        </p:nvSpPr>
        <p:spPr>
          <a:xfrm>
            <a:off x="609600" y="1600200"/>
            <a:ext cx="4876800"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1" name="İçerik Yer Tutucusu 10"/>
          <p:cNvSpPr>
            <a:spLocks noGrp="1"/>
          </p:cNvSpPr>
          <p:nvPr>
            <p:ph sz="quarter" idx="2"/>
          </p:nvPr>
        </p:nvSpPr>
        <p:spPr>
          <a:xfrm>
            <a:off x="5693664" y="1600200"/>
            <a:ext cx="4876800"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extLst>
      <p:ext uri="{BB962C8B-B14F-4D97-AF65-F5344CB8AC3E}">
        <p14:creationId xmlns:p14="http://schemas.microsoft.com/office/powerpoint/2010/main" val="3897059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3050"/>
            <a:ext cx="10058400" cy="1143000"/>
          </a:xfrm>
        </p:spPr>
        <p:txBody>
          <a:bodyPr anchor="b"/>
          <a:lstStyle>
            <a:lvl1pPr>
              <a:defRPr/>
            </a:lvl1pPr>
          </a:lstStyle>
          <a:p>
            <a:r>
              <a:rPr kumimoji="0" lang="tr-TR"/>
              <a:t>Asıl başlık stili için tıklatın</a:t>
            </a:r>
            <a:endParaRPr kumimoji="0" lang="en-US"/>
          </a:p>
        </p:txBody>
      </p:sp>
      <p:sp>
        <p:nvSpPr>
          <p:cNvPr id="7" name="Veri Yer Tutucusu 6"/>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4B1C0D-3F02-4B8D-ACB3-7316C38E925F}" type="datetimeFigureOut">
              <a:rPr kumimoji="0" lang="tr-TR" sz="1200" b="0" i="0" u="none" strike="noStrike" kern="1200" cap="none" spc="0" normalizeH="0" baseline="0" noProof="0" smtClean="0">
                <a:ln>
                  <a:noFill/>
                </a:ln>
                <a:solidFill>
                  <a:srgbClr val="575F6D"/>
                </a:solidFill>
                <a:effectLst/>
                <a:uLnTx/>
                <a:uFillTx/>
                <a:latin typeface="Century School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19.04.2024</a:t>
            </a:fld>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8" name="Altbilgi Yer Tutucusu 7"/>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9" name="Slayt Numarası Yer Tutucusu 8"/>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D8F6FA07-C82F-4B16-BFD7-40490C7A0662}" type="slidenum">
              <a:rPr kumimoji="0" lang="tr-TR"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tr-TR" sz="1400" b="1" i="0" u="none" strike="noStrike" kern="1200" cap="none" spc="0" normalizeH="0" baseline="0" noProof="0">
              <a:ln>
                <a:noFill/>
              </a:ln>
              <a:solidFill>
                <a:srgbClr val="FFFFFF"/>
              </a:solidFill>
              <a:effectLst/>
              <a:uLnTx/>
              <a:uFillTx/>
              <a:latin typeface="Century Schoolbook"/>
              <a:ea typeface="+mn-ea"/>
              <a:cs typeface="+mn-cs"/>
            </a:endParaRPr>
          </a:p>
        </p:txBody>
      </p:sp>
      <p:sp>
        <p:nvSpPr>
          <p:cNvPr id="11" name="İçerik Yer Tutucusu 10"/>
          <p:cNvSpPr>
            <a:spLocks noGrp="1"/>
          </p:cNvSpPr>
          <p:nvPr>
            <p:ph sz="quarter" idx="2"/>
          </p:nvPr>
        </p:nvSpPr>
        <p:spPr>
          <a:xfrm>
            <a:off x="609600" y="2362200"/>
            <a:ext cx="4876800" cy="38862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3" name="İçerik Yer Tutucusu 12"/>
          <p:cNvSpPr>
            <a:spLocks noGrp="1"/>
          </p:cNvSpPr>
          <p:nvPr>
            <p:ph sz="quarter" idx="4"/>
          </p:nvPr>
        </p:nvSpPr>
        <p:spPr>
          <a:xfrm>
            <a:off x="5829300" y="2362200"/>
            <a:ext cx="4876800" cy="38862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2" name="Metin Yer Tutucusu 11"/>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a:t>Asıl metin stillerini düzenlemek için tıklatın</a:t>
            </a:r>
          </a:p>
        </p:txBody>
      </p:sp>
      <p:sp>
        <p:nvSpPr>
          <p:cNvPr id="14" name="Metin Yer Tutucusu 13"/>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a:t>Asıl metin stillerini düzenlemek için tıklatın</a:t>
            </a:r>
          </a:p>
        </p:txBody>
      </p:sp>
    </p:spTree>
    <p:extLst>
      <p:ext uri="{BB962C8B-B14F-4D97-AF65-F5344CB8AC3E}">
        <p14:creationId xmlns:p14="http://schemas.microsoft.com/office/powerpoint/2010/main" val="3540588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6" name="Veri Yer Tutucusu 5"/>
          <p:cNvSpPr>
            <a:spLocks noGrp="1"/>
          </p:cNvSpPr>
          <p:nvPr>
            <p:ph type="dt" sz="half" idx="10"/>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824B1C0D-3F02-4B8D-ACB3-7316C38E925F}" type="datetimeFigureOut">
              <a:rPr kumimoji="0" lang="tr-TR" sz="1200" b="0" i="0" u="none" strike="noStrike" kern="1200" cap="none" spc="0" normalizeH="0" baseline="0" noProof="0" smtClean="0">
                <a:ln>
                  <a:noFill/>
                </a:ln>
                <a:solidFill>
                  <a:srgbClr val="575F6D"/>
                </a:solidFill>
                <a:effectLst/>
                <a:uLnTx/>
                <a:uFillTx/>
                <a:latin typeface="Century School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19.04.2024</a:t>
            </a:fld>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7" name="Slayt Numarası Yer Tutucusu 6"/>
          <p:cNvSpPr>
            <a:spLocks noGrp="1"/>
          </p:cNvSpPr>
          <p:nvPr>
            <p:ph type="sldNum"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fld id="{D8F6FA07-C82F-4B16-BFD7-40490C7A0662}" type="slidenum">
              <a:rPr kumimoji="0" lang="tr-TR"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tr-TR" sz="1400" b="1" i="0" u="none" strike="noStrike" kern="1200" cap="none" spc="0" normalizeH="0" baseline="0" noProof="0">
              <a:ln>
                <a:noFill/>
              </a:ln>
              <a:solidFill>
                <a:srgbClr val="FFFFFF"/>
              </a:solidFill>
              <a:effectLst/>
              <a:uLnTx/>
              <a:uFillTx/>
              <a:latin typeface="Century Schoolbook"/>
              <a:ea typeface="+mn-ea"/>
              <a:cs typeface="+mn-cs"/>
            </a:endParaRPr>
          </a:p>
        </p:txBody>
      </p:sp>
      <p:sp>
        <p:nvSpPr>
          <p:cNvPr id="8" name="Altbilgi Yer Tutucusu 7"/>
          <p:cNvSpPr>
            <a:spLocks noGrp="1"/>
          </p:cNvSpPr>
          <p:nvPr>
            <p:ph type="ftr" sz="quarter" idx="12"/>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Tree>
    <p:extLst>
      <p:ext uri="{BB962C8B-B14F-4D97-AF65-F5344CB8AC3E}">
        <p14:creationId xmlns:p14="http://schemas.microsoft.com/office/powerpoint/2010/main" val="1840548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4B1C0D-3F02-4B8D-ACB3-7316C38E925F}" type="datetimeFigureOut">
              <a:rPr kumimoji="0" lang="tr-TR" sz="1200" b="0" i="0" u="none" strike="noStrike" kern="1200" cap="none" spc="0" normalizeH="0" baseline="0" noProof="0" smtClean="0">
                <a:ln>
                  <a:noFill/>
                </a:ln>
                <a:solidFill>
                  <a:srgbClr val="575F6D"/>
                </a:solidFill>
                <a:effectLst/>
                <a:uLnTx/>
                <a:uFillTx/>
                <a:latin typeface="Century School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19.04.2024</a:t>
            </a:fld>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3" name="Altbilgi Yer Tutucusu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4" name="Slayt Numarası Yer Tutucusu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D8F6FA07-C82F-4B16-BFD7-40490C7A0662}" type="slidenum">
              <a:rPr kumimoji="0" lang="tr-TR"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tr-TR" sz="1400" b="1" i="0" u="none" strike="noStrike" kern="1200" cap="none" spc="0" normalizeH="0" baseline="0" noProof="0">
              <a:ln>
                <a:noFill/>
              </a:ln>
              <a:solidFill>
                <a:srgbClr val="FFFFFF"/>
              </a:solidFill>
              <a:effectLst/>
              <a:uLnTx/>
              <a:uFillTx/>
              <a:latin typeface="Century Schoolbook"/>
              <a:ea typeface="+mn-ea"/>
              <a:cs typeface="+mn-cs"/>
            </a:endParaRPr>
          </a:p>
        </p:txBody>
      </p:sp>
    </p:spTree>
    <p:extLst>
      <p:ext uri="{BB962C8B-B14F-4D97-AF65-F5344CB8AC3E}">
        <p14:creationId xmlns:p14="http://schemas.microsoft.com/office/powerpoint/2010/main" val="1035237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Başlık 1"/>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a:t>Asıl başlık stili için tıklatın</a:t>
            </a:r>
            <a:endParaRPr kumimoji="0" lang="en-US"/>
          </a:p>
        </p:txBody>
      </p:sp>
      <p:sp>
        <p:nvSpPr>
          <p:cNvPr id="3" name="Metin Yer Tutucusu 2"/>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8" name="Düz Bağlayıcı 7"/>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Düz Bağlayıcı 8"/>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Düz Bağlayıcı 10"/>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Dikdörtgen 11"/>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Düz Bağlayıcı 12"/>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Oval 13"/>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İçerik Yer Tutucusu 17"/>
          <p:cNvSpPr>
            <a:spLocks noGrp="1"/>
          </p:cNvSpPr>
          <p:nvPr>
            <p:ph sz="quarter" idx="1"/>
          </p:nvPr>
        </p:nvSpPr>
        <p:spPr>
          <a:xfrm>
            <a:off x="406400" y="274320"/>
            <a:ext cx="7518400" cy="6327648"/>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21" name="Veri Yer Tutucusu 20"/>
          <p:cNvSpPr>
            <a:spLocks noGrp="1"/>
          </p:cNvSpPr>
          <p:nvPr>
            <p:ph type="dt" sz="half" idx="14"/>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824B1C0D-3F02-4B8D-ACB3-7316C38E925F}" type="datetimeFigureOut">
              <a:rPr kumimoji="0" lang="tr-TR" sz="1200" b="0" i="0" u="none" strike="noStrike" kern="1200" cap="none" spc="0" normalizeH="0" baseline="0" noProof="0" smtClean="0">
                <a:ln>
                  <a:noFill/>
                </a:ln>
                <a:solidFill>
                  <a:srgbClr val="575F6D"/>
                </a:solidFill>
                <a:effectLst/>
                <a:uLnTx/>
                <a:uFillTx/>
                <a:latin typeface="Century School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19.04.2024</a:t>
            </a:fld>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22" name="Slayt Numarası Yer Tutucusu 21"/>
          <p:cNvSpPr>
            <a:spLocks noGrp="1"/>
          </p:cNvSpPr>
          <p:nvPr>
            <p:ph type="sldNum" sz="quarter" idx="15"/>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fld id="{D8F6FA07-C82F-4B16-BFD7-40490C7A0662}" type="slidenum">
              <a:rPr kumimoji="0" lang="tr-TR"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tr-TR" sz="1400" b="1" i="0" u="none" strike="noStrike" kern="1200" cap="none" spc="0" normalizeH="0" baseline="0" noProof="0">
              <a:ln>
                <a:noFill/>
              </a:ln>
              <a:solidFill>
                <a:srgbClr val="FFFFFF"/>
              </a:solidFill>
              <a:effectLst/>
              <a:uLnTx/>
              <a:uFillTx/>
              <a:latin typeface="Century Schoolbook"/>
              <a:ea typeface="+mn-ea"/>
              <a:cs typeface="+mn-cs"/>
            </a:endParaRPr>
          </a:p>
        </p:txBody>
      </p:sp>
      <p:sp>
        <p:nvSpPr>
          <p:cNvPr id="23" name="Altbilgi Yer Tutucusu 22"/>
          <p:cNvSpPr>
            <a:spLocks noGrp="1"/>
          </p:cNvSpPr>
          <p:nvPr>
            <p:ph type="ftr" sz="quarter" idx="16"/>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Tree>
    <p:extLst>
      <p:ext uri="{BB962C8B-B14F-4D97-AF65-F5344CB8AC3E}">
        <p14:creationId xmlns:p14="http://schemas.microsoft.com/office/powerpoint/2010/main" val="961569717"/>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Oval 12"/>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Başlık 1"/>
          <p:cNvSpPr>
            <a:spLocks noGrp="1"/>
          </p:cNvSpPr>
          <p:nvPr>
            <p:ph type="title"/>
          </p:nvPr>
        </p:nvSpPr>
        <p:spPr>
          <a:xfrm rot="5400000">
            <a:off x="5518404" y="3124200"/>
            <a:ext cx="6309360" cy="609600"/>
          </a:xfrm>
        </p:spPr>
        <p:txBody>
          <a:bodyPr anchor="b"/>
          <a:lstStyle>
            <a:lvl1pPr algn="l">
              <a:buNone/>
              <a:defRPr sz="2000" b="1"/>
            </a:lvl1pPr>
          </a:lstStyle>
          <a:p>
            <a:r>
              <a:rPr kumimoji="0" lang="tr-TR"/>
              <a:t>Asıl başlık stili için tıklatın</a:t>
            </a:r>
            <a:endParaRPr kumimoji="0" lang="en-US"/>
          </a:p>
        </p:txBody>
      </p:sp>
      <p:sp>
        <p:nvSpPr>
          <p:cNvPr id="3" name="Resim Yer Tutucusu 2"/>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a:t>Resim eklemek için simgeyi tıklatın</a:t>
            </a:r>
            <a:endParaRPr kumimoji="0" lang="en-US" dirty="0"/>
          </a:p>
        </p:txBody>
      </p:sp>
      <p:sp>
        <p:nvSpPr>
          <p:cNvPr id="4" name="Metin Yer Tutucusu 3"/>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10" name="Düz Bağlayıcı 9"/>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Dikdörtgen 10"/>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Düz Bağlayıcı 11"/>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Düz Bağlayıcı 18"/>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Düz Bağlayıcı 19"/>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Veri Yer Tutucusu 16"/>
          <p:cNvSpPr>
            <a:spLocks noGrp="1"/>
          </p:cNvSpPr>
          <p:nvPr>
            <p:ph type="dt" sz="half" idx="10"/>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824B1C0D-3F02-4B8D-ACB3-7316C38E925F}" type="datetimeFigureOut">
              <a:rPr kumimoji="0" lang="tr-TR" sz="1200" b="0" i="0" u="none" strike="noStrike" kern="1200" cap="none" spc="0" normalizeH="0" baseline="0" noProof="0" smtClean="0">
                <a:ln>
                  <a:noFill/>
                </a:ln>
                <a:solidFill>
                  <a:srgbClr val="575F6D"/>
                </a:solidFill>
                <a:effectLst/>
                <a:uLnTx/>
                <a:uFillTx/>
                <a:latin typeface="Century School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19.04.2024</a:t>
            </a:fld>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18" name="Slayt Numarası Yer Tutucusu 17"/>
          <p:cNvSpPr>
            <a:spLocks noGrp="1"/>
          </p:cNvSpPr>
          <p:nvPr>
            <p:ph type="sldNum"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fld id="{D8F6FA07-C82F-4B16-BFD7-40490C7A0662}" type="slidenum">
              <a:rPr kumimoji="0" lang="tr-TR"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tr-TR" sz="1400" b="1" i="0" u="none" strike="noStrike" kern="1200" cap="none" spc="0" normalizeH="0" baseline="0" noProof="0">
              <a:ln>
                <a:noFill/>
              </a:ln>
              <a:solidFill>
                <a:srgbClr val="FFFFFF"/>
              </a:solidFill>
              <a:effectLst/>
              <a:uLnTx/>
              <a:uFillTx/>
              <a:latin typeface="Century Schoolbook"/>
              <a:ea typeface="+mn-ea"/>
              <a:cs typeface="+mn-cs"/>
            </a:endParaRPr>
          </a:p>
        </p:txBody>
      </p:sp>
      <p:sp>
        <p:nvSpPr>
          <p:cNvPr id="21" name="Altbilgi Yer Tutucusu 20"/>
          <p:cNvSpPr>
            <a:spLocks noGrp="1"/>
          </p:cNvSpPr>
          <p:nvPr>
            <p:ph type="ftr" sz="quarter" idx="12"/>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Tree>
    <p:extLst>
      <p:ext uri="{BB962C8B-B14F-4D97-AF65-F5344CB8AC3E}">
        <p14:creationId xmlns:p14="http://schemas.microsoft.com/office/powerpoint/2010/main" val="2191773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Başlık Yer Tutucusu 21"/>
          <p:cNvSpPr>
            <a:spLocks noGrp="1"/>
          </p:cNvSpPr>
          <p:nvPr>
            <p:ph type="title"/>
          </p:nvPr>
        </p:nvSpPr>
        <p:spPr>
          <a:xfrm>
            <a:off x="609600" y="274638"/>
            <a:ext cx="9956800" cy="1143000"/>
          </a:xfrm>
          <a:prstGeom prst="rect">
            <a:avLst/>
          </a:prstGeom>
        </p:spPr>
        <p:txBody>
          <a:bodyPr vert="horz" anchor="b">
            <a:normAutofit/>
          </a:bodyPr>
          <a:lstStyle/>
          <a:p>
            <a:r>
              <a:rPr kumimoji="0" lang="tr-TR"/>
              <a:t>Asıl başlık stili için tıklatın</a:t>
            </a:r>
            <a:endParaRPr kumimoji="0" lang="en-US"/>
          </a:p>
        </p:txBody>
      </p:sp>
      <p:sp>
        <p:nvSpPr>
          <p:cNvPr id="13" name="Metin Yer Tutucusu 12"/>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4" name="Veri Yer Tutucusu 13"/>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24B1C0D-3F02-4B8D-ACB3-7316C38E925F}" type="datetimeFigureOut">
              <a:rPr kumimoji="0" lang="tr-TR" sz="1200" b="0" i="0" u="none" strike="noStrike" kern="1200" cap="none" spc="0" normalizeH="0" baseline="0" noProof="0" smtClean="0">
                <a:ln>
                  <a:noFill/>
                </a:ln>
                <a:solidFill>
                  <a:srgbClr val="575F6D"/>
                </a:solidFill>
                <a:effectLst/>
                <a:uLnTx/>
                <a:uFillTx/>
                <a:latin typeface="Century School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19.04.2024</a:t>
            </a:fld>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3" name="Altbilgi Yer Tutucusu 2"/>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7" name="Düz Bağlayıcı 6"/>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Düz Bağlayıcı 8"/>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Dikdörtgen 9"/>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Düz Bağlayıcı 10"/>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Oval 11"/>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Slayt Numarası Yer Tutucusu 22"/>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D8F6FA07-C82F-4B16-BFD7-40490C7A0662}" type="slidenum">
              <a:rPr kumimoji="0" lang="tr-TR"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tr-TR" sz="1400" b="1" i="0" u="none" strike="noStrike" kern="1200" cap="none" spc="0" normalizeH="0" baseline="0" noProof="0">
              <a:ln>
                <a:noFill/>
              </a:ln>
              <a:solidFill>
                <a:srgbClr val="FFFFFF"/>
              </a:solidFill>
              <a:effectLst/>
              <a:uLnTx/>
              <a:uFillTx/>
              <a:latin typeface="Century Schoolbook"/>
              <a:ea typeface="+mn-ea"/>
              <a:cs typeface="+mn-cs"/>
            </a:endParaRPr>
          </a:p>
        </p:txBody>
      </p:sp>
    </p:spTree>
    <p:extLst>
      <p:ext uri="{BB962C8B-B14F-4D97-AF65-F5344CB8AC3E}">
        <p14:creationId xmlns:p14="http://schemas.microsoft.com/office/powerpoint/2010/main" val="24248821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791744" y="3752167"/>
            <a:ext cx="6876256" cy="64633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36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Hayvan Besleme </a:t>
            </a:r>
            <a:r>
              <a:rPr kumimoji="0" lang="tr-TR" sz="36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Biyoteknolojisi</a:t>
            </a:r>
            <a:endParaRPr kumimoji="0" lang="tr-TR" sz="36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
        <p:nvSpPr>
          <p:cNvPr id="6" name="Alt Başlık 5"/>
          <p:cNvSpPr>
            <a:spLocks noGrp="1"/>
          </p:cNvSpPr>
          <p:nvPr>
            <p:ph type="subTitle" idx="1"/>
          </p:nvPr>
        </p:nvSpPr>
        <p:spPr>
          <a:xfrm>
            <a:off x="4295800" y="4725144"/>
            <a:ext cx="6172200" cy="1371600"/>
          </a:xfrm>
        </p:spPr>
        <p:txBody>
          <a:bodyPr>
            <a:normAutofit/>
          </a:bodyPr>
          <a:lstStyle/>
          <a:p>
            <a:r>
              <a:rPr lang="tr-TR" sz="2400" dirty="0">
                <a:solidFill>
                  <a:schemeClr val="tx1"/>
                </a:solidFill>
                <a:latin typeface="Times New Roman" pitchFamily="18" charset="0"/>
                <a:cs typeface="Times New Roman" pitchFamily="18" charset="0"/>
              </a:rPr>
              <a:t>Dr. </a:t>
            </a:r>
            <a:r>
              <a:rPr lang="tr-TR" sz="2400" dirty="0" err="1">
                <a:solidFill>
                  <a:schemeClr val="tx1"/>
                </a:solidFill>
                <a:latin typeface="Times New Roman" pitchFamily="18" charset="0"/>
                <a:cs typeface="Times New Roman" pitchFamily="18" charset="0"/>
              </a:rPr>
              <a:t>Öğr</a:t>
            </a:r>
            <a:r>
              <a:rPr lang="tr-TR" sz="2400" dirty="0">
                <a:solidFill>
                  <a:schemeClr val="tx1"/>
                </a:solidFill>
                <a:latin typeface="Times New Roman" pitchFamily="18" charset="0"/>
                <a:cs typeface="Times New Roman" pitchFamily="18" charset="0"/>
              </a:rPr>
              <a:t>. Üyesi Zeynep SÖNMEZ</a:t>
            </a:r>
          </a:p>
        </p:txBody>
      </p:sp>
    </p:spTree>
    <p:extLst>
      <p:ext uri="{BB962C8B-B14F-4D97-AF65-F5344CB8AC3E}">
        <p14:creationId xmlns:p14="http://schemas.microsoft.com/office/powerpoint/2010/main" val="2438705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YEM KATKI MADDELERİ</a:t>
            </a:r>
            <a:endParaRPr lang="tr-TR" dirty="0"/>
          </a:p>
        </p:txBody>
      </p:sp>
      <p:sp>
        <p:nvSpPr>
          <p:cNvPr id="3" name="İçerik Yer Tutucusu 2"/>
          <p:cNvSpPr>
            <a:spLocks noGrp="1"/>
          </p:cNvSpPr>
          <p:nvPr>
            <p:ph sz="quarter" idx="1"/>
          </p:nvPr>
        </p:nvSpPr>
        <p:spPr/>
        <p:txBody>
          <a:bodyPr/>
          <a:lstStyle/>
          <a:p>
            <a:r>
              <a:rPr lang="tr-TR" dirty="0"/>
              <a:t>Yem kanununda, yemlere katıldıklarında, hayvanların üretimini ve yemlerin özelliklerini etkileyen maddeler olarak ifade edilir</a:t>
            </a:r>
            <a:r>
              <a:rPr lang="tr-TR" dirty="0" smtClean="0"/>
              <a:t>.</a:t>
            </a:r>
          </a:p>
          <a:p>
            <a:r>
              <a:rPr lang="tr-TR" dirty="0"/>
              <a:t>Yem katkı maddesi, optimal besin maddesi tüketimini emniyet altına almak, hayvansal ürünlerin miktarını artırmak, sindirime ve metabolizmaya yardımcı olarak yemden yararlanmayı iyileştirmek, hayvanların sağlığını korumak, hayvansal ürünlerin kalitesini olumlu yönde etkilemek, yem hazırlanmasını ve saklanmasını kolaylaştırmak veya bir başka yolla ekonomik yarar sağlamak amacıyla yemlere katılan organik veya inorganik yapıdaki maddelerdir.</a:t>
            </a:r>
            <a:endParaRPr lang="tr-TR" dirty="0"/>
          </a:p>
        </p:txBody>
      </p:sp>
    </p:spTree>
    <p:extLst>
      <p:ext uri="{BB962C8B-B14F-4D97-AF65-F5344CB8AC3E}">
        <p14:creationId xmlns:p14="http://schemas.microsoft.com/office/powerpoint/2010/main" val="2697007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325677" y="375781"/>
            <a:ext cx="10240723" cy="6098171"/>
          </a:xfrm>
        </p:spPr>
        <p:txBody>
          <a:bodyPr>
            <a:normAutofit lnSpcReduction="10000"/>
          </a:bodyPr>
          <a:lstStyle/>
          <a:p>
            <a:r>
              <a:rPr lang="tr-TR" dirty="0"/>
              <a:t>Karma yemlerde çok düşük düzeylerde kullanılmalarına rağmen, etkinlikleri ve önemleri çok daha yüksektir. Katkı maddelerinin kullanılabilmesi için aşağıdaki koşullara uygunluk göstermesi gerekmektedir:</a:t>
            </a:r>
            <a:r>
              <a:rPr lang="tr-TR" dirty="0"/>
              <a:t/>
            </a:r>
            <a:br>
              <a:rPr lang="tr-TR" dirty="0"/>
            </a:br>
            <a:r>
              <a:rPr lang="tr-TR" dirty="0"/>
              <a:t>1. İnsan ve hayvan sağlığı açısından tam güvenli olmalı, toksin ve kanser yapıcı etkisi olmamalı,</a:t>
            </a:r>
            <a:r>
              <a:rPr lang="tr-TR" dirty="0"/>
              <a:t/>
            </a:r>
            <a:br>
              <a:rPr lang="tr-TR" dirty="0"/>
            </a:br>
            <a:r>
              <a:rPr lang="tr-TR" dirty="0"/>
              <a:t>2. Hayvansal ürünlerin bileşimini ve teknolojik özelliklerini olumsuz etkilememeli,</a:t>
            </a:r>
            <a:r>
              <a:rPr lang="tr-TR" dirty="0"/>
              <a:t/>
            </a:r>
            <a:br>
              <a:rPr lang="tr-TR" dirty="0"/>
            </a:br>
            <a:r>
              <a:rPr lang="tr-TR" dirty="0"/>
              <a:t>3. Yemdeki ve bu yemi tüketen hayvanlardan elde edilen ürünlerdeki miktarları analitik olarak tespit edilebilmeli,</a:t>
            </a:r>
            <a:r>
              <a:rPr lang="tr-TR" dirty="0"/>
              <a:t/>
            </a:r>
            <a:br>
              <a:rPr lang="tr-TR" dirty="0"/>
            </a:br>
            <a:r>
              <a:rPr lang="tr-TR" dirty="0"/>
              <a:t>4. Performansı etkin ve ekonomik olarak artırmalı,</a:t>
            </a:r>
            <a:r>
              <a:rPr lang="tr-TR" dirty="0"/>
              <a:t/>
            </a:r>
            <a:br>
              <a:rPr lang="tr-TR" dirty="0"/>
            </a:br>
            <a:r>
              <a:rPr lang="tr-TR" dirty="0"/>
              <a:t>5. Çevre açısından güvenli olmalı, biyolojik olarak yıkılabilmeli ve çevreyi kirletmemeli,</a:t>
            </a:r>
            <a:r>
              <a:rPr lang="tr-TR" dirty="0"/>
              <a:t/>
            </a:r>
            <a:br>
              <a:rPr lang="tr-TR" dirty="0"/>
            </a:br>
            <a:r>
              <a:rPr lang="tr-TR" dirty="0"/>
              <a:t>6. Etkinliği ve </a:t>
            </a:r>
            <a:r>
              <a:rPr lang="tr-TR" dirty="0" err="1"/>
              <a:t>stabilitesi</a:t>
            </a:r>
            <a:r>
              <a:rPr lang="tr-TR" dirty="0"/>
              <a:t> belirlenmiş olmalı,</a:t>
            </a:r>
            <a:r>
              <a:rPr lang="tr-TR" dirty="0"/>
              <a:t/>
            </a:r>
            <a:br>
              <a:rPr lang="tr-TR" dirty="0"/>
            </a:br>
            <a:r>
              <a:rPr lang="tr-TR" dirty="0"/>
              <a:t>7. Diğer katkı maddeleriyle çapraz rezistansa yol açmamalı,</a:t>
            </a:r>
            <a:r>
              <a:rPr lang="tr-TR" dirty="0"/>
              <a:t/>
            </a:r>
            <a:br>
              <a:rPr lang="tr-TR" dirty="0"/>
            </a:br>
            <a:r>
              <a:rPr lang="tr-TR" dirty="0"/>
              <a:t>8. Ekipmanları aşındırmamalı ve korozyona sebep olmamalı,</a:t>
            </a:r>
            <a:r>
              <a:rPr lang="tr-TR" dirty="0"/>
              <a:t/>
            </a:r>
            <a:br>
              <a:rPr lang="tr-TR" dirty="0"/>
            </a:br>
            <a:r>
              <a:rPr lang="tr-TR" dirty="0"/>
              <a:t>9. Kolay elde edilebilir olmalı.</a:t>
            </a:r>
            <a:endParaRPr lang="tr-TR" dirty="0"/>
          </a:p>
        </p:txBody>
      </p:sp>
    </p:spTree>
    <p:extLst>
      <p:ext uri="{BB962C8B-B14F-4D97-AF65-F5344CB8AC3E}">
        <p14:creationId xmlns:p14="http://schemas.microsoft.com/office/powerpoint/2010/main" val="2553567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501041" y="563671"/>
            <a:ext cx="10847540" cy="5962389"/>
          </a:xfrm>
        </p:spPr>
        <p:txBody>
          <a:bodyPr>
            <a:normAutofit/>
          </a:bodyPr>
          <a:lstStyle/>
          <a:p>
            <a:r>
              <a:rPr lang="tr-TR" dirty="0"/>
              <a:t>Ülkemizde yem katkıları ile ilgili olan Yem Katkıları ve </a:t>
            </a:r>
            <a:r>
              <a:rPr lang="tr-TR" dirty="0" err="1"/>
              <a:t>Premikslerin</a:t>
            </a:r>
            <a:r>
              <a:rPr lang="tr-TR" dirty="0"/>
              <a:t> Üretimi, İthalatı, İhracatı, Satışı ve Kullanımı Hakkında Tebliğ’de (Tebliğ No: 2005/1) yem katkısı, “Yemlere ya da suya katıldıklarında aşağıda belirtilen etkileri sağlayan maddelerdir.” şeklinde tanımlanmış ve söz konusu etkiler aşağıdaki gibi sıralanmıştır:</a:t>
            </a:r>
          </a:p>
          <a:p>
            <a:r>
              <a:rPr lang="tr-TR" dirty="0"/>
              <a:t>1. Yemlerin karakteristikleri üzerinde olumlu etki yapar.</a:t>
            </a:r>
          </a:p>
          <a:p>
            <a:r>
              <a:rPr lang="tr-TR" dirty="0"/>
              <a:t>2. Hayvansal ürünlerin özellikleri üzerinde olumlu etkide bulunur.</a:t>
            </a:r>
          </a:p>
          <a:p>
            <a:r>
              <a:rPr lang="tr-TR" dirty="0"/>
              <a:t>3. Süs balıkları ve kuşlarının renklerini olumlu yönde etkiler.</a:t>
            </a:r>
          </a:p>
          <a:p>
            <a:r>
              <a:rPr lang="tr-TR" dirty="0"/>
              <a:t>4. Hayvanların besin madde ihtiyaçlarını karşılar.</a:t>
            </a:r>
          </a:p>
          <a:p>
            <a:r>
              <a:rPr lang="tr-TR" dirty="0"/>
              <a:t>5. Hayvansal üretimin çevresel sonuçlarına olumlu katkı yapar.</a:t>
            </a:r>
          </a:p>
          <a:p>
            <a:r>
              <a:rPr lang="tr-TR" dirty="0"/>
              <a:t>6. Özellikle sindirim sistemini veya sindirimi destekleyici etkileri ile hayvansal üretimi-performansı ve hayvan refahını geliştirir.</a:t>
            </a:r>
          </a:p>
          <a:p>
            <a:r>
              <a:rPr lang="tr-TR" dirty="0"/>
              <a:t>7. </a:t>
            </a:r>
            <a:r>
              <a:rPr lang="tr-TR" dirty="0" err="1"/>
              <a:t>Antikoksidiyal</a:t>
            </a:r>
            <a:r>
              <a:rPr lang="tr-TR" dirty="0"/>
              <a:t> veya </a:t>
            </a:r>
            <a:r>
              <a:rPr lang="tr-TR" dirty="0" err="1"/>
              <a:t>histomonostatik</a:t>
            </a:r>
            <a:r>
              <a:rPr lang="tr-TR" dirty="0"/>
              <a:t> etkiye sahiptirler.</a:t>
            </a:r>
          </a:p>
        </p:txBody>
      </p:sp>
    </p:spTree>
    <p:extLst>
      <p:ext uri="{BB962C8B-B14F-4D97-AF65-F5344CB8AC3E}">
        <p14:creationId xmlns:p14="http://schemas.microsoft.com/office/powerpoint/2010/main" val="3310747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dirty="0"/>
              <a:t>1)Yem teknolojisiyle ilgili katkı maddeleri </a:t>
            </a:r>
            <a:endParaRPr lang="tr-TR" dirty="0" smtClean="0"/>
          </a:p>
          <a:p>
            <a:r>
              <a:rPr lang="tr-TR" dirty="0" smtClean="0"/>
              <a:t> </a:t>
            </a:r>
            <a:r>
              <a:rPr lang="tr-TR" dirty="0"/>
              <a:t>2) Duyusal yem katkı maddeleri </a:t>
            </a:r>
            <a:endParaRPr lang="tr-TR" dirty="0" smtClean="0"/>
          </a:p>
          <a:p>
            <a:r>
              <a:rPr lang="tr-TR" dirty="0" smtClean="0"/>
              <a:t> </a:t>
            </a:r>
            <a:r>
              <a:rPr lang="tr-TR" dirty="0"/>
              <a:t>3) Besin madde niteliğindeki yem katkı maddeleri </a:t>
            </a:r>
            <a:endParaRPr lang="tr-TR" dirty="0" smtClean="0"/>
          </a:p>
          <a:p>
            <a:r>
              <a:rPr lang="tr-TR" dirty="0" smtClean="0"/>
              <a:t> </a:t>
            </a:r>
            <a:r>
              <a:rPr lang="tr-TR" dirty="0"/>
              <a:t>4) </a:t>
            </a:r>
            <a:r>
              <a:rPr lang="tr-TR" dirty="0" err="1"/>
              <a:t>Zooteknik</a:t>
            </a:r>
            <a:r>
              <a:rPr lang="tr-TR" dirty="0"/>
              <a:t> Yem Katkı Maddeleri </a:t>
            </a:r>
            <a:endParaRPr lang="tr-TR" dirty="0" smtClean="0"/>
          </a:p>
          <a:p>
            <a:r>
              <a:rPr lang="tr-TR" dirty="0" smtClean="0"/>
              <a:t> </a:t>
            </a:r>
            <a:r>
              <a:rPr lang="tr-TR" dirty="0"/>
              <a:t>5) </a:t>
            </a:r>
            <a:r>
              <a:rPr lang="tr-TR" dirty="0" err="1" smtClean="0"/>
              <a:t>Antikoksidiyaller</a:t>
            </a:r>
            <a:r>
              <a:rPr lang="tr-TR" dirty="0"/>
              <a:t>, </a:t>
            </a:r>
            <a:r>
              <a:rPr lang="tr-TR" dirty="0" err="1"/>
              <a:t>Koksidiyostatlar</a:t>
            </a:r>
            <a:r>
              <a:rPr lang="tr-TR" dirty="0"/>
              <a:t> ve </a:t>
            </a:r>
            <a:r>
              <a:rPr lang="tr-TR" dirty="0" err="1"/>
              <a:t>Histomonostatlar</a:t>
            </a:r>
            <a:endParaRPr lang="tr-TR" dirty="0"/>
          </a:p>
        </p:txBody>
      </p:sp>
    </p:spTree>
    <p:extLst>
      <p:ext uri="{BB962C8B-B14F-4D97-AF65-F5344CB8AC3E}">
        <p14:creationId xmlns:p14="http://schemas.microsoft.com/office/powerpoint/2010/main" val="3514804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626301" y="350729"/>
            <a:ext cx="10265775" cy="5972911"/>
          </a:xfrm>
        </p:spPr>
        <p:txBody>
          <a:bodyPr>
            <a:normAutofit/>
          </a:bodyPr>
          <a:lstStyle/>
          <a:p>
            <a:r>
              <a:rPr lang="tr-TR" b="1" dirty="0"/>
              <a:t>1- Teknolojik Katkılar</a:t>
            </a:r>
            <a:endParaRPr lang="tr-TR" dirty="0"/>
          </a:p>
          <a:p>
            <a:r>
              <a:rPr lang="tr-TR" dirty="0"/>
              <a:t>Koruyucular</a:t>
            </a:r>
          </a:p>
          <a:p>
            <a:r>
              <a:rPr lang="tr-TR" dirty="0"/>
              <a:t>Antioksidanlar</a:t>
            </a:r>
          </a:p>
          <a:p>
            <a:r>
              <a:rPr lang="tr-TR" dirty="0" err="1"/>
              <a:t>Emülgatörler</a:t>
            </a:r>
            <a:r>
              <a:rPr lang="tr-TR" dirty="0"/>
              <a:t> ve Stabilizatörler</a:t>
            </a:r>
          </a:p>
          <a:p>
            <a:r>
              <a:rPr lang="tr-TR" dirty="0"/>
              <a:t>Asitlik düzenleyiciler</a:t>
            </a:r>
          </a:p>
          <a:p>
            <a:r>
              <a:rPr lang="tr-TR" dirty="0"/>
              <a:t>Jel ajanlar</a:t>
            </a:r>
          </a:p>
          <a:p>
            <a:r>
              <a:rPr lang="tr-TR" dirty="0"/>
              <a:t>Bağlayıcılar, Topaklaşmayı Önleyiciler ve </a:t>
            </a:r>
            <a:r>
              <a:rPr lang="tr-TR" dirty="0" err="1"/>
              <a:t>Koagulanlar</a:t>
            </a:r>
            <a:endParaRPr lang="tr-TR" dirty="0"/>
          </a:p>
          <a:p>
            <a:r>
              <a:rPr lang="tr-TR" dirty="0" err="1"/>
              <a:t>Radyonükleid</a:t>
            </a:r>
            <a:r>
              <a:rPr lang="tr-TR" dirty="0"/>
              <a:t> </a:t>
            </a:r>
            <a:r>
              <a:rPr lang="tr-TR" dirty="0" err="1"/>
              <a:t>Kontaminasyondan</a:t>
            </a:r>
            <a:r>
              <a:rPr lang="tr-TR" dirty="0"/>
              <a:t> Koruyucular</a:t>
            </a:r>
          </a:p>
          <a:p>
            <a:r>
              <a:rPr lang="tr-TR" dirty="0"/>
              <a:t>Asitlik Düzenleyiciler</a:t>
            </a:r>
          </a:p>
          <a:p>
            <a:r>
              <a:rPr lang="tr-TR" dirty="0"/>
              <a:t>Silaj Katkıları</a:t>
            </a:r>
          </a:p>
          <a:p>
            <a:r>
              <a:rPr lang="tr-TR" b="1" dirty="0"/>
              <a:t>2- Duyusal Katkılar</a:t>
            </a:r>
            <a:endParaRPr lang="tr-TR" dirty="0"/>
          </a:p>
          <a:p>
            <a:r>
              <a:rPr lang="tr-TR" dirty="0"/>
              <a:t>Renklendiriciler</a:t>
            </a:r>
          </a:p>
          <a:p>
            <a:r>
              <a:rPr lang="tr-TR" dirty="0"/>
              <a:t>Aromatikler ve iştah artırıcılar</a:t>
            </a:r>
          </a:p>
          <a:p>
            <a:endParaRPr lang="tr-TR" dirty="0"/>
          </a:p>
        </p:txBody>
      </p:sp>
    </p:spTree>
    <p:extLst>
      <p:ext uri="{BB962C8B-B14F-4D97-AF65-F5344CB8AC3E}">
        <p14:creationId xmlns:p14="http://schemas.microsoft.com/office/powerpoint/2010/main" val="677502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325677" y="150313"/>
            <a:ext cx="11273424" cy="6323640"/>
          </a:xfrm>
        </p:spPr>
        <p:txBody>
          <a:bodyPr>
            <a:normAutofit lnSpcReduction="10000"/>
          </a:bodyPr>
          <a:lstStyle/>
          <a:p>
            <a:r>
              <a:rPr lang="tr-TR" b="1" dirty="0"/>
              <a:t>3- Besinsel Katkılar</a:t>
            </a:r>
            <a:endParaRPr lang="tr-TR" dirty="0"/>
          </a:p>
          <a:p>
            <a:r>
              <a:rPr lang="tr-TR" dirty="0"/>
              <a:t>Vitaminler, </a:t>
            </a:r>
            <a:r>
              <a:rPr lang="tr-TR" dirty="0" err="1"/>
              <a:t>Provitaminler</a:t>
            </a:r>
            <a:r>
              <a:rPr lang="tr-TR" dirty="0"/>
              <a:t>, Aynı Etkiyi Veren Kimyevi </a:t>
            </a:r>
            <a:r>
              <a:rPr lang="tr-TR" dirty="0"/>
              <a:t>Maddeler</a:t>
            </a:r>
            <a:r>
              <a:rPr lang="tr-TR" dirty="0" smtClean="0"/>
              <a:t>, Üre </a:t>
            </a:r>
            <a:r>
              <a:rPr lang="tr-TR" dirty="0"/>
              <a:t>ve Diğer NPN </a:t>
            </a:r>
            <a:r>
              <a:rPr lang="tr-TR" dirty="0" smtClean="0"/>
              <a:t>bileşikleri, Enerji </a:t>
            </a:r>
            <a:r>
              <a:rPr lang="tr-TR" dirty="0"/>
              <a:t>sağlayan </a:t>
            </a:r>
            <a:r>
              <a:rPr lang="tr-TR" dirty="0" smtClean="0"/>
              <a:t>maddeler</a:t>
            </a:r>
            <a:endParaRPr lang="tr-TR" dirty="0"/>
          </a:p>
          <a:p>
            <a:r>
              <a:rPr lang="tr-TR" dirty="0" smtClean="0"/>
              <a:t>İz elementler</a:t>
            </a:r>
            <a:endParaRPr lang="tr-TR" dirty="0"/>
          </a:p>
          <a:p>
            <a:r>
              <a:rPr lang="tr-TR" dirty="0"/>
              <a:t>Amino asitler- amino asitlerin tuzları ve analogları</a:t>
            </a:r>
          </a:p>
          <a:p>
            <a:r>
              <a:rPr lang="tr-TR" dirty="0"/>
              <a:t>Üre ve </a:t>
            </a:r>
            <a:r>
              <a:rPr lang="tr-TR" dirty="0" err="1"/>
              <a:t>Deriveleri</a:t>
            </a:r>
            <a:endParaRPr lang="tr-TR" dirty="0"/>
          </a:p>
          <a:p>
            <a:r>
              <a:rPr lang="tr-TR" b="1" dirty="0"/>
              <a:t>4- </a:t>
            </a:r>
            <a:r>
              <a:rPr lang="tr-TR" b="1" dirty="0" err="1"/>
              <a:t>Zooteknik</a:t>
            </a:r>
            <a:r>
              <a:rPr lang="tr-TR" b="1" dirty="0"/>
              <a:t> Katkılar</a:t>
            </a:r>
            <a:endParaRPr lang="tr-TR" dirty="0"/>
          </a:p>
          <a:p>
            <a:r>
              <a:rPr lang="tr-TR" dirty="0"/>
              <a:t>Sindirimi Düzenleyiciler</a:t>
            </a:r>
          </a:p>
          <a:p>
            <a:r>
              <a:rPr lang="tr-TR" dirty="0"/>
              <a:t>Bağırsak Flora Stabilizatörleri</a:t>
            </a:r>
          </a:p>
          <a:p>
            <a:r>
              <a:rPr lang="tr-TR" dirty="0"/>
              <a:t>Çevreyi olumlu etkileyen </a:t>
            </a:r>
            <a:r>
              <a:rPr lang="tr-TR" dirty="0" smtClean="0"/>
              <a:t>katkılar</a:t>
            </a:r>
          </a:p>
          <a:p>
            <a:r>
              <a:rPr lang="tr-TR" dirty="0" smtClean="0"/>
              <a:t>Enzimler, </a:t>
            </a:r>
            <a:r>
              <a:rPr lang="tr-TR" dirty="0" err="1" smtClean="0"/>
              <a:t>Probiyotikler</a:t>
            </a:r>
            <a:r>
              <a:rPr lang="tr-TR" dirty="0" smtClean="0"/>
              <a:t>, </a:t>
            </a:r>
            <a:r>
              <a:rPr lang="tr-TR" dirty="0" err="1" smtClean="0"/>
              <a:t>Prebiyotikler</a:t>
            </a:r>
            <a:r>
              <a:rPr lang="tr-TR" dirty="0" smtClean="0"/>
              <a:t>, Organik asitler, Bitki </a:t>
            </a:r>
            <a:r>
              <a:rPr lang="tr-TR" dirty="0" err="1"/>
              <a:t>ekstraktları</a:t>
            </a:r>
            <a:r>
              <a:rPr lang="tr-TR" dirty="0"/>
              <a:t> (</a:t>
            </a:r>
            <a:r>
              <a:rPr lang="tr-TR" dirty="0" err="1"/>
              <a:t>Fitobiyotikler</a:t>
            </a:r>
            <a:r>
              <a:rPr lang="tr-TR" dirty="0"/>
              <a:t>) ve </a:t>
            </a:r>
            <a:r>
              <a:rPr lang="tr-TR" dirty="0" err="1"/>
              <a:t>esansiyel</a:t>
            </a:r>
            <a:r>
              <a:rPr lang="tr-TR" dirty="0"/>
              <a:t> </a:t>
            </a:r>
            <a:r>
              <a:rPr lang="tr-TR" dirty="0" smtClean="0"/>
              <a:t>yağlar, </a:t>
            </a:r>
            <a:r>
              <a:rPr lang="tr-TR" dirty="0" err="1" smtClean="0"/>
              <a:t>İmmun</a:t>
            </a:r>
            <a:r>
              <a:rPr lang="tr-TR" dirty="0" smtClean="0"/>
              <a:t> modülatörler, Zorunlu </a:t>
            </a:r>
            <a:r>
              <a:rPr lang="tr-TR" dirty="0"/>
              <a:t>tüy dökümü sağlayan </a:t>
            </a:r>
            <a:r>
              <a:rPr lang="tr-TR" dirty="0" smtClean="0"/>
              <a:t>preparatlar, Gübrede </a:t>
            </a:r>
            <a:r>
              <a:rPr lang="tr-TR" dirty="0"/>
              <a:t>sinek  mücadelesinde kullanılan preparatlar</a:t>
            </a:r>
            <a:endParaRPr lang="tr-TR" dirty="0"/>
          </a:p>
          <a:p>
            <a:r>
              <a:rPr lang="tr-TR" dirty="0"/>
              <a:t>Diğer </a:t>
            </a:r>
            <a:r>
              <a:rPr lang="tr-TR" dirty="0" err="1"/>
              <a:t>zooteknik</a:t>
            </a:r>
            <a:r>
              <a:rPr lang="tr-TR" dirty="0"/>
              <a:t> katkılar</a:t>
            </a:r>
          </a:p>
          <a:p>
            <a:r>
              <a:rPr lang="tr-TR" b="1" dirty="0"/>
              <a:t>5- </a:t>
            </a:r>
            <a:r>
              <a:rPr lang="tr-TR" b="1" dirty="0" err="1"/>
              <a:t>Koksidiyostatlar</a:t>
            </a:r>
            <a:r>
              <a:rPr lang="tr-TR" b="1" dirty="0"/>
              <a:t> ve </a:t>
            </a:r>
            <a:r>
              <a:rPr lang="tr-TR" b="1" dirty="0" err="1"/>
              <a:t>Histomonostatlar</a:t>
            </a:r>
            <a:endParaRPr lang="tr-TR" dirty="0"/>
          </a:p>
        </p:txBody>
      </p:sp>
    </p:spTree>
    <p:extLst>
      <p:ext uri="{BB962C8B-B14F-4D97-AF65-F5344CB8AC3E}">
        <p14:creationId xmlns:p14="http://schemas.microsoft.com/office/powerpoint/2010/main" val="3003734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Avrupa Birliği yasal düzenleme</a:t>
            </a:r>
            <a:endParaRPr lang="tr-TR" dirty="0"/>
          </a:p>
        </p:txBody>
      </p:sp>
      <p:sp>
        <p:nvSpPr>
          <p:cNvPr id="3" name="İçerik Yer Tutucusu 2"/>
          <p:cNvSpPr>
            <a:spLocks noGrp="1"/>
          </p:cNvSpPr>
          <p:nvPr>
            <p:ph sz="quarter" idx="1"/>
          </p:nvPr>
        </p:nvSpPr>
        <p:spPr/>
        <p:txBody>
          <a:bodyPr/>
          <a:lstStyle/>
          <a:p>
            <a:r>
              <a:rPr lang="tr-TR" dirty="0"/>
              <a:t>Esas olan doğru ürünün doğru zamanda ve doğru şekilde kullanılması ve yasal prosedürlere uyulmasıdır.  Avrupa Birliğinde satışa sunulan bütün yem katkı maddeleri </a:t>
            </a:r>
            <a:r>
              <a:rPr lang="tr-TR" dirty="0" err="1"/>
              <a:t>Reg</a:t>
            </a:r>
            <a:r>
              <a:rPr lang="tr-TR" dirty="0"/>
              <a:t> (EC) No 1831/2003 </a:t>
            </a:r>
            <a:r>
              <a:rPr lang="tr-TR" dirty="0" err="1"/>
              <a:t>nolu</a:t>
            </a:r>
            <a:r>
              <a:rPr lang="tr-TR" dirty="0"/>
              <a:t> yönetmeliğe göre onaylanmak zorundadır.  Bu yasanın amacı AB’de kullanımı onaylanan bütün yem katkı maddelerinin yalnızca asıl hedef olan hayvanların değil, aynı zamanda bu işlerle uğraşanların ve sonuç olarak da söz konusu hayvansal ürünleri tüketen insanların güvenliğini sağlamaktır. Türkiye’de de AB’de uygulanan yönetmeliğe uygun düzenlemeler yürütülmektedir. </a:t>
            </a:r>
          </a:p>
        </p:txBody>
      </p:sp>
    </p:spTree>
    <p:extLst>
      <p:ext uri="{BB962C8B-B14F-4D97-AF65-F5344CB8AC3E}">
        <p14:creationId xmlns:p14="http://schemas.microsoft.com/office/powerpoint/2010/main" val="3089924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sz="quarter" idx="1"/>
          </p:nvPr>
        </p:nvSpPr>
        <p:spPr/>
        <p:txBody>
          <a:bodyPr/>
          <a:lstStyle/>
          <a:p>
            <a:r>
              <a:rPr lang="tr-TR" u="sng" dirty="0" smtClean="0"/>
              <a:t>avys.omu.edu.tr</a:t>
            </a:r>
          </a:p>
          <a:p>
            <a:r>
              <a:rPr lang="tr-TR" b="1" dirty="0" smtClean="0"/>
              <a:t>YEM-KATKI-TANIM-VE-SINIFLANDIRMA-PINAR-SACAKLI</a:t>
            </a:r>
            <a:endParaRPr lang="tr-TR" b="1" dirty="0"/>
          </a:p>
          <a:p>
            <a:r>
              <a:rPr lang="tr-TR" cap="all" dirty="0"/>
              <a:t>PDF (</a:t>
            </a:r>
            <a:r>
              <a:rPr lang="tr-TR" u="sng" cap="all" dirty="0"/>
              <a:t>acikders.ankara.edu.tr</a:t>
            </a:r>
            <a:r>
              <a:rPr lang="tr-TR" cap="all" dirty="0"/>
              <a:t>)</a:t>
            </a:r>
          </a:p>
          <a:p>
            <a:endParaRPr lang="tr-TR" dirty="0"/>
          </a:p>
        </p:txBody>
      </p:sp>
    </p:spTree>
    <p:extLst>
      <p:ext uri="{BB962C8B-B14F-4D97-AF65-F5344CB8AC3E}">
        <p14:creationId xmlns:p14="http://schemas.microsoft.com/office/powerpoint/2010/main" val="5640371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481</Words>
  <Application>Microsoft Office PowerPoint</Application>
  <PresentationFormat>Geniş ekran</PresentationFormat>
  <Paragraphs>50</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Century Schoolbook</vt:lpstr>
      <vt:lpstr>Times New Roman</vt:lpstr>
      <vt:lpstr>Wingdings</vt:lpstr>
      <vt:lpstr>Wingdings 2</vt:lpstr>
      <vt:lpstr>Cumba</vt:lpstr>
      <vt:lpstr>PowerPoint Sunusu</vt:lpstr>
      <vt:lpstr>YEM KATKI MADDELERİ</vt:lpstr>
      <vt:lpstr>PowerPoint Sunusu</vt:lpstr>
      <vt:lpstr>PowerPoint Sunusu</vt:lpstr>
      <vt:lpstr>PowerPoint Sunusu</vt:lpstr>
      <vt:lpstr>PowerPoint Sunusu</vt:lpstr>
      <vt:lpstr>PowerPoint Sunusu</vt:lpstr>
      <vt:lpstr>Avrupa Birliği yasal düzenleme</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3</cp:revision>
  <dcterms:created xsi:type="dcterms:W3CDTF">2024-04-19T14:57:34Z</dcterms:created>
  <dcterms:modified xsi:type="dcterms:W3CDTF">2024-04-19T15:36:33Z</dcterms:modified>
</cp:coreProperties>
</file>