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23"/>
  </p:notesMasterIdLst>
  <p:sldIdLst>
    <p:sldId id="258" r:id="rId3"/>
    <p:sldId id="345" r:id="rId4"/>
    <p:sldId id="346" r:id="rId5"/>
    <p:sldId id="347" r:id="rId6"/>
    <p:sldId id="348" r:id="rId7"/>
    <p:sldId id="369" r:id="rId8"/>
    <p:sldId id="350" r:id="rId9"/>
    <p:sldId id="351" r:id="rId10"/>
    <p:sldId id="363" r:id="rId11"/>
    <p:sldId id="356" r:id="rId12"/>
    <p:sldId id="357" r:id="rId13"/>
    <p:sldId id="358" r:id="rId14"/>
    <p:sldId id="359" r:id="rId15"/>
    <p:sldId id="366" r:id="rId16"/>
    <p:sldId id="360" r:id="rId17"/>
    <p:sldId id="361" r:id="rId18"/>
    <p:sldId id="364" r:id="rId19"/>
    <p:sldId id="365" r:id="rId20"/>
    <p:sldId id="367" r:id="rId21"/>
    <p:sldId id="368"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7239D5ED-FCA6-48E2-BDCC-2F1226237447}">
          <p14:sldIdLst>
            <p14:sldId id="258"/>
            <p14:sldId id="345"/>
            <p14:sldId id="346"/>
            <p14:sldId id="347"/>
            <p14:sldId id="348"/>
            <p14:sldId id="369"/>
            <p14:sldId id="350"/>
            <p14:sldId id="351"/>
            <p14:sldId id="363"/>
            <p14:sldId id="356"/>
            <p14:sldId id="357"/>
            <p14:sldId id="358"/>
            <p14:sldId id="359"/>
            <p14:sldId id="366"/>
            <p14:sldId id="360"/>
            <p14:sldId id="361"/>
            <p14:sldId id="364"/>
            <p14:sldId id="365"/>
            <p14:sldId id="367"/>
            <p14:sldId id="3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162"/>
    <a:srgbClr val="110F50"/>
    <a:srgbClr val="100D50"/>
    <a:srgbClr val="0F0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6835"/>
  </p:normalViewPr>
  <p:slideViewPr>
    <p:cSldViewPr snapToGrid="0" snapToObjects="1">
      <p:cViewPr>
        <p:scale>
          <a:sx n="75" d="100"/>
          <a:sy n="75" d="100"/>
        </p:scale>
        <p:origin x="912" y="3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C8D0D-7507-44B5-BF86-9B7EE280158D}" type="datetimeFigureOut">
              <a:rPr lang="tr-TR" smtClean="0"/>
              <a:t>23.11.2020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A8F55-591F-4C82-A106-4949E9E692F5}" type="slidenum">
              <a:rPr lang="tr-TR" smtClean="0"/>
              <a:t>‹#›</a:t>
            </a:fld>
            <a:endParaRPr lang="tr-TR"/>
          </a:p>
        </p:txBody>
      </p:sp>
    </p:spTree>
    <p:extLst>
      <p:ext uri="{BB962C8B-B14F-4D97-AF65-F5344CB8AC3E}">
        <p14:creationId xmlns:p14="http://schemas.microsoft.com/office/powerpoint/2010/main" val="138091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697C9482-0B13-8C46-B789-1676CF68126E}"/>
              </a:ext>
            </a:extLst>
          </p:cNvPr>
          <p:cNvPicPr>
            <a:picLocks noChangeAspect="1"/>
          </p:cNvPicPr>
          <p:nvPr userDrawn="1"/>
        </p:nvPicPr>
        <p:blipFill>
          <a:blip r:embed="rId2"/>
          <a:stretch>
            <a:fillRect/>
          </a:stretch>
        </p:blipFill>
        <p:spPr>
          <a:xfrm>
            <a:off x="0" y="0"/>
            <a:ext cx="12192000" cy="6557450"/>
          </a:xfrm>
          <a:prstGeom prst="rect">
            <a:avLst/>
          </a:prstGeom>
        </p:spPr>
      </p:pic>
      <p:sp>
        <p:nvSpPr>
          <p:cNvPr id="2" name="Başlık 1">
            <a:extLst>
              <a:ext uri="{FF2B5EF4-FFF2-40B4-BE49-F238E27FC236}">
                <a16:creationId xmlns:a16="http://schemas.microsoft.com/office/drawing/2014/main" id="{085F501C-3996-5742-AD09-2E4D7E46E39A}"/>
              </a:ext>
            </a:extLst>
          </p:cNvPr>
          <p:cNvSpPr>
            <a:spLocks noGrp="1"/>
          </p:cNvSpPr>
          <p:nvPr>
            <p:ph type="ctrTitle"/>
          </p:nvPr>
        </p:nvSpPr>
        <p:spPr>
          <a:xfrm>
            <a:off x="2209799" y="2042319"/>
            <a:ext cx="9500119" cy="2793292"/>
          </a:xfrm>
        </p:spPr>
        <p:txBody>
          <a:bodyPr anchor="t" anchorCtr="0"/>
          <a:lstStyle>
            <a:lvl1pPr algn="l">
              <a:defRPr sz="6000" b="1">
                <a:solidFill>
                  <a:schemeClr val="bg1"/>
                </a:solidFill>
                <a:latin typeface="Times New Roman" panose="02020603050405020304" pitchFamily="18" charset="0"/>
                <a:cs typeface="Times New Roman" panose="02020603050405020304" pitchFamily="18" charset="0"/>
              </a:defRPr>
            </a:lvl1pPr>
          </a:lstStyle>
          <a:p>
            <a:r>
              <a:rPr lang="tr-TR" dirty="0"/>
              <a:t>Asıl başlık stilini düzenlemek için tıklayın</a:t>
            </a:r>
          </a:p>
        </p:txBody>
      </p:sp>
      <p:sp>
        <p:nvSpPr>
          <p:cNvPr id="3" name="Alt Başlık 2">
            <a:extLst>
              <a:ext uri="{FF2B5EF4-FFF2-40B4-BE49-F238E27FC236}">
                <a16:creationId xmlns:a16="http://schemas.microsoft.com/office/drawing/2014/main" id="{58758B05-720F-504C-B895-2D4C4FB992FA}"/>
              </a:ext>
            </a:extLst>
          </p:cNvPr>
          <p:cNvSpPr>
            <a:spLocks noGrp="1"/>
          </p:cNvSpPr>
          <p:nvPr>
            <p:ph type="subTitle" idx="1"/>
          </p:nvPr>
        </p:nvSpPr>
        <p:spPr>
          <a:xfrm>
            <a:off x="838200" y="5267391"/>
            <a:ext cx="7968050" cy="983142"/>
          </a:xfrm>
        </p:spPr>
        <p:txBody>
          <a:bodyPr/>
          <a:lstStyle>
            <a:lvl1pPr marL="0" indent="0" algn="l">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p>
        </p:txBody>
      </p:sp>
      <p:sp>
        <p:nvSpPr>
          <p:cNvPr id="4" name="Veri Yer Tutucusu 3">
            <a:extLst>
              <a:ext uri="{FF2B5EF4-FFF2-40B4-BE49-F238E27FC236}">
                <a16:creationId xmlns:a16="http://schemas.microsoft.com/office/drawing/2014/main" id="{C3FC8C9A-E818-6C46-A394-492DEB49EC11}"/>
              </a:ext>
            </a:extLst>
          </p:cNvPr>
          <p:cNvSpPr>
            <a:spLocks noGrp="1"/>
          </p:cNvSpPr>
          <p:nvPr>
            <p:ph type="dt" sz="half" idx="10"/>
          </p:nvPr>
        </p:nvSpPr>
        <p:spPr/>
        <p:txBody>
          <a:bodyPr/>
          <a:lstStyle/>
          <a:p>
            <a:fld id="{C1A6B50F-17C0-40FF-AD27-A524F4B2574A}" type="datetime1">
              <a:rPr lang="tr-TR" smtClean="0"/>
              <a:t>23.11.2020</a:t>
            </a:fld>
            <a:endParaRPr lang="tr-TR"/>
          </a:p>
        </p:txBody>
      </p:sp>
      <p:sp>
        <p:nvSpPr>
          <p:cNvPr id="5" name="Alt Bilgi Yer Tutucusu 4">
            <a:extLst>
              <a:ext uri="{FF2B5EF4-FFF2-40B4-BE49-F238E27FC236}">
                <a16:creationId xmlns:a16="http://schemas.microsoft.com/office/drawing/2014/main" id="{680CB75C-9A3B-BB4F-8295-0E26BF540BB0}"/>
              </a:ext>
            </a:extLst>
          </p:cNvPr>
          <p:cNvSpPr>
            <a:spLocks noGrp="1"/>
          </p:cNvSpPr>
          <p:nvPr>
            <p:ph type="ftr" sz="quarter" idx="11"/>
          </p:nvPr>
        </p:nvSpPr>
        <p:spPr/>
        <p:txBody>
          <a:bodyPr/>
          <a:lstStyle/>
          <a:p>
            <a:r>
              <a:rPr lang="tr-TR" smtClean="0"/>
              <a:t>MUH BİL– Bilgisayar Programlama</a:t>
            </a:r>
            <a:endParaRPr lang="tr-TR" dirty="0"/>
          </a:p>
        </p:txBody>
      </p:sp>
      <p:sp>
        <p:nvSpPr>
          <p:cNvPr id="6" name="Slayt Numarası Yer Tutucusu 5">
            <a:extLst>
              <a:ext uri="{FF2B5EF4-FFF2-40B4-BE49-F238E27FC236}">
                <a16:creationId xmlns:a16="http://schemas.microsoft.com/office/drawing/2014/main" id="{2F744FFD-C81B-0748-92DB-102E565F9A64}"/>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505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E02827-49F8-744F-8D60-66A2136CBBD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258CFC4-467F-8B47-9AAE-020017735DD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78CD38A-87E6-B743-A9F0-C61399CE231A}"/>
              </a:ext>
            </a:extLst>
          </p:cNvPr>
          <p:cNvSpPr>
            <a:spLocks noGrp="1"/>
          </p:cNvSpPr>
          <p:nvPr>
            <p:ph type="dt" sz="half" idx="10"/>
          </p:nvPr>
        </p:nvSpPr>
        <p:spPr/>
        <p:txBody>
          <a:bodyPr/>
          <a:lstStyle/>
          <a:p>
            <a:fld id="{E1045453-328C-42A1-9E66-5FF7961D0479}" type="datetime1">
              <a:rPr lang="tr-TR" smtClean="0"/>
              <a:t>23.11.2020</a:t>
            </a:fld>
            <a:endParaRPr lang="tr-TR"/>
          </a:p>
        </p:txBody>
      </p:sp>
      <p:sp>
        <p:nvSpPr>
          <p:cNvPr id="5" name="Alt Bilgi Yer Tutucusu 4">
            <a:extLst>
              <a:ext uri="{FF2B5EF4-FFF2-40B4-BE49-F238E27FC236}">
                <a16:creationId xmlns:a16="http://schemas.microsoft.com/office/drawing/2014/main" id="{1A2B3029-76D5-3A41-B3F0-737365D49F9A}"/>
              </a:ext>
            </a:extLst>
          </p:cNvPr>
          <p:cNvSpPr>
            <a:spLocks noGrp="1"/>
          </p:cNvSpPr>
          <p:nvPr>
            <p:ph type="ftr" sz="quarter" idx="11"/>
          </p:nvPr>
        </p:nvSpPr>
        <p:spPr/>
        <p:txBody>
          <a:bodyPr/>
          <a:lstStyle/>
          <a:p>
            <a:r>
              <a:rPr lang="tr-TR" smtClean="0"/>
              <a:t>MUH BİL– Bilgisayar Programlama</a:t>
            </a:r>
            <a:endParaRPr lang="tr-TR" dirty="0"/>
          </a:p>
        </p:txBody>
      </p:sp>
      <p:sp>
        <p:nvSpPr>
          <p:cNvPr id="6" name="Slayt Numarası Yer Tutucusu 5">
            <a:extLst>
              <a:ext uri="{FF2B5EF4-FFF2-40B4-BE49-F238E27FC236}">
                <a16:creationId xmlns:a16="http://schemas.microsoft.com/office/drawing/2014/main" id="{4F576CA4-ABA8-A54D-84C1-29C24ABE4697}"/>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22746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B93D9AC-AB5A-A34F-9AE5-568EE8A9931C}"/>
              </a:ext>
            </a:extLst>
          </p:cNvPr>
          <p:cNvSpPr>
            <a:spLocks noGrp="1"/>
          </p:cNvSpPr>
          <p:nvPr>
            <p:ph type="title" orient="vert"/>
          </p:nvPr>
        </p:nvSpPr>
        <p:spPr>
          <a:xfrm>
            <a:off x="8724900" y="774441"/>
            <a:ext cx="2628900" cy="5402522"/>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85D3371-32E6-3B44-A511-2E0F8C707A52}"/>
              </a:ext>
            </a:extLst>
          </p:cNvPr>
          <p:cNvSpPr>
            <a:spLocks noGrp="1"/>
          </p:cNvSpPr>
          <p:nvPr>
            <p:ph type="body" orient="vert" idx="1"/>
          </p:nvPr>
        </p:nvSpPr>
        <p:spPr>
          <a:xfrm>
            <a:off x="838200" y="774441"/>
            <a:ext cx="7734300" cy="5402522"/>
          </a:xfrm>
        </p:spPr>
        <p:txBody>
          <a:bodyPr vert="eaVert"/>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E36E6F39-B5F2-1B47-8A7A-E487764F2AE1}"/>
              </a:ext>
            </a:extLst>
          </p:cNvPr>
          <p:cNvSpPr>
            <a:spLocks noGrp="1"/>
          </p:cNvSpPr>
          <p:nvPr>
            <p:ph type="dt" sz="half" idx="10"/>
          </p:nvPr>
        </p:nvSpPr>
        <p:spPr/>
        <p:txBody>
          <a:bodyPr/>
          <a:lstStyle/>
          <a:p>
            <a:fld id="{DDB60AF4-34F3-4E54-B055-86187251DF37}" type="datetime1">
              <a:rPr lang="tr-TR" smtClean="0"/>
              <a:t>23.11.2020</a:t>
            </a:fld>
            <a:endParaRPr lang="tr-TR"/>
          </a:p>
        </p:txBody>
      </p:sp>
      <p:sp>
        <p:nvSpPr>
          <p:cNvPr id="5" name="Alt Bilgi Yer Tutucusu 4">
            <a:extLst>
              <a:ext uri="{FF2B5EF4-FFF2-40B4-BE49-F238E27FC236}">
                <a16:creationId xmlns:a16="http://schemas.microsoft.com/office/drawing/2014/main" id="{A5A9412F-E77A-6848-8DC0-3DF4509D8478}"/>
              </a:ext>
            </a:extLst>
          </p:cNvPr>
          <p:cNvSpPr>
            <a:spLocks noGrp="1"/>
          </p:cNvSpPr>
          <p:nvPr>
            <p:ph type="ftr" sz="quarter" idx="11"/>
          </p:nvPr>
        </p:nvSpPr>
        <p:spPr/>
        <p:txBody>
          <a:bodyPr/>
          <a:lstStyle/>
          <a:p>
            <a:r>
              <a:rPr lang="tr-TR" smtClean="0"/>
              <a:t>MUH BİL– Bilgisayar Programlama</a:t>
            </a:r>
            <a:endParaRPr lang="tr-TR" dirty="0"/>
          </a:p>
        </p:txBody>
      </p:sp>
      <p:sp>
        <p:nvSpPr>
          <p:cNvPr id="6" name="Slayt Numarası Yer Tutucusu 5">
            <a:extLst>
              <a:ext uri="{FF2B5EF4-FFF2-40B4-BE49-F238E27FC236}">
                <a16:creationId xmlns:a16="http://schemas.microsoft.com/office/drawing/2014/main" id="{4BB3AFCA-2E11-3242-89B8-AED137E401DD}"/>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93768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87F952F-CF32-4B68-8920-47EA7FA2E217}" type="datetime1">
              <a:rPr lang="tr-TR" smtClean="0"/>
              <a:t>23.11.2020</a:t>
            </a:fld>
            <a:endParaRPr lang="tr-TR"/>
          </a:p>
        </p:txBody>
      </p:sp>
      <p:sp>
        <p:nvSpPr>
          <p:cNvPr id="5" name="Altbilgi Yer Tutucusu 4"/>
          <p:cNvSpPr>
            <a:spLocks noGrp="1"/>
          </p:cNvSpPr>
          <p:nvPr>
            <p:ph type="ftr" sz="quarter" idx="11"/>
          </p:nvPr>
        </p:nvSpPr>
        <p:spPr/>
        <p:txBody>
          <a:bodyPr/>
          <a:lstStyle/>
          <a:p>
            <a:r>
              <a:rPr lang="tr-TR" smtClean="0"/>
              <a:t>MUH BİL– Bilgisayar Programlama</a:t>
            </a:r>
            <a:endParaRPr lang="tr-TR"/>
          </a:p>
        </p:txBody>
      </p:sp>
      <p:sp>
        <p:nvSpPr>
          <p:cNvPr id="6" name="Slayt Numarası Yer Tutucusu 5"/>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2744472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A6364E9-5988-45CF-A69F-A67929155593}" type="datetime1">
              <a:rPr lang="tr-TR" smtClean="0"/>
              <a:t>23.11.2020</a:t>
            </a:fld>
            <a:endParaRPr lang="tr-TR"/>
          </a:p>
        </p:txBody>
      </p:sp>
      <p:sp>
        <p:nvSpPr>
          <p:cNvPr id="5" name="Altbilgi Yer Tutucusu 4"/>
          <p:cNvSpPr>
            <a:spLocks noGrp="1"/>
          </p:cNvSpPr>
          <p:nvPr>
            <p:ph type="ftr" sz="quarter" idx="11"/>
          </p:nvPr>
        </p:nvSpPr>
        <p:spPr/>
        <p:txBody>
          <a:bodyPr/>
          <a:lstStyle/>
          <a:p>
            <a:r>
              <a:rPr lang="tr-TR" smtClean="0"/>
              <a:t>MUH BİL– Bilgisayar Programlama</a:t>
            </a:r>
            <a:endParaRPr lang="tr-TR"/>
          </a:p>
        </p:txBody>
      </p:sp>
      <p:sp>
        <p:nvSpPr>
          <p:cNvPr id="6" name="Slayt Numarası Yer Tutucusu 5"/>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131001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E597F5E-E8FB-493F-A9EB-C3CA631D6764}" type="datetime1">
              <a:rPr lang="tr-TR" smtClean="0"/>
              <a:t>23.11.2020</a:t>
            </a:fld>
            <a:endParaRPr lang="tr-TR"/>
          </a:p>
        </p:txBody>
      </p:sp>
      <p:sp>
        <p:nvSpPr>
          <p:cNvPr id="5" name="Altbilgi Yer Tutucusu 4"/>
          <p:cNvSpPr>
            <a:spLocks noGrp="1"/>
          </p:cNvSpPr>
          <p:nvPr>
            <p:ph type="ftr" sz="quarter" idx="11"/>
          </p:nvPr>
        </p:nvSpPr>
        <p:spPr/>
        <p:txBody>
          <a:bodyPr/>
          <a:lstStyle/>
          <a:p>
            <a:r>
              <a:rPr lang="tr-TR" smtClean="0"/>
              <a:t>MUH BİL– Bilgisayar Programlama</a:t>
            </a:r>
            <a:endParaRPr lang="tr-TR"/>
          </a:p>
        </p:txBody>
      </p:sp>
      <p:sp>
        <p:nvSpPr>
          <p:cNvPr id="6" name="Slayt Numarası Yer Tutucusu 5"/>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1640648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379740F-A7E1-48B3-B1D2-01EB86F9FA89}" type="datetime1">
              <a:rPr lang="tr-TR" smtClean="0"/>
              <a:t>23.11.2020</a:t>
            </a:fld>
            <a:endParaRPr lang="tr-TR"/>
          </a:p>
        </p:txBody>
      </p:sp>
      <p:sp>
        <p:nvSpPr>
          <p:cNvPr id="6" name="Altbilgi Yer Tutucusu 5"/>
          <p:cNvSpPr>
            <a:spLocks noGrp="1"/>
          </p:cNvSpPr>
          <p:nvPr>
            <p:ph type="ftr" sz="quarter" idx="11"/>
          </p:nvPr>
        </p:nvSpPr>
        <p:spPr/>
        <p:txBody>
          <a:bodyPr/>
          <a:lstStyle/>
          <a:p>
            <a:r>
              <a:rPr lang="tr-TR" smtClean="0"/>
              <a:t>MUH BİL– Bilgisayar Programlama</a:t>
            </a:r>
            <a:endParaRPr lang="tr-TR"/>
          </a:p>
        </p:txBody>
      </p:sp>
      <p:sp>
        <p:nvSpPr>
          <p:cNvPr id="7" name="Slayt Numarası Yer Tutucusu 6"/>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16309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05E07BF-5DBE-4ECA-91F2-7B130EEDC04B}" type="datetime1">
              <a:rPr lang="tr-TR" smtClean="0"/>
              <a:t>23.11.2020</a:t>
            </a:fld>
            <a:endParaRPr lang="tr-TR"/>
          </a:p>
        </p:txBody>
      </p:sp>
      <p:sp>
        <p:nvSpPr>
          <p:cNvPr id="8" name="Altbilgi Yer Tutucusu 7"/>
          <p:cNvSpPr>
            <a:spLocks noGrp="1"/>
          </p:cNvSpPr>
          <p:nvPr>
            <p:ph type="ftr" sz="quarter" idx="11"/>
          </p:nvPr>
        </p:nvSpPr>
        <p:spPr/>
        <p:txBody>
          <a:bodyPr/>
          <a:lstStyle/>
          <a:p>
            <a:r>
              <a:rPr lang="tr-TR" smtClean="0"/>
              <a:t>MUH BİL– Bilgisayar Programlama</a:t>
            </a:r>
            <a:endParaRPr lang="tr-TR"/>
          </a:p>
        </p:txBody>
      </p:sp>
      <p:sp>
        <p:nvSpPr>
          <p:cNvPr id="9" name="Slayt Numarası Yer Tutucusu 8"/>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2154109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279AB31-81C4-40F2-A3C1-1304DA108A3E}" type="datetime1">
              <a:rPr lang="tr-TR" smtClean="0"/>
              <a:t>23.11.2020</a:t>
            </a:fld>
            <a:endParaRPr lang="tr-TR"/>
          </a:p>
        </p:txBody>
      </p:sp>
      <p:sp>
        <p:nvSpPr>
          <p:cNvPr id="4" name="Altbilgi Yer Tutucusu 3"/>
          <p:cNvSpPr>
            <a:spLocks noGrp="1"/>
          </p:cNvSpPr>
          <p:nvPr>
            <p:ph type="ftr" sz="quarter" idx="11"/>
          </p:nvPr>
        </p:nvSpPr>
        <p:spPr/>
        <p:txBody>
          <a:bodyPr/>
          <a:lstStyle/>
          <a:p>
            <a:r>
              <a:rPr lang="tr-TR" smtClean="0"/>
              <a:t>MUH BİL– Bilgisayar Programlama</a:t>
            </a:r>
            <a:endParaRPr lang="tr-TR"/>
          </a:p>
        </p:txBody>
      </p:sp>
      <p:sp>
        <p:nvSpPr>
          <p:cNvPr id="5" name="Slayt Numarası Yer Tutucusu 4"/>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2282628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DFDDC18-5E50-4CFC-B60C-450DF89C19C0}" type="datetime1">
              <a:rPr lang="tr-TR" smtClean="0"/>
              <a:t>23.11.2020</a:t>
            </a:fld>
            <a:endParaRPr lang="tr-TR"/>
          </a:p>
        </p:txBody>
      </p:sp>
      <p:sp>
        <p:nvSpPr>
          <p:cNvPr id="3" name="Altbilgi Yer Tutucusu 2"/>
          <p:cNvSpPr>
            <a:spLocks noGrp="1"/>
          </p:cNvSpPr>
          <p:nvPr>
            <p:ph type="ftr" sz="quarter" idx="11"/>
          </p:nvPr>
        </p:nvSpPr>
        <p:spPr/>
        <p:txBody>
          <a:bodyPr/>
          <a:lstStyle/>
          <a:p>
            <a:r>
              <a:rPr lang="tr-TR" smtClean="0"/>
              <a:t>MUH BİL– Bilgisayar Programlama</a:t>
            </a:r>
            <a:endParaRPr lang="tr-TR"/>
          </a:p>
        </p:txBody>
      </p:sp>
      <p:sp>
        <p:nvSpPr>
          <p:cNvPr id="4" name="Slayt Numarası Yer Tutucusu 3"/>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261577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C20148C-E87A-4A24-8C79-6B949C1CAB6B}" type="datetime1">
              <a:rPr lang="tr-TR" smtClean="0"/>
              <a:t>23.11.2020</a:t>
            </a:fld>
            <a:endParaRPr lang="tr-TR"/>
          </a:p>
        </p:txBody>
      </p:sp>
      <p:sp>
        <p:nvSpPr>
          <p:cNvPr id="6" name="Altbilgi Yer Tutucusu 5"/>
          <p:cNvSpPr>
            <a:spLocks noGrp="1"/>
          </p:cNvSpPr>
          <p:nvPr>
            <p:ph type="ftr" sz="quarter" idx="11"/>
          </p:nvPr>
        </p:nvSpPr>
        <p:spPr/>
        <p:txBody>
          <a:bodyPr/>
          <a:lstStyle/>
          <a:p>
            <a:r>
              <a:rPr lang="tr-TR" smtClean="0"/>
              <a:t>MUH BİL– Bilgisayar Programlama</a:t>
            </a:r>
            <a:endParaRPr lang="tr-TR"/>
          </a:p>
        </p:txBody>
      </p:sp>
      <p:sp>
        <p:nvSpPr>
          <p:cNvPr id="7" name="Slayt Numarası Yer Tutucusu 6"/>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31758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4DD74B-8D67-7C4F-A40E-5ED927993ED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6867767-1E79-FB4C-A90E-5AC880B7B41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83BF5AD-5046-4846-A41E-4D51E1F3366C}"/>
              </a:ext>
            </a:extLst>
          </p:cNvPr>
          <p:cNvSpPr>
            <a:spLocks noGrp="1"/>
          </p:cNvSpPr>
          <p:nvPr>
            <p:ph type="dt" sz="half" idx="10"/>
          </p:nvPr>
        </p:nvSpPr>
        <p:spPr/>
        <p:txBody>
          <a:bodyPr/>
          <a:lstStyle/>
          <a:p>
            <a:fld id="{F62E5D1E-A3DD-4010-A36B-F159BDC06484}" type="datetime1">
              <a:rPr lang="tr-TR" smtClean="0"/>
              <a:t>23.11.2020</a:t>
            </a:fld>
            <a:endParaRPr lang="tr-TR" dirty="0"/>
          </a:p>
        </p:txBody>
      </p:sp>
      <p:sp>
        <p:nvSpPr>
          <p:cNvPr id="5" name="Alt Bilgi Yer Tutucusu 4">
            <a:extLst>
              <a:ext uri="{FF2B5EF4-FFF2-40B4-BE49-F238E27FC236}">
                <a16:creationId xmlns:a16="http://schemas.microsoft.com/office/drawing/2014/main" id="{7756B946-9508-9F49-BCAF-051F718BF760}"/>
              </a:ext>
            </a:extLst>
          </p:cNvPr>
          <p:cNvSpPr>
            <a:spLocks noGrp="1"/>
          </p:cNvSpPr>
          <p:nvPr>
            <p:ph type="ftr" sz="quarter" idx="11"/>
          </p:nvPr>
        </p:nvSpPr>
        <p:spPr/>
        <p:txBody>
          <a:bodyPr/>
          <a:lstStyle/>
          <a:p>
            <a:r>
              <a:rPr lang="tr-TR" smtClean="0"/>
              <a:t>MUH BİL– Bilgisayar Programlama</a:t>
            </a:r>
            <a:endParaRPr lang="tr-TR" dirty="0"/>
          </a:p>
        </p:txBody>
      </p:sp>
      <p:sp>
        <p:nvSpPr>
          <p:cNvPr id="6" name="Slayt Numarası Yer Tutucusu 5">
            <a:extLst>
              <a:ext uri="{FF2B5EF4-FFF2-40B4-BE49-F238E27FC236}">
                <a16:creationId xmlns:a16="http://schemas.microsoft.com/office/drawing/2014/main" id="{77917803-1C07-744D-B98D-5A1C7AF3C83D}"/>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262788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861C43A-3A53-450B-A734-9D5FA051C4FC}" type="datetime1">
              <a:rPr lang="tr-TR" smtClean="0"/>
              <a:t>23.11.2020</a:t>
            </a:fld>
            <a:endParaRPr lang="tr-TR"/>
          </a:p>
        </p:txBody>
      </p:sp>
      <p:sp>
        <p:nvSpPr>
          <p:cNvPr id="6" name="Altbilgi Yer Tutucusu 5"/>
          <p:cNvSpPr>
            <a:spLocks noGrp="1"/>
          </p:cNvSpPr>
          <p:nvPr>
            <p:ph type="ftr" sz="quarter" idx="11"/>
          </p:nvPr>
        </p:nvSpPr>
        <p:spPr/>
        <p:txBody>
          <a:bodyPr/>
          <a:lstStyle/>
          <a:p>
            <a:r>
              <a:rPr lang="tr-TR" smtClean="0"/>
              <a:t>MUH BİL– Bilgisayar Programlama</a:t>
            </a:r>
            <a:endParaRPr lang="tr-TR"/>
          </a:p>
        </p:txBody>
      </p:sp>
      <p:sp>
        <p:nvSpPr>
          <p:cNvPr id="7" name="Slayt Numarası Yer Tutucusu 6"/>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1954511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BBF7880-BE8D-47CB-91A5-D867D68408F3}" type="datetime1">
              <a:rPr lang="tr-TR" smtClean="0"/>
              <a:t>23.11.2020</a:t>
            </a:fld>
            <a:endParaRPr lang="tr-TR"/>
          </a:p>
        </p:txBody>
      </p:sp>
      <p:sp>
        <p:nvSpPr>
          <p:cNvPr id="5" name="Altbilgi Yer Tutucusu 4"/>
          <p:cNvSpPr>
            <a:spLocks noGrp="1"/>
          </p:cNvSpPr>
          <p:nvPr>
            <p:ph type="ftr" sz="quarter" idx="11"/>
          </p:nvPr>
        </p:nvSpPr>
        <p:spPr/>
        <p:txBody>
          <a:bodyPr/>
          <a:lstStyle/>
          <a:p>
            <a:r>
              <a:rPr lang="tr-TR" smtClean="0"/>
              <a:t>MUH BİL– Bilgisayar Programlama</a:t>
            </a:r>
            <a:endParaRPr lang="tr-TR"/>
          </a:p>
        </p:txBody>
      </p:sp>
      <p:sp>
        <p:nvSpPr>
          <p:cNvPr id="6" name="Slayt Numarası Yer Tutucusu 5"/>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1958184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C787674-A779-4E60-B35C-E1E51E93BDD9}" type="datetime1">
              <a:rPr lang="tr-TR" smtClean="0"/>
              <a:t>23.11.2020</a:t>
            </a:fld>
            <a:endParaRPr lang="tr-TR"/>
          </a:p>
        </p:txBody>
      </p:sp>
      <p:sp>
        <p:nvSpPr>
          <p:cNvPr id="5" name="Altbilgi Yer Tutucusu 4"/>
          <p:cNvSpPr>
            <a:spLocks noGrp="1"/>
          </p:cNvSpPr>
          <p:nvPr>
            <p:ph type="ftr" sz="quarter" idx="11"/>
          </p:nvPr>
        </p:nvSpPr>
        <p:spPr/>
        <p:txBody>
          <a:bodyPr/>
          <a:lstStyle/>
          <a:p>
            <a:r>
              <a:rPr lang="tr-TR" smtClean="0"/>
              <a:t>MUH BİL– Bilgisayar Programlama</a:t>
            </a:r>
            <a:endParaRPr lang="tr-TR"/>
          </a:p>
        </p:txBody>
      </p:sp>
      <p:sp>
        <p:nvSpPr>
          <p:cNvPr id="6" name="Slayt Numarası Yer Tutucusu 5"/>
          <p:cNvSpPr>
            <a:spLocks noGrp="1"/>
          </p:cNvSpPr>
          <p:nvPr>
            <p:ph type="sldNum" sz="quarter" idx="12"/>
          </p:nvPr>
        </p:nvSpPr>
        <p:spPr/>
        <p:txBody>
          <a:bodyPr/>
          <a:lstStyle/>
          <a:p>
            <a:fld id="{2AECD649-AD21-4D4E-B1CA-1D7560C658EF}" type="slidenum">
              <a:rPr lang="tr-TR" smtClean="0"/>
              <a:t>‹#›</a:t>
            </a:fld>
            <a:endParaRPr lang="tr-TR"/>
          </a:p>
        </p:txBody>
      </p:sp>
    </p:spTree>
    <p:extLst>
      <p:ext uri="{BB962C8B-B14F-4D97-AF65-F5344CB8AC3E}">
        <p14:creationId xmlns:p14="http://schemas.microsoft.com/office/powerpoint/2010/main" val="338792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285C46-E310-B041-9351-A4067E7472D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8FC4C8B-BC7A-5842-9D64-989165674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C30E744-16D4-EA4F-BA60-F89AD6B71543}"/>
              </a:ext>
            </a:extLst>
          </p:cNvPr>
          <p:cNvSpPr>
            <a:spLocks noGrp="1"/>
          </p:cNvSpPr>
          <p:nvPr>
            <p:ph type="dt" sz="half" idx="10"/>
          </p:nvPr>
        </p:nvSpPr>
        <p:spPr/>
        <p:txBody>
          <a:bodyPr/>
          <a:lstStyle/>
          <a:p>
            <a:fld id="{BE09806F-C88F-4F2F-A079-1F2534D43E46}" type="datetime1">
              <a:rPr lang="tr-TR" smtClean="0"/>
              <a:t>23.11.2020</a:t>
            </a:fld>
            <a:endParaRPr lang="tr-TR"/>
          </a:p>
        </p:txBody>
      </p:sp>
      <p:sp>
        <p:nvSpPr>
          <p:cNvPr id="5" name="Alt Bilgi Yer Tutucusu 4">
            <a:extLst>
              <a:ext uri="{FF2B5EF4-FFF2-40B4-BE49-F238E27FC236}">
                <a16:creationId xmlns:a16="http://schemas.microsoft.com/office/drawing/2014/main" id="{A27E490B-2698-0648-A418-9124F6238DCF}"/>
              </a:ext>
            </a:extLst>
          </p:cNvPr>
          <p:cNvSpPr>
            <a:spLocks noGrp="1"/>
          </p:cNvSpPr>
          <p:nvPr>
            <p:ph type="ftr" sz="quarter" idx="11"/>
          </p:nvPr>
        </p:nvSpPr>
        <p:spPr/>
        <p:txBody>
          <a:bodyPr/>
          <a:lstStyle/>
          <a:p>
            <a:r>
              <a:rPr lang="tr-TR" smtClean="0"/>
              <a:t>MUH BİL– Bilgisayar Programlama</a:t>
            </a:r>
            <a:endParaRPr lang="tr-TR" dirty="0"/>
          </a:p>
        </p:txBody>
      </p:sp>
      <p:sp>
        <p:nvSpPr>
          <p:cNvPr id="6" name="Slayt Numarası Yer Tutucusu 5">
            <a:extLst>
              <a:ext uri="{FF2B5EF4-FFF2-40B4-BE49-F238E27FC236}">
                <a16:creationId xmlns:a16="http://schemas.microsoft.com/office/drawing/2014/main" id="{ACAD227A-03E6-E044-B324-DB23AACE0CB6}"/>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891774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138721-0BBA-1C4F-B418-B908631338D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2AFAEB7-2ED2-CD4C-BDEF-BFD441CC50E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44F9A3F-067D-8B40-9FE4-D84985DA820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B007CF7-8C49-6343-9BA9-C71126829458}"/>
              </a:ext>
            </a:extLst>
          </p:cNvPr>
          <p:cNvSpPr>
            <a:spLocks noGrp="1"/>
          </p:cNvSpPr>
          <p:nvPr>
            <p:ph type="dt" sz="half" idx="10"/>
          </p:nvPr>
        </p:nvSpPr>
        <p:spPr/>
        <p:txBody>
          <a:bodyPr/>
          <a:lstStyle/>
          <a:p>
            <a:fld id="{EFD8EDA4-C353-4949-881F-863C743945A2}" type="datetime1">
              <a:rPr lang="tr-TR" smtClean="0"/>
              <a:t>23.11.2020</a:t>
            </a:fld>
            <a:endParaRPr lang="tr-TR"/>
          </a:p>
        </p:txBody>
      </p:sp>
      <p:sp>
        <p:nvSpPr>
          <p:cNvPr id="6" name="Alt Bilgi Yer Tutucusu 5">
            <a:extLst>
              <a:ext uri="{FF2B5EF4-FFF2-40B4-BE49-F238E27FC236}">
                <a16:creationId xmlns:a16="http://schemas.microsoft.com/office/drawing/2014/main" id="{FB8C2E6C-3E4A-504A-9DDD-F120780FF139}"/>
              </a:ext>
            </a:extLst>
          </p:cNvPr>
          <p:cNvSpPr>
            <a:spLocks noGrp="1"/>
          </p:cNvSpPr>
          <p:nvPr>
            <p:ph type="ftr" sz="quarter" idx="11"/>
          </p:nvPr>
        </p:nvSpPr>
        <p:spPr/>
        <p:txBody>
          <a:bodyPr/>
          <a:lstStyle/>
          <a:p>
            <a:r>
              <a:rPr lang="tr-TR" smtClean="0"/>
              <a:t>MUH BİL– Bilgisayar Programlama</a:t>
            </a:r>
            <a:endParaRPr lang="tr-TR" dirty="0"/>
          </a:p>
        </p:txBody>
      </p:sp>
      <p:sp>
        <p:nvSpPr>
          <p:cNvPr id="7" name="Slayt Numarası Yer Tutucusu 6">
            <a:extLst>
              <a:ext uri="{FF2B5EF4-FFF2-40B4-BE49-F238E27FC236}">
                <a16:creationId xmlns:a16="http://schemas.microsoft.com/office/drawing/2014/main" id="{52978699-6E10-6446-B6C8-982767F436C6}"/>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3833317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F91A78-C054-F44A-AA80-00DCE80DF42B}"/>
              </a:ext>
            </a:extLst>
          </p:cNvPr>
          <p:cNvSpPr>
            <a:spLocks noGrp="1"/>
          </p:cNvSpPr>
          <p:nvPr>
            <p:ph type="title"/>
          </p:nvPr>
        </p:nvSpPr>
        <p:spPr>
          <a:xfrm>
            <a:off x="839788" y="886408"/>
            <a:ext cx="10515600" cy="804280"/>
          </a:xfrm>
        </p:spPr>
        <p:txBody>
          <a:bodyPr/>
          <a:lstStyle/>
          <a:p>
            <a:r>
              <a:rPr lang="tr-TR" dirty="0"/>
              <a:t>Asıl başlık stilini düzenlemek için tıklayın</a:t>
            </a:r>
          </a:p>
        </p:txBody>
      </p:sp>
      <p:sp>
        <p:nvSpPr>
          <p:cNvPr id="3" name="Metin Yer Tutucusu 2">
            <a:extLst>
              <a:ext uri="{FF2B5EF4-FFF2-40B4-BE49-F238E27FC236}">
                <a16:creationId xmlns:a16="http://schemas.microsoft.com/office/drawing/2014/main" id="{71040944-9F69-C949-983C-13DC0AE3B6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3C15BA8-53C4-A64E-8E99-4E12AEF2EA5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8E123063-C3CB-5644-9787-FEBEC6860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BC1D3E4E-DC6A-E64C-BC2C-CF760678F91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A7B3210-1D44-9D47-ABF4-668809F49539}"/>
              </a:ext>
            </a:extLst>
          </p:cNvPr>
          <p:cNvSpPr>
            <a:spLocks noGrp="1"/>
          </p:cNvSpPr>
          <p:nvPr>
            <p:ph type="dt" sz="half" idx="10"/>
          </p:nvPr>
        </p:nvSpPr>
        <p:spPr/>
        <p:txBody>
          <a:bodyPr/>
          <a:lstStyle/>
          <a:p>
            <a:fld id="{90177EE3-FA6B-431C-A9B3-93531D60F11C}" type="datetime1">
              <a:rPr lang="tr-TR" smtClean="0"/>
              <a:t>23.11.2020</a:t>
            </a:fld>
            <a:endParaRPr lang="tr-TR"/>
          </a:p>
        </p:txBody>
      </p:sp>
      <p:sp>
        <p:nvSpPr>
          <p:cNvPr id="8" name="Alt Bilgi Yer Tutucusu 7">
            <a:extLst>
              <a:ext uri="{FF2B5EF4-FFF2-40B4-BE49-F238E27FC236}">
                <a16:creationId xmlns:a16="http://schemas.microsoft.com/office/drawing/2014/main" id="{AB836BB7-668C-CB46-AB21-54D34ECAA582}"/>
              </a:ext>
            </a:extLst>
          </p:cNvPr>
          <p:cNvSpPr>
            <a:spLocks noGrp="1"/>
          </p:cNvSpPr>
          <p:nvPr>
            <p:ph type="ftr" sz="quarter" idx="11"/>
          </p:nvPr>
        </p:nvSpPr>
        <p:spPr/>
        <p:txBody>
          <a:bodyPr/>
          <a:lstStyle/>
          <a:p>
            <a:r>
              <a:rPr lang="tr-TR" smtClean="0"/>
              <a:t>MUH BİL– Bilgisayar Programlama</a:t>
            </a:r>
            <a:endParaRPr lang="tr-TR" dirty="0"/>
          </a:p>
        </p:txBody>
      </p:sp>
      <p:sp>
        <p:nvSpPr>
          <p:cNvPr id="9" name="Slayt Numarası Yer Tutucusu 8">
            <a:extLst>
              <a:ext uri="{FF2B5EF4-FFF2-40B4-BE49-F238E27FC236}">
                <a16:creationId xmlns:a16="http://schemas.microsoft.com/office/drawing/2014/main" id="{35D5FE17-9613-B74E-B3CE-60F34496D0CC}"/>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207236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5C0A1A-C417-EB4C-8E27-59A64651088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2406B69-354A-5B4D-AB17-EC89F8414176}"/>
              </a:ext>
            </a:extLst>
          </p:cNvPr>
          <p:cNvSpPr>
            <a:spLocks noGrp="1"/>
          </p:cNvSpPr>
          <p:nvPr>
            <p:ph type="dt" sz="half" idx="10"/>
          </p:nvPr>
        </p:nvSpPr>
        <p:spPr/>
        <p:txBody>
          <a:bodyPr/>
          <a:lstStyle/>
          <a:p>
            <a:fld id="{95D052EA-8DB8-4D64-9737-235CEFD30A06}" type="datetime1">
              <a:rPr lang="tr-TR" smtClean="0"/>
              <a:t>23.11.2020</a:t>
            </a:fld>
            <a:endParaRPr lang="tr-TR"/>
          </a:p>
        </p:txBody>
      </p:sp>
      <p:sp>
        <p:nvSpPr>
          <p:cNvPr id="4" name="Alt Bilgi Yer Tutucusu 3">
            <a:extLst>
              <a:ext uri="{FF2B5EF4-FFF2-40B4-BE49-F238E27FC236}">
                <a16:creationId xmlns:a16="http://schemas.microsoft.com/office/drawing/2014/main" id="{681B7292-03D3-3B4B-8E6C-9415537E0CF0}"/>
              </a:ext>
            </a:extLst>
          </p:cNvPr>
          <p:cNvSpPr>
            <a:spLocks noGrp="1"/>
          </p:cNvSpPr>
          <p:nvPr>
            <p:ph type="ftr" sz="quarter" idx="11"/>
          </p:nvPr>
        </p:nvSpPr>
        <p:spPr/>
        <p:txBody>
          <a:bodyPr/>
          <a:lstStyle/>
          <a:p>
            <a:r>
              <a:rPr lang="tr-TR" smtClean="0"/>
              <a:t>MUH BİL– Bilgisayar Programlama</a:t>
            </a:r>
            <a:endParaRPr lang="tr-TR" dirty="0"/>
          </a:p>
        </p:txBody>
      </p:sp>
      <p:sp>
        <p:nvSpPr>
          <p:cNvPr id="5" name="Slayt Numarası Yer Tutucusu 4">
            <a:extLst>
              <a:ext uri="{FF2B5EF4-FFF2-40B4-BE49-F238E27FC236}">
                <a16:creationId xmlns:a16="http://schemas.microsoft.com/office/drawing/2014/main" id="{6ADEDC9C-D405-674A-8280-0DB01F6DF592}"/>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68913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3CC840B-19DB-674C-BE64-AE981003CAB7}"/>
              </a:ext>
            </a:extLst>
          </p:cNvPr>
          <p:cNvSpPr>
            <a:spLocks noGrp="1"/>
          </p:cNvSpPr>
          <p:nvPr>
            <p:ph type="dt" sz="half" idx="10"/>
          </p:nvPr>
        </p:nvSpPr>
        <p:spPr/>
        <p:txBody>
          <a:bodyPr/>
          <a:lstStyle>
            <a:lvl1pPr>
              <a:defRPr/>
            </a:lvl1pPr>
          </a:lstStyle>
          <a:p>
            <a:fld id="{509E4B64-64D0-441D-8FE9-40EAA93072EB}" type="datetime1">
              <a:rPr lang="tr-TR" smtClean="0"/>
              <a:t>23.11.2020</a:t>
            </a:fld>
            <a:endParaRPr lang="tr-TR" dirty="0"/>
          </a:p>
        </p:txBody>
      </p:sp>
      <p:sp>
        <p:nvSpPr>
          <p:cNvPr id="3" name="Alt Bilgi Yer Tutucusu 2">
            <a:extLst>
              <a:ext uri="{FF2B5EF4-FFF2-40B4-BE49-F238E27FC236}">
                <a16:creationId xmlns:a16="http://schemas.microsoft.com/office/drawing/2014/main" id="{E12FACB4-87A7-CD4E-B7DB-939E86B92876}"/>
              </a:ext>
            </a:extLst>
          </p:cNvPr>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a:extLst>
              <a:ext uri="{FF2B5EF4-FFF2-40B4-BE49-F238E27FC236}">
                <a16:creationId xmlns:a16="http://schemas.microsoft.com/office/drawing/2014/main" id="{50DA1D0C-2BF1-014F-8FAD-C39C9C3CC99B}"/>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389153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EC3BF4-047E-2D4B-857C-8CB320422557}"/>
              </a:ext>
            </a:extLst>
          </p:cNvPr>
          <p:cNvSpPr>
            <a:spLocks noGrp="1"/>
          </p:cNvSpPr>
          <p:nvPr>
            <p:ph type="title"/>
          </p:nvPr>
        </p:nvSpPr>
        <p:spPr>
          <a:xfrm>
            <a:off x="839788" y="987424"/>
            <a:ext cx="3932237" cy="1069975"/>
          </a:xfrm>
        </p:spPr>
        <p:txBody>
          <a:bodyPr anchor="b">
            <a:normAutofit/>
          </a:bodyPr>
          <a:lstStyle>
            <a:lvl1pPr>
              <a:defRPr sz="2800"/>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A5206EBE-8460-224F-8C36-0DA21F2EF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B5A6CD7-AE3C-F94B-8E89-813B0B80D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9B268A-FA27-C14A-BB53-421950C3C1AC}"/>
              </a:ext>
            </a:extLst>
          </p:cNvPr>
          <p:cNvSpPr>
            <a:spLocks noGrp="1"/>
          </p:cNvSpPr>
          <p:nvPr>
            <p:ph type="dt" sz="half" idx="10"/>
          </p:nvPr>
        </p:nvSpPr>
        <p:spPr/>
        <p:txBody>
          <a:bodyPr/>
          <a:lstStyle/>
          <a:p>
            <a:fld id="{3B8671D5-D6B6-441F-9E14-34CDBC6625A1}" type="datetime1">
              <a:rPr lang="tr-TR" smtClean="0"/>
              <a:t>23.11.2020</a:t>
            </a:fld>
            <a:endParaRPr lang="tr-TR"/>
          </a:p>
        </p:txBody>
      </p:sp>
      <p:sp>
        <p:nvSpPr>
          <p:cNvPr id="6" name="Alt Bilgi Yer Tutucusu 5">
            <a:extLst>
              <a:ext uri="{FF2B5EF4-FFF2-40B4-BE49-F238E27FC236}">
                <a16:creationId xmlns:a16="http://schemas.microsoft.com/office/drawing/2014/main" id="{6E3DA51E-270D-1840-A1A2-832499BB5FE5}"/>
              </a:ext>
            </a:extLst>
          </p:cNvPr>
          <p:cNvSpPr>
            <a:spLocks noGrp="1"/>
          </p:cNvSpPr>
          <p:nvPr>
            <p:ph type="ftr" sz="quarter" idx="11"/>
          </p:nvPr>
        </p:nvSpPr>
        <p:spPr/>
        <p:txBody>
          <a:bodyPr/>
          <a:lstStyle/>
          <a:p>
            <a:r>
              <a:rPr lang="tr-TR" smtClean="0"/>
              <a:t>MUH BİL– Bilgisayar Programlama</a:t>
            </a:r>
            <a:endParaRPr lang="tr-TR" dirty="0"/>
          </a:p>
        </p:txBody>
      </p:sp>
      <p:sp>
        <p:nvSpPr>
          <p:cNvPr id="7" name="Slayt Numarası Yer Tutucusu 6">
            <a:extLst>
              <a:ext uri="{FF2B5EF4-FFF2-40B4-BE49-F238E27FC236}">
                <a16:creationId xmlns:a16="http://schemas.microsoft.com/office/drawing/2014/main" id="{05442466-B09E-CE49-BB01-D69CB25000D1}"/>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87212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F83C5E-7121-E748-91B9-3F83C277B799}"/>
              </a:ext>
            </a:extLst>
          </p:cNvPr>
          <p:cNvSpPr>
            <a:spLocks noGrp="1"/>
          </p:cNvSpPr>
          <p:nvPr>
            <p:ph type="title"/>
          </p:nvPr>
        </p:nvSpPr>
        <p:spPr>
          <a:xfrm>
            <a:off x="839788" y="987424"/>
            <a:ext cx="3932237" cy="1069975"/>
          </a:xfrm>
        </p:spPr>
        <p:txBody>
          <a:bodyPr anchor="b">
            <a:normAutofit/>
          </a:bodyPr>
          <a:lstStyle>
            <a:lvl1pPr>
              <a:defRPr sz="2800"/>
            </a:lvl1pPr>
          </a:lstStyle>
          <a:p>
            <a:r>
              <a:rPr lang="tr-TR" dirty="0"/>
              <a:t>Asıl başlık stilini düzenlemek için tıklayın</a:t>
            </a:r>
          </a:p>
        </p:txBody>
      </p:sp>
      <p:sp>
        <p:nvSpPr>
          <p:cNvPr id="3" name="Resim Yer Tutucusu 2">
            <a:extLst>
              <a:ext uri="{FF2B5EF4-FFF2-40B4-BE49-F238E27FC236}">
                <a16:creationId xmlns:a16="http://schemas.microsoft.com/office/drawing/2014/main" id="{EADB7585-15C5-6E4D-AB30-FE73B816B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B64E1E2-B6C8-D14D-8B52-5E934D62C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4217BD9-09D9-0847-9903-B5FC6D6D8169}"/>
              </a:ext>
            </a:extLst>
          </p:cNvPr>
          <p:cNvSpPr>
            <a:spLocks noGrp="1"/>
          </p:cNvSpPr>
          <p:nvPr>
            <p:ph type="dt" sz="half" idx="10"/>
          </p:nvPr>
        </p:nvSpPr>
        <p:spPr/>
        <p:txBody>
          <a:bodyPr/>
          <a:lstStyle/>
          <a:p>
            <a:fld id="{B89C539C-0917-4F2C-9365-D12E11C696D6}" type="datetime1">
              <a:rPr lang="tr-TR" smtClean="0"/>
              <a:t>23.11.2020</a:t>
            </a:fld>
            <a:endParaRPr lang="tr-TR"/>
          </a:p>
        </p:txBody>
      </p:sp>
      <p:sp>
        <p:nvSpPr>
          <p:cNvPr id="6" name="Alt Bilgi Yer Tutucusu 5">
            <a:extLst>
              <a:ext uri="{FF2B5EF4-FFF2-40B4-BE49-F238E27FC236}">
                <a16:creationId xmlns:a16="http://schemas.microsoft.com/office/drawing/2014/main" id="{459A86B8-CF4D-9E46-A4CE-DE7C36AC9F37}"/>
              </a:ext>
            </a:extLst>
          </p:cNvPr>
          <p:cNvSpPr>
            <a:spLocks noGrp="1"/>
          </p:cNvSpPr>
          <p:nvPr>
            <p:ph type="ftr" sz="quarter" idx="11"/>
          </p:nvPr>
        </p:nvSpPr>
        <p:spPr/>
        <p:txBody>
          <a:bodyPr/>
          <a:lstStyle/>
          <a:p>
            <a:r>
              <a:rPr lang="tr-TR" smtClean="0"/>
              <a:t>MUH BİL– Bilgisayar Programlama</a:t>
            </a:r>
            <a:endParaRPr lang="tr-TR" dirty="0"/>
          </a:p>
        </p:txBody>
      </p:sp>
      <p:sp>
        <p:nvSpPr>
          <p:cNvPr id="7" name="Slayt Numarası Yer Tutucusu 6">
            <a:extLst>
              <a:ext uri="{FF2B5EF4-FFF2-40B4-BE49-F238E27FC236}">
                <a16:creationId xmlns:a16="http://schemas.microsoft.com/office/drawing/2014/main" id="{CA56D009-5E25-4B4A-949C-9C5B2D8B5189}"/>
              </a:ext>
            </a:extLst>
          </p:cNvPr>
          <p:cNvSpPr>
            <a:spLocks noGrp="1"/>
          </p:cNvSpPr>
          <p:nvPr>
            <p:ph type="sldNum" sz="quarter" idx="12"/>
          </p:nvPr>
        </p:nvSpPr>
        <p:spPr/>
        <p:txBody>
          <a:bodyPr/>
          <a:lstStyle/>
          <a:p>
            <a:fld id="{50F4E6BD-4CAD-3E44-B214-2CFB9D00E5E7}" type="slidenum">
              <a:rPr lang="tr-TR" smtClean="0"/>
              <a:t>‹#›</a:t>
            </a:fld>
            <a:endParaRPr lang="tr-TR"/>
          </a:p>
        </p:txBody>
      </p:sp>
    </p:spTree>
    <p:extLst>
      <p:ext uri="{BB962C8B-B14F-4D97-AF65-F5344CB8AC3E}">
        <p14:creationId xmlns:p14="http://schemas.microsoft.com/office/powerpoint/2010/main" val="123475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E96E16A-A0BE-F847-A472-BA783A436DBC}"/>
              </a:ext>
            </a:extLst>
          </p:cNvPr>
          <p:cNvSpPr>
            <a:spLocks noGrp="1"/>
          </p:cNvSpPr>
          <p:nvPr>
            <p:ph type="title"/>
          </p:nvPr>
        </p:nvSpPr>
        <p:spPr>
          <a:xfrm>
            <a:off x="838200" y="897924"/>
            <a:ext cx="10515600" cy="792764"/>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AC28368-8F4B-A549-A46E-071E43FB6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8B4AAA90-01A4-CC4C-88BB-2C104D9540C2}"/>
              </a:ext>
            </a:extLst>
          </p:cNvPr>
          <p:cNvSpPr>
            <a:spLocks noGrp="1"/>
          </p:cNvSpPr>
          <p:nvPr>
            <p:ph type="dt" sz="half" idx="2"/>
          </p:nvPr>
        </p:nvSpPr>
        <p:spPr>
          <a:xfrm>
            <a:off x="838200" y="6356350"/>
            <a:ext cx="1438469"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46B7D4AE-99D7-4F43-9A07-57CD28C53548}" type="datetime1">
              <a:rPr lang="tr-TR" smtClean="0"/>
              <a:t>23.11.2020</a:t>
            </a:fld>
            <a:endParaRPr lang="tr-TR" dirty="0"/>
          </a:p>
        </p:txBody>
      </p:sp>
      <p:sp>
        <p:nvSpPr>
          <p:cNvPr id="5" name="Alt Bilgi Yer Tutucusu 4">
            <a:extLst>
              <a:ext uri="{FF2B5EF4-FFF2-40B4-BE49-F238E27FC236}">
                <a16:creationId xmlns:a16="http://schemas.microsoft.com/office/drawing/2014/main" id="{68733454-1A69-8343-A6A6-DF8F8152ECD2}"/>
              </a:ext>
            </a:extLst>
          </p:cNvPr>
          <p:cNvSpPr>
            <a:spLocks noGrp="1"/>
          </p:cNvSpPr>
          <p:nvPr>
            <p:ph type="ftr" sz="quarter" idx="3"/>
          </p:nvPr>
        </p:nvSpPr>
        <p:spPr>
          <a:xfrm>
            <a:off x="2500604" y="6356350"/>
            <a:ext cx="8257592"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r>
              <a:rPr lang="tr-TR" smtClean="0"/>
              <a:t>MUH BİL– Bilgisayar Programlama</a:t>
            </a:r>
            <a:endParaRPr lang="tr-TR" dirty="0"/>
          </a:p>
        </p:txBody>
      </p:sp>
      <p:sp>
        <p:nvSpPr>
          <p:cNvPr id="6" name="Slayt Numarası Yer Tutucusu 5">
            <a:extLst>
              <a:ext uri="{FF2B5EF4-FFF2-40B4-BE49-F238E27FC236}">
                <a16:creationId xmlns:a16="http://schemas.microsoft.com/office/drawing/2014/main" id="{2D6F0A88-6574-074D-9593-4D17EDD695A6}"/>
              </a:ext>
            </a:extLst>
          </p:cNvPr>
          <p:cNvSpPr>
            <a:spLocks noGrp="1"/>
          </p:cNvSpPr>
          <p:nvPr>
            <p:ph type="sldNum" sz="quarter" idx="4"/>
          </p:nvPr>
        </p:nvSpPr>
        <p:spPr>
          <a:xfrm>
            <a:off x="10944808" y="6356350"/>
            <a:ext cx="408992"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50F4E6BD-4CAD-3E44-B214-2CFB9D00E5E7}" type="slidenum">
              <a:rPr lang="tr-TR" smtClean="0"/>
              <a:pPr/>
              <a:t>‹#›</a:t>
            </a:fld>
            <a:endParaRPr lang="tr-TR" dirty="0"/>
          </a:p>
        </p:txBody>
      </p:sp>
      <p:cxnSp>
        <p:nvCxnSpPr>
          <p:cNvPr id="7" name="Düz Bağlayıcı 6">
            <a:extLst>
              <a:ext uri="{FF2B5EF4-FFF2-40B4-BE49-F238E27FC236}">
                <a16:creationId xmlns:a16="http://schemas.microsoft.com/office/drawing/2014/main" id="{84DA3CEB-A4D8-7948-9AB0-A7CC0CE19F4C}"/>
              </a:ext>
            </a:extLst>
          </p:cNvPr>
          <p:cNvCxnSpPr>
            <a:cxnSpLocks/>
          </p:cNvCxnSpPr>
          <p:nvPr userDrawn="1"/>
        </p:nvCxnSpPr>
        <p:spPr>
          <a:xfrm>
            <a:off x="4208106" y="586338"/>
            <a:ext cx="715909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Resim 7">
            <a:extLst>
              <a:ext uri="{FF2B5EF4-FFF2-40B4-BE49-F238E27FC236}">
                <a16:creationId xmlns:a16="http://schemas.microsoft.com/office/drawing/2014/main" id="{C0E5A012-2939-D141-8D23-592AE5C7C125}"/>
              </a:ext>
            </a:extLst>
          </p:cNvPr>
          <p:cNvPicPr>
            <a:picLocks noChangeAspect="1"/>
          </p:cNvPicPr>
          <p:nvPr userDrawn="1"/>
        </p:nvPicPr>
        <p:blipFill>
          <a:blip r:embed="rId13"/>
          <a:stretch>
            <a:fillRect/>
          </a:stretch>
        </p:blipFill>
        <p:spPr>
          <a:xfrm>
            <a:off x="526518" y="126419"/>
            <a:ext cx="610521" cy="610521"/>
          </a:xfrm>
          <a:prstGeom prst="rect">
            <a:avLst/>
          </a:prstGeom>
        </p:spPr>
      </p:pic>
      <p:sp>
        <p:nvSpPr>
          <p:cNvPr id="10" name="Dikdörtgen 9"/>
          <p:cNvSpPr/>
          <p:nvPr userDrawn="1"/>
        </p:nvSpPr>
        <p:spPr>
          <a:xfrm>
            <a:off x="1154644" y="217192"/>
            <a:ext cx="6096000" cy="400110"/>
          </a:xfrm>
          <a:prstGeom prst="rect">
            <a:avLst/>
          </a:prstGeom>
        </p:spPr>
        <p:txBody>
          <a:bodyPr>
            <a:spAutoFit/>
          </a:bodyPr>
          <a:lstStyle/>
          <a:p>
            <a:pPr algn="l"/>
            <a:r>
              <a:rPr lang="tr-TR" sz="1000" b="0" dirty="0" smtClean="0">
                <a:solidFill>
                  <a:schemeClr val="bg1">
                    <a:lumMod val="50000"/>
                  </a:schemeClr>
                </a:solidFill>
                <a:latin typeface="Times New Roman" panose="02020603050405020304" pitchFamily="18" charset="0"/>
                <a:cs typeface="Times New Roman" panose="02020603050405020304" pitchFamily="18" charset="0"/>
              </a:rPr>
              <a:t>MÜHENDİSLİK FAKÜLTESİ</a:t>
            </a:r>
            <a:endParaRPr lang="tr-TR" sz="1000" b="0" dirty="0">
              <a:solidFill>
                <a:schemeClr val="bg1">
                  <a:lumMod val="50000"/>
                </a:schemeClr>
              </a:solidFill>
              <a:latin typeface="Times New Roman" panose="02020603050405020304" pitchFamily="18" charset="0"/>
              <a:cs typeface="Times New Roman" panose="02020603050405020304" pitchFamily="18" charset="0"/>
            </a:endParaRPr>
          </a:p>
          <a:p>
            <a:pPr algn="l"/>
            <a:r>
              <a:rPr lang="en-US" sz="1000" b="0" noProof="0" dirty="0" smtClean="0">
                <a:solidFill>
                  <a:schemeClr val="bg1">
                    <a:lumMod val="50000"/>
                  </a:schemeClr>
                </a:solidFill>
                <a:latin typeface="Times New Roman" panose="02020603050405020304" pitchFamily="18" charset="0"/>
                <a:cs typeface="Times New Roman" panose="02020603050405020304" pitchFamily="18" charset="0"/>
              </a:rPr>
              <a:t>Faculty</a:t>
            </a:r>
            <a:r>
              <a:rPr lang="en-US" sz="1000" b="0" baseline="0" noProof="0" dirty="0" smtClean="0">
                <a:solidFill>
                  <a:schemeClr val="bg1">
                    <a:lumMod val="50000"/>
                  </a:schemeClr>
                </a:solidFill>
                <a:latin typeface="Times New Roman" panose="02020603050405020304" pitchFamily="18" charset="0"/>
                <a:cs typeface="Times New Roman" panose="02020603050405020304" pitchFamily="18" charset="0"/>
              </a:rPr>
              <a:t> of Engineering</a:t>
            </a:r>
            <a:endParaRPr lang="en-US" sz="1000" b="0" noProof="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9" name="Metin kutusu 8"/>
          <p:cNvSpPr txBox="1"/>
          <p:nvPr userDrawn="1"/>
        </p:nvSpPr>
        <p:spPr>
          <a:xfrm>
            <a:off x="10425953" y="247106"/>
            <a:ext cx="927847" cy="369146"/>
          </a:xfrm>
          <a:prstGeom prst="rect">
            <a:avLst/>
          </a:prstGeom>
          <a:noFill/>
        </p:spPr>
        <p:txBody>
          <a:bodyPr wrap="square" rtlCol="0">
            <a:spAutoFit/>
          </a:bodyPr>
          <a:lstStyle/>
          <a:p>
            <a:r>
              <a:rPr lang="tr-TR" dirty="0" smtClean="0"/>
              <a:t>7. Hafta</a:t>
            </a:r>
            <a:endParaRPr lang="tr-TR" dirty="0"/>
          </a:p>
        </p:txBody>
      </p:sp>
    </p:spTree>
    <p:extLst>
      <p:ext uri="{BB962C8B-B14F-4D97-AF65-F5344CB8AC3E}">
        <p14:creationId xmlns:p14="http://schemas.microsoft.com/office/powerpoint/2010/main" val="846318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FAE37-1711-4322-AA76-80FD57348534}" type="datetime1">
              <a:rPr lang="tr-TR" smtClean="0"/>
              <a:t>23.11.2020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MUH BİL– Bilgisayar Programlama</a:t>
            </a:r>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CD649-AD21-4D4E-B1CA-1D7560C658EF}" type="slidenum">
              <a:rPr lang="tr-TR" smtClean="0"/>
              <a:t>‹#›</a:t>
            </a:fld>
            <a:endParaRPr lang="tr-TR"/>
          </a:p>
        </p:txBody>
      </p:sp>
    </p:spTree>
    <p:extLst>
      <p:ext uri="{BB962C8B-B14F-4D97-AF65-F5344CB8AC3E}">
        <p14:creationId xmlns:p14="http://schemas.microsoft.com/office/powerpoint/2010/main" val="36374188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p:txBody>
          <a:bodyPr/>
          <a:lstStyle/>
          <a:p>
            <a:r>
              <a:rPr lang="tr-TR" dirty="0" smtClean="0"/>
              <a:t>Makine Mühendisliği Bölümü</a:t>
            </a:r>
            <a:endParaRPr lang="tr-TR" dirty="0"/>
          </a:p>
        </p:txBody>
      </p:sp>
      <p:sp>
        <p:nvSpPr>
          <p:cNvPr id="5" name="Alt Başlık 4"/>
          <p:cNvSpPr>
            <a:spLocks noGrp="1"/>
          </p:cNvSpPr>
          <p:nvPr>
            <p:ph type="subTitle" idx="1"/>
          </p:nvPr>
        </p:nvSpPr>
        <p:spPr/>
        <p:txBody>
          <a:bodyPr>
            <a:normAutofit lnSpcReduction="10000"/>
          </a:bodyPr>
          <a:lstStyle/>
          <a:p>
            <a:pPr>
              <a:lnSpc>
                <a:spcPct val="120000"/>
              </a:lnSpc>
            </a:pPr>
            <a:r>
              <a:rPr lang="tr-TR" dirty="0">
                <a:solidFill>
                  <a:srgbClr val="1E1162"/>
                </a:solidFill>
              </a:rPr>
              <a:t>Dersin Adı: </a:t>
            </a:r>
            <a:r>
              <a:rPr lang="tr-TR" dirty="0" smtClean="0">
                <a:solidFill>
                  <a:srgbClr val="1E1162"/>
                </a:solidFill>
              </a:rPr>
              <a:t>MUH BİL– Bilgisayar Programlama</a:t>
            </a:r>
            <a:endParaRPr lang="tr-TR" dirty="0">
              <a:solidFill>
                <a:srgbClr val="1E1162"/>
              </a:solidFill>
              <a:latin typeface="Times New Roman" panose="02020603050405020304" pitchFamily="18" charset="0"/>
              <a:cs typeface="Times New Roman" panose="02020603050405020304" pitchFamily="18" charset="0"/>
            </a:endParaRPr>
          </a:p>
          <a:p>
            <a:pPr>
              <a:lnSpc>
                <a:spcPct val="110000"/>
              </a:lnSpc>
              <a:spcBef>
                <a:spcPts val="600"/>
              </a:spcBef>
            </a:pPr>
            <a:r>
              <a:rPr lang="tr-TR" dirty="0">
                <a:solidFill>
                  <a:srgbClr val="1E1162"/>
                </a:solidFill>
                <a:latin typeface="Times New Roman" panose="02020603050405020304" pitchFamily="18" charset="0"/>
                <a:cs typeface="Times New Roman" panose="02020603050405020304" pitchFamily="18" charset="0"/>
              </a:rPr>
              <a:t>Dersin Hocası: </a:t>
            </a:r>
            <a:r>
              <a:rPr lang="tr-TR" dirty="0" smtClean="0">
                <a:solidFill>
                  <a:srgbClr val="1E1162"/>
                </a:solidFill>
                <a:latin typeface="Times New Roman" panose="02020603050405020304" pitchFamily="18" charset="0"/>
                <a:cs typeface="Times New Roman" panose="02020603050405020304" pitchFamily="18" charset="0"/>
              </a:rPr>
              <a:t>Dr.Öğr.Üyesi İlhan Volkan ÖNER</a:t>
            </a:r>
            <a:endParaRPr lang="tr-TR" dirty="0">
              <a:solidFill>
                <a:srgbClr val="1E1162"/>
              </a:solidFill>
              <a:latin typeface="Times New Roman" panose="02020603050405020304" pitchFamily="18" charset="0"/>
              <a:cs typeface="Times New Roman" panose="02020603050405020304" pitchFamily="18" charset="0"/>
            </a:endParaRPr>
          </a:p>
        </p:txBody>
      </p:sp>
      <p:sp>
        <p:nvSpPr>
          <p:cNvPr id="6" name="Alt Başlık 2">
            <a:extLst>
              <a:ext uri="{FF2B5EF4-FFF2-40B4-BE49-F238E27FC236}">
                <a16:creationId xmlns:a16="http://schemas.microsoft.com/office/drawing/2014/main" id="{1C42A7E1-4275-024A-8631-43CFA2748EDF}"/>
              </a:ext>
            </a:extLst>
          </p:cNvPr>
          <p:cNvSpPr txBox="1">
            <a:spLocks/>
          </p:cNvSpPr>
          <p:nvPr/>
        </p:nvSpPr>
        <p:spPr>
          <a:xfrm>
            <a:off x="2209799" y="864973"/>
            <a:ext cx="8809653" cy="8482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dirty="0" smtClean="0">
                <a:solidFill>
                  <a:schemeClr val="bg1"/>
                </a:solidFill>
                <a:latin typeface="Times New Roman" panose="02020603050405020304" pitchFamily="18" charset="0"/>
                <a:cs typeface="Times New Roman" panose="02020603050405020304" pitchFamily="18" charset="0"/>
              </a:rPr>
              <a:t>MÜHENDİSLİK FAKÜLTESİ</a:t>
            </a:r>
            <a:endParaRPr lang="tr-TR" dirty="0">
              <a:solidFill>
                <a:schemeClr val="bg1"/>
              </a:solidFill>
              <a:latin typeface="Times New Roman" panose="02020603050405020304" pitchFamily="18" charset="0"/>
              <a:cs typeface="Times New Roman" panose="02020603050405020304" pitchFamily="18" charset="0"/>
            </a:endParaRPr>
          </a:p>
          <a:p>
            <a:pPr algn="l"/>
            <a:r>
              <a:rPr lang="en-US" dirty="0" smtClean="0">
                <a:solidFill>
                  <a:schemeClr val="bg1"/>
                </a:solidFill>
                <a:latin typeface="Times New Roman" panose="02020603050405020304" pitchFamily="18" charset="0"/>
                <a:cs typeface="Times New Roman" panose="02020603050405020304" pitchFamily="18" charset="0"/>
              </a:rPr>
              <a:t>Faculty of Engineering</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030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2DEBA35-55F6-4532-8A89-E4C01B19CB98}" type="datetime1">
              <a:rPr lang="tr-TR" smtClean="0"/>
              <a:t>23.11.2020</a:t>
            </a:fld>
            <a:endParaRPr lang="tr-TR" dirty="0"/>
          </a:p>
        </p:txBody>
      </p:sp>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10</a:t>
            </a:fld>
            <a:endParaRPr lang="tr-TR"/>
          </a:p>
        </p:txBody>
      </p:sp>
      <p:sp>
        <p:nvSpPr>
          <p:cNvPr id="5" name="Rectangle 14"/>
          <p:cNvSpPr>
            <a:spLocks noChangeArrowheads="1"/>
          </p:cNvSpPr>
          <p:nvPr/>
        </p:nvSpPr>
        <p:spPr bwMode="auto">
          <a:xfrm>
            <a:off x="1270896" y="996915"/>
            <a:ext cx="3455987" cy="523860"/>
          </a:xfrm>
          <a:prstGeom prst="rect">
            <a:avLst/>
          </a:prstGeom>
          <a:solidFill>
            <a:srgbClr val="00B0F0"/>
          </a:solidFill>
          <a:ln w="9525">
            <a:noFill/>
            <a:miter lim="800000"/>
            <a:headEnd/>
            <a:tailEnd/>
          </a:ln>
          <a:effectLst/>
        </p:spPr>
        <p:txBody>
          <a:bodyPr lIns="92075" tIns="46037" rIns="92075" bIns="46037">
            <a:spAutoFit/>
          </a:bodyPr>
          <a:lstStyle/>
          <a:p>
            <a:pPr eaLnBrk="0" fontAlgn="base" hangingPunct="0">
              <a:spcBef>
                <a:spcPct val="24000"/>
              </a:spcBef>
              <a:spcAft>
                <a:spcPct val="0"/>
              </a:spcAft>
              <a:defRPr/>
            </a:pPr>
            <a:r>
              <a:rPr lang="tr-TR" sz="2800" b="1" dirty="0">
                <a:solidFill>
                  <a:srgbClr val="000000"/>
                </a:solidFill>
                <a:effectLst>
                  <a:outerShdw blurRad="38100" dist="38100" dir="2700000" algn="tl">
                    <a:srgbClr val="C0C0C0"/>
                  </a:outerShdw>
                </a:effectLst>
                <a:cs typeface="Calibri" pitchFamily="34" charset="0"/>
              </a:rPr>
              <a:t>while Döngüsü</a:t>
            </a:r>
            <a:endParaRPr lang="en-US" sz="2800" b="1" dirty="0">
              <a:solidFill>
                <a:srgbClr val="000000"/>
              </a:solidFill>
              <a:effectLst>
                <a:outerShdw blurRad="38100" dist="38100" dir="2700000" algn="tl">
                  <a:srgbClr val="C0C0C0"/>
                </a:outerShdw>
              </a:effectLst>
              <a:cs typeface="Calibri" pitchFamily="34" charset="0"/>
            </a:endParaRPr>
          </a:p>
        </p:txBody>
      </p:sp>
      <p:sp>
        <p:nvSpPr>
          <p:cNvPr id="6" name="Text Box 12"/>
          <p:cNvSpPr txBox="1">
            <a:spLocks noChangeArrowheads="1"/>
          </p:cNvSpPr>
          <p:nvPr/>
        </p:nvSpPr>
        <p:spPr bwMode="auto">
          <a:xfrm>
            <a:off x="1270896" y="1499273"/>
            <a:ext cx="10321719" cy="830997"/>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headEnd/>
            <a:tailEnd/>
          </a:ln>
          <a:effectLst>
            <a:outerShdw blurRad="40000" dist="20000" dir="5400000" rotWithShape="0">
              <a:srgbClr val="000000">
                <a:alpha val="38000"/>
              </a:srgbClr>
            </a:outerShdw>
          </a:effectLst>
        </p:spPr>
        <p:txBody>
          <a:bodyPr wrap="square">
            <a:spAutoFit/>
          </a:bodyPr>
          <a:lstStyle/>
          <a:p>
            <a:pPr marL="0" marR="0" lvl="0" indent="0" algn="just" defTabSz="914400" eaLnBrk="0" fontAlgn="base" latinLnBrk="0" hangingPunct="0">
              <a:spcAft>
                <a:spcPct val="0"/>
              </a:spcAft>
              <a:buClrTx/>
              <a:buSzTx/>
              <a:buFontTx/>
              <a:buNone/>
              <a:tabLst/>
              <a:defRPr/>
            </a:pPr>
            <a:r>
              <a:rPr kumimoji="0" lang="tr-TR" sz="2400" b="0" i="0" u="none" strike="noStrike" kern="0" cap="none" spc="0" normalizeH="0" baseline="0" noProof="0" dirty="0" smtClean="0">
                <a:ln>
                  <a:noFill/>
                </a:ln>
                <a:solidFill>
                  <a:srgbClr val="000000"/>
                </a:solidFill>
                <a:effectLst/>
                <a:uLnTx/>
                <a:uFillTx/>
                <a:latin typeface="Arial"/>
                <a:ea typeface="+mn-ea"/>
                <a:cs typeface="Calibri" pitchFamily="34" charset="0"/>
              </a:rPr>
              <a:t>Önceden belirlenmiş belli bir durum gerçekleşinceye kadar gerekli sayıda tekrar yapan döngüdür.</a:t>
            </a:r>
          </a:p>
        </p:txBody>
      </p:sp>
      <p:sp>
        <p:nvSpPr>
          <p:cNvPr id="7" name="Text Box 13"/>
          <p:cNvSpPr txBox="1">
            <a:spLocks noChangeArrowheads="1"/>
          </p:cNvSpPr>
          <p:nvPr/>
        </p:nvSpPr>
        <p:spPr bwMode="auto">
          <a:xfrm>
            <a:off x="3196533" y="2570698"/>
            <a:ext cx="3060700" cy="3785652"/>
          </a:xfrm>
          <a:prstGeom prst="rect">
            <a:avLst/>
          </a:prstGeom>
          <a:solidFill>
            <a:srgbClr val="FFCCCC"/>
          </a:solidFill>
          <a:ln w="9525">
            <a:noFill/>
            <a:miter lim="800000"/>
            <a:headEnd/>
            <a:tailEnd/>
          </a:ln>
        </p:spPr>
        <p:txBody>
          <a:bodyPr>
            <a:spAutoFit/>
          </a:bodyPr>
          <a:lstStyle/>
          <a:p>
            <a:pPr eaLnBrk="0" fontAlgn="base" hangingPunct="0">
              <a:spcBef>
                <a:spcPct val="50000"/>
              </a:spcBef>
              <a:spcAft>
                <a:spcPct val="0"/>
              </a:spcAft>
            </a:pPr>
            <a:r>
              <a:rPr lang="tr-TR" sz="2400" b="1" dirty="0">
                <a:solidFill>
                  <a:srgbClr val="000000"/>
                </a:solidFill>
                <a:latin typeface="Arial" charset="0"/>
              </a:rPr>
              <a:t>Genel </a:t>
            </a:r>
            <a:r>
              <a:rPr lang="tr-TR" sz="2400" b="1" dirty="0" smtClean="0">
                <a:solidFill>
                  <a:srgbClr val="000000"/>
                </a:solidFill>
                <a:latin typeface="Arial" charset="0"/>
              </a:rPr>
              <a:t>Kullanımı:</a:t>
            </a:r>
          </a:p>
          <a:p>
            <a:pPr lvl="2" eaLnBrk="0" fontAlgn="base" hangingPunct="0">
              <a:spcBef>
                <a:spcPct val="50000"/>
              </a:spcBef>
              <a:spcAft>
                <a:spcPct val="0"/>
              </a:spcAft>
            </a:pPr>
            <a:r>
              <a:rPr lang="tr-TR" sz="2400" b="1" dirty="0" smtClean="0">
                <a:solidFill>
                  <a:srgbClr val="FF3300"/>
                </a:solidFill>
                <a:latin typeface="Arial" charset="0"/>
              </a:rPr>
              <a:t>while</a:t>
            </a:r>
            <a:r>
              <a:rPr lang="tr-TR" sz="2400" dirty="0" smtClean="0">
                <a:solidFill>
                  <a:srgbClr val="000000"/>
                </a:solidFill>
                <a:latin typeface="Arial" charset="0"/>
              </a:rPr>
              <a:t> durum</a:t>
            </a:r>
          </a:p>
          <a:p>
            <a:pPr lvl="2" eaLnBrk="0" fontAlgn="base" hangingPunct="0">
              <a:spcBef>
                <a:spcPct val="50000"/>
              </a:spcBef>
              <a:spcAft>
                <a:spcPct val="0"/>
              </a:spcAft>
            </a:pPr>
            <a:r>
              <a:rPr lang="tr-TR" sz="2400" dirty="0">
                <a:solidFill>
                  <a:srgbClr val="000000"/>
                </a:solidFill>
                <a:latin typeface="Arial" charset="0"/>
              </a:rPr>
              <a:t>	</a:t>
            </a:r>
            <a:r>
              <a:rPr lang="tr-TR" sz="2400" dirty="0" smtClean="0">
                <a:solidFill>
                  <a:srgbClr val="000000"/>
                </a:solidFill>
                <a:latin typeface="Arial" charset="0"/>
              </a:rPr>
              <a:t>1.ifade</a:t>
            </a:r>
            <a:endParaRPr lang="tr-TR" sz="2400" dirty="0">
              <a:solidFill>
                <a:srgbClr val="000000"/>
              </a:solidFill>
              <a:latin typeface="Arial" charset="0"/>
            </a:endParaRPr>
          </a:p>
          <a:p>
            <a:pPr lvl="2" eaLnBrk="0" fontAlgn="base" hangingPunct="0">
              <a:spcBef>
                <a:spcPct val="50000"/>
              </a:spcBef>
              <a:spcAft>
                <a:spcPct val="0"/>
              </a:spcAft>
            </a:pPr>
            <a:r>
              <a:rPr lang="tr-TR" sz="2400" dirty="0">
                <a:solidFill>
                  <a:srgbClr val="000000"/>
                </a:solidFill>
                <a:latin typeface="Arial" charset="0"/>
              </a:rPr>
              <a:t>	</a:t>
            </a:r>
            <a:r>
              <a:rPr lang="tr-TR" sz="2400" dirty="0" smtClean="0">
                <a:solidFill>
                  <a:srgbClr val="000000"/>
                </a:solidFill>
                <a:latin typeface="Arial" charset="0"/>
              </a:rPr>
              <a:t>2.ifade</a:t>
            </a:r>
            <a:endParaRPr lang="tr-TR" sz="2400" dirty="0">
              <a:solidFill>
                <a:srgbClr val="000000"/>
              </a:solidFill>
              <a:latin typeface="Arial" charset="0"/>
            </a:endParaRPr>
          </a:p>
          <a:p>
            <a:pPr lvl="2" eaLnBrk="0" fontAlgn="base" hangingPunct="0">
              <a:spcBef>
                <a:spcPct val="50000"/>
              </a:spcBef>
              <a:spcAft>
                <a:spcPct val="0"/>
              </a:spcAft>
            </a:pPr>
            <a:r>
              <a:rPr lang="tr-TR" sz="2400" dirty="0">
                <a:solidFill>
                  <a:srgbClr val="000000"/>
                </a:solidFill>
                <a:latin typeface="Arial" charset="0"/>
              </a:rPr>
              <a:t>	</a:t>
            </a:r>
          </a:p>
          <a:p>
            <a:pPr lvl="2" eaLnBrk="0" fontAlgn="base" hangingPunct="0">
              <a:spcBef>
                <a:spcPct val="50000"/>
              </a:spcBef>
              <a:spcAft>
                <a:spcPct val="0"/>
              </a:spcAft>
            </a:pPr>
            <a:r>
              <a:rPr lang="tr-TR" sz="2400" dirty="0">
                <a:solidFill>
                  <a:srgbClr val="000000"/>
                </a:solidFill>
                <a:latin typeface="Arial" charset="0"/>
              </a:rPr>
              <a:t>	</a:t>
            </a:r>
            <a:r>
              <a:rPr lang="tr-TR" sz="2400" dirty="0" smtClean="0">
                <a:solidFill>
                  <a:srgbClr val="000000"/>
                </a:solidFill>
                <a:latin typeface="Arial" charset="0"/>
              </a:rPr>
              <a:t>n.ifade</a:t>
            </a:r>
            <a:endParaRPr lang="tr-TR" sz="2400" dirty="0">
              <a:solidFill>
                <a:srgbClr val="000000"/>
              </a:solidFill>
              <a:latin typeface="Arial" charset="0"/>
            </a:endParaRPr>
          </a:p>
          <a:p>
            <a:pPr lvl="2" eaLnBrk="0" fontAlgn="base" hangingPunct="0">
              <a:spcBef>
                <a:spcPct val="50000"/>
              </a:spcBef>
              <a:spcAft>
                <a:spcPct val="0"/>
              </a:spcAft>
            </a:pPr>
            <a:r>
              <a:rPr lang="tr-TR" sz="2400" b="1" dirty="0">
                <a:solidFill>
                  <a:srgbClr val="FF3300"/>
                </a:solidFill>
                <a:latin typeface="Arial" charset="0"/>
              </a:rPr>
              <a:t>end</a:t>
            </a:r>
          </a:p>
        </p:txBody>
      </p:sp>
    </p:spTree>
    <p:extLst>
      <p:ext uri="{BB962C8B-B14F-4D97-AF65-F5344CB8AC3E}">
        <p14:creationId xmlns:p14="http://schemas.microsoft.com/office/powerpoint/2010/main" val="156169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1E29F64-FA5A-4A23-97BC-953678CF1E00}" type="datetime1">
              <a:rPr lang="tr-TR" smtClean="0"/>
              <a:t>23.11.2020</a:t>
            </a:fld>
            <a:endParaRPr lang="tr-TR" dirty="0"/>
          </a:p>
        </p:txBody>
      </p:sp>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11</a:t>
            </a:fld>
            <a:endParaRPr lang="tr-TR"/>
          </a:p>
        </p:txBody>
      </p:sp>
      <p:sp>
        <p:nvSpPr>
          <p:cNvPr id="5" name="Text Box 15"/>
          <p:cNvSpPr txBox="1">
            <a:spLocks noChangeArrowheads="1"/>
          </p:cNvSpPr>
          <p:nvPr/>
        </p:nvSpPr>
        <p:spPr bwMode="auto">
          <a:xfrm>
            <a:off x="704662" y="1588832"/>
            <a:ext cx="8544042" cy="461665"/>
          </a:xfrm>
          <a:prstGeom prst="rect">
            <a:avLst/>
          </a:prstGeom>
          <a:solidFill>
            <a:srgbClr val="FFCCCC"/>
          </a:solidFill>
          <a:ln w="9525">
            <a:noFill/>
            <a:miter lim="800000"/>
            <a:headEnd/>
            <a:tailEnd/>
          </a:ln>
        </p:spPr>
        <p:txBody>
          <a:bodyPr wrap="square">
            <a:spAutoFit/>
          </a:bodyPr>
          <a:lstStyle/>
          <a:p>
            <a:pPr algn="just" eaLnBrk="0" fontAlgn="base" hangingPunct="0">
              <a:spcBef>
                <a:spcPct val="0"/>
              </a:spcBef>
              <a:spcAft>
                <a:spcPct val="0"/>
              </a:spcAft>
            </a:pPr>
            <a:r>
              <a:rPr lang="tr-TR" sz="2400" dirty="0" smtClean="0">
                <a:solidFill>
                  <a:srgbClr val="000000"/>
                </a:solidFill>
                <a:cs typeface="Calibri" pitchFamily="34" charset="0"/>
              </a:rPr>
              <a:t>5’den </a:t>
            </a:r>
            <a:r>
              <a:rPr lang="tr-TR" sz="2400" dirty="0">
                <a:solidFill>
                  <a:srgbClr val="000000"/>
                </a:solidFill>
                <a:cs typeface="Calibri" pitchFamily="34" charset="0"/>
              </a:rPr>
              <a:t>10’a kadar olan sayıların toplamını bulan bir </a:t>
            </a:r>
            <a:r>
              <a:rPr lang="tr-TR" sz="2400" dirty="0" smtClean="0">
                <a:solidFill>
                  <a:srgbClr val="000000"/>
                </a:solidFill>
                <a:cs typeface="Calibri" pitchFamily="34" charset="0"/>
              </a:rPr>
              <a:t>program </a:t>
            </a:r>
            <a:r>
              <a:rPr lang="tr-TR" sz="2400" dirty="0">
                <a:solidFill>
                  <a:srgbClr val="000000"/>
                </a:solidFill>
                <a:cs typeface="Calibri" pitchFamily="34" charset="0"/>
              </a:rPr>
              <a:t>yazınız.</a:t>
            </a:r>
          </a:p>
        </p:txBody>
      </p:sp>
      <p:sp>
        <p:nvSpPr>
          <p:cNvPr id="6" name="Text Box 10"/>
          <p:cNvSpPr txBox="1">
            <a:spLocks noChangeArrowheads="1"/>
          </p:cNvSpPr>
          <p:nvPr/>
        </p:nvSpPr>
        <p:spPr bwMode="auto">
          <a:xfrm>
            <a:off x="2745854" y="2862696"/>
            <a:ext cx="4211638" cy="2439987"/>
          </a:xfrm>
          <a:prstGeom prst="rect">
            <a:avLst/>
          </a:prstGeom>
          <a:noFill/>
          <a:ln w="9525">
            <a:solidFill>
              <a:srgbClr val="000000"/>
            </a:solidFill>
            <a:miter lim="800000"/>
            <a:headEnd/>
            <a:tailEnd/>
          </a:ln>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charset="0"/>
              </a:rPr>
              <a:t>a=5;</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charset="0"/>
              </a:rPr>
              <a:t>toplam=0</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charset="0"/>
              </a:rPr>
              <a:t>while a&lt;10</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charset="0"/>
              </a:rPr>
              <a:t>	a=a+1</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charset="0"/>
              </a:rPr>
              <a:t>             toplam=toplam+a</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1800" b="0" i="0" u="none" strike="noStrike" kern="0" cap="none" spc="0" normalizeH="0" baseline="0" noProof="0" dirty="0" smtClean="0">
                <a:ln>
                  <a:noFill/>
                </a:ln>
                <a:solidFill>
                  <a:srgbClr val="000000"/>
                </a:solidFill>
                <a:effectLst/>
                <a:uLnTx/>
                <a:uFillTx/>
                <a:latin typeface="Arial" charset="0"/>
              </a:rPr>
              <a:t>end</a:t>
            </a:r>
          </a:p>
        </p:txBody>
      </p:sp>
      <p:sp>
        <p:nvSpPr>
          <p:cNvPr id="8" name="Rectangle 15"/>
          <p:cNvSpPr>
            <a:spLocks noChangeArrowheads="1"/>
          </p:cNvSpPr>
          <p:nvPr/>
        </p:nvSpPr>
        <p:spPr bwMode="auto">
          <a:xfrm>
            <a:off x="704662" y="1065612"/>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Örnek:10</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Tree>
    <p:extLst>
      <p:ext uri="{BB962C8B-B14F-4D97-AF65-F5344CB8AC3E}">
        <p14:creationId xmlns:p14="http://schemas.microsoft.com/office/powerpoint/2010/main" val="421941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2915F01-3756-49CB-A41B-8C0D084F901E}" type="datetime1">
              <a:rPr lang="tr-TR" smtClean="0"/>
              <a:t>23.11.2020</a:t>
            </a:fld>
            <a:endParaRPr lang="tr-TR" dirty="0"/>
          </a:p>
        </p:txBody>
      </p:sp>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12</a:t>
            </a:fld>
            <a:endParaRPr lang="tr-TR"/>
          </a:p>
        </p:txBody>
      </p:sp>
      <p:sp>
        <p:nvSpPr>
          <p:cNvPr id="5" name="Text Box 13"/>
          <p:cNvSpPr txBox="1">
            <a:spLocks noChangeArrowheads="1"/>
          </p:cNvSpPr>
          <p:nvPr/>
        </p:nvSpPr>
        <p:spPr bwMode="auto">
          <a:xfrm>
            <a:off x="704662" y="1576781"/>
            <a:ext cx="10340706" cy="507831"/>
          </a:xfrm>
          <a:prstGeom prst="rect">
            <a:avLst/>
          </a:prstGeom>
          <a:solidFill>
            <a:srgbClr val="FFCCCC"/>
          </a:solidFill>
          <a:ln w="9525">
            <a:noFill/>
            <a:miter lim="800000"/>
            <a:headEnd/>
            <a:tailEnd/>
          </a:ln>
        </p:spPr>
        <p:txBody>
          <a:bodyPr wrap="square">
            <a:spAutoFit/>
          </a:bodyPr>
          <a:lstStyle/>
          <a:p>
            <a:pPr algn="just" eaLnBrk="0" fontAlgn="base" hangingPunct="0">
              <a:lnSpc>
                <a:spcPct val="150000"/>
              </a:lnSpc>
              <a:spcBef>
                <a:spcPct val="50000"/>
              </a:spcBef>
              <a:spcAft>
                <a:spcPct val="0"/>
              </a:spcAft>
            </a:pPr>
            <a:r>
              <a:rPr lang="tr-TR" dirty="0">
                <a:solidFill>
                  <a:srgbClr val="000000"/>
                </a:solidFill>
                <a:latin typeface="Arial" charset="0"/>
              </a:rPr>
              <a:t>Ekrana adınızı ve soyadınızı </a:t>
            </a:r>
            <a:r>
              <a:rPr lang="tr-TR" dirty="0" smtClean="0">
                <a:solidFill>
                  <a:srgbClr val="000000"/>
                </a:solidFill>
                <a:latin typeface="Arial" charset="0"/>
              </a:rPr>
              <a:t>8 </a:t>
            </a:r>
            <a:r>
              <a:rPr lang="tr-TR" dirty="0">
                <a:solidFill>
                  <a:srgbClr val="000000"/>
                </a:solidFill>
                <a:latin typeface="Arial" charset="0"/>
              </a:rPr>
              <a:t>kez yazan bir programı </a:t>
            </a:r>
            <a:r>
              <a:rPr lang="tr-TR" b="1" dirty="0">
                <a:solidFill>
                  <a:srgbClr val="FF3300"/>
                </a:solidFill>
                <a:latin typeface="Arial" charset="0"/>
              </a:rPr>
              <a:t>WHILE</a:t>
            </a:r>
            <a:r>
              <a:rPr lang="tr-TR" dirty="0">
                <a:solidFill>
                  <a:srgbClr val="000000"/>
                </a:solidFill>
                <a:latin typeface="Arial" charset="0"/>
              </a:rPr>
              <a:t> döngüsü kullanarak yazınız</a:t>
            </a:r>
          </a:p>
        </p:txBody>
      </p:sp>
      <p:pic>
        <p:nvPicPr>
          <p:cNvPr id="6" name="Resim 5"/>
          <p:cNvPicPr>
            <a:picLocks noChangeAspect="1"/>
          </p:cNvPicPr>
          <p:nvPr/>
        </p:nvPicPr>
        <p:blipFill rotWithShape="1">
          <a:blip r:embed="rId2"/>
          <a:srcRect l="12955" t="21011" r="67290"/>
          <a:stretch/>
        </p:blipFill>
        <p:spPr>
          <a:xfrm>
            <a:off x="1557434" y="2116191"/>
            <a:ext cx="3448591" cy="4422721"/>
          </a:xfrm>
          <a:prstGeom prst="rect">
            <a:avLst/>
          </a:prstGeom>
        </p:spPr>
      </p:pic>
      <p:pic>
        <p:nvPicPr>
          <p:cNvPr id="9" name="Resim 8"/>
          <p:cNvPicPr>
            <a:picLocks noChangeAspect="1"/>
          </p:cNvPicPr>
          <p:nvPr/>
        </p:nvPicPr>
        <p:blipFill rotWithShape="1">
          <a:blip r:embed="rId3"/>
          <a:srcRect l="12955" t="18602" r="70380"/>
          <a:stretch/>
        </p:blipFill>
        <p:spPr>
          <a:xfrm>
            <a:off x="7931464" y="2146829"/>
            <a:ext cx="2920038" cy="4574646"/>
          </a:xfrm>
          <a:prstGeom prst="rect">
            <a:avLst/>
          </a:prstGeom>
        </p:spPr>
      </p:pic>
      <p:sp>
        <p:nvSpPr>
          <p:cNvPr id="10" name="Rectangle 15"/>
          <p:cNvSpPr>
            <a:spLocks noChangeArrowheads="1"/>
          </p:cNvSpPr>
          <p:nvPr/>
        </p:nvSpPr>
        <p:spPr bwMode="auto">
          <a:xfrm>
            <a:off x="704662" y="1065612"/>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Örnek:11</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Tree>
    <p:extLst>
      <p:ext uri="{BB962C8B-B14F-4D97-AF65-F5344CB8AC3E}">
        <p14:creationId xmlns:p14="http://schemas.microsoft.com/office/powerpoint/2010/main" val="328097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2D12C80-3B64-4474-B501-4687F7428C5A}" type="datetime1">
              <a:rPr lang="tr-TR" smtClean="0"/>
              <a:t>23.11.2020</a:t>
            </a:fld>
            <a:endParaRPr lang="tr-TR" dirty="0"/>
          </a:p>
        </p:txBody>
      </p:sp>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13</a:t>
            </a:fld>
            <a:endParaRPr lang="tr-TR"/>
          </a:p>
        </p:txBody>
      </p:sp>
      <p:sp>
        <p:nvSpPr>
          <p:cNvPr id="5" name="Text Box 18"/>
          <p:cNvSpPr txBox="1">
            <a:spLocks noChangeArrowheads="1"/>
          </p:cNvSpPr>
          <p:nvPr/>
        </p:nvSpPr>
        <p:spPr bwMode="auto">
          <a:xfrm>
            <a:off x="704662" y="1619182"/>
            <a:ext cx="10053437" cy="830997"/>
          </a:xfrm>
          <a:prstGeom prst="rect">
            <a:avLst/>
          </a:prstGeom>
          <a:solidFill>
            <a:srgbClr val="FFCCCC"/>
          </a:solidFill>
          <a:ln w="9525">
            <a:noFill/>
            <a:miter lim="800000"/>
            <a:headEnd/>
            <a:tailEnd/>
          </a:ln>
        </p:spPr>
        <p:txBody>
          <a:bodyPr wrap="square">
            <a:spAutoFit/>
          </a:bodyPr>
          <a:lstStyle/>
          <a:p>
            <a:pPr algn="just" eaLnBrk="0" fontAlgn="base" hangingPunct="0">
              <a:spcBef>
                <a:spcPct val="0"/>
              </a:spcBef>
              <a:spcAft>
                <a:spcPct val="0"/>
              </a:spcAft>
            </a:pPr>
            <a:r>
              <a:rPr lang="tr-TR" sz="2400" b="1" dirty="0" err="1" smtClean="0">
                <a:solidFill>
                  <a:srgbClr val="000000"/>
                </a:solidFill>
                <a:cs typeface="Calibri" pitchFamily="34" charset="0"/>
              </a:rPr>
              <a:t>Ax+b</a:t>
            </a:r>
            <a:r>
              <a:rPr lang="tr-TR" sz="2400" b="1" dirty="0" smtClean="0">
                <a:solidFill>
                  <a:srgbClr val="000000"/>
                </a:solidFill>
                <a:cs typeface="Calibri" pitchFamily="34" charset="0"/>
              </a:rPr>
              <a:t>=0</a:t>
            </a:r>
            <a:r>
              <a:rPr lang="tr-TR" sz="2400" dirty="0" smtClean="0">
                <a:solidFill>
                  <a:srgbClr val="000000"/>
                </a:solidFill>
                <a:cs typeface="Calibri" pitchFamily="34" charset="0"/>
              </a:rPr>
              <a:t> </a:t>
            </a:r>
            <a:r>
              <a:rPr lang="tr-TR" sz="2400" dirty="0">
                <a:solidFill>
                  <a:srgbClr val="000000"/>
                </a:solidFill>
                <a:cs typeface="Calibri" pitchFamily="34" charset="0"/>
              </a:rPr>
              <a:t>şeklinde verilen 1. derece denklemin çözümünü veren </a:t>
            </a:r>
            <a:r>
              <a:rPr lang="tr-TR" sz="2400" dirty="0" smtClean="0">
                <a:solidFill>
                  <a:srgbClr val="000000"/>
                </a:solidFill>
                <a:cs typeface="Calibri" pitchFamily="34" charset="0"/>
              </a:rPr>
              <a:t>programı aşağıda verilen </a:t>
            </a:r>
            <a:r>
              <a:rPr lang="tr-TR" sz="2400" dirty="0">
                <a:solidFill>
                  <a:srgbClr val="000000"/>
                </a:solidFill>
                <a:cs typeface="Calibri" pitchFamily="34" charset="0"/>
              </a:rPr>
              <a:t>akış </a:t>
            </a:r>
            <a:r>
              <a:rPr lang="tr-TR" sz="2400" dirty="0" smtClean="0">
                <a:solidFill>
                  <a:srgbClr val="000000"/>
                </a:solidFill>
                <a:cs typeface="Calibri" pitchFamily="34" charset="0"/>
              </a:rPr>
              <a:t>diyagramından </a:t>
            </a:r>
            <a:r>
              <a:rPr lang="tr-TR" sz="2400" dirty="0">
                <a:solidFill>
                  <a:srgbClr val="000000"/>
                </a:solidFill>
                <a:cs typeface="Calibri" pitchFamily="34" charset="0"/>
              </a:rPr>
              <a:t>yararlanarak </a:t>
            </a:r>
            <a:r>
              <a:rPr lang="tr-TR" sz="2400" dirty="0" err="1">
                <a:solidFill>
                  <a:srgbClr val="000000"/>
                </a:solidFill>
                <a:cs typeface="Calibri" pitchFamily="34" charset="0"/>
              </a:rPr>
              <a:t>MATLAB’de</a:t>
            </a:r>
            <a:r>
              <a:rPr lang="tr-TR" sz="2400" dirty="0">
                <a:solidFill>
                  <a:srgbClr val="000000"/>
                </a:solidFill>
                <a:cs typeface="Calibri" pitchFamily="34" charset="0"/>
              </a:rPr>
              <a:t> programlayınız.</a:t>
            </a:r>
          </a:p>
        </p:txBody>
      </p:sp>
      <p:sp>
        <p:nvSpPr>
          <p:cNvPr id="6" name="Text Box 11"/>
          <p:cNvSpPr txBox="1">
            <a:spLocks noChangeArrowheads="1"/>
          </p:cNvSpPr>
          <p:nvPr/>
        </p:nvSpPr>
        <p:spPr bwMode="auto">
          <a:xfrm>
            <a:off x="786482" y="2729775"/>
            <a:ext cx="4711824" cy="3170099"/>
          </a:xfrm>
          <a:prstGeom prst="rect">
            <a:avLst/>
          </a:prstGeom>
          <a:gradFill rotWithShape="1">
            <a:gsLst>
              <a:gs pos="0">
                <a:srgbClr val="BBE0E3">
                  <a:tint val="50000"/>
                  <a:satMod val="300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headEnd/>
            <a:tailEn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A=</a:t>
            </a:r>
            <a:r>
              <a:rPr kumimoji="0" lang="tr-TR" sz="2000" b="0" i="0" u="none" strike="noStrike" kern="0" cap="none" spc="0" normalizeH="0" baseline="0" noProof="0" dirty="0" err="1" smtClean="0">
                <a:ln>
                  <a:noFill/>
                </a:ln>
                <a:solidFill>
                  <a:srgbClr val="000000"/>
                </a:solidFill>
                <a:effectLst/>
                <a:uLnTx/>
                <a:uFillTx/>
                <a:latin typeface="Arial"/>
                <a:ea typeface="+mn-ea"/>
                <a:cs typeface="Calibri" pitchFamily="34" charset="0"/>
              </a:rPr>
              <a:t>input</a:t>
            </a: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(‘A katsayısını giriniz..: ’);</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while A==0</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  A=</a:t>
            </a:r>
            <a:r>
              <a:rPr kumimoji="0" lang="tr-TR" sz="2000" b="0" i="0" u="none" strike="noStrike" kern="0" cap="none" spc="0" normalizeH="0" baseline="0" noProof="0" dirty="0" err="1" smtClean="0">
                <a:ln>
                  <a:noFill/>
                </a:ln>
                <a:solidFill>
                  <a:srgbClr val="000000"/>
                </a:solidFill>
                <a:effectLst/>
                <a:uLnTx/>
                <a:uFillTx/>
                <a:latin typeface="Arial"/>
                <a:ea typeface="+mn-ea"/>
                <a:cs typeface="Calibri" pitchFamily="34" charset="0"/>
              </a:rPr>
              <a:t>input</a:t>
            </a: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(‘A katsayısını giriniz..: ’);</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end</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B=</a:t>
            </a:r>
            <a:r>
              <a:rPr kumimoji="0" lang="tr-TR" sz="2000" b="0" i="0" u="none" strike="noStrike" kern="0" cap="none" spc="0" normalizeH="0" baseline="0" noProof="0" dirty="0" err="1" smtClean="0">
                <a:ln>
                  <a:noFill/>
                </a:ln>
                <a:solidFill>
                  <a:srgbClr val="000000"/>
                </a:solidFill>
                <a:effectLst/>
                <a:uLnTx/>
                <a:uFillTx/>
                <a:latin typeface="Arial"/>
                <a:ea typeface="+mn-ea"/>
                <a:cs typeface="Calibri" pitchFamily="34" charset="0"/>
              </a:rPr>
              <a:t>input</a:t>
            </a: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(‘B katsayısını giriniz..: ’);</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x=-B/A;</a:t>
            </a:r>
          </a:p>
          <a:p>
            <a:pPr marL="0" marR="0" lvl="0" indent="0" defTabSz="914400" eaLnBrk="0" fontAlgn="base" latinLnBrk="0" hangingPunct="0">
              <a:lnSpc>
                <a:spcPct val="100000"/>
              </a:lnSpc>
              <a:spcBef>
                <a:spcPct val="50000"/>
              </a:spcBef>
              <a:spcAft>
                <a:spcPct val="0"/>
              </a:spcAft>
              <a:buClrTx/>
              <a:buSzTx/>
              <a:buFontTx/>
              <a:buNone/>
              <a:tabLst/>
              <a:defRPr/>
            </a:pPr>
            <a:r>
              <a:rPr kumimoji="0" lang="tr-TR" sz="2000" b="0" i="0" u="none" strike="noStrike" kern="0" cap="none" spc="0" normalizeH="0" baseline="0" noProof="0" dirty="0" smtClean="0">
                <a:ln>
                  <a:noFill/>
                </a:ln>
                <a:solidFill>
                  <a:srgbClr val="000000"/>
                </a:solidFill>
                <a:effectLst/>
                <a:uLnTx/>
                <a:uFillTx/>
                <a:latin typeface="Arial"/>
                <a:ea typeface="+mn-ea"/>
                <a:cs typeface="Calibri" pitchFamily="34" charset="0"/>
              </a:rPr>
              <a:t>fprintf(‘%d \n’,x)</a:t>
            </a:r>
          </a:p>
        </p:txBody>
      </p:sp>
      <p:grpSp>
        <p:nvGrpSpPr>
          <p:cNvPr id="7" name="Group 12"/>
          <p:cNvGrpSpPr>
            <a:grpSpLocks/>
          </p:cNvGrpSpPr>
          <p:nvPr/>
        </p:nvGrpSpPr>
        <p:grpSpPr bwMode="auto">
          <a:xfrm>
            <a:off x="8589217" y="2598056"/>
            <a:ext cx="1933640" cy="4259943"/>
            <a:chOff x="3492" y="845"/>
            <a:chExt cx="1425" cy="2903"/>
          </a:xfrm>
        </p:grpSpPr>
        <p:pic>
          <p:nvPicPr>
            <p:cNvPr id="8" name="Picture 13" descr="b"/>
            <p:cNvPicPr>
              <a:picLocks noChangeAspect="1" noChangeArrowheads="1"/>
            </p:cNvPicPr>
            <p:nvPr/>
          </p:nvPicPr>
          <p:blipFill>
            <a:blip r:embed="rId2"/>
            <a:srcRect/>
            <a:stretch>
              <a:fillRect/>
            </a:stretch>
          </p:blipFill>
          <p:spPr bwMode="auto">
            <a:xfrm>
              <a:off x="3492" y="845"/>
              <a:ext cx="1425" cy="2903"/>
            </a:xfrm>
            <a:prstGeom prst="rect">
              <a:avLst/>
            </a:prstGeom>
            <a:noFill/>
            <a:ln w="9525">
              <a:noFill/>
              <a:miter lim="800000"/>
              <a:headEnd/>
              <a:tailEnd/>
            </a:ln>
          </p:spPr>
        </p:pic>
        <p:sp>
          <p:nvSpPr>
            <p:cNvPr id="9" name="Text Box 14"/>
            <p:cNvSpPr txBox="1">
              <a:spLocks noChangeArrowheads="1"/>
            </p:cNvSpPr>
            <p:nvPr/>
          </p:nvSpPr>
          <p:spPr bwMode="auto">
            <a:xfrm>
              <a:off x="4150" y="1774"/>
              <a:ext cx="68" cy="231"/>
            </a:xfrm>
            <a:prstGeom prst="rect">
              <a:avLst/>
            </a:prstGeom>
            <a:solidFill>
              <a:srgbClr val="FFFFFF"/>
            </a:solidFill>
            <a:ln w="9525">
              <a:noFill/>
              <a:miter lim="800000"/>
              <a:headEnd/>
              <a:tailEnd/>
            </a:ln>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endParaRPr kumimoji="0" lang="tr-TR" sz="1800" b="0" i="0" u="none" strike="noStrike" kern="0" cap="none" spc="0" normalizeH="0" baseline="0" noProof="0" smtClean="0">
                <a:ln>
                  <a:noFill/>
                </a:ln>
                <a:solidFill>
                  <a:srgbClr val="000000"/>
                </a:solidFill>
                <a:effectLst/>
                <a:uLnTx/>
                <a:uFillTx/>
                <a:latin typeface="Arial" charset="0"/>
              </a:endParaRPr>
            </a:p>
          </p:txBody>
        </p:sp>
        <p:sp>
          <p:nvSpPr>
            <p:cNvPr id="10" name="Text Box 15"/>
            <p:cNvSpPr txBox="1">
              <a:spLocks noChangeArrowheads="1"/>
            </p:cNvSpPr>
            <p:nvPr/>
          </p:nvSpPr>
          <p:spPr bwMode="auto">
            <a:xfrm>
              <a:off x="4082" y="1774"/>
              <a:ext cx="499" cy="231"/>
            </a:xfrm>
            <a:prstGeom prst="rect">
              <a:avLst/>
            </a:prstGeom>
            <a:noFill/>
            <a:ln w="9525">
              <a:noFill/>
              <a:miter lim="800000"/>
              <a:headEnd/>
              <a:tailEnd/>
            </a:ln>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tr-TR" sz="1800" b="1" i="0" u="none" strike="noStrike" kern="0" cap="none" spc="0" normalizeH="0" baseline="0" noProof="0" dirty="0" smtClean="0">
                  <a:ln>
                    <a:noFill/>
                  </a:ln>
                  <a:solidFill>
                    <a:srgbClr val="000000"/>
                  </a:solidFill>
                  <a:effectLst/>
                  <a:uLnTx/>
                  <a:uFillTx/>
                  <a:latin typeface="Arial" charset="0"/>
                </a:rPr>
                <a:t>=</a:t>
              </a:r>
            </a:p>
          </p:txBody>
        </p:sp>
        <p:sp>
          <p:nvSpPr>
            <p:cNvPr id="11" name="Text Box 16"/>
            <p:cNvSpPr txBox="1">
              <a:spLocks noChangeArrowheads="1"/>
            </p:cNvSpPr>
            <p:nvPr/>
          </p:nvSpPr>
          <p:spPr bwMode="auto">
            <a:xfrm>
              <a:off x="4513" y="1680"/>
              <a:ext cx="272" cy="231"/>
            </a:xfrm>
            <a:prstGeom prst="rect">
              <a:avLst/>
            </a:prstGeom>
            <a:noFill/>
            <a:ln w="9525">
              <a:noFill/>
              <a:miter lim="800000"/>
              <a:headEnd/>
              <a:tailEnd/>
            </a:ln>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tr-TR" sz="1800" b="0" i="0" u="none" strike="noStrike" kern="0" cap="none" spc="0" normalizeH="0" baseline="0" noProof="0" smtClean="0">
                  <a:ln>
                    <a:noFill/>
                  </a:ln>
                  <a:solidFill>
                    <a:srgbClr val="000000"/>
                  </a:solidFill>
                  <a:effectLst/>
                  <a:uLnTx/>
                  <a:uFillTx/>
                  <a:latin typeface="Arial" charset="0"/>
                </a:rPr>
                <a:t>e</a:t>
              </a:r>
            </a:p>
          </p:txBody>
        </p:sp>
        <p:sp>
          <p:nvSpPr>
            <p:cNvPr id="12" name="Text Box 17"/>
            <p:cNvSpPr txBox="1">
              <a:spLocks noChangeArrowheads="1"/>
            </p:cNvSpPr>
            <p:nvPr/>
          </p:nvSpPr>
          <p:spPr bwMode="auto">
            <a:xfrm>
              <a:off x="4173" y="2001"/>
              <a:ext cx="272" cy="231"/>
            </a:xfrm>
            <a:prstGeom prst="rect">
              <a:avLst/>
            </a:prstGeom>
            <a:noFill/>
            <a:ln w="9525">
              <a:noFill/>
              <a:miter lim="800000"/>
              <a:headEnd/>
              <a:tailEnd/>
            </a:ln>
          </p:spPr>
          <p:txBody>
            <a:bodyPr>
              <a:spAutoFit/>
            </a:bodyPr>
            <a:lstStyle/>
            <a:p>
              <a:pPr marL="0" marR="0" lvl="0" indent="0" defTabSz="914400" eaLnBrk="0" fontAlgn="base" latinLnBrk="0" hangingPunct="0">
                <a:lnSpc>
                  <a:spcPct val="100000"/>
                </a:lnSpc>
                <a:spcBef>
                  <a:spcPct val="50000"/>
                </a:spcBef>
                <a:spcAft>
                  <a:spcPct val="0"/>
                </a:spcAft>
                <a:buClrTx/>
                <a:buSzTx/>
                <a:buFontTx/>
                <a:buNone/>
                <a:tabLst/>
                <a:defRPr/>
              </a:pPr>
              <a:r>
                <a:rPr kumimoji="0" lang="tr-TR" sz="1800" b="0" i="0" u="none" strike="noStrike" kern="0" cap="none" spc="0" normalizeH="0" baseline="0" noProof="0" smtClean="0">
                  <a:ln>
                    <a:noFill/>
                  </a:ln>
                  <a:solidFill>
                    <a:srgbClr val="000000"/>
                  </a:solidFill>
                  <a:effectLst/>
                  <a:uLnTx/>
                  <a:uFillTx/>
                  <a:latin typeface="Arial" charset="0"/>
                </a:rPr>
                <a:t>h</a:t>
              </a:r>
            </a:p>
          </p:txBody>
        </p:sp>
      </p:grpSp>
      <p:sp>
        <p:nvSpPr>
          <p:cNvPr id="15" name="Rectangle 15"/>
          <p:cNvSpPr>
            <a:spLocks noChangeArrowheads="1"/>
          </p:cNvSpPr>
          <p:nvPr/>
        </p:nvSpPr>
        <p:spPr bwMode="auto">
          <a:xfrm>
            <a:off x="704662" y="1065612"/>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Örnek:12</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Tree>
    <p:extLst>
      <p:ext uri="{BB962C8B-B14F-4D97-AF65-F5344CB8AC3E}">
        <p14:creationId xmlns:p14="http://schemas.microsoft.com/office/powerpoint/2010/main" val="174889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F3AACDD-FEF1-4C98-92B3-762E5557B45F}"/>
              </a:ext>
            </a:extLst>
          </p:cNvPr>
          <p:cNvSpPr>
            <a:spLocks noGrp="1"/>
          </p:cNvSpPr>
          <p:nvPr>
            <p:ph idx="1"/>
          </p:nvPr>
        </p:nvSpPr>
        <p:spPr/>
        <p:txBody>
          <a:bodyPr>
            <a:normAutofit fontScale="85000" lnSpcReduction="20000"/>
          </a:bodyPr>
          <a:lstStyle/>
          <a:p>
            <a:pPr marL="0" indent="0">
              <a:buNone/>
            </a:pPr>
            <a:r>
              <a:rPr lang="tr-TR" dirty="0"/>
              <a:t>Ekrana ‘ Ben Makine Mühendisiyim’ yazdırınız.  Not: Makine ismi dışarıdan girilecektir.</a:t>
            </a:r>
          </a:p>
          <a:p>
            <a:endParaRPr lang="tr-TR" dirty="0"/>
          </a:p>
          <a:p>
            <a:pPr marL="0" indent="0">
              <a:buNone/>
            </a:pPr>
            <a:r>
              <a:rPr lang="tr-TR" dirty="0" err="1"/>
              <a:t>clc</a:t>
            </a:r>
            <a:r>
              <a:rPr lang="tr-TR" dirty="0"/>
              <a:t>;</a:t>
            </a:r>
          </a:p>
          <a:p>
            <a:pPr marL="0" indent="0">
              <a:buNone/>
            </a:pPr>
            <a:r>
              <a:rPr lang="tr-TR" dirty="0" err="1"/>
              <a:t>clear</a:t>
            </a:r>
            <a:r>
              <a:rPr lang="tr-TR" dirty="0"/>
              <a:t>;</a:t>
            </a:r>
          </a:p>
          <a:p>
            <a:pPr marL="0" indent="0">
              <a:buNone/>
            </a:pPr>
            <a:r>
              <a:rPr lang="tr-TR" dirty="0" err="1"/>
              <a:t>BolumAdi</a:t>
            </a:r>
            <a:r>
              <a:rPr lang="tr-TR" dirty="0"/>
              <a:t>=</a:t>
            </a:r>
            <a:r>
              <a:rPr lang="tr-TR" dirty="0" err="1"/>
              <a:t>input</a:t>
            </a:r>
            <a:r>
              <a:rPr lang="tr-TR" dirty="0"/>
              <a:t>('Bölüm </a:t>
            </a:r>
            <a:r>
              <a:rPr lang="tr-TR" dirty="0" smtClean="0"/>
              <a:t>adını </a:t>
            </a:r>
            <a:r>
              <a:rPr lang="tr-TR" dirty="0"/>
              <a:t>giriniz=', 's');</a:t>
            </a:r>
          </a:p>
          <a:p>
            <a:pPr marL="0" indent="0">
              <a:buNone/>
            </a:pPr>
            <a:r>
              <a:rPr lang="tr-TR" dirty="0" err="1"/>
              <a:t>fprintf</a:t>
            </a:r>
            <a:r>
              <a:rPr lang="tr-TR" dirty="0"/>
              <a:t>('Ben %s Mühendisiyim\n',</a:t>
            </a:r>
            <a:r>
              <a:rPr lang="tr-TR" dirty="0" err="1"/>
              <a:t>BolumAdi</a:t>
            </a:r>
            <a:r>
              <a:rPr lang="tr-TR" dirty="0"/>
              <a:t>)</a:t>
            </a:r>
          </a:p>
          <a:p>
            <a:pPr marL="0" indent="0">
              <a:buNone/>
            </a:pPr>
            <a:r>
              <a:rPr lang="tr-TR" dirty="0" err="1"/>
              <a:t>fprintf</a:t>
            </a:r>
            <a:r>
              <a:rPr lang="tr-TR" dirty="0"/>
              <a:t>('\t\t\</a:t>
            </a:r>
            <a:r>
              <a:rPr lang="tr-TR" dirty="0" err="1"/>
              <a:t>tBen</a:t>
            </a:r>
            <a:r>
              <a:rPr lang="tr-TR" dirty="0"/>
              <a:t> %s Mühendisiyim\n',</a:t>
            </a:r>
            <a:r>
              <a:rPr lang="tr-TR" dirty="0" err="1"/>
              <a:t>BolumAdi</a:t>
            </a:r>
            <a:r>
              <a:rPr lang="tr-TR" dirty="0"/>
              <a:t>)</a:t>
            </a:r>
          </a:p>
          <a:p>
            <a:pPr marL="0" indent="0">
              <a:buNone/>
            </a:pPr>
            <a:r>
              <a:rPr lang="tr-TR" dirty="0" err="1"/>
              <a:t>fprintf</a:t>
            </a:r>
            <a:r>
              <a:rPr lang="tr-TR" dirty="0"/>
              <a:t>('\t\t\</a:t>
            </a:r>
            <a:r>
              <a:rPr lang="tr-TR" dirty="0" err="1"/>
              <a:t>tBen</a:t>
            </a:r>
            <a:r>
              <a:rPr lang="tr-TR" dirty="0"/>
              <a:t> %s Mühendisi Olarak </a:t>
            </a:r>
            <a:r>
              <a:rPr lang="tr-TR" dirty="0" smtClean="0"/>
              <a:t>Çalışıyorum\n\n</a:t>
            </a:r>
            <a:r>
              <a:rPr lang="tr-TR" dirty="0"/>
              <a:t>',</a:t>
            </a:r>
            <a:r>
              <a:rPr lang="tr-TR" dirty="0" err="1"/>
              <a:t>BolumAdi</a:t>
            </a:r>
            <a:r>
              <a:rPr lang="tr-TR" dirty="0"/>
              <a:t>)</a:t>
            </a:r>
          </a:p>
          <a:p>
            <a:pPr marL="0" indent="0">
              <a:buNone/>
            </a:pPr>
            <a:r>
              <a:rPr lang="tr-TR" dirty="0" err="1"/>
              <a:t>fprintf</a:t>
            </a:r>
            <a:r>
              <a:rPr lang="tr-TR" dirty="0"/>
              <a:t>('\t\t\</a:t>
            </a:r>
            <a:r>
              <a:rPr lang="tr-TR" dirty="0" err="1"/>
              <a:t>tBen</a:t>
            </a:r>
            <a:r>
              <a:rPr lang="tr-TR" dirty="0"/>
              <a:t> %s </a:t>
            </a:r>
            <a:r>
              <a:rPr lang="tr-TR" dirty="0" smtClean="0"/>
              <a:t>Mühendisliği </a:t>
            </a:r>
            <a:r>
              <a:rPr lang="tr-TR" dirty="0"/>
              <a:t>Bölümü Mezunuyum\n\n\n',</a:t>
            </a:r>
            <a:r>
              <a:rPr lang="tr-TR" dirty="0" err="1"/>
              <a:t>BolumAdi</a:t>
            </a:r>
            <a:r>
              <a:rPr lang="tr-TR" dirty="0"/>
              <a:t>)</a:t>
            </a:r>
          </a:p>
          <a:p>
            <a:pPr marL="0" indent="0">
              <a:buNone/>
            </a:pPr>
            <a:r>
              <a:rPr lang="tr-TR" dirty="0" err="1"/>
              <a:t>fprintf</a:t>
            </a:r>
            <a:r>
              <a:rPr lang="tr-TR" dirty="0"/>
              <a:t>('\t\t\t\t\t\t Ben %s </a:t>
            </a:r>
            <a:r>
              <a:rPr lang="tr-TR" dirty="0" smtClean="0"/>
              <a:t>Mühendisliği </a:t>
            </a:r>
            <a:r>
              <a:rPr lang="tr-TR" dirty="0"/>
              <a:t>Bölümü </a:t>
            </a:r>
            <a:r>
              <a:rPr lang="tr-TR" dirty="0" smtClean="0"/>
              <a:t>Öğrencisiyim\n\n\n\n\n\n</a:t>
            </a:r>
            <a:r>
              <a:rPr lang="tr-TR" dirty="0"/>
              <a:t>',</a:t>
            </a:r>
            <a:r>
              <a:rPr lang="tr-TR" dirty="0" err="1"/>
              <a:t>BolumAdi</a:t>
            </a:r>
            <a:r>
              <a:rPr lang="tr-TR" dirty="0"/>
              <a:t>)</a:t>
            </a:r>
          </a:p>
          <a:p>
            <a:endParaRPr lang="tr-TR" dirty="0"/>
          </a:p>
          <a:p>
            <a:pPr marL="0" indent="0">
              <a:buNone/>
            </a:pPr>
            <a:endParaRPr lang="tr-TR" dirty="0"/>
          </a:p>
        </p:txBody>
      </p:sp>
      <p:sp>
        <p:nvSpPr>
          <p:cNvPr id="5" name="Rectangle 15"/>
          <p:cNvSpPr>
            <a:spLocks noChangeArrowheads="1"/>
          </p:cNvSpPr>
          <p:nvPr/>
        </p:nvSpPr>
        <p:spPr bwMode="auto">
          <a:xfrm>
            <a:off x="704662" y="1065612"/>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Örnek:13</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Tree>
    <p:extLst>
      <p:ext uri="{BB962C8B-B14F-4D97-AF65-F5344CB8AC3E}">
        <p14:creationId xmlns:p14="http://schemas.microsoft.com/office/powerpoint/2010/main" val="125436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4ECD0AD-DC59-407A-9B78-B6BE7CF85302}" type="datetime1">
              <a:rPr lang="tr-TR" smtClean="0"/>
              <a:t>23.11.2020</a:t>
            </a:fld>
            <a:endParaRPr lang="tr-TR" dirty="0"/>
          </a:p>
        </p:txBody>
      </p:sp>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15</a:t>
            </a:fld>
            <a:endParaRPr lang="tr-TR"/>
          </a:p>
        </p:txBody>
      </p:sp>
      <p:sp>
        <p:nvSpPr>
          <p:cNvPr id="5" name="Rectangle 9"/>
          <p:cNvSpPr>
            <a:spLocks noChangeArrowheads="1"/>
          </p:cNvSpPr>
          <p:nvPr/>
        </p:nvSpPr>
        <p:spPr bwMode="auto">
          <a:xfrm>
            <a:off x="704662" y="1614459"/>
            <a:ext cx="10824763" cy="1754326"/>
          </a:xfrm>
          <a:prstGeom prst="rect">
            <a:avLst/>
          </a:prstGeom>
          <a:solidFill>
            <a:srgbClr val="FFCCCC"/>
          </a:solidFill>
          <a:ln w="9525">
            <a:noFill/>
            <a:miter lim="800000"/>
            <a:headEnd/>
            <a:tailEnd/>
          </a:ln>
        </p:spPr>
        <p:txBody>
          <a:bodyPr wrap="square" anchor="ctr">
            <a:spAutoFit/>
          </a:bodyPr>
          <a:lstStyle/>
          <a:p>
            <a:pPr algn="just" fontAlgn="base">
              <a:lnSpc>
                <a:spcPct val="150000"/>
              </a:lnSpc>
              <a:spcBef>
                <a:spcPct val="0"/>
              </a:spcBef>
              <a:spcAft>
                <a:spcPct val="0"/>
              </a:spcAft>
            </a:pPr>
            <a:r>
              <a:rPr lang="tr-TR" sz="2400" dirty="0">
                <a:solidFill>
                  <a:srgbClr val="000000"/>
                </a:solidFill>
                <a:cs typeface="Calibri" pitchFamily="34" charset="0"/>
              </a:rPr>
              <a:t>a=10 ve b=7 olarak veriliyor. Bu sayıların toplamı 52325’den büyük </a:t>
            </a:r>
            <a:r>
              <a:rPr lang="tr-TR" sz="2400" dirty="0" smtClean="0">
                <a:solidFill>
                  <a:srgbClr val="000000"/>
                </a:solidFill>
                <a:cs typeface="Calibri" pitchFamily="34" charset="0"/>
              </a:rPr>
              <a:t>olana </a:t>
            </a:r>
            <a:r>
              <a:rPr lang="tr-TR" sz="2400" dirty="0">
                <a:solidFill>
                  <a:srgbClr val="000000"/>
                </a:solidFill>
                <a:cs typeface="Calibri" pitchFamily="34" charset="0"/>
              </a:rPr>
              <a:t>kadar sayılardan birisi iki katına katlanıyor. Kaç kez katlandığını ekrana </a:t>
            </a:r>
            <a:r>
              <a:rPr lang="tr-TR" sz="2400" dirty="0" smtClean="0">
                <a:solidFill>
                  <a:srgbClr val="000000"/>
                </a:solidFill>
                <a:cs typeface="Calibri" pitchFamily="34" charset="0"/>
              </a:rPr>
              <a:t>yazan </a:t>
            </a:r>
            <a:r>
              <a:rPr lang="tr-TR" sz="2400" dirty="0">
                <a:solidFill>
                  <a:srgbClr val="000000"/>
                </a:solidFill>
                <a:cs typeface="Calibri" pitchFamily="34" charset="0"/>
              </a:rPr>
              <a:t>programı kodlayınız.   </a:t>
            </a:r>
          </a:p>
        </p:txBody>
      </p:sp>
      <p:sp>
        <p:nvSpPr>
          <p:cNvPr id="8" name="Rectangle 15"/>
          <p:cNvSpPr>
            <a:spLocks noChangeArrowheads="1"/>
          </p:cNvSpPr>
          <p:nvPr/>
        </p:nvSpPr>
        <p:spPr bwMode="auto">
          <a:xfrm>
            <a:off x="704662" y="1065612"/>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Örnek:14</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Tree>
    <p:extLst>
      <p:ext uri="{BB962C8B-B14F-4D97-AF65-F5344CB8AC3E}">
        <p14:creationId xmlns:p14="http://schemas.microsoft.com/office/powerpoint/2010/main" val="311501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A1EDEC-D056-4BCB-9526-8ADC217DB8AB}" type="datetime1">
              <a:rPr lang="tr-TR" smtClean="0"/>
              <a:t>23.11.2020</a:t>
            </a:fld>
            <a:endParaRPr lang="tr-TR" dirty="0"/>
          </a:p>
        </p:txBody>
      </p:sp>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16</a:t>
            </a:fld>
            <a:endParaRPr lang="tr-TR"/>
          </a:p>
        </p:txBody>
      </p:sp>
      <p:sp>
        <p:nvSpPr>
          <p:cNvPr id="8" name="Rectangle 15"/>
          <p:cNvSpPr>
            <a:spLocks noChangeArrowheads="1"/>
          </p:cNvSpPr>
          <p:nvPr/>
        </p:nvSpPr>
        <p:spPr bwMode="auto">
          <a:xfrm>
            <a:off x="704662" y="1065612"/>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Örnek:14</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pic>
        <p:nvPicPr>
          <p:cNvPr id="6" name="Resim 5"/>
          <p:cNvPicPr>
            <a:picLocks noChangeAspect="1"/>
          </p:cNvPicPr>
          <p:nvPr/>
        </p:nvPicPr>
        <p:blipFill rotWithShape="1">
          <a:blip r:embed="rId2"/>
          <a:srcRect l="51562" t="21776" r="31705" b="41319"/>
          <a:stretch/>
        </p:blipFill>
        <p:spPr>
          <a:xfrm>
            <a:off x="3294742" y="868482"/>
            <a:ext cx="4310744" cy="5345324"/>
          </a:xfrm>
          <a:prstGeom prst="rect">
            <a:avLst/>
          </a:prstGeom>
        </p:spPr>
      </p:pic>
    </p:spTree>
    <p:extLst>
      <p:ext uri="{BB962C8B-B14F-4D97-AF65-F5344CB8AC3E}">
        <p14:creationId xmlns:p14="http://schemas.microsoft.com/office/powerpoint/2010/main" val="347536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17</a:t>
            </a:fld>
            <a:endParaRPr lang="tr-TR"/>
          </a:p>
        </p:txBody>
      </p:sp>
      <p:sp>
        <p:nvSpPr>
          <p:cNvPr id="5" name="Rectangle 15"/>
          <p:cNvSpPr>
            <a:spLocks noChangeArrowheads="1"/>
          </p:cNvSpPr>
          <p:nvPr/>
        </p:nvSpPr>
        <p:spPr bwMode="auto">
          <a:xfrm>
            <a:off x="704662" y="1065612"/>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Örnek:15</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
        <p:nvSpPr>
          <p:cNvPr id="7" name="Veri Yer Tutucusu 6"/>
          <p:cNvSpPr>
            <a:spLocks noGrp="1"/>
          </p:cNvSpPr>
          <p:nvPr>
            <p:ph type="dt" sz="half" idx="10"/>
          </p:nvPr>
        </p:nvSpPr>
        <p:spPr/>
        <p:txBody>
          <a:bodyPr/>
          <a:lstStyle/>
          <a:p>
            <a:fld id="{CA3CAAFA-2740-4673-85B8-7C01BE10F5E7}" type="datetime1">
              <a:rPr lang="tr-TR" smtClean="0"/>
              <a:t>23.11.2020</a:t>
            </a:fld>
            <a:endParaRPr lang="tr-TR" dirty="0"/>
          </a:p>
        </p:txBody>
      </p:sp>
      <p:pic>
        <p:nvPicPr>
          <p:cNvPr id="2" name="Resim 1"/>
          <p:cNvPicPr>
            <a:picLocks noChangeAspect="1"/>
          </p:cNvPicPr>
          <p:nvPr/>
        </p:nvPicPr>
        <p:blipFill>
          <a:blip r:embed="rId2"/>
          <a:stretch>
            <a:fillRect/>
          </a:stretch>
        </p:blipFill>
        <p:spPr>
          <a:xfrm>
            <a:off x="2500604" y="1065612"/>
            <a:ext cx="6800850" cy="4162425"/>
          </a:xfrm>
          <a:prstGeom prst="rect">
            <a:avLst/>
          </a:prstGeom>
        </p:spPr>
      </p:pic>
    </p:spTree>
    <p:extLst>
      <p:ext uri="{BB962C8B-B14F-4D97-AF65-F5344CB8AC3E}">
        <p14:creationId xmlns:p14="http://schemas.microsoft.com/office/powerpoint/2010/main" val="531473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18</a:t>
            </a:fld>
            <a:endParaRPr lang="tr-TR"/>
          </a:p>
        </p:txBody>
      </p:sp>
      <p:sp>
        <p:nvSpPr>
          <p:cNvPr id="5" name="Rectangle 15"/>
          <p:cNvSpPr>
            <a:spLocks noChangeArrowheads="1"/>
          </p:cNvSpPr>
          <p:nvPr/>
        </p:nvSpPr>
        <p:spPr bwMode="auto">
          <a:xfrm>
            <a:off x="521920" y="1065612"/>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Örnek:15</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
        <p:nvSpPr>
          <p:cNvPr id="7" name="Veri Yer Tutucusu 6"/>
          <p:cNvSpPr>
            <a:spLocks noGrp="1"/>
          </p:cNvSpPr>
          <p:nvPr>
            <p:ph type="dt" sz="half" idx="10"/>
          </p:nvPr>
        </p:nvSpPr>
        <p:spPr/>
        <p:txBody>
          <a:bodyPr/>
          <a:lstStyle/>
          <a:p>
            <a:fld id="{9DFC5477-83F8-4119-B95B-13339C756B0E}" type="datetime1">
              <a:rPr lang="tr-TR" smtClean="0"/>
              <a:t>23.11.2020</a:t>
            </a:fld>
            <a:endParaRPr lang="tr-TR" dirty="0"/>
          </a:p>
        </p:txBody>
      </p:sp>
      <p:pic>
        <p:nvPicPr>
          <p:cNvPr id="2" name="Resim 1"/>
          <p:cNvPicPr>
            <a:picLocks noChangeAspect="1"/>
          </p:cNvPicPr>
          <p:nvPr/>
        </p:nvPicPr>
        <p:blipFill rotWithShape="1">
          <a:blip r:embed="rId2"/>
          <a:srcRect l="13176" t="19634" r="67952" b="11893"/>
          <a:stretch/>
        </p:blipFill>
        <p:spPr>
          <a:xfrm>
            <a:off x="2088374" y="669054"/>
            <a:ext cx="5043948" cy="5869858"/>
          </a:xfrm>
          <a:prstGeom prst="rect">
            <a:avLst/>
          </a:prstGeom>
        </p:spPr>
      </p:pic>
      <p:pic>
        <p:nvPicPr>
          <p:cNvPr id="6" name="Resim 5"/>
          <p:cNvPicPr>
            <a:picLocks noChangeAspect="1"/>
          </p:cNvPicPr>
          <p:nvPr/>
        </p:nvPicPr>
        <p:blipFill rotWithShape="1">
          <a:blip r:embed="rId3"/>
          <a:srcRect l="12955" t="51634" r="70802" b="18774"/>
          <a:stretch/>
        </p:blipFill>
        <p:spPr>
          <a:xfrm>
            <a:off x="7132322" y="1588832"/>
            <a:ext cx="4340944" cy="2536722"/>
          </a:xfrm>
          <a:prstGeom prst="rect">
            <a:avLst/>
          </a:prstGeom>
        </p:spPr>
      </p:pic>
    </p:spTree>
    <p:extLst>
      <p:ext uri="{BB962C8B-B14F-4D97-AF65-F5344CB8AC3E}">
        <p14:creationId xmlns:p14="http://schemas.microsoft.com/office/powerpoint/2010/main" val="3392023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6708E7-140D-421A-893A-DFB5DB6B279E}"/>
              </a:ext>
            </a:extLst>
          </p:cNvPr>
          <p:cNvSpPr>
            <a:spLocks noGrp="1"/>
          </p:cNvSpPr>
          <p:nvPr>
            <p:ph idx="1"/>
          </p:nvPr>
        </p:nvSpPr>
        <p:spPr>
          <a:xfrm>
            <a:off x="942834" y="1538514"/>
            <a:ext cx="10515600" cy="5588001"/>
          </a:xfrm>
        </p:spPr>
        <p:txBody>
          <a:bodyPr>
            <a:normAutofit/>
          </a:bodyPr>
          <a:lstStyle/>
          <a:p>
            <a:pPr marL="0" indent="0" algn="just">
              <a:buNone/>
            </a:pPr>
            <a:r>
              <a:rPr lang="tr-TR" dirty="0">
                <a:solidFill>
                  <a:srgbClr val="000000"/>
                </a:solidFill>
                <a:cs typeface="Calibri" pitchFamily="34" charset="0"/>
              </a:rPr>
              <a:t>3 yaşındaki Ahmet’e komşusu Rıza amca bir poşet ceviz verir. Ahmet cevizleri iki ablası ile birlikte paylaşmak ister. Ancak saymasını bilmediği için herkese üçer üçer dağıtır. Önce büyük ablası Elif’e, sonra küçük ablası Ayşe’ye verir. Sonra kendisi alır. Elif-Ayşe-Ahmet </a:t>
            </a:r>
            <a:r>
              <a:rPr lang="tr-TR" dirty="0">
                <a:solidFill>
                  <a:srgbClr val="000000"/>
                </a:solidFill>
                <a:cs typeface="Calibri" pitchFamily="34" charset="0"/>
              </a:rPr>
              <a:t>şeklinde yapılan </a:t>
            </a:r>
            <a:r>
              <a:rPr lang="tr-TR" dirty="0">
                <a:solidFill>
                  <a:srgbClr val="000000"/>
                </a:solidFill>
                <a:cs typeface="Calibri" pitchFamily="34" charset="0"/>
              </a:rPr>
              <a:t>dağıtım cevizler bitinceye kadar devam eder. Torbada 154 ceviz varsa, Ahmet’in yaptığı dağılımı sırası ile ekrana yazdıran programı yazınız. </a:t>
            </a:r>
          </a:p>
          <a:p>
            <a:pPr algn="just"/>
            <a:endParaRPr lang="tr-TR" dirty="0">
              <a:solidFill>
                <a:srgbClr val="000000"/>
              </a:solidFill>
              <a:cs typeface="Calibri" pitchFamily="34" charset="0"/>
            </a:endParaRPr>
          </a:p>
          <a:p>
            <a:endParaRPr lang="tr-TR" dirty="0"/>
          </a:p>
        </p:txBody>
      </p:sp>
      <p:sp>
        <p:nvSpPr>
          <p:cNvPr id="6" name="Rectangle 15"/>
          <p:cNvSpPr>
            <a:spLocks noChangeArrowheads="1"/>
          </p:cNvSpPr>
          <p:nvPr/>
        </p:nvSpPr>
        <p:spPr bwMode="auto">
          <a:xfrm>
            <a:off x="942834" y="885018"/>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Örnek:16</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Tree>
    <p:extLst>
      <p:ext uri="{BB962C8B-B14F-4D97-AF65-F5344CB8AC3E}">
        <p14:creationId xmlns:p14="http://schemas.microsoft.com/office/powerpoint/2010/main" val="35021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2</a:t>
            </a:fld>
            <a:endParaRPr lang="tr-TR"/>
          </a:p>
        </p:txBody>
      </p:sp>
      <p:sp>
        <p:nvSpPr>
          <p:cNvPr id="5" name="Rectangle 15"/>
          <p:cNvSpPr>
            <a:spLocks noChangeArrowheads="1"/>
          </p:cNvSpPr>
          <p:nvPr/>
        </p:nvSpPr>
        <p:spPr bwMode="auto">
          <a:xfrm>
            <a:off x="704662" y="1065612"/>
            <a:ext cx="1383712"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Örnek:6</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
        <p:nvSpPr>
          <p:cNvPr id="7" name="Veri Yer Tutucusu 6"/>
          <p:cNvSpPr>
            <a:spLocks noGrp="1"/>
          </p:cNvSpPr>
          <p:nvPr>
            <p:ph type="dt" sz="half" idx="10"/>
          </p:nvPr>
        </p:nvSpPr>
        <p:spPr/>
        <p:txBody>
          <a:bodyPr/>
          <a:lstStyle/>
          <a:p>
            <a:fld id="{D618AE8C-E0DE-4B21-96B1-127B5E586759}" type="datetime1">
              <a:rPr lang="tr-TR" smtClean="0"/>
              <a:t>23.11.2020</a:t>
            </a:fld>
            <a:endParaRPr lang="tr-TR" dirty="0"/>
          </a:p>
        </p:txBody>
      </p:sp>
      <p:pic>
        <p:nvPicPr>
          <p:cNvPr id="6" name="Resim 5"/>
          <p:cNvPicPr>
            <a:picLocks noChangeAspect="1"/>
          </p:cNvPicPr>
          <p:nvPr/>
        </p:nvPicPr>
        <p:blipFill>
          <a:blip r:embed="rId2"/>
          <a:stretch>
            <a:fillRect/>
          </a:stretch>
        </p:blipFill>
        <p:spPr>
          <a:xfrm>
            <a:off x="2500603" y="1588832"/>
            <a:ext cx="7679869" cy="3331511"/>
          </a:xfrm>
          <a:prstGeom prst="rect">
            <a:avLst/>
          </a:prstGeom>
        </p:spPr>
      </p:pic>
    </p:spTree>
    <p:extLst>
      <p:ext uri="{BB962C8B-B14F-4D97-AF65-F5344CB8AC3E}">
        <p14:creationId xmlns:p14="http://schemas.microsoft.com/office/powerpoint/2010/main" val="2066898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6708E7-140D-421A-893A-DFB5DB6B279E}"/>
              </a:ext>
            </a:extLst>
          </p:cNvPr>
          <p:cNvSpPr>
            <a:spLocks noGrp="1"/>
          </p:cNvSpPr>
          <p:nvPr>
            <p:ph idx="1"/>
          </p:nvPr>
        </p:nvSpPr>
        <p:spPr>
          <a:xfrm>
            <a:off x="942834" y="1350533"/>
            <a:ext cx="10515600" cy="5267981"/>
          </a:xfrm>
        </p:spPr>
        <p:txBody>
          <a:bodyPr>
            <a:normAutofit fontScale="85000" lnSpcReduction="20000"/>
          </a:bodyPr>
          <a:lstStyle/>
          <a:p>
            <a:pPr marL="0" indent="0">
              <a:buNone/>
            </a:pPr>
            <a:r>
              <a:rPr lang="tr-TR" sz="3800" dirty="0" err="1" smtClean="0"/>
              <a:t>clc</a:t>
            </a:r>
            <a:r>
              <a:rPr lang="tr-TR" sz="3800" dirty="0"/>
              <a:t>;</a:t>
            </a:r>
            <a:r>
              <a:rPr lang="tr-TR" sz="3800" dirty="0"/>
              <a:t/>
            </a:r>
            <a:br>
              <a:rPr lang="tr-TR" sz="3800" dirty="0"/>
            </a:br>
            <a:r>
              <a:rPr lang="tr-TR" sz="3800" dirty="0" err="1"/>
              <a:t>clear</a:t>
            </a:r>
            <a:r>
              <a:rPr lang="tr-TR" sz="3800" dirty="0"/>
              <a:t>;</a:t>
            </a:r>
            <a:r>
              <a:rPr lang="tr-TR" sz="3800" dirty="0"/>
              <a:t/>
            </a:r>
            <a:br>
              <a:rPr lang="tr-TR" sz="3800" dirty="0"/>
            </a:br>
            <a:r>
              <a:rPr lang="tr-TR" sz="3800" dirty="0"/>
              <a:t>x=15; %ceviz sayısı;</a:t>
            </a:r>
            <a:r>
              <a:rPr lang="tr-TR" sz="3800" dirty="0"/>
              <a:t/>
            </a:r>
            <a:br>
              <a:rPr lang="tr-TR" sz="3800" dirty="0"/>
            </a:br>
            <a:r>
              <a:rPr lang="tr-TR" sz="3800" dirty="0" err="1"/>
              <a:t>fprintf</a:t>
            </a:r>
            <a:r>
              <a:rPr lang="tr-TR" sz="3800" dirty="0"/>
              <a:t>('</a:t>
            </a:r>
            <a:r>
              <a:rPr lang="tr-TR" sz="3800" dirty="0" err="1"/>
              <a:t>CevizSayısı</a:t>
            </a:r>
            <a:r>
              <a:rPr lang="tr-TR" sz="3800" dirty="0"/>
              <a:t> \t\t Ceviz Alan \n');</a:t>
            </a:r>
            <a:r>
              <a:rPr lang="tr-TR" sz="3800" dirty="0"/>
              <a:t/>
            </a:r>
            <a:br>
              <a:rPr lang="tr-TR" sz="3800" dirty="0"/>
            </a:br>
            <a:r>
              <a:rPr lang="tr-TR" sz="3800" dirty="0" err="1"/>
              <a:t>fprintf</a:t>
            </a:r>
            <a:r>
              <a:rPr lang="tr-TR" sz="3800" dirty="0"/>
              <a:t>('...........\t\t.................\n');</a:t>
            </a:r>
            <a:r>
              <a:rPr lang="tr-TR" sz="3800" dirty="0"/>
              <a:t/>
            </a:r>
            <a:br>
              <a:rPr lang="tr-TR" sz="3800" dirty="0"/>
            </a:br>
            <a:r>
              <a:rPr lang="tr-TR" sz="3800" dirty="0" err="1"/>
              <a:t>for</a:t>
            </a:r>
            <a:r>
              <a:rPr lang="tr-TR" sz="3800" dirty="0"/>
              <a:t> i=1:x</a:t>
            </a:r>
            <a:r>
              <a:rPr lang="tr-TR" sz="3800" dirty="0"/>
              <a:t/>
            </a:r>
            <a:br>
              <a:rPr lang="tr-TR" sz="3800" dirty="0"/>
            </a:br>
            <a:r>
              <a:rPr lang="tr-TR" sz="3800" dirty="0"/>
              <a:t>     </a:t>
            </a:r>
            <a:r>
              <a:rPr lang="tr-TR" sz="3800" dirty="0" err="1" smtClean="0"/>
              <a:t>if</a:t>
            </a:r>
            <a:r>
              <a:rPr lang="tr-TR" sz="3800" dirty="0" smtClean="0"/>
              <a:t> </a:t>
            </a:r>
            <a:r>
              <a:rPr lang="tr-TR" sz="3800" dirty="0" err="1"/>
              <a:t>mod</a:t>
            </a:r>
            <a:r>
              <a:rPr lang="tr-TR" sz="3800" dirty="0"/>
              <a:t>(i,3)==1</a:t>
            </a:r>
            <a:r>
              <a:rPr lang="tr-TR" sz="3800" dirty="0"/>
              <a:t/>
            </a:r>
            <a:br>
              <a:rPr lang="tr-TR" sz="3800" dirty="0"/>
            </a:br>
            <a:r>
              <a:rPr lang="tr-TR" sz="3800" dirty="0"/>
              <a:t>    </a:t>
            </a:r>
            <a:r>
              <a:rPr lang="tr-TR" sz="3800" dirty="0" err="1"/>
              <a:t>fprintf</a:t>
            </a:r>
            <a:r>
              <a:rPr lang="tr-TR" sz="3800" dirty="0"/>
              <a:t>('%d. \t\t Ayşe\</a:t>
            </a:r>
            <a:r>
              <a:rPr lang="tr-TR" sz="3800" dirty="0" err="1"/>
              <a:t>n',i</a:t>
            </a:r>
            <a:r>
              <a:rPr lang="tr-TR" sz="3800" dirty="0"/>
              <a:t>);</a:t>
            </a:r>
            <a:r>
              <a:rPr lang="tr-TR" sz="3800" dirty="0"/>
              <a:t/>
            </a:r>
            <a:br>
              <a:rPr lang="tr-TR" sz="3800" dirty="0"/>
            </a:br>
            <a:r>
              <a:rPr lang="tr-TR" sz="3800" dirty="0" err="1"/>
              <a:t>elseif</a:t>
            </a:r>
            <a:r>
              <a:rPr lang="tr-TR" sz="3800" dirty="0"/>
              <a:t> </a:t>
            </a:r>
            <a:r>
              <a:rPr lang="tr-TR" sz="3800" dirty="0" err="1"/>
              <a:t>mod</a:t>
            </a:r>
            <a:r>
              <a:rPr lang="tr-TR" sz="3800" dirty="0"/>
              <a:t>(i,3)==2</a:t>
            </a:r>
            <a:r>
              <a:rPr lang="tr-TR" sz="3800" dirty="0"/>
              <a:t/>
            </a:r>
            <a:br>
              <a:rPr lang="tr-TR" sz="3800" dirty="0"/>
            </a:br>
            <a:r>
              <a:rPr lang="tr-TR" sz="3800" dirty="0"/>
              <a:t>    </a:t>
            </a:r>
            <a:r>
              <a:rPr lang="tr-TR" sz="3800" dirty="0" err="1"/>
              <a:t>fprintf</a:t>
            </a:r>
            <a:r>
              <a:rPr lang="tr-TR" sz="3800" dirty="0"/>
              <a:t>('%d. \t\t Elif\</a:t>
            </a:r>
            <a:r>
              <a:rPr lang="tr-TR" sz="3800" dirty="0" err="1"/>
              <a:t>n',i</a:t>
            </a:r>
            <a:r>
              <a:rPr lang="tr-TR" sz="3800" dirty="0"/>
              <a:t>);</a:t>
            </a:r>
            <a:r>
              <a:rPr lang="tr-TR" sz="3800" dirty="0"/>
              <a:t/>
            </a:r>
            <a:br>
              <a:rPr lang="tr-TR" sz="3800" dirty="0"/>
            </a:br>
            <a:r>
              <a:rPr lang="tr-TR" sz="3800" dirty="0"/>
              <a:t>    </a:t>
            </a:r>
            <a:r>
              <a:rPr lang="tr-TR" sz="3800" dirty="0" err="1"/>
              <a:t>elseif</a:t>
            </a:r>
            <a:r>
              <a:rPr lang="tr-TR" sz="3800" dirty="0"/>
              <a:t> </a:t>
            </a:r>
            <a:r>
              <a:rPr lang="tr-TR" sz="3800" dirty="0" err="1"/>
              <a:t>mod</a:t>
            </a:r>
            <a:r>
              <a:rPr lang="tr-TR" sz="3800" dirty="0"/>
              <a:t>(i,3)==0</a:t>
            </a:r>
            <a:r>
              <a:rPr lang="tr-TR" sz="3800" dirty="0"/>
              <a:t/>
            </a:r>
            <a:br>
              <a:rPr lang="tr-TR" sz="3800" dirty="0"/>
            </a:br>
            <a:r>
              <a:rPr lang="tr-TR" sz="3800" dirty="0"/>
              <a:t>    </a:t>
            </a:r>
            <a:r>
              <a:rPr lang="tr-TR" sz="3800" dirty="0" err="1"/>
              <a:t>fprintf</a:t>
            </a:r>
            <a:r>
              <a:rPr lang="tr-TR" sz="3800" dirty="0"/>
              <a:t>('%d. \t\t Ahmet\</a:t>
            </a:r>
            <a:r>
              <a:rPr lang="tr-TR" sz="3800" dirty="0" err="1"/>
              <a:t>n',i</a:t>
            </a:r>
            <a:r>
              <a:rPr lang="tr-TR" sz="3800" dirty="0"/>
              <a:t>);</a:t>
            </a:r>
            <a:r>
              <a:rPr lang="tr-TR" sz="3800" dirty="0"/>
              <a:t/>
            </a:r>
            <a:br>
              <a:rPr lang="tr-TR" sz="3800" dirty="0"/>
            </a:br>
            <a:r>
              <a:rPr lang="tr-TR" sz="3800" dirty="0" err="1"/>
              <a:t>end</a:t>
            </a:r>
            <a:r>
              <a:rPr lang="tr-TR" sz="3800" dirty="0"/>
              <a:t/>
            </a:r>
            <a:br>
              <a:rPr lang="tr-TR" sz="3800" dirty="0"/>
            </a:br>
            <a:r>
              <a:rPr lang="tr-TR" sz="3800" dirty="0" err="1" smtClean="0"/>
              <a:t>end</a:t>
            </a:r>
            <a:endParaRPr lang="tr-TR" dirty="0"/>
          </a:p>
        </p:txBody>
      </p:sp>
      <p:sp>
        <p:nvSpPr>
          <p:cNvPr id="4" name="Metin kutusu 3">
            <a:extLst>
              <a:ext uri="{FF2B5EF4-FFF2-40B4-BE49-F238E27FC236}">
                <a16:creationId xmlns:a16="http://schemas.microsoft.com/office/drawing/2014/main" id="{8B78BA20-E83F-44DA-A3E9-ABF70C91FF40}"/>
              </a:ext>
            </a:extLst>
          </p:cNvPr>
          <p:cNvSpPr txBox="1"/>
          <p:nvPr/>
        </p:nvSpPr>
        <p:spPr>
          <a:xfrm>
            <a:off x="7299857" y="1408238"/>
            <a:ext cx="4158577" cy="369332"/>
          </a:xfrm>
          <a:prstGeom prst="rect">
            <a:avLst/>
          </a:prstGeom>
          <a:noFill/>
        </p:spPr>
        <p:txBody>
          <a:bodyPr wrap="square" rtlCol="0">
            <a:spAutoFit/>
          </a:bodyPr>
          <a:lstStyle/>
          <a:p>
            <a:r>
              <a:rPr lang="tr-TR" dirty="0">
                <a:highlight>
                  <a:srgbClr val="FFFF00"/>
                </a:highlight>
              </a:rPr>
              <a:t>\t…..\n …. İle değişik gösterim</a:t>
            </a:r>
          </a:p>
        </p:txBody>
      </p:sp>
      <p:sp>
        <p:nvSpPr>
          <p:cNvPr id="6" name="Rectangle 15"/>
          <p:cNvSpPr>
            <a:spLocks noChangeArrowheads="1"/>
          </p:cNvSpPr>
          <p:nvPr/>
        </p:nvSpPr>
        <p:spPr bwMode="auto">
          <a:xfrm>
            <a:off x="942834" y="885018"/>
            <a:ext cx="1566454"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Örnek:16</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Tree>
    <p:extLst>
      <p:ext uri="{BB962C8B-B14F-4D97-AF65-F5344CB8AC3E}">
        <p14:creationId xmlns:p14="http://schemas.microsoft.com/office/powerpoint/2010/main" val="2563390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3</a:t>
            </a:fld>
            <a:endParaRPr lang="tr-TR"/>
          </a:p>
        </p:txBody>
      </p:sp>
      <p:sp>
        <p:nvSpPr>
          <p:cNvPr id="5" name="Rectangle 15"/>
          <p:cNvSpPr>
            <a:spLocks noChangeArrowheads="1"/>
          </p:cNvSpPr>
          <p:nvPr/>
        </p:nvSpPr>
        <p:spPr bwMode="auto">
          <a:xfrm>
            <a:off x="704662" y="1065612"/>
            <a:ext cx="1383712"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Örnek:6</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
        <p:nvSpPr>
          <p:cNvPr id="7" name="Veri Yer Tutucusu 6"/>
          <p:cNvSpPr>
            <a:spLocks noGrp="1"/>
          </p:cNvSpPr>
          <p:nvPr>
            <p:ph type="dt" sz="half" idx="10"/>
          </p:nvPr>
        </p:nvSpPr>
        <p:spPr/>
        <p:txBody>
          <a:bodyPr/>
          <a:lstStyle/>
          <a:p>
            <a:fld id="{33949C16-407F-439F-8E39-CF3FA8FAA2DA}" type="datetime1">
              <a:rPr lang="tr-TR" smtClean="0"/>
              <a:t>23.11.2020</a:t>
            </a:fld>
            <a:endParaRPr lang="tr-TR" dirty="0"/>
          </a:p>
        </p:txBody>
      </p:sp>
      <p:pic>
        <p:nvPicPr>
          <p:cNvPr id="6" name="Resim 5"/>
          <p:cNvPicPr>
            <a:picLocks noChangeAspect="1"/>
          </p:cNvPicPr>
          <p:nvPr/>
        </p:nvPicPr>
        <p:blipFill rotWithShape="1">
          <a:blip r:embed="rId2"/>
          <a:srcRect l="63612" t="38215" r="16192" b="18086"/>
          <a:stretch/>
        </p:blipFill>
        <p:spPr>
          <a:xfrm>
            <a:off x="3038167" y="1065612"/>
            <a:ext cx="6961239" cy="4831026"/>
          </a:xfrm>
          <a:prstGeom prst="rect">
            <a:avLst/>
          </a:prstGeom>
        </p:spPr>
      </p:pic>
    </p:spTree>
    <p:extLst>
      <p:ext uri="{BB962C8B-B14F-4D97-AF65-F5344CB8AC3E}">
        <p14:creationId xmlns:p14="http://schemas.microsoft.com/office/powerpoint/2010/main" val="3243616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4</a:t>
            </a:fld>
            <a:endParaRPr lang="tr-TR"/>
          </a:p>
        </p:txBody>
      </p:sp>
      <p:sp>
        <p:nvSpPr>
          <p:cNvPr id="5" name="Rectangle 15"/>
          <p:cNvSpPr>
            <a:spLocks noChangeArrowheads="1"/>
          </p:cNvSpPr>
          <p:nvPr/>
        </p:nvSpPr>
        <p:spPr bwMode="auto">
          <a:xfrm>
            <a:off x="704662" y="1065612"/>
            <a:ext cx="1383712"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Örnek:7</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
        <p:nvSpPr>
          <p:cNvPr id="7" name="Veri Yer Tutucusu 6"/>
          <p:cNvSpPr>
            <a:spLocks noGrp="1"/>
          </p:cNvSpPr>
          <p:nvPr>
            <p:ph type="dt" sz="half" idx="10"/>
          </p:nvPr>
        </p:nvSpPr>
        <p:spPr/>
        <p:txBody>
          <a:bodyPr/>
          <a:lstStyle/>
          <a:p>
            <a:fld id="{B65051A8-3311-4737-9E45-2E73F21D4AF2}" type="datetime1">
              <a:rPr lang="tr-TR" smtClean="0"/>
              <a:t>23.11.2020</a:t>
            </a:fld>
            <a:endParaRPr lang="tr-TR" dirty="0"/>
          </a:p>
        </p:txBody>
      </p:sp>
      <p:pic>
        <p:nvPicPr>
          <p:cNvPr id="2" name="Resim 1"/>
          <p:cNvPicPr>
            <a:picLocks noChangeAspect="1"/>
          </p:cNvPicPr>
          <p:nvPr/>
        </p:nvPicPr>
        <p:blipFill>
          <a:blip r:embed="rId2"/>
          <a:stretch>
            <a:fillRect/>
          </a:stretch>
        </p:blipFill>
        <p:spPr>
          <a:xfrm>
            <a:off x="2853191" y="1065612"/>
            <a:ext cx="6220036" cy="4812674"/>
          </a:xfrm>
          <a:prstGeom prst="rect">
            <a:avLst/>
          </a:prstGeom>
        </p:spPr>
      </p:pic>
    </p:spTree>
    <p:extLst>
      <p:ext uri="{BB962C8B-B14F-4D97-AF65-F5344CB8AC3E}">
        <p14:creationId xmlns:p14="http://schemas.microsoft.com/office/powerpoint/2010/main" val="40019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5</a:t>
            </a:fld>
            <a:endParaRPr lang="tr-TR"/>
          </a:p>
        </p:txBody>
      </p:sp>
      <p:sp>
        <p:nvSpPr>
          <p:cNvPr id="5" name="Rectangle 15"/>
          <p:cNvSpPr>
            <a:spLocks noChangeArrowheads="1"/>
          </p:cNvSpPr>
          <p:nvPr/>
        </p:nvSpPr>
        <p:spPr bwMode="auto">
          <a:xfrm>
            <a:off x="704662" y="804002"/>
            <a:ext cx="1383712"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Örnek:7</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
        <p:nvSpPr>
          <p:cNvPr id="7" name="Veri Yer Tutucusu 6"/>
          <p:cNvSpPr>
            <a:spLocks noGrp="1"/>
          </p:cNvSpPr>
          <p:nvPr>
            <p:ph type="dt" sz="half" idx="10"/>
          </p:nvPr>
        </p:nvSpPr>
        <p:spPr/>
        <p:txBody>
          <a:bodyPr/>
          <a:lstStyle/>
          <a:p>
            <a:fld id="{B87DE6C1-E2AE-4381-A9C0-A69B36DB0E11}" type="datetime1">
              <a:rPr lang="tr-TR" smtClean="0"/>
              <a:t>23.11.2020</a:t>
            </a:fld>
            <a:endParaRPr lang="tr-TR" dirty="0"/>
          </a:p>
        </p:txBody>
      </p:sp>
      <p:pic>
        <p:nvPicPr>
          <p:cNvPr id="6" name="Resim 5"/>
          <p:cNvPicPr>
            <a:picLocks noChangeAspect="1"/>
          </p:cNvPicPr>
          <p:nvPr/>
        </p:nvPicPr>
        <p:blipFill rotWithShape="1">
          <a:blip r:embed="rId2"/>
          <a:srcRect l="50558" t="21577" r="27243" b="43700"/>
          <a:stretch/>
        </p:blipFill>
        <p:spPr>
          <a:xfrm>
            <a:off x="189966" y="1327222"/>
            <a:ext cx="5965372" cy="5245932"/>
          </a:xfrm>
          <a:prstGeom prst="rect">
            <a:avLst/>
          </a:prstGeom>
        </p:spPr>
      </p:pic>
      <p:pic>
        <p:nvPicPr>
          <p:cNvPr id="8" name="Resim 7"/>
          <p:cNvPicPr>
            <a:picLocks noChangeAspect="1"/>
          </p:cNvPicPr>
          <p:nvPr/>
        </p:nvPicPr>
        <p:blipFill rotWithShape="1">
          <a:blip r:embed="rId3"/>
          <a:srcRect l="75310" t="22043" r="16634" b="55591"/>
          <a:stretch/>
        </p:blipFill>
        <p:spPr>
          <a:xfrm>
            <a:off x="7207023" y="1327221"/>
            <a:ext cx="3942281" cy="3510249"/>
          </a:xfrm>
          <a:prstGeom prst="rect">
            <a:avLst/>
          </a:prstGeom>
        </p:spPr>
      </p:pic>
    </p:spTree>
    <p:extLst>
      <p:ext uri="{BB962C8B-B14F-4D97-AF65-F5344CB8AC3E}">
        <p14:creationId xmlns:p14="http://schemas.microsoft.com/office/powerpoint/2010/main" val="424480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6</a:t>
            </a:fld>
            <a:endParaRPr lang="tr-TR"/>
          </a:p>
        </p:txBody>
      </p:sp>
      <p:sp>
        <p:nvSpPr>
          <p:cNvPr id="5" name="Rectangle 15"/>
          <p:cNvSpPr>
            <a:spLocks noChangeArrowheads="1"/>
          </p:cNvSpPr>
          <p:nvPr/>
        </p:nvSpPr>
        <p:spPr bwMode="auto">
          <a:xfrm>
            <a:off x="704662" y="804002"/>
            <a:ext cx="1383712"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Örnek:7</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
        <p:nvSpPr>
          <p:cNvPr id="7" name="Veri Yer Tutucusu 6"/>
          <p:cNvSpPr>
            <a:spLocks noGrp="1"/>
          </p:cNvSpPr>
          <p:nvPr>
            <p:ph type="dt" sz="half" idx="10"/>
          </p:nvPr>
        </p:nvSpPr>
        <p:spPr/>
        <p:txBody>
          <a:bodyPr/>
          <a:lstStyle/>
          <a:p>
            <a:fld id="{B87DE6C1-E2AE-4381-A9C0-A69B36DB0E11}" type="datetime1">
              <a:rPr lang="tr-TR" smtClean="0"/>
              <a:t>23.11.2020</a:t>
            </a:fld>
            <a:endParaRPr lang="tr-TR" dirty="0"/>
          </a:p>
        </p:txBody>
      </p:sp>
      <p:pic>
        <p:nvPicPr>
          <p:cNvPr id="2" name="Resim 1"/>
          <p:cNvPicPr>
            <a:picLocks noChangeAspect="1"/>
          </p:cNvPicPr>
          <p:nvPr/>
        </p:nvPicPr>
        <p:blipFill rotWithShape="1">
          <a:blip r:embed="rId2"/>
          <a:srcRect l="64163" t="37871" r="22042" b="14645"/>
          <a:stretch/>
        </p:blipFill>
        <p:spPr>
          <a:xfrm>
            <a:off x="569657" y="1327222"/>
            <a:ext cx="4789743" cy="5287876"/>
          </a:xfrm>
          <a:prstGeom prst="rect">
            <a:avLst/>
          </a:prstGeom>
        </p:spPr>
      </p:pic>
      <p:pic>
        <p:nvPicPr>
          <p:cNvPr id="8" name="Resim 7"/>
          <p:cNvPicPr>
            <a:picLocks noChangeAspect="1"/>
          </p:cNvPicPr>
          <p:nvPr/>
        </p:nvPicPr>
        <p:blipFill rotWithShape="1">
          <a:blip r:embed="rId3"/>
          <a:srcRect l="63832" t="48537" r="25131" b="18430"/>
          <a:stretch/>
        </p:blipFill>
        <p:spPr>
          <a:xfrm>
            <a:off x="6554461" y="1327222"/>
            <a:ext cx="4701185" cy="4513139"/>
          </a:xfrm>
          <a:prstGeom prst="rect">
            <a:avLst/>
          </a:prstGeom>
        </p:spPr>
      </p:pic>
    </p:spTree>
    <p:extLst>
      <p:ext uri="{BB962C8B-B14F-4D97-AF65-F5344CB8AC3E}">
        <p14:creationId xmlns:p14="http://schemas.microsoft.com/office/powerpoint/2010/main" val="886042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A185D1-E9FD-4F45-80F2-C2366D7AD9F0}" type="datetime1">
              <a:rPr lang="tr-TR" smtClean="0"/>
              <a:t>23.11.2020</a:t>
            </a:fld>
            <a:endParaRPr lang="tr-TR" dirty="0"/>
          </a:p>
        </p:txBody>
      </p:sp>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7</a:t>
            </a:fld>
            <a:endParaRPr lang="tr-TR"/>
          </a:p>
        </p:txBody>
      </p:sp>
      <p:sp>
        <p:nvSpPr>
          <p:cNvPr id="8" name="Rectangle 15"/>
          <p:cNvSpPr>
            <a:spLocks noChangeArrowheads="1"/>
          </p:cNvSpPr>
          <p:nvPr/>
        </p:nvSpPr>
        <p:spPr bwMode="auto">
          <a:xfrm>
            <a:off x="704662" y="1065612"/>
            <a:ext cx="1383712"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Örnek:8</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mc:AlternateContent xmlns:mc="http://schemas.openxmlformats.org/markup-compatibility/2006">
        <mc:Choice xmlns:a14="http://schemas.microsoft.com/office/drawing/2010/main" Requires="a14">
          <p:sp>
            <p:nvSpPr>
              <p:cNvPr id="7" name="İçerik Yer Tutucusu 2">
                <a:extLst>
                  <a:ext uri="{FF2B5EF4-FFF2-40B4-BE49-F238E27FC236}">
                    <a16:creationId xmlns:a16="http://schemas.microsoft.com/office/drawing/2014/main" id="{7D43B8D4-F436-4C5D-9B11-D9648EFD0537}"/>
                  </a:ext>
                </a:extLst>
              </p:cNvPr>
              <p:cNvSpPr txBox="1">
                <a:spLocks/>
              </p:cNvSpPr>
              <p:nvPr/>
            </p:nvSpPr>
            <p:spPr>
              <a:xfrm>
                <a:off x="1937028" y="2398894"/>
                <a:ext cx="8487080" cy="460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smtClean="0"/>
                  <a:t>m=100000 olmak üzere  </a:t>
                </a:r>
                <a14:m>
                  <m:oMath xmlns:m="http://schemas.openxmlformats.org/officeDocument/2006/math">
                    <m:nary>
                      <m:naryPr>
                        <m:chr m:val="∑"/>
                        <m:ctrlPr>
                          <a:rPr lang="tr-TR" sz="3200" i="1">
                            <a:latin typeface="Cambria Math" panose="02040503050406030204" pitchFamily="18" charset="0"/>
                          </a:rPr>
                        </m:ctrlPr>
                      </m:naryPr>
                      <m:sub>
                        <m:r>
                          <m:rPr>
                            <m:brk m:alnAt="23"/>
                          </m:rPr>
                          <a:rPr lang="tr-TR" sz="3200" i="1">
                            <a:latin typeface="Cambria Math" panose="02040503050406030204" pitchFamily="18" charset="0"/>
                          </a:rPr>
                          <m:t>𝑘</m:t>
                        </m:r>
                        <m:r>
                          <a:rPr lang="tr-TR" sz="3200" i="1">
                            <a:latin typeface="Cambria Math" panose="02040503050406030204" pitchFamily="18" charset="0"/>
                          </a:rPr>
                          <m:t>=0</m:t>
                        </m:r>
                      </m:sub>
                      <m:sup>
                        <m:r>
                          <a:rPr lang="tr-TR" sz="3200" i="1">
                            <a:latin typeface="Cambria Math" panose="02040503050406030204" pitchFamily="18" charset="0"/>
                          </a:rPr>
                          <m:t>𝑚</m:t>
                        </m:r>
                      </m:sup>
                      <m:e>
                        <m:f>
                          <m:fPr>
                            <m:ctrlPr>
                              <a:rPr lang="tr-TR" sz="3200" i="1">
                                <a:latin typeface="Cambria Math" panose="02040503050406030204" pitchFamily="18" charset="0"/>
                              </a:rPr>
                            </m:ctrlPr>
                          </m:fPr>
                          <m:num>
                            <m:sSup>
                              <m:sSupPr>
                                <m:ctrlPr>
                                  <a:rPr lang="tr-TR" sz="3200" i="1">
                                    <a:latin typeface="Cambria Math" panose="02040503050406030204" pitchFamily="18" charset="0"/>
                                  </a:rPr>
                                </m:ctrlPr>
                              </m:sSupPr>
                              <m:e>
                                <m:r>
                                  <a:rPr lang="tr-TR" sz="3200" i="1">
                                    <a:latin typeface="Cambria Math" panose="02040503050406030204" pitchFamily="18" charset="0"/>
                                  </a:rPr>
                                  <m:t>(−1)</m:t>
                                </m:r>
                              </m:e>
                              <m:sup>
                                <m:r>
                                  <a:rPr lang="tr-TR" sz="3200" i="1">
                                    <a:latin typeface="Cambria Math" panose="02040503050406030204" pitchFamily="18" charset="0"/>
                                  </a:rPr>
                                  <m:t>𝑘</m:t>
                                </m:r>
                              </m:sup>
                            </m:sSup>
                          </m:num>
                          <m:den>
                            <m:r>
                              <a:rPr lang="tr-TR" sz="3200" i="1">
                                <a:latin typeface="Cambria Math" panose="02040503050406030204" pitchFamily="18" charset="0"/>
                              </a:rPr>
                              <m:t>2</m:t>
                            </m:r>
                            <m:r>
                              <a:rPr lang="tr-TR" sz="3200" i="1">
                                <a:latin typeface="Cambria Math" panose="02040503050406030204" pitchFamily="18" charset="0"/>
                              </a:rPr>
                              <m:t>𝑘</m:t>
                            </m:r>
                            <m:r>
                              <a:rPr lang="tr-TR" sz="3200" i="1">
                                <a:latin typeface="Cambria Math" panose="02040503050406030204" pitchFamily="18" charset="0"/>
                              </a:rPr>
                              <m:t>+1</m:t>
                            </m:r>
                          </m:den>
                        </m:f>
                      </m:e>
                    </m:nary>
                    <m:r>
                      <a:rPr lang="tr-TR" sz="3200" i="1">
                        <a:latin typeface="Cambria Math" panose="02040503050406030204" pitchFamily="18" charset="0"/>
                      </a:rPr>
                      <m:t>=?</m:t>
                    </m:r>
                  </m:oMath>
                </a14:m>
                <a:r>
                  <a:rPr lang="tr-TR" dirty="0"/>
                  <a:t>   sonucunu hesaplayan programı yazınız</a:t>
                </a:r>
                <a:r>
                  <a:rPr lang="tr-TR" dirty="0" smtClean="0"/>
                  <a:t>.</a:t>
                </a:r>
                <a:endParaRPr lang="tr-TR" dirty="0"/>
              </a:p>
            </p:txBody>
          </p:sp>
        </mc:Choice>
        <mc:Fallback>
          <p:sp>
            <p:nvSpPr>
              <p:cNvPr id="7" name="İçerik Yer Tutucusu 2">
                <a:extLst>
                  <a:ext uri="{FF2B5EF4-FFF2-40B4-BE49-F238E27FC236}">
                    <a16:creationId xmlns:a16="http://schemas.microsoft.com/office/drawing/2014/main" id="{7D43B8D4-F436-4C5D-9B11-D9648EFD0537}"/>
                  </a:ext>
                </a:extLst>
              </p:cNvPr>
              <p:cNvSpPr txBox="1">
                <a:spLocks noRot="1" noChangeAspect="1" noMove="1" noResize="1" noEditPoints="1" noAdjustHandles="1" noChangeArrowheads="1" noChangeShapeType="1" noTextEdit="1"/>
              </p:cNvSpPr>
              <p:nvPr/>
            </p:nvSpPr>
            <p:spPr>
              <a:xfrm>
                <a:off x="1937028" y="2398894"/>
                <a:ext cx="8487080" cy="4604195"/>
              </a:xfrm>
              <a:prstGeom prst="rect">
                <a:avLst/>
              </a:prstGeom>
              <a:blipFill>
                <a:blip r:embed="rId2"/>
                <a:stretch>
                  <a:fillRect l="-1509"/>
                </a:stretch>
              </a:blipFill>
            </p:spPr>
            <p:txBody>
              <a:bodyPr/>
              <a:lstStyle/>
              <a:p>
                <a:r>
                  <a:rPr lang="tr-TR">
                    <a:noFill/>
                  </a:rPr>
                  <a:t> </a:t>
                </a:r>
              </a:p>
            </p:txBody>
          </p:sp>
        </mc:Fallback>
      </mc:AlternateContent>
    </p:spTree>
    <p:extLst>
      <p:ext uri="{BB962C8B-B14F-4D97-AF65-F5344CB8AC3E}">
        <p14:creationId xmlns:p14="http://schemas.microsoft.com/office/powerpoint/2010/main" val="101584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20B8CA-FDD3-4BAC-A3C8-C98F1737B762}" type="datetime1">
              <a:rPr lang="tr-TR" smtClean="0"/>
              <a:t>23.11.2020</a:t>
            </a:fld>
            <a:endParaRPr lang="tr-TR" dirty="0"/>
          </a:p>
        </p:txBody>
      </p:sp>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8</a:t>
            </a:fld>
            <a:endParaRPr lang="tr-TR"/>
          </a:p>
        </p:txBody>
      </p:sp>
      <p:sp>
        <p:nvSpPr>
          <p:cNvPr id="8" name="Rectangle 15"/>
          <p:cNvSpPr>
            <a:spLocks noChangeArrowheads="1"/>
          </p:cNvSpPr>
          <p:nvPr/>
        </p:nvSpPr>
        <p:spPr bwMode="auto">
          <a:xfrm>
            <a:off x="704662" y="1065612"/>
            <a:ext cx="1383712"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Örnek:8</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
        <p:nvSpPr>
          <p:cNvPr id="7" name="İçerik Yer Tutucusu 2">
            <a:extLst>
              <a:ext uri="{FF2B5EF4-FFF2-40B4-BE49-F238E27FC236}">
                <a16:creationId xmlns:a16="http://schemas.microsoft.com/office/drawing/2014/main" id="{7D43B8D4-F436-4C5D-9B11-D9648EFD0537}"/>
              </a:ext>
            </a:extLst>
          </p:cNvPr>
          <p:cNvSpPr txBox="1">
            <a:spLocks/>
          </p:cNvSpPr>
          <p:nvPr/>
        </p:nvSpPr>
        <p:spPr>
          <a:xfrm>
            <a:off x="2385860" y="1065612"/>
            <a:ext cx="8487080" cy="46041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err="1" smtClean="0">
                <a:solidFill>
                  <a:srgbClr val="000000"/>
                </a:solidFill>
                <a:latin typeface="Arial" panose="020B0604020202020204" pitchFamily="34" charset="0"/>
              </a:rPr>
              <a:t>clc;clear</a:t>
            </a:r>
            <a:r>
              <a:rPr lang="tr-TR" dirty="0">
                <a:solidFill>
                  <a:srgbClr val="000000"/>
                </a:solidFill>
                <a:latin typeface="Arial" panose="020B0604020202020204" pitchFamily="34" charset="0"/>
              </a:rPr>
              <a:t>;</a:t>
            </a:r>
          </a:p>
          <a:p>
            <a:pPr marL="0" indent="0">
              <a:buNone/>
            </a:pPr>
            <a:r>
              <a:rPr lang="tr-TR" dirty="0">
                <a:solidFill>
                  <a:srgbClr val="000000"/>
                </a:solidFill>
                <a:latin typeface="Arial" panose="020B0604020202020204" pitchFamily="34" charset="0"/>
              </a:rPr>
              <a:t>toplam=0;</a:t>
            </a:r>
          </a:p>
          <a:p>
            <a:pPr marL="0" indent="0">
              <a:buNone/>
            </a:pPr>
            <a:r>
              <a:rPr lang="tr-TR" dirty="0" err="1">
                <a:solidFill>
                  <a:srgbClr val="0000FF"/>
                </a:solidFill>
                <a:latin typeface="Arial" panose="020B0604020202020204" pitchFamily="34" charset="0"/>
              </a:rPr>
              <a:t>for</a:t>
            </a:r>
            <a:r>
              <a:rPr lang="tr-TR" dirty="0">
                <a:solidFill>
                  <a:srgbClr val="000000"/>
                </a:solidFill>
                <a:latin typeface="Arial" panose="020B0604020202020204" pitchFamily="34" charset="0"/>
              </a:rPr>
              <a:t> </a:t>
            </a:r>
            <a:r>
              <a:rPr lang="tr-TR" dirty="0" smtClean="0">
                <a:solidFill>
                  <a:srgbClr val="000000"/>
                </a:solidFill>
                <a:latin typeface="Arial" panose="020B0604020202020204" pitchFamily="34" charset="0"/>
              </a:rPr>
              <a:t>i=0:100000;</a:t>
            </a:r>
          </a:p>
          <a:p>
            <a:pPr marL="0" indent="0">
              <a:buNone/>
            </a:pPr>
            <a:r>
              <a:rPr lang="tr-TR" dirty="0" err="1" smtClean="0">
                <a:solidFill>
                  <a:srgbClr val="000000"/>
                </a:solidFill>
                <a:latin typeface="Arial" panose="020B0604020202020204" pitchFamily="34" charset="0"/>
              </a:rPr>
              <a:t>sonuc</a:t>
            </a:r>
            <a:r>
              <a:rPr lang="tr-TR" dirty="0">
                <a:solidFill>
                  <a:srgbClr val="000000"/>
                </a:solidFill>
                <a:latin typeface="Arial" panose="020B0604020202020204" pitchFamily="34" charset="0"/>
              </a:rPr>
              <a:t>=(((-1)^i))/((2*i+1));</a:t>
            </a:r>
          </a:p>
          <a:p>
            <a:pPr marL="0" indent="0">
              <a:buNone/>
            </a:pPr>
            <a:r>
              <a:rPr lang="tr-TR" dirty="0" smtClean="0">
                <a:solidFill>
                  <a:srgbClr val="000000"/>
                </a:solidFill>
                <a:latin typeface="Arial" panose="020B0604020202020204" pitchFamily="34" charset="0"/>
              </a:rPr>
              <a:t>toplam=</a:t>
            </a:r>
            <a:r>
              <a:rPr lang="tr-TR" dirty="0" err="1" smtClean="0">
                <a:solidFill>
                  <a:srgbClr val="000000"/>
                </a:solidFill>
                <a:latin typeface="Arial" panose="020B0604020202020204" pitchFamily="34" charset="0"/>
              </a:rPr>
              <a:t>toplam+sonuc</a:t>
            </a:r>
            <a:r>
              <a:rPr lang="tr-TR" dirty="0" smtClean="0">
                <a:solidFill>
                  <a:srgbClr val="000000"/>
                </a:solidFill>
                <a:latin typeface="Arial" panose="020B0604020202020204" pitchFamily="34" charset="0"/>
              </a:rPr>
              <a:t>;</a:t>
            </a:r>
          </a:p>
          <a:p>
            <a:pPr marL="0" indent="0">
              <a:buNone/>
            </a:pPr>
            <a:r>
              <a:rPr lang="tr-TR" dirty="0" err="1" smtClean="0">
                <a:solidFill>
                  <a:srgbClr val="0000FF"/>
                </a:solidFill>
                <a:latin typeface="Arial" panose="020B0604020202020204" pitchFamily="34" charset="0"/>
              </a:rPr>
              <a:t>end</a:t>
            </a:r>
            <a:endParaRPr lang="tr-TR" dirty="0">
              <a:solidFill>
                <a:srgbClr val="0000FF"/>
              </a:solidFill>
              <a:latin typeface="Arial" panose="020B0604020202020204" pitchFamily="34" charset="0"/>
            </a:endParaRPr>
          </a:p>
          <a:p>
            <a:pPr marL="0" indent="0">
              <a:buNone/>
            </a:pPr>
            <a:r>
              <a:rPr lang="tr-TR" dirty="0" err="1">
                <a:solidFill>
                  <a:srgbClr val="000000"/>
                </a:solidFill>
                <a:latin typeface="Arial" panose="020B0604020202020204" pitchFamily="34" charset="0"/>
              </a:rPr>
              <a:t>fprintf</a:t>
            </a:r>
            <a:r>
              <a:rPr lang="tr-TR" dirty="0">
                <a:solidFill>
                  <a:srgbClr val="000000"/>
                </a:solidFill>
                <a:latin typeface="Arial" panose="020B0604020202020204" pitchFamily="34" charset="0"/>
              </a:rPr>
              <a:t>(</a:t>
            </a:r>
            <a:r>
              <a:rPr lang="tr-TR" dirty="0">
                <a:solidFill>
                  <a:srgbClr val="A020F0"/>
                </a:solidFill>
                <a:latin typeface="Arial" panose="020B0604020202020204" pitchFamily="34" charset="0"/>
              </a:rPr>
              <a:t>' toplam = %g'</a:t>
            </a:r>
            <a:r>
              <a:rPr lang="tr-TR" dirty="0">
                <a:solidFill>
                  <a:srgbClr val="000000"/>
                </a:solidFill>
                <a:latin typeface="Arial" panose="020B0604020202020204" pitchFamily="34" charset="0"/>
              </a:rPr>
              <a:t>, toplam);</a:t>
            </a:r>
            <a:endParaRPr lang="tr-TR" dirty="0"/>
          </a:p>
        </p:txBody>
      </p:sp>
    </p:spTree>
    <p:extLst>
      <p:ext uri="{BB962C8B-B14F-4D97-AF65-F5344CB8AC3E}">
        <p14:creationId xmlns:p14="http://schemas.microsoft.com/office/powerpoint/2010/main" val="227328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8339379-68D8-43A5-9FB0-F402CBED8679}" type="datetime1">
              <a:rPr lang="tr-TR" smtClean="0"/>
              <a:t>23.11.2020</a:t>
            </a:fld>
            <a:endParaRPr lang="tr-TR" dirty="0"/>
          </a:p>
        </p:txBody>
      </p:sp>
      <p:sp>
        <p:nvSpPr>
          <p:cNvPr id="3" name="Altbilgi Yer Tutucusu 2"/>
          <p:cNvSpPr>
            <a:spLocks noGrp="1"/>
          </p:cNvSpPr>
          <p:nvPr>
            <p:ph type="ftr" sz="quarter" idx="11"/>
          </p:nvPr>
        </p:nvSpPr>
        <p:spPr/>
        <p:txBody>
          <a:bodyPr/>
          <a:lstStyle/>
          <a:p>
            <a:r>
              <a:rPr lang="tr-TR" smtClean="0"/>
              <a:t>MUH BİL– Bilgisayar Programlama</a:t>
            </a:r>
            <a:endParaRPr lang="tr-TR" dirty="0"/>
          </a:p>
        </p:txBody>
      </p:sp>
      <p:sp>
        <p:nvSpPr>
          <p:cNvPr id="4" name="Slayt Numarası Yer Tutucusu 3"/>
          <p:cNvSpPr>
            <a:spLocks noGrp="1"/>
          </p:cNvSpPr>
          <p:nvPr>
            <p:ph type="sldNum" sz="quarter" idx="12"/>
          </p:nvPr>
        </p:nvSpPr>
        <p:spPr/>
        <p:txBody>
          <a:bodyPr/>
          <a:lstStyle/>
          <a:p>
            <a:fld id="{50F4E6BD-4CAD-3E44-B214-2CFB9D00E5E7}" type="slidenum">
              <a:rPr lang="tr-TR" smtClean="0"/>
              <a:t>9</a:t>
            </a:fld>
            <a:endParaRPr lang="tr-TR"/>
          </a:p>
        </p:txBody>
      </p:sp>
      <p:sp>
        <p:nvSpPr>
          <p:cNvPr id="8" name="Rectangle 15"/>
          <p:cNvSpPr>
            <a:spLocks noChangeArrowheads="1"/>
          </p:cNvSpPr>
          <p:nvPr/>
        </p:nvSpPr>
        <p:spPr bwMode="auto">
          <a:xfrm>
            <a:off x="704662" y="1332775"/>
            <a:ext cx="1383712" cy="523220"/>
          </a:xfrm>
          <a:prstGeom prst="rect">
            <a:avLst/>
          </a:prstGeom>
          <a:solidFill>
            <a:srgbClr val="FFFF00"/>
          </a:solid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altLang="zh-CN" sz="2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Calibri" panose="020F0502020204030204"/>
                <a:cs typeface="Calibri" pitchFamily="34" charset="0"/>
              </a:rPr>
              <a:t>Örnek:9</a:t>
            </a:r>
            <a:endParaRPr kumimoji="0" lang="tr-TR" altLang="zh-CN" sz="2800" b="1" i="0" u="none" strike="noStrike" kern="1200" cap="none" spc="0" normalizeH="0" baseline="0" noProof="0" dirty="0">
              <a:ln>
                <a:noFill/>
              </a:ln>
              <a:solidFill>
                <a:srgbClr val="000000"/>
              </a:solidFill>
              <a:effectLst/>
              <a:uLnTx/>
              <a:uFillTx/>
              <a:latin typeface="Calibri" panose="020F0502020204030204"/>
              <a:cs typeface="Calibri" pitchFamily="34" charset="0"/>
            </a:endParaRPr>
          </a:p>
        </p:txBody>
      </p:sp>
      <p:sp>
        <p:nvSpPr>
          <p:cNvPr id="7" name="İçerik Yer Tutucusu 2">
            <a:extLst>
              <a:ext uri="{FF2B5EF4-FFF2-40B4-BE49-F238E27FC236}">
                <a16:creationId xmlns:a16="http://schemas.microsoft.com/office/drawing/2014/main" id="{7D43B8D4-F436-4C5D-9B11-D9648EFD0537}"/>
              </a:ext>
            </a:extLst>
          </p:cNvPr>
          <p:cNvSpPr txBox="1">
            <a:spLocks/>
          </p:cNvSpPr>
          <p:nvPr/>
        </p:nvSpPr>
        <p:spPr>
          <a:xfrm>
            <a:off x="2500604" y="1293343"/>
            <a:ext cx="8487080" cy="51465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dirty="0" smtClean="0"/>
              <a:t>Çarpım </a:t>
            </a:r>
            <a:r>
              <a:rPr lang="tr-TR" dirty="0"/>
              <a:t>tablosunu veren </a:t>
            </a:r>
            <a:r>
              <a:rPr lang="tr-TR" dirty="0" smtClean="0"/>
              <a:t>program</a:t>
            </a:r>
          </a:p>
          <a:p>
            <a:pPr marL="0" indent="0">
              <a:buNone/>
            </a:pPr>
            <a:r>
              <a:rPr lang="tr-TR" dirty="0" err="1" smtClean="0"/>
              <a:t>clc</a:t>
            </a:r>
            <a:r>
              <a:rPr lang="tr-TR" dirty="0" smtClean="0"/>
              <a:t>;</a:t>
            </a:r>
          </a:p>
          <a:p>
            <a:pPr marL="0" indent="0">
              <a:buNone/>
            </a:pPr>
            <a:r>
              <a:rPr lang="tr-TR" dirty="0" err="1" smtClean="0"/>
              <a:t>clear</a:t>
            </a:r>
            <a:r>
              <a:rPr lang="tr-TR" dirty="0"/>
              <a:t>;</a:t>
            </a:r>
          </a:p>
          <a:p>
            <a:pPr marL="0" indent="0">
              <a:buNone/>
            </a:pPr>
            <a:r>
              <a:rPr lang="tr-TR" dirty="0" err="1"/>
              <a:t>for</a:t>
            </a:r>
            <a:r>
              <a:rPr lang="tr-TR" dirty="0"/>
              <a:t> a=1:10</a:t>
            </a:r>
          </a:p>
          <a:p>
            <a:pPr marL="0" indent="0">
              <a:buNone/>
            </a:pPr>
            <a:r>
              <a:rPr lang="tr-TR" dirty="0" smtClean="0"/>
              <a:t>	</a:t>
            </a:r>
            <a:r>
              <a:rPr lang="tr-TR" dirty="0" err="1" smtClean="0"/>
              <a:t>for</a:t>
            </a:r>
            <a:r>
              <a:rPr lang="tr-TR" dirty="0" smtClean="0"/>
              <a:t> </a:t>
            </a:r>
            <a:r>
              <a:rPr lang="tr-TR" dirty="0"/>
              <a:t>b=1:10</a:t>
            </a:r>
          </a:p>
          <a:p>
            <a:pPr marL="0" indent="0">
              <a:buNone/>
            </a:pPr>
            <a:r>
              <a:rPr lang="tr-TR" dirty="0"/>
              <a:t>		</a:t>
            </a:r>
            <a:r>
              <a:rPr lang="tr-TR" dirty="0" err="1"/>
              <a:t>carpim</a:t>
            </a:r>
            <a:r>
              <a:rPr lang="tr-TR" dirty="0"/>
              <a:t>=a*b;</a:t>
            </a:r>
          </a:p>
          <a:p>
            <a:pPr marL="0" indent="0">
              <a:buNone/>
            </a:pPr>
            <a:r>
              <a:rPr lang="tr-TR" dirty="0"/>
              <a:t>  </a:t>
            </a:r>
            <a:r>
              <a:rPr lang="tr-TR" dirty="0" smtClean="0"/>
              <a:t>		k=</a:t>
            </a:r>
            <a:r>
              <a:rPr lang="tr-TR" dirty="0" err="1" smtClean="0"/>
              <a:t>fprintf</a:t>
            </a:r>
            <a:r>
              <a:rPr lang="tr-TR" dirty="0"/>
              <a:t>("%d x %d = %d\n", a, b, </a:t>
            </a:r>
            <a:r>
              <a:rPr lang="tr-TR" dirty="0" err="1"/>
              <a:t>carpim</a:t>
            </a:r>
            <a:r>
              <a:rPr lang="tr-TR" dirty="0"/>
              <a:t>);</a:t>
            </a:r>
          </a:p>
          <a:p>
            <a:pPr marL="0" indent="0">
              <a:buNone/>
            </a:pPr>
            <a:r>
              <a:rPr lang="tr-TR" dirty="0"/>
              <a:t> </a:t>
            </a:r>
            <a:r>
              <a:rPr lang="tr-TR" dirty="0" smtClean="0"/>
              <a:t>	</a:t>
            </a:r>
            <a:r>
              <a:rPr lang="tr-TR" dirty="0" err="1" smtClean="0"/>
              <a:t>end</a:t>
            </a:r>
            <a:endParaRPr lang="tr-TR" dirty="0"/>
          </a:p>
          <a:p>
            <a:pPr marL="0" indent="0">
              <a:buNone/>
            </a:pPr>
            <a:r>
              <a:rPr lang="tr-TR" dirty="0" smtClean="0"/>
              <a:t>		</a:t>
            </a:r>
            <a:r>
              <a:rPr lang="tr-TR" dirty="0" err="1" smtClean="0"/>
              <a:t>fprintf</a:t>
            </a:r>
            <a:r>
              <a:rPr lang="tr-TR" dirty="0"/>
              <a:t>("\n");</a:t>
            </a:r>
          </a:p>
          <a:p>
            <a:pPr marL="0" indent="0">
              <a:buNone/>
            </a:pPr>
            <a:r>
              <a:rPr lang="tr-TR" dirty="0" err="1"/>
              <a:t>end</a:t>
            </a:r>
            <a:endParaRPr lang="tr-TR" dirty="0"/>
          </a:p>
        </p:txBody>
      </p:sp>
      <p:sp>
        <p:nvSpPr>
          <p:cNvPr id="9" name="Rectangle 21"/>
          <p:cNvSpPr>
            <a:spLocks noChangeArrowheads="1"/>
          </p:cNvSpPr>
          <p:nvPr/>
        </p:nvSpPr>
        <p:spPr bwMode="auto">
          <a:xfrm>
            <a:off x="838200" y="769483"/>
            <a:ext cx="4162482" cy="523860"/>
          </a:xfrm>
          <a:prstGeom prst="rect">
            <a:avLst/>
          </a:prstGeom>
          <a:noFill/>
          <a:ln w="9525">
            <a:noFill/>
            <a:miter lim="800000"/>
            <a:headEnd/>
            <a:tailEnd/>
          </a:ln>
          <a:effectLst/>
        </p:spPr>
        <p:txBody>
          <a:bodyPr wrap="square" lIns="92075" tIns="46037" rIns="92075" bIns="46037">
            <a:spAutoFit/>
          </a:bodyPr>
          <a:lstStyle/>
          <a:p>
            <a:pPr>
              <a:spcBef>
                <a:spcPct val="24000"/>
              </a:spcBef>
              <a:defRPr/>
            </a:pPr>
            <a:r>
              <a:rPr lang="tr-TR" sz="2800" b="1" dirty="0">
                <a:effectLst>
                  <a:outerShdw blurRad="38100" dist="38100" dir="2700000" algn="tl">
                    <a:srgbClr val="C0C0C0"/>
                  </a:outerShdw>
                </a:effectLst>
                <a:latin typeface="Calibri" pitchFamily="34" charset="0"/>
                <a:cs typeface="Calibri" pitchFamily="34" charset="0"/>
              </a:rPr>
              <a:t>İç içe FOR döngüleri</a:t>
            </a:r>
            <a:endParaRPr lang="en-US" sz="2800" b="1" dirty="0">
              <a:effectLst>
                <a:outerShdw blurRad="38100" dist="38100" dir="2700000" algn="tl">
                  <a:srgbClr val="C0C0C0"/>
                </a:outerShdw>
              </a:effectLst>
              <a:latin typeface="Calibri" pitchFamily="34" charset="0"/>
              <a:cs typeface="Calibri" pitchFamily="34" charset="0"/>
            </a:endParaRPr>
          </a:p>
        </p:txBody>
      </p:sp>
    </p:spTree>
    <p:extLst>
      <p:ext uri="{BB962C8B-B14F-4D97-AF65-F5344CB8AC3E}">
        <p14:creationId xmlns:p14="http://schemas.microsoft.com/office/powerpoint/2010/main" val="389428749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1243</TotalTime>
  <Words>491</Words>
  <Application>Microsoft Office PowerPoint</Application>
  <PresentationFormat>Geniş ekran</PresentationFormat>
  <Paragraphs>132</Paragraphs>
  <Slides>20</Slides>
  <Notes>0</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20</vt:i4>
      </vt:variant>
    </vt:vector>
  </HeadingPairs>
  <TitlesOfParts>
    <vt:vector size="28" baseType="lpstr">
      <vt:lpstr>Arial</vt:lpstr>
      <vt:lpstr>Calibri</vt:lpstr>
      <vt:lpstr>Calibri Light</vt:lpstr>
      <vt:lpstr>Cambria Math</vt:lpstr>
      <vt:lpstr>等线</vt:lpstr>
      <vt:lpstr>Times New Roman</vt:lpstr>
      <vt:lpstr>Office Teması</vt:lpstr>
      <vt:lpstr>Özel Tasarım</vt:lpstr>
      <vt:lpstr>Makine Mühendisliği Bölümü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Microsoft Office User</dc:creator>
  <cp:lastModifiedBy>gulsah</cp:lastModifiedBy>
  <cp:revision>143</cp:revision>
  <dcterms:created xsi:type="dcterms:W3CDTF">2020-09-28T06:36:33Z</dcterms:created>
  <dcterms:modified xsi:type="dcterms:W3CDTF">2020-11-23T11:16:33Z</dcterms:modified>
</cp:coreProperties>
</file>