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56"/>
  </p:notesMasterIdLst>
  <p:sldIdLst>
    <p:sldId id="256"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Lst>
  <p:sldSz cx="9144000" cy="6858000" type="screen4x3"/>
  <p:notesSz cx="6858000" cy="9144000"/>
  <p:embeddedFontLst>
    <p:embeddedFont>
      <p:font typeface="Alegreya" panose="020B0604020202020204" charset="0"/>
      <p:regular r:id="rId57"/>
      <p:bold r:id="rId58"/>
      <p:italic r:id="rId59"/>
      <p:boldItalic r:id="rId60"/>
    </p:embeddedFont>
    <p:embeddedFont>
      <p:font typeface="Bree Serif" panose="020B0604020202020204" charset="-94"/>
      <p:regular r:id="rId61"/>
    </p:embeddedFont>
    <p:embeddedFont>
      <p:font typeface="Calibri" panose="020F0502020204030204" pitchFamily="34" charset="0"/>
      <p:regular r:id="rId62"/>
      <p:bold r:id="rId63"/>
      <p:italic r:id="rId64"/>
      <p:boldItalic r:id="rId65"/>
    </p:embeddedFont>
    <p:embeddedFont>
      <p:font typeface="Garamond" panose="02020404030301010803" pitchFamily="18" charset="0"/>
      <p:regular r:id="rId66"/>
      <p:bold r:id="rId67"/>
      <p:italic r:id="rId68"/>
      <p:boldItalic r:id="rId69"/>
    </p:embeddedFont>
    <p:embeddedFont>
      <p:font typeface="Lobster" panose="020B0604020202020204" charset="-94"/>
      <p:regular r:id="rId70"/>
    </p:embeddedFont>
    <p:embeddedFont>
      <p:font typeface="Proxima Nova" panose="020B0604020202020204" charset="0"/>
      <p:regular r:id="rId71"/>
      <p:bold r:id="rId72"/>
      <p:italic r:id="rId73"/>
      <p:boldItalic r:id="rId74"/>
    </p:embeddedFont>
    <p:embeddedFont>
      <p:font typeface="Tahoma" panose="020B0604030504040204" pitchFamily="34" charset="0"/>
      <p:regular r:id="rId75"/>
      <p:bold r:id="rId76"/>
    </p:embeddedFont>
    <p:embeddedFont>
      <p:font typeface="Verdana" panose="020B060403050404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0" d="100"/>
          <a:sy n="90"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5.fntdata"/><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0"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0.fntdata"/><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83c9fa78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83c9fa78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3" name="Google Shape;623;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8" name="Google Shape;62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3" name="Google Shape;63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8" name="Google Shape;63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3" name="Google Shape;64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9" name="Google Shape;64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4" name="Google Shape;65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9" name="Google Shape;659;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4" name="Google Shape;664;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9" name="Google Shape;66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1" name="Google Shape;58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4" name="Google Shape;674;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82: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a:solidFill>
                  <a:schemeClr val="dk1"/>
                </a:solidFill>
                <a:latin typeface="Tahoma"/>
                <a:ea typeface="Tahoma"/>
                <a:cs typeface="Tahoma"/>
                <a:sym typeface="Tahoma"/>
              </a:rPr>
              <a:t>21</a:t>
            </a:fld>
            <a:endParaRPr sz="1200">
              <a:solidFill>
                <a:schemeClr val="dk1"/>
              </a:solidFill>
              <a:latin typeface="Tahoma"/>
              <a:ea typeface="Tahoma"/>
              <a:cs typeface="Tahoma"/>
              <a:sym typeface="Tahoma"/>
            </a:endParaRPr>
          </a:p>
        </p:txBody>
      </p:sp>
      <p:sp>
        <p:nvSpPr>
          <p:cNvPr id="679" name="Google Shape;679;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0" name="Google Shape;68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8" name="Google Shape;698;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3" name="Google Shape;703;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8" name="Google Shape;708;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3" name="Google Shape;713;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8" name="Google Shape;718;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3" name="Google Shape;723;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9" name="Google Shape;729;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4" name="Google Shape;734;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7" name="Google Shape;58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0" name="Google Shape;740;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5" name="Google Shape;745;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0" name="Google Shape;750;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5" name="Google Shape;75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0" name="Google Shape;760;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5" name="Google Shape;765;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0" name="Google Shape;770;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5" name="Google Shape;775;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0" name="Google Shape;780;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5" name="Google Shape;785;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2" name="Google Shape;59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0" name="Google Shape;790;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8" name="Google Shape;968;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3" name="Google Shape;973;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9" name="Google Shape;979;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4" name="Google Shape;984;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0" name="Google Shape;990;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5" name="Google Shape;995;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0" name="Google Shape;1000;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5" name="Google Shape;1005;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0" name="Google Shape;1010;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7" name="Google Shape;59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5" name="Google Shape;1015;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1" name="Google Shape;1021;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7" name="Google Shape;1027;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3" name="Google Shape;1033;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2" name="Google Shape;60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8" name="Google Shape;608;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3" name="Google Shape;61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8" name="Google Shape;618;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0" name="Google Shape;20;p2"/>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79" name="Google Shape;79;p11"/>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85" name="Google Shape;85;p12"/>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91" name="Google Shape;91;p13"/>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92" name="Google Shape;92;p13"/>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9"/>
        <p:cNvGrpSpPr/>
        <p:nvPr/>
      </p:nvGrpSpPr>
      <p:grpSpPr>
        <a:xfrm>
          <a:off x="0" y="0"/>
          <a:ext cx="0" cy="0"/>
          <a:chOff x="0" y="0"/>
          <a:chExt cx="0" cy="0"/>
        </a:xfrm>
      </p:grpSpPr>
      <p:cxnSp>
        <p:nvCxnSpPr>
          <p:cNvPr id="100" name="Google Shape;100;p15"/>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01" name="Google Shape;101;p15"/>
          <p:cNvSpPr txBox="1">
            <a:spLocks noGrp="1"/>
          </p:cNvSpPr>
          <p:nvPr>
            <p:ph type="ctrTitle"/>
          </p:nvPr>
        </p:nvSpPr>
        <p:spPr>
          <a:xfrm>
            <a:off x="510450" y="1676400"/>
            <a:ext cx="81231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2" name="Google Shape;102;p15"/>
          <p:cNvSpPr txBox="1">
            <a:spLocks noGrp="1"/>
          </p:cNvSpPr>
          <p:nvPr>
            <p:ph type="subTitle" idx="1"/>
          </p:nvPr>
        </p:nvSpPr>
        <p:spPr>
          <a:xfrm>
            <a:off x="510450" y="4243083"/>
            <a:ext cx="81231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3" name="Google Shape;103;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04"/>
        <p:cNvGrpSpPr/>
        <p:nvPr/>
      </p:nvGrpSpPr>
      <p:grpSpPr>
        <a:xfrm>
          <a:off x="0" y="0"/>
          <a:ext cx="0" cy="0"/>
          <a:chOff x="0" y="0"/>
          <a:chExt cx="0" cy="0"/>
        </a:xfrm>
      </p:grpSpPr>
      <p:cxnSp>
        <p:nvCxnSpPr>
          <p:cNvPr id="105" name="Google Shape;105;p16"/>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06" name="Google Shape;106;p16"/>
          <p:cNvSpPr txBox="1">
            <a:spLocks noGrp="1"/>
          </p:cNvSpPr>
          <p:nvPr>
            <p:ph type="title"/>
          </p:nvPr>
        </p:nvSpPr>
        <p:spPr>
          <a:xfrm>
            <a:off x="510450" y="2743200"/>
            <a:ext cx="8123100" cy="103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7" name="Google Shape;107;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txBox="1">
            <a:spLocks noGrp="1"/>
          </p:cNvSpPr>
          <p:nvPr>
            <p:ph type="title"/>
          </p:nvPr>
        </p:nvSpPr>
        <p:spPr>
          <a:xfrm>
            <a:off x="311700" y="593367"/>
            <a:ext cx="8520600" cy="763500"/>
          </a:xfrm>
          <a:prstGeom prst="rect">
            <a:avLst/>
          </a:prstGeom>
          <a:solidFill>
            <a:srgbClr val="FFFFFF"/>
          </a:solid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2800"/>
              <a:buNone/>
              <a:defRPr sz="3000" b="1">
                <a:solidFill>
                  <a:srgbClr val="980000"/>
                </a:solidFill>
                <a:latin typeface="Bree Serif"/>
                <a:ea typeface="Bree Serif"/>
                <a:cs typeface="Bree Serif"/>
                <a:sym typeface="Bree Serif"/>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2" name="Google Shape;112;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8"/>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6" name="Google Shape;116;p18"/>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7" name="Google Shape;117;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2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4" name="Google Shape;124;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90250" y="701800"/>
            <a:ext cx="57975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7" name="Google Shape;127;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27"/>
        <p:cNvGrpSpPr/>
        <p:nvPr/>
      </p:nvGrpSpPr>
      <p:grpSpPr>
        <a:xfrm>
          <a:off x="0" y="0"/>
          <a:ext cx="0" cy="0"/>
          <a:chOff x="0" y="0"/>
          <a:chExt cx="0" cy="0"/>
        </a:xfrm>
      </p:grpSpPr>
      <p:sp>
        <p:nvSpPr>
          <p:cNvPr id="28" name="Google Shape;28;p4"/>
          <p:cNvSpPr/>
          <p:nvPr/>
        </p:nvSpPr>
        <p:spPr>
          <a:xfrm>
            <a:off x="609600" y="1219200"/>
            <a:ext cx="7924800" cy="914400"/>
          </a:xfrm>
          <a:custGeom>
            <a:avLst/>
            <a:gdLst/>
            <a:ahLst/>
            <a:cxnLst/>
            <a:rect l="l" t="t" r="r" b="b"/>
            <a:pathLst>
              <a:path w="1000" h="1000" extrusionOk="0">
                <a:moveTo>
                  <a:pt x="0" y="1000"/>
                </a:moveTo>
                <a:lnTo>
                  <a:pt x="0" y="0"/>
                </a:lnTo>
                <a:lnTo>
                  <a:pt x="1000" y="0"/>
                </a:lnTo>
              </a:path>
            </a:pathLst>
          </a:custGeom>
          <a:noFill/>
          <a:ln w="2540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9" name="Google Shape;29;p4"/>
          <p:cNvCxnSpPr/>
          <p:nvPr/>
        </p:nvCxnSpPr>
        <p:spPr>
          <a:xfrm>
            <a:off x="1981200" y="3962400"/>
            <a:ext cx="6511925" cy="0"/>
          </a:xfrm>
          <a:prstGeom prst="straightConnector1">
            <a:avLst/>
          </a:prstGeom>
          <a:noFill/>
          <a:ln w="19050" cap="flat" cmpd="sng">
            <a:solidFill>
              <a:schemeClr val="accent1"/>
            </a:solidFill>
            <a:prstDash val="solid"/>
            <a:round/>
            <a:headEnd type="none" w="med" len="med"/>
            <a:tailEnd type="none" w="med" len="med"/>
          </a:ln>
        </p:spPr>
      </p:cxnSp>
      <p:sp>
        <p:nvSpPr>
          <p:cNvPr id="30" name="Google Shape;30;p4"/>
          <p:cNvSpPr txBox="1">
            <a:spLocks noGrp="1"/>
          </p:cNvSpPr>
          <p:nvPr>
            <p:ph type="ctrTitle"/>
          </p:nvPr>
        </p:nvSpPr>
        <p:spPr>
          <a:xfrm>
            <a:off x="914400" y="1524000"/>
            <a:ext cx="7623175" cy="1752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981200" y="3962400"/>
            <a:ext cx="6553200" cy="17526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1820"/>
              <a:buFont typeface="Noto Sans Symbols"/>
              <a:buNone/>
              <a:defRPr sz="2800"/>
            </a:lvl1pPr>
            <a:lvl2pPr lvl="1" algn="l">
              <a:spcBef>
                <a:spcPts val="360"/>
              </a:spcBef>
              <a:spcAft>
                <a:spcPts val="0"/>
              </a:spcAft>
              <a:buSzPts val="108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350"/>
              <a:buChar char="▪"/>
              <a:defRPr/>
            </a:lvl5pPr>
            <a:lvl6pPr lvl="5" algn="l">
              <a:spcBef>
                <a:spcPts val="360"/>
              </a:spcBef>
              <a:spcAft>
                <a:spcPts val="0"/>
              </a:spcAft>
              <a:buSzPts val="1350"/>
              <a:buChar char="▪"/>
              <a:defRPr/>
            </a:lvl6pPr>
            <a:lvl7pPr lvl="6" algn="l">
              <a:spcBef>
                <a:spcPts val="360"/>
              </a:spcBef>
              <a:spcAft>
                <a:spcPts val="0"/>
              </a:spcAft>
              <a:buSzPts val="1350"/>
              <a:buChar char="▪"/>
              <a:defRPr/>
            </a:lvl7pPr>
            <a:lvl8pPr lvl="7" algn="l">
              <a:spcBef>
                <a:spcPts val="360"/>
              </a:spcBef>
              <a:spcAft>
                <a:spcPts val="0"/>
              </a:spcAft>
              <a:buSzPts val="1350"/>
              <a:buChar char="▪"/>
              <a:defRPr/>
            </a:lvl8pPr>
            <a:lvl9pPr lvl="8" algn="l">
              <a:spcBef>
                <a:spcPts val="360"/>
              </a:spcBef>
              <a:spcAft>
                <a:spcPts val="0"/>
              </a:spcAft>
              <a:buSzPts val="1350"/>
              <a:buChar char="▪"/>
              <a:defRPr/>
            </a:lvl9pPr>
          </a:lstStyle>
          <a:p>
            <a:endParaRPr/>
          </a:p>
        </p:txBody>
      </p:sp>
      <p:sp>
        <p:nvSpPr>
          <p:cNvPr id="32" name="Google Shape;32;p4"/>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243638"/>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300"/>
              <a:buNone/>
              <a:defRPr sz="2000"/>
            </a:lvl1pPr>
            <a:lvl2pPr marL="914400" lvl="1" indent="-228600" algn="l">
              <a:spcBef>
                <a:spcPts val="360"/>
              </a:spcBef>
              <a:spcAft>
                <a:spcPts val="0"/>
              </a:spcAft>
              <a:buSzPts val="108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050"/>
              <a:buNone/>
              <a:defRPr sz="1400"/>
            </a:lvl5pPr>
            <a:lvl6pPr marL="2743200" lvl="5" indent="-228600" algn="l">
              <a:spcBef>
                <a:spcPts val="280"/>
              </a:spcBef>
              <a:spcAft>
                <a:spcPts val="0"/>
              </a:spcAft>
              <a:buSzPts val="1050"/>
              <a:buNone/>
              <a:defRPr sz="1400"/>
            </a:lvl6pPr>
            <a:lvl7pPr marL="3200400" lvl="6" indent="-228600" algn="l">
              <a:spcBef>
                <a:spcPts val="280"/>
              </a:spcBef>
              <a:spcAft>
                <a:spcPts val="0"/>
              </a:spcAft>
              <a:buSzPts val="1050"/>
              <a:buNone/>
              <a:defRPr sz="1400"/>
            </a:lvl7pPr>
            <a:lvl8pPr marL="3657600" lvl="7" indent="-228600" algn="l">
              <a:spcBef>
                <a:spcPts val="280"/>
              </a:spcBef>
              <a:spcAft>
                <a:spcPts val="0"/>
              </a:spcAft>
              <a:buSzPts val="1050"/>
              <a:buNone/>
              <a:defRPr sz="1400"/>
            </a:lvl8pPr>
            <a:lvl9pPr marL="4114800" lvl="8" indent="-228600" algn="l">
              <a:spcBef>
                <a:spcPts val="280"/>
              </a:spcBef>
              <a:spcAft>
                <a:spcPts val="0"/>
              </a:spcAft>
              <a:buSzPts val="1050"/>
              <a:buNone/>
              <a:defRPr sz="1400"/>
            </a:lvl9pPr>
          </a:lstStyle>
          <a:p>
            <a:endParaRPr/>
          </a:p>
        </p:txBody>
      </p:sp>
      <p:sp>
        <p:nvSpPr>
          <p:cNvPr id="38" name="Google Shape;38;p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44" name="Google Shape;44;p6"/>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45" name="Google Shape;45;p6"/>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51" name="Google Shape;51;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52" name="Google Shape;52;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53" name="Google Shape;53;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54" name="Google Shape;54;p7"/>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spcBef>
                <a:spcPts val="640"/>
              </a:spcBef>
              <a:spcAft>
                <a:spcPts val="0"/>
              </a:spcAft>
              <a:buSzPts val="2080"/>
              <a:buChar char="■"/>
              <a:defRPr sz="3200"/>
            </a:lvl1pPr>
            <a:lvl2pPr marL="914400" lvl="1" indent="-335280" algn="l">
              <a:spcBef>
                <a:spcPts val="560"/>
              </a:spcBef>
              <a:spcAft>
                <a:spcPts val="0"/>
              </a:spcAft>
              <a:buSzPts val="168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23850" algn="l">
              <a:spcBef>
                <a:spcPts val="400"/>
              </a:spcBef>
              <a:spcAft>
                <a:spcPts val="0"/>
              </a:spcAft>
              <a:buSzPts val="1500"/>
              <a:buChar char="▪"/>
              <a:defRPr sz="2000"/>
            </a:lvl5pPr>
            <a:lvl6pPr marL="2743200" lvl="5" indent="-323850" algn="l">
              <a:spcBef>
                <a:spcPts val="400"/>
              </a:spcBef>
              <a:spcAft>
                <a:spcPts val="0"/>
              </a:spcAft>
              <a:buSzPts val="1500"/>
              <a:buChar char="▪"/>
              <a:defRPr sz="2000"/>
            </a:lvl6pPr>
            <a:lvl7pPr marL="3200400" lvl="6" indent="-323850" algn="l">
              <a:spcBef>
                <a:spcPts val="400"/>
              </a:spcBef>
              <a:spcAft>
                <a:spcPts val="0"/>
              </a:spcAft>
              <a:buSzPts val="1500"/>
              <a:buChar char="▪"/>
              <a:defRPr sz="2000"/>
            </a:lvl7pPr>
            <a:lvl8pPr marL="3657600" lvl="7" indent="-323850" algn="l">
              <a:spcBef>
                <a:spcPts val="400"/>
              </a:spcBef>
              <a:spcAft>
                <a:spcPts val="0"/>
              </a:spcAft>
              <a:buSzPts val="1500"/>
              <a:buChar char="▪"/>
              <a:defRPr sz="2000"/>
            </a:lvl8pPr>
            <a:lvl9pPr marL="4114800" lvl="8" indent="-323850" algn="l">
              <a:spcBef>
                <a:spcPts val="400"/>
              </a:spcBef>
              <a:spcAft>
                <a:spcPts val="0"/>
              </a:spcAft>
              <a:buSzPts val="1500"/>
              <a:buChar char="▪"/>
              <a:defRPr sz="2000"/>
            </a:lvl9pPr>
          </a:lstStyle>
          <a:p>
            <a:endParaRPr/>
          </a:p>
        </p:txBody>
      </p:sp>
      <p:sp>
        <p:nvSpPr>
          <p:cNvPr id="65" name="Google Shape;65;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66" name="Google Shape;66;p9"/>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0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68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73" name="Google Shape;73;p10"/>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a:solidFill>
                  <a:schemeClr val="dk1"/>
                </a:solidFill>
                <a:latin typeface="Garamond"/>
                <a:ea typeface="Garamond"/>
                <a:cs typeface="Garamond"/>
                <a:sym typeface="Garamond"/>
              </a:defRPr>
            </a:lvl1pPr>
            <a:lvl2pPr marL="0" marR="0" lvl="1" indent="0" algn="r">
              <a:spcBef>
                <a:spcPts val="0"/>
              </a:spcBef>
              <a:spcAft>
                <a:spcPts val="0"/>
              </a:spcAft>
              <a:buNone/>
              <a:defRPr sz="1200">
                <a:solidFill>
                  <a:schemeClr val="dk1"/>
                </a:solidFill>
                <a:latin typeface="Garamond"/>
                <a:ea typeface="Garamond"/>
                <a:cs typeface="Garamond"/>
                <a:sym typeface="Garamond"/>
              </a:defRPr>
            </a:lvl2pPr>
            <a:lvl3pPr marL="0" marR="0" lvl="2" indent="0" algn="r">
              <a:spcBef>
                <a:spcPts val="0"/>
              </a:spcBef>
              <a:spcAft>
                <a:spcPts val="0"/>
              </a:spcAft>
              <a:buNone/>
              <a:defRPr sz="1200">
                <a:solidFill>
                  <a:schemeClr val="dk1"/>
                </a:solidFill>
                <a:latin typeface="Garamond"/>
                <a:ea typeface="Garamond"/>
                <a:cs typeface="Garamond"/>
                <a:sym typeface="Garamond"/>
              </a:defRPr>
            </a:lvl3pPr>
            <a:lvl4pPr marL="0" marR="0" lvl="3" indent="0" algn="r">
              <a:spcBef>
                <a:spcPts val="0"/>
              </a:spcBef>
              <a:spcAft>
                <a:spcPts val="0"/>
              </a:spcAft>
              <a:buNone/>
              <a:defRPr sz="1200">
                <a:solidFill>
                  <a:schemeClr val="dk1"/>
                </a:solidFill>
                <a:latin typeface="Garamond"/>
                <a:ea typeface="Garamond"/>
                <a:cs typeface="Garamond"/>
                <a:sym typeface="Garamond"/>
              </a:defRPr>
            </a:lvl4pPr>
            <a:lvl5pPr marL="0" marR="0" lvl="4" indent="0" algn="r">
              <a:spcBef>
                <a:spcPts val="0"/>
              </a:spcBef>
              <a:spcAft>
                <a:spcPts val="0"/>
              </a:spcAft>
              <a:buNone/>
              <a:defRPr sz="1200">
                <a:solidFill>
                  <a:schemeClr val="dk1"/>
                </a:solidFill>
                <a:latin typeface="Garamond"/>
                <a:ea typeface="Garamond"/>
                <a:cs typeface="Garamond"/>
                <a:sym typeface="Garamond"/>
              </a:defRPr>
            </a:lvl5pPr>
            <a:lvl6pPr marL="0" marR="0" lvl="5" indent="0" algn="r">
              <a:spcBef>
                <a:spcPts val="0"/>
              </a:spcBef>
              <a:spcAft>
                <a:spcPts val="0"/>
              </a:spcAft>
              <a:buNone/>
              <a:defRPr sz="1200">
                <a:solidFill>
                  <a:schemeClr val="dk1"/>
                </a:solidFill>
                <a:latin typeface="Garamond"/>
                <a:ea typeface="Garamond"/>
                <a:cs typeface="Garamond"/>
                <a:sym typeface="Garamond"/>
              </a:defRPr>
            </a:lvl6pPr>
            <a:lvl7pPr marL="0" marR="0" lvl="6" indent="0" algn="r">
              <a:spcBef>
                <a:spcPts val="0"/>
              </a:spcBef>
              <a:spcAft>
                <a:spcPts val="0"/>
              </a:spcAft>
              <a:buNone/>
              <a:defRPr sz="1200">
                <a:solidFill>
                  <a:schemeClr val="dk1"/>
                </a:solidFill>
                <a:latin typeface="Garamond"/>
                <a:ea typeface="Garamond"/>
                <a:cs typeface="Garamond"/>
                <a:sym typeface="Garamond"/>
              </a:defRPr>
            </a:lvl7pPr>
            <a:lvl8pPr marL="0" marR="0" lvl="7" indent="0" algn="r">
              <a:spcBef>
                <a:spcPts val="0"/>
              </a:spcBef>
              <a:spcAft>
                <a:spcPts val="0"/>
              </a:spcAft>
              <a:buNone/>
              <a:defRPr sz="1200">
                <a:solidFill>
                  <a:schemeClr val="dk1"/>
                </a:solidFill>
                <a:latin typeface="Garamond"/>
                <a:ea typeface="Garamond"/>
                <a:cs typeface="Garamond"/>
                <a:sym typeface="Garamond"/>
              </a:defRPr>
            </a:lvl8pPr>
            <a:lvl9pPr marL="0" marR="0" lvl="8" indent="0" algn="r">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11" name="Google Shape;11;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
        <p:nvSpPr>
          <p:cNvPr id="15" name="Google Shape;15;p1"/>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6" name="Google Shape;16;p1"/>
          <p:cNvCxnSpPr/>
          <p:nvPr/>
        </p:nvCxnSpPr>
        <p:spPr>
          <a:xfrm>
            <a:off x="457200" y="6172200"/>
            <a:ext cx="8229600" cy="0"/>
          </a:xfrm>
          <a:prstGeom prst="straightConnector1">
            <a:avLst/>
          </a:prstGeom>
          <a:noFill/>
          <a:ln w="19050"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97" name="Google Shape;97;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98" name="Google Shape;98;p1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3"/>
        <p:cNvGrpSpPr/>
        <p:nvPr/>
      </p:nvGrpSpPr>
      <p:grpSpPr>
        <a:xfrm>
          <a:off x="0" y="0"/>
          <a:ext cx="0" cy="0"/>
          <a:chOff x="0" y="0"/>
          <a:chExt cx="0" cy="0"/>
        </a:xfrm>
      </p:grpSpPr>
      <p:sp>
        <p:nvSpPr>
          <p:cNvPr id="224" name="Google Shape;224;p36"/>
          <p:cNvSpPr txBox="1"/>
          <p:nvPr/>
        </p:nvSpPr>
        <p:spPr>
          <a:xfrm>
            <a:off x="2578000" y="4978400"/>
            <a:ext cx="5797500" cy="867600"/>
          </a:xfrm>
          <a:prstGeom prst="rect">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i="1">
                <a:solidFill>
                  <a:srgbClr val="A61C00"/>
                </a:solidFill>
                <a:latin typeface="Lobster"/>
                <a:ea typeface="Lobster"/>
                <a:cs typeface="Lobster"/>
                <a:sym typeface="Lobster"/>
              </a:rPr>
              <a:t>Demir Çelik Teknolojisi</a:t>
            </a:r>
            <a:endParaRPr sz="2400" i="1">
              <a:solidFill>
                <a:srgbClr val="A61C00"/>
              </a:solidFill>
              <a:latin typeface="Lobster"/>
              <a:ea typeface="Lobster"/>
              <a:cs typeface="Lobster"/>
              <a:sym typeface="Lobster"/>
            </a:endParaRPr>
          </a:p>
        </p:txBody>
      </p:sp>
      <p:sp>
        <p:nvSpPr>
          <p:cNvPr id="225" name="Google Shape;225;p36"/>
          <p:cNvSpPr txBox="1">
            <a:spLocks noGrp="1"/>
          </p:cNvSpPr>
          <p:nvPr>
            <p:ph type="title"/>
          </p:nvPr>
        </p:nvSpPr>
        <p:spPr>
          <a:xfrm>
            <a:off x="3155550" y="701800"/>
            <a:ext cx="5797500" cy="5454300"/>
          </a:xfrm>
          <a:prstGeom prst="rect">
            <a:avLst/>
          </a:prstGeom>
          <a:ln w="9525" cap="flat" cmpd="sng">
            <a:solidFill>
              <a:srgbClr val="EAD1DC"/>
            </a:solidFill>
            <a:prstDash val="solid"/>
            <a:round/>
            <a:headEnd type="none" w="sm" len="sm"/>
            <a:tailEnd type="none" w="sm" len="sm"/>
          </a:ln>
        </p:spPr>
        <p:txBody>
          <a:bodyPr spcFirstLastPara="1" wrap="square" lIns="91425" tIns="91425" rIns="91425" bIns="91425" anchor="ctr" anchorCtr="0">
            <a:noAutofit/>
          </a:bodyPr>
          <a:lstStyle/>
          <a:p>
            <a:pPr lvl="0"/>
            <a:r>
              <a:rPr lang="tr-TR" sz="3600" dirty="0">
                <a:solidFill>
                  <a:srgbClr val="F3F3F3"/>
                </a:solidFill>
              </a:rPr>
              <a:t>Bazik Oksijen Fırınında Çelik Üretim Yöntemi</a:t>
            </a:r>
            <a:endParaRPr sz="3600" dirty="0">
              <a:solidFill>
                <a:srgbClr val="F3F3F3"/>
              </a:solidFill>
            </a:endParaRPr>
          </a:p>
        </p:txBody>
      </p:sp>
      <p:sp>
        <p:nvSpPr>
          <p:cNvPr id="226" name="Google Shape;226;p36"/>
          <p:cNvSpPr txBox="1"/>
          <p:nvPr/>
        </p:nvSpPr>
        <p:spPr>
          <a:xfrm>
            <a:off x="134250" y="1727700"/>
            <a:ext cx="2868900" cy="7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solidFill>
                  <a:srgbClr val="FFE599"/>
                </a:solidFill>
                <a:latin typeface="Alegreya"/>
                <a:ea typeface="Alegreya"/>
                <a:cs typeface="Alegreya"/>
                <a:sym typeface="Alegreya"/>
              </a:rPr>
              <a:t>Dr. Öğr. Üyesi Yunus Emre Benkli</a:t>
            </a:r>
            <a:endParaRPr>
              <a:solidFill>
                <a:srgbClr val="FFE599"/>
              </a:solidFill>
              <a:latin typeface="Alegreya"/>
              <a:ea typeface="Alegreya"/>
              <a:cs typeface="Alegreya"/>
              <a:sym typeface="Alegreya"/>
            </a:endParaRPr>
          </a:p>
        </p:txBody>
      </p:sp>
      <p:sp>
        <p:nvSpPr>
          <p:cNvPr id="227" name="Google Shape;227;p36"/>
          <p:cNvSpPr txBox="1"/>
          <p:nvPr/>
        </p:nvSpPr>
        <p:spPr>
          <a:xfrm>
            <a:off x="3563250" y="6096500"/>
            <a:ext cx="5144700" cy="7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solidFill>
                  <a:srgbClr val="D9EAD3"/>
                </a:solidFill>
                <a:latin typeface="Alegreya"/>
                <a:ea typeface="Alegreya"/>
                <a:cs typeface="Alegreya"/>
                <a:sym typeface="Alegreya"/>
              </a:rPr>
              <a:t>Atatürk Üniversitesi Metalurji ve Malzeme Mühendisliği Bölümü</a:t>
            </a:r>
            <a:endParaRPr>
              <a:solidFill>
                <a:srgbClr val="D9EAD3"/>
              </a:solidFill>
              <a:latin typeface="Alegreya"/>
              <a:ea typeface="Alegreya"/>
              <a:cs typeface="Alegreya"/>
              <a:sym typeface="Alegreya"/>
            </a:endParaRPr>
          </a:p>
        </p:txBody>
      </p:sp>
      <p:pic>
        <p:nvPicPr>
          <p:cNvPr id="228" name="Google Shape;228;p36"/>
          <p:cNvPicPr preferRelativeResize="0"/>
          <p:nvPr/>
        </p:nvPicPr>
        <p:blipFill>
          <a:blip r:embed="rId3">
            <a:alphaModFix/>
          </a:blip>
          <a:stretch>
            <a:fillRect/>
          </a:stretch>
        </p:blipFill>
        <p:spPr>
          <a:xfrm>
            <a:off x="381000" y="2632900"/>
            <a:ext cx="2273200" cy="2259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9"/>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Konverter, % 75 hurda ve </a:t>
            </a:r>
            <a:r>
              <a:rPr lang="tr-TR" i="1"/>
              <a:t>% </a:t>
            </a:r>
            <a:r>
              <a:rPr lang="tr-TR"/>
              <a:t>25 sıcak pik demir ile şarj edilirse sıcak metal içindeki karbon ve diğer elemanların oksijen ile yanması sırasında verdikleri ısı hurdanın yalnız küçük kısmını eritir.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 bakımdan fırınların uygun miktarlarda sıcak pik demir, hurda veya cevher ile şarj edilmesi gerekir.</a:t>
            </a:r>
            <a:endParaRPr/>
          </a:p>
          <a:p>
            <a:pPr marL="342900" lvl="0" indent="-219075" algn="l" rtl="0">
              <a:spcBef>
                <a:spcPts val="600"/>
              </a:spcBef>
              <a:spcAft>
                <a:spcPts val="0"/>
              </a:spcAft>
              <a:buSzPts val="195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10"/>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Silisyum oksijenle birleştiğinde sıcak pik demir içindeki bütün elemanlardan çok daha fazla bir reaksiyon ısısı meydana getirir.</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ısı manganezin oksijen ile birleşmesi sonucu meydana gelen ısıdan yaklaşık olarak 2,5 kat, karbonun reaksiyon ısısından da 4 kat daha fazladır.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elemanların oksijene karşı afinitesi, Fe den fazla olduğundan önemli bir miktarda demir yanmadan önce, bu elemanlar çelik eldesi için uygun seviyelere kadar yanar.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1"/>
          <p:cNvSpPr txBox="1">
            <a:spLocks noGrp="1"/>
          </p:cNvSpPr>
          <p:nvPr>
            <p:ph type="body" idx="1"/>
          </p:nvPr>
        </p:nvSpPr>
        <p:spPr>
          <a:xfrm>
            <a:off x="250825" y="260350"/>
            <a:ext cx="8435975"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Normal olarak yüksek fırından alınan sıcak metalde az ısı veren elemanlar (karbon ve manganez) nispeten sabit miktarlarda bulunduğundan, konverter şarjının hesaplanmasında yalnız silisyum yüzdesi göz önüne alınır.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Karbon ve manganez miktarlarında büyük değişmeler olduğu zaman şarjın hesaplanmasında düzeltmeler yapılması gerekir. </a:t>
            </a:r>
            <a:endParaRPr/>
          </a:p>
          <a:p>
            <a:pPr marL="342900" lvl="0" indent="-219075" algn="just" rtl="0">
              <a:spcBef>
                <a:spcPts val="600"/>
              </a:spcBef>
              <a:spcAft>
                <a:spcPts val="0"/>
              </a:spcAft>
              <a:buSzPts val="195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12"/>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Char char="■"/>
            </a:pPr>
            <a:r>
              <a:rPr lang="tr-TR" sz="2600"/>
              <a:t>Bu bakımdan, genel olarak </a:t>
            </a:r>
            <a:r>
              <a:rPr lang="tr-TR" sz="2600" b="1" i="1">
                <a:solidFill>
                  <a:srgbClr val="3333CC"/>
                </a:solidFill>
              </a:rPr>
              <a:t>konvertere şarj edilebilecek hurda miktarı sıcak pik demir içindeki silisyum yüzdesine</a:t>
            </a:r>
            <a:r>
              <a:rPr lang="tr-TR" sz="2600"/>
              <a:t> bağlıdır.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Konvertere kok veya tabii gaz gibi herhangi bir ilâve yakıt verildiğinde daha fazla hurda şarj edilebilir.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Silisyum ile hurda arasındaki ilişki işletme şartlarına bağlı olarak değişir, bundan dolayı her işletme tecrübeleri sonucu kendi şartlarına uygun olan bağıntıyı tespit eder.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Aşağıdaki Şekil’de bazı çelikhanelerde kullanılan silisyum-hurda bağıntıları görülmektedir.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113"/>
          <p:cNvPicPr preferRelativeResize="0">
            <a:picLocks noGrp="1"/>
          </p:cNvPicPr>
          <p:nvPr>
            <p:ph type="body" idx="1"/>
          </p:nvPr>
        </p:nvPicPr>
        <p:blipFill rotWithShape="1">
          <a:blip r:embed="rId3">
            <a:alphaModFix/>
          </a:blip>
          <a:srcRect l="26370" t="10160" r="24634" b="43729"/>
          <a:stretch/>
        </p:blipFill>
        <p:spPr>
          <a:xfrm>
            <a:off x="539750" y="333375"/>
            <a:ext cx="8424863" cy="4365625"/>
          </a:xfrm>
          <a:prstGeom prst="rect">
            <a:avLst/>
          </a:prstGeom>
          <a:noFill/>
          <a:ln>
            <a:noFill/>
          </a:ln>
        </p:spPr>
      </p:pic>
      <p:sp>
        <p:nvSpPr>
          <p:cNvPr id="646" name="Google Shape;646;p113"/>
          <p:cNvSpPr/>
          <p:nvPr/>
        </p:nvSpPr>
        <p:spPr>
          <a:xfrm>
            <a:off x="827088" y="5013325"/>
            <a:ext cx="6623050" cy="36671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tr-TR" sz="1800" b="1">
                <a:solidFill>
                  <a:srgbClr val="009999"/>
                </a:solidFill>
                <a:latin typeface="Arial"/>
                <a:ea typeface="Arial"/>
                <a:cs typeface="Arial"/>
                <a:sym typeface="Arial"/>
              </a:rPr>
              <a:t>Şekil x</a:t>
            </a:r>
            <a:r>
              <a:rPr lang="tr-TR" sz="1800">
                <a:solidFill>
                  <a:schemeClr val="dk1"/>
                </a:solidFill>
                <a:latin typeface="Arial"/>
                <a:ea typeface="Arial"/>
                <a:cs typeface="Arial"/>
                <a:sym typeface="Arial"/>
              </a:rPr>
              <a:t>.  Çeşitli çelikhanelerde kullanılan silisyum-hurda ilişkileri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14"/>
          <p:cNvSpPr txBox="1">
            <a:spLocks noGrp="1"/>
          </p:cNvSpPr>
          <p:nvPr>
            <p:ph type="body" idx="1"/>
          </p:nvPr>
        </p:nvSpPr>
        <p:spPr>
          <a:xfrm>
            <a:off x="457200" y="260350"/>
            <a:ext cx="8362950"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340"/>
              <a:buChar char="■"/>
            </a:pPr>
            <a:r>
              <a:rPr lang="tr-TR" sz="3600"/>
              <a:t>Bu bağıntılar belirli sıcaklıkta belirli yüzdede karbon içeren ve cürufun </a:t>
            </a:r>
            <a:r>
              <a:rPr lang="tr-TR" sz="3600" b="1" i="1">
                <a:solidFill>
                  <a:srgbClr val="3333CC"/>
                </a:solidFill>
              </a:rPr>
              <a:t>baziklik derecesi </a:t>
            </a:r>
            <a:r>
              <a:rPr lang="tr-TR" sz="3600" b="1" i="1"/>
              <a:t>(</a:t>
            </a:r>
            <a:r>
              <a:rPr lang="tr-TR" b="1" i="1">
                <a:solidFill>
                  <a:srgbClr val="CC9900"/>
                </a:solidFill>
              </a:rPr>
              <a:t>V = CaO/(SiO</a:t>
            </a:r>
            <a:r>
              <a:rPr lang="tr-TR" b="1" i="1" baseline="-25000">
                <a:solidFill>
                  <a:srgbClr val="CC9900"/>
                </a:solidFill>
              </a:rPr>
              <a:t>2</a:t>
            </a:r>
            <a:r>
              <a:rPr lang="tr-TR" b="1" i="1">
                <a:solidFill>
                  <a:srgbClr val="CC9900"/>
                </a:solidFill>
              </a:rPr>
              <a:t>+P</a:t>
            </a:r>
            <a:r>
              <a:rPr lang="tr-TR" b="1" i="1" baseline="-25000">
                <a:solidFill>
                  <a:srgbClr val="CC9900"/>
                </a:solidFill>
              </a:rPr>
              <a:t>2</a:t>
            </a:r>
            <a:r>
              <a:rPr lang="tr-TR" b="1" i="1">
                <a:solidFill>
                  <a:srgbClr val="CC9900"/>
                </a:solidFill>
              </a:rPr>
              <a:t>O</a:t>
            </a:r>
            <a:r>
              <a:rPr lang="tr-TR" b="1" i="1" baseline="-25000">
                <a:solidFill>
                  <a:srgbClr val="CC9900"/>
                </a:solidFill>
              </a:rPr>
              <a:t>5</a:t>
            </a:r>
            <a:r>
              <a:rPr lang="tr-TR" b="1" i="1">
                <a:solidFill>
                  <a:srgbClr val="CC9900"/>
                </a:solidFill>
              </a:rPr>
              <a:t>)</a:t>
            </a:r>
            <a:r>
              <a:rPr lang="tr-TR" sz="3600" b="1" i="1"/>
              <a:t>)</a:t>
            </a:r>
            <a:r>
              <a:rPr lang="tr-TR" sz="3600"/>
              <a:t> belirli olan bir döküm elde etmek için fırına ilâve edilmesi gereken hurda yüzdesini verir. </a:t>
            </a:r>
            <a:endParaRPr/>
          </a:p>
          <a:p>
            <a:pPr marL="342900" lvl="0" indent="-194310" algn="just" rtl="0">
              <a:spcBef>
                <a:spcPts val="720"/>
              </a:spcBef>
              <a:spcAft>
                <a:spcPts val="0"/>
              </a:spcAft>
              <a:buSzPts val="2340"/>
              <a:buNone/>
            </a:pPr>
            <a:endParaRPr sz="3600"/>
          </a:p>
          <a:p>
            <a:pPr marL="342900" lvl="0" indent="-342900" algn="just" rtl="0">
              <a:spcBef>
                <a:spcPts val="720"/>
              </a:spcBef>
              <a:spcAft>
                <a:spcPts val="0"/>
              </a:spcAft>
              <a:buSzPts val="2340"/>
              <a:buChar char="■"/>
            </a:pPr>
            <a:r>
              <a:rPr lang="tr-TR" sz="3600"/>
              <a:t>Grafikten görüleceği gibi, silisyum ve hurda arasındaki oran lineer kabul edilmiştir.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15"/>
          <p:cNvSpPr txBox="1">
            <a:spLocks noGrp="1"/>
          </p:cNvSpPr>
          <p:nvPr>
            <p:ph type="body" idx="1"/>
          </p:nvPr>
        </p:nvSpPr>
        <p:spPr>
          <a:xfrm>
            <a:off x="457200" y="333375"/>
            <a:ext cx="8229600" cy="579755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340"/>
              <a:buChar char="■"/>
            </a:pPr>
            <a:r>
              <a:rPr lang="tr-TR" sz="3600"/>
              <a:t>Farklı çelikhanelerde silisyum-hurda oranının farklı olmasının sebebi; konverter ebatlarının ve sıcak metal sıcaklıklarının farklı olmasındandır. </a:t>
            </a:r>
            <a:endParaRPr/>
          </a:p>
          <a:p>
            <a:pPr marL="342900" lvl="0" indent="-194310" algn="just" rtl="0">
              <a:spcBef>
                <a:spcPts val="720"/>
              </a:spcBef>
              <a:spcAft>
                <a:spcPts val="0"/>
              </a:spcAft>
              <a:buSzPts val="2340"/>
              <a:buNone/>
            </a:pPr>
            <a:endParaRPr sz="3600"/>
          </a:p>
          <a:p>
            <a:pPr marL="342900" lvl="0" indent="-342900" algn="just" rtl="0">
              <a:spcBef>
                <a:spcPts val="720"/>
              </a:spcBef>
              <a:spcAft>
                <a:spcPts val="0"/>
              </a:spcAft>
              <a:buSzPts val="2340"/>
              <a:buChar char="■"/>
            </a:pPr>
            <a:r>
              <a:rPr lang="tr-TR" sz="3600"/>
              <a:t>Büyük konverterler daha fazla ısı muhafaza eder, bu bakımdan daha fazla hurda şarj edilebilir.</a:t>
            </a:r>
            <a:endParaRPr/>
          </a:p>
          <a:p>
            <a:pPr marL="342900" lvl="0" indent="-194310" algn="l" rtl="0">
              <a:spcBef>
                <a:spcPts val="720"/>
              </a:spcBef>
              <a:spcAft>
                <a:spcPts val="0"/>
              </a:spcAft>
              <a:buSzPts val="2340"/>
              <a:buNone/>
            </a:pP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16"/>
          <p:cNvSpPr txBox="1">
            <a:spLocks noGrp="1"/>
          </p:cNvSpPr>
          <p:nvPr>
            <p:ph type="body" idx="1"/>
          </p:nvPr>
        </p:nvSpPr>
        <p:spPr>
          <a:xfrm>
            <a:off x="395288" y="260350"/>
            <a:ext cx="8424862"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b="1">
                <a:solidFill>
                  <a:srgbClr val="3333CC"/>
                </a:solidFill>
              </a:rPr>
              <a:t>Silisyum ile hurda arasındaki oranın değişmesine sebep olan faktörler şunlardır:</a:t>
            </a:r>
            <a:endParaRPr/>
          </a:p>
          <a:p>
            <a:pPr marL="342900" lvl="0" indent="-342900" algn="just" rtl="0">
              <a:spcBef>
                <a:spcPts val="520"/>
              </a:spcBef>
              <a:spcAft>
                <a:spcPts val="0"/>
              </a:spcAft>
              <a:buSzPts val="1690"/>
              <a:buFont typeface="Noto Sans Symbols"/>
              <a:buNone/>
            </a:pPr>
            <a:endParaRPr sz="2600" b="1">
              <a:solidFill>
                <a:srgbClr val="3333CC"/>
              </a:solidFill>
            </a:endParaRPr>
          </a:p>
          <a:p>
            <a:pPr marL="342900" lvl="0" indent="-342900" algn="just" rtl="0">
              <a:spcBef>
                <a:spcPts val="520"/>
              </a:spcBef>
              <a:spcAft>
                <a:spcPts val="0"/>
              </a:spcAft>
              <a:buSzPts val="1690"/>
              <a:buChar char="■"/>
            </a:pPr>
            <a:r>
              <a:rPr lang="tr-TR" sz="2600" b="1">
                <a:solidFill>
                  <a:srgbClr val="009999"/>
                </a:solidFill>
              </a:rPr>
              <a:t>A) Cürufta istenilen V-oranının değişmesi:</a:t>
            </a:r>
            <a:r>
              <a:rPr lang="tr-TR" sz="2600"/>
              <a:t> </a:t>
            </a:r>
            <a:endParaRPr/>
          </a:p>
          <a:p>
            <a:pPr marL="669925" lvl="1" indent="-325438" algn="just" rtl="0">
              <a:spcBef>
                <a:spcPts val="440"/>
              </a:spcBef>
              <a:spcAft>
                <a:spcPts val="0"/>
              </a:spcAft>
              <a:buSzPts val="1320"/>
              <a:buChar char="❑"/>
            </a:pPr>
            <a:r>
              <a:rPr lang="tr-TR" sz="2200"/>
              <a:t>V-oranı arttıkça konvertere şarj edilmesi gereken kireç miktarı da artar. </a:t>
            </a:r>
            <a:endParaRPr/>
          </a:p>
          <a:p>
            <a:pPr marL="669925" lvl="1" indent="-325438" algn="just" rtl="0">
              <a:spcBef>
                <a:spcPts val="440"/>
              </a:spcBef>
              <a:spcAft>
                <a:spcPts val="0"/>
              </a:spcAft>
              <a:buSzPts val="1320"/>
              <a:buChar char="❑"/>
            </a:pPr>
            <a:r>
              <a:rPr lang="tr-TR" sz="2200"/>
              <a:t>Kireç soğutucu bir malzeme olduğundan ilâve edilebilecek hurda miktarı azalır.</a:t>
            </a:r>
            <a:endParaRPr/>
          </a:p>
          <a:p>
            <a:pPr marL="669925" lvl="1" indent="-325438" algn="just" rtl="0">
              <a:spcBef>
                <a:spcPts val="440"/>
              </a:spcBef>
              <a:spcAft>
                <a:spcPts val="0"/>
              </a:spcAft>
              <a:buSzPts val="1320"/>
              <a:buFont typeface="Noto Sans Symbols"/>
              <a:buNone/>
            </a:pPr>
            <a:endParaRPr sz="2200"/>
          </a:p>
          <a:p>
            <a:pPr marL="342900" lvl="0" indent="-342900" algn="just" rtl="0">
              <a:spcBef>
                <a:spcPts val="520"/>
              </a:spcBef>
              <a:spcAft>
                <a:spcPts val="0"/>
              </a:spcAft>
              <a:buSzPts val="1690"/>
              <a:buChar char="■"/>
            </a:pPr>
            <a:r>
              <a:rPr lang="tr-TR" sz="2600">
                <a:solidFill>
                  <a:srgbClr val="009999"/>
                </a:solidFill>
              </a:rPr>
              <a:t>B) Üfleme sonunda karbon içeriği farklı bir döküm elde etmek istenirse:</a:t>
            </a:r>
            <a:r>
              <a:rPr lang="tr-TR" sz="2600"/>
              <a:t> </a:t>
            </a:r>
            <a:endParaRPr/>
          </a:p>
          <a:p>
            <a:pPr marL="669925" lvl="1" indent="-325438" algn="just" rtl="0">
              <a:spcBef>
                <a:spcPts val="440"/>
              </a:spcBef>
              <a:spcAft>
                <a:spcPts val="0"/>
              </a:spcAft>
              <a:buSzPts val="1320"/>
              <a:buChar char="❑"/>
            </a:pPr>
            <a:r>
              <a:rPr lang="tr-TR" sz="2200"/>
              <a:t>karbon yüzdesi arttıkça, daha düşük döküm sıcaklığı istenir, bu yüzden konvertere şarj edilebilecek hurda miktarı artar.</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17"/>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Konvertere verilecek şarjın hazırlanmasında silisyum - hurda diyagramından faydalanılır.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b="1">
                <a:solidFill>
                  <a:srgbClr val="FF0000"/>
                </a:solidFill>
              </a:rPr>
              <a:t>Ayrıca ilâve edilen ham maddelerin birbirine göre soğutucu güçlerini bilmek gerekir.</a:t>
            </a:r>
            <a:endParaRPr/>
          </a:p>
          <a:p>
            <a:pPr marL="342900" lvl="0" indent="-342900" algn="just" rtl="0">
              <a:lnSpc>
                <a:spcPct val="90000"/>
              </a:lnSpc>
              <a:spcBef>
                <a:spcPts val="600"/>
              </a:spcBef>
              <a:spcAft>
                <a:spcPts val="0"/>
              </a:spcAft>
              <a:buSzPts val="1950"/>
              <a:buFont typeface="Noto Sans Symbols"/>
              <a:buNone/>
            </a:pPr>
            <a:endParaRPr b="1">
              <a:solidFill>
                <a:srgbClr val="FF0000"/>
              </a:solidFill>
            </a:endParaRPr>
          </a:p>
          <a:p>
            <a:pPr marL="342900" lvl="0" indent="-342900" algn="just" rtl="0">
              <a:lnSpc>
                <a:spcPct val="90000"/>
              </a:lnSpc>
              <a:spcBef>
                <a:spcPts val="600"/>
              </a:spcBef>
              <a:spcAft>
                <a:spcPts val="0"/>
              </a:spcAft>
              <a:buSzPts val="1950"/>
              <a:buChar char="■"/>
            </a:pPr>
            <a:r>
              <a:rPr lang="tr-TR" b="1">
                <a:solidFill>
                  <a:srgbClr val="3333CC"/>
                </a:solidFill>
              </a:rPr>
              <a:t>1 kg. hurda	  = 1 kg. hurda</a:t>
            </a:r>
            <a:endParaRPr/>
          </a:p>
          <a:p>
            <a:pPr marL="342900" lvl="0" indent="-342900" algn="just" rtl="0">
              <a:lnSpc>
                <a:spcPct val="90000"/>
              </a:lnSpc>
              <a:spcBef>
                <a:spcPts val="600"/>
              </a:spcBef>
              <a:spcAft>
                <a:spcPts val="0"/>
              </a:spcAft>
              <a:buSzPts val="1950"/>
              <a:buChar char="■"/>
            </a:pPr>
            <a:r>
              <a:rPr lang="tr-TR" b="1">
                <a:solidFill>
                  <a:srgbClr val="3333CC"/>
                </a:solidFill>
              </a:rPr>
              <a:t>1 kg. cevher	  = 4,3 kg. hurda</a:t>
            </a:r>
            <a:endParaRPr/>
          </a:p>
          <a:p>
            <a:pPr marL="342900" lvl="0" indent="-342900" algn="just" rtl="0">
              <a:lnSpc>
                <a:spcPct val="90000"/>
              </a:lnSpc>
              <a:spcBef>
                <a:spcPts val="600"/>
              </a:spcBef>
              <a:spcAft>
                <a:spcPts val="0"/>
              </a:spcAft>
              <a:buSzPts val="1950"/>
              <a:buChar char="■"/>
            </a:pPr>
            <a:r>
              <a:rPr lang="tr-TR" b="1">
                <a:solidFill>
                  <a:srgbClr val="3333CC"/>
                </a:solidFill>
              </a:rPr>
              <a:t>1 kg. kireç	  = 1,8 kg. hurda</a:t>
            </a:r>
            <a:endParaRPr/>
          </a:p>
          <a:p>
            <a:pPr marL="342900" lvl="0" indent="-342900" algn="just" rtl="0">
              <a:lnSpc>
                <a:spcPct val="90000"/>
              </a:lnSpc>
              <a:spcBef>
                <a:spcPts val="600"/>
              </a:spcBef>
              <a:spcAft>
                <a:spcPts val="0"/>
              </a:spcAft>
              <a:buSzPts val="1950"/>
              <a:buChar char="■"/>
            </a:pPr>
            <a:r>
              <a:rPr lang="tr-TR" b="1">
                <a:solidFill>
                  <a:srgbClr val="3333CC"/>
                </a:solidFill>
              </a:rPr>
              <a:t>1 kg. fluşpat	  = 1,8 kg. hurda</a:t>
            </a:r>
            <a:endParaRPr/>
          </a:p>
          <a:p>
            <a:pPr marL="342900" lvl="0" indent="-342900" algn="just" rtl="0">
              <a:lnSpc>
                <a:spcPct val="90000"/>
              </a:lnSpc>
              <a:spcBef>
                <a:spcPts val="600"/>
              </a:spcBef>
              <a:spcAft>
                <a:spcPts val="0"/>
              </a:spcAft>
              <a:buSzPts val="1950"/>
              <a:buChar char="■"/>
            </a:pPr>
            <a:r>
              <a:rPr lang="tr-TR" b="1">
                <a:solidFill>
                  <a:srgbClr val="3333CC"/>
                </a:solidFill>
              </a:rPr>
              <a:t>1 kg. pik demiri = 0,4 kg. hurda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18"/>
          <p:cNvSpPr txBox="1">
            <a:spLocks noGrp="1"/>
          </p:cNvSpPr>
          <p:nvPr>
            <p:ph type="body" idx="1"/>
          </p:nvPr>
        </p:nvSpPr>
        <p:spPr>
          <a:xfrm>
            <a:off x="323850" y="260350"/>
            <a:ext cx="8569325" cy="587057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690"/>
              <a:buFont typeface="Noto Sans Symbols"/>
              <a:buNone/>
            </a:pPr>
            <a:r>
              <a:rPr lang="tr-TR" sz="2600" b="1">
                <a:solidFill>
                  <a:srgbClr val="3333CC"/>
                </a:solidFill>
              </a:rPr>
              <a:t>2) İşletme Metodu</a:t>
            </a:r>
            <a:endParaRPr sz="2600" b="1">
              <a:solidFill>
                <a:srgbClr val="3333CC"/>
              </a:solidFill>
            </a:endParaRPr>
          </a:p>
          <a:p>
            <a:pPr marL="342900" lvl="0" indent="-342900" algn="just" rtl="0">
              <a:lnSpc>
                <a:spcPct val="80000"/>
              </a:lnSpc>
              <a:spcBef>
                <a:spcPts val="520"/>
              </a:spcBef>
              <a:spcAft>
                <a:spcPts val="0"/>
              </a:spcAft>
              <a:buSzPts val="1690"/>
              <a:buChar char="■"/>
            </a:pPr>
            <a:r>
              <a:rPr lang="tr-TR" sz="2600"/>
              <a:t>Bazik oksijen fırını yaklaşık olarak 45 derece eğimli iken içerisine doğru hesaplanan miktar kadar (genellikle toplam şarjın ağırlık olarak yaklaşık % 25-30'u kadar) hurda malzeme yüklenir.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Daha sonra hemen üzerine sıvı pik metal ilavesi yapılır.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Konverter dikey duruma getirilir ve oksijen borusu sıvı şarjın üzerine daha önce tespit edilmiş bir mesafeye kadar indirilir.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Banyo ile oksijen borusu arasındaki mesafe 150 cm. dan 250 cm. ye kadar değişebilir.</a:t>
            </a:r>
            <a:r>
              <a:rPr lang="tr-TR" sz="2600" b="1"/>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0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sz="4000" b="1">
                <a:solidFill>
                  <a:srgbClr val="FF0000"/>
                </a:solidFill>
              </a:rPr>
              <a:t>Bazik Oksijen Fırınında (BOF)</a:t>
            </a:r>
            <a:br>
              <a:rPr lang="tr-TR" sz="4000" b="1">
                <a:solidFill>
                  <a:srgbClr val="FF0000"/>
                </a:solidFill>
              </a:rPr>
            </a:br>
            <a:r>
              <a:rPr lang="tr-TR" sz="4000" b="1">
                <a:solidFill>
                  <a:srgbClr val="FF0000"/>
                </a:solidFill>
              </a:rPr>
              <a:t> Çelik Üretimi</a:t>
            </a:r>
            <a:r>
              <a:rPr lang="tr-TR" sz="3800" b="1">
                <a:solidFill>
                  <a:srgbClr val="FF0000"/>
                </a:solidFill>
              </a:rPr>
              <a:t> </a:t>
            </a:r>
            <a:endParaRPr/>
          </a:p>
        </p:txBody>
      </p:sp>
      <p:sp>
        <p:nvSpPr>
          <p:cNvPr id="584" name="Google Shape;584;p101"/>
          <p:cNvSpPr txBox="1">
            <a:spLocks noGrp="1"/>
          </p:cNvSpPr>
          <p:nvPr>
            <p:ph type="body" idx="1"/>
          </p:nvPr>
        </p:nvSpPr>
        <p:spPr>
          <a:xfrm>
            <a:off x="323850" y="1628775"/>
            <a:ext cx="8569325" cy="450215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Font typeface="Noto Sans Symbols"/>
              <a:buNone/>
            </a:pPr>
            <a:r>
              <a:rPr lang="tr-TR" b="1">
                <a:solidFill>
                  <a:srgbClr val="3333CC"/>
                </a:solidFill>
              </a:rPr>
              <a:t>1) Konverterin Şarjı</a:t>
            </a:r>
            <a:endParaRPr/>
          </a:p>
          <a:p>
            <a:pPr marL="342900" lvl="0" indent="-219075" algn="just" rtl="0">
              <a:lnSpc>
                <a:spcPct val="90000"/>
              </a:lnSpc>
              <a:spcBef>
                <a:spcPts val="600"/>
              </a:spcBef>
              <a:spcAft>
                <a:spcPts val="0"/>
              </a:spcAft>
              <a:buSzPts val="1950"/>
              <a:buNone/>
            </a:pPr>
            <a:endParaRPr b="1">
              <a:solidFill>
                <a:srgbClr val="3333CC"/>
              </a:solidFill>
            </a:endParaRPr>
          </a:p>
          <a:p>
            <a:pPr marL="342900" lvl="0" indent="-342900" algn="just" rtl="0">
              <a:lnSpc>
                <a:spcPct val="90000"/>
              </a:lnSpc>
              <a:spcBef>
                <a:spcPts val="600"/>
              </a:spcBef>
              <a:spcAft>
                <a:spcPts val="0"/>
              </a:spcAft>
              <a:buSzPts val="1950"/>
              <a:buChar char="■"/>
            </a:pPr>
            <a:r>
              <a:rPr lang="tr-TR"/>
              <a:t>Bazik oksijen metodunda konverterin şarj edilmesinde başlıca dört tip şarj kullanılır:</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Font typeface="Noto Sans Symbols"/>
              <a:buNone/>
            </a:pPr>
            <a:r>
              <a:rPr lang="tr-TR"/>
              <a:t>1)	 değişik hurda - değişik sıvı pik şarjı</a:t>
            </a:r>
            <a:endParaRPr/>
          </a:p>
          <a:p>
            <a:pPr marL="342900" lvl="0" indent="-342900" algn="just" rtl="0">
              <a:lnSpc>
                <a:spcPct val="90000"/>
              </a:lnSpc>
              <a:spcBef>
                <a:spcPts val="600"/>
              </a:spcBef>
              <a:spcAft>
                <a:spcPts val="0"/>
              </a:spcAft>
              <a:buSzPts val="1950"/>
              <a:buFont typeface="Noto Sans Symbols"/>
              <a:buNone/>
            </a:pPr>
            <a:r>
              <a:rPr lang="tr-TR"/>
              <a:t>2) değişik cevher - değişik sıvı pik</a:t>
            </a:r>
            <a:endParaRPr/>
          </a:p>
          <a:p>
            <a:pPr marL="342900" lvl="0" indent="-342900" algn="just" rtl="0">
              <a:lnSpc>
                <a:spcPct val="90000"/>
              </a:lnSpc>
              <a:spcBef>
                <a:spcPts val="600"/>
              </a:spcBef>
              <a:spcAft>
                <a:spcPts val="0"/>
              </a:spcAft>
              <a:buSzPts val="1950"/>
              <a:buFont typeface="Noto Sans Symbols"/>
              <a:buNone/>
            </a:pPr>
            <a:r>
              <a:rPr lang="tr-TR"/>
              <a:t>3) sabit hurda - sabit sıvı pik - değişik cevher</a:t>
            </a:r>
            <a:endParaRPr/>
          </a:p>
          <a:p>
            <a:pPr marL="342900" lvl="0" indent="-342900" algn="just" rtl="0">
              <a:lnSpc>
                <a:spcPct val="90000"/>
              </a:lnSpc>
              <a:spcBef>
                <a:spcPts val="600"/>
              </a:spcBef>
              <a:spcAft>
                <a:spcPts val="0"/>
              </a:spcAft>
              <a:buSzPts val="1950"/>
              <a:buFont typeface="Noto Sans Symbols"/>
              <a:buNone/>
            </a:pPr>
            <a:r>
              <a:rPr lang="tr-TR"/>
              <a:t>4) Sabit hurda - değişik sıvı pik - değişik cevher.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19"/>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1560"/>
              <a:buChar char="■"/>
            </a:pPr>
            <a:r>
              <a:rPr lang="tr-TR" sz="2400"/>
              <a:t>Bu mesafe oksijen borusunun tipine, oksijenin basıncına, birim zamanda üflenen oksijen miktarına ve sıcak pik demirin bileşimine bağlıdır ve işletme tecrübelerinin sonucu tespit edilir. </a:t>
            </a:r>
            <a:endParaRPr/>
          </a:p>
          <a:p>
            <a:pPr marL="342900" lvl="0" indent="-243840" algn="just" rtl="0">
              <a:lnSpc>
                <a:spcPct val="120000"/>
              </a:lnSpc>
              <a:spcBef>
                <a:spcPts val="480"/>
              </a:spcBef>
              <a:spcAft>
                <a:spcPts val="0"/>
              </a:spcAft>
              <a:buSzPts val="1560"/>
              <a:buNone/>
            </a:pPr>
            <a:endParaRPr sz="2400"/>
          </a:p>
          <a:p>
            <a:pPr marL="342900" lvl="0" indent="-342900" algn="just" rtl="0">
              <a:lnSpc>
                <a:spcPct val="120000"/>
              </a:lnSpc>
              <a:spcBef>
                <a:spcPts val="480"/>
              </a:spcBef>
              <a:spcAft>
                <a:spcPts val="0"/>
              </a:spcAft>
              <a:buSzPts val="1560"/>
              <a:buChar char="■"/>
            </a:pPr>
            <a:r>
              <a:rPr lang="tr-TR" sz="2400"/>
              <a:t>Genel olarak oksijen borusu, sıvı şarjın yüzeyinde- takriben 180 cm. yukarısındadır ve su soğutmalı olarak çalışmaktadır. </a:t>
            </a:r>
            <a:endParaRPr/>
          </a:p>
          <a:p>
            <a:pPr marL="342900" lvl="0" indent="-243840" algn="just" rtl="0">
              <a:lnSpc>
                <a:spcPct val="120000"/>
              </a:lnSpc>
              <a:spcBef>
                <a:spcPts val="480"/>
              </a:spcBef>
              <a:spcAft>
                <a:spcPts val="0"/>
              </a:spcAft>
              <a:buSzPts val="1560"/>
              <a:buNone/>
            </a:pPr>
            <a:endParaRPr sz="2400"/>
          </a:p>
          <a:p>
            <a:pPr marL="342900" lvl="0" indent="-342900" algn="just" rtl="0">
              <a:lnSpc>
                <a:spcPct val="120000"/>
              </a:lnSpc>
              <a:spcBef>
                <a:spcPts val="480"/>
              </a:spcBef>
              <a:spcAft>
                <a:spcPts val="0"/>
              </a:spcAft>
              <a:buSzPts val="1560"/>
              <a:buChar char="■"/>
            </a:pPr>
            <a:r>
              <a:rPr lang="tr-TR" sz="2400"/>
              <a:t>Yüksek saflıktaki oksijen gazı (yüzde 99,5 oksijen) normal olarak 10-12 kg/cm</a:t>
            </a:r>
            <a:r>
              <a:rPr lang="tr-TR" sz="2400" baseline="30000"/>
              <a:t>2</a:t>
            </a:r>
            <a:r>
              <a:rPr lang="tr-TR" sz="2400"/>
              <a:t> basınç altında büyük bir hızla püskürtme lansından çıkar.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pSp>
        <p:nvGrpSpPr>
          <p:cNvPr id="682" name="Google Shape;682;p120"/>
          <p:cNvGrpSpPr/>
          <p:nvPr/>
        </p:nvGrpSpPr>
        <p:grpSpPr>
          <a:xfrm>
            <a:off x="971550" y="765175"/>
            <a:ext cx="1131888" cy="1738313"/>
            <a:chOff x="192" y="528"/>
            <a:chExt cx="713" cy="1095"/>
          </a:xfrm>
        </p:grpSpPr>
        <p:pic>
          <p:nvPicPr>
            <p:cNvPr id="683" name="Google Shape;683;p120" descr="steel1"/>
            <p:cNvPicPr preferRelativeResize="0"/>
            <p:nvPr/>
          </p:nvPicPr>
          <p:blipFill rotWithShape="1">
            <a:blip r:embed="rId3">
              <a:alphaModFix/>
            </a:blip>
            <a:srcRect/>
            <a:stretch/>
          </p:blipFill>
          <p:spPr>
            <a:xfrm>
              <a:off x="192" y="528"/>
              <a:ext cx="713" cy="900"/>
            </a:xfrm>
            <a:prstGeom prst="rect">
              <a:avLst/>
            </a:prstGeom>
            <a:noFill/>
            <a:ln>
              <a:noFill/>
            </a:ln>
          </p:spPr>
        </p:pic>
        <p:sp>
          <p:nvSpPr>
            <p:cNvPr id="684" name="Google Shape;684;p120"/>
            <p:cNvSpPr txBox="1"/>
            <p:nvPr/>
          </p:nvSpPr>
          <p:spPr>
            <a:xfrm>
              <a:off x="192" y="1392"/>
              <a:ext cx="420" cy="2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chemeClr val="dk1"/>
                  </a:solidFill>
                  <a:latin typeface="Arial"/>
                  <a:ea typeface="Arial"/>
                  <a:cs typeface="Arial"/>
                  <a:sym typeface="Arial"/>
                </a:rPr>
                <a:t>BOF</a:t>
              </a:r>
              <a:endParaRPr sz="1800" b="1">
                <a:solidFill>
                  <a:schemeClr val="dk1"/>
                </a:solidFill>
                <a:latin typeface="Arial"/>
                <a:ea typeface="Arial"/>
                <a:cs typeface="Arial"/>
                <a:sym typeface="Arial"/>
              </a:endParaRPr>
            </a:p>
          </p:txBody>
        </p:sp>
      </p:grpSp>
      <p:grpSp>
        <p:nvGrpSpPr>
          <p:cNvPr id="685" name="Google Shape;685;p120"/>
          <p:cNvGrpSpPr/>
          <p:nvPr/>
        </p:nvGrpSpPr>
        <p:grpSpPr>
          <a:xfrm>
            <a:off x="2484438" y="1628775"/>
            <a:ext cx="2171700" cy="2008188"/>
            <a:chOff x="960" y="528"/>
            <a:chExt cx="1368" cy="1265"/>
          </a:xfrm>
        </p:grpSpPr>
        <p:pic>
          <p:nvPicPr>
            <p:cNvPr id="686" name="Google Shape;686;p120" descr="steel1a"/>
            <p:cNvPicPr preferRelativeResize="0"/>
            <p:nvPr/>
          </p:nvPicPr>
          <p:blipFill rotWithShape="1">
            <a:blip r:embed="rId4">
              <a:alphaModFix/>
            </a:blip>
            <a:srcRect/>
            <a:stretch/>
          </p:blipFill>
          <p:spPr>
            <a:xfrm>
              <a:off x="960" y="576"/>
              <a:ext cx="1368" cy="1217"/>
            </a:xfrm>
            <a:prstGeom prst="rect">
              <a:avLst/>
            </a:prstGeom>
            <a:noFill/>
            <a:ln>
              <a:noFill/>
            </a:ln>
          </p:spPr>
        </p:pic>
        <p:sp>
          <p:nvSpPr>
            <p:cNvPr id="687" name="Google Shape;687;p120"/>
            <p:cNvSpPr txBox="1"/>
            <p:nvPr/>
          </p:nvSpPr>
          <p:spPr>
            <a:xfrm>
              <a:off x="1248" y="528"/>
              <a:ext cx="868" cy="2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chemeClr val="dk1"/>
                  </a:solidFill>
                  <a:latin typeface="Arial"/>
                  <a:ea typeface="Arial"/>
                  <a:cs typeface="Arial"/>
                  <a:sym typeface="Arial"/>
                </a:rPr>
                <a:t>Hurda şarjı</a:t>
              </a:r>
              <a:endParaRPr sz="1800" b="1">
                <a:solidFill>
                  <a:schemeClr val="dk1"/>
                </a:solidFill>
                <a:latin typeface="Arial"/>
                <a:ea typeface="Arial"/>
                <a:cs typeface="Arial"/>
                <a:sym typeface="Arial"/>
              </a:endParaRPr>
            </a:p>
          </p:txBody>
        </p:sp>
      </p:grpSp>
      <p:grpSp>
        <p:nvGrpSpPr>
          <p:cNvPr id="688" name="Google Shape;688;p120"/>
          <p:cNvGrpSpPr/>
          <p:nvPr/>
        </p:nvGrpSpPr>
        <p:grpSpPr>
          <a:xfrm>
            <a:off x="4648200" y="3500438"/>
            <a:ext cx="4495800" cy="2533650"/>
            <a:chOff x="1056" y="1440"/>
            <a:chExt cx="2832" cy="1596"/>
          </a:xfrm>
        </p:grpSpPr>
        <p:pic>
          <p:nvPicPr>
            <p:cNvPr id="689" name="Google Shape;689;p120" descr="steel3"/>
            <p:cNvPicPr preferRelativeResize="0"/>
            <p:nvPr/>
          </p:nvPicPr>
          <p:blipFill rotWithShape="1">
            <a:blip r:embed="rId5">
              <a:alphaModFix/>
            </a:blip>
            <a:srcRect/>
            <a:stretch/>
          </p:blipFill>
          <p:spPr>
            <a:xfrm>
              <a:off x="2736" y="1920"/>
              <a:ext cx="749" cy="1116"/>
            </a:xfrm>
            <a:prstGeom prst="rect">
              <a:avLst/>
            </a:prstGeom>
            <a:noFill/>
            <a:ln>
              <a:noFill/>
            </a:ln>
          </p:spPr>
        </p:pic>
        <p:sp>
          <p:nvSpPr>
            <p:cNvPr id="690" name="Google Shape;690;p120"/>
            <p:cNvSpPr txBox="1"/>
            <p:nvPr/>
          </p:nvSpPr>
          <p:spPr>
            <a:xfrm>
              <a:off x="1056" y="2400"/>
              <a:ext cx="1068" cy="2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chemeClr val="dk1"/>
                  </a:solidFill>
                  <a:latin typeface="Arial"/>
                  <a:ea typeface="Arial"/>
                  <a:cs typeface="Arial"/>
                  <a:sym typeface="Arial"/>
                </a:rPr>
                <a:t>Oksijen tüyeri</a:t>
              </a:r>
              <a:endParaRPr sz="1800" b="1">
                <a:solidFill>
                  <a:schemeClr val="dk1"/>
                </a:solidFill>
                <a:latin typeface="Arial"/>
                <a:ea typeface="Arial"/>
                <a:cs typeface="Arial"/>
                <a:sym typeface="Arial"/>
              </a:endParaRPr>
            </a:p>
          </p:txBody>
        </p:sp>
        <p:sp>
          <p:nvSpPr>
            <p:cNvPr id="691" name="Google Shape;691;p120"/>
            <p:cNvSpPr txBox="1"/>
            <p:nvPr/>
          </p:nvSpPr>
          <p:spPr>
            <a:xfrm>
              <a:off x="2928" y="1440"/>
              <a:ext cx="960" cy="4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chemeClr val="dk1"/>
                  </a:solidFill>
                  <a:latin typeface="Arial"/>
                  <a:ea typeface="Arial"/>
                  <a:cs typeface="Arial"/>
                  <a:sym typeface="Arial"/>
                </a:rPr>
                <a:t>Oksijen Lansı</a:t>
              </a:r>
              <a:endParaRPr sz="1800" b="1">
                <a:solidFill>
                  <a:schemeClr val="dk1"/>
                </a:solidFill>
                <a:latin typeface="Arial"/>
                <a:ea typeface="Arial"/>
                <a:cs typeface="Arial"/>
                <a:sym typeface="Arial"/>
              </a:endParaRPr>
            </a:p>
          </p:txBody>
        </p:sp>
        <p:cxnSp>
          <p:nvCxnSpPr>
            <p:cNvPr id="692" name="Google Shape;692;p120"/>
            <p:cNvCxnSpPr/>
            <p:nvPr/>
          </p:nvCxnSpPr>
          <p:spPr>
            <a:xfrm>
              <a:off x="2544" y="2544"/>
              <a:ext cx="384" cy="0"/>
            </a:xfrm>
            <a:prstGeom prst="straightConnector1">
              <a:avLst/>
            </a:prstGeom>
            <a:noFill/>
            <a:ln w="28575" cap="flat" cmpd="sng">
              <a:solidFill>
                <a:srgbClr val="3333FF"/>
              </a:solidFill>
              <a:prstDash val="solid"/>
              <a:round/>
              <a:headEnd type="none" w="med" len="med"/>
              <a:tailEnd type="triangle" w="med" len="med"/>
            </a:ln>
          </p:spPr>
        </p:cxnSp>
      </p:grpSp>
      <p:grpSp>
        <p:nvGrpSpPr>
          <p:cNvPr id="693" name="Google Shape;693;p120"/>
          <p:cNvGrpSpPr/>
          <p:nvPr/>
        </p:nvGrpSpPr>
        <p:grpSpPr>
          <a:xfrm>
            <a:off x="4572000" y="1989138"/>
            <a:ext cx="2057400" cy="2617787"/>
            <a:chOff x="1728" y="672"/>
            <a:chExt cx="1296" cy="1649"/>
          </a:xfrm>
        </p:grpSpPr>
        <p:pic>
          <p:nvPicPr>
            <p:cNvPr id="694" name="Google Shape;694;p120" descr="steel2"/>
            <p:cNvPicPr preferRelativeResize="0"/>
            <p:nvPr/>
          </p:nvPicPr>
          <p:blipFill rotWithShape="1">
            <a:blip r:embed="rId6">
              <a:alphaModFix/>
            </a:blip>
            <a:srcRect/>
            <a:stretch/>
          </p:blipFill>
          <p:spPr>
            <a:xfrm>
              <a:off x="1728" y="1248"/>
              <a:ext cx="1094" cy="1073"/>
            </a:xfrm>
            <a:prstGeom prst="rect">
              <a:avLst/>
            </a:prstGeom>
            <a:noFill/>
            <a:ln>
              <a:noFill/>
            </a:ln>
          </p:spPr>
        </p:pic>
        <p:sp>
          <p:nvSpPr>
            <p:cNvPr id="695" name="Google Shape;695;p120"/>
            <p:cNvSpPr txBox="1"/>
            <p:nvPr/>
          </p:nvSpPr>
          <p:spPr>
            <a:xfrm>
              <a:off x="2304" y="672"/>
              <a:ext cx="720" cy="4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chemeClr val="dk1"/>
                  </a:solidFill>
                  <a:latin typeface="Arial"/>
                  <a:ea typeface="Arial"/>
                  <a:cs typeface="Arial"/>
                  <a:sym typeface="Arial"/>
                </a:rPr>
                <a:t>Sıvı pik şarjı</a:t>
              </a:r>
              <a:endParaRPr sz="1800" b="1">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 calcmode="lin" valueType="num">
                                      <p:cBhvr additive="base">
                                        <p:cTn id="7" dur="500"/>
                                        <p:tgtEl>
                                          <p:spTgt spid="68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85"/>
                                        </p:tgtEl>
                                        <p:attrNameLst>
                                          <p:attrName>style.visibility</p:attrName>
                                        </p:attrNameLst>
                                      </p:cBhvr>
                                      <p:to>
                                        <p:strVal val="visible"/>
                                      </p:to>
                                    </p:set>
                                    <p:anim calcmode="lin" valueType="num">
                                      <p:cBhvr additive="base">
                                        <p:cTn id="12" dur="500"/>
                                        <p:tgtEl>
                                          <p:spTgt spid="68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93"/>
                                        </p:tgtEl>
                                        <p:attrNameLst>
                                          <p:attrName>style.visibility</p:attrName>
                                        </p:attrNameLst>
                                      </p:cBhvr>
                                      <p:to>
                                        <p:strVal val="visible"/>
                                      </p:to>
                                    </p:set>
                                    <p:anim calcmode="lin" valueType="num">
                                      <p:cBhvr additive="base">
                                        <p:cTn id="17" dur="500"/>
                                        <p:tgtEl>
                                          <p:spTgt spid="69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688"/>
                                        </p:tgtEl>
                                        <p:attrNameLst>
                                          <p:attrName>style.visibility</p:attrName>
                                        </p:attrNameLst>
                                      </p:cBhvr>
                                      <p:to>
                                        <p:strVal val="visible"/>
                                      </p:to>
                                    </p:set>
                                    <p:anim calcmode="lin" valueType="num">
                                      <p:cBhvr additive="base">
                                        <p:cTn id="22" dur="500"/>
                                        <p:tgtEl>
                                          <p:spTgt spid="6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121"/>
          <p:cNvPicPr preferRelativeResize="0">
            <a:picLocks noGrp="1"/>
          </p:cNvPicPr>
          <p:nvPr>
            <p:ph type="body" idx="1"/>
          </p:nvPr>
        </p:nvPicPr>
        <p:blipFill rotWithShape="1">
          <a:blip r:embed="rId3">
            <a:alphaModFix/>
          </a:blip>
          <a:srcRect l="8005" t="27646" r="35994" b="19902"/>
          <a:stretch/>
        </p:blipFill>
        <p:spPr>
          <a:xfrm>
            <a:off x="430213" y="333375"/>
            <a:ext cx="8713787" cy="5184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122"/>
          <p:cNvPicPr preferRelativeResize="0">
            <a:picLocks noGrp="1"/>
          </p:cNvPicPr>
          <p:nvPr>
            <p:ph type="body" idx="1"/>
          </p:nvPr>
        </p:nvPicPr>
        <p:blipFill rotWithShape="1">
          <a:blip r:embed="rId3">
            <a:alphaModFix/>
          </a:blip>
          <a:srcRect l="19367" t="26068" r="47395" b="34198"/>
          <a:stretch/>
        </p:blipFill>
        <p:spPr>
          <a:xfrm>
            <a:off x="539750" y="620713"/>
            <a:ext cx="8135938" cy="53546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23"/>
          <p:cNvSpPr txBox="1">
            <a:spLocks noGrp="1"/>
          </p:cNvSpPr>
          <p:nvPr>
            <p:ph type="body" idx="1"/>
          </p:nvPr>
        </p:nvSpPr>
        <p:spPr>
          <a:xfrm>
            <a:off x="250825" y="260350"/>
            <a:ext cx="8569325" cy="60483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560"/>
              <a:buChar char="■"/>
            </a:pPr>
            <a:r>
              <a:rPr lang="tr-TR" sz="2400"/>
              <a:t>100 tonluk bir fırın 64 mm. çapında bir oksijen borusu vasıtasıyla dakikada 200-225 m</a:t>
            </a:r>
            <a:r>
              <a:rPr lang="tr-TR" sz="2400" baseline="30000"/>
              <a:t>3</a:t>
            </a:r>
            <a:r>
              <a:rPr lang="tr-TR" sz="2400"/>
              <a:t> oksijen kullanmaktadır.</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Oksijen verilmeğe başlandıktan hemen sonra üst kattaki bir silo sisteminden belirli miktarlarda kireç (CaO), fuluşpat (CaF</a:t>
            </a:r>
            <a:r>
              <a:rPr lang="tr-TR" sz="2400" baseline="-25000"/>
              <a:t>2</a:t>
            </a:r>
            <a:r>
              <a:rPr lang="tr-TR" sz="2400"/>
              <a:t>), dolamit, kolemanit ve tufal (FeO) gibi cüruf yapıcı katkı maddeleri fırına ilave edilir. </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İstenilen baziklik derecesinde ve akıcılıkta cüruf yapılmasına yarayan bu maddeler fırını örten ve su ile soğutulan bir davlumbazın yan tarafındaki eğik bir oluk vasıtasıyla ilâve edilir. </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Kireç sıcak pik demir içindeki Si ve P gibi istenmeyen elemanlarla birleşerek cürufu meydana getirir.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24"/>
          <p:cNvSpPr txBox="1">
            <a:spLocks noGrp="1"/>
          </p:cNvSpPr>
          <p:nvPr>
            <p:ph type="body" idx="1"/>
          </p:nvPr>
        </p:nvSpPr>
        <p:spPr>
          <a:xfrm>
            <a:off x="250825" y="260350"/>
            <a:ext cx="8569325"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365"/>
              <a:buChar char="■"/>
            </a:pPr>
            <a:r>
              <a:rPr lang="tr-TR" sz="2100"/>
              <a:t>Oksijenin kısmen kimyasal ve kısmen banyoyu karıştırıcı etkisi vardır. </a:t>
            </a:r>
            <a:endParaRPr/>
          </a:p>
          <a:p>
            <a:pPr marL="342900" lvl="0" indent="-256222" algn="just" rtl="0">
              <a:lnSpc>
                <a:spcPct val="80000"/>
              </a:lnSpc>
              <a:spcBef>
                <a:spcPts val="420"/>
              </a:spcBef>
              <a:spcAft>
                <a:spcPts val="0"/>
              </a:spcAft>
              <a:buSzPts val="1365"/>
              <a:buNone/>
            </a:pPr>
            <a:endParaRPr sz="2100"/>
          </a:p>
          <a:p>
            <a:pPr marL="342900" lvl="0" indent="-342900" algn="just" rtl="0">
              <a:lnSpc>
                <a:spcPct val="80000"/>
              </a:lnSpc>
              <a:spcBef>
                <a:spcPts val="420"/>
              </a:spcBef>
              <a:spcAft>
                <a:spcPts val="0"/>
              </a:spcAft>
              <a:buSzPts val="1365"/>
              <a:buChar char="■"/>
            </a:pPr>
            <a:r>
              <a:rPr lang="tr-TR" sz="2100"/>
              <a:t>Basınçlı oksijen banyoyu şiddetle karıştırdığından tasfiye reaksiyonları hızlanır. </a:t>
            </a:r>
            <a:endParaRPr/>
          </a:p>
          <a:p>
            <a:pPr marL="342900" lvl="0" indent="-256222" algn="just" rtl="0">
              <a:lnSpc>
                <a:spcPct val="80000"/>
              </a:lnSpc>
              <a:spcBef>
                <a:spcPts val="420"/>
              </a:spcBef>
              <a:spcAft>
                <a:spcPts val="0"/>
              </a:spcAft>
              <a:buSzPts val="1365"/>
              <a:buNone/>
            </a:pPr>
            <a:endParaRPr sz="2100"/>
          </a:p>
          <a:p>
            <a:pPr marL="342900" lvl="0" indent="-342900" algn="just" rtl="0">
              <a:lnSpc>
                <a:spcPct val="80000"/>
              </a:lnSpc>
              <a:spcBef>
                <a:spcPts val="420"/>
              </a:spcBef>
              <a:spcAft>
                <a:spcPts val="0"/>
              </a:spcAft>
              <a:buSzPts val="1365"/>
              <a:buChar char="■"/>
            </a:pPr>
            <a:r>
              <a:rPr lang="tr-TR" sz="2100"/>
              <a:t>Oksijen sıvı şarjın yüzeyine çarpar çarpmaz demir oksidin oluşumuna sebep olan reaksiyonları başlatır. </a:t>
            </a:r>
            <a:endParaRPr/>
          </a:p>
          <a:p>
            <a:pPr marL="342900" lvl="0" indent="-256222" algn="just" rtl="0">
              <a:lnSpc>
                <a:spcPct val="80000"/>
              </a:lnSpc>
              <a:spcBef>
                <a:spcPts val="420"/>
              </a:spcBef>
              <a:spcAft>
                <a:spcPts val="0"/>
              </a:spcAft>
              <a:buSzPts val="1365"/>
              <a:buNone/>
            </a:pPr>
            <a:endParaRPr sz="2100"/>
          </a:p>
          <a:p>
            <a:pPr marL="342900" lvl="0" indent="-342900" algn="just" rtl="0">
              <a:lnSpc>
                <a:spcPct val="80000"/>
              </a:lnSpc>
              <a:spcBef>
                <a:spcPts val="420"/>
              </a:spcBef>
              <a:spcAft>
                <a:spcPts val="0"/>
              </a:spcAft>
              <a:buSzPts val="1365"/>
              <a:buChar char="■"/>
            </a:pPr>
            <a:r>
              <a:rPr lang="tr-TR" sz="2100"/>
              <a:t>Demir oksidin bir kısmı hemen banyonun her tarafına dağılır. </a:t>
            </a:r>
            <a:endParaRPr/>
          </a:p>
          <a:p>
            <a:pPr marL="342900" lvl="0" indent="-256222" algn="just" rtl="0">
              <a:lnSpc>
                <a:spcPct val="80000"/>
              </a:lnSpc>
              <a:spcBef>
                <a:spcPts val="420"/>
              </a:spcBef>
              <a:spcAft>
                <a:spcPts val="0"/>
              </a:spcAft>
              <a:buSzPts val="1365"/>
              <a:buNone/>
            </a:pPr>
            <a:endParaRPr sz="2100"/>
          </a:p>
          <a:p>
            <a:pPr marL="342900" lvl="0" indent="-342900" algn="just" rtl="0">
              <a:lnSpc>
                <a:spcPct val="80000"/>
              </a:lnSpc>
              <a:spcBef>
                <a:spcPts val="420"/>
              </a:spcBef>
              <a:spcAft>
                <a:spcPts val="0"/>
              </a:spcAft>
              <a:buSzPts val="1365"/>
              <a:buChar char="■"/>
            </a:pPr>
            <a:r>
              <a:rPr lang="tr-TR" sz="2100"/>
              <a:t>Bu sırada karbon yanarak karbon monoksit (CO) ve karbon dioksit (CO</a:t>
            </a:r>
            <a:r>
              <a:rPr lang="tr-TR" sz="2100" baseline="-25000"/>
              <a:t>2</a:t>
            </a:r>
            <a:r>
              <a:rPr lang="tr-TR" sz="2100"/>
              <a:t>) meydana gelir. </a:t>
            </a:r>
            <a:endParaRPr/>
          </a:p>
          <a:p>
            <a:pPr marL="342900" lvl="0" indent="-256222" algn="just" rtl="0">
              <a:lnSpc>
                <a:spcPct val="80000"/>
              </a:lnSpc>
              <a:spcBef>
                <a:spcPts val="420"/>
              </a:spcBef>
              <a:spcAft>
                <a:spcPts val="0"/>
              </a:spcAft>
              <a:buSzPts val="1365"/>
              <a:buNone/>
            </a:pPr>
            <a:endParaRPr sz="2100"/>
          </a:p>
          <a:p>
            <a:pPr marL="342900" lvl="0" indent="-342900" algn="just" rtl="0">
              <a:lnSpc>
                <a:spcPct val="80000"/>
              </a:lnSpc>
              <a:spcBef>
                <a:spcPts val="420"/>
              </a:spcBef>
              <a:spcAft>
                <a:spcPts val="0"/>
              </a:spcAft>
              <a:buSzPts val="1365"/>
              <a:buChar char="■"/>
            </a:pPr>
            <a:r>
              <a:rPr lang="tr-TR" sz="2100"/>
              <a:t>Bu da şiddetli bir kaynama oluşturur. </a:t>
            </a:r>
            <a:endParaRPr/>
          </a:p>
          <a:p>
            <a:pPr marL="342900" lvl="0" indent="-256222" algn="just" rtl="0">
              <a:lnSpc>
                <a:spcPct val="80000"/>
              </a:lnSpc>
              <a:spcBef>
                <a:spcPts val="420"/>
              </a:spcBef>
              <a:spcAft>
                <a:spcPts val="0"/>
              </a:spcAft>
              <a:buSzPts val="1365"/>
              <a:buNone/>
            </a:pPr>
            <a:endParaRPr sz="2100"/>
          </a:p>
          <a:p>
            <a:pPr marL="342900" lvl="0" indent="-342900" algn="just" rtl="0">
              <a:lnSpc>
                <a:spcPct val="80000"/>
              </a:lnSpc>
              <a:spcBef>
                <a:spcPts val="420"/>
              </a:spcBef>
              <a:spcAft>
                <a:spcPts val="0"/>
              </a:spcAft>
              <a:buSzPts val="1365"/>
              <a:buChar char="■"/>
            </a:pPr>
            <a:r>
              <a:rPr lang="tr-TR" sz="2100"/>
              <a:t>Ayrıca bu arada şarjdaki silisyum, manganez, fosfor ve kükürtte oksitlenir. </a:t>
            </a:r>
            <a:endParaRPr/>
          </a:p>
          <a:p>
            <a:pPr marL="342900" lvl="0" indent="-256222" algn="just" rtl="0">
              <a:lnSpc>
                <a:spcPct val="80000"/>
              </a:lnSpc>
              <a:spcBef>
                <a:spcPts val="420"/>
              </a:spcBef>
              <a:spcAft>
                <a:spcPts val="0"/>
              </a:spcAft>
              <a:buSzPts val="1365"/>
              <a:buNone/>
            </a:pP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25"/>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Oksijen sıvı pikte bulunan karbon ve silisyumu oksitleyerek katı hurdayı eritebilecek ısıyı açığa çıkarır.</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Sıvı metaldeki silisyum SiO</a:t>
            </a:r>
            <a:r>
              <a:rPr lang="tr-TR" baseline="-25000"/>
              <a:t>2</a:t>
            </a:r>
            <a:r>
              <a:rPr lang="tr-TR"/>
              <a:t>'e dönüşür ve bu SiO</a:t>
            </a:r>
            <a:r>
              <a:rPr lang="tr-TR" baseline="-25000"/>
              <a:t>2</a:t>
            </a:r>
            <a:r>
              <a:rPr lang="tr-TR"/>
              <a:t> diğer cüruf yapıcılarla reaksiyona girer.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Ayrıca sıvı pikteki manganın, demirin ve fosforun oksidasyonu ile de ortama bir miktar ısı katkısı sağlanmaktadır.</a:t>
            </a:r>
            <a:endParaRPr/>
          </a:p>
          <a:p>
            <a:pPr marL="342900" lvl="0" indent="-219075" algn="l" rtl="0">
              <a:spcBef>
                <a:spcPts val="600"/>
              </a:spcBef>
              <a:spcAft>
                <a:spcPts val="0"/>
              </a:spcAft>
              <a:buSzPts val="195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126"/>
          <p:cNvPicPr preferRelativeResize="0">
            <a:picLocks noGrp="1"/>
          </p:cNvPicPr>
          <p:nvPr>
            <p:ph type="body" idx="1"/>
          </p:nvPr>
        </p:nvPicPr>
        <p:blipFill rotWithShape="1">
          <a:blip r:embed="rId3">
            <a:alphaModFix/>
          </a:blip>
          <a:srcRect t="19579" b="2465"/>
          <a:stretch/>
        </p:blipFill>
        <p:spPr>
          <a:xfrm>
            <a:off x="323850" y="333375"/>
            <a:ext cx="8497888" cy="4968875"/>
          </a:xfrm>
          <a:prstGeom prst="rect">
            <a:avLst/>
          </a:prstGeom>
          <a:noFill/>
          <a:ln>
            <a:noFill/>
          </a:ln>
        </p:spPr>
      </p:pic>
      <p:sp>
        <p:nvSpPr>
          <p:cNvPr id="726" name="Google Shape;726;p126"/>
          <p:cNvSpPr txBox="1"/>
          <p:nvPr/>
        </p:nvSpPr>
        <p:spPr>
          <a:xfrm>
            <a:off x="1476375" y="5589588"/>
            <a:ext cx="554355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chemeClr val="dk1"/>
                </a:solidFill>
                <a:latin typeface="Arial"/>
                <a:ea typeface="Arial"/>
                <a:cs typeface="Arial"/>
                <a:sym typeface="Arial"/>
              </a:rPr>
              <a:t>BOF’ nda meydana gelen reaksiyonlar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7"/>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Saf oksijen kullanılması hiçbir şekilde çelik üretimindeki temel kimyasal reaksiyonları ve dengeyi değiştirmez.</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Önemi en fazla olan reaksiyonlar C, Si, Mn, P, S ve oksijenin reaksiyonlarıdır.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Bazik oksijen metodunda, üfleme esnasında, yukarıdaki ilk beş elemanın oksijen üfleme müddetine göre banyo içindeki değişimleri şematik olarak aşağıdaki şekil'de gösterilmiştir.</a:t>
            </a:r>
            <a:endParaRPr/>
          </a:p>
          <a:p>
            <a:pPr marL="342900" lvl="0" indent="-219075" algn="l" rtl="0">
              <a:lnSpc>
                <a:spcPct val="90000"/>
              </a:lnSpc>
              <a:spcBef>
                <a:spcPts val="600"/>
              </a:spcBef>
              <a:spcAft>
                <a:spcPts val="0"/>
              </a:spcAft>
              <a:buSzPts val="195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128" descr="C:\Users\ugursen\AppData\Local\Microsoft\Windows\Temporary Internet Files\Content.Word\1.jpg"/>
          <p:cNvPicPr preferRelativeResize="0">
            <a:picLocks noGrp="1"/>
          </p:cNvPicPr>
          <p:nvPr>
            <p:ph type="body" idx="1"/>
          </p:nvPr>
        </p:nvPicPr>
        <p:blipFill rotWithShape="1">
          <a:blip r:embed="rId3">
            <a:alphaModFix/>
          </a:blip>
          <a:srcRect/>
          <a:stretch/>
        </p:blipFill>
        <p:spPr>
          <a:xfrm>
            <a:off x="539750" y="549275"/>
            <a:ext cx="7632700" cy="5043488"/>
          </a:xfrm>
          <a:prstGeom prst="rect">
            <a:avLst/>
          </a:prstGeom>
          <a:noFill/>
          <a:ln>
            <a:noFill/>
          </a:ln>
        </p:spPr>
      </p:pic>
      <p:sp>
        <p:nvSpPr>
          <p:cNvPr id="737" name="Google Shape;737;p128"/>
          <p:cNvSpPr/>
          <p:nvPr/>
        </p:nvSpPr>
        <p:spPr>
          <a:xfrm>
            <a:off x="1116013" y="5661025"/>
            <a:ext cx="6788150" cy="36671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tr-TR" sz="1800" b="1">
                <a:solidFill>
                  <a:srgbClr val="009999"/>
                </a:solidFill>
                <a:latin typeface="Arial"/>
                <a:ea typeface="Arial"/>
                <a:cs typeface="Arial"/>
                <a:sym typeface="Arial"/>
              </a:rPr>
              <a:t>Şekil  y</a:t>
            </a:r>
            <a:r>
              <a:rPr lang="tr-TR" sz="1800">
                <a:solidFill>
                  <a:schemeClr val="dk1"/>
                </a:solidFill>
                <a:latin typeface="Arial"/>
                <a:ea typeface="Arial"/>
                <a:cs typeface="Arial"/>
                <a:sym typeface="Arial"/>
              </a:rPr>
              <a:t>. C, Si, Mn, P ve S’ün  üfleme sırasında zamanla değişimi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02"/>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2080"/>
              <a:buChar char="■"/>
            </a:pPr>
            <a:r>
              <a:rPr lang="tr-TR" sz="3200"/>
              <a:t>En fazla uygulanan ve en pratik şarj tipi sabit hurda - sabit sıvı pik - değişik cevher şarjıdır. </a:t>
            </a:r>
            <a:endParaRPr/>
          </a:p>
          <a:p>
            <a:pPr marL="342900" lvl="0" indent="-210820" algn="just" rtl="0">
              <a:lnSpc>
                <a:spcPct val="120000"/>
              </a:lnSpc>
              <a:spcBef>
                <a:spcPts val="640"/>
              </a:spcBef>
              <a:spcAft>
                <a:spcPts val="0"/>
              </a:spcAft>
              <a:buSzPts val="2080"/>
              <a:buNone/>
            </a:pPr>
            <a:endParaRPr sz="3200"/>
          </a:p>
          <a:p>
            <a:pPr marL="342900" lvl="0" indent="-342900" algn="just" rtl="0">
              <a:lnSpc>
                <a:spcPct val="120000"/>
              </a:lnSpc>
              <a:spcBef>
                <a:spcPts val="640"/>
              </a:spcBef>
              <a:spcAft>
                <a:spcPts val="0"/>
              </a:spcAft>
              <a:buSzPts val="2080"/>
              <a:buChar char="■"/>
            </a:pPr>
            <a:r>
              <a:rPr lang="tr-TR" sz="3200"/>
              <a:t>Bununla birlikte bazik oksijen fırınlarında, genellikle % 70-80 oranında yüksek fırından gelen sıvı metal (sıvı pik) ile kalan kısmını çelik hurdası, kireçtaşı, dolomit ve deoksidantların oluşturduğu şarj kullanılır.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29"/>
          <p:cNvSpPr txBox="1">
            <a:spLocks noGrp="1"/>
          </p:cNvSpPr>
          <p:nvPr>
            <p:ph type="body" idx="1"/>
          </p:nvPr>
        </p:nvSpPr>
        <p:spPr>
          <a:xfrm>
            <a:off x="457200" y="260350"/>
            <a:ext cx="8435975"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Şekilden görüldüğü gibi, fırındaki işlem (kaynama) süresi fırına yüklenen hammaddenin ve fırından alınacak ürünün kimyasal kompozisyonuna bağlı olarak değişir.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Ancak ortalama süre 15-20 dakika kadardır.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30"/>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Bazik oksijen fırınında çelik üretimi esnasında egzotermik oksidasyon reaksiyonu ile önemli ölçüde enerji açığa çıkmaktadır.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enerji hedeflenen sıvı çelik sıcaklığından daha fazladır.</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ekstra ısı ortama ilave edilen çelik hurdası veya demir cevherinin ergitilmesi için tüketilmektedir.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Özellikle sıcaklık kontrol dışı ise Fe cevheri ilave edilir.  </a:t>
            </a:r>
            <a:endParaRPr/>
          </a:p>
          <a:p>
            <a:pPr marL="342900" lvl="0" indent="-219075" algn="l" rtl="0">
              <a:lnSpc>
                <a:spcPct val="90000"/>
              </a:lnSpc>
              <a:spcBef>
                <a:spcPts val="600"/>
              </a:spcBef>
              <a:spcAft>
                <a:spcPts val="0"/>
              </a:spcAft>
              <a:buSzPts val="1950"/>
              <a:buNone/>
            </a:pPr>
            <a:endParaRPr/>
          </a:p>
          <a:p>
            <a:pPr marL="342900" lvl="0" indent="-219075" algn="l" rtl="0">
              <a:lnSpc>
                <a:spcPct val="90000"/>
              </a:lnSpc>
              <a:spcBef>
                <a:spcPts val="600"/>
              </a:spcBef>
              <a:spcAft>
                <a:spcPts val="0"/>
              </a:spcAft>
              <a:buSzPts val="195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31"/>
          <p:cNvSpPr txBox="1">
            <a:spLocks noGrp="1"/>
          </p:cNvSpPr>
          <p:nvPr>
            <p:ph type="body" idx="1"/>
          </p:nvPr>
        </p:nvSpPr>
        <p:spPr>
          <a:xfrm>
            <a:off x="53975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365"/>
              <a:buFont typeface="Noto Sans Symbols"/>
              <a:buNone/>
            </a:pPr>
            <a:r>
              <a:rPr lang="tr-TR" sz="2100" b="1">
                <a:solidFill>
                  <a:srgbClr val="3333CC"/>
                </a:solidFill>
              </a:rPr>
              <a:t>3) Cürufun kontrolü</a:t>
            </a:r>
            <a:endParaRPr/>
          </a:p>
          <a:p>
            <a:pPr marL="342900" lvl="0" indent="-256222" algn="just" rtl="0">
              <a:lnSpc>
                <a:spcPct val="80000"/>
              </a:lnSpc>
              <a:spcBef>
                <a:spcPts val="420"/>
              </a:spcBef>
              <a:spcAft>
                <a:spcPts val="0"/>
              </a:spcAft>
              <a:buSzPts val="1365"/>
              <a:buNone/>
            </a:pPr>
            <a:endParaRPr sz="2100">
              <a:solidFill>
                <a:srgbClr val="3333CC"/>
              </a:solidFill>
            </a:endParaRPr>
          </a:p>
          <a:p>
            <a:pPr marL="342900" lvl="0" indent="-342900" algn="just" rtl="0">
              <a:lnSpc>
                <a:spcPct val="80000"/>
              </a:lnSpc>
              <a:spcBef>
                <a:spcPts val="480"/>
              </a:spcBef>
              <a:spcAft>
                <a:spcPts val="0"/>
              </a:spcAft>
              <a:buSzPts val="1560"/>
              <a:buChar char="■"/>
            </a:pPr>
            <a:r>
              <a:rPr lang="tr-TR" sz="2400"/>
              <a:t>Bazik oksijen fırınlarında kireç miktarının hesaplanmasında,</a:t>
            </a:r>
            <a:endParaRPr/>
          </a:p>
          <a:p>
            <a:pPr marL="342900" lvl="0" indent="-243840" algn="just" rtl="0">
              <a:lnSpc>
                <a:spcPct val="80000"/>
              </a:lnSpc>
              <a:spcBef>
                <a:spcPts val="480"/>
              </a:spcBef>
              <a:spcAft>
                <a:spcPts val="0"/>
              </a:spcAft>
              <a:buSzPts val="1560"/>
              <a:buNone/>
            </a:pPr>
            <a:endParaRPr sz="2400"/>
          </a:p>
          <a:p>
            <a:pPr marL="342900" lvl="0" indent="-342900" algn="just" rtl="0">
              <a:lnSpc>
                <a:spcPct val="80000"/>
              </a:lnSpc>
              <a:spcBef>
                <a:spcPts val="480"/>
              </a:spcBef>
              <a:spcAft>
                <a:spcPts val="0"/>
              </a:spcAft>
              <a:buSzPts val="1560"/>
              <a:buFont typeface="Noto Sans Symbols"/>
              <a:buNone/>
            </a:pPr>
            <a:r>
              <a:rPr lang="tr-TR" sz="2400" b="1">
                <a:solidFill>
                  <a:srgbClr val="FF0000"/>
                </a:solidFill>
              </a:rPr>
              <a:t>V = CaO/(SiO</a:t>
            </a:r>
            <a:r>
              <a:rPr lang="tr-TR" sz="2400" b="1" baseline="-25000">
                <a:solidFill>
                  <a:srgbClr val="FF0000"/>
                </a:solidFill>
              </a:rPr>
              <a:t>2</a:t>
            </a:r>
            <a:r>
              <a:rPr lang="tr-TR" sz="2400" b="1">
                <a:solidFill>
                  <a:srgbClr val="FF0000"/>
                </a:solidFill>
              </a:rPr>
              <a:t>+P</a:t>
            </a:r>
            <a:r>
              <a:rPr lang="tr-TR" sz="2400" b="1" baseline="-25000">
                <a:solidFill>
                  <a:srgbClr val="FF0000"/>
                </a:solidFill>
              </a:rPr>
              <a:t>2</a:t>
            </a:r>
            <a:r>
              <a:rPr lang="tr-TR" sz="2400" b="1">
                <a:solidFill>
                  <a:srgbClr val="FF0000"/>
                </a:solidFill>
              </a:rPr>
              <a:t>O</a:t>
            </a:r>
            <a:r>
              <a:rPr lang="tr-TR" sz="2400" b="1" baseline="-25000">
                <a:solidFill>
                  <a:srgbClr val="FF0000"/>
                </a:solidFill>
              </a:rPr>
              <a:t>5</a:t>
            </a:r>
            <a:r>
              <a:rPr lang="tr-TR" sz="2400" b="1">
                <a:solidFill>
                  <a:srgbClr val="FF0000"/>
                </a:solidFill>
              </a:rPr>
              <a:t>)  </a:t>
            </a:r>
            <a:r>
              <a:rPr lang="tr-TR" sz="2400"/>
              <a:t>formülü kullanılır.   </a:t>
            </a:r>
            <a:endParaRPr/>
          </a:p>
          <a:p>
            <a:pPr marL="342900" lvl="0" indent="-342900" algn="just" rtl="0">
              <a:lnSpc>
                <a:spcPct val="80000"/>
              </a:lnSpc>
              <a:spcBef>
                <a:spcPts val="480"/>
              </a:spcBef>
              <a:spcAft>
                <a:spcPts val="0"/>
              </a:spcAft>
              <a:buSzPts val="1560"/>
              <a:buFont typeface="Noto Sans Symbols"/>
              <a:buNone/>
            </a:pPr>
            <a:endParaRPr sz="2400"/>
          </a:p>
          <a:p>
            <a:pPr marL="342900" lvl="0" indent="-342900" algn="just" rtl="0">
              <a:lnSpc>
                <a:spcPct val="80000"/>
              </a:lnSpc>
              <a:spcBef>
                <a:spcPts val="480"/>
              </a:spcBef>
              <a:spcAft>
                <a:spcPts val="0"/>
              </a:spcAft>
              <a:buSzPts val="1560"/>
              <a:buChar char="■"/>
            </a:pPr>
            <a:r>
              <a:rPr lang="tr-TR" sz="2400"/>
              <a:t>Bununla beraber,  metal içindeki P miktarı nispeten sabit ve az olduğundan formüldeki P</a:t>
            </a:r>
            <a:r>
              <a:rPr lang="tr-TR" sz="2400" baseline="-25000"/>
              <a:t>2</a:t>
            </a:r>
            <a:r>
              <a:rPr lang="tr-TR" sz="2400"/>
              <a:t>0</a:t>
            </a:r>
            <a:r>
              <a:rPr lang="tr-TR" sz="2400" baseline="-25000"/>
              <a:t>5</a:t>
            </a:r>
            <a:r>
              <a:rPr lang="tr-TR" sz="2400"/>
              <a:t> ihmal edilerek kireç miktarı </a:t>
            </a:r>
            <a:endParaRPr/>
          </a:p>
          <a:p>
            <a:pPr marL="342900" lvl="0" indent="-243840" algn="just" rtl="0">
              <a:lnSpc>
                <a:spcPct val="80000"/>
              </a:lnSpc>
              <a:spcBef>
                <a:spcPts val="480"/>
              </a:spcBef>
              <a:spcAft>
                <a:spcPts val="0"/>
              </a:spcAft>
              <a:buSzPts val="1560"/>
              <a:buNone/>
            </a:pPr>
            <a:endParaRPr sz="2400"/>
          </a:p>
          <a:p>
            <a:pPr marL="342900" lvl="0" indent="-342900" algn="just" rtl="0">
              <a:lnSpc>
                <a:spcPct val="80000"/>
              </a:lnSpc>
              <a:spcBef>
                <a:spcPts val="480"/>
              </a:spcBef>
              <a:spcAft>
                <a:spcPts val="0"/>
              </a:spcAft>
              <a:buSzPts val="1560"/>
              <a:buFont typeface="Noto Sans Symbols"/>
              <a:buNone/>
            </a:pPr>
            <a:r>
              <a:rPr lang="tr-TR" sz="2400" b="1">
                <a:solidFill>
                  <a:srgbClr val="FF0000"/>
                </a:solidFill>
              </a:rPr>
              <a:t>V = CaO/SiO</a:t>
            </a:r>
            <a:r>
              <a:rPr lang="tr-TR" sz="2400" b="1" baseline="-25000">
                <a:solidFill>
                  <a:srgbClr val="FF0000"/>
                </a:solidFill>
              </a:rPr>
              <a:t>2</a:t>
            </a:r>
            <a:r>
              <a:rPr lang="tr-TR" sz="2400" b="1">
                <a:solidFill>
                  <a:srgbClr val="FF0000"/>
                </a:solidFill>
              </a:rPr>
              <a:t> </a:t>
            </a:r>
            <a:r>
              <a:rPr lang="tr-TR" sz="2400"/>
              <a:t> formülü ile hesap edilebilir.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32"/>
          <p:cNvSpPr txBox="1">
            <a:spLocks noGrp="1"/>
          </p:cNvSpPr>
          <p:nvPr>
            <p:ph type="body" idx="1"/>
          </p:nvPr>
        </p:nvSpPr>
        <p:spPr>
          <a:xfrm>
            <a:off x="457200" y="188913"/>
            <a:ext cx="8229600" cy="5942012"/>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Char char="■"/>
            </a:pPr>
            <a:r>
              <a:rPr lang="tr-TR" sz="2600"/>
              <a:t>Genel olarak cürufun baziklik derecesinin yani cüruftaki kalsiyum oksidin silisyum oksite oranının 3 olması (</a:t>
            </a:r>
            <a:r>
              <a:rPr lang="tr-TR" sz="2600" i="1">
                <a:solidFill>
                  <a:srgbClr val="FF0000"/>
                </a:solidFill>
              </a:rPr>
              <a:t>CaO/SiO</a:t>
            </a:r>
            <a:r>
              <a:rPr lang="tr-TR" sz="2600" i="1" baseline="-25000">
                <a:solidFill>
                  <a:srgbClr val="FF0000"/>
                </a:solidFill>
              </a:rPr>
              <a:t>2</a:t>
            </a:r>
            <a:r>
              <a:rPr lang="tr-TR" sz="2600" i="1">
                <a:solidFill>
                  <a:srgbClr val="FF0000"/>
                </a:solidFill>
              </a:rPr>
              <a:t> = 3</a:t>
            </a:r>
            <a:r>
              <a:rPr lang="tr-TR" sz="2600"/>
              <a:t>) istenir.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Bu oran, çeliğin içinde kalan S ve P miktarının kabul sınırlarının altında olması için yeterli kireç ilâvesini mümkün kılar.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Ayrıca, yeterli kireç ilâve edilmezse bir kısım silisyum oksit bazik özellikte olan magnezit tuğlalarla birleşir.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Bu da refrakter astarın çabuk aşınmasına sebep olur.</a:t>
            </a:r>
            <a:endParaRPr/>
          </a:p>
          <a:p>
            <a:pPr marL="342900" lvl="0" indent="-235584" algn="l" rtl="0">
              <a:lnSpc>
                <a:spcPct val="90000"/>
              </a:lnSpc>
              <a:spcBef>
                <a:spcPts val="520"/>
              </a:spcBef>
              <a:spcAft>
                <a:spcPts val="0"/>
              </a:spcAft>
              <a:buSzPts val="1690"/>
              <a:buNone/>
            </a:pPr>
            <a:endParaRPr sz="2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33"/>
          <p:cNvSpPr txBox="1">
            <a:spLocks noGrp="1"/>
          </p:cNvSpPr>
          <p:nvPr>
            <p:ph type="body" idx="1"/>
          </p:nvPr>
        </p:nvSpPr>
        <p:spPr>
          <a:xfrm>
            <a:off x="395288" y="260350"/>
            <a:ext cx="8497887"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Üfleme sırasında, fırından kırmızı - kahverengi ve toz yüklü bir duman çıkar.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 duman su ile soğutulan davlumbaz vasıtasıyla «toz toplama sistemi» ne gönderilerek temizlenir.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Bacadan temizlenmiş duman çıkar.</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Karbonun yanması sonunda konverterin ağzındaki alev azalır.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34"/>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Üflemenin sonu, istenilen karbon yüzdesine erişildiği alçak karbonlu dökümlerde konverterin ağzından çıkan alevin görünüşü ile, % 0,20 ve daha yüksek karbonlu dökümlerde ise sıcak metal tonu başına sarf edilen oksijen miktarı ile kabaca tespit edilir.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Bundan sonra oksijen kesilir, oksijen borusu yukarı alınarak fırın eğilir ve daldırma termokupl ile banyonun sıcaklığı ölçülür. </a:t>
            </a:r>
            <a:endParaRPr/>
          </a:p>
          <a:p>
            <a:pPr marL="342900" lvl="0" indent="-219075" algn="l" rtl="0">
              <a:spcBef>
                <a:spcPts val="600"/>
              </a:spcBef>
              <a:spcAft>
                <a:spcPts val="0"/>
              </a:spcAft>
              <a:buSzPts val="195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35"/>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365"/>
              <a:buChar char="■"/>
            </a:pPr>
            <a:r>
              <a:rPr lang="tr-TR" sz="2100"/>
              <a:t>Düşük karbonlu çelikler için arzu edilen döküm sıcaklığı 1600-1610 °C dir.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Sıcaklık döküm sıcaklığının üzerinde ise, banyonun soğuması için hesaplanmış miktarlarda hafif hurda ilâve edilir ve hurdanın banyo içinde dağılması için konverter sağa sola döndürülür.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Hurda eridiği zaman diğer bir sıcaklık ölçümü yapılır.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Şayet sıcaklık az ise kısa bir müddet tekrar üfleme ile arttırılabilir.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Bu arada çelikten kepçe ile numune alınır ve elde edilen karbon, manganez v.s. miktarları doğru olarak tespit edilir.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Karbon miktarı yüksek bulunduğu durumda tekrar üfleme ile azaltılır, gerekirse yeniden bir numune alınır. </a:t>
            </a:r>
            <a:endParaRPr/>
          </a:p>
          <a:p>
            <a:pPr marL="342900" lvl="0" indent="-256222" algn="just" rtl="0">
              <a:lnSpc>
                <a:spcPct val="90000"/>
              </a:lnSpc>
              <a:spcBef>
                <a:spcPts val="420"/>
              </a:spcBef>
              <a:spcAft>
                <a:spcPts val="0"/>
              </a:spcAft>
              <a:buSzPts val="1365"/>
              <a:buNone/>
            </a:pPr>
            <a:endParaRPr sz="2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36"/>
          <p:cNvSpPr txBox="1">
            <a:spLocks noGrp="1"/>
          </p:cNvSpPr>
          <p:nvPr>
            <p:ph type="body" idx="1"/>
          </p:nvPr>
        </p:nvSpPr>
        <p:spPr>
          <a:xfrm>
            <a:off x="250825" y="260350"/>
            <a:ext cx="8642350" cy="58324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430"/>
              <a:buChar char="■"/>
            </a:pPr>
            <a:r>
              <a:rPr lang="tr-TR" sz="2200"/>
              <a:t>İstenilen döküm sıcaklığına ve karbon yüzdesine erişildiğinde fırın döküm tarafına eğilir ve metal, döküm deliğinden potaya alınır. </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Yapılacak çelik cinsine göre hesaplanan ilâve maddeleri, alaşımlar (ferro manganez, ferro-silisyum, alüminyum v.s.) ve kok potaya, bakır, nikel ve molibden ise fırına ilâve edilir. </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Döküm bittikten sonra fırın ters tarafa döndürülerek cüruf alınır. </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Fırın boşaltıldıktan sonra ağız kısmını ve oksijen borusunu temizlemek gerekir, fakat genel olarak bir sonraki döküm için fırın hemen yüklenir. </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Şarjdan şarja geçen zaman (yükleme, çelikten numune alma, ve test zamanı dahil)  30-35 dakika arasındadır.</a:t>
            </a:r>
            <a:endParaRPr/>
          </a:p>
          <a:p>
            <a:pPr marL="342900" lvl="0" indent="-252095" algn="l" rtl="0">
              <a:lnSpc>
                <a:spcPct val="90000"/>
              </a:lnSpc>
              <a:spcBef>
                <a:spcPts val="440"/>
              </a:spcBef>
              <a:spcAft>
                <a:spcPts val="0"/>
              </a:spcAft>
              <a:buSzPts val="1430"/>
              <a:buNone/>
            </a:pP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37"/>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Font typeface="Noto Sans Symbols"/>
              <a:buNone/>
            </a:pPr>
            <a:r>
              <a:rPr lang="tr-TR" b="1">
                <a:solidFill>
                  <a:srgbClr val="3333CC"/>
                </a:solidFill>
              </a:rPr>
              <a:t>4) Şekillendirme</a:t>
            </a:r>
            <a:endParaRPr/>
          </a:p>
          <a:p>
            <a:pPr marL="342900" lvl="0" indent="-219075" algn="just" rtl="0">
              <a:spcBef>
                <a:spcPts val="600"/>
              </a:spcBef>
              <a:spcAft>
                <a:spcPts val="0"/>
              </a:spcAft>
              <a:buSzPts val="1950"/>
              <a:buNone/>
            </a:pPr>
            <a:endParaRPr b="1">
              <a:solidFill>
                <a:srgbClr val="3333CC"/>
              </a:solidFill>
            </a:endParaRPr>
          </a:p>
          <a:p>
            <a:pPr marL="342900" lvl="0" indent="-342900" algn="just" rtl="0">
              <a:spcBef>
                <a:spcPts val="600"/>
              </a:spcBef>
              <a:spcAft>
                <a:spcPts val="0"/>
              </a:spcAft>
              <a:buSzPts val="1950"/>
              <a:buChar char="■"/>
            </a:pPr>
            <a:r>
              <a:rPr lang="tr-TR"/>
              <a:t>Bazik oksijen fırını ürünü olan çeliğin 1537-1650 °C kimyasal analizi yapıldıktan sonra ya ikinci bir arıtma işlemine yada doğrudan sürekli döküm ünitelerine gönderilmektedirler.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Burada yani sürekli döküm ünitelerinde katılaşan çelik yarı bitmiş halde kare, dikdörtgen veya plaka seklindeki kütükler haline getirilirler.</a:t>
            </a:r>
            <a:endParaRPr/>
          </a:p>
          <a:p>
            <a:pPr marL="342900" lvl="0" indent="-219075" algn="just" rtl="0">
              <a:spcBef>
                <a:spcPts val="600"/>
              </a:spcBef>
              <a:spcAft>
                <a:spcPts val="0"/>
              </a:spcAft>
              <a:buSzPts val="195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138"/>
          <p:cNvPicPr preferRelativeResize="0">
            <a:picLocks noGrp="1"/>
          </p:cNvPicPr>
          <p:nvPr>
            <p:ph type="body" idx="1"/>
          </p:nvPr>
        </p:nvPicPr>
        <p:blipFill rotWithShape="1">
          <a:blip r:embed="rId3">
            <a:alphaModFix/>
          </a:blip>
          <a:srcRect/>
          <a:stretch/>
        </p:blipFill>
        <p:spPr>
          <a:xfrm>
            <a:off x="827088" y="476250"/>
            <a:ext cx="7343775" cy="550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103"/>
          <p:cNvPicPr preferRelativeResize="0">
            <a:picLocks noGrp="1"/>
          </p:cNvPicPr>
          <p:nvPr>
            <p:ph type="body" idx="1"/>
          </p:nvPr>
        </p:nvPicPr>
        <p:blipFill rotWithShape="1">
          <a:blip r:embed="rId3">
            <a:alphaModFix/>
          </a:blip>
          <a:srcRect/>
          <a:stretch/>
        </p:blipFill>
        <p:spPr>
          <a:xfrm>
            <a:off x="971550" y="404813"/>
            <a:ext cx="7561263" cy="5537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grpSp>
        <p:nvGrpSpPr>
          <p:cNvPr id="792" name="Google Shape;792;p139"/>
          <p:cNvGrpSpPr/>
          <p:nvPr/>
        </p:nvGrpSpPr>
        <p:grpSpPr>
          <a:xfrm>
            <a:off x="395288" y="476250"/>
            <a:ext cx="8458200" cy="5203825"/>
            <a:chOff x="240" y="816"/>
            <a:chExt cx="5328" cy="3278"/>
          </a:xfrm>
        </p:grpSpPr>
        <p:sp>
          <p:nvSpPr>
            <p:cNvPr id="793" name="Google Shape;793;p139"/>
            <p:cNvSpPr/>
            <p:nvPr/>
          </p:nvSpPr>
          <p:spPr>
            <a:xfrm>
              <a:off x="1104" y="1248"/>
              <a:ext cx="366" cy="23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Demir </a:t>
              </a:r>
              <a:endParaRPr/>
            </a:p>
            <a:p>
              <a:pPr marL="0" marR="0" lvl="0" indent="0" algn="l" rtl="0">
                <a:spcBef>
                  <a:spcPts val="0"/>
                </a:spcBef>
                <a:spcAft>
                  <a:spcPts val="0"/>
                </a:spcAft>
                <a:buNone/>
              </a:pPr>
              <a:r>
                <a:rPr lang="tr-TR" sz="1200">
                  <a:solidFill>
                    <a:srgbClr val="000000"/>
                  </a:solidFill>
                  <a:latin typeface="Verdana"/>
                  <a:ea typeface="Verdana"/>
                  <a:cs typeface="Verdana"/>
                  <a:sym typeface="Verdana"/>
                </a:rPr>
                <a:t>Cevheri</a:t>
              </a:r>
              <a:endParaRPr sz="1200">
                <a:solidFill>
                  <a:schemeClr val="dk1"/>
                </a:solidFill>
                <a:latin typeface="Verdana"/>
                <a:ea typeface="Verdana"/>
                <a:cs typeface="Verdana"/>
                <a:sym typeface="Verdana"/>
              </a:endParaRPr>
            </a:p>
          </p:txBody>
        </p:sp>
        <p:sp>
          <p:nvSpPr>
            <p:cNvPr id="794" name="Google Shape;794;p139"/>
            <p:cNvSpPr/>
            <p:nvPr/>
          </p:nvSpPr>
          <p:spPr>
            <a:xfrm>
              <a:off x="2780" y="1294"/>
              <a:ext cx="674" cy="11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1200" b="1">
                  <a:solidFill>
                    <a:srgbClr val="000000"/>
                  </a:solidFill>
                  <a:latin typeface="Verdana"/>
                  <a:ea typeface="Verdana"/>
                  <a:cs typeface="Verdana"/>
                  <a:sym typeface="Verdana"/>
                </a:rPr>
                <a:t>Pik Makinesi</a:t>
              </a:r>
              <a:endParaRPr sz="1200" b="1">
                <a:solidFill>
                  <a:schemeClr val="dk1"/>
                </a:solidFill>
                <a:latin typeface="Verdana"/>
                <a:ea typeface="Verdana"/>
                <a:cs typeface="Verdana"/>
                <a:sym typeface="Verdana"/>
              </a:endParaRPr>
            </a:p>
          </p:txBody>
        </p:sp>
        <p:sp>
          <p:nvSpPr>
            <p:cNvPr id="795" name="Google Shape;795;p139"/>
            <p:cNvSpPr/>
            <p:nvPr/>
          </p:nvSpPr>
          <p:spPr>
            <a:xfrm>
              <a:off x="3564" y="1294"/>
              <a:ext cx="141"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Pik</a:t>
              </a:r>
              <a:endParaRPr sz="1200">
                <a:solidFill>
                  <a:schemeClr val="dk1"/>
                </a:solidFill>
                <a:latin typeface="Verdana"/>
                <a:ea typeface="Verdana"/>
                <a:cs typeface="Verdana"/>
                <a:sym typeface="Verdana"/>
              </a:endParaRPr>
            </a:p>
          </p:txBody>
        </p:sp>
        <p:sp>
          <p:nvSpPr>
            <p:cNvPr id="796" name="Google Shape;796;p139"/>
            <p:cNvSpPr/>
            <p:nvPr/>
          </p:nvSpPr>
          <p:spPr>
            <a:xfrm>
              <a:off x="1632" y="1392"/>
              <a:ext cx="810"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b="1">
                  <a:solidFill>
                    <a:srgbClr val="000000"/>
                  </a:solidFill>
                  <a:latin typeface="Verdana"/>
                  <a:ea typeface="Verdana"/>
                  <a:cs typeface="Verdana"/>
                  <a:sym typeface="Verdana"/>
                </a:rPr>
                <a:t>Yüksek Fırınlar</a:t>
              </a:r>
              <a:endParaRPr sz="1200" b="1">
                <a:solidFill>
                  <a:schemeClr val="dk1"/>
                </a:solidFill>
                <a:latin typeface="Verdana"/>
                <a:ea typeface="Verdana"/>
                <a:cs typeface="Verdana"/>
                <a:sym typeface="Verdana"/>
              </a:endParaRPr>
            </a:p>
          </p:txBody>
        </p:sp>
        <p:sp>
          <p:nvSpPr>
            <p:cNvPr id="797" name="Google Shape;797;p139"/>
            <p:cNvSpPr/>
            <p:nvPr/>
          </p:nvSpPr>
          <p:spPr>
            <a:xfrm>
              <a:off x="5086" y="1864"/>
              <a:ext cx="482" cy="23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Kütük</a:t>
              </a:r>
              <a:endParaRPr/>
            </a:p>
            <a:p>
              <a:pPr marL="0" marR="0" lvl="0" indent="0" algn="l" rtl="0">
                <a:spcBef>
                  <a:spcPts val="0"/>
                </a:spcBef>
                <a:spcAft>
                  <a:spcPts val="0"/>
                </a:spcAft>
                <a:buNone/>
              </a:pPr>
              <a:r>
                <a:rPr lang="tr-TR" sz="1200">
                  <a:solidFill>
                    <a:srgbClr val="000000"/>
                  </a:solidFill>
                  <a:latin typeface="Verdana"/>
                  <a:ea typeface="Verdana"/>
                  <a:cs typeface="Verdana"/>
                  <a:sym typeface="Verdana"/>
                </a:rPr>
                <a:t>(Satış)</a:t>
              </a:r>
              <a:endParaRPr sz="1200">
                <a:solidFill>
                  <a:schemeClr val="dk1"/>
                </a:solidFill>
                <a:latin typeface="Verdana"/>
                <a:ea typeface="Verdana"/>
                <a:cs typeface="Verdana"/>
                <a:sym typeface="Verdana"/>
              </a:endParaRPr>
            </a:p>
          </p:txBody>
        </p:sp>
        <p:sp>
          <p:nvSpPr>
            <p:cNvPr id="798" name="Google Shape;798;p139"/>
            <p:cNvSpPr/>
            <p:nvPr/>
          </p:nvSpPr>
          <p:spPr>
            <a:xfrm>
              <a:off x="1612" y="2256"/>
              <a:ext cx="850"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b="1">
                  <a:solidFill>
                    <a:srgbClr val="000000"/>
                  </a:solidFill>
                  <a:latin typeface="Verdana"/>
                  <a:ea typeface="Verdana"/>
                  <a:cs typeface="Verdana"/>
                  <a:sym typeface="Verdana"/>
                </a:rPr>
                <a:t>Sinter Fabrikası</a:t>
              </a:r>
              <a:endParaRPr sz="1200" b="1">
                <a:solidFill>
                  <a:schemeClr val="dk1"/>
                </a:solidFill>
                <a:latin typeface="Verdana"/>
                <a:ea typeface="Verdana"/>
                <a:cs typeface="Verdana"/>
                <a:sym typeface="Verdana"/>
              </a:endParaRPr>
            </a:p>
          </p:txBody>
        </p:sp>
        <p:sp>
          <p:nvSpPr>
            <p:cNvPr id="799" name="Google Shape;799;p139"/>
            <p:cNvSpPr/>
            <p:nvPr/>
          </p:nvSpPr>
          <p:spPr>
            <a:xfrm>
              <a:off x="2984" y="2343"/>
              <a:ext cx="527"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b="1">
                  <a:solidFill>
                    <a:srgbClr val="000000"/>
                  </a:solidFill>
                  <a:latin typeface="Verdana"/>
                  <a:ea typeface="Verdana"/>
                  <a:cs typeface="Verdana"/>
                  <a:sym typeface="Verdana"/>
                </a:rPr>
                <a:t>Çelikhane</a:t>
              </a:r>
              <a:endParaRPr sz="1200" b="1">
                <a:solidFill>
                  <a:schemeClr val="dk1"/>
                </a:solidFill>
                <a:latin typeface="Verdana"/>
                <a:ea typeface="Verdana"/>
                <a:cs typeface="Verdana"/>
                <a:sym typeface="Verdana"/>
              </a:endParaRPr>
            </a:p>
          </p:txBody>
        </p:sp>
        <p:sp>
          <p:nvSpPr>
            <p:cNvPr id="800" name="Google Shape;800;p139"/>
            <p:cNvSpPr/>
            <p:nvPr/>
          </p:nvSpPr>
          <p:spPr>
            <a:xfrm>
              <a:off x="1104" y="2496"/>
              <a:ext cx="320"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Kömür</a:t>
              </a:r>
              <a:endParaRPr sz="1200">
                <a:solidFill>
                  <a:schemeClr val="dk1"/>
                </a:solidFill>
                <a:latin typeface="Verdana"/>
                <a:ea typeface="Verdana"/>
                <a:cs typeface="Verdana"/>
                <a:sym typeface="Verdana"/>
              </a:endParaRPr>
            </a:p>
          </p:txBody>
        </p:sp>
        <p:sp>
          <p:nvSpPr>
            <p:cNvPr id="801" name="Google Shape;801;p139"/>
            <p:cNvSpPr/>
            <p:nvPr/>
          </p:nvSpPr>
          <p:spPr>
            <a:xfrm>
              <a:off x="3075" y="2708"/>
              <a:ext cx="292" cy="34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1200">
                  <a:solidFill>
                    <a:srgbClr val="000000"/>
                  </a:solidFill>
                  <a:latin typeface="Verdana"/>
                  <a:ea typeface="Verdana"/>
                  <a:cs typeface="Verdana"/>
                  <a:sym typeface="Verdana"/>
                </a:rPr>
                <a:t>Hurda</a:t>
              </a:r>
              <a:endParaRPr/>
            </a:p>
            <a:p>
              <a:pPr marL="0" marR="0" lvl="0" indent="0" algn="ctr" rtl="0">
                <a:spcBef>
                  <a:spcPts val="0"/>
                </a:spcBef>
                <a:spcAft>
                  <a:spcPts val="0"/>
                </a:spcAft>
                <a:buNone/>
              </a:pPr>
              <a:r>
                <a:rPr lang="tr-TR" sz="1200">
                  <a:solidFill>
                    <a:srgbClr val="000000"/>
                  </a:solidFill>
                  <a:latin typeface="Verdana"/>
                  <a:ea typeface="Verdana"/>
                  <a:cs typeface="Verdana"/>
                  <a:sym typeface="Verdana"/>
                </a:rPr>
                <a:t>+</a:t>
              </a:r>
              <a:endParaRPr/>
            </a:p>
            <a:p>
              <a:pPr marL="0" marR="0" lvl="0" indent="0" algn="ctr" rtl="0">
                <a:spcBef>
                  <a:spcPts val="0"/>
                </a:spcBef>
                <a:spcAft>
                  <a:spcPts val="0"/>
                </a:spcAft>
                <a:buNone/>
              </a:pPr>
              <a:r>
                <a:rPr lang="tr-TR" sz="1200">
                  <a:solidFill>
                    <a:srgbClr val="000000"/>
                  </a:solidFill>
                  <a:latin typeface="Verdana"/>
                  <a:ea typeface="Verdana"/>
                  <a:cs typeface="Verdana"/>
                  <a:sym typeface="Verdana"/>
                </a:rPr>
                <a:t>Kireç</a:t>
              </a:r>
              <a:endParaRPr sz="1200">
                <a:solidFill>
                  <a:schemeClr val="dk1"/>
                </a:solidFill>
                <a:latin typeface="Verdana"/>
                <a:ea typeface="Verdana"/>
                <a:cs typeface="Verdana"/>
                <a:sym typeface="Verdana"/>
              </a:endParaRPr>
            </a:p>
          </p:txBody>
        </p:sp>
        <p:sp>
          <p:nvSpPr>
            <p:cNvPr id="802" name="Google Shape;802;p139"/>
            <p:cNvSpPr/>
            <p:nvPr/>
          </p:nvSpPr>
          <p:spPr>
            <a:xfrm>
              <a:off x="2326" y="2829"/>
              <a:ext cx="458"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  Pellet </a:t>
              </a:r>
              <a:endParaRPr sz="1200">
                <a:solidFill>
                  <a:schemeClr val="dk1"/>
                </a:solidFill>
                <a:latin typeface="Verdana"/>
                <a:ea typeface="Verdana"/>
                <a:cs typeface="Verdana"/>
                <a:sym typeface="Verdana"/>
              </a:endParaRPr>
            </a:p>
          </p:txBody>
        </p:sp>
        <p:sp>
          <p:nvSpPr>
            <p:cNvPr id="803" name="Google Shape;803;p139"/>
            <p:cNvSpPr/>
            <p:nvPr/>
          </p:nvSpPr>
          <p:spPr>
            <a:xfrm>
              <a:off x="4032" y="3312"/>
              <a:ext cx="1392" cy="11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1200" b="1">
                  <a:solidFill>
                    <a:srgbClr val="000000"/>
                  </a:solidFill>
                  <a:latin typeface="Verdana"/>
                  <a:ea typeface="Verdana"/>
                  <a:cs typeface="Verdana"/>
                  <a:sym typeface="Verdana"/>
                </a:rPr>
                <a:t>Tel Çubuk Haddehanesi</a:t>
              </a:r>
              <a:endParaRPr sz="1200" b="1">
                <a:solidFill>
                  <a:schemeClr val="dk1"/>
                </a:solidFill>
                <a:latin typeface="Verdana"/>
                <a:ea typeface="Verdana"/>
                <a:cs typeface="Verdana"/>
                <a:sym typeface="Verdana"/>
              </a:endParaRPr>
            </a:p>
          </p:txBody>
        </p:sp>
        <p:pic>
          <p:nvPicPr>
            <p:cNvPr id="804" name="Google Shape;804;p139"/>
            <p:cNvPicPr preferRelativeResize="0"/>
            <p:nvPr/>
          </p:nvPicPr>
          <p:blipFill rotWithShape="1">
            <a:blip r:embed="rId3">
              <a:alphaModFix/>
            </a:blip>
            <a:srcRect/>
            <a:stretch/>
          </p:blipFill>
          <p:spPr>
            <a:xfrm>
              <a:off x="2927" y="1876"/>
              <a:ext cx="489" cy="473"/>
            </a:xfrm>
            <a:prstGeom prst="rect">
              <a:avLst/>
            </a:prstGeom>
            <a:noFill/>
            <a:ln>
              <a:noFill/>
            </a:ln>
          </p:spPr>
        </p:pic>
        <p:sp>
          <p:nvSpPr>
            <p:cNvPr id="805" name="Google Shape;805;p139"/>
            <p:cNvSpPr/>
            <p:nvPr/>
          </p:nvSpPr>
          <p:spPr>
            <a:xfrm>
              <a:off x="3894" y="2772"/>
              <a:ext cx="153" cy="2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06" name="Google Shape;806;p139"/>
            <p:cNvGrpSpPr/>
            <p:nvPr/>
          </p:nvGrpSpPr>
          <p:grpSpPr>
            <a:xfrm>
              <a:off x="3851" y="3014"/>
              <a:ext cx="239" cy="288"/>
              <a:chOff x="10838" y="7353"/>
              <a:chExt cx="612" cy="661"/>
            </a:xfrm>
          </p:grpSpPr>
          <p:sp>
            <p:nvSpPr>
              <p:cNvPr id="807" name="Google Shape;807;p139"/>
              <p:cNvSpPr/>
              <p:nvPr/>
            </p:nvSpPr>
            <p:spPr>
              <a:xfrm>
                <a:off x="10838" y="7353"/>
                <a:ext cx="612" cy="6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8" name="Google Shape;808;p139"/>
              <p:cNvSpPr/>
              <p:nvPr/>
            </p:nvSpPr>
            <p:spPr>
              <a:xfrm>
                <a:off x="10838" y="7353"/>
                <a:ext cx="612" cy="6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09" name="Google Shape;809;p139"/>
            <p:cNvSpPr/>
            <p:nvPr/>
          </p:nvSpPr>
          <p:spPr>
            <a:xfrm>
              <a:off x="3894" y="3027"/>
              <a:ext cx="159" cy="2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0" name="Google Shape;810;p139"/>
            <p:cNvSpPr/>
            <p:nvPr/>
          </p:nvSpPr>
          <p:spPr>
            <a:xfrm>
              <a:off x="3704" y="2976"/>
              <a:ext cx="472" cy="70"/>
            </a:xfrm>
            <a:custGeom>
              <a:avLst/>
              <a:gdLst/>
              <a:ahLst/>
              <a:cxnLst/>
              <a:rect l="l" t="t" r="r" b="b"/>
              <a:pathLst>
                <a:path w="1209" h="162" extrusionOk="0">
                  <a:moveTo>
                    <a:pt x="0" y="0"/>
                  </a:moveTo>
                  <a:lnTo>
                    <a:pt x="503" y="0"/>
                  </a:lnTo>
                  <a:lnTo>
                    <a:pt x="628" y="59"/>
                  </a:lnTo>
                  <a:lnTo>
                    <a:pt x="1209" y="59"/>
                  </a:lnTo>
                  <a:lnTo>
                    <a:pt x="1209" y="103"/>
                  </a:lnTo>
                  <a:lnTo>
                    <a:pt x="628" y="103"/>
                  </a:lnTo>
                  <a:lnTo>
                    <a:pt x="503" y="162"/>
                  </a:lnTo>
                  <a:lnTo>
                    <a:pt x="0" y="162"/>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11" name="Google Shape;811;p139"/>
            <p:cNvGrpSpPr/>
            <p:nvPr/>
          </p:nvGrpSpPr>
          <p:grpSpPr>
            <a:xfrm>
              <a:off x="2969" y="1147"/>
              <a:ext cx="233" cy="52"/>
              <a:chOff x="8576" y="3063"/>
              <a:chExt cx="597" cy="118"/>
            </a:xfrm>
          </p:grpSpPr>
          <p:sp>
            <p:nvSpPr>
              <p:cNvPr id="812" name="Google Shape;812;p139"/>
              <p:cNvSpPr/>
              <p:nvPr/>
            </p:nvSpPr>
            <p:spPr>
              <a:xfrm>
                <a:off x="8576" y="3063"/>
                <a:ext cx="597" cy="118"/>
              </a:xfrm>
              <a:custGeom>
                <a:avLst/>
                <a:gdLst/>
                <a:ahLst/>
                <a:cxnLst/>
                <a:rect l="l" t="t" r="r" b="b"/>
                <a:pathLst>
                  <a:path w="597" h="118" extrusionOk="0">
                    <a:moveTo>
                      <a:pt x="0" y="15"/>
                    </a:moveTo>
                    <a:lnTo>
                      <a:pt x="597" y="0"/>
                    </a:lnTo>
                    <a:lnTo>
                      <a:pt x="534" y="59"/>
                    </a:lnTo>
                    <a:lnTo>
                      <a:pt x="440" y="89"/>
                    </a:lnTo>
                    <a:lnTo>
                      <a:pt x="377" y="118"/>
                    </a:lnTo>
                    <a:lnTo>
                      <a:pt x="204" y="118"/>
                    </a:lnTo>
                    <a:lnTo>
                      <a:pt x="79" y="74"/>
                    </a:lnTo>
                    <a:lnTo>
                      <a:pt x="31" y="45"/>
                    </a:lnTo>
                    <a:lnTo>
                      <a:pt x="0" y="15"/>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3" name="Google Shape;813;p139"/>
              <p:cNvSpPr/>
              <p:nvPr/>
            </p:nvSpPr>
            <p:spPr>
              <a:xfrm>
                <a:off x="8576" y="3063"/>
                <a:ext cx="597" cy="118"/>
              </a:xfrm>
              <a:custGeom>
                <a:avLst/>
                <a:gdLst/>
                <a:ahLst/>
                <a:cxnLst/>
                <a:rect l="l" t="t" r="r" b="b"/>
                <a:pathLst>
                  <a:path w="597" h="118" extrusionOk="0">
                    <a:moveTo>
                      <a:pt x="0" y="15"/>
                    </a:moveTo>
                    <a:lnTo>
                      <a:pt x="597" y="0"/>
                    </a:lnTo>
                    <a:lnTo>
                      <a:pt x="534" y="59"/>
                    </a:lnTo>
                    <a:lnTo>
                      <a:pt x="440" y="89"/>
                    </a:lnTo>
                    <a:lnTo>
                      <a:pt x="377" y="118"/>
                    </a:lnTo>
                    <a:lnTo>
                      <a:pt x="204" y="118"/>
                    </a:lnTo>
                    <a:lnTo>
                      <a:pt x="79" y="74"/>
                    </a:lnTo>
                    <a:lnTo>
                      <a:pt x="31" y="45"/>
                    </a:lnTo>
                    <a:lnTo>
                      <a:pt x="0" y="1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14" name="Google Shape;814;p139"/>
            <p:cNvGrpSpPr/>
            <p:nvPr/>
          </p:nvGrpSpPr>
          <p:grpSpPr>
            <a:xfrm>
              <a:off x="2921" y="1001"/>
              <a:ext cx="348" cy="230"/>
              <a:chOff x="8450" y="2726"/>
              <a:chExt cx="896" cy="528"/>
            </a:xfrm>
          </p:grpSpPr>
          <p:sp>
            <p:nvSpPr>
              <p:cNvPr id="815" name="Google Shape;815;p139"/>
              <p:cNvSpPr/>
              <p:nvPr/>
            </p:nvSpPr>
            <p:spPr>
              <a:xfrm>
                <a:off x="8450" y="2726"/>
                <a:ext cx="896" cy="528"/>
              </a:xfrm>
              <a:custGeom>
                <a:avLst/>
                <a:gdLst/>
                <a:ahLst/>
                <a:cxnLst/>
                <a:rect l="l" t="t" r="r" b="b"/>
                <a:pathLst>
                  <a:path w="896" h="528" extrusionOk="0">
                    <a:moveTo>
                      <a:pt x="16" y="205"/>
                    </a:moveTo>
                    <a:lnTo>
                      <a:pt x="47" y="161"/>
                    </a:lnTo>
                    <a:lnTo>
                      <a:pt x="95" y="132"/>
                    </a:lnTo>
                    <a:lnTo>
                      <a:pt x="157" y="88"/>
                    </a:lnTo>
                    <a:lnTo>
                      <a:pt x="236" y="73"/>
                    </a:lnTo>
                    <a:lnTo>
                      <a:pt x="299" y="58"/>
                    </a:lnTo>
                    <a:lnTo>
                      <a:pt x="299" y="0"/>
                    </a:lnTo>
                    <a:lnTo>
                      <a:pt x="534" y="0"/>
                    </a:lnTo>
                    <a:lnTo>
                      <a:pt x="534" y="58"/>
                    </a:lnTo>
                    <a:lnTo>
                      <a:pt x="597" y="73"/>
                    </a:lnTo>
                    <a:lnTo>
                      <a:pt x="644" y="88"/>
                    </a:lnTo>
                    <a:lnTo>
                      <a:pt x="691" y="117"/>
                    </a:lnTo>
                    <a:lnTo>
                      <a:pt x="739" y="147"/>
                    </a:lnTo>
                    <a:lnTo>
                      <a:pt x="770" y="176"/>
                    </a:lnTo>
                    <a:lnTo>
                      <a:pt x="786" y="205"/>
                    </a:lnTo>
                    <a:lnTo>
                      <a:pt x="801" y="220"/>
                    </a:lnTo>
                    <a:lnTo>
                      <a:pt x="801" y="235"/>
                    </a:lnTo>
                    <a:lnTo>
                      <a:pt x="707" y="235"/>
                    </a:lnTo>
                    <a:lnTo>
                      <a:pt x="691" y="220"/>
                    </a:lnTo>
                    <a:lnTo>
                      <a:pt x="660" y="191"/>
                    </a:lnTo>
                    <a:lnTo>
                      <a:pt x="613" y="161"/>
                    </a:lnTo>
                    <a:lnTo>
                      <a:pt x="566" y="147"/>
                    </a:lnTo>
                    <a:lnTo>
                      <a:pt x="519" y="132"/>
                    </a:lnTo>
                    <a:lnTo>
                      <a:pt x="472" y="117"/>
                    </a:lnTo>
                    <a:lnTo>
                      <a:pt x="409" y="117"/>
                    </a:lnTo>
                    <a:lnTo>
                      <a:pt x="330" y="117"/>
                    </a:lnTo>
                    <a:lnTo>
                      <a:pt x="283" y="132"/>
                    </a:lnTo>
                    <a:lnTo>
                      <a:pt x="236" y="147"/>
                    </a:lnTo>
                    <a:lnTo>
                      <a:pt x="189" y="176"/>
                    </a:lnTo>
                    <a:lnTo>
                      <a:pt x="157" y="191"/>
                    </a:lnTo>
                    <a:lnTo>
                      <a:pt x="126" y="220"/>
                    </a:lnTo>
                    <a:lnTo>
                      <a:pt x="95" y="249"/>
                    </a:lnTo>
                    <a:lnTo>
                      <a:pt x="95" y="279"/>
                    </a:lnTo>
                    <a:lnTo>
                      <a:pt x="95" y="308"/>
                    </a:lnTo>
                    <a:lnTo>
                      <a:pt x="95" y="337"/>
                    </a:lnTo>
                    <a:lnTo>
                      <a:pt x="126" y="367"/>
                    </a:lnTo>
                    <a:lnTo>
                      <a:pt x="157" y="396"/>
                    </a:lnTo>
                    <a:lnTo>
                      <a:pt x="205" y="411"/>
                    </a:lnTo>
                    <a:lnTo>
                      <a:pt x="252" y="426"/>
                    </a:lnTo>
                    <a:lnTo>
                      <a:pt x="299" y="440"/>
                    </a:lnTo>
                    <a:lnTo>
                      <a:pt x="377" y="455"/>
                    </a:lnTo>
                    <a:lnTo>
                      <a:pt x="456" y="455"/>
                    </a:lnTo>
                    <a:lnTo>
                      <a:pt x="519" y="440"/>
                    </a:lnTo>
                    <a:lnTo>
                      <a:pt x="566" y="426"/>
                    </a:lnTo>
                    <a:lnTo>
                      <a:pt x="629" y="411"/>
                    </a:lnTo>
                    <a:lnTo>
                      <a:pt x="676" y="382"/>
                    </a:lnTo>
                    <a:lnTo>
                      <a:pt x="691" y="352"/>
                    </a:lnTo>
                    <a:lnTo>
                      <a:pt x="707" y="337"/>
                    </a:lnTo>
                    <a:lnTo>
                      <a:pt x="896" y="337"/>
                    </a:lnTo>
                    <a:lnTo>
                      <a:pt x="896" y="382"/>
                    </a:lnTo>
                    <a:lnTo>
                      <a:pt x="786" y="382"/>
                    </a:lnTo>
                    <a:lnTo>
                      <a:pt x="770" y="396"/>
                    </a:lnTo>
                    <a:lnTo>
                      <a:pt x="723" y="426"/>
                    </a:lnTo>
                    <a:lnTo>
                      <a:pt x="691" y="455"/>
                    </a:lnTo>
                    <a:lnTo>
                      <a:pt x="644" y="484"/>
                    </a:lnTo>
                    <a:lnTo>
                      <a:pt x="613" y="499"/>
                    </a:lnTo>
                    <a:lnTo>
                      <a:pt x="581" y="514"/>
                    </a:lnTo>
                    <a:lnTo>
                      <a:pt x="503" y="514"/>
                    </a:lnTo>
                    <a:lnTo>
                      <a:pt x="409" y="528"/>
                    </a:lnTo>
                    <a:lnTo>
                      <a:pt x="330" y="528"/>
                    </a:lnTo>
                    <a:lnTo>
                      <a:pt x="299" y="514"/>
                    </a:lnTo>
                    <a:lnTo>
                      <a:pt x="220" y="499"/>
                    </a:lnTo>
                    <a:lnTo>
                      <a:pt x="157" y="484"/>
                    </a:lnTo>
                    <a:lnTo>
                      <a:pt x="110" y="440"/>
                    </a:lnTo>
                    <a:lnTo>
                      <a:pt x="47" y="411"/>
                    </a:lnTo>
                    <a:lnTo>
                      <a:pt x="32" y="382"/>
                    </a:lnTo>
                    <a:lnTo>
                      <a:pt x="16" y="352"/>
                    </a:lnTo>
                    <a:lnTo>
                      <a:pt x="0" y="308"/>
                    </a:lnTo>
                    <a:lnTo>
                      <a:pt x="0" y="235"/>
                    </a:lnTo>
                    <a:lnTo>
                      <a:pt x="16" y="205"/>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6" name="Google Shape;816;p139"/>
              <p:cNvSpPr/>
              <p:nvPr/>
            </p:nvSpPr>
            <p:spPr>
              <a:xfrm>
                <a:off x="8450" y="2726"/>
                <a:ext cx="896" cy="528"/>
              </a:xfrm>
              <a:custGeom>
                <a:avLst/>
                <a:gdLst/>
                <a:ahLst/>
                <a:cxnLst/>
                <a:rect l="l" t="t" r="r" b="b"/>
                <a:pathLst>
                  <a:path w="896" h="528" extrusionOk="0">
                    <a:moveTo>
                      <a:pt x="16" y="205"/>
                    </a:moveTo>
                    <a:lnTo>
                      <a:pt x="47" y="161"/>
                    </a:lnTo>
                    <a:lnTo>
                      <a:pt x="95" y="132"/>
                    </a:lnTo>
                    <a:lnTo>
                      <a:pt x="157" y="88"/>
                    </a:lnTo>
                    <a:lnTo>
                      <a:pt x="236" y="73"/>
                    </a:lnTo>
                    <a:lnTo>
                      <a:pt x="299" y="58"/>
                    </a:lnTo>
                    <a:lnTo>
                      <a:pt x="299" y="0"/>
                    </a:lnTo>
                    <a:lnTo>
                      <a:pt x="534" y="0"/>
                    </a:lnTo>
                    <a:lnTo>
                      <a:pt x="534" y="58"/>
                    </a:lnTo>
                    <a:lnTo>
                      <a:pt x="597" y="73"/>
                    </a:lnTo>
                    <a:lnTo>
                      <a:pt x="644" y="88"/>
                    </a:lnTo>
                    <a:lnTo>
                      <a:pt x="691" y="117"/>
                    </a:lnTo>
                    <a:lnTo>
                      <a:pt x="739" y="147"/>
                    </a:lnTo>
                    <a:lnTo>
                      <a:pt x="770" y="176"/>
                    </a:lnTo>
                    <a:lnTo>
                      <a:pt x="786" y="205"/>
                    </a:lnTo>
                    <a:lnTo>
                      <a:pt x="801" y="220"/>
                    </a:lnTo>
                    <a:lnTo>
                      <a:pt x="801" y="235"/>
                    </a:lnTo>
                    <a:lnTo>
                      <a:pt x="707" y="235"/>
                    </a:lnTo>
                    <a:lnTo>
                      <a:pt x="691" y="220"/>
                    </a:lnTo>
                    <a:lnTo>
                      <a:pt x="660" y="191"/>
                    </a:lnTo>
                    <a:lnTo>
                      <a:pt x="613" y="161"/>
                    </a:lnTo>
                    <a:lnTo>
                      <a:pt x="566" y="147"/>
                    </a:lnTo>
                    <a:lnTo>
                      <a:pt x="519" y="132"/>
                    </a:lnTo>
                    <a:lnTo>
                      <a:pt x="472" y="117"/>
                    </a:lnTo>
                    <a:lnTo>
                      <a:pt x="409" y="117"/>
                    </a:lnTo>
                    <a:lnTo>
                      <a:pt x="330" y="117"/>
                    </a:lnTo>
                    <a:lnTo>
                      <a:pt x="283" y="132"/>
                    </a:lnTo>
                    <a:lnTo>
                      <a:pt x="236" y="147"/>
                    </a:lnTo>
                    <a:lnTo>
                      <a:pt x="189" y="176"/>
                    </a:lnTo>
                    <a:lnTo>
                      <a:pt x="157" y="191"/>
                    </a:lnTo>
                    <a:lnTo>
                      <a:pt x="126" y="220"/>
                    </a:lnTo>
                    <a:lnTo>
                      <a:pt x="95" y="249"/>
                    </a:lnTo>
                    <a:lnTo>
                      <a:pt x="95" y="279"/>
                    </a:lnTo>
                    <a:lnTo>
                      <a:pt x="95" y="308"/>
                    </a:lnTo>
                    <a:lnTo>
                      <a:pt x="95" y="337"/>
                    </a:lnTo>
                    <a:lnTo>
                      <a:pt x="126" y="367"/>
                    </a:lnTo>
                    <a:lnTo>
                      <a:pt x="157" y="396"/>
                    </a:lnTo>
                    <a:lnTo>
                      <a:pt x="205" y="411"/>
                    </a:lnTo>
                    <a:lnTo>
                      <a:pt x="252" y="426"/>
                    </a:lnTo>
                    <a:lnTo>
                      <a:pt x="299" y="440"/>
                    </a:lnTo>
                    <a:lnTo>
                      <a:pt x="377" y="455"/>
                    </a:lnTo>
                    <a:lnTo>
                      <a:pt x="456" y="455"/>
                    </a:lnTo>
                    <a:lnTo>
                      <a:pt x="519" y="440"/>
                    </a:lnTo>
                    <a:lnTo>
                      <a:pt x="566" y="426"/>
                    </a:lnTo>
                    <a:lnTo>
                      <a:pt x="629" y="411"/>
                    </a:lnTo>
                    <a:lnTo>
                      <a:pt x="676" y="382"/>
                    </a:lnTo>
                    <a:lnTo>
                      <a:pt x="691" y="352"/>
                    </a:lnTo>
                    <a:lnTo>
                      <a:pt x="707" y="337"/>
                    </a:lnTo>
                    <a:lnTo>
                      <a:pt x="896" y="337"/>
                    </a:lnTo>
                    <a:lnTo>
                      <a:pt x="896" y="382"/>
                    </a:lnTo>
                    <a:lnTo>
                      <a:pt x="786" y="382"/>
                    </a:lnTo>
                    <a:lnTo>
                      <a:pt x="770" y="396"/>
                    </a:lnTo>
                    <a:lnTo>
                      <a:pt x="723" y="426"/>
                    </a:lnTo>
                    <a:lnTo>
                      <a:pt x="691" y="455"/>
                    </a:lnTo>
                    <a:lnTo>
                      <a:pt x="644" y="484"/>
                    </a:lnTo>
                    <a:lnTo>
                      <a:pt x="613" y="499"/>
                    </a:lnTo>
                    <a:lnTo>
                      <a:pt x="581" y="514"/>
                    </a:lnTo>
                    <a:lnTo>
                      <a:pt x="503" y="514"/>
                    </a:lnTo>
                    <a:lnTo>
                      <a:pt x="409" y="528"/>
                    </a:lnTo>
                    <a:lnTo>
                      <a:pt x="330" y="528"/>
                    </a:lnTo>
                    <a:lnTo>
                      <a:pt x="299" y="514"/>
                    </a:lnTo>
                    <a:lnTo>
                      <a:pt x="220" y="499"/>
                    </a:lnTo>
                    <a:lnTo>
                      <a:pt x="157" y="484"/>
                    </a:lnTo>
                    <a:lnTo>
                      <a:pt x="110" y="440"/>
                    </a:lnTo>
                    <a:lnTo>
                      <a:pt x="47" y="411"/>
                    </a:lnTo>
                    <a:lnTo>
                      <a:pt x="32" y="382"/>
                    </a:lnTo>
                    <a:lnTo>
                      <a:pt x="16" y="352"/>
                    </a:lnTo>
                    <a:lnTo>
                      <a:pt x="0" y="308"/>
                    </a:lnTo>
                    <a:lnTo>
                      <a:pt x="0" y="235"/>
                    </a:lnTo>
                    <a:lnTo>
                      <a:pt x="16" y="20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17" name="Google Shape;817;p139"/>
            <p:cNvGrpSpPr/>
            <p:nvPr/>
          </p:nvGrpSpPr>
          <p:grpSpPr>
            <a:xfrm>
              <a:off x="2921" y="1218"/>
              <a:ext cx="348" cy="76"/>
              <a:chOff x="8450" y="3225"/>
              <a:chExt cx="896" cy="176"/>
            </a:xfrm>
          </p:grpSpPr>
          <p:sp>
            <p:nvSpPr>
              <p:cNvPr id="818" name="Google Shape;818;p139"/>
              <p:cNvSpPr/>
              <p:nvPr/>
            </p:nvSpPr>
            <p:spPr>
              <a:xfrm>
                <a:off x="8450" y="3225"/>
                <a:ext cx="896" cy="176"/>
              </a:xfrm>
              <a:custGeom>
                <a:avLst/>
                <a:gdLst/>
                <a:ahLst/>
                <a:cxnLst/>
                <a:rect l="l" t="t" r="r" b="b"/>
                <a:pathLst>
                  <a:path w="896" h="176" extrusionOk="0">
                    <a:moveTo>
                      <a:pt x="0" y="176"/>
                    </a:moveTo>
                    <a:lnTo>
                      <a:pt x="157" y="15"/>
                    </a:lnTo>
                    <a:lnTo>
                      <a:pt x="236" y="44"/>
                    </a:lnTo>
                    <a:lnTo>
                      <a:pt x="346" y="74"/>
                    </a:lnTo>
                    <a:lnTo>
                      <a:pt x="393" y="74"/>
                    </a:lnTo>
                    <a:lnTo>
                      <a:pt x="487" y="74"/>
                    </a:lnTo>
                    <a:lnTo>
                      <a:pt x="519" y="59"/>
                    </a:lnTo>
                    <a:lnTo>
                      <a:pt x="581" y="59"/>
                    </a:lnTo>
                    <a:lnTo>
                      <a:pt x="629" y="29"/>
                    </a:lnTo>
                    <a:lnTo>
                      <a:pt x="707" y="0"/>
                    </a:lnTo>
                    <a:lnTo>
                      <a:pt x="896" y="176"/>
                    </a:lnTo>
                    <a:lnTo>
                      <a:pt x="0" y="176"/>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9" name="Google Shape;819;p139"/>
              <p:cNvSpPr/>
              <p:nvPr/>
            </p:nvSpPr>
            <p:spPr>
              <a:xfrm>
                <a:off x="8450" y="3225"/>
                <a:ext cx="896" cy="176"/>
              </a:xfrm>
              <a:custGeom>
                <a:avLst/>
                <a:gdLst/>
                <a:ahLst/>
                <a:cxnLst/>
                <a:rect l="l" t="t" r="r" b="b"/>
                <a:pathLst>
                  <a:path w="896" h="176" extrusionOk="0">
                    <a:moveTo>
                      <a:pt x="0" y="176"/>
                    </a:moveTo>
                    <a:lnTo>
                      <a:pt x="157" y="15"/>
                    </a:lnTo>
                    <a:lnTo>
                      <a:pt x="236" y="44"/>
                    </a:lnTo>
                    <a:lnTo>
                      <a:pt x="346" y="74"/>
                    </a:lnTo>
                    <a:lnTo>
                      <a:pt x="393" y="74"/>
                    </a:lnTo>
                    <a:lnTo>
                      <a:pt x="487" y="74"/>
                    </a:lnTo>
                    <a:lnTo>
                      <a:pt x="519" y="59"/>
                    </a:lnTo>
                    <a:lnTo>
                      <a:pt x="581" y="59"/>
                    </a:lnTo>
                    <a:lnTo>
                      <a:pt x="629" y="29"/>
                    </a:lnTo>
                    <a:lnTo>
                      <a:pt x="707" y="0"/>
                    </a:lnTo>
                    <a:lnTo>
                      <a:pt x="896" y="176"/>
                    </a:lnTo>
                    <a:lnTo>
                      <a:pt x="0" y="176"/>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820" name="Google Shape;820;p139"/>
            <p:cNvPicPr preferRelativeResize="0"/>
            <p:nvPr/>
          </p:nvPicPr>
          <p:blipFill rotWithShape="1">
            <a:blip r:embed="rId4">
              <a:alphaModFix/>
            </a:blip>
            <a:srcRect/>
            <a:stretch/>
          </p:blipFill>
          <p:spPr>
            <a:xfrm>
              <a:off x="1023" y="2880"/>
              <a:ext cx="588" cy="358"/>
            </a:xfrm>
            <a:prstGeom prst="rect">
              <a:avLst/>
            </a:prstGeom>
            <a:noFill/>
            <a:ln>
              <a:noFill/>
            </a:ln>
          </p:spPr>
        </p:pic>
        <p:pic>
          <p:nvPicPr>
            <p:cNvPr id="821" name="Google Shape;821;p139"/>
            <p:cNvPicPr preferRelativeResize="0"/>
            <p:nvPr/>
          </p:nvPicPr>
          <p:blipFill rotWithShape="1">
            <a:blip r:embed="rId5">
              <a:alphaModFix/>
            </a:blip>
            <a:srcRect/>
            <a:stretch/>
          </p:blipFill>
          <p:spPr>
            <a:xfrm>
              <a:off x="1764" y="1889"/>
              <a:ext cx="637" cy="358"/>
            </a:xfrm>
            <a:prstGeom prst="rect">
              <a:avLst/>
            </a:prstGeom>
            <a:noFill/>
            <a:ln>
              <a:noFill/>
            </a:ln>
          </p:spPr>
        </p:pic>
        <p:pic>
          <p:nvPicPr>
            <p:cNvPr id="822" name="Google Shape;822;p139"/>
            <p:cNvPicPr preferRelativeResize="0"/>
            <p:nvPr/>
          </p:nvPicPr>
          <p:blipFill rotWithShape="1">
            <a:blip r:embed="rId6">
              <a:alphaModFix/>
            </a:blip>
            <a:srcRect/>
            <a:stretch/>
          </p:blipFill>
          <p:spPr>
            <a:xfrm>
              <a:off x="240" y="834"/>
              <a:ext cx="686" cy="281"/>
            </a:xfrm>
            <a:prstGeom prst="rect">
              <a:avLst/>
            </a:prstGeom>
            <a:noFill/>
            <a:ln>
              <a:noFill/>
            </a:ln>
          </p:spPr>
        </p:pic>
        <p:pic>
          <p:nvPicPr>
            <p:cNvPr id="823" name="Google Shape;823;p139"/>
            <p:cNvPicPr preferRelativeResize="0"/>
            <p:nvPr/>
          </p:nvPicPr>
          <p:blipFill rotWithShape="1">
            <a:blip r:embed="rId7">
              <a:alphaModFix/>
            </a:blip>
            <a:srcRect/>
            <a:stretch/>
          </p:blipFill>
          <p:spPr>
            <a:xfrm>
              <a:off x="320" y="1122"/>
              <a:ext cx="606" cy="383"/>
            </a:xfrm>
            <a:prstGeom prst="rect">
              <a:avLst/>
            </a:prstGeom>
            <a:noFill/>
            <a:ln>
              <a:noFill/>
            </a:ln>
          </p:spPr>
        </p:pic>
        <p:grpSp>
          <p:nvGrpSpPr>
            <p:cNvPr id="824" name="Google Shape;824;p139"/>
            <p:cNvGrpSpPr/>
            <p:nvPr/>
          </p:nvGrpSpPr>
          <p:grpSpPr>
            <a:xfrm>
              <a:off x="932" y="988"/>
              <a:ext cx="269" cy="294"/>
              <a:chOff x="3345" y="2696"/>
              <a:chExt cx="691" cy="676"/>
            </a:xfrm>
          </p:grpSpPr>
          <p:sp>
            <p:nvSpPr>
              <p:cNvPr id="825" name="Google Shape;825;p139"/>
              <p:cNvSpPr/>
              <p:nvPr/>
            </p:nvSpPr>
            <p:spPr>
              <a:xfrm>
                <a:off x="3345" y="2696"/>
                <a:ext cx="566" cy="558"/>
              </a:xfrm>
              <a:custGeom>
                <a:avLst/>
                <a:gdLst/>
                <a:ahLst/>
                <a:cxnLst/>
                <a:rect l="l" t="t" r="r" b="b"/>
                <a:pathLst>
                  <a:path w="566" h="558" extrusionOk="0">
                    <a:moveTo>
                      <a:pt x="32" y="0"/>
                    </a:moveTo>
                    <a:lnTo>
                      <a:pt x="0" y="30"/>
                    </a:lnTo>
                    <a:lnTo>
                      <a:pt x="534" y="558"/>
                    </a:lnTo>
                    <a:lnTo>
                      <a:pt x="566" y="529"/>
                    </a:lnTo>
                    <a:lnTo>
                      <a:pt x="32" y="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6" name="Google Shape;826;p139"/>
              <p:cNvSpPr/>
              <p:nvPr/>
            </p:nvSpPr>
            <p:spPr>
              <a:xfrm>
                <a:off x="3785" y="3137"/>
                <a:ext cx="251" cy="235"/>
              </a:xfrm>
              <a:custGeom>
                <a:avLst/>
                <a:gdLst/>
                <a:ahLst/>
                <a:cxnLst/>
                <a:rect l="l" t="t" r="r" b="b"/>
                <a:pathLst>
                  <a:path w="251" h="235" extrusionOk="0">
                    <a:moveTo>
                      <a:pt x="0" y="147"/>
                    </a:moveTo>
                    <a:lnTo>
                      <a:pt x="251" y="235"/>
                    </a:lnTo>
                    <a:lnTo>
                      <a:pt x="157" y="0"/>
                    </a:lnTo>
                    <a:lnTo>
                      <a:pt x="0" y="147"/>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27" name="Google Shape;827;p139"/>
            <p:cNvGrpSpPr/>
            <p:nvPr/>
          </p:nvGrpSpPr>
          <p:grpSpPr>
            <a:xfrm>
              <a:off x="937" y="1346"/>
              <a:ext cx="141" cy="96"/>
              <a:chOff x="3361" y="3519"/>
              <a:chExt cx="361" cy="220"/>
            </a:xfrm>
          </p:grpSpPr>
          <p:sp>
            <p:nvSpPr>
              <p:cNvPr id="828" name="Google Shape;828;p139"/>
              <p:cNvSpPr/>
              <p:nvPr/>
            </p:nvSpPr>
            <p:spPr>
              <a:xfrm>
                <a:off x="3361" y="3607"/>
                <a:ext cx="173"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9" name="Google Shape;829;p139"/>
              <p:cNvSpPr/>
              <p:nvPr/>
            </p:nvSpPr>
            <p:spPr>
              <a:xfrm>
                <a:off x="3502" y="3519"/>
                <a:ext cx="220" cy="220"/>
              </a:xfrm>
              <a:custGeom>
                <a:avLst/>
                <a:gdLst/>
                <a:ahLst/>
                <a:cxnLst/>
                <a:rect l="l" t="t" r="r" b="b"/>
                <a:pathLst>
                  <a:path w="220" h="220" extrusionOk="0">
                    <a:moveTo>
                      <a:pt x="0" y="220"/>
                    </a:moveTo>
                    <a:lnTo>
                      <a:pt x="220" y="117"/>
                    </a:lnTo>
                    <a:lnTo>
                      <a:pt x="0" y="0"/>
                    </a:lnTo>
                    <a:lnTo>
                      <a:pt x="0" y="22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830" name="Google Shape;830;p139"/>
            <p:cNvPicPr preferRelativeResize="0"/>
            <p:nvPr/>
          </p:nvPicPr>
          <p:blipFill rotWithShape="1">
            <a:blip r:embed="rId8">
              <a:alphaModFix/>
            </a:blip>
            <a:srcRect/>
            <a:stretch/>
          </p:blipFill>
          <p:spPr>
            <a:xfrm>
              <a:off x="1771" y="950"/>
              <a:ext cx="287" cy="428"/>
            </a:xfrm>
            <a:prstGeom prst="rect">
              <a:avLst/>
            </a:prstGeom>
            <a:noFill/>
            <a:ln>
              <a:noFill/>
            </a:ln>
          </p:spPr>
        </p:pic>
        <p:pic>
          <p:nvPicPr>
            <p:cNvPr id="831" name="Google Shape;831;p139"/>
            <p:cNvPicPr preferRelativeResize="0"/>
            <p:nvPr/>
          </p:nvPicPr>
          <p:blipFill rotWithShape="1">
            <a:blip r:embed="rId8">
              <a:alphaModFix/>
            </a:blip>
            <a:srcRect/>
            <a:stretch/>
          </p:blipFill>
          <p:spPr>
            <a:xfrm>
              <a:off x="2058" y="950"/>
              <a:ext cx="288" cy="428"/>
            </a:xfrm>
            <a:prstGeom prst="rect">
              <a:avLst/>
            </a:prstGeom>
            <a:noFill/>
            <a:ln>
              <a:noFill/>
            </a:ln>
          </p:spPr>
        </p:pic>
        <p:pic>
          <p:nvPicPr>
            <p:cNvPr id="832" name="Google Shape;832;p139"/>
            <p:cNvPicPr preferRelativeResize="0"/>
            <p:nvPr/>
          </p:nvPicPr>
          <p:blipFill rotWithShape="1">
            <a:blip r:embed="rId8">
              <a:alphaModFix/>
            </a:blip>
            <a:srcRect/>
            <a:stretch/>
          </p:blipFill>
          <p:spPr>
            <a:xfrm>
              <a:off x="2339" y="816"/>
              <a:ext cx="362" cy="562"/>
            </a:xfrm>
            <a:prstGeom prst="rect">
              <a:avLst/>
            </a:prstGeom>
            <a:noFill/>
            <a:ln>
              <a:noFill/>
            </a:ln>
          </p:spPr>
        </p:pic>
        <p:sp>
          <p:nvSpPr>
            <p:cNvPr id="833" name="Google Shape;833;p139"/>
            <p:cNvSpPr/>
            <p:nvPr/>
          </p:nvSpPr>
          <p:spPr>
            <a:xfrm>
              <a:off x="1289" y="1077"/>
              <a:ext cx="18" cy="185"/>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34" name="Google Shape;834;p139"/>
            <p:cNvGrpSpPr/>
            <p:nvPr/>
          </p:nvGrpSpPr>
          <p:grpSpPr>
            <a:xfrm>
              <a:off x="1305" y="1033"/>
              <a:ext cx="459" cy="96"/>
              <a:chOff x="4304" y="2799"/>
              <a:chExt cx="1178" cy="220"/>
            </a:xfrm>
          </p:grpSpPr>
          <p:sp>
            <p:nvSpPr>
              <p:cNvPr id="835" name="Google Shape;835;p139"/>
              <p:cNvSpPr/>
              <p:nvPr/>
            </p:nvSpPr>
            <p:spPr>
              <a:xfrm>
                <a:off x="4304" y="2887"/>
                <a:ext cx="989"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6" name="Google Shape;836;p139"/>
              <p:cNvSpPr/>
              <p:nvPr/>
            </p:nvSpPr>
            <p:spPr>
              <a:xfrm>
                <a:off x="5262" y="2799"/>
                <a:ext cx="220" cy="220"/>
              </a:xfrm>
              <a:custGeom>
                <a:avLst/>
                <a:gdLst/>
                <a:ahLst/>
                <a:cxnLst/>
                <a:rect l="l" t="t" r="r" b="b"/>
                <a:pathLst>
                  <a:path w="220" h="220" extrusionOk="0">
                    <a:moveTo>
                      <a:pt x="0" y="220"/>
                    </a:moveTo>
                    <a:lnTo>
                      <a:pt x="220" y="103"/>
                    </a:lnTo>
                    <a:lnTo>
                      <a:pt x="0" y="0"/>
                    </a:lnTo>
                    <a:lnTo>
                      <a:pt x="0" y="22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837" name="Google Shape;837;p139"/>
            <p:cNvPicPr preferRelativeResize="0"/>
            <p:nvPr/>
          </p:nvPicPr>
          <p:blipFill rotWithShape="1">
            <a:blip r:embed="rId6">
              <a:alphaModFix/>
            </a:blip>
            <a:srcRect/>
            <a:stretch/>
          </p:blipFill>
          <p:spPr>
            <a:xfrm>
              <a:off x="240" y="2394"/>
              <a:ext cx="686" cy="281"/>
            </a:xfrm>
            <a:prstGeom prst="rect">
              <a:avLst/>
            </a:prstGeom>
            <a:noFill/>
            <a:ln>
              <a:noFill/>
            </a:ln>
          </p:spPr>
        </p:pic>
        <p:grpSp>
          <p:nvGrpSpPr>
            <p:cNvPr id="838" name="Google Shape;838;p139"/>
            <p:cNvGrpSpPr/>
            <p:nvPr/>
          </p:nvGrpSpPr>
          <p:grpSpPr>
            <a:xfrm>
              <a:off x="932" y="2490"/>
              <a:ext cx="146" cy="96"/>
              <a:chOff x="3345" y="6148"/>
              <a:chExt cx="377" cy="221"/>
            </a:xfrm>
          </p:grpSpPr>
          <p:sp>
            <p:nvSpPr>
              <p:cNvPr id="839" name="Google Shape;839;p139"/>
              <p:cNvSpPr/>
              <p:nvPr/>
            </p:nvSpPr>
            <p:spPr>
              <a:xfrm>
                <a:off x="3345" y="6237"/>
                <a:ext cx="173"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0" name="Google Shape;840;p139"/>
              <p:cNvSpPr/>
              <p:nvPr/>
            </p:nvSpPr>
            <p:spPr>
              <a:xfrm>
                <a:off x="3487" y="6148"/>
                <a:ext cx="235" cy="221"/>
              </a:xfrm>
              <a:custGeom>
                <a:avLst/>
                <a:gdLst/>
                <a:ahLst/>
                <a:cxnLst/>
                <a:rect l="l" t="t" r="r" b="b"/>
                <a:pathLst>
                  <a:path w="235" h="221" extrusionOk="0">
                    <a:moveTo>
                      <a:pt x="0" y="221"/>
                    </a:moveTo>
                    <a:lnTo>
                      <a:pt x="235" y="103"/>
                    </a:lnTo>
                    <a:lnTo>
                      <a:pt x="0" y="0"/>
                    </a:lnTo>
                    <a:lnTo>
                      <a:pt x="0" y="221"/>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41" name="Google Shape;841;p139"/>
            <p:cNvGrpSpPr/>
            <p:nvPr/>
          </p:nvGrpSpPr>
          <p:grpSpPr>
            <a:xfrm>
              <a:off x="1176" y="2611"/>
              <a:ext cx="91" cy="230"/>
              <a:chOff x="3974" y="6428"/>
              <a:chExt cx="235" cy="528"/>
            </a:xfrm>
          </p:grpSpPr>
          <p:sp>
            <p:nvSpPr>
              <p:cNvPr id="842" name="Google Shape;842;p139"/>
              <p:cNvSpPr/>
              <p:nvPr/>
            </p:nvSpPr>
            <p:spPr>
              <a:xfrm>
                <a:off x="4068" y="6428"/>
                <a:ext cx="47" cy="337"/>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3" name="Google Shape;843;p139"/>
              <p:cNvSpPr/>
              <p:nvPr/>
            </p:nvSpPr>
            <p:spPr>
              <a:xfrm>
                <a:off x="3974" y="6736"/>
                <a:ext cx="235" cy="220"/>
              </a:xfrm>
              <a:custGeom>
                <a:avLst/>
                <a:gdLst/>
                <a:ahLst/>
                <a:cxnLst/>
                <a:rect l="l" t="t" r="r" b="b"/>
                <a:pathLst>
                  <a:path w="235" h="220" extrusionOk="0">
                    <a:moveTo>
                      <a:pt x="0" y="0"/>
                    </a:moveTo>
                    <a:lnTo>
                      <a:pt x="125" y="220"/>
                    </a:lnTo>
                    <a:lnTo>
                      <a:pt x="235" y="0"/>
                    </a:lnTo>
                    <a:lnTo>
                      <a:pt x="0" y="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44" name="Google Shape;844;p139"/>
            <p:cNvSpPr/>
            <p:nvPr/>
          </p:nvSpPr>
          <p:spPr>
            <a:xfrm>
              <a:off x="1476" y="1192"/>
              <a:ext cx="18" cy="1611"/>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45" name="Google Shape;845;p139"/>
            <p:cNvGrpSpPr/>
            <p:nvPr/>
          </p:nvGrpSpPr>
          <p:grpSpPr>
            <a:xfrm>
              <a:off x="1489" y="1141"/>
              <a:ext cx="262" cy="96"/>
              <a:chOff x="4775" y="3049"/>
              <a:chExt cx="675" cy="220"/>
            </a:xfrm>
          </p:grpSpPr>
          <p:sp>
            <p:nvSpPr>
              <p:cNvPr id="846" name="Google Shape;846;p139"/>
              <p:cNvSpPr/>
              <p:nvPr/>
            </p:nvSpPr>
            <p:spPr>
              <a:xfrm>
                <a:off x="4775" y="3137"/>
                <a:ext cx="471" cy="59"/>
              </a:xfrm>
              <a:custGeom>
                <a:avLst/>
                <a:gdLst/>
                <a:ahLst/>
                <a:cxnLst/>
                <a:rect l="l" t="t" r="r" b="b"/>
                <a:pathLst>
                  <a:path w="471" h="59" extrusionOk="0">
                    <a:moveTo>
                      <a:pt x="0" y="15"/>
                    </a:moveTo>
                    <a:lnTo>
                      <a:pt x="0" y="59"/>
                    </a:lnTo>
                    <a:lnTo>
                      <a:pt x="471" y="44"/>
                    </a:lnTo>
                    <a:lnTo>
                      <a:pt x="471" y="0"/>
                    </a:lnTo>
                    <a:lnTo>
                      <a:pt x="0" y="15"/>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7" name="Google Shape;847;p139"/>
              <p:cNvSpPr/>
              <p:nvPr/>
            </p:nvSpPr>
            <p:spPr>
              <a:xfrm>
                <a:off x="5215" y="3049"/>
                <a:ext cx="235" cy="220"/>
              </a:xfrm>
              <a:custGeom>
                <a:avLst/>
                <a:gdLst/>
                <a:ahLst/>
                <a:cxnLst/>
                <a:rect l="l" t="t" r="r" b="b"/>
                <a:pathLst>
                  <a:path w="235" h="220" extrusionOk="0">
                    <a:moveTo>
                      <a:pt x="0" y="220"/>
                    </a:moveTo>
                    <a:lnTo>
                      <a:pt x="235" y="117"/>
                    </a:lnTo>
                    <a:lnTo>
                      <a:pt x="0" y="0"/>
                    </a:lnTo>
                    <a:lnTo>
                      <a:pt x="0" y="22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48" name="Google Shape;848;p139"/>
            <p:cNvGrpSpPr/>
            <p:nvPr/>
          </p:nvGrpSpPr>
          <p:grpSpPr>
            <a:xfrm>
              <a:off x="1593" y="2100"/>
              <a:ext cx="147" cy="96"/>
              <a:chOff x="5042" y="5252"/>
              <a:chExt cx="377" cy="221"/>
            </a:xfrm>
          </p:grpSpPr>
          <p:sp>
            <p:nvSpPr>
              <p:cNvPr id="849" name="Google Shape;849;p139"/>
              <p:cNvSpPr/>
              <p:nvPr/>
            </p:nvSpPr>
            <p:spPr>
              <a:xfrm>
                <a:off x="5042" y="5341"/>
                <a:ext cx="188"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0" name="Google Shape;850;p139"/>
              <p:cNvSpPr/>
              <p:nvPr/>
            </p:nvSpPr>
            <p:spPr>
              <a:xfrm>
                <a:off x="5183" y="5252"/>
                <a:ext cx="236" cy="221"/>
              </a:xfrm>
              <a:custGeom>
                <a:avLst/>
                <a:gdLst/>
                <a:ahLst/>
                <a:cxnLst/>
                <a:rect l="l" t="t" r="r" b="b"/>
                <a:pathLst>
                  <a:path w="236" h="221" extrusionOk="0">
                    <a:moveTo>
                      <a:pt x="16" y="221"/>
                    </a:moveTo>
                    <a:lnTo>
                      <a:pt x="236" y="89"/>
                    </a:lnTo>
                    <a:lnTo>
                      <a:pt x="0" y="0"/>
                    </a:lnTo>
                    <a:lnTo>
                      <a:pt x="16" y="221"/>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51" name="Google Shape;851;p139"/>
            <p:cNvSpPr/>
            <p:nvPr/>
          </p:nvSpPr>
          <p:spPr>
            <a:xfrm>
              <a:off x="1296" y="1440"/>
              <a:ext cx="18" cy="620"/>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52" name="Google Shape;852;p139"/>
            <p:cNvGrpSpPr/>
            <p:nvPr/>
          </p:nvGrpSpPr>
          <p:grpSpPr>
            <a:xfrm>
              <a:off x="1296" y="2016"/>
              <a:ext cx="452" cy="96"/>
              <a:chOff x="4288" y="4988"/>
              <a:chExt cx="1162" cy="220"/>
            </a:xfrm>
          </p:grpSpPr>
          <p:sp>
            <p:nvSpPr>
              <p:cNvPr id="853" name="Google Shape;853;p139"/>
              <p:cNvSpPr/>
              <p:nvPr/>
            </p:nvSpPr>
            <p:spPr>
              <a:xfrm>
                <a:off x="4288" y="5076"/>
                <a:ext cx="974"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4" name="Google Shape;854;p139"/>
              <p:cNvSpPr/>
              <p:nvPr/>
            </p:nvSpPr>
            <p:spPr>
              <a:xfrm>
                <a:off x="5230" y="4988"/>
                <a:ext cx="220" cy="220"/>
              </a:xfrm>
              <a:custGeom>
                <a:avLst/>
                <a:gdLst/>
                <a:ahLst/>
                <a:cxnLst/>
                <a:rect l="l" t="t" r="r" b="b"/>
                <a:pathLst>
                  <a:path w="220" h="220" extrusionOk="0">
                    <a:moveTo>
                      <a:pt x="0" y="220"/>
                    </a:moveTo>
                    <a:lnTo>
                      <a:pt x="220" y="117"/>
                    </a:lnTo>
                    <a:lnTo>
                      <a:pt x="0" y="0"/>
                    </a:lnTo>
                    <a:lnTo>
                      <a:pt x="0" y="22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55" name="Google Shape;855;p139"/>
            <p:cNvGrpSpPr/>
            <p:nvPr/>
          </p:nvGrpSpPr>
          <p:grpSpPr>
            <a:xfrm>
              <a:off x="3520" y="956"/>
              <a:ext cx="331" cy="332"/>
              <a:chOff x="7770" y="10628"/>
              <a:chExt cx="629" cy="583"/>
            </a:xfrm>
          </p:grpSpPr>
          <p:grpSp>
            <p:nvGrpSpPr>
              <p:cNvPr id="856" name="Google Shape;856;p139"/>
              <p:cNvGrpSpPr/>
              <p:nvPr/>
            </p:nvGrpSpPr>
            <p:grpSpPr>
              <a:xfrm>
                <a:off x="7793" y="10841"/>
                <a:ext cx="93" cy="67"/>
                <a:chOff x="10021" y="2902"/>
                <a:chExt cx="126" cy="88"/>
              </a:xfrm>
            </p:grpSpPr>
            <p:sp>
              <p:nvSpPr>
                <p:cNvPr id="857" name="Google Shape;857;p139"/>
                <p:cNvSpPr/>
                <p:nvPr/>
              </p:nvSpPr>
              <p:spPr>
                <a:xfrm>
                  <a:off x="10021" y="2902"/>
                  <a:ext cx="126" cy="88"/>
                </a:xfrm>
                <a:custGeom>
                  <a:avLst/>
                  <a:gdLst/>
                  <a:ahLst/>
                  <a:cxnLst/>
                  <a:rect l="l" t="t" r="r" b="b"/>
                  <a:pathLst>
                    <a:path w="126" h="88" extrusionOk="0">
                      <a:moveTo>
                        <a:pt x="0" y="44"/>
                      </a:moveTo>
                      <a:lnTo>
                        <a:pt x="79" y="0"/>
                      </a:lnTo>
                      <a:lnTo>
                        <a:pt x="126" y="44"/>
                      </a:lnTo>
                      <a:lnTo>
                        <a:pt x="47" y="88"/>
                      </a:lnTo>
                      <a:lnTo>
                        <a:pt x="0"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8" name="Google Shape;858;p139"/>
                <p:cNvSpPr/>
                <p:nvPr/>
              </p:nvSpPr>
              <p:spPr>
                <a:xfrm>
                  <a:off x="10021" y="2902"/>
                  <a:ext cx="126" cy="88"/>
                </a:xfrm>
                <a:custGeom>
                  <a:avLst/>
                  <a:gdLst/>
                  <a:ahLst/>
                  <a:cxnLst/>
                  <a:rect l="l" t="t" r="r" b="b"/>
                  <a:pathLst>
                    <a:path w="126" h="88" extrusionOk="0">
                      <a:moveTo>
                        <a:pt x="0" y="44"/>
                      </a:moveTo>
                      <a:lnTo>
                        <a:pt x="79" y="0"/>
                      </a:lnTo>
                      <a:lnTo>
                        <a:pt x="126" y="44"/>
                      </a:lnTo>
                      <a:lnTo>
                        <a:pt x="47" y="88"/>
                      </a:lnTo>
                      <a:lnTo>
                        <a:pt x="0"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59" name="Google Shape;859;p139"/>
              <p:cNvGrpSpPr/>
              <p:nvPr/>
            </p:nvGrpSpPr>
            <p:grpSpPr>
              <a:xfrm>
                <a:off x="7770" y="10875"/>
                <a:ext cx="70" cy="235"/>
                <a:chOff x="9990" y="2946"/>
                <a:chExt cx="94" cy="308"/>
              </a:xfrm>
            </p:grpSpPr>
            <p:sp>
              <p:nvSpPr>
                <p:cNvPr id="860" name="Google Shape;860;p139"/>
                <p:cNvSpPr/>
                <p:nvPr/>
              </p:nvSpPr>
              <p:spPr>
                <a:xfrm>
                  <a:off x="9990" y="2946"/>
                  <a:ext cx="94" cy="308"/>
                </a:xfrm>
                <a:custGeom>
                  <a:avLst/>
                  <a:gdLst/>
                  <a:ahLst/>
                  <a:cxnLst/>
                  <a:rect l="l" t="t" r="r" b="b"/>
                  <a:pathLst>
                    <a:path w="94" h="308" extrusionOk="0">
                      <a:moveTo>
                        <a:pt x="0" y="191"/>
                      </a:moveTo>
                      <a:lnTo>
                        <a:pt x="62" y="308"/>
                      </a:lnTo>
                      <a:lnTo>
                        <a:pt x="94" y="44"/>
                      </a:lnTo>
                      <a:lnTo>
                        <a:pt x="47" y="0"/>
                      </a:lnTo>
                      <a:lnTo>
                        <a:pt x="0" y="191"/>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1" name="Google Shape;861;p139"/>
                <p:cNvSpPr/>
                <p:nvPr/>
              </p:nvSpPr>
              <p:spPr>
                <a:xfrm>
                  <a:off x="9990" y="2946"/>
                  <a:ext cx="94" cy="308"/>
                </a:xfrm>
                <a:custGeom>
                  <a:avLst/>
                  <a:gdLst/>
                  <a:ahLst/>
                  <a:cxnLst/>
                  <a:rect l="l" t="t" r="r" b="b"/>
                  <a:pathLst>
                    <a:path w="94" h="308" extrusionOk="0">
                      <a:moveTo>
                        <a:pt x="0" y="191"/>
                      </a:moveTo>
                      <a:lnTo>
                        <a:pt x="62" y="308"/>
                      </a:lnTo>
                      <a:lnTo>
                        <a:pt x="94" y="44"/>
                      </a:lnTo>
                      <a:lnTo>
                        <a:pt x="47" y="0"/>
                      </a:lnTo>
                      <a:lnTo>
                        <a:pt x="0" y="191"/>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62" name="Google Shape;862;p139"/>
              <p:cNvGrpSpPr/>
              <p:nvPr/>
            </p:nvGrpSpPr>
            <p:grpSpPr>
              <a:xfrm>
                <a:off x="7828" y="10863"/>
                <a:ext cx="140" cy="236"/>
                <a:chOff x="10068" y="2931"/>
                <a:chExt cx="189" cy="309"/>
              </a:xfrm>
            </p:grpSpPr>
            <p:sp>
              <p:nvSpPr>
                <p:cNvPr id="863" name="Google Shape;863;p139"/>
                <p:cNvSpPr/>
                <p:nvPr/>
              </p:nvSpPr>
              <p:spPr>
                <a:xfrm>
                  <a:off x="10068" y="2931"/>
                  <a:ext cx="189" cy="309"/>
                </a:xfrm>
                <a:custGeom>
                  <a:avLst/>
                  <a:gdLst/>
                  <a:ahLst/>
                  <a:cxnLst/>
                  <a:rect l="l" t="t" r="r" b="b"/>
                  <a:pathLst>
                    <a:path w="189" h="309" extrusionOk="0">
                      <a:moveTo>
                        <a:pt x="16" y="44"/>
                      </a:moveTo>
                      <a:lnTo>
                        <a:pt x="0" y="309"/>
                      </a:lnTo>
                      <a:lnTo>
                        <a:pt x="189" y="162"/>
                      </a:lnTo>
                      <a:lnTo>
                        <a:pt x="79" y="0"/>
                      </a:lnTo>
                      <a:lnTo>
                        <a:pt x="16"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4" name="Google Shape;864;p139"/>
                <p:cNvSpPr/>
                <p:nvPr/>
              </p:nvSpPr>
              <p:spPr>
                <a:xfrm>
                  <a:off x="10068" y="2931"/>
                  <a:ext cx="189" cy="309"/>
                </a:xfrm>
                <a:custGeom>
                  <a:avLst/>
                  <a:gdLst/>
                  <a:ahLst/>
                  <a:cxnLst/>
                  <a:rect l="l" t="t" r="r" b="b"/>
                  <a:pathLst>
                    <a:path w="189" h="309" extrusionOk="0">
                      <a:moveTo>
                        <a:pt x="16" y="44"/>
                      </a:moveTo>
                      <a:lnTo>
                        <a:pt x="0" y="309"/>
                      </a:lnTo>
                      <a:lnTo>
                        <a:pt x="189" y="162"/>
                      </a:lnTo>
                      <a:lnTo>
                        <a:pt x="79" y="0"/>
                      </a:lnTo>
                      <a:lnTo>
                        <a:pt x="16"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65" name="Google Shape;865;p139"/>
              <p:cNvGrpSpPr/>
              <p:nvPr/>
            </p:nvGrpSpPr>
            <p:grpSpPr>
              <a:xfrm>
                <a:off x="7956" y="10741"/>
                <a:ext cx="94" cy="78"/>
                <a:chOff x="10241" y="2770"/>
                <a:chExt cx="126" cy="103"/>
              </a:xfrm>
            </p:grpSpPr>
            <p:sp>
              <p:nvSpPr>
                <p:cNvPr id="866" name="Google Shape;866;p139"/>
                <p:cNvSpPr/>
                <p:nvPr/>
              </p:nvSpPr>
              <p:spPr>
                <a:xfrm>
                  <a:off x="10241" y="2770"/>
                  <a:ext cx="126" cy="103"/>
                </a:xfrm>
                <a:custGeom>
                  <a:avLst/>
                  <a:gdLst/>
                  <a:ahLst/>
                  <a:cxnLst/>
                  <a:rect l="l" t="t" r="r" b="b"/>
                  <a:pathLst>
                    <a:path w="126" h="103" extrusionOk="0">
                      <a:moveTo>
                        <a:pt x="0" y="44"/>
                      </a:moveTo>
                      <a:lnTo>
                        <a:pt x="79" y="0"/>
                      </a:lnTo>
                      <a:lnTo>
                        <a:pt x="126" y="58"/>
                      </a:lnTo>
                      <a:lnTo>
                        <a:pt x="47" y="103"/>
                      </a:lnTo>
                      <a:lnTo>
                        <a:pt x="0"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7" name="Google Shape;867;p139"/>
                <p:cNvSpPr/>
                <p:nvPr/>
              </p:nvSpPr>
              <p:spPr>
                <a:xfrm>
                  <a:off x="10241" y="2770"/>
                  <a:ext cx="126" cy="103"/>
                </a:xfrm>
                <a:custGeom>
                  <a:avLst/>
                  <a:gdLst/>
                  <a:ahLst/>
                  <a:cxnLst/>
                  <a:rect l="l" t="t" r="r" b="b"/>
                  <a:pathLst>
                    <a:path w="126" h="103" extrusionOk="0">
                      <a:moveTo>
                        <a:pt x="0" y="44"/>
                      </a:moveTo>
                      <a:lnTo>
                        <a:pt x="79" y="0"/>
                      </a:lnTo>
                      <a:lnTo>
                        <a:pt x="126" y="58"/>
                      </a:lnTo>
                      <a:lnTo>
                        <a:pt x="47" y="103"/>
                      </a:lnTo>
                      <a:lnTo>
                        <a:pt x="0"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68" name="Google Shape;868;p139"/>
              <p:cNvGrpSpPr/>
              <p:nvPr/>
            </p:nvGrpSpPr>
            <p:grpSpPr>
              <a:xfrm>
                <a:off x="7933" y="10774"/>
                <a:ext cx="70" cy="235"/>
                <a:chOff x="10210" y="2814"/>
                <a:chExt cx="94" cy="308"/>
              </a:xfrm>
            </p:grpSpPr>
            <p:sp>
              <p:nvSpPr>
                <p:cNvPr id="869" name="Google Shape;869;p139"/>
                <p:cNvSpPr/>
                <p:nvPr/>
              </p:nvSpPr>
              <p:spPr>
                <a:xfrm>
                  <a:off x="10210" y="2814"/>
                  <a:ext cx="94" cy="308"/>
                </a:xfrm>
                <a:custGeom>
                  <a:avLst/>
                  <a:gdLst/>
                  <a:ahLst/>
                  <a:cxnLst/>
                  <a:rect l="l" t="t" r="r" b="b"/>
                  <a:pathLst>
                    <a:path w="94" h="308" extrusionOk="0">
                      <a:moveTo>
                        <a:pt x="0" y="191"/>
                      </a:moveTo>
                      <a:lnTo>
                        <a:pt x="62" y="308"/>
                      </a:lnTo>
                      <a:lnTo>
                        <a:pt x="94" y="44"/>
                      </a:lnTo>
                      <a:lnTo>
                        <a:pt x="47" y="0"/>
                      </a:lnTo>
                      <a:lnTo>
                        <a:pt x="0" y="191"/>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0" name="Google Shape;870;p139"/>
                <p:cNvSpPr/>
                <p:nvPr/>
              </p:nvSpPr>
              <p:spPr>
                <a:xfrm>
                  <a:off x="10210" y="2814"/>
                  <a:ext cx="94" cy="308"/>
                </a:xfrm>
                <a:custGeom>
                  <a:avLst/>
                  <a:gdLst/>
                  <a:ahLst/>
                  <a:cxnLst/>
                  <a:rect l="l" t="t" r="r" b="b"/>
                  <a:pathLst>
                    <a:path w="94" h="308" extrusionOk="0">
                      <a:moveTo>
                        <a:pt x="0" y="191"/>
                      </a:moveTo>
                      <a:lnTo>
                        <a:pt x="62" y="308"/>
                      </a:lnTo>
                      <a:lnTo>
                        <a:pt x="94" y="44"/>
                      </a:lnTo>
                      <a:lnTo>
                        <a:pt x="47" y="0"/>
                      </a:lnTo>
                      <a:lnTo>
                        <a:pt x="0" y="191"/>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71" name="Google Shape;871;p139"/>
              <p:cNvGrpSpPr/>
              <p:nvPr/>
            </p:nvGrpSpPr>
            <p:grpSpPr>
              <a:xfrm>
                <a:off x="7991" y="10774"/>
                <a:ext cx="140" cy="225"/>
                <a:chOff x="10288" y="2814"/>
                <a:chExt cx="189" cy="294"/>
              </a:xfrm>
            </p:grpSpPr>
            <p:sp>
              <p:nvSpPr>
                <p:cNvPr id="872" name="Google Shape;872;p139"/>
                <p:cNvSpPr/>
                <p:nvPr/>
              </p:nvSpPr>
              <p:spPr>
                <a:xfrm>
                  <a:off x="10288" y="2814"/>
                  <a:ext cx="189" cy="294"/>
                </a:xfrm>
                <a:custGeom>
                  <a:avLst/>
                  <a:gdLst/>
                  <a:ahLst/>
                  <a:cxnLst/>
                  <a:rect l="l" t="t" r="r" b="b"/>
                  <a:pathLst>
                    <a:path w="189" h="294" extrusionOk="0">
                      <a:moveTo>
                        <a:pt x="16" y="44"/>
                      </a:moveTo>
                      <a:lnTo>
                        <a:pt x="0" y="294"/>
                      </a:lnTo>
                      <a:lnTo>
                        <a:pt x="189" y="161"/>
                      </a:lnTo>
                      <a:lnTo>
                        <a:pt x="79" y="0"/>
                      </a:lnTo>
                      <a:lnTo>
                        <a:pt x="16"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3" name="Google Shape;873;p139"/>
                <p:cNvSpPr/>
                <p:nvPr/>
              </p:nvSpPr>
              <p:spPr>
                <a:xfrm>
                  <a:off x="10288" y="2814"/>
                  <a:ext cx="189" cy="294"/>
                </a:xfrm>
                <a:custGeom>
                  <a:avLst/>
                  <a:gdLst/>
                  <a:ahLst/>
                  <a:cxnLst/>
                  <a:rect l="l" t="t" r="r" b="b"/>
                  <a:pathLst>
                    <a:path w="189" h="294" extrusionOk="0">
                      <a:moveTo>
                        <a:pt x="16" y="44"/>
                      </a:moveTo>
                      <a:lnTo>
                        <a:pt x="0" y="294"/>
                      </a:lnTo>
                      <a:lnTo>
                        <a:pt x="189" y="161"/>
                      </a:lnTo>
                      <a:lnTo>
                        <a:pt x="79" y="0"/>
                      </a:lnTo>
                      <a:lnTo>
                        <a:pt x="16"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74" name="Google Shape;874;p139"/>
              <p:cNvGrpSpPr/>
              <p:nvPr/>
            </p:nvGrpSpPr>
            <p:grpSpPr>
              <a:xfrm>
                <a:off x="8107" y="10628"/>
                <a:ext cx="94" cy="79"/>
                <a:chOff x="10445" y="2623"/>
                <a:chExt cx="126" cy="103"/>
              </a:xfrm>
            </p:grpSpPr>
            <p:sp>
              <p:nvSpPr>
                <p:cNvPr id="875" name="Google Shape;875;p139"/>
                <p:cNvSpPr/>
                <p:nvPr/>
              </p:nvSpPr>
              <p:spPr>
                <a:xfrm>
                  <a:off x="10445" y="2623"/>
                  <a:ext cx="126" cy="103"/>
                </a:xfrm>
                <a:custGeom>
                  <a:avLst/>
                  <a:gdLst/>
                  <a:ahLst/>
                  <a:cxnLst/>
                  <a:rect l="l" t="t" r="r" b="b"/>
                  <a:pathLst>
                    <a:path w="126" h="103" extrusionOk="0">
                      <a:moveTo>
                        <a:pt x="0" y="44"/>
                      </a:moveTo>
                      <a:lnTo>
                        <a:pt x="79" y="0"/>
                      </a:lnTo>
                      <a:lnTo>
                        <a:pt x="126" y="44"/>
                      </a:lnTo>
                      <a:lnTo>
                        <a:pt x="47" y="103"/>
                      </a:lnTo>
                      <a:lnTo>
                        <a:pt x="0"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6" name="Google Shape;876;p139"/>
                <p:cNvSpPr/>
                <p:nvPr/>
              </p:nvSpPr>
              <p:spPr>
                <a:xfrm>
                  <a:off x="10445" y="2623"/>
                  <a:ext cx="126" cy="103"/>
                </a:xfrm>
                <a:custGeom>
                  <a:avLst/>
                  <a:gdLst/>
                  <a:ahLst/>
                  <a:cxnLst/>
                  <a:rect l="l" t="t" r="r" b="b"/>
                  <a:pathLst>
                    <a:path w="126" h="103" extrusionOk="0">
                      <a:moveTo>
                        <a:pt x="0" y="44"/>
                      </a:moveTo>
                      <a:lnTo>
                        <a:pt x="79" y="0"/>
                      </a:lnTo>
                      <a:lnTo>
                        <a:pt x="126" y="44"/>
                      </a:lnTo>
                      <a:lnTo>
                        <a:pt x="47" y="103"/>
                      </a:lnTo>
                      <a:lnTo>
                        <a:pt x="0"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77" name="Google Shape;877;p139"/>
              <p:cNvGrpSpPr/>
              <p:nvPr/>
            </p:nvGrpSpPr>
            <p:grpSpPr>
              <a:xfrm>
                <a:off x="8084" y="10662"/>
                <a:ext cx="70" cy="235"/>
                <a:chOff x="10414" y="2667"/>
                <a:chExt cx="94" cy="308"/>
              </a:xfrm>
            </p:grpSpPr>
            <p:sp>
              <p:nvSpPr>
                <p:cNvPr id="878" name="Google Shape;878;p139"/>
                <p:cNvSpPr/>
                <p:nvPr/>
              </p:nvSpPr>
              <p:spPr>
                <a:xfrm>
                  <a:off x="10414" y="2667"/>
                  <a:ext cx="94" cy="308"/>
                </a:xfrm>
                <a:custGeom>
                  <a:avLst/>
                  <a:gdLst/>
                  <a:ahLst/>
                  <a:cxnLst/>
                  <a:rect l="l" t="t" r="r" b="b"/>
                  <a:pathLst>
                    <a:path w="94" h="308" extrusionOk="0">
                      <a:moveTo>
                        <a:pt x="0" y="191"/>
                      </a:moveTo>
                      <a:lnTo>
                        <a:pt x="63" y="308"/>
                      </a:lnTo>
                      <a:lnTo>
                        <a:pt x="94" y="44"/>
                      </a:lnTo>
                      <a:lnTo>
                        <a:pt x="47" y="0"/>
                      </a:lnTo>
                      <a:lnTo>
                        <a:pt x="0" y="191"/>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9" name="Google Shape;879;p139"/>
                <p:cNvSpPr/>
                <p:nvPr/>
              </p:nvSpPr>
              <p:spPr>
                <a:xfrm>
                  <a:off x="10414" y="2667"/>
                  <a:ext cx="94" cy="308"/>
                </a:xfrm>
                <a:custGeom>
                  <a:avLst/>
                  <a:gdLst/>
                  <a:ahLst/>
                  <a:cxnLst/>
                  <a:rect l="l" t="t" r="r" b="b"/>
                  <a:pathLst>
                    <a:path w="94" h="308" extrusionOk="0">
                      <a:moveTo>
                        <a:pt x="0" y="191"/>
                      </a:moveTo>
                      <a:lnTo>
                        <a:pt x="63" y="308"/>
                      </a:lnTo>
                      <a:lnTo>
                        <a:pt x="94" y="44"/>
                      </a:lnTo>
                      <a:lnTo>
                        <a:pt x="47" y="0"/>
                      </a:lnTo>
                      <a:lnTo>
                        <a:pt x="0" y="191"/>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80" name="Google Shape;880;p139"/>
              <p:cNvGrpSpPr/>
              <p:nvPr/>
            </p:nvGrpSpPr>
            <p:grpSpPr>
              <a:xfrm>
                <a:off x="8131" y="10650"/>
                <a:ext cx="151" cy="236"/>
                <a:chOff x="10477" y="2652"/>
                <a:chExt cx="204" cy="309"/>
              </a:xfrm>
            </p:grpSpPr>
            <p:sp>
              <p:nvSpPr>
                <p:cNvPr id="881" name="Google Shape;881;p139"/>
                <p:cNvSpPr/>
                <p:nvPr/>
              </p:nvSpPr>
              <p:spPr>
                <a:xfrm>
                  <a:off x="10477" y="2652"/>
                  <a:ext cx="204" cy="309"/>
                </a:xfrm>
                <a:custGeom>
                  <a:avLst/>
                  <a:gdLst/>
                  <a:ahLst/>
                  <a:cxnLst/>
                  <a:rect l="l" t="t" r="r" b="b"/>
                  <a:pathLst>
                    <a:path w="204" h="309" extrusionOk="0">
                      <a:moveTo>
                        <a:pt x="15" y="44"/>
                      </a:moveTo>
                      <a:lnTo>
                        <a:pt x="0" y="309"/>
                      </a:lnTo>
                      <a:lnTo>
                        <a:pt x="204" y="176"/>
                      </a:lnTo>
                      <a:lnTo>
                        <a:pt x="94" y="0"/>
                      </a:lnTo>
                      <a:lnTo>
                        <a:pt x="15"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2" name="Google Shape;882;p139"/>
                <p:cNvSpPr/>
                <p:nvPr/>
              </p:nvSpPr>
              <p:spPr>
                <a:xfrm>
                  <a:off x="10477" y="2652"/>
                  <a:ext cx="204" cy="309"/>
                </a:xfrm>
                <a:custGeom>
                  <a:avLst/>
                  <a:gdLst/>
                  <a:ahLst/>
                  <a:cxnLst/>
                  <a:rect l="l" t="t" r="r" b="b"/>
                  <a:pathLst>
                    <a:path w="204" h="309" extrusionOk="0">
                      <a:moveTo>
                        <a:pt x="15" y="44"/>
                      </a:moveTo>
                      <a:lnTo>
                        <a:pt x="0" y="309"/>
                      </a:lnTo>
                      <a:lnTo>
                        <a:pt x="204" y="176"/>
                      </a:lnTo>
                      <a:lnTo>
                        <a:pt x="94" y="0"/>
                      </a:lnTo>
                      <a:lnTo>
                        <a:pt x="15"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83" name="Google Shape;883;p139"/>
              <p:cNvGrpSpPr/>
              <p:nvPr/>
            </p:nvGrpSpPr>
            <p:grpSpPr>
              <a:xfrm>
                <a:off x="7909" y="10942"/>
                <a:ext cx="94" cy="79"/>
                <a:chOff x="10178" y="3034"/>
                <a:chExt cx="126" cy="103"/>
              </a:xfrm>
            </p:grpSpPr>
            <p:sp>
              <p:nvSpPr>
                <p:cNvPr id="884" name="Google Shape;884;p139"/>
                <p:cNvSpPr/>
                <p:nvPr/>
              </p:nvSpPr>
              <p:spPr>
                <a:xfrm>
                  <a:off x="10178" y="3034"/>
                  <a:ext cx="126" cy="103"/>
                </a:xfrm>
                <a:custGeom>
                  <a:avLst/>
                  <a:gdLst/>
                  <a:ahLst/>
                  <a:cxnLst/>
                  <a:rect l="l" t="t" r="r" b="b"/>
                  <a:pathLst>
                    <a:path w="126" h="103" extrusionOk="0">
                      <a:moveTo>
                        <a:pt x="0" y="44"/>
                      </a:moveTo>
                      <a:lnTo>
                        <a:pt x="79" y="0"/>
                      </a:lnTo>
                      <a:lnTo>
                        <a:pt x="126" y="44"/>
                      </a:lnTo>
                      <a:lnTo>
                        <a:pt x="47" y="103"/>
                      </a:lnTo>
                      <a:lnTo>
                        <a:pt x="0"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139"/>
                <p:cNvSpPr/>
                <p:nvPr/>
              </p:nvSpPr>
              <p:spPr>
                <a:xfrm>
                  <a:off x="10178" y="3034"/>
                  <a:ext cx="126" cy="103"/>
                </a:xfrm>
                <a:custGeom>
                  <a:avLst/>
                  <a:gdLst/>
                  <a:ahLst/>
                  <a:cxnLst/>
                  <a:rect l="l" t="t" r="r" b="b"/>
                  <a:pathLst>
                    <a:path w="126" h="103" extrusionOk="0">
                      <a:moveTo>
                        <a:pt x="0" y="44"/>
                      </a:moveTo>
                      <a:lnTo>
                        <a:pt x="79" y="0"/>
                      </a:lnTo>
                      <a:lnTo>
                        <a:pt x="126" y="44"/>
                      </a:lnTo>
                      <a:lnTo>
                        <a:pt x="47" y="103"/>
                      </a:lnTo>
                      <a:lnTo>
                        <a:pt x="0"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86" name="Google Shape;886;p139"/>
              <p:cNvGrpSpPr/>
              <p:nvPr/>
            </p:nvGrpSpPr>
            <p:grpSpPr>
              <a:xfrm>
                <a:off x="7886" y="10976"/>
                <a:ext cx="70" cy="235"/>
                <a:chOff x="10147" y="3078"/>
                <a:chExt cx="94" cy="309"/>
              </a:xfrm>
            </p:grpSpPr>
            <p:sp>
              <p:nvSpPr>
                <p:cNvPr id="887" name="Google Shape;887;p139"/>
                <p:cNvSpPr/>
                <p:nvPr/>
              </p:nvSpPr>
              <p:spPr>
                <a:xfrm>
                  <a:off x="10147" y="3078"/>
                  <a:ext cx="94" cy="309"/>
                </a:xfrm>
                <a:custGeom>
                  <a:avLst/>
                  <a:gdLst/>
                  <a:ahLst/>
                  <a:cxnLst/>
                  <a:rect l="l" t="t" r="r" b="b"/>
                  <a:pathLst>
                    <a:path w="94" h="309" extrusionOk="0">
                      <a:moveTo>
                        <a:pt x="0" y="191"/>
                      </a:moveTo>
                      <a:lnTo>
                        <a:pt x="63" y="309"/>
                      </a:lnTo>
                      <a:lnTo>
                        <a:pt x="94" y="44"/>
                      </a:lnTo>
                      <a:lnTo>
                        <a:pt x="47" y="0"/>
                      </a:lnTo>
                      <a:lnTo>
                        <a:pt x="0" y="191"/>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8" name="Google Shape;888;p139"/>
                <p:cNvSpPr/>
                <p:nvPr/>
              </p:nvSpPr>
              <p:spPr>
                <a:xfrm>
                  <a:off x="10147" y="3078"/>
                  <a:ext cx="94" cy="309"/>
                </a:xfrm>
                <a:custGeom>
                  <a:avLst/>
                  <a:gdLst/>
                  <a:ahLst/>
                  <a:cxnLst/>
                  <a:rect l="l" t="t" r="r" b="b"/>
                  <a:pathLst>
                    <a:path w="94" h="309" extrusionOk="0">
                      <a:moveTo>
                        <a:pt x="0" y="191"/>
                      </a:moveTo>
                      <a:lnTo>
                        <a:pt x="63" y="309"/>
                      </a:lnTo>
                      <a:lnTo>
                        <a:pt x="94" y="44"/>
                      </a:lnTo>
                      <a:lnTo>
                        <a:pt x="47" y="0"/>
                      </a:lnTo>
                      <a:lnTo>
                        <a:pt x="0" y="191"/>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89" name="Google Shape;889;p139"/>
              <p:cNvGrpSpPr/>
              <p:nvPr/>
            </p:nvGrpSpPr>
            <p:grpSpPr>
              <a:xfrm>
                <a:off x="7944" y="10964"/>
                <a:ext cx="140" cy="236"/>
                <a:chOff x="10225" y="3063"/>
                <a:chExt cx="189" cy="309"/>
              </a:xfrm>
            </p:grpSpPr>
            <p:sp>
              <p:nvSpPr>
                <p:cNvPr id="890" name="Google Shape;890;p139"/>
                <p:cNvSpPr/>
                <p:nvPr/>
              </p:nvSpPr>
              <p:spPr>
                <a:xfrm>
                  <a:off x="10225" y="3063"/>
                  <a:ext cx="189" cy="309"/>
                </a:xfrm>
                <a:custGeom>
                  <a:avLst/>
                  <a:gdLst/>
                  <a:ahLst/>
                  <a:cxnLst/>
                  <a:rect l="l" t="t" r="r" b="b"/>
                  <a:pathLst>
                    <a:path w="189" h="309" extrusionOk="0">
                      <a:moveTo>
                        <a:pt x="16" y="45"/>
                      </a:moveTo>
                      <a:lnTo>
                        <a:pt x="0" y="309"/>
                      </a:lnTo>
                      <a:lnTo>
                        <a:pt x="189" y="177"/>
                      </a:lnTo>
                      <a:lnTo>
                        <a:pt x="79" y="0"/>
                      </a:lnTo>
                      <a:lnTo>
                        <a:pt x="16" y="45"/>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1" name="Google Shape;891;p139"/>
                <p:cNvSpPr/>
                <p:nvPr/>
              </p:nvSpPr>
              <p:spPr>
                <a:xfrm>
                  <a:off x="10225" y="3063"/>
                  <a:ext cx="189" cy="309"/>
                </a:xfrm>
                <a:custGeom>
                  <a:avLst/>
                  <a:gdLst/>
                  <a:ahLst/>
                  <a:cxnLst/>
                  <a:rect l="l" t="t" r="r" b="b"/>
                  <a:pathLst>
                    <a:path w="189" h="309" extrusionOk="0">
                      <a:moveTo>
                        <a:pt x="16" y="45"/>
                      </a:moveTo>
                      <a:lnTo>
                        <a:pt x="0" y="309"/>
                      </a:lnTo>
                      <a:lnTo>
                        <a:pt x="189" y="177"/>
                      </a:lnTo>
                      <a:lnTo>
                        <a:pt x="79" y="0"/>
                      </a:lnTo>
                      <a:lnTo>
                        <a:pt x="16" y="45"/>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92" name="Google Shape;892;p139"/>
              <p:cNvGrpSpPr/>
              <p:nvPr/>
            </p:nvGrpSpPr>
            <p:grpSpPr>
              <a:xfrm>
                <a:off x="8073" y="10841"/>
                <a:ext cx="93" cy="79"/>
                <a:chOff x="10398" y="2902"/>
                <a:chExt cx="126" cy="103"/>
              </a:xfrm>
            </p:grpSpPr>
            <p:sp>
              <p:nvSpPr>
                <p:cNvPr id="893" name="Google Shape;893;p139"/>
                <p:cNvSpPr/>
                <p:nvPr/>
              </p:nvSpPr>
              <p:spPr>
                <a:xfrm>
                  <a:off x="10398" y="2902"/>
                  <a:ext cx="126" cy="103"/>
                </a:xfrm>
                <a:custGeom>
                  <a:avLst/>
                  <a:gdLst/>
                  <a:ahLst/>
                  <a:cxnLst/>
                  <a:rect l="l" t="t" r="r" b="b"/>
                  <a:pathLst>
                    <a:path w="126" h="103" extrusionOk="0">
                      <a:moveTo>
                        <a:pt x="0" y="44"/>
                      </a:moveTo>
                      <a:lnTo>
                        <a:pt x="79" y="0"/>
                      </a:lnTo>
                      <a:lnTo>
                        <a:pt x="126" y="59"/>
                      </a:lnTo>
                      <a:lnTo>
                        <a:pt x="47" y="103"/>
                      </a:lnTo>
                      <a:lnTo>
                        <a:pt x="0"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4" name="Google Shape;894;p139"/>
                <p:cNvSpPr/>
                <p:nvPr/>
              </p:nvSpPr>
              <p:spPr>
                <a:xfrm>
                  <a:off x="10398" y="2902"/>
                  <a:ext cx="126" cy="103"/>
                </a:xfrm>
                <a:custGeom>
                  <a:avLst/>
                  <a:gdLst/>
                  <a:ahLst/>
                  <a:cxnLst/>
                  <a:rect l="l" t="t" r="r" b="b"/>
                  <a:pathLst>
                    <a:path w="126" h="103" extrusionOk="0">
                      <a:moveTo>
                        <a:pt x="0" y="44"/>
                      </a:moveTo>
                      <a:lnTo>
                        <a:pt x="79" y="0"/>
                      </a:lnTo>
                      <a:lnTo>
                        <a:pt x="126" y="59"/>
                      </a:lnTo>
                      <a:lnTo>
                        <a:pt x="47" y="103"/>
                      </a:lnTo>
                      <a:lnTo>
                        <a:pt x="0"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95" name="Google Shape;895;p139"/>
              <p:cNvGrpSpPr/>
              <p:nvPr/>
            </p:nvGrpSpPr>
            <p:grpSpPr>
              <a:xfrm>
                <a:off x="8050" y="10875"/>
                <a:ext cx="69" cy="235"/>
                <a:chOff x="10367" y="2946"/>
                <a:chExt cx="94" cy="308"/>
              </a:xfrm>
            </p:grpSpPr>
            <p:sp>
              <p:nvSpPr>
                <p:cNvPr id="896" name="Google Shape;896;p139"/>
                <p:cNvSpPr/>
                <p:nvPr/>
              </p:nvSpPr>
              <p:spPr>
                <a:xfrm>
                  <a:off x="10367" y="2946"/>
                  <a:ext cx="94" cy="308"/>
                </a:xfrm>
                <a:custGeom>
                  <a:avLst/>
                  <a:gdLst/>
                  <a:ahLst/>
                  <a:cxnLst/>
                  <a:rect l="l" t="t" r="r" b="b"/>
                  <a:pathLst>
                    <a:path w="94" h="308" extrusionOk="0">
                      <a:moveTo>
                        <a:pt x="0" y="191"/>
                      </a:moveTo>
                      <a:lnTo>
                        <a:pt x="62" y="308"/>
                      </a:lnTo>
                      <a:lnTo>
                        <a:pt x="94" y="44"/>
                      </a:lnTo>
                      <a:lnTo>
                        <a:pt x="47" y="0"/>
                      </a:lnTo>
                      <a:lnTo>
                        <a:pt x="0" y="191"/>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7" name="Google Shape;897;p139"/>
                <p:cNvSpPr/>
                <p:nvPr/>
              </p:nvSpPr>
              <p:spPr>
                <a:xfrm>
                  <a:off x="10367" y="2946"/>
                  <a:ext cx="94" cy="308"/>
                </a:xfrm>
                <a:custGeom>
                  <a:avLst/>
                  <a:gdLst/>
                  <a:ahLst/>
                  <a:cxnLst/>
                  <a:rect l="l" t="t" r="r" b="b"/>
                  <a:pathLst>
                    <a:path w="94" h="308" extrusionOk="0">
                      <a:moveTo>
                        <a:pt x="0" y="191"/>
                      </a:moveTo>
                      <a:lnTo>
                        <a:pt x="62" y="308"/>
                      </a:lnTo>
                      <a:lnTo>
                        <a:pt x="94" y="44"/>
                      </a:lnTo>
                      <a:lnTo>
                        <a:pt x="47" y="0"/>
                      </a:lnTo>
                      <a:lnTo>
                        <a:pt x="0" y="191"/>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98" name="Google Shape;898;p139"/>
              <p:cNvGrpSpPr/>
              <p:nvPr/>
            </p:nvGrpSpPr>
            <p:grpSpPr>
              <a:xfrm>
                <a:off x="8096" y="10863"/>
                <a:ext cx="152" cy="236"/>
                <a:chOff x="10429" y="2931"/>
                <a:chExt cx="205" cy="309"/>
              </a:xfrm>
            </p:grpSpPr>
            <p:sp>
              <p:nvSpPr>
                <p:cNvPr id="899" name="Google Shape;899;p139"/>
                <p:cNvSpPr/>
                <p:nvPr/>
              </p:nvSpPr>
              <p:spPr>
                <a:xfrm>
                  <a:off x="10429" y="2931"/>
                  <a:ext cx="205" cy="309"/>
                </a:xfrm>
                <a:custGeom>
                  <a:avLst/>
                  <a:gdLst/>
                  <a:ahLst/>
                  <a:cxnLst/>
                  <a:rect l="l" t="t" r="r" b="b"/>
                  <a:pathLst>
                    <a:path w="205" h="309" extrusionOk="0">
                      <a:moveTo>
                        <a:pt x="16" y="44"/>
                      </a:moveTo>
                      <a:lnTo>
                        <a:pt x="0" y="309"/>
                      </a:lnTo>
                      <a:lnTo>
                        <a:pt x="205" y="177"/>
                      </a:lnTo>
                      <a:lnTo>
                        <a:pt x="95" y="0"/>
                      </a:lnTo>
                      <a:lnTo>
                        <a:pt x="16"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0" name="Google Shape;900;p139"/>
                <p:cNvSpPr/>
                <p:nvPr/>
              </p:nvSpPr>
              <p:spPr>
                <a:xfrm>
                  <a:off x="10429" y="2931"/>
                  <a:ext cx="205" cy="309"/>
                </a:xfrm>
                <a:custGeom>
                  <a:avLst/>
                  <a:gdLst/>
                  <a:ahLst/>
                  <a:cxnLst/>
                  <a:rect l="l" t="t" r="r" b="b"/>
                  <a:pathLst>
                    <a:path w="205" h="309" extrusionOk="0">
                      <a:moveTo>
                        <a:pt x="16" y="44"/>
                      </a:moveTo>
                      <a:lnTo>
                        <a:pt x="0" y="309"/>
                      </a:lnTo>
                      <a:lnTo>
                        <a:pt x="205" y="177"/>
                      </a:lnTo>
                      <a:lnTo>
                        <a:pt x="95" y="0"/>
                      </a:lnTo>
                      <a:lnTo>
                        <a:pt x="16"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01" name="Google Shape;901;p139"/>
              <p:cNvGrpSpPr/>
              <p:nvPr/>
            </p:nvGrpSpPr>
            <p:grpSpPr>
              <a:xfrm>
                <a:off x="8224" y="10729"/>
                <a:ext cx="93" cy="67"/>
                <a:chOff x="10602" y="2755"/>
                <a:chExt cx="126" cy="88"/>
              </a:xfrm>
            </p:grpSpPr>
            <p:sp>
              <p:nvSpPr>
                <p:cNvPr id="902" name="Google Shape;902;p139"/>
                <p:cNvSpPr/>
                <p:nvPr/>
              </p:nvSpPr>
              <p:spPr>
                <a:xfrm>
                  <a:off x="10602" y="2755"/>
                  <a:ext cx="126" cy="88"/>
                </a:xfrm>
                <a:custGeom>
                  <a:avLst/>
                  <a:gdLst/>
                  <a:ahLst/>
                  <a:cxnLst/>
                  <a:rect l="l" t="t" r="r" b="b"/>
                  <a:pathLst>
                    <a:path w="126" h="88" extrusionOk="0">
                      <a:moveTo>
                        <a:pt x="0" y="44"/>
                      </a:moveTo>
                      <a:lnTo>
                        <a:pt x="79" y="0"/>
                      </a:lnTo>
                      <a:lnTo>
                        <a:pt x="126" y="44"/>
                      </a:lnTo>
                      <a:lnTo>
                        <a:pt x="47" y="88"/>
                      </a:lnTo>
                      <a:lnTo>
                        <a:pt x="0"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3" name="Google Shape;903;p139"/>
                <p:cNvSpPr/>
                <p:nvPr/>
              </p:nvSpPr>
              <p:spPr>
                <a:xfrm>
                  <a:off x="10602" y="2755"/>
                  <a:ext cx="126" cy="88"/>
                </a:xfrm>
                <a:custGeom>
                  <a:avLst/>
                  <a:gdLst/>
                  <a:ahLst/>
                  <a:cxnLst/>
                  <a:rect l="l" t="t" r="r" b="b"/>
                  <a:pathLst>
                    <a:path w="126" h="88" extrusionOk="0">
                      <a:moveTo>
                        <a:pt x="0" y="44"/>
                      </a:moveTo>
                      <a:lnTo>
                        <a:pt x="79" y="0"/>
                      </a:lnTo>
                      <a:lnTo>
                        <a:pt x="126" y="44"/>
                      </a:lnTo>
                      <a:lnTo>
                        <a:pt x="47" y="88"/>
                      </a:lnTo>
                      <a:lnTo>
                        <a:pt x="0"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04" name="Google Shape;904;p139"/>
              <p:cNvGrpSpPr/>
              <p:nvPr/>
            </p:nvGrpSpPr>
            <p:grpSpPr>
              <a:xfrm>
                <a:off x="8201" y="10763"/>
                <a:ext cx="70" cy="236"/>
                <a:chOff x="10571" y="2799"/>
                <a:chExt cx="94" cy="309"/>
              </a:xfrm>
            </p:grpSpPr>
            <p:sp>
              <p:nvSpPr>
                <p:cNvPr id="905" name="Google Shape;905;p139"/>
                <p:cNvSpPr/>
                <p:nvPr/>
              </p:nvSpPr>
              <p:spPr>
                <a:xfrm>
                  <a:off x="10571" y="2799"/>
                  <a:ext cx="94" cy="309"/>
                </a:xfrm>
                <a:custGeom>
                  <a:avLst/>
                  <a:gdLst/>
                  <a:ahLst/>
                  <a:cxnLst/>
                  <a:rect l="l" t="t" r="r" b="b"/>
                  <a:pathLst>
                    <a:path w="94" h="309" extrusionOk="0">
                      <a:moveTo>
                        <a:pt x="0" y="191"/>
                      </a:moveTo>
                      <a:lnTo>
                        <a:pt x="63" y="309"/>
                      </a:lnTo>
                      <a:lnTo>
                        <a:pt x="94" y="44"/>
                      </a:lnTo>
                      <a:lnTo>
                        <a:pt x="47" y="0"/>
                      </a:lnTo>
                      <a:lnTo>
                        <a:pt x="0" y="191"/>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6" name="Google Shape;906;p139"/>
                <p:cNvSpPr/>
                <p:nvPr/>
              </p:nvSpPr>
              <p:spPr>
                <a:xfrm>
                  <a:off x="10571" y="2799"/>
                  <a:ext cx="94" cy="309"/>
                </a:xfrm>
                <a:custGeom>
                  <a:avLst/>
                  <a:gdLst/>
                  <a:ahLst/>
                  <a:cxnLst/>
                  <a:rect l="l" t="t" r="r" b="b"/>
                  <a:pathLst>
                    <a:path w="94" h="309" extrusionOk="0">
                      <a:moveTo>
                        <a:pt x="0" y="191"/>
                      </a:moveTo>
                      <a:lnTo>
                        <a:pt x="63" y="309"/>
                      </a:lnTo>
                      <a:lnTo>
                        <a:pt x="94" y="44"/>
                      </a:lnTo>
                      <a:lnTo>
                        <a:pt x="47" y="0"/>
                      </a:lnTo>
                      <a:lnTo>
                        <a:pt x="0" y="191"/>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07" name="Google Shape;907;p139"/>
              <p:cNvGrpSpPr/>
              <p:nvPr/>
            </p:nvGrpSpPr>
            <p:grpSpPr>
              <a:xfrm>
                <a:off x="8248" y="10751"/>
                <a:ext cx="151" cy="236"/>
                <a:chOff x="10634" y="2784"/>
                <a:chExt cx="204" cy="309"/>
              </a:xfrm>
            </p:grpSpPr>
            <p:sp>
              <p:nvSpPr>
                <p:cNvPr id="908" name="Google Shape;908;p139"/>
                <p:cNvSpPr/>
                <p:nvPr/>
              </p:nvSpPr>
              <p:spPr>
                <a:xfrm>
                  <a:off x="10634" y="2784"/>
                  <a:ext cx="204" cy="309"/>
                </a:xfrm>
                <a:custGeom>
                  <a:avLst/>
                  <a:gdLst/>
                  <a:ahLst/>
                  <a:cxnLst/>
                  <a:rect l="l" t="t" r="r" b="b"/>
                  <a:pathLst>
                    <a:path w="204" h="309" extrusionOk="0">
                      <a:moveTo>
                        <a:pt x="15" y="44"/>
                      </a:moveTo>
                      <a:lnTo>
                        <a:pt x="0" y="309"/>
                      </a:lnTo>
                      <a:lnTo>
                        <a:pt x="204" y="177"/>
                      </a:lnTo>
                      <a:lnTo>
                        <a:pt x="94" y="0"/>
                      </a:lnTo>
                      <a:lnTo>
                        <a:pt x="15" y="44"/>
                      </a:lnTo>
                      <a:close/>
                    </a:path>
                  </a:pathLst>
                </a:custGeom>
                <a:solidFill>
                  <a:srgbClr val="969696"/>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9" name="Google Shape;909;p139"/>
                <p:cNvSpPr/>
                <p:nvPr/>
              </p:nvSpPr>
              <p:spPr>
                <a:xfrm>
                  <a:off x="10634" y="2784"/>
                  <a:ext cx="204" cy="309"/>
                </a:xfrm>
                <a:custGeom>
                  <a:avLst/>
                  <a:gdLst/>
                  <a:ahLst/>
                  <a:cxnLst/>
                  <a:rect l="l" t="t" r="r" b="b"/>
                  <a:pathLst>
                    <a:path w="204" h="309" extrusionOk="0">
                      <a:moveTo>
                        <a:pt x="15" y="44"/>
                      </a:moveTo>
                      <a:lnTo>
                        <a:pt x="0" y="309"/>
                      </a:lnTo>
                      <a:lnTo>
                        <a:pt x="204" y="177"/>
                      </a:lnTo>
                      <a:lnTo>
                        <a:pt x="94" y="0"/>
                      </a:lnTo>
                      <a:lnTo>
                        <a:pt x="15" y="44"/>
                      </a:lnTo>
                    </a:path>
                  </a:pathLst>
                </a:custGeom>
                <a:solidFill>
                  <a:srgbClr val="969696"/>
                </a:solidFill>
                <a:ln w="10150"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910" name="Google Shape;910;p139"/>
            <p:cNvGrpSpPr/>
            <p:nvPr/>
          </p:nvGrpSpPr>
          <p:grpSpPr>
            <a:xfrm>
              <a:off x="2712" y="1135"/>
              <a:ext cx="190" cy="96"/>
              <a:chOff x="7916" y="3034"/>
              <a:chExt cx="487" cy="220"/>
            </a:xfrm>
          </p:grpSpPr>
          <p:sp>
            <p:nvSpPr>
              <p:cNvPr id="911" name="Google Shape;911;p139"/>
              <p:cNvSpPr/>
              <p:nvPr/>
            </p:nvSpPr>
            <p:spPr>
              <a:xfrm>
                <a:off x="7916" y="3122"/>
                <a:ext cx="299" cy="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2" name="Google Shape;912;p139"/>
              <p:cNvSpPr/>
              <p:nvPr/>
            </p:nvSpPr>
            <p:spPr>
              <a:xfrm>
                <a:off x="8183" y="3034"/>
                <a:ext cx="220" cy="220"/>
              </a:xfrm>
              <a:custGeom>
                <a:avLst/>
                <a:gdLst/>
                <a:ahLst/>
                <a:cxnLst/>
                <a:rect l="l" t="t" r="r" b="b"/>
                <a:pathLst>
                  <a:path w="220" h="220" extrusionOk="0">
                    <a:moveTo>
                      <a:pt x="0" y="220"/>
                    </a:moveTo>
                    <a:lnTo>
                      <a:pt x="220" y="103"/>
                    </a:lnTo>
                    <a:lnTo>
                      <a:pt x="0" y="0"/>
                    </a:lnTo>
                    <a:lnTo>
                      <a:pt x="0" y="22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13" name="Google Shape;913;p139"/>
            <p:cNvGrpSpPr/>
            <p:nvPr/>
          </p:nvGrpSpPr>
          <p:grpSpPr>
            <a:xfrm>
              <a:off x="3293" y="1115"/>
              <a:ext cx="197" cy="96"/>
              <a:chOff x="9408" y="2990"/>
              <a:chExt cx="503" cy="220"/>
            </a:xfrm>
          </p:grpSpPr>
          <p:sp>
            <p:nvSpPr>
              <p:cNvPr id="914" name="Google Shape;914;p139"/>
              <p:cNvSpPr/>
              <p:nvPr/>
            </p:nvSpPr>
            <p:spPr>
              <a:xfrm>
                <a:off x="9408" y="3078"/>
                <a:ext cx="299" cy="44"/>
              </a:xfrm>
              <a:prstGeom prst="rect">
                <a:avLst/>
              </a:prstGeom>
              <a:solidFill>
                <a:srgbClr val="0000FF"/>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5" name="Google Shape;915;p139"/>
              <p:cNvSpPr/>
              <p:nvPr/>
            </p:nvSpPr>
            <p:spPr>
              <a:xfrm>
                <a:off x="9676" y="2990"/>
                <a:ext cx="235" cy="220"/>
              </a:xfrm>
              <a:custGeom>
                <a:avLst/>
                <a:gdLst/>
                <a:ahLst/>
                <a:cxnLst/>
                <a:rect l="l" t="t" r="r" b="b"/>
                <a:pathLst>
                  <a:path w="235" h="220" extrusionOk="0">
                    <a:moveTo>
                      <a:pt x="0" y="220"/>
                    </a:moveTo>
                    <a:lnTo>
                      <a:pt x="235" y="118"/>
                    </a:lnTo>
                    <a:lnTo>
                      <a:pt x="0" y="0"/>
                    </a:lnTo>
                    <a:lnTo>
                      <a:pt x="0" y="220"/>
                    </a:lnTo>
                    <a:close/>
                  </a:path>
                </a:pathLst>
              </a:custGeom>
              <a:solidFill>
                <a:srgbClr val="0000FF"/>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916" name="Google Shape;916;p139"/>
            <p:cNvPicPr preferRelativeResize="0"/>
            <p:nvPr/>
          </p:nvPicPr>
          <p:blipFill rotWithShape="1">
            <a:blip r:embed="rId9">
              <a:alphaModFix/>
            </a:blip>
            <a:srcRect/>
            <a:stretch/>
          </p:blipFill>
          <p:spPr>
            <a:xfrm>
              <a:off x="2401" y="2503"/>
              <a:ext cx="287" cy="281"/>
            </a:xfrm>
            <a:prstGeom prst="rect">
              <a:avLst/>
            </a:prstGeom>
            <a:noFill/>
            <a:ln>
              <a:noFill/>
            </a:ln>
          </p:spPr>
        </p:pic>
        <p:grpSp>
          <p:nvGrpSpPr>
            <p:cNvPr id="917" name="Google Shape;917;p139"/>
            <p:cNvGrpSpPr/>
            <p:nvPr/>
          </p:nvGrpSpPr>
          <p:grpSpPr>
            <a:xfrm>
              <a:off x="1991" y="1563"/>
              <a:ext cx="93" cy="307"/>
              <a:chOff x="6063" y="3930"/>
              <a:chExt cx="235" cy="794"/>
            </a:xfrm>
          </p:grpSpPr>
          <p:sp>
            <p:nvSpPr>
              <p:cNvPr id="918" name="Google Shape;918;p139"/>
              <p:cNvSpPr/>
              <p:nvPr/>
            </p:nvSpPr>
            <p:spPr>
              <a:xfrm>
                <a:off x="6157" y="4092"/>
                <a:ext cx="47" cy="632"/>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9" name="Google Shape;919;p139"/>
              <p:cNvSpPr/>
              <p:nvPr/>
            </p:nvSpPr>
            <p:spPr>
              <a:xfrm>
                <a:off x="6063" y="3930"/>
                <a:ext cx="235" cy="206"/>
              </a:xfrm>
              <a:custGeom>
                <a:avLst/>
                <a:gdLst/>
                <a:ahLst/>
                <a:cxnLst/>
                <a:rect l="l" t="t" r="r" b="b"/>
                <a:pathLst>
                  <a:path w="235" h="206" extrusionOk="0">
                    <a:moveTo>
                      <a:pt x="235" y="206"/>
                    </a:moveTo>
                    <a:lnTo>
                      <a:pt x="110" y="0"/>
                    </a:lnTo>
                    <a:lnTo>
                      <a:pt x="0" y="206"/>
                    </a:lnTo>
                    <a:lnTo>
                      <a:pt x="235" y="206"/>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20" name="Google Shape;920;p139"/>
            <p:cNvGrpSpPr/>
            <p:nvPr/>
          </p:nvGrpSpPr>
          <p:grpSpPr>
            <a:xfrm>
              <a:off x="2448" y="1392"/>
              <a:ext cx="114" cy="1111"/>
              <a:chOff x="7288" y="3813"/>
              <a:chExt cx="236" cy="2365"/>
            </a:xfrm>
          </p:grpSpPr>
          <p:sp>
            <p:nvSpPr>
              <p:cNvPr id="921" name="Google Shape;921;p139"/>
              <p:cNvSpPr/>
              <p:nvPr/>
            </p:nvSpPr>
            <p:spPr>
              <a:xfrm>
                <a:off x="7382" y="3974"/>
                <a:ext cx="47" cy="220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2" name="Google Shape;922;p139"/>
              <p:cNvSpPr/>
              <p:nvPr/>
            </p:nvSpPr>
            <p:spPr>
              <a:xfrm>
                <a:off x="7288" y="3813"/>
                <a:ext cx="236" cy="205"/>
              </a:xfrm>
              <a:custGeom>
                <a:avLst/>
                <a:gdLst/>
                <a:ahLst/>
                <a:cxnLst/>
                <a:rect l="l" t="t" r="r" b="b"/>
                <a:pathLst>
                  <a:path w="236" h="205" extrusionOk="0">
                    <a:moveTo>
                      <a:pt x="236" y="205"/>
                    </a:moveTo>
                    <a:lnTo>
                      <a:pt x="110" y="0"/>
                    </a:lnTo>
                    <a:lnTo>
                      <a:pt x="0" y="205"/>
                    </a:lnTo>
                    <a:lnTo>
                      <a:pt x="236" y="205"/>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23" name="Google Shape;923;p139"/>
            <p:cNvSpPr/>
            <p:nvPr/>
          </p:nvSpPr>
          <p:spPr>
            <a:xfrm>
              <a:off x="2608" y="1410"/>
              <a:ext cx="19" cy="882"/>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24" name="Google Shape;924;p139"/>
            <p:cNvGrpSpPr/>
            <p:nvPr/>
          </p:nvGrpSpPr>
          <p:grpSpPr>
            <a:xfrm>
              <a:off x="2615" y="2241"/>
              <a:ext cx="312" cy="96"/>
              <a:chOff x="7665" y="5576"/>
              <a:chExt cx="801" cy="220"/>
            </a:xfrm>
          </p:grpSpPr>
          <p:sp>
            <p:nvSpPr>
              <p:cNvPr id="925" name="Google Shape;925;p139"/>
              <p:cNvSpPr/>
              <p:nvPr/>
            </p:nvSpPr>
            <p:spPr>
              <a:xfrm>
                <a:off x="7665" y="5664"/>
                <a:ext cx="597"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6" name="Google Shape;926;p139"/>
              <p:cNvSpPr/>
              <p:nvPr/>
            </p:nvSpPr>
            <p:spPr>
              <a:xfrm>
                <a:off x="8230" y="5576"/>
                <a:ext cx="236" cy="220"/>
              </a:xfrm>
              <a:custGeom>
                <a:avLst/>
                <a:gdLst/>
                <a:ahLst/>
                <a:cxnLst/>
                <a:rect l="l" t="t" r="r" b="b"/>
                <a:pathLst>
                  <a:path w="236" h="220" extrusionOk="0">
                    <a:moveTo>
                      <a:pt x="0" y="220"/>
                    </a:moveTo>
                    <a:lnTo>
                      <a:pt x="236" y="117"/>
                    </a:lnTo>
                    <a:lnTo>
                      <a:pt x="0" y="0"/>
                    </a:lnTo>
                    <a:lnTo>
                      <a:pt x="0" y="22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27" name="Google Shape;927;p139"/>
            <p:cNvGrpSpPr/>
            <p:nvPr/>
          </p:nvGrpSpPr>
          <p:grpSpPr>
            <a:xfrm>
              <a:off x="3160" y="2496"/>
              <a:ext cx="92" cy="224"/>
              <a:chOff x="9063" y="6163"/>
              <a:chExt cx="236" cy="514"/>
            </a:xfrm>
          </p:grpSpPr>
          <p:sp>
            <p:nvSpPr>
              <p:cNvPr id="928" name="Google Shape;928;p139"/>
              <p:cNvSpPr/>
              <p:nvPr/>
            </p:nvSpPr>
            <p:spPr>
              <a:xfrm>
                <a:off x="9157" y="6325"/>
                <a:ext cx="47" cy="352"/>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9" name="Google Shape;929;p139"/>
              <p:cNvSpPr/>
              <p:nvPr/>
            </p:nvSpPr>
            <p:spPr>
              <a:xfrm>
                <a:off x="9063" y="6163"/>
                <a:ext cx="236" cy="206"/>
              </a:xfrm>
              <a:custGeom>
                <a:avLst/>
                <a:gdLst/>
                <a:ahLst/>
                <a:cxnLst/>
                <a:rect l="l" t="t" r="r" b="b"/>
                <a:pathLst>
                  <a:path w="236" h="206" extrusionOk="0">
                    <a:moveTo>
                      <a:pt x="236" y="206"/>
                    </a:moveTo>
                    <a:lnTo>
                      <a:pt x="126" y="0"/>
                    </a:lnTo>
                    <a:lnTo>
                      <a:pt x="0" y="206"/>
                    </a:lnTo>
                    <a:lnTo>
                      <a:pt x="236" y="206"/>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930" name="Google Shape;930;p139"/>
            <p:cNvPicPr preferRelativeResize="0"/>
            <p:nvPr/>
          </p:nvPicPr>
          <p:blipFill rotWithShape="1">
            <a:blip r:embed="rId10">
              <a:alphaModFix/>
            </a:blip>
            <a:srcRect/>
            <a:stretch/>
          </p:blipFill>
          <p:spPr>
            <a:xfrm>
              <a:off x="3649" y="1933"/>
              <a:ext cx="636" cy="404"/>
            </a:xfrm>
            <a:prstGeom prst="rect">
              <a:avLst/>
            </a:prstGeom>
            <a:noFill/>
            <a:ln>
              <a:noFill/>
            </a:ln>
          </p:spPr>
        </p:pic>
        <p:grpSp>
          <p:nvGrpSpPr>
            <p:cNvPr id="931" name="Google Shape;931;p139"/>
            <p:cNvGrpSpPr/>
            <p:nvPr/>
          </p:nvGrpSpPr>
          <p:grpSpPr>
            <a:xfrm>
              <a:off x="3447" y="2151"/>
              <a:ext cx="215" cy="96"/>
              <a:chOff x="9801" y="5370"/>
              <a:chExt cx="550" cy="220"/>
            </a:xfrm>
          </p:grpSpPr>
          <p:sp>
            <p:nvSpPr>
              <p:cNvPr id="932" name="Google Shape;932;p139"/>
              <p:cNvSpPr/>
              <p:nvPr/>
            </p:nvSpPr>
            <p:spPr>
              <a:xfrm>
                <a:off x="9801" y="5458"/>
                <a:ext cx="361" cy="44"/>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3" name="Google Shape;933;p139"/>
              <p:cNvSpPr/>
              <p:nvPr/>
            </p:nvSpPr>
            <p:spPr>
              <a:xfrm>
                <a:off x="10131" y="5370"/>
                <a:ext cx="220" cy="220"/>
              </a:xfrm>
              <a:custGeom>
                <a:avLst/>
                <a:gdLst/>
                <a:ahLst/>
                <a:cxnLst/>
                <a:rect l="l" t="t" r="r" b="b"/>
                <a:pathLst>
                  <a:path w="220" h="220" extrusionOk="0">
                    <a:moveTo>
                      <a:pt x="0" y="220"/>
                    </a:moveTo>
                    <a:lnTo>
                      <a:pt x="220" y="117"/>
                    </a:lnTo>
                    <a:lnTo>
                      <a:pt x="0" y="0"/>
                    </a:lnTo>
                    <a:lnTo>
                      <a:pt x="0" y="22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934" name="Google Shape;934;p139"/>
            <p:cNvPicPr preferRelativeResize="0"/>
            <p:nvPr/>
          </p:nvPicPr>
          <p:blipFill rotWithShape="1">
            <a:blip r:embed="rId11">
              <a:alphaModFix/>
            </a:blip>
            <a:srcRect/>
            <a:stretch/>
          </p:blipFill>
          <p:spPr>
            <a:xfrm>
              <a:off x="4494" y="3703"/>
              <a:ext cx="361" cy="391"/>
            </a:xfrm>
            <a:prstGeom prst="rect">
              <a:avLst/>
            </a:prstGeom>
            <a:noFill/>
            <a:ln>
              <a:noFill/>
            </a:ln>
          </p:spPr>
        </p:pic>
        <p:sp>
          <p:nvSpPr>
            <p:cNvPr id="935" name="Google Shape;935;p139"/>
            <p:cNvSpPr/>
            <p:nvPr/>
          </p:nvSpPr>
          <p:spPr>
            <a:xfrm>
              <a:off x="4580" y="2745"/>
              <a:ext cx="232" cy="2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36" name="Google Shape;936;p139"/>
            <p:cNvGrpSpPr/>
            <p:nvPr/>
          </p:nvGrpSpPr>
          <p:grpSpPr>
            <a:xfrm>
              <a:off x="4573" y="3033"/>
              <a:ext cx="239" cy="288"/>
              <a:chOff x="12691" y="7397"/>
              <a:chExt cx="613" cy="661"/>
            </a:xfrm>
          </p:grpSpPr>
          <p:sp>
            <p:nvSpPr>
              <p:cNvPr id="937" name="Google Shape;937;p139"/>
              <p:cNvSpPr/>
              <p:nvPr/>
            </p:nvSpPr>
            <p:spPr>
              <a:xfrm>
                <a:off x="12691" y="7397"/>
                <a:ext cx="613" cy="6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8" name="Google Shape;938;p139"/>
              <p:cNvSpPr/>
              <p:nvPr/>
            </p:nvSpPr>
            <p:spPr>
              <a:xfrm>
                <a:off x="12691" y="7397"/>
                <a:ext cx="613" cy="6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39" name="Google Shape;939;p139"/>
            <p:cNvSpPr/>
            <p:nvPr/>
          </p:nvSpPr>
          <p:spPr>
            <a:xfrm>
              <a:off x="4616" y="3046"/>
              <a:ext cx="159" cy="2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0" name="Google Shape;940;p139"/>
            <p:cNvSpPr/>
            <p:nvPr/>
          </p:nvSpPr>
          <p:spPr>
            <a:xfrm>
              <a:off x="4427" y="2995"/>
              <a:ext cx="471" cy="70"/>
            </a:xfrm>
            <a:custGeom>
              <a:avLst/>
              <a:gdLst/>
              <a:ahLst/>
              <a:cxnLst/>
              <a:rect l="l" t="t" r="r" b="b"/>
              <a:pathLst>
                <a:path w="1210" h="162" extrusionOk="0">
                  <a:moveTo>
                    <a:pt x="0" y="0"/>
                  </a:moveTo>
                  <a:lnTo>
                    <a:pt x="503" y="0"/>
                  </a:lnTo>
                  <a:lnTo>
                    <a:pt x="629" y="59"/>
                  </a:lnTo>
                  <a:lnTo>
                    <a:pt x="1210" y="59"/>
                  </a:lnTo>
                  <a:lnTo>
                    <a:pt x="1210" y="103"/>
                  </a:lnTo>
                  <a:lnTo>
                    <a:pt x="629" y="103"/>
                  </a:lnTo>
                  <a:lnTo>
                    <a:pt x="503" y="162"/>
                  </a:lnTo>
                  <a:lnTo>
                    <a:pt x="0" y="162"/>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41" name="Google Shape;941;p139"/>
            <p:cNvGrpSpPr/>
            <p:nvPr/>
          </p:nvGrpSpPr>
          <p:grpSpPr>
            <a:xfrm>
              <a:off x="4616" y="3468"/>
              <a:ext cx="106" cy="241"/>
              <a:chOff x="12801" y="8396"/>
              <a:chExt cx="236" cy="470"/>
            </a:xfrm>
          </p:grpSpPr>
          <p:sp>
            <p:nvSpPr>
              <p:cNvPr id="942" name="Google Shape;942;p139"/>
              <p:cNvSpPr/>
              <p:nvPr/>
            </p:nvSpPr>
            <p:spPr>
              <a:xfrm>
                <a:off x="12896" y="8396"/>
                <a:ext cx="47" cy="279"/>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3" name="Google Shape;943;p139"/>
              <p:cNvSpPr/>
              <p:nvPr/>
            </p:nvSpPr>
            <p:spPr>
              <a:xfrm>
                <a:off x="12801" y="8646"/>
                <a:ext cx="236" cy="220"/>
              </a:xfrm>
              <a:custGeom>
                <a:avLst/>
                <a:gdLst/>
                <a:ahLst/>
                <a:cxnLst/>
                <a:rect l="l" t="t" r="r" b="b"/>
                <a:pathLst>
                  <a:path w="236" h="220" extrusionOk="0">
                    <a:moveTo>
                      <a:pt x="0" y="0"/>
                    </a:moveTo>
                    <a:lnTo>
                      <a:pt x="126" y="220"/>
                    </a:lnTo>
                    <a:lnTo>
                      <a:pt x="236" y="0"/>
                    </a:lnTo>
                    <a:lnTo>
                      <a:pt x="0" y="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944" name="Google Shape;944;p139"/>
            <p:cNvPicPr preferRelativeResize="0"/>
            <p:nvPr/>
          </p:nvPicPr>
          <p:blipFill rotWithShape="1">
            <a:blip r:embed="rId10">
              <a:alphaModFix/>
            </a:blip>
            <a:srcRect/>
            <a:stretch/>
          </p:blipFill>
          <p:spPr>
            <a:xfrm>
              <a:off x="4039" y="1606"/>
              <a:ext cx="635" cy="403"/>
            </a:xfrm>
            <a:prstGeom prst="rect">
              <a:avLst/>
            </a:prstGeom>
            <a:noFill/>
            <a:ln>
              <a:noFill/>
            </a:ln>
          </p:spPr>
        </p:pic>
        <p:sp>
          <p:nvSpPr>
            <p:cNvPr id="945" name="Google Shape;945;p139"/>
            <p:cNvSpPr txBox="1"/>
            <p:nvPr/>
          </p:nvSpPr>
          <p:spPr>
            <a:xfrm>
              <a:off x="3984" y="1440"/>
              <a:ext cx="1182" cy="2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200" b="1">
                  <a:solidFill>
                    <a:srgbClr val="000000"/>
                  </a:solidFill>
                  <a:latin typeface="Verdana"/>
                  <a:ea typeface="Verdana"/>
                  <a:cs typeface="Verdana"/>
                  <a:sym typeface="Verdana"/>
                </a:rPr>
                <a:t>Sürekli Dökümler</a:t>
              </a:r>
              <a:endParaRPr/>
            </a:p>
          </p:txBody>
        </p:sp>
        <p:sp>
          <p:nvSpPr>
            <p:cNvPr id="946" name="Google Shape;946;p139"/>
            <p:cNvSpPr/>
            <p:nvPr/>
          </p:nvSpPr>
          <p:spPr>
            <a:xfrm>
              <a:off x="5108" y="2217"/>
              <a:ext cx="326" cy="23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Blum </a:t>
              </a:r>
              <a:endParaRPr/>
            </a:p>
            <a:p>
              <a:pPr marL="0" marR="0" lvl="0" indent="0" algn="l" rtl="0">
                <a:spcBef>
                  <a:spcPts val="0"/>
                </a:spcBef>
                <a:spcAft>
                  <a:spcPts val="0"/>
                </a:spcAft>
                <a:buNone/>
              </a:pPr>
              <a:r>
                <a:rPr lang="tr-TR" sz="1200">
                  <a:solidFill>
                    <a:srgbClr val="000000"/>
                  </a:solidFill>
                  <a:latin typeface="Verdana"/>
                  <a:ea typeface="Verdana"/>
                  <a:cs typeface="Verdana"/>
                  <a:sym typeface="Verdana"/>
                </a:rPr>
                <a:t>(Satış)</a:t>
              </a:r>
              <a:endParaRPr sz="1200">
                <a:solidFill>
                  <a:schemeClr val="dk1"/>
                </a:solidFill>
                <a:latin typeface="Verdana"/>
                <a:ea typeface="Verdana"/>
                <a:cs typeface="Verdana"/>
                <a:sym typeface="Verdana"/>
              </a:endParaRPr>
            </a:p>
          </p:txBody>
        </p:sp>
        <p:sp>
          <p:nvSpPr>
            <p:cNvPr id="947" name="Google Shape;947;p139"/>
            <p:cNvSpPr/>
            <p:nvPr/>
          </p:nvSpPr>
          <p:spPr>
            <a:xfrm>
              <a:off x="4748" y="2497"/>
              <a:ext cx="284"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a:solidFill>
                    <a:srgbClr val="000000"/>
                  </a:solidFill>
                  <a:latin typeface="Verdana"/>
                  <a:ea typeface="Verdana"/>
                  <a:cs typeface="Verdana"/>
                  <a:sym typeface="Verdana"/>
                </a:rPr>
                <a:t>Kütük</a:t>
              </a:r>
              <a:endParaRPr sz="1200">
                <a:solidFill>
                  <a:schemeClr val="dk1"/>
                </a:solidFill>
                <a:latin typeface="Verdana"/>
                <a:ea typeface="Verdana"/>
                <a:cs typeface="Verdana"/>
                <a:sym typeface="Verdana"/>
              </a:endParaRPr>
            </a:p>
          </p:txBody>
        </p:sp>
        <p:sp>
          <p:nvSpPr>
            <p:cNvPr id="948" name="Google Shape;948;p139"/>
            <p:cNvSpPr/>
            <p:nvPr/>
          </p:nvSpPr>
          <p:spPr>
            <a:xfrm>
              <a:off x="1580" y="2144"/>
              <a:ext cx="18" cy="653"/>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49" name="Google Shape;949;p139"/>
            <p:cNvGrpSpPr/>
            <p:nvPr/>
          </p:nvGrpSpPr>
          <p:grpSpPr>
            <a:xfrm>
              <a:off x="4422" y="2716"/>
              <a:ext cx="431" cy="804"/>
              <a:chOff x="2826" y="1976"/>
              <a:chExt cx="533" cy="928"/>
            </a:xfrm>
          </p:grpSpPr>
          <p:sp>
            <p:nvSpPr>
              <p:cNvPr id="950" name="Google Shape;950;p139"/>
              <p:cNvSpPr/>
              <p:nvPr/>
            </p:nvSpPr>
            <p:spPr>
              <a:xfrm>
                <a:off x="3023" y="2682"/>
                <a:ext cx="144" cy="222"/>
              </a:xfrm>
              <a:prstGeom prst="rect">
                <a:avLst/>
              </a:prstGeom>
              <a:noFill/>
              <a:ln>
                <a:noFill/>
              </a:ln>
            </p:spPr>
            <p:txBody>
              <a:bodyPr spcFirstLastPara="1" wrap="square" lIns="92075" tIns="46025" rIns="92075" bIns="46025" anchor="t" anchorCtr="0">
                <a:noAutofit/>
              </a:bodyPr>
              <a:lstStyle/>
              <a:p>
                <a:pPr marL="0" marR="0" lvl="0" indent="0" algn="ctr" rtl="0">
                  <a:spcBef>
                    <a:spcPts val="0"/>
                  </a:spcBef>
                  <a:spcAft>
                    <a:spcPts val="0"/>
                  </a:spcAft>
                  <a:buNone/>
                </a:pPr>
                <a:endParaRPr sz="1400" b="1">
                  <a:solidFill>
                    <a:srgbClr val="3333CC"/>
                  </a:solidFill>
                  <a:latin typeface="Verdana"/>
                  <a:ea typeface="Verdana"/>
                  <a:cs typeface="Verdana"/>
                  <a:sym typeface="Verdana"/>
                </a:endParaRPr>
              </a:p>
            </p:txBody>
          </p:sp>
          <p:grpSp>
            <p:nvGrpSpPr>
              <p:cNvPr id="951" name="Google Shape;951;p139"/>
              <p:cNvGrpSpPr/>
              <p:nvPr/>
            </p:nvGrpSpPr>
            <p:grpSpPr>
              <a:xfrm>
                <a:off x="2826" y="1976"/>
                <a:ext cx="533" cy="645"/>
                <a:chOff x="2826" y="1976"/>
                <a:chExt cx="533" cy="645"/>
              </a:xfrm>
            </p:grpSpPr>
            <p:grpSp>
              <p:nvGrpSpPr>
                <p:cNvPr id="952" name="Google Shape;952;p139"/>
                <p:cNvGrpSpPr/>
                <p:nvPr/>
              </p:nvGrpSpPr>
              <p:grpSpPr>
                <a:xfrm>
                  <a:off x="2997" y="1976"/>
                  <a:ext cx="257" cy="310"/>
                  <a:chOff x="2997" y="1976"/>
                  <a:chExt cx="257" cy="310"/>
                </a:xfrm>
              </p:grpSpPr>
              <p:sp>
                <p:nvSpPr>
                  <p:cNvPr id="953" name="Google Shape;953;p139"/>
                  <p:cNvSpPr/>
                  <p:nvPr/>
                </p:nvSpPr>
                <p:spPr>
                  <a:xfrm>
                    <a:off x="2997" y="1976"/>
                    <a:ext cx="257" cy="310"/>
                  </a:xfrm>
                  <a:prstGeom prst="rect">
                    <a:avLst/>
                  </a:prstGeom>
                  <a:solidFill>
                    <a:srgbClr val="AAAAAA"/>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4" name="Google Shape;954;p139"/>
                  <p:cNvSpPr/>
                  <p:nvPr/>
                </p:nvSpPr>
                <p:spPr>
                  <a:xfrm>
                    <a:off x="3038" y="2029"/>
                    <a:ext cx="176" cy="2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5" name="Google Shape;955;p139"/>
                  <p:cNvSpPr/>
                  <p:nvPr/>
                </p:nvSpPr>
                <p:spPr>
                  <a:xfrm>
                    <a:off x="3057" y="2146"/>
                    <a:ext cx="141" cy="129"/>
                  </a:xfrm>
                  <a:prstGeom prst="ellipse">
                    <a:avLst/>
                  </a:prstGeom>
                  <a:solidFill>
                    <a:srgbClr val="AAAAA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56" name="Google Shape;956;p139"/>
                <p:cNvGrpSpPr/>
                <p:nvPr/>
              </p:nvGrpSpPr>
              <p:grpSpPr>
                <a:xfrm>
                  <a:off x="2993" y="2301"/>
                  <a:ext cx="266" cy="320"/>
                  <a:chOff x="2993" y="2301"/>
                  <a:chExt cx="266" cy="320"/>
                </a:xfrm>
              </p:grpSpPr>
              <p:sp>
                <p:nvSpPr>
                  <p:cNvPr id="957" name="Google Shape;957;p139"/>
                  <p:cNvSpPr/>
                  <p:nvPr/>
                </p:nvSpPr>
                <p:spPr>
                  <a:xfrm>
                    <a:off x="2993" y="2301"/>
                    <a:ext cx="266" cy="320"/>
                  </a:xfrm>
                  <a:custGeom>
                    <a:avLst/>
                    <a:gdLst/>
                    <a:ahLst/>
                    <a:cxnLst/>
                    <a:rect l="l" t="t" r="r" b="b"/>
                    <a:pathLst>
                      <a:path w="266" h="320" extrusionOk="0">
                        <a:moveTo>
                          <a:pt x="0" y="0"/>
                        </a:moveTo>
                        <a:lnTo>
                          <a:pt x="0" y="319"/>
                        </a:lnTo>
                        <a:lnTo>
                          <a:pt x="265" y="319"/>
                        </a:lnTo>
                        <a:lnTo>
                          <a:pt x="265" y="0"/>
                        </a:lnTo>
                        <a:lnTo>
                          <a:pt x="0" y="0"/>
                        </a:lnTo>
                      </a:path>
                    </a:pathLst>
                  </a:custGeom>
                  <a:solidFill>
                    <a:srgbClr val="AAAAAA"/>
                  </a:solidFill>
                  <a:ln w="12700" cap="rnd"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8" name="Google Shape;958;p139"/>
                  <p:cNvSpPr/>
                  <p:nvPr/>
                </p:nvSpPr>
                <p:spPr>
                  <a:xfrm>
                    <a:off x="3038" y="2314"/>
                    <a:ext cx="177" cy="250"/>
                  </a:xfrm>
                  <a:custGeom>
                    <a:avLst/>
                    <a:gdLst/>
                    <a:ahLst/>
                    <a:cxnLst/>
                    <a:rect l="l" t="t" r="r" b="b"/>
                    <a:pathLst>
                      <a:path w="177" h="250" extrusionOk="0">
                        <a:moveTo>
                          <a:pt x="0" y="0"/>
                        </a:moveTo>
                        <a:lnTo>
                          <a:pt x="0" y="249"/>
                        </a:lnTo>
                        <a:lnTo>
                          <a:pt x="176" y="249"/>
                        </a:lnTo>
                        <a:lnTo>
                          <a:pt x="176" y="0"/>
                        </a:lnTo>
                        <a:lnTo>
                          <a:pt x="0" y="0"/>
                        </a:ln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9" name="Google Shape;959;p139"/>
                  <p:cNvSpPr/>
                  <p:nvPr/>
                </p:nvSpPr>
                <p:spPr>
                  <a:xfrm>
                    <a:off x="3057" y="2316"/>
                    <a:ext cx="141" cy="130"/>
                  </a:xfrm>
                  <a:prstGeom prst="ellipse">
                    <a:avLst/>
                  </a:prstGeom>
                  <a:solidFill>
                    <a:srgbClr val="AAAAA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60" name="Google Shape;960;p139"/>
                <p:cNvSpPr/>
                <p:nvPr/>
              </p:nvSpPr>
              <p:spPr>
                <a:xfrm>
                  <a:off x="2826" y="2253"/>
                  <a:ext cx="533" cy="83"/>
                </a:xfrm>
                <a:custGeom>
                  <a:avLst/>
                  <a:gdLst/>
                  <a:ahLst/>
                  <a:cxnLst/>
                  <a:rect l="l" t="t" r="r" b="b"/>
                  <a:pathLst>
                    <a:path w="533" h="83" extrusionOk="0">
                      <a:moveTo>
                        <a:pt x="0" y="0"/>
                      </a:moveTo>
                      <a:lnTo>
                        <a:pt x="224" y="0"/>
                      </a:lnTo>
                      <a:lnTo>
                        <a:pt x="279" y="27"/>
                      </a:lnTo>
                      <a:lnTo>
                        <a:pt x="532" y="27"/>
                      </a:lnTo>
                      <a:lnTo>
                        <a:pt x="532" y="55"/>
                      </a:lnTo>
                      <a:lnTo>
                        <a:pt x="279" y="55"/>
                      </a:lnTo>
                      <a:lnTo>
                        <a:pt x="224" y="82"/>
                      </a:lnTo>
                      <a:lnTo>
                        <a:pt x="0" y="82"/>
                      </a:lnTo>
                      <a:lnTo>
                        <a:pt x="0" y="0"/>
                      </a:lnTo>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cxnSp>
          <p:nvCxnSpPr>
            <p:cNvPr id="961" name="Google Shape;961;p139"/>
            <p:cNvCxnSpPr/>
            <p:nvPr/>
          </p:nvCxnSpPr>
          <p:spPr>
            <a:xfrm>
              <a:off x="4629" y="1965"/>
              <a:ext cx="0" cy="718"/>
            </a:xfrm>
            <a:prstGeom prst="straightConnector1">
              <a:avLst/>
            </a:prstGeom>
            <a:noFill/>
            <a:ln w="19050" cap="flat" cmpd="sng">
              <a:solidFill>
                <a:srgbClr val="0000FF"/>
              </a:solidFill>
              <a:prstDash val="solid"/>
              <a:round/>
              <a:headEnd type="none" w="med" len="med"/>
              <a:tailEnd type="triangle" w="med" len="med"/>
            </a:ln>
          </p:spPr>
        </p:cxnSp>
        <p:cxnSp>
          <p:nvCxnSpPr>
            <p:cNvPr id="962" name="Google Shape;962;p139"/>
            <p:cNvCxnSpPr/>
            <p:nvPr/>
          </p:nvCxnSpPr>
          <p:spPr>
            <a:xfrm>
              <a:off x="4344" y="2273"/>
              <a:ext cx="662" cy="0"/>
            </a:xfrm>
            <a:prstGeom prst="straightConnector1">
              <a:avLst/>
            </a:prstGeom>
            <a:noFill/>
            <a:ln w="19050" cap="flat" cmpd="sng">
              <a:solidFill>
                <a:srgbClr val="800080"/>
              </a:solidFill>
              <a:prstDash val="solid"/>
              <a:round/>
              <a:headEnd type="none" w="med" len="med"/>
              <a:tailEnd type="triangle" w="med" len="med"/>
            </a:ln>
          </p:spPr>
        </p:cxnSp>
        <p:cxnSp>
          <p:nvCxnSpPr>
            <p:cNvPr id="963" name="Google Shape;963;p139"/>
            <p:cNvCxnSpPr/>
            <p:nvPr/>
          </p:nvCxnSpPr>
          <p:spPr>
            <a:xfrm>
              <a:off x="4722" y="1965"/>
              <a:ext cx="284" cy="0"/>
            </a:xfrm>
            <a:prstGeom prst="straightConnector1">
              <a:avLst/>
            </a:prstGeom>
            <a:noFill/>
            <a:ln w="19050" cap="flat" cmpd="sng">
              <a:solidFill>
                <a:srgbClr val="800080"/>
              </a:solidFill>
              <a:prstDash val="solid"/>
              <a:round/>
              <a:headEnd type="none" w="med" len="med"/>
              <a:tailEnd type="triangle" w="med" len="med"/>
            </a:ln>
          </p:spPr>
        </p:cxnSp>
        <p:cxnSp>
          <p:nvCxnSpPr>
            <p:cNvPr id="964" name="Google Shape;964;p139"/>
            <p:cNvCxnSpPr/>
            <p:nvPr/>
          </p:nvCxnSpPr>
          <p:spPr>
            <a:xfrm>
              <a:off x="2733" y="1165"/>
              <a:ext cx="189" cy="0"/>
            </a:xfrm>
            <a:prstGeom prst="straightConnector1">
              <a:avLst/>
            </a:prstGeom>
            <a:noFill/>
            <a:ln w="19050" cap="flat" cmpd="sng">
              <a:solidFill>
                <a:srgbClr val="0000FF"/>
              </a:solidFill>
              <a:prstDash val="solid"/>
              <a:round/>
              <a:headEnd type="none" w="med" len="med"/>
              <a:tailEnd type="triangle" w="med" len="med"/>
            </a:ln>
          </p:spPr>
        </p:cxnSp>
        <p:sp>
          <p:nvSpPr>
            <p:cNvPr id="965" name="Google Shape;965;p139"/>
            <p:cNvSpPr/>
            <p:nvPr/>
          </p:nvSpPr>
          <p:spPr>
            <a:xfrm>
              <a:off x="999" y="3291"/>
              <a:ext cx="729" cy="11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1200" b="1">
                  <a:solidFill>
                    <a:srgbClr val="000000"/>
                  </a:solidFill>
                  <a:latin typeface="Verdana"/>
                  <a:ea typeface="Verdana"/>
                  <a:cs typeface="Verdana"/>
                  <a:sym typeface="Verdana"/>
                </a:rPr>
                <a:t>Kok Fabrikası</a:t>
              </a:r>
              <a:endParaRPr sz="1200" b="1">
                <a:solidFill>
                  <a:schemeClr val="dk1"/>
                </a:solidFill>
                <a:latin typeface="Verdana"/>
                <a:ea typeface="Verdana"/>
                <a:cs typeface="Verdana"/>
                <a:sym typeface="Verdana"/>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p140"/>
          <p:cNvPicPr preferRelativeResize="0">
            <a:picLocks noGrp="1"/>
          </p:cNvPicPr>
          <p:nvPr>
            <p:ph type="body" idx="1"/>
          </p:nvPr>
        </p:nvPicPr>
        <p:blipFill rotWithShape="1">
          <a:blip r:embed="rId3">
            <a:alphaModFix/>
          </a:blip>
          <a:srcRect/>
          <a:stretch/>
        </p:blipFill>
        <p:spPr>
          <a:xfrm>
            <a:off x="611188" y="260350"/>
            <a:ext cx="7848600" cy="5886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41"/>
          <p:cNvSpPr txBox="1">
            <a:spLocks noGrp="1"/>
          </p:cNvSpPr>
          <p:nvPr>
            <p:ph type="body" idx="1"/>
          </p:nvPr>
        </p:nvSpPr>
        <p:spPr>
          <a:xfrm>
            <a:off x="323850" y="260350"/>
            <a:ext cx="8362950" cy="58705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820"/>
              <a:buChar char="■"/>
            </a:pPr>
            <a:r>
              <a:rPr lang="tr-TR" sz="2800"/>
              <a:t>Tipik olarak bir BOF’na yüklenen sıvı metal (pik demir) ve fırından alınan çeliğin kimyasal kompozisyonu ve sıcaklık değerleri tabloda görülmektedir.</a:t>
            </a:r>
            <a:endParaRPr/>
          </a:p>
        </p:txBody>
      </p:sp>
      <p:pic>
        <p:nvPicPr>
          <p:cNvPr id="976" name="Google Shape;976;p141"/>
          <p:cNvPicPr preferRelativeResize="0"/>
          <p:nvPr/>
        </p:nvPicPr>
        <p:blipFill rotWithShape="1">
          <a:blip r:embed="rId3">
            <a:alphaModFix/>
          </a:blip>
          <a:srcRect/>
          <a:stretch/>
        </p:blipFill>
        <p:spPr>
          <a:xfrm>
            <a:off x="250825" y="2852738"/>
            <a:ext cx="8569325" cy="13192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pic>
        <p:nvPicPr>
          <p:cNvPr id="981" name="Google Shape;981;p142"/>
          <p:cNvPicPr preferRelativeResize="0">
            <a:picLocks noGrp="1"/>
          </p:cNvPicPr>
          <p:nvPr>
            <p:ph type="body" idx="1"/>
          </p:nvPr>
        </p:nvPicPr>
        <p:blipFill rotWithShape="1">
          <a:blip r:embed="rId3">
            <a:alphaModFix/>
          </a:blip>
          <a:srcRect/>
          <a:stretch/>
        </p:blipFill>
        <p:spPr>
          <a:xfrm>
            <a:off x="0" y="188913"/>
            <a:ext cx="9144000" cy="5616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4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sz="3800" b="1">
                <a:solidFill>
                  <a:srgbClr val="3333CC"/>
                </a:solidFill>
              </a:rPr>
              <a:t>Bazik Oksijen Fırınına Yüklenen Hammaddeler</a:t>
            </a:r>
            <a:endParaRPr/>
          </a:p>
        </p:txBody>
      </p:sp>
      <p:sp>
        <p:nvSpPr>
          <p:cNvPr id="987" name="Google Shape;987;p14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820"/>
              <a:buFont typeface="Noto Sans Symbols"/>
              <a:buNone/>
            </a:pPr>
            <a:r>
              <a:rPr lang="tr-TR" sz="2800" b="1">
                <a:solidFill>
                  <a:srgbClr val="FFCC00"/>
                </a:solidFill>
              </a:rPr>
              <a:t>Sıvı Pik Demir</a:t>
            </a:r>
            <a:endParaRPr/>
          </a:p>
          <a:p>
            <a:pPr marL="342900" lvl="0" indent="-227330" algn="just" rtl="0">
              <a:spcBef>
                <a:spcPts val="560"/>
              </a:spcBef>
              <a:spcAft>
                <a:spcPts val="0"/>
              </a:spcAft>
              <a:buSzPts val="1820"/>
              <a:buNone/>
            </a:pPr>
            <a:endParaRPr sz="2800" b="1"/>
          </a:p>
          <a:p>
            <a:pPr marL="342900" lvl="0" indent="-342900" algn="just" rtl="0">
              <a:spcBef>
                <a:spcPts val="560"/>
              </a:spcBef>
              <a:spcAft>
                <a:spcPts val="0"/>
              </a:spcAft>
              <a:buSzPts val="1820"/>
              <a:buChar char="■"/>
            </a:pPr>
            <a:r>
              <a:rPr lang="tr-TR" sz="2800"/>
              <a:t>Sıvı haldeki pik demir yüksek fırından bazik oksijen fırınlarına torpidolarla taşınır yaklaşık % 4,3 oranında karbon, %1 veya daha az Si içerir. </a:t>
            </a:r>
            <a:endParaRPr/>
          </a:p>
          <a:p>
            <a:pPr marL="342900" lvl="0" indent="-227330" algn="just" rtl="0">
              <a:spcBef>
                <a:spcPts val="560"/>
              </a:spcBef>
              <a:spcAft>
                <a:spcPts val="0"/>
              </a:spcAft>
              <a:buSzPts val="1820"/>
              <a:buNone/>
            </a:pPr>
            <a:endParaRPr sz="2800"/>
          </a:p>
          <a:p>
            <a:pPr marL="342900" lvl="0" indent="-342900" algn="just" rtl="0">
              <a:spcBef>
                <a:spcPts val="560"/>
              </a:spcBef>
              <a:spcAft>
                <a:spcPts val="0"/>
              </a:spcAft>
              <a:buSzPts val="1820"/>
              <a:buChar char="■"/>
            </a:pPr>
            <a:r>
              <a:rPr lang="tr-TR" sz="2800"/>
              <a:t>Pik demirin kimyasal kompozisyonu tamamen yüksek fırına yüklenen hammaddelere ve yüksek fırında meydana gelen işlemlere bağlıdır.</a:t>
            </a:r>
            <a:endParaRPr/>
          </a:p>
          <a:p>
            <a:pPr marL="342900" lvl="0" indent="-227330" algn="just" rtl="0">
              <a:spcBef>
                <a:spcPts val="560"/>
              </a:spcBef>
              <a:spcAft>
                <a:spcPts val="0"/>
              </a:spcAft>
              <a:buSzPts val="1820"/>
              <a:buNone/>
            </a:pP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44"/>
          <p:cNvSpPr txBox="1">
            <a:spLocks noGrp="1"/>
          </p:cNvSpPr>
          <p:nvPr>
            <p:ph type="body" idx="1"/>
          </p:nvPr>
        </p:nvSpPr>
        <p:spPr>
          <a:xfrm>
            <a:off x="323850" y="260350"/>
            <a:ext cx="8569325"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430"/>
              <a:buFont typeface="Noto Sans Symbols"/>
              <a:buNone/>
            </a:pPr>
            <a:r>
              <a:rPr lang="tr-TR" sz="2200" b="1">
                <a:solidFill>
                  <a:srgbClr val="FFCC00"/>
                </a:solidFill>
              </a:rPr>
              <a:t>Hurda</a:t>
            </a:r>
            <a:endParaRPr/>
          </a:p>
          <a:p>
            <a:pPr marL="342900" lvl="0" indent="-252095" algn="just" rtl="0">
              <a:lnSpc>
                <a:spcPct val="90000"/>
              </a:lnSpc>
              <a:spcBef>
                <a:spcPts val="440"/>
              </a:spcBef>
              <a:spcAft>
                <a:spcPts val="0"/>
              </a:spcAft>
              <a:buSzPts val="1430"/>
              <a:buNone/>
            </a:pPr>
            <a:endParaRPr sz="2200" b="1">
              <a:solidFill>
                <a:srgbClr val="FFCC00"/>
              </a:solidFill>
            </a:endParaRPr>
          </a:p>
          <a:p>
            <a:pPr marL="342900" lvl="0" indent="-342900" algn="just" rtl="0">
              <a:lnSpc>
                <a:spcPct val="90000"/>
              </a:lnSpc>
              <a:spcBef>
                <a:spcPts val="440"/>
              </a:spcBef>
              <a:spcAft>
                <a:spcPts val="0"/>
              </a:spcAft>
              <a:buSzPts val="1430"/>
              <a:buChar char="■"/>
            </a:pPr>
            <a:r>
              <a:rPr lang="tr-TR" sz="2200"/>
              <a:t>Bazik oksijen fırınına katılan hammaddenin yaklaşık % 25-30' nu hurda malzeme oluşturmaktadır.</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Hurda malzemenin kimyasal kompozisyonunu kontrol etmek, üzerinde bulunan yağ ve diğer pisliklerden arındırmak, üzerinde bulunan bazı kaplama maddeleri ve hurdayı uygun boyuta getirilerek bazik oksijen fırınına verilmeleri hurda kullanımını oldukça karmaşık hale getirmektedir. </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Özellikle hurda içerisindeki % Cu, Sn, Ni, Cr, ve Mo oranlarının toplamının % 0,13 değerini geçmemesi gerekmektedir. </a:t>
            </a:r>
            <a:endParaRPr/>
          </a:p>
          <a:p>
            <a:pPr marL="342900" lvl="0" indent="-252095" algn="just" rtl="0">
              <a:lnSpc>
                <a:spcPct val="90000"/>
              </a:lnSpc>
              <a:spcBef>
                <a:spcPts val="440"/>
              </a:spcBef>
              <a:spcAft>
                <a:spcPts val="0"/>
              </a:spcAft>
              <a:buSzPts val="1430"/>
              <a:buNone/>
            </a:pPr>
            <a:endParaRPr sz="2200"/>
          </a:p>
          <a:p>
            <a:pPr marL="342900" lvl="0" indent="-342900" algn="just" rtl="0">
              <a:lnSpc>
                <a:spcPct val="90000"/>
              </a:lnSpc>
              <a:spcBef>
                <a:spcPts val="440"/>
              </a:spcBef>
              <a:spcAft>
                <a:spcPts val="0"/>
              </a:spcAft>
              <a:buSzPts val="1430"/>
              <a:buChar char="■"/>
            </a:pPr>
            <a:r>
              <a:rPr lang="tr-TR" sz="2200"/>
              <a:t>Aksi halde bu elementler oksitlenerek ortamdan atılamadıklarından nihai ürünün kimyasal kompozisyonunu ve özelliklerini ciddi olarak etkileyeceklerdir. </a:t>
            </a:r>
            <a:endParaRPr/>
          </a:p>
          <a:p>
            <a:pPr marL="342900" lvl="0" indent="-252095" algn="just" rtl="0">
              <a:lnSpc>
                <a:spcPct val="90000"/>
              </a:lnSpc>
              <a:spcBef>
                <a:spcPts val="440"/>
              </a:spcBef>
              <a:spcAft>
                <a:spcPts val="0"/>
              </a:spcAft>
              <a:buSzPts val="1430"/>
              <a:buNone/>
            </a:pPr>
            <a:endParaRPr sz="2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45"/>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755"/>
              <a:buChar char="■"/>
            </a:pPr>
            <a:r>
              <a:rPr lang="tr-TR" sz="2700"/>
              <a:t>Bunu önlemek için yüksek saflıkta hurda veya sıvı pik kullanmak gerekmektedir.</a:t>
            </a:r>
            <a:endParaRPr/>
          </a:p>
          <a:p>
            <a:pPr marL="342900" lvl="0" indent="-231457" algn="just" rtl="0">
              <a:lnSpc>
                <a:spcPct val="80000"/>
              </a:lnSpc>
              <a:spcBef>
                <a:spcPts val="540"/>
              </a:spcBef>
              <a:spcAft>
                <a:spcPts val="0"/>
              </a:spcAft>
              <a:buSzPts val="1755"/>
              <a:buNone/>
            </a:pPr>
            <a:endParaRPr sz="2700"/>
          </a:p>
          <a:p>
            <a:pPr marL="342900" lvl="0" indent="-342900" algn="just" rtl="0">
              <a:lnSpc>
                <a:spcPct val="80000"/>
              </a:lnSpc>
              <a:spcBef>
                <a:spcPts val="540"/>
              </a:spcBef>
              <a:spcAft>
                <a:spcPts val="0"/>
              </a:spcAft>
              <a:buSzPts val="1755"/>
              <a:buChar char="■"/>
            </a:pPr>
            <a:r>
              <a:rPr lang="tr-TR" sz="2700"/>
              <a:t>Hurda ilavesi sırasında hurdalar hafif kırpıntı hurda ve ağır hurda olmak üzere ikiye ayrılır.</a:t>
            </a:r>
            <a:endParaRPr/>
          </a:p>
          <a:p>
            <a:pPr marL="342900" lvl="0" indent="-231457" algn="just" rtl="0">
              <a:lnSpc>
                <a:spcPct val="80000"/>
              </a:lnSpc>
              <a:spcBef>
                <a:spcPts val="540"/>
              </a:spcBef>
              <a:spcAft>
                <a:spcPts val="0"/>
              </a:spcAft>
              <a:buSzPts val="1755"/>
              <a:buNone/>
            </a:pPr>
            <a:endParaRPr sz="2700"/>
          </a:p>
          <a:p>
            <a:pPr marL="342900" lvl="0" indent="-342900" algn="just" rtl="0">
              <a:lnSpc>
                <a:spcPct val="80000"/>
              </a:lnSpc>
              <a:spcBef>
                <a:spcPts val="540"/>
              </a:spcBef>
              <a:spcAft>
                <a:spcPts val="0"/>
              </a:spcAft>
              <a:buSzPts val="1755"/>
              <a:buChar char="■"/>
            </a:pPr>
            <a:r>
              <a:rPr lang="tr-TR" sz="2700"/>
              <a:t>Önce  hafif hurda şarj edilir ve tabanda yastık görevi görmesi istenir.</a:t>
            </a:r>
            <a:r>
              <a:rPr lang="tr-TR"/>
              <a:t> </a:t>
            </a:r>
            <a:r>
              <a:rPr lang="tr-TR" sz="2700"/>
              <a:t>Daha sonra ağır hurda yüklenir.</a:t>
            </a:r>
            <a:r>
              <a:rPr lang="tr-TR"/>
              <a:t> </a:t>
            </a:r>
            <a:r>
              <a:rPr lang="tr-TR" sz="2700"/>
              <a:t>Amaç; refrakterlerin zarar görmesini önlemektir. </a:t>
            </a:r>
            <a:endParaRPr sz="2700"/>
          </a:p>
          <a:p>
            <a:pPr marL="342900" lvl="0" indent="0" algn="just" rtl="0">
              <a:lnSpc>
                <a:spcPct val="80000"/>
              </a:lnSpc>
              <a:spcBef>
                <a:spcPts val="540"/>
              </a:spcBef>
              <a:spcAft>
                <a:spcPts val="0"/>
              </a:spcAft>
              <a:buNone/>
            </a:pPr>
            <a:endParaRPr sz="2700"/>
          </a:p>
          <a:p>
            <a:pPr marL="342900" lvl="0" indent="-342900" algn="just" rtl="0">
              <a:lnSpc>
                <a:spcPct val="80000"/>
              </a:lnSpc>
              <a:spcBef>
                <a:spcPts val="540"/>
              </a:spcBef>
              <a:spcAft>
                <a:spcPts val="0"/>
              </a:spcAft>
              <a:buSzPts val="1755"/>
              <a:buChar char="■"/>
            </a:pPr>
            <a:r>
              <a:rPr lang="tr-TR" sz="2700"/>
              <a:t>Hurda dağılımı, % 60 ağır % 40 hafif hurda şeklindedir.</a:t>
            </a:r>
            <a:endParaRPr sz="2700"/>
          </a:p>
          <a:p>
            <a:pPr marL="342900" lvl="0" indent="-231457" algn="l" rtl="0">
              <a:lnSpc>
                <a:spcPct val="80000"/>
              </a:lnSpc>
              <a:spcBef>
                <a:spcPts val="540"/>
              </a:spcBef>
              <a:spcAft>
                <a:spcPts val="0"/>
              </a:spcAft>
              <a:buSzPts val="1755"/>
              <a:buNone/>
            </a:pPr>
            <a:endParaRPr sz="27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46"/>
          <p:cNvSpPr txBox="1">
            <a:spLocks noGrp="1"/>
          </p:cNvSpPr>
          <p:nvPr>
            <p:ph type="body" idx="1"/>
          </p:nvPr>
        </p:nvSpPr>
        <p:spPr>
          <a:xfrm>
            <a:off x="179388" y="188913"/>
            <a:ext cx="8640762" cy="594201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560"/>
              <a:buChar char="■"/>
            </a:pPr>
            <a:r>
              <a:rPr lang="tr-TR" sz="2400" b="1">
                <a:solidFill>
                  <a:srgbClr val="FFCC00"/>
                </a:solidFill>
              </a:rPr>
              <a:t>Cüruf Yapıcı</a:t>
            </a:r>
            <a:endParaRPr/>
          </a:p>
          <a:p>
            <a:pPr marL="342900" lvl="0" indent="-243840" algn="just" rtl="0">
              <a:spcBef>
                <a:spcPts val="480"/>
              </a:spcBef>
              <a:spcAft>
                <a:spcPts val="0"/>
              </a:spcAft>
              <a:buSzPts val="1560"/>
              <a:buNone/>
            </a:pPr>
            <a:endParaRPr sz="2400" b="1">
              <a:solidFill>
                <a:srgbClr val="FFCC00"/>
              </a:solidFill>
            </a:endParaRPr>
          </a:p>
          <a:p>
            <a:pPr marL="342900" lvl="0" indent="-342900" algn="just" rtl="0">
              <a:spcBef>
                <a:spcPts val="480"/>
              </a:spcBef>
              <a:spcAft>
                <a:spcPts val="0"/>
              </a:spcAft>
              <a:buSzPts val="1560"/>
              <a:buChar char="■"/>
            </a:pPr>
            <a:r>
              <a:rPr lang="tr-TR" sz="2400"/>
              <a:t>Cüruf yapıcıların iki önemli amacı vardır. </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İlk olarak sıvı pik metalden oksitlenerek ortaya çıkan SiO</a:t>
            </a:r>
            <a:r>
              <a:rPr lang="tr-TR" sz="2400" baseline="-25000"/>
              <a:t>2</a:t>
            </a:r>
            <a:r>
              <a:rPr lang="tr-TR" sz="2400"/>
              <a:t>'i bağlarlar. </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Oluşan cüruf sıcak sıvı metaldeki kükürt ve fosforu absorbe eder. </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Kullanılan iki önemli cüruf yapıcı, kireç (% 95 CaO) ve dolomit (% 58 CaO ve % 39 MgO) olup, bunlar karbonat minerallerin kalsinasyonu sonucu elde edilirler. </a:t>
            </a:r>
            <a:endParaRPr/>
          </a:p>
          <a:p>
            <a:pPr marL="342900" lvl="0" indent="-243840" algn="just" rtl="0">
              <a:spcBef>
                <a:spcPts val="480"/>
              </a:spcBef>
              <a:spcAft>
                <a:spcPts val="0"/>
              </a:spcAft>
              <a:buSzPts val="1560"/>
              <a:buNone/>
            </a:pP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47"/>
          <p:cNvSpPr txBox="1">
            <a:spLocks noGrp="1"/>
          </p:cNvSpPr>
          <p:nvPr>
            <p:ph type="body" idx="1"/>
          </p:nvPr>
        </p:nvSpPr>
        <p:spPr>
          <a:xfrm>
            <a:off x="457200" y="333375"/>
            <a:ext cx="8229600" cy="579755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340"/>
              <a:buChar char="■"/>
            </a:pPr>
            <a:r>
              <a:rPr lang="tr-TR" sz="3600"/>
              <a:t>Kolemanit ise kirecin çözünme hızını arttırmaktadır ve böylece cürufun akışkanlığını sağlanmaktadır (kullanım miktarı ton başına 3 – 4 kg’dır). </a:t>
            </a:r>
            <a:endParaRPr/>
          </a:p>
          <a:p>
            <a:pPr marL="342900" lvl="0" indent="-194310" algn="just" rtl="0">
              <a:spcBef>
                <a:spcPts val="720"/>
              </a:spcBef>
              <a:spcAft>
                <a:spcPts val="0"/>
              </a:spcAft>
              <a:buSzPts val="2340"/>
              <a:buNone/>
            </a:pPr>
            <a:endParaRPr sz="3600"/>
          </a:p>
          <a:p>
            <a:pPr marL="342900" lvl="0" indent="-342900" algn="just" rtl="0">
              <a:spcBef>
                <a:spcPts val="720"/>
              </a:spcBef>
              <a:spcAft>
                <a:spcPts val="0"/>
              </a:spcAft>
              <a:buSzPts val="2340"/>
              <a:buChar char="■"/>
            </a:pPr>
            <a:r>
              <a:rPr lang="tr-TR" sz="3600"/>
              <a:t>Bazik oksijen fırınlarında cürufta yüksek oranda CaO/SiO</a:t>
            </a:r>
            <a:r>
              <a:rPr lang="tr-TR" sz="3600" baseline="-25000"/>
              <a:t>2</a:t>
            </a:r>
            <a:r>
              <a:rPr lang="tr-TR" sz="3600"/>
              <a:t> oranı arzu edilir.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48"/>
          <p:cNvSpPr txBox="1">
            <a:spLocks noGrp="1"/>
          </p:cNvSpPr>
          <p:nvPr>
            <p:ph type="body" idx="1"/>
          </p:nvPr>
        </p:nvSpPr>
        <p:spPr>
          <a:xfrm>
            <a:off x="457200" y="260350"/>
            <a:ext cx="822960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365"/>
              <a:buChar char="■"/>
            </a:pPr>
            <a:r>
              <a:rPr lang="tr-TR" sz="2100" b="1">
                <a:solidFill>
                  <a:srgbClr val="FFCC00"/>
                </a:solidFill>
              </a:rPr>
              <a:t>Alaşım Elementleri</a:t>
            </a:r>
            <a:endParaRPr/>
          </a:p>
          <a:p>
            <a:pPr marL="342900" lvl="0" indent="-342900" algn="just" rtl="0">
              <a:lnSpc>
                <a:spcPct val="90000"/>
              </a:lnSpc>
              <a:spcBef>
                <a:spcPts val="420"/>
              </a:spcBef>
              <a:spcAft>
                <a:spcPts val="0"/>
              </a:spcAft>
              <a:buSzPts val="1365"/>
              <a:buFont typeface="Noto Sans Symbols"/>
              <a:buNone/>
            </a:pPr>
            <a:endParaRPr sz="2100" b="1">
              <a:solidFill>
                <a:srgbClr val="FFCC00"/>
              </a:solidFill>
            </a:endParaRPr>
          </a:p>
          <a:p>
            <a:pPr marL="342900" lvl="0" indent="-342900" algn="just" rtl="0">
              <a:lnSpc>
                <a:spcPct val="90000"/>
              </a:lnSpc>
              <a:spcBef>
                <a:spcPts val="420"/>
              </a:spcBef>
              <a:spcAft>
                <a:spcPts val="0"/>
              </a:spcAft>
              <a:buSzPts val="1365"/>
              <a:buChar char="■"/>
            </a:pPr>
            <a:r>
              <a:rPr lang="tr-TR" sz="2100"/>
              <a:t>Alaşım elementi ihtiyacı için kullanılırlar.</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Oksitlenip zarara uğramamaları için direkt olarak metal şeklinde ilave edilmezler.</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Kütle halinde içerisinde sıvı çelik bulunan potalara eklenir.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Yaygın olarak kullanılan alaşımlar ferromanganez (% 80 Mn, % 6 C ve kalanı demir), silicomanganez (% 66 Mn, %16 Si, % 2 C, kalanı demir) ve ferrosilicon (% 75 Si, kalanı demir)’dur.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Çubuk veya parçacık şeklinde alüminyum ilavesi de yapılabilir. </a:t>
            </a:r>
            <a:endParaRPr/>
          </a:p>
          <a:p>
            <a:pPr marL="342900" lvl="0" indent="-256222" algn="just" rtl="0">
              <a:lnSpc>
                <a:spcPct val="90000"/>
              </a:lnSpc>
              <a:spcBef>
                <a:spcPts val="420"/>
              </a:spcBef>
              <a:spcAft>
                <a:spcPts val="0"/>
              </a:spcAft>
              <a:buSzPts val="1365"/>
              <a:buNone/>
            </a:pPr>
            <a:endParaRPr sz="2100"/>
          </a:p>
          <a:p>
            <a:pPr marL="342900" lvl="0" indent="-342900" algn="just" rtl="0">
              <a:lnSpc>
                <a:spcPct val="90000"/>
              </a:lnSpc>
              <a:spcBef>
                <a:spcPts val="420"/>
              </a:spcBef>
              <a:spcAft>
                <a:spcPts val="0"/>
              </a:spcAft>
              <a:buSzPts val="1365"/>
              <a:buChar char="■"/>
            </a:pPr>
            <a:r>
              <a:rPr lang="tr-TR" sz="2100"/>
              <a:t>Kükürt, karbon, kalsiyum ve bazı özel elementler bor, titanyum gibi potalara toz halinde örneğin 2 inç çapında eklenir.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104" descr="C:\chem5eart\ch20\fig20_38"/>
          <p:cNvPicPr preferRelativeResize="0">
            <a:picLocks noGrp="1"/>
          </p:cNvPicPr>
          <p:nvPr>
            <p:ph type="body" idx="1"/>
          </p:nvPr>
        </p:nvPicPr>
        <p:blipFill rotWithShape="1">
          <a:blip r:embed="rId3">
            <a:alphaModFix/>
          </a:blip>
          <a:srcRect/>
          <a:stretch/>
        </p:blipFill>
        <p:spPr>
          <a:xfrm>
            <a:off x="1835150" y="620713"/>
            <a:ext cx="5173663" cy="54006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49"/>
          <p:cNvSpPr txBox="1">
            <a:spLocks noGrp="1"/>
          </p:cNvSpPr>
          <p:nvPr>
            <p:ph type="title"/>
          </p:nvPr>
        </p:nvSpPr>
        <p:spPr>
          <a:xfrm>
            <a:off x="457200" y="303213"/>
            <a:ext cx="8229600" cy="827087"/>
          </a:xfrm>
          <a:prstGeom prst="rect">
            <a:avLst/>
          </a:prstGeom>
          <a:noFill/>
          <a:ln>
            <a:noFill/>
          </a:ln>
        </p:spPr>
        <p:txBody>
          <a:bodyPr spcFirstLastPara="1" wrap="square" lIns="91425" tIns="45700" rIns="91425" bIns="45700" anchor="t" anchorCtr="0">
            <a:noAutofit/>
          </a:bodyPr>
          <a:lstStyle/>
          <a:p>
            <a:pPr marL="484632" lvl="0" indent="0" algn="l" rtl="0">
              <a:spcBef>
                <a:spcPts val="0"/>
              </a:spcBef>
              <a:spcAft>
                <a:spcPts val="0"/>
              </a:spcAft>
              <a:buNone/>
            </a:pPr>
            <a:r>
              <a:rPr lang="tr-TR" sz="3600" b="1">
                <a:solidFill>
                  <a:srgbClr val="EEB559"/>
                </a:solidFill>
              </a:rPr>
              <a:t>Konvertördeki Reaksiyonlar</a:t>
            </a:r>
            <a:r>
              <a:rPr lang="tr-TR" sz="3600">
                <a:solidFill>
                  <a:srgbClr val="EEB559"/>
                </a:solidFill>
              </a:rPr>
              <a:t> </a:t>
            </a:r>
            <a:endParaRPr sz="3600">
              <a:solidFill>
                <a:srgbClr val="EEB559"/>
              </a:solidFill>
            </a:endParaRPr>
          </a:p>
        </p:txBody>
      </p:sp>
      <p:sp>
        <p:nvSpPr>
          <p:cNvPr id="1018" name="Google Shape;1018;p149"/>
          <p:cNvSpPr txBox="1">
            <a:spLocks noGrp="1"/>
          </p:cNvSpPr>
          <p:nvPr>
            <p:ph type="body" idx="1"/>
          </p:nvPr>
        </p:nvSpPr>
        <p:spPr>
          <a:xfrm>
            <a:off x="457200" y="1312863"/>
            <a:ext cx="8016875" cy="5102225"/>
          </a:xfrm>
          <a:prstGeom prst="rect">
            <a:avLst/>
          </a:prstGeom>
          <a:noFill/>
          <a:ln>
            <a:noFill/>
          </a:ln>
        </p:spPr>
        <p:txBody>
          <a:bodyPr spcFirstLastPara="1" wrap="square" lIns="91425" tIns="45700" rIns="91425" bIns="45700" anchor="t" anchorCtr="0">
            <a:noAutofit/>
          </a:bodyPr>
          <a:lstStyle/>
          <a:p>
            <a:pPr marL="381000" lvl="0" indent="-381000" algn="l" rtl="0">
              <a:spcBef>
                <a:spcPts val="0"/>
              </a:spcBef>
              <a:spcAft>
                <a:spcPts val="0"/>
              </a:spcAft>
              <a:buSzPts val="1170"/>
              <a:buFont typeface="Noto Sans Symbols"/>
              <a:buNone/>
            </a:pPr>
            <a:r>
              <a:rPr lang="tr-TR" sz="1800" b="1">
                <a:solidFill>
                  <a:srgbClr val="FF0000"/>
                </a:solidFill>
              </a:rPr>
              <a:t>1. Aşama</a:t>
            </a:r>
            <a:endParaRPr/>
          </a:p>
          <a:p>
            <a:pPr marL="381000" lvl="0" indent="-314960" algn="l" rtl="0">
              <a:spcBef>
                <a:spcPts val="0"/>
              </a:spcBef>
              <a:spcAft>
                <a:spcPts val="0"/>
              </a:spcAft>
              <a:buSzPts val="1040"/>
              <a:buNone/>
            </a:pPr>
            <a:endParaRPr sz="1600" b="1"/>
          </a:p>
          <a:p>
            <a:pPr marL="381000" lvl="0" indent="-381000" algn="l" rtl="0">
              <a:spcBef>
                <a:spcPts val="0"/>
              </a:spcBef>
              <a:spcAft>
                <a:spcPts val="0"/>
              </a:spcAft>
              <a:buSzPts val="1040"/>
              <a:buChar char="■"/>
            </a:pPr>
            <a:r>
              <a:rPr lang="tr-TR" sz="1600"/>
              <a:t>Konvertörün ağzında hiçbir alevin görülmediği ilk dakikalar da oksijen borusunun çevresindeki sıcaklık 2000</a:t>
            </a:r>
            <a:r>
              <a:rPr lang="tr-TR" sz="1600" baseline="30000"/>
              <a:t>o</a:t>
            </a:r>
            <a:r>
              <a:rPr lang="tr-TR" sz="1600"/>
              <a:t>C’ye yükselir ve banyoya en çok ısı veren silisyumun oksitlenmesi başlamış olur. </a:t>
            </a:r>
            <a:endParaRPr/>
          </a:p>
          <a:p>
            <a:pPr marL="381000" lvl="0" indent="-381000" algn="l" rtl="0">
              <a:spcBef>
                <a:spcPts val="0"/>
              </a:spcBef>
              <a:spcAft>
                <a:spcPts val="0"/>
              </a:spcAft>
              <a:buSzPts val="1040"/>
              <a:buFont typeface="Noto Sans Symbols"/>
              <a:buNone/>
            </a:pPr>
            <a:r>
              <a:rPr lang="tr-TR" sz="1600"/>
              <a:t>       			Si + O</a:t>
            </a:r>
            <a:r>
              <a:rPr lang="tr-TR" sz="1600" baseline="-25000"/>
              <a:t>2</a:t>
            </a:r>
            <a:r>
              <a:rPr lang="tr-TR" sz="1600"/>
              <a:t> = SiO</a:t>
            </a:r>
            <a:r>
              <a:rPr lang="tr-TR" sz="1600" baseline="-25000"/>
              <a:t>2</a:t>
            </a:r>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Banyodaki bazik oksitlerle (MnO, FeO, CaO) birleşecek ve düşük özgül ağırlığı dolayısıyla yüzeye çıkacak olan silika böylece oluşur. </a:t>
            </a:r>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Bundan sonra 5-7. dakikalar arasında Mn ve P reaksiyonları başlar. Sıcaklık  dakikada 40</a:t>
            </a:r>
            <a:r>
              <a:rPr lang="tr-TR" sz="1600" baseline="30000"/>
              <a:t>o</a:t>
            </a:r>
            <a:r>
              <a:rPr lang="tr-TR" sz="1600"/>
              <a:t>C artmaktadır. MnO curufa geçerek banyodan ayrılır. </a:t>
            </a:r>
            <a:endParaRPr/>
          </a:p>
          <a:p>
            <a:pPr marL="381000" lvl="0" indent="-381000" algn="l" rtl="0">
              <a:spcBef>
                <a:spcPts val="0"/>
              </a:spcBef>
              <a:spcAft>
                <a:spcPts val="0"/>
              </a:spcAft>
              <a:buSzPts val="1040"/>
              <a:buFont typeface="Noto Sans Symbols"/>
              <a:buNone/>
            </a:pPr>
            <a:r>
              <a:rPr lang="tr-TR" sz="1600"/>
              <a:t>				</a:t>
            </a:r>
            <a:endParaRPr/>
          </a:p>
          <a:p>
            <a:pPr marL="381000" lvl="0" indent="-381000" algn="l" rtl="0">
              <a:spcBef>
                <a:spcPts val="0"/>
              </a:spcBef>
              <a:spcAft>
                <a:spcPts val="0"/>
              </a:spcAft>
              <a:buSzPts val="1040"/>
              <a:buChar char="■"/>
            </a:pPr>
            <a:r>
              <a:rPr lang="tr-TR" sz="1600"/>
              <a:t>Yüksek sıcaklıkta fosfor, karbon tarafından redüklendiğinden (çelikteki az miktar fosforun nedeni budur) CaO, fosforu bağlayıcı olarak kullanır. </a:t>
            </a:r>
            <a:endParaRPr/>
          </a:p>
          <a:p>
            <a:pPr marL="381000" lvl="0" indent="-381000" algn="l" rtl="0">
              <a:spcBef>
                <a:spcPts val="0"/>
              </a:spcBef>
              <a:spcAft>
                <a:spcPts val="0"/>
              </a:spcAft>
              <a:buSzPts val="1040"/>
              <a:buFont typeface="Noto Sans Symbols"/>
              <a:buNone/>
            </a:pPr>
            <a:r>
              <a:rPr lang="tr-TR" sz="1600"/>
              <a:t>			2P + </a:t>
            </a:r>
            <a:r>
              <a:rPr lang="tr-TR" sz="1600">
                <a:highlight>
                  <a:srgbClr val="FFFF00"/>
                </a:highlight>
              </a:rPr>
              <a:t>5FeO</a:t>
            </a:r>
            <a:r>
              <a:rPr lang="tr-TR" sz="1600"/>
              <a:t> + CaO = 3CaO.P</a:t>
            </a:r>
            <a:r>
              <a:rPr lang="tr-TR" sz="1600" baseline="-25000"/>
              <a:t>2</a:t>
            </a:r>
            <a:r>
              <a:rPr lang="tr-TR" sz="1600"/>
              <a:t>O</a:t>
            </a:r>
            <a:r>
              <a:rPr lang="tr-TR" sz="1600" baseline="-25000"/>
              <a:t>5</a:t>
            </a:r>
            <a:r>
              <a:rPr lang="tr-TR" sz="1600"/>
              <a:t> + 5Fe </a:t>
            </a:r>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Bu reaksiyonun sağa doğru ilerleyebilmesi için üflemenin ilk dakikalarından itibaren gittikçe artan </a:t>
            </a:r>
            <a:r>
              <a:rPr lang="tr-TR" sz="1600">
                <a:highlight>
                  <a:srgbClr val="FFFF00"/>
                </a:highlight>
              </a:rPr>
              <a:t>FeO miktarının yeterli derecede olması gerekmektedir</a:t>
            </a:r>
            <a:r>
              <a:rPr lang="tr-TR" sz="1600"/>
              <a:t>. </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50"/>
          <p:cNvSpPr txBox="1">
            <a:spLocks noGrp="1"/>
          </p:cNvSpPr>
          <p:nvPr>
            <p:ph type="title"/>
          </p:nvPr>
        </p:nvSpPr>
        <p:spPr>
          <a:xfrm>
            <a:off x="457200" y="274638"/>
            <a:ext cx="8229600" cy="777875"/>
          </a:xfrm>
          <a:prstGeom prst="rect">
            <a:avLst/>
          </a:prstGeom>
          <a:noFill/>
          <a:ln>
            <a:noFill/>
          </a:ln>
        </p:spPr>
        <p:txBody>
          <a:bodyPr spcFirstLastPara="1" wrap="square" lIns="91425" tIns="45700" rIns="91425" bIns="45700" anchor="t" anchorCtr="0">
            <a:noAutofit/>
          </a:bodyPr>
          <a:lstStyle/>
          <a:p>
            <a:pPr marL="484632" lvl="0" indent="0" algn="l" rtl="0">
              <a:spcBef>
                <a:spcPts val="0"/>
              </a:spcBef>
              <a:spcAft>
                <a:spcPts val="0"/>
              </a:spcAft>
              <a:buNone/>
            </a:pPr>
            <a:r>
              <a:rPr lang="tr-TR" sz="3600" b="1">
                <a:solidFill>
                  <a:srgbClr val="EEB559"/>
                </a:solidFill>
              </a:rPr>
              <a:t>Konvertördeki Reaksiyonlar</a:t>
            </a:r>
            <a:r>
              <a:rPr lang="tr-TR" sz="3600">
                <a:solidFill>
                  <a:srgbClr val="EEB559"/>
                </a:solidFill>
              </a:rPr>
              <a:t> </a:t>
            </a:r>
            <a:endParaRPr sz="3600">
              <a:solidFill>
                <a:srgbClr val="EEB559"/>
              </a:solidFill>
            </a:endParaRPr>
          </a:p>
        </p:txBody>
      </p:sp>
      <p:sp>
        <p:nvSpPr>
          <p:cNvPr id="1024" name="Google Shape;1024;p150"/>
          <p:cNvSpPr txBox="1">
            <a:spLocks noGrp="1"/>
          </p:cNvSpPr>
          <p:nvPr>
            <p:ph type="body" idx="1"/>
          </p:nvPr>
        </p:nvSpPr>
        <p:spPr>
          <a:xfrm>
            <a:off x="457200" y="1236663"/>
            <a:ext cx="8016875" cy="5249862"/>
          </a:xfrm>
          <a:prstGeom prst="rect">
            <a:avLst/>
          </a:prstGeom>
          <a:noFill/>
          <a:ln>
            <a:noFill/>
          </a:ln>
        </p:spPr>
        <p:txBody>
          <a:bodyPr spcFirstLastPara="1" wrap="square" lIns="91425" tIns="45700" rIns="91425" bIns="45700" anchor="t" anchorCtr="0">
            <a:noAutofit/>
          </a:bodyPr>
          <a:lstStyle/>
          <a:p>
            <a:pPr marL="381000" lvl="0" indent="-381000" algn="l" rtl="0">
              <a:spcBef>
                <a:spcPts val="0"/>
              </a:spcBef>
              <a:spcAft>
                <a:spcPts val="0"/>
              </a:spcAft>
              <a:buSzPts val="1170"/>
              <a:buFont typeface="Noto Sans Symbols"/>
              <a:buNone/>
            </a:pPr>
            <a:r>
              <a:rPr lang="tr-TR" sz="1800" b="1">
                <a:solidFill>
                  <a:srgbClr val="FF0000"/>
                </a:solidFill>
              </a:rPr>
              <a:t>2. Aşama :</a:t>
            </a:r>
            <a:endParaRPr/>
          </a:p>
          <a:p>
            <a:pPr marL="381000" lvl="0" indent="-381000" algn="l" rtl="0">
              <a:spcBef>
                <a:spcPts val="0"/>
              </a:spcBef>
              <a:spcAft>
                <a:spcPts val="0"/>
              </a:spcAft>
              <a:buSzPts val="1040"/>
              <a:buFont typeface="Noto Sans Symbols"/>
              <a:buNone/>
            </a:pPr>
            <a:endParaRPr sz="1600" b="1"/>
          </a:p>
          <a:p>
            <a:pPr marL="381000" lvl="0" indent="-381000" algn="l" rtl="0">
              <a:spcBef>
                <a:spcPts val="0"/>
              </a:spcBef>
              <a:spcAft>
                <a:spcPts val="0"/>
              </a:spcAft>
              <a:buSzPts val="1040"/>
              <a:buChar char="■"/>
            </a:pPr>
            <a:r>
              <a:rPr lang="tr-TR" sz="1600"/>
              <a:t>7–10. dakikalarda  karbonun yanması çok hızlanır, konvertörün ağzından kesik  bir alev ve hızlı dumanlar çıkmaya başlar. Burada eğer curuf oluşmadıysa reaksiyonun şiddetinden çevreye kıvılcım şeklinde metal sıçramaları olur. Bu devrede silisyumun yanması sona erer. </a:t>
            </a:r>
            <a:endParaRPr/>
          </a:p>
          <a:p>
            <a:pPr marL="381000" lvl="0" indent="-381000" algn="l" rtl="0">
              <a:spcBef>
                <a:spcPts val="0"/>
              </a:spcBef>
              <a:spcAft>
                <a:spcPts val="0"/>
              </a:spcAft>
              <a:buSzPts val="1040"/>
              <a:buFont typeface="Noto Sans Symbols"/>
              <a:buNone/>
            </a:pPr>
            <a:r>
              <a:rPr lang="tr-TR" sz="1600"/>
              <a:t>				C + ½ O</a:t>
            </a:r>
            <a:r>
              <a:rPr lang="tr-TR" sz="1600" baseline="-25000"/>
              <a:t>2</a:t>
            </a:r>
            <a:r>
              <a:rPr lang="tr-TR" sz="1600"/>
              <a:t> = CO</a:t>
            </a:r>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Banyodaki kükürdün % 40-50’si curufa geçer.</a:t>
            </a:r>
            <a:endParaRPr/>
          </a:p>
          <a:p>
            <a:pPr marL="381000" lvl="0" indent="-381000" algn="l" rtl="0">
              <a:spcBef>
                <a:spcPts val="0"/>
              </a:spcBef>
              <a:spcAft>
                <a:spcPts val="0"/>
              </a:spcAft>
              <a:buSzPts val="1040"/>
              <a:buFont typeface="Noto Sans Symbols"/>
              <a:buNone/>
            </a:pPr>
            <a:r>
              <a:rPr lang="tr-TR" sz="1600"/>
              <a:t>			        FeS + CaO = FeO + CaS </a:t>
            </a:r>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Ortamda fazla miktarda CaO varsa, bu reaksiyon sağa doğru ilerler ve curuf daha akışkan hale gelir. </a:t>
            </a:r>
            <a:endParaRPr/>
          </a:p>
          <a:p>
            <a:pPr marL="381000" lvl="0" indent="-381000" algn="l" rtl="0">
              <a:spcBef>
                <a:spcPts val="0"/>
              </a:spcBef>
              <a:spcAft>
                <a:spcPts val="0"/>
              </a:spcAft>
              <a:buSzPts val="1040"/>
              <a:buFont typeface="Noto Sans Symbols"/>
              <a:buNone/>
            </a:pPr>
            <a:r>
              <a:rPr lang="tr-TR" sz="1600"/>
              <a:t>			</a:t>
            </a:r>
            <a:r>
              <a:rPr lang="tr-TR" sz="1600">
                <a:highlight>
                  <a:srgbClr val="FFFF00"/>
                </a:highlight>
              </a:rPr>
              <a:t>FeS + CaO + C = Fe + CaS + CO</a:t>
            </a:r>
            <a:endParaRPr>
              <a:highlight>
                <a:srgbClr val="FFFF00"/>
              </a:highlight>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Banyo Mn ihtiva ediyorsa </a:t>
            </a:r>
            <a:endParaRPr/>
          </a:p>
          <a:p>
            <a:pPr marL="381000" lvl="0" indent="-381000" algn="l" rtl="0">
              <a:spcBef>
                <a:spcPts val="0"/>
              </a:spcBef>
              <a:spcAft>
                <a:spcPts val="0"/>
              </a:spcAft>
              <a:buSzPts val="1040"/>
              <a:buFont typeface="Noto Sans Symbols"/>
              <a:buNone/>
            </a:pPr>
            <a:r>
              <a:rPr lang="tr-TR" sz="1600"/>
              <a:t>			        FeS + MnO = MnS + FeO</a:t>
            </a:r>
            <a:endParaRPr/>
          </a:p>
          <a:p>
            <a:pPr marL="381000" lvl="0" indent="-381000" algn="l" rtl="0">
              <a:spcBef>
                <a:spcPts val="0"/>
              </a:spcBef>
              <a:spcAft>
                <a:spcPts val="0"/>
              </a:spcAft>
              <a:buSzPts val="1040"/>
              <a:buFont typeface="Noto Sans Symbols"/>
              <a:buNone/>
            </a:pPr>
            <a:r>
              <a:rPr lang="tr-TR" sz="1600"/>
              <a:t>			        FeS + Mn = MnS + Fe</a:t>
            </a:r>
            <a:endParaRPr/>
          </a:p>
          <a:p>
            <a:pPr marL="381000" lvl="0" indent="-314960" algn="l" rtl="0">
              <a:spcBef>
                <a:spcPts val="0"/>
              </a:spcBef>
              <a:spcAft>
                <a:spcPts val="0"/>
              </a:spcAft>
              <a:buSzPts val="1040"/>
              <a:buNone/>
            </a:pPr>
            <a:endParaRPr sz="1600"/>
          </a:p>
          <a:p>
            <a:pPr marL="381000" lvl="0" indent="-381000" algn="l" rtl="0">
              <a:spcBef>
                <a:spcPts val="0"/>
              </a:spcBef>
              <a:spcAft>
                <a:spcPts val="0"/>
              </a:spcAft>
              <a:buSzPts val="1040"/>
              <a:buChar char="■"/>
            </a:pPr>
            <a:r>
              <a:rPr lang="tr-TR" sz="1600"/>
              <a:t>MnS curufta FeS’den daha çok erime yeteneğine sahiptir. </a:t>
            </a:r>
            <a:endParaRPr sz="1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51"/>
          <p:cNvSpPr txBox="1">
            <a:spLocks noGrp="1"/>
          </p:cNvSpPr>
          <p:nvPr>
            <p:ph type="title"/>
          </p:nvPr>
        </p:nvSpPr>
        <p:spPr>
          <a:xfrm>
            <a:off x="457200" y="274638"/>
            <a:ext cx="8229600" cy="806450"/>
          </a:xfrm>
          <a:prstGeom prst="rect">
            <a:avLst/>
          </a:prstGeom>
          <a:noFill/>
          <a:ln>
            <a:noFill/>
          </a:ln>
        </p:spPr>
        <p:txBody>
          <a:bodyPr spcFirstLastPara="1" wrap="square" lIns="91425" tIns="45700" rIns="91425" bIns="45700" anchor="t" anchorCtr="0">
            <a:noAutofit/>
          </a:bodyPr>
          <a:lstStyle/>
          <a:p>
            <a:pPr marL="484632" lvl="0" indent="0" algn="l" rtl="0">
              <a:spcBef>
                <a:spcPts val="0"/>
              </a:spcBef>
              <a:spcAft>
                <a:spcPts val="0"/>
              </a:spcAft>
              <a:buNone/>
            </a:pPr>
            <a:r>
              <a:rPr lang="tr-TR" sz="3600" b="1">
                <a:solidFill>
                  <a:srgbClr val="EEB559"/>
                </a:solidFill>
              </a:rPr>
              <a:t>Konvertördeki Reaksiyonlar</a:t>
            </a:r>
            <a:r>
              <a:rPr lang="tr-TR" sz="3600">
                <a:solidFill>
                  <a:srgbClr val="EEB559"/>
                </a:solidFill>
              </a:rPr>
              <a:t> </a:t>
            </a:r>
            <a:endParaRPr sz="3600">
              <a:solidFill>
                <a:srgbClr val="EEB559"/>
              </a:solidFill>
            </a:endParaRPr>
          </a:p>
        </p:txBody>
      </p:sp>
      <p:sp>
        <p:nvSpPr>
          <p:cNvPr id="1030" name="Google Shape;1030;p151"/>
          <p:cNvSpPr txBox="1">
            <a:spLocks noGrp="1"/>
          </p:cNvSpPr>
          <p:nvPr>
            <p:ph type="body" idx="1"/>
          </p:nvPr>
        </p:nvSpPr>
        <p:spPr>
          <a:xfrm>
            <a:off x="457200" y="1287463"/>
            <a:ext cx="8029575" cy="4843462"/>
          </a:xfrm>
          <a:prstGeom prst="rect">
            <a:avLst/>
          </a:prstGeom>
          <a:noFill/>
          <a:ln>
            <a:noFill/>
          </a:ln>
        </p:spPr>
        <p:txBody>
          <a:bodyPr spcFirstLastPara="1" wrap="square" lIns="91425" tIns="45700" rIns="91425" bIns="45700" anchor="t" anchorCtr="0">
            <a:noAutofit/>
          </a:bodyPr>
          <a:lstStyle/>
          <a:p>
            <a:pPr marL="381000" lvl="0" indent="-381000" algn="l" rtl="0">
              <a:spcBef>
                <a:spcPts val="0"/>
              </a:spcBef>
              <a:spcAft>
                <a:spcPts val="0"/>
              </a:spcAft>
              <a:buSzPts val="1170"/>
              <a:buFont typeface="Noto Sans Symbols"/>
              <a:buNone/>
            </a:pPr>
            <a:r>
              <a:rPr lang="tr-TR" sz="1800" b="1">
                <a:solidFill>
                  <a:srgbClr val="FF0000"/>
                </a:solidFill>
              </a:rPr>
              <a:t>3. Aşama :</a:t>
            </a:r>
            <a:endParaRPr/>
          </a:p>
          <a:p>
            <a:pPr marL="381000" lvl="0" indent="-306705" algn="l" rtl="0">
              <a:spcBef>
                <a:spcPts val="0"/>
              </a:spcBef>
              <a:spcAft>
                <a:spcPts val="0"/>
              </a:spcAft>
              <a:buSzPts val="1170"/>
              <a:buNone/>
            </a:pPr>
            <a:endParaRPr sz="1800" b="1">
              <a:solidFill>
                <a:srgbClr val="FF0000"/>
              </a:solidFill>
            </a:endParaRPr>
          </a:p>
          <a:p>
            <a:pPr marL="381000" lvl="0" indent="-381000" algn="l" rtl="0">
              <a:spcBef>
                <a:spcPts val="0"/>
              </a:spcBef>
              <a:spcAft>
                <a:spcPts val="0"/>
              </a:spcAft>
              <a:buSzPts val="910"/>
              <a:buChar char="■"/>
            </a:pPr>
            <a:r>
              <a:rPr lang="tr-TR" sz="1400"/>
              <a:t>10-11. dakikalarda karbon yanması en üst seviyesini geçtiğinden alev ve dumanlar azalmaya başlar. Banyo sıcaklığı artışı ise dakikada 150-180</a:t>
            </a:r>
            <a:r>
              <a:rPr lang="tr-TR" sz="1400" baseline="30000"/>
              <a:t>o</a:t>
            </a:r>
            <a:r>
              <a:rPr lang="tr-TR" sz="1400"/>
              <a:t>C’ye inmiştir. </a:t>
            </a:r>
            <a:endParaRPr/>
          </a:p>
          <a:p>
            <a:pPr marL="381000" lvl="0" indent="-323215" algn="l" rtl="0">
              <a:spcBef>
                <a:spcPts val="0"/>
              </a:spcBef>
              <a:spcAft>
                <a:spcPts val="0"/>
              </a:spcAft>
              <a:buSzPts val="910"/>
              <a:buNone/>
            </a:pPr>
            <a:endParaRPr sz="1400"/>
          </a:p>
          <a:p>
            <a:pPr marL="381000" lvl="0" indent="-381000" algn="l" rtl="0">
              <a:spcBef>
                <a:spcPts val="0"/>
              </a:spcBef>
              <a:spcAft>
                <a:spcPts val="0"/>
              </a:spcAft>
              <a:buSzPts val="910"/>
              <a:buChar char="■"/>
            </a:pPr>
            <a:r>
              <a:rPr lang="tr-TR" sz="1400"/>
              <a:t>15-18. dakikalarda Fe’nin oksitlenmesi birden bire artar, banyo sıcaklığı artışı dakikada 250</a:t>
            </a:r>
            <a:r>
              <a:rPr lang="tr-TR" sz="1400" baseline="30000"/>
              <a:t>o</a:t>
            </a:r>
            <a:r>
              <a:rPr lang="tr-TR" sz="1400"/>
              <a:t>C’ye çıkar. </a:t>
            </a:r>
            <a:endParaRPr/>
          </a:p>
          <a:p>
            <a:pPr marL="381000" lvl="0" indent="-323215" algn="l" rtl="0">
              <a:spcBef>
                <a:spcPts val="0"/>
              </a:spcBef>
              <a:spcAft>
                <a:spcPts val="0"/>
              </a:spcAft>
              <a:buSzPts val="910"/>
              <a:buNone/>
            </a:pPr>
            <a:endParaRPr sz="1400"/>
          </a:p>
          <a:p>
            <a:pPr marL="381000" lvl="0" indent="-381000" algn="l" rtl="0">
              <a:spcBef>
                <a:spcPts val="0"/>
              </a:spcBef>
              <a:spcAft>
                <a:spcPts val="0"/>
              </a:spcAft>
              <a:buSzPts val="910"/>
              <a:buChar char="■"/>
            </a:pPr>
            <a:r>
              <a:rPr lang="tr-TR" sz="1400"/>
              <a:t>Bu arada karbon yanması giderek daha çok azalır ve 20. dakika civarında tamamen durur. </a:t>
            </a:r>
            <a:endParaRPr/>
          </a:p>
          <a:p>
            <a:pPr marL="381000" lvl="0" indent="-323215" algn="l" rtl="0">
              <a:spcBef>
                <a:spcPts val="0"/>
              </a:spcBef>
              <a:spcAft>
                <a:spcPts val="0"/>
              </a:spcAft>
              <a:buSzPts val="910"/>
              <a:buNone/>
            </a:pPr>
            <a:endParaRPr sz="1400"/>
          </a:p>
          <a:p>
            <a:pPr marL="381000" lvl="0" indent="-381000" algn="l" rtl="0">
              <a:spcBef>
                <a:spcPts val="0"/>
              </a:spcBef>
              <a:spcAft>
                <a:spcPts val="0"/>
              </a:spcAft>
              <a:buSzPts val="910"/>
              <a:buChar char="■"/>
            </a:pPr>
            <a:r>
              <a:rPr lang="tr-TR" sz="1400"/>
              <a:t>Islık sesini andıran bir ses işlemin sonuna gelindiğini gösterir. Sıvı metal içinde fazla oksijen varsa daha sonraki haddeleme için sakıncalı olduğundan, ferro-mangenez, alüminyum gibi deoksidanlar konvertöre atılır. </a:t>
            </a:r>
            <a:endParaRPr/>
          </a:p>
          <a:p>
            <a:pPr marL="381000" lvl="0" indent="-381000" algn="l" rtl="0">
              <a:spcBef>
                <a:spcPts val="0"/>
              </a:spcBef>
              <a:spcAft>
                <a:spcPts val="0"/>
              </a:spcAft>
              <a:buSzPts val="910"/>
              <a:buFont typeface="Noto Sans Symbols"/>
              <a:buNone/>
            </a:pPr>
            <a:endParaRPr sz="1400"/>
          </a:p>
          <a:p>
            <a:pPr marL="381000" lvl="0" indent="-381000" algn="l" rtl="0">
              <a:spcBef>
                <a:spcPts val="0"/>
              </a:spcBef>
              <a:spcAft>
                <a:spcPts val="0"/>
              </a:spcAft>
              <a:buSzPts val="910"/>
              <a:buFont typeface="Noto Sans Symbols"/>
              <a:buNone/>
            </a:pPr>
            <a:r>
              <a:rPr lang="tr-TR" sz="1400">
                <a:solidFill>
                  <a:srgbClr val="FF0000"/>
                </a:solidFill>
              </a:rPr>
              <a:t>Sonuç </a:t>
            </a:r>
            <a:endParaRPr/>
          </a:p>
          <a:p>
            <a:pPr marL="381000" lvl="0" indent="-323215" algn="l" rtl="0">
              <a:spcBef>
                <a:spcPts val="0"/>
              </a:spcBef>
              <a:spcAft>
                <a:spcPts val="0"/>
              </a:spcAft>
              <a:buSzPts val="910"/>
              <a:buNone/>
            </a:pPr>
            <a:endParaRPr sz="1400">
              <a:solidFill>
                <a:srgbClr val="FFFF99"/>
              </a:solidFill>
            </a:endParaRPr>
          </a:p>
          <a:p>
            <a:pPr marL="381000" lvl="0" indent="-381000" algn="l" rtl="0">
              <a:spcBef>
                <a:spcPts val="0"/>
              </a:spcBef>
              <a:spcAft>
                <a:spcPts val="0"/>
              </a:spcAft>
              <a:buSzPts val="910"/>
              <a:buChar char="■"/>
            </a:pPr>
            <a:r>
              <a:rPr lang="tr-TR" sz="1400"/>
              <a:t>Bu yöntemin en büyük dezavantajı CO gazını fazla dışarı vermek suretiyle ısı kaybı oluşmasıdır. </a:t>
            </a:r>
            <a:endParaRPr/>
          </a:p>
          <a:p>
            <a:pPr marL="381000" lvl="0" indent="-323215" algn="l" rtl="0">
              <a:spcBef>
                <a:spcPts val="0"/>
              </a:spcBef>
              <a:spcAft>
                <a:spcPts val="0"/>
              </a:spcAft>
              <a:buSzPts val="910"/>
              <a:buNone/>
            </a:pPr>
            <a:endParaRPr sz="1400"/>
          </a:p>
          <a:p>
            <a:pPr marL="381000" lvl="0" indent="-381000" algn="l" rtl="0">
              <a:spcBef>
                <a:spcPts val="0"/>
              </a:spcBef>
              <a:spcAft>
                <a:spcPts val="0"/>
              </a:spcAft>
              <a:buSzPts val="910"/>
              <a:buChar char="■"/>
            </a:pPr>
            <a:r>
              <a:rPr lang="tr-TR" sz="1400"/>
              <a:t>Sanayileşmiş ülkelerde çelik üretimi için % 50-52 civarında sıvı metal kullanılır ve hurdanın daha çok kullanılmasına çaba gösterilmektedir. Çünkü hurda ham demirden daha ucuzdur. </a:t>
            </a:r>
            <a:endParaRPr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5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p>
            <a:pPr marL="484632" lvl="0" indent="0" algn="l" rtl="0">
              <a:spcBef>
                <a:spcPts val="0"/>
              </a:spcBef>
              <a:spcAft>
                <a:spcPts val="0"/>
              </a:spcAft>
              <a:buNone/>
            </a:pPr>
            <a:r>
              <a:rPr lang="tr-TR" sz="4000" b="1">
                <a:solidFill>
                  <a:srgbClr val="EEB559"/>
                </a:solidFill>
              </a:rPr>
              <a:t>Konvertördeki Reaksiyonlar</a:t>
            </a:r>
            <a:endParaRPr/>
          </a:p>
        </p:txBody>
      </p:sp>
      <p:sp>
        <p:nvSpPr>
          <p:cNvPr id="1036" name="Google Shape;1036;p152"/>
          <p:cNvSpPr txBox="1">
            <a:spLocks noGrp="1"/>
          </p:cNvSpPr>
          <p:nvPr>
            <p:ph type="body" idx="1"/>
          </p:nvPr>
        </p:nvSpPr>
        <p:spPr>
          <a:xfrm>
            <a:off x="457200" y="1455738"/>
            <a:ext cx="7966075" cy="467042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300"/>
              <a:buChar char="■"/>
            </a:pPr>
            <a:r>
              <a:rPr lang="tr-TR" sz="2000"/>
              <a:t>Fırına verilen saf O</a:t>
            </a:r>
            <a:r>
              <a:rPr lang="tr-TR" sz="2000" baseline="-25000"/>
              <a:t>2</a:t>
            </a:r>
            <a:r>
              <a:rPr lang="tr-TR" sz="2000"/>
              <a:t> gazı ilk olarak Si’u ve ardından C’u oksitler. Sıcak metalin C konsantrasyonu yaklaşık %1’e düştüğünde karbona paralel olarak demirin oksitlenmesi başlar. Fe’in oksidasyonu C’nun konsantrasyonu %0,1’den az olduğunda oldukça belirgin hale gelir, curufa kaçan demir miktarı artarken, dekarbürizasyon için hem O</a:t>
            </a:r>
            <a:r>
              <a:rPr lang="tr-TR" sz="2000" baseline="-25000"/>
              <a:t>2</a:t>
            </a:r>
            <a:r>
              <a:rPr lang="tr-TR" sz="2000"/>
              <a:t> verimliliği hem de dekarbürizasyon hızı azalır.  </a:t>
            </a:r>
            <a:endParaRPr/>
          </a:p>
          <a:p>
            <a:pPr marL="342900" lvl="0" indent="-260350" algn="l" rtl="0">
              <a:lnSpc>
                <a:spcPct val="80000"/>
              </a:lnSpc>
              <a:spcBef>
                <a:spcPts val="400"/>
              </a:spcBef>
              <a:spcAft>
                <a:spcPts val="0"/>
              </a:spcAft>
              <a:buSzPts val="1300"/>
              <a:buNone/>
            </a:pPr>
            <a:endParaRPr sz="2000"/>
          </a:p>
          <a:p>
            <a:pPr marL="342900" lvl="0" indent="-342900" algn="l" rtl="0">
              <a:lnSpc>
                <a:spcPct val="80000"/>
              </a:lnSpc>
              <a:spcBef>
                <a:spcPts val="400"/>
              </a:spcBef>
              <a:spcAft>
                <a:spcPts val="0"/>
              </a:spcAft>
              <a:buSzPts val="1300"/>
              <a:buChar char="■"/>
            </a:pPr>
            <a:r>
              <a:rPr lang="tr-TR" sz="2000"/>
              <a:t>Üstten üflemeli BOF ta temel problem işte bu düşük karbon konsantrasyonuna ulaşıldığında Fe’in oksitlenmesi ve bunun sonucunda dekarbürizasyon hızının düşmesidir. </a:t>
            </a:r>
            <a:endParaRPr/>
          </a:p>
          <a:p>
            <a:pPr marL="342900" lvl="0" indent="-260350" algn="l" rtl="0">
              <a:lnSpc>
                <a:spcPct val="80000"/>
              </a:lnSpc>
              <a:spcBef>
                <a:spcPts val="400"/>
              </a:spcBef>
              <a:spcAft>
                <a:spcPts val="0"/>
              </a:spcAft>
              <a:buSzPts val="1300"/>
              <a:buNone/>
            </a:pPr>
            <a:endParaRPr sz="2000"/>
          </a:p>
          <a:p>
            <a:pPr marL="342900" lvl="0" indent="-342900" algn="l" rtl="0">
              <a:lnSpc>
                <a:spcPct val="80000"/>
              </a:lnSpc>
              <a:spcBef>
                <a:spcPts val="400"/>
              </a:spcBef>
              <a:spcAft>
                <a:spcPts val="0"/>
              </a:spcAft>
              <a:buSzPts val="1300"/>
              <a:buChar char="■"/>
            </a:pPr>
            <a:r>
              <a:rPr lang="tr-TR" sz="2000"/>
              <a:t>Curufun FeO içeriği çok arttırılırsa, FeO sıvı çelikteki karbonla çok hızlı reaksiyona girebilir ve ani gaz çıkışına neden olabilir. Bu reaksiyon sonrası curuf ve sıvı metalden oluşan bir karışım oluşur ve fırından püskürmeyle çıkabilir. Bu olaya taşma ya da serpinti denir. </a:t>
            </a:r>
            <a:endParaRPr sz="2000"/>
          </a:p>
          <a:p>
            <a:pPr marL="342900" lvl="0" indent="-260350" algn="l" rtl="0">
              <a:lnSpc>
                <a:spcPct val="80000"/>
              </a:lnSpc>
              <a:spcBef>
                <a:spcPts val="400"/>
              </a:spcBef>
              <a:spcAft>
                <a:spcPts val="0"/>
              </a:spcAft>
              <a:buSzPts val="13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105" descr="壯ঌঌԲ苸ㄗ쳠芘"/>
          <p:cNvPicPr preferRelativeResize="0">
            <a:picLocks noGrp="1"/>
          </p:cNvPicPr>
          <p:nvPr>
            <p:ph type="body" idx="1"/>
          </p:nvPr>
        </p:nvPicPr>
        <p:blipFill rotWithShape="1">
          <a:blip r:embed="rId3">
            <a:alphaModFix/>
          </a:blip>
          <a:srcRect/>
          <a:stretch/>
        </p:blipFill>
        <p:spPr>
          <a:xfrm>
            <a:off x="1042988" y="333375"/>
            <a:ext cx="5688012" cy="5761038"/>
          </a:xfrm>
          <a:prstGeom prst="rect">
            <a:avLst/>
          </a:prstGeom>
          <a:noFill/>
          <a:ln>
            <a:noFill/>
          </a:ln>
        </p:spPr>
      </p:pic>
      <p:sp>
        <p:nvSpPr>
          <p:cNvPr id="605" name="Google Shape;605;p105"/>
          <p:cNvSpPr/>
          <p:nvPr/>
        </p:nvSpPr>
        <p:spPr>
          <a:xfrm>
            <a:off x="900113" y="2708275"/>
            <a:ext cx="1295400" cy="649288"/>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106"/>
          <p:cNvPicPr preferRelativeResize="0">
            <a:picLocks noGrp="1"/>
          </p:cNvPicPr>
          <p:nvPr>
            <p:ph type="body" idx="1"/>
          </p:nvPr>
        </p:nvPicPr>
        <p:blipFill rotWithShape="1">
          <a:blip r:embed="rId3">
            <a:alphaModFix/>
          </a:blip>
          <a:srcRect l="13136" t="18346" r="42244" b="33252"/>
          <a:stretch/>
        </p:blipFill>
        <p:spPr>
          <a:xfrm>
            <a:off x="395288" y="692150"/>
            <a:ext cx="8424862" cy="50307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07"/>
          <p:cNvSpPr txBox="1">
            <a:spLocks noGrp="1"/>
          </p:cNvSpPr>
          <p:nvPr>
            <p:ph type="body" idx="1"/>
          </p:nvPr>
        </p:nvSpPr>
        <p:spPr>
          <a:xfrm>
            <a:off x="457200" y="333375"/>
            <a:ext cx="8229600" cy="57975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90"/>
              <a:buChar char="■"/>
            </a:pPr>
            <a:r>
              <a:rPr lang="tr-TR" sz="2600" u="sng">
                <a:latin typeface="Calibri"/>
                <a:ea typeface="Calibri"/>
                <a:cs typeface="Calibri"/>
                <a:sym typeface="Calibri"/>
              </a:rPr>
              <a:t>BOF Prosesinde Şarj Hammaddeleri</a:t>
            </a:r>
            <a:endParaRPr/>
          </a:p>
          <a:p>
            <a:pPr marL="342900" lvl="0" indent="-235584" algn="l" rtl="0">
              <a:spcBef>
                <a:spcPts val="520"/>
              </a:spcBef>
              <a:spcAft>
                <a:spcPts val="0"/>
              </a:spcAft>
              <a:buSzPts val="1690"/>
              <a:buNone/>
            </a:pPr>
            <a:endParaRPr sz="2600" u="sng">
              <a:latin typeface="Calibri"/>
              <a:ea typeface="Calibri"/>
              <a:cs typeface="Calibri"/>
              <a:sym typeface="Calibri"/>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Sıvı ham demir (Si, Mn, C miktarı önemli)</a:t>
            </a:r>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Kireçtaşı, fluşpat, dolomit, kolemanit </a:t>
            </a:r>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Fe cevheri</a:t>
            </a:r>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Çelik hurda (Temiz ve bilinen bileşim)</a:t>
            </a:r>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Saf O</a:t>
            </a:r>
            <a:r>
              <a:rPr lang="tr-TR" sz="2600" baseline="-25000">
                <a:latin typeface="Calibri"/>
                <a:ea typeface="Calibri"/>
                <a:cs typeface="Calibri"/>
                <a:sym typeface="Calibri"/>
              </a:rPr>
              <a:t>2</a:t>
            </a:r>
            <a:endParaRPr/>
          </a:p>
          <a:p>
            <a:pPr marL="342900" lvl="0" indent="-342900" algn="l" rtl="0">
              <a:spcBef>
                <a:spcPts val="520"/>
              </a:spcBef>
              <a:spcAft>
                <a:spcPts val="0"/>
              </a:spcAft>
              <a:buSzPts val="1690"/>
              <a:buFont typeface="Noto Sans Symbols"/>
              <a:buNone/>
            </a:pPr>
            <a:endParaRPr sz="2600">
              <a:latin typeface="Calibri"/>
              <a:ea typeface="Calibri"/>
              <a:cs typeface="Calibri"/>
              <a:sym typeface="Calibri"/>
            </a:endParaRPr>
          </a:p>
          <a:p>
            <a:pPr marL="342900" lvl="0" indent="-342900" algn="l" rtl="0">
              <a:spcBef>
                <a:spcPts val="520"/>
              </a:spcBef>
              <a:spcAft>
                <a:spcPts val="0"/>
              </a:spcAft>
              <a:buSzPts val="1690"/>
              <a:buFont typeface="Noto Sans Symbols"/>
              <a:buNone/>
            </a:pPr>
            <a:r>
              <a:rPr lang="tr-TR" sz="2600" b="1" u="sng">
                <a:solidFill>
                  <a:srgbClr val="007456"/>
                </a:solidFill>
                <a:latin typeface="Calibri"/>
                <a:ea typeface="Calibri"/>
                <a:cs typeface="Calibri"/>
                <a:sym typeface="Calibri"/>
              </a:rPr>
              <a:t>Deoksidantlar</a:t>
            </a:r>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Ferro alaşımlar (Fe – Mn, Fe – Si, Fe – Mo, Fe – Cr)</a:t>
            </a:r>
            <a:endParaRPr/>
          </a:p>
          <a:p>
            <a:pPr marL="342900" lvl="0" indent="-342900" algn="l" rtl="0">
              <a:spcBef>
                <a:spcPts val="520"/>
              </a:spcBef>
              <a:spcAft>
                <a:spcPts val="0"/>
              </a:spcAft>
              <a:buSzPts val="1690"/>
              <a:buFont typeface="Noto Sans Symbols"/>
              <a:buNone/>
            </a:pPr>
            <a:r>
              <a:rPr lang="tr-TR" sz="2600">
                <a:latin typeface="Calibri"/>
                <a:ea typeface="Calibri"/>
                <a:cs typeface="Calibri"/>
                <a:sym typeface="Calibri"/>
              </a:rPr>
              <a:t>Kok kömürü</a:t>
            </a:r>
            <a:endParaRPr sz="2600"/>
          </a:p>
          <a:p>
            <a:pPr marL="342900" lvl="0" indent="-342900" algn="l" rtl="0">
              <a:spcBef>
                <a:spcPts val="520"/>
              </a:spcBef>
              <a:spcAft>
                <a:spcPts val="0"/>
              </a:spcAft>
              <a:buSzPts val="1690"/>
              <a:buFont typeface="Noto Sans Symbols"/>
              <a:buNone/>
            </a:pPr>
            <a:r>
              <a:rPr lang="tr-TR" sz="2600"/>
              <a:t>Alüminyum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8"/>
          <p:cNvSpPr txBox="1">
            <a:spLocks noGrp="1"/>
          </p:cNvSpPr>
          <p:nvPr>
            <p:ph type="body" idx="1"/>
          </p:nvPr>
        </p:nvSpPr>
        <p:spPr>
          <a:xfrm>
            <a:off x="457200" y="260350"/>
            <a:ext cx="8362950" cy="58705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560"/>
              <a:buChar char="■"/>
            </a:pPr>
            <a:r>
              <a:rPr lang="tr-TR" sz="2400"/>
              <a:t>Uygun döküm sıcaklığında istenilen karbon yüzdesine erişmek için konvertere şarj edilecek ham maddelerin cinslerinin ve miktarlarının ayarlanması gerekir. </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Fırın % 100 sıcak metal ile şarj edilir ve oksijen ile üflenirse, sıcak metal içindeki karbon ve diğer yabancı elemanların oksijen ile birleşmesi sonucunda çok fazla ısı meydana geldiğinden sonunda dökülemeyecek kadar sıcak bir çelik elde edilir. </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Bunu önlemek için konvertere soğutucu olarak hurda şarj edilir. </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Hurdanın erimesi karbon ve diğer yabancı elemanların yanması esnasında meydana gelir bu elemanların oksijen ile yanması sonucu verdikleri ısıya bağlıdır. </a:t>
            </a:r>
            <a:endParaRPr/>
          </a:p>
        </p:txBody>
      </p:sp>
    </p:spTree>
  </p:cSld>
  <p:clrMapOvr>
    <a:masterClrMapping/>
  </p:clrMapOvr>
</p:sld>
</file>

<file path=ppt/theme/theme1.xml><?xml version="1.0" encoding="utf-8"?>
<a:theme xmlns:a="http://schemas.openxmlformats.org/drawingml/2006/main" name="Kenar Çizgili">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2780</Words>
  <Application>Microsoft Office PowerPoint</Application>
  <PresentationFormat>Ekran Gösterisi (4:3)</PresentationFormat>
  <Paragraphs>310</Paragraphs>
  <Slides>53</Slides>
  <Notes>53</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53</vt:i4>
      </vt:variant>
    </vt:vector>
  </HeadingPairs>
  <TitlesOfParts>
    <vt:vector size="65" baseType="lpstr">
      <vt:lpstr>Noto Sans Symbols</vt:lpstr>
      <vt:lpstr>Alegreya</vt:lpstr>
      <vt:lpstr>Arial</vt:lpstr>
      <vt:lpstr>Verdana</vt:lpstr>
      <vt:lpstr>Calibri</vt:lpstr>
      <vt:lpstr>Proxima Nova</vt:lpstr>
      <vt:lpstr>Lobster</vt:lpstr>
      <vt:lpstr>Bree Serif</vt:lpstr>
      <vt:lpstr>Garamond</vt:lpstr>
      <vt:lpstr>Tahoma</vt:lpstr>
      <vt:lpstr>Kenar Çizgili</vt:lpstr>
      <vt:lpstr>Spearmint</vt:lpstr>
      <vt:lpstr>Bazik Oksijen Fırınında Çelik Üretim Yöntemi</vt:lpstr>
      <vt:lpstr>Bazik Oksijen Fırınında (BOF)  Çelik Üretimi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Bazik Oksijen Fırınına Yüklenen Hammaddeler</vt:lpstr>
      <vt:lpstr>PowerPoint Sunusu</vt:lpstr>
      <vt:lpstr>PowerPoint Sunusu</vt:lpstr>
      <vt:lpstr>PowerPoint Sunusu</vt:lpstr>
      <vt:lpstr>PowerPoint Sunusu</vt:lpstr>
      <vt:lpstr>PowerPoint Sunusu</vt:lpstr>
      <vt:lpstr>Konvertördeki Reaksiyonlar </vt:lpstr>
      <vt:lpstr>Konvertördeki Reaksiyonlar </vt:lpstr>
      <vt:lpstr>Konvertördeki Reaksiyonlar </vt:lpstr>
      <vt:lpstr>Konvertördeki Reaksiyonlar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Çelik Üretim Yöntemleri</dc:title>
  <dc:creator>Yunus Emre Benkli</dc:creator>
  <cp:lastModifiedBy>yeb</cp:lastModifiedBy>
  <cp:revision>4</cp:revision>
  <dcterms:modified xsi:type="dcterms:W3CDTF">2024-05-28T08:18:32Z</dcterms:modified>
</cp:coreProperties>
</file>