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6" r:id="rId8"/>
    <p:sldId id="267" r:id="rId9"/>
    <p:sldId id="270"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2076F1-7661-4020-9964-450490D6639C}"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430407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2076F1-7661-4020-9964-450490D6639C}"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320150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2076F1-7661-4020-9964-450490D6639C}"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3547489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2076F1-7661-4020-9964-450490D6639C}"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59278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2076F1-7661-4020-9964-450490D6639C}"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405164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2076F1-7661-4020-9964-450490D6639C}"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312816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2076F1-7661-4020-9964-450490D6639C}" type="datetimeFigureOut">
              <a:rPr lang="tr-TR" smtClean="0"/>
              <a:t>27.1.2020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414653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2076F1-7661-4020-9964-450490D6639C}" type="datetimeFigureOut">
              <a:rPr lang="tr-TR" smtClean="0"/>
              <a:t>27.1.2020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4072691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2076F1-7661-4020-9964-450490D6639C}" type="datetimeFigureOut">
              <a:rPr lang="tr-TR" smtClean="0"/>
              <a:t>27.1.2020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232655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2076F1-7661-4020-9964-450490D6639C}"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37460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2076F1-7661-4020-9964-450490D6639C}"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D2913C-2DE3-484C-AF16-0082222EB286}" type="slidenum">
              <a:rPr lang="tr-TR" smtClean="0"/>
              <a:t>‹#›</a:t>
            </a:fld>
            <a:endParaRPr lang="tr-TR"/>
          </a:p>
        </p:txBody>
      </p:sp>
    </p:spTree>
    <p:extLst>
      <p:ext uri="{BB962C8B-B14F-4D97-AF65-F5344CB8AC3E}">
        <p14:creationId xmlns:p14="http://schemas.microsoft.com/office/powerpoint/2010/main" val="132766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076F1-7661-4020-9964-450490D6639C}" type="datetimeFigureOut">
              <a:rPr lang="tr-TR" smtClean="0"/>
              <a:t>27.1.2020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2913C-2DE3-484C-AF16-0082222EB286}" type="slidenum">
              <a:rPr lang="tr-TR" smtClean="0"/>
              <a:t>‹#›</a:t>
            </a:fld>
            <a:endParaRPr lang="tr-TR"/>
          </a:p>
        </p:txBody>
      </p:sp>
    </p:spTree>
    <p:extLst>
      <p:ext uri="{BB962C8B-B14F-4D97-AF65-F5344CB8AC3E}">
        <p14:creationId xmlns:p14="http://schemas.microsoft.com/office/powerpoint/2010/main" val="3412256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a:t>
            </a:r>
            <a:r>
              <a:rPr lang="tr-TR" dirty="0"/>
              <a:t>S</a:t>
            </a:r>
            <a:r>
              <a:rPr lang="tr-TR" dirty="0" smtClean="0"/>
              <a:t>tres Fizyolojisi</a:t>
            </a:r>
            <a:endParaRPr lang="tr-TR" dirty="0"/>
          </a:p>
        </p:txBody>
      </p:sp>
      <p:sp>
        <p:nvSpPr>
          <p:cNvPr id="3" name="Alt Başlık 2"/>
          <p:cNvSpPr>
            <a:spLocks noGrp="1"/>
          </p:cNvSpPr>
          <p:nvPr>
            <p:ph type="subTitle" idx="1"/>
          </p:nvPr>
        </p:nvSpPr>
        <p:spPr/>
        <p:txBody>
          <a:bodyPr/>
          <a:lstStyle/>
          <a:p>
            <a:r>
              <a:rPr lang="tr-TR" dirty="0" smtClean="0"/>
              <a:t>HORMESİS</a:t>
            </a:r>
            <a:endParaRPr lang="tr-TR" dirty="0"/>
          </a:p>
        </p:txBody>
      </p:sp>
    </p:spTree>
    <p:extLst>
      <p:ext uri="{BB962C8B-B14F-4D97-AF65-F5344CB8AC3E}">
        <p14:creationId xmlns:p14="http://schemas.microsoft.com/office/powerpoint/2010/main" val="1256264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tr-TR" dirty="0"/>
          </a:p>
        </p:txBody>
      </p:sp>
      <p:sp>
        <p:nvSpPr>
          <p:cNvPr id="3" name="İçerik Yer Tutucusu 2"/>
          <p:cNvSpPr>
            <a:spLocks noGrp="1"/>
          </p:cNvSpPr>
          <p:nvPr>
            <p:ph idx="1"/>
          </p:nvPr>
        </p:nvSpPr>
        <p:spPr/>
        <p:txBody>
          <a:bodyPr>
            <a:normAutofit fontScale="77500" lnSpcReduction="20000"/>
          </a:bodyPr>
          <a:lstStyle/>
          <a:p>
            <a:r>
              <a:rPr lang="tr-TR" dirty="0" err="1"/>
              <a:t>Agathokleous</a:t>
            </a:r>
            <a:r>
              <a:rPr lang="tr-TR" dirty="0"/>
              <a:t>, E., </a:t>
            </a:r>
            <a:r>
              <a:rPr lang="tr-TR" dirty="0" err="1"/>
              <a:t>Calabrese</a:t>
            </a:r>
            <a:r>
              <a:rPr lang="tr-TR" dirty="0"/>
              <a:t>, E.J. 2019. </a:t>
            </a:r>
            <a:r>
              <a:rPr lang="tr-TR" dirty="0" err="1"/>
              <a:t>Hormesis</a:t>
            </a:r>
            <a:r>
              <a:rPr lang="tr-TR" dirty="0"/>
              <a:t>: </a:t>
            </a:r>
            <a:r>
              <a:rPr lang="tr-TR" dirty="0" err="1"/>
              <a:t>The</a:t>
            </a:r>
            <a:r>
              <a:rPr lang="tr-TR" dirty="0"/>
              <a:t> </a:t>
            </a:r>
            <a:r>
              <a:rPr lang="tr-TR" dirty="0" err="1"/>
              <a:t>dose</a:t>
            </a:r>
            <a:r>
              <a:rPr lang="tr-TR" dirty="0"/>
              <a:t> </a:t>
            </a:r>
            <a:r>
              <a:rPr lang="tr-TR" dirty="0" err="1"/>
              <a:t>response</a:t>
            </a:r>
            <a:r>
              <a:rPr lang="tr-TR" dirty="0"/>
              <a:t> </a:t>
            </a:r>
            <a:r>
              <a:rPr lang="tr-TR" dirty="0" err="1"/>
              <a:t>for</a:t>
            </a:r>
            <a:r>
              <a:rPr lang="tr-TR" dirty="0"/>
              <a:t> </a:t>
            </a:r>
            <a:r>
              <a:rPr lang="tr-TR" dirty="0" err="1"/>
              <a:t>the</a:t>
            </a:r>
            <a:r>
              <a:rPr lang="tr-TR" dirty="0"/>
              <a:t> 21st </a:t>
            </a:r>
            <a:r>
              <a:rPr lang="tr-TR" dirty="0" err="1"/>
              <a:t>century</a:t>
            </a:r>
            <a:r>
              <a:rPr lang="tr-TR" dirty="0"/>
              <a:t>: </a:t>
            </a:r>
            <a:r>
              <a:rPr lang="tr-TR" dirty="0" err="1"/>
              <a:t>The</a:t>
            </a:r>
            <a:r>
              <a:rPr lang="tr-TR" dirty="0"/>
              <a:t> </a:t>
            </a:r>
            <a:r>
              <a:rPr lang="tr-TR" dirty="0" err="1"/>
              <a:t>future</a:t>
            </a:r>
            <a:r>
              <a:rPr lang="tr-TR" dirty="0"/>
              <a:t> has </a:t>
            </a:r>
            <a:r>
              <a:rPr lang="tr-TR" dirty="0" err="1"/>
              <a:t>arrived</a:t>
            </a:r>
            <a:r>
              <a:rPr lang="tr-TR" dirty="0"/>
              <a:t>. </a:t>
            </a:r>
            <a:r>
              <a:rPr lang="tr-TR" dirty="0" err="1"/>
              <a:t>Toxicology</a:t>
            </a:r>
            <a:r>
              <a:rPr lang="tr-TR" dirty="0"/>
              <a:t>, 152249</a:t>
            </a:r>
            <a:r>
              <a:rPr lang="tr-TR" dirty="0" smtClean="0"/>
              <a:t>.</a:t>
            </a:r>
          </a:p>
          <a:p>
            <a:r>
              <a:rPr lang="tr-TR" dirty="0" err="1"/>
              <a:t>Schreck</a:t>
            </a:r>
            <a:r>
              <a:rPr lang="tr-TR" dirty="0"/>
              <a:t>, C.B. 2010. </a:t>
            </a:r>
            <a:r>
              <a:rPr lang="tr-TR" dirty="0" err="1"/>
              <a:t>Stress</a:t>
            </a:r>
            <a:r>
              <a:rPr lang="tr-TR" dirty="0"/>
              <a:t> </a:t>
            </a:r>
            <a:r>
              <a:rPr lang="tr-TR" dirty="0" err="1"/>
              <a:t>and</a:t>
            </a:r>
            <a:r>
              <a:rPr lang="tr-TR" dirty="0"/>
              <a:t> </a:t>
            </a:r>
            <a:r>
              <a:rPr lang="tr-TR" dirty="0" err="1"/>
              <a:t>fish</a:t>
            </a:r>
            <a:r>
              <a:rPr lang="tr-TR" dirty="0"/>
              <a:t> </a:t>
            </a:r>
            <a:r>
              <a:rPr lang="tr-TR" dirty="0" err="1"/>
              <a:t>reproduction</a:t>
            </a:r>
            <a:r>
              <a:rPr lang="tr-TR" dirty="0"/>
              <a:t>: </a:t>
            </a:r>
            <a:r>
              <a:rPr lang="tr-TR" dirty="0" err="1"/>
              <a:t>the</a:t>
            </a:r>
            <a:r>
              <a:rPr lang="tr-TR" dirty="0"/>
              <a:t> </a:t>
            </a:r>
            <a:r>
              <a:rPr lang="tr-TR" dirty="0" err="1"/>
              <a:t>roles</a:t>
            </a:r>
            <a:r>
              <a:rPr lang="tr-TR" dirty="0"/>
              <a:t> of </a:t>
            </a:r>
            <a:r>
              <a:rPr lang="tr-TR" dirty="0" err="1"/>
              <a:t>allostasis</a:t>
            </a:r>
            <a:r>
              <a:rPr lang="tr-TR" dirty="0"/>
              <a:t> </a:t>
            </a:r>
            <a:r>
              <a:rPr lang="tr-TR" dirty="0" err="1"/>
              <a:t>and</a:t>
            </a:r>
            <a:r>
              <a:rPr lang="tr-TR" dirty="0"/>
              <a:t> </a:t>
            </a:r>
            <a:r>
              <a:rPr lang="tr-TR" dirty="0" err="1"/>
              <a:t>hormesis</a:t>
            </a:r>
            <a:r>
              <a:rPr lang="tr-TR" dirty="0"/>
              <a:t>. General </a:t>
            </a:r>
            <a:r>
              <a:rPr lang="tr-TR" dirty="0" err="1"/>
              <a:t>and</a:t>
            </a:r>
            <a:r>
              <a:rPr lang="tr-TR" dirty="0"/>
              <a:t> </a:t>
            </a:r>
            <a:r>
              <a:rPr lang="tr-TR" dirty="0" err="1"/>
              <a:t>comparative</a:t>
            </a:r>
            <a:r>
              <a:rPr lang="tr-TR" dirty="0"/>
              <a:t> </a:t>
            </a:r>
            <a:r>
              <a:rPr lang="tr-TR" dirty="0" err="1"/>
              <a:t>endocrinology</a:t>
            </a:r>
            <a:r>
              <a:rPr lang="tr-TR" dirty="0"/>
              <a:t>, 165(3), 549-556.</a:t>
            </a:r>
          </a:p>
          <a:p>
            <a:r>
              <a:rPr lang="tr-TR" dirty="0" err="1"/>
              <a:t>Agathokleous</a:t>
            </a:r>
            <a:r>
              <a:rPr lang="tr-TR" dirty="0"/>
              <a:t>, E. 2018. </a:t>
            </a:r>
            <a:r>
              <a:rPr lang="tr-TR" dirty="0" err="1"/>
              <a:t>Environmental</a:t>
            </a:r>
            <a:r>
              <a:rPr lang="tr-TR" dirty="0"/>
              <a:t> </a:t>
            </a:r>
            <a:r>
              <a:rPr lang="tr-TR" dirty="0" err="1"/>
              <a:t>hormesis</a:t>
            </a:r>
            <a:r>
              <a:rPr lang="tr-TR" dirty="0"/>
              <a:t>, a </a:t>
            </a:r>
            <a:r>
              <a:rPr lang="tr-TR" dirty="0" err="1"/>
              <a:t>fundamental</a:t>
            </a:r>
            <a:r>
              <a:rPr lang="tr-TR" dirty="0"/>
              <a:t> </a:t>
            </a:r>
            <a:r>
              <a:rPr lang="tr-TR" dirty="0" err="1"/>
              <a:t>non-monotonic</a:t>
            </a:r>
            <a:r>
              <a:rPr lang="tr-TR" dirty="0"/>
              <a:t> </a:t>
            </a:r>
            <a:r>
              <a:rPr lang="tr-TR" dirty="0" err="1"/>
              <a:t>biological</a:t>
            </a:r>
            <a:r>
              <a:rPr lang="tr-TR" dirty="0"/>
              <a:t> </a:t>
            </a:r>
            <a:r>
              <a:rPr lang="tr-TR" dirty="0" err="1"/>
              <a:t>phenomenon</a:t>
            </a:r>
            <a:r>
              <a:rPr lang="tr-TR" dirty="0"/>
              <a:t> </a:t>
            </a:r>
            <a:r>
              <a:rPr lang="tr-TR" dirty="0" err="1"/>
              <a:t>with</a:t>
            </a:r>
            <a:r>
              <a:rPr lang="tr-TR" dirty="0"/>
              <a:t> </a:t>
            </a:r>
            <a:r>
              <a:rPr lang="tr-TR" dirty="0" err="1"/>
              <a:t>implications</a:t>
            </a:r>
            <a:r>
              <a:rPr lang="tr-TR" dirty="0"/>
              <a:t> in </a:t>
            </a:r>
            <a:r>
              <a:rPr lang="tr-TR" dirty="0" err="1"/>
              <a:t>ecotoxicology</a:t>
            </a:r>
            <a:r>
              <a:rPr lang="tr-TR" dirty="0"/>
              <a:t> </a:t>
            </a:r>
            <a:r>
              <a:rPr lang="tr-TR" dirty="0" err="1"/>
              <a:t>and</a:t>
            </a:r>
            <a:r>
              <a:rPr lang="tr-TR" dirty="0"/>
              <a:t> </a:t>
            </a:r>
            <a:r>
              <a:rPr lang="tr-TR" dirty="0" err="1"/>
              <a:t>environmental</a:t>
            </a:r>
            <a:r>
              <a:rPr lang="tr-TR" dirty="0"/>
              <a:t> </a:t>
            </a:r>
            <a:r>
              <a:rPr lang="tr-TR" dirty="0" err="1"/>
              <a:t>safety</a:t>
            </a:r>
            <a:r>
              <a:rPr lang="tr-TR" dirty="0"/>
              <a:t>. </a:t>
            </a:r>
            <a:r>
              <a:rPr lang="tr-TR" dirty="0" err="1"/>
              <a:t>Ecotoxicology</a:t>
            </a:r>
            <a:r>
              <a:rPr lang="tr-TR" dirty="0"/>
              <a:t> </a:t>
            </a:r>
            <a:r>
              <a:rPr lang="tr-TR" dirty="0" err="1"/>
              <a:t>and</a:t>
            </a:r>
            <a:r>
              <a:rPr lang="tr-TR" dirty="0"/>
              <a:t> </a:t>
            </a:r>
            <a:r>
              <a:rPr lang="tr-TR" dirty="0" err="1"/>
              <a:t>Environmental</a:t>
            </a:r>
            <a:r>
              <a:rPr lang="tr-TR" dirty="0"/>
              <a:t> </a:t>
            </a:r>
            <a:r>
              <a:rPr lang="tr-TR" dirty="0" err="1"/>
              <a:t>Safety</a:t>
            </a:r>
            <a:r>
              <a:rPr lang="tr-TR" dirty="0"/>
              <a:t>, 148, 1042-1053</a:t>
            </a:r>
            <a:r>
              <a:rPr lang="tr-TR" dirty="0" smtClean="0"/>
              <a:t>.</a:t>
            </a:r>
          </a:p>
          <a:p>
            <a:r>
              <a:rPr lang="tr-TR" dirty="0" err="1"/>
              <a:t>Calabrese</a:t>
            </a:r>
            <a:r>
              <a:rPr lang="tr-TR" dirty="0"/>
              <a:t>, E.J., </a:t>
            </a:r>
            <a:r>
              <a:rPr lang="tr-TR" dirty="0" err="1"/>
              <a:t>Baldwin</a:t>
            </a:r>
            <a:r>
              <a:rPr lang="tr-TR" dirty="0"/>
              <a:t>, L.A. 2001. </a:t>
            </a:r>
            <a:r>
              <a:rPr lang="tr-TR" dirty="0" err="1"/>
              <a:t>Hormesis</a:t>
            </a:r>
            <a:r>
              <a:rPr lang="tr-TR" dirty="0"/>
              <a:t>: a </a:t>
            </a:r>
            <a:r>
              <a:rPr lang="tr-TR" dirty="0" err="1"/>
              <a:t>generalizable</a:t>
            </a:r>
            <a:r>
              <a:rPr lang="tr-TR" dirty="0"/>
              <a:t> </a:t>
            </a:r>
            <a:r>
              <a:rPr lang="tr-TR" dirty="0" err="1"/>
              <a:t>and</a:t>
            </a:r>
            <a:r>
              <a:rPr lang="tr-TR" dirty="0"/>
              <a:t> </a:t>
            </a:r>
            <a:r>
              <a:rPr lang="tr-TR" dirty="0" err="1"/>
              <a:t>unifying</a:t>
            </a:r>
            <a:r>
              <a:rPr lang="tr-TR" dirty="0"/>
              <a:t> </a:t>
            </a:r>
            <a:r>
              <a:rPr lang="tr-TR" dirty="0" err="1"/>
              <a:t>hypothesis</a:t>
            </a:r>
            <a:r>
              <a:rPr lang="tr-TR" dirty="0"/>
              <a:t>. CRC </a:t>
            </a:r>
            <a:r>
              <a:rPr lang="tr-TR" dirty="0" err="1"/>
              <a:t>Crit</a:t>
            </a:r>
            <a:r>
              <a:rPr lang="tr-TR" dirty="0"/>
              <a:t> </a:t>
            </a:r>
            <a:r>
              <a:rPr lang="tr-TR" dirty="0" err="1"/>
              <a:t>Rev</a:t>
            </a:r>
            <a:r>
              <a:rPr lang="tr-TR" dirty="0"/>
              <a:t> </a:t>
            </a:r>
            <a:r>
              <a:rPr lang="tr-TR" dirty="0" err="1"/>
              <a:t>Toxicol</a:t>
            </a:r>
            <a:r>
              <a:rPr lang="tr-TR" dirty="0"/>
              <a:t> 31: 353–424</a:t>
            </a:r>
            <a:r>
              <a:rPr lang="tr-TR" dirty="0" smtClean="0"/>
              <a:t>.</a:t>
            </a:r>
          </a:p>
          <a:p>
            <a:r>
              <a:rPr lang="tr-TR" dirty="0"/>
              <a:t>Kısım A., </a:t>
            </a:r>
            <a:r>
              <a:rPr lang="tr-TR" dirty="0" err="1"/>
              <a:t>Uzunuğlu</a:t>
            </a:r>
            <a:r>
              <a:rPr lang="tr-TR" dirty="0"/>
              <a:t> S. 2012. </a:t>
            </a:r>
            <a:r>
              <a:rPr lang="tr-TR" dirty="0" err="1"/>
              <a:t>Hormesis</a:t>
            </a:r>
            <a:r>
              <a:rPr lang="tr-TR" dirty="0"/>
              <a:t>: </a:t>
            </a:r>
            <a:r>
              <a:rPr lang="tr-TR" dirty="0" err="1"/>
              <a:t>Antecedent</a:t>
            </a:r>
            <a:r>
              <a:rPr lang="tr-TR" dirty="0"/>
              <a:t> </a:t>
            </a:r>
            <a:r>
              <a:rPr lang="tr-TR" dirty="0" err="1"/>
              <a:t>phenomena</a:t>
            </a:r>
            <a:r>
              <a:rPr lang="tr-TR" dirty="0"/>
              <a:t> </a:t>
            </a:r>
            <a:r>
              <a:rPr lang="tr-TR" dirty="0" err="1"/>
              <a:t>for</a:t>
            </a:r>
            <a:r>
              <a:rPr lang="tr-TR" dirty="0"/>
              <a:t> </a:t>
            </a:r>
            <a:r>
              <a:rPr lang="tr-TR" dirty="0" err="1"/>
              <a:t>adaptation</a:t>
            </a:r>
            <a:r>
              <a:rPr lang="tr-TR" dirty="0"/>
              <a:t> </a:t>
            </a:r>
            <a:r>
              <a:rPr lang="tr-TR" dirty="0" err="1"/>
              <a:t>to</a:t>
            </a:r>
            <a:r>
              <a:rPr lang="tr-TR" dirty="0"/>
              <a:t> </a:t>
            </a:r>
            <a:r>
              <a:rPr lang="tr-TR" dirty="0" err="1"/>
              <a:t>low</a:t>
            </a:r>
            <a:r>
              <a:rPr lang="tr-TR" dirty="0"/>
              <a:t> </a:t>
            </a:r>
            <a:r>
              <a:rPr lang="tr-TR" dirty="0" err="1"/>
              <a:t>doses</a:t>
            </a:r>
            <a:r>
              <a:rPr lang="tr-TR" dirty="0"/>
              <a:t> of </a:t>
            </a:r>
            <a:r>
              <a:rPr lang="tr-TR" dirty="0" err="1"/>
              <a:t>toxic</a:t>
            </a:r>
            <a:r>
              <a:rPr lang="tr-TR" dirty="0"/>
              <a:t> </a:t>
            </a:r>
            <a:r>
              <a:rPr lang="tr-TR" dirty="0" err="1"/>
              <a:t>agents</a:t>
            </a:r>
            <a:r>
              <a:rPr lang="tr-TR" dirty="0"/>
              <a:t>. </a:t>
            </a:r>
            <a:r>
              <a:rPr lang="tr-TR" dirty="0" err="1"/>
              <a:t>Journal</a:t>
            </a:r>
            <a:r>
              <a:rPr lang="tr-TR" dirty="0"/>
              <a:t> of </a:t>
            </a:r>
            <a:r>
              <a:rPr lang="tr-TR" dirty="0" err="1"/>
              <a:t>Forensic</a:t>
            </a:r>
            <a:r>
              <a:rPr lang="tr-TR" dirty="0"/>
              <a:t> </a:t>
            </a:r>
            <a:r>
              <a:rPr lang="tr-TR" dirty="0" err="1"/>
              <a:t>Medicine</a:t>
            </a:r>
            <a:r>
              <a:rPr lang="tr-TR" dirty="0"/>
              <a:t>. 26(3): </a:t>
            </a:r>
            <a:r>
              <a:rPr lang="tr-TR" dirty="0" smtClean="0"/>
              <a:t>180-190</a:t>
            </a:r>
          </a:p>
          <a:p>
            <a:r>
              <a:rPr lang="tr-TR" dirty="0" err="1"/>
              <a:t>Calabrese</a:t>
            </a:r>
            <a:r>
              <a:rPr lang="tr-TR" dirty="0"/>
              <a:t>, Edward J. 2008. </a:t>
            </a:r>
            <a:r>
              <a:rPr lang="tr-TR" dirty="0" err="1"/>
              <a:t>Neuroscience</a:t>
            </a:r>
            <a:r>
              <a:rPr lang="tr-TR" dirty="0"/>
              <a:t> </a:t>
            </a:r>
            <a:r>
              <a:rPr lang="tr-TR" dirty="0" err="1"/>
              <a:t>and</a:t>
            </a:r>
            <a:r>
              <a:rPr lang="tr-TR" dirty="0"/>
              <a:t> </a:t>
            </a:r>
            <a:r>
              <a:rPr lang="tr-TR" dirty="0" err="1"/>
              <a:t>hormesis</a:t>
            </a:r>
            <a:r>
              <a:rPr lang="tr-TR" dirty="0"/>
              <a:t>: </a:t>
            </a:r>
            <a:r>
              <a:rPr lang="tr-TR" dirty="0" err="1"/>
              <a:t>overview</a:t>
            </a:r>
            <a:r>
              <a:rPr lang="tr-TR" dirty="0"/>
              <a:t> </a:t>
            </a:r>
            <a:r>
              <a:rPr lang="tr-TR" dirty="0" err="1"/>
              <a:t>and</a:t>
            </a:r>
            <a:r>
              <a:rPr lang="tr-TR" dirty="0"/>
              <a:t> general </a:t>
            </a:r>
            <a:r>
              <a:rPr lang="tr-TR" dirty="0" err="1"/>
              <a:t>findings</a:t>
            </a:r>
            <a:r>
              <a:rPr lang="tr-TR" dirty="0"/>
              <a:t>. Critical </a:t>
            </a:r>
            <a:r>
              <a:rPr lang="tr-TR" dirty="0" err="1"/>
              <a:t>Reviews</a:t>
            </a:r>
            <a:r>
              <a:rPr lang="tr-TR" dirty="0"/>
              <a:t> in </a:t>
            </a:r>
            <a:r>
              <a:rPr lang="tr-TR" dirty="0" err="1"/>
              <a:t>Toxicology</a:t>
            </a:r>
            <a:r>
              <a:rPr lang="tr-TR" dirty="0"/>
              <a:t> 38.4: 249-252. </a:t>
            </a:r>
            <a:endParaRPr lang="tr-TR" dirty="0" smtClean="0"/>
          </a:p>
          <a:p>
            <a:r>
              <a:rPr lang="tr-TR" dirty="0" err="1"/>
              <a:t>Mattson</a:t>
            </a:r>
            <a:r>
              <a:rPr lang="tr-TR" dirty="0"/>
              <a:t>, Mark P. 2008. </a:t>
            </a:r>
            <a:r>
              <a:rPr lang="tr-TR" dirty="0" err="1"/>
              <a:t>Hormesis</a:t>
            </a:r>
            <a:r>
              <a:rPr lang="tr-TR" dirty="0"/>
              <a:t> </a:t>
            </a:r>
            <a:r>
              <a:rPr lang="tr-TR" dirty="0" err="1"/>
              <a:t>defined</a:t>
            </a:r>
            <a:r>
              <a:rPr lang="tr-TR" dirty="0"/>
              <a:t>. </a:t>
            </a:r>
            <a:r>
              <a:rPr lang="tr-TR" dirty="0" err="1"/>
              <a:t>Ageing</a:t>
            </a:r>
            <a:r>
              <a:rPr lang="tr-TR" dirty="0"/>
              <a:t> </a:t>
            </a:r>
            <a:r>
              <a:rPr lang="tr-TR" dirty="0" err="1"/>
              <a:t>research</a:t>
            </a:r>
            <a:r>
              <a:rPr lang="tr-TR" dirty="0"/>
              <a:t> </a:t>
            </a:r>
            <a:r>
              <a:rPr lang="tr-TR" dirty="0" err="1"/>
              <a:t>reviews</a:t>
            </a:r>
            <a:r>
              <a:rPr lang="tr-TR" dirty="0"/>
              <a:t> 7.1: 1-7.</a:t>
            </a:r>
          </a:p>
          <a:p>
            <a:endParaRPr lang="tr-TR" dirty="0"/>
          </a:p>
          <a:p>
            <a:endParaRPr lang="tr-TR"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310612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HORMESİS</a:t>
            </a:r>
            <a:endParaRPr lang="tr-TR" dirty="0"/>
          </a:p>
        </p:txBody>
      </p:sp>
      <p:pic>
        <p:nvPicPr>
          <p:cNvPr id="4" name="İçerik Yer Tutucusu 3" descr="C:\Users\ArzuUÇAR\Desktop\Ekran Alıntısı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14761" y="1825625"/>
            <a:ext cx="10236819" cy="4351338"/>
          </a:xfrm>
          <a:prstGeom prst="rect">
            <a:avLst/>
          </a:prstGeom>
          <a:noFill/>
          <a:ln>
            <a:noFill/>
          </a:ln>
        </p:spPr>
      </p:pic>
    </p:spTree>
    <p:extLst>
      <p:ext uri="{BB962C8B-B14F-4D97-AF65-F5344CB8AC3E}">
        <p14:creationId xmlns:p14="http://schemas.microsoft.com/office/powerpoint/2010/main" val="424208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Doz yanıtı farmakoloji, insanın ve çevresel toksikolojinin alfa ve </a:t>
            </a:r>
            <a:r>
              <a:rPr lang="tr-TR" dirty="0" err="1"/>
              <a:t>omega'sıdır</a:t>
            </a:r>
            <a:r>
              <a:rPr lang="tr-TR" dirty="0"/>
              <a:t> ve doz-cevap ilişkileri, organizmalara ne zaman ve ne kadar zarar verilebileceğini ve organizmaların kimyasal, biyolojik ve fiziksel ajanlara </a:t>
            </a:r>
            <a:r>
              <a:rPr lang="tr-TR" dirty="0" err="1"/>
              <a:t>toksik</a:t>
            </a:r>
            <a:r>
              <a:rPr lang="tr-TR" dirty="0"/>
              <a:t> </a:t>
            </a:r>
            <a:r>
              <a:rPr lang="tr-TR" dirty="0" err="1"/>
              <a:t>maruziyetleri</a:t>
            </a:r>
            <a:r>
              <a:rPr lang="tr-TR" dirty="0"/>
              <a:t> </a:t>
            </a:r>
            <a:r>
              <a:rPr lang="tr-TR" dirty="0" err="1"/>
              <a:t>tolere</a:t>
            </a:r>
            <a:r>
              <a:rPr lang="tr-TR" dirty="0"/>
              <a:t> etme kapasitesini anlamada anahtardır (</a:t>
            </a:r>
            <a:r>
              <a:rPr lang="tr-TR" dirty="0" err="1"/>
              <a:t>Agathokleous</a:t>
            </a:r>
            <a:r>
              <a:rPr lang="tr-TR" dirty="0"/>
              <a:t> </a:t>
            </a:r>
            <a:r>
              <a:rPr lang="tr-TR" dirty="0" err="1"/>
              <a:t>and</a:t>
            </a:r>
            <a:r>
              <a:rPr lang="tr-TR" dirty="0"/>
              <a:t> </a:t>
            </a:r>
            <a:r>
              <a:rPr lang="tr-TR" dirty="0" err="1"/>
              <a:t>Calabrese</a:t>
            </a:r>
            <a:r>
              <a:rPr lang="tr-TR" dirty="0"/>
              <a:t> 2019). </a:t>
            </a:r>
          </a:p>
          <a:p>
            <a:endParaRPr lang="tr-TR" dirty="0" smtClean="0"/>
          </a:p>
          <a:p>
            <a:endParaRPr lang="tr-TR" dirty="0"/>
          </a:p>
        </p:txBody>
      </p:sp>
    </p:spTree>
    <p:extLst>
      <p:ext uri="{BB962C8B-B14F-4D97-AF65-F5344CB8AC3E}">
        <p14:creationId xmlns:p14="http://schemas.microsoft.com/office/powerpoint/2010/main" val="1882046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Schreck</a:t>
            </a:r>
            <a:r>
              <a:rPr lang="tr-TR" dirty="0"/>
              <a:t> (2010), stresin balıkların üremesi üzerine olan etkilerini değerlendirmiştir. Genel olarak balıklarda üremenin anlaşılması ile ilgili olarak </a:t>
            </a:r>
            <a:r>
              <a:rPr lang="tr-TR" dirty="0" err="1"/>
              <a:t>allostasis</a:t>
            </a:r>
            <a:r>
              <a:rPr lang="tr-TR" dirty="0"/>
              <a:t> ve </a:t>
            </a:r>
            <a:r>
              <a:rPr lang="tr-TR" dirty="0" err="1"/>
              <a:t>hormesis</a:t>
            </a:r>
            <a:r>
              <a:rPr lang="tr-TR" dirty="0"/>
              <a:t> kavramlarının daha da geliştirilmesini, stresörlerin, stresin doğasına ve şiddetine bağlı olarak balık üremesini çeşitli şekillerde etkilediğini rapor etmiştir. Düşük stres seviyelerinin üreme süreçleri üzerinde olumlu bir etkisi olabilirken, daha büyük stresin balık üretimi üzerinde olumsuz etkileri olabilir. </a:t>
            </a:r>
            <a:r>
              <a:rPr lang="tr-TR" dirty="0" err="1"/>
              <a:t>Hormesis</a:t>
            </a:r>
            <a:r>
              <a:rPr lang="tr-TR" dirty="0"/>
              <a:t> kavramının, genellikle </a:t>
            </a:r>
            <a:r>
              <a:rPr lang="tr-TR" dirty="0" err="1"/>
              <a:t>bifazik</a:t>
            </a:r>
            <a:r>
              <a:rPr lang="tr-TR" dirty="0"/>
              <a:t> olabileceğinden, stresörlerin balık üretimi üzerindeki etkisini düşünmenin yararlı bir yolu olduğunu bildirmiştir.</a:t>
            </a:r>
          </a:p>
          <a:p>
            <a:endParaRPr lang="tr-TR" dirty="0"/>
          </a:p>
        </p:txBody>
      </p:sp>
    </p:spTree>
    <p:extLst>
      <p:ext uri="{BB962C8B-B14F-4D97-AF65-F5344CB8AC3E}">
        <p14:creationId xmlns:p14="http://schemas.microsoft.com/office/powerpoint/2010/main" val="398589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Diyet faktörlerinin sağlık ve uzun ömür üzerindeki etkisi giderek daha fazla önem kazanmaktadır. Birçok farklı kronik hastalığın riskini etkileyen en önemli diyet faktörü enerji alımıdır. </a:t>
            </a:r>
            <a:r>
              <a:rPr lang="tr-TR" dirty="0" err="1"/>
              <a:t>Mattson</a:t>
            </a:r>
            <a:r>
              <a:rPr lang="tr-TR" dirty="0"/>
              <a:t> (2008), Diyet faktörleri, hormon ve sağlık başlıklı derleme çalışmasında, diyet faktörlerinin hücreler, hayvanlar ve insanlar üzerindeki etkilerinin doz tepkisini ve kinetik özelliklerini belirleyen araştırmaların, </a:t>
            </a:r>
            <a:r>
              <a:rPr lang="tr-TR" dirty="0" err="1"/>
              <a:t>hormesis</a:t>
            </a:r>
            <a:r>
              <a:rPr lang="tr-TR" dirty="0"/>
              <a:t> mekanizmasının daha iyi anlaşılmasına ve hastalıkların önlenmesi ve tedavisi için önemli ilerlemelere yol açacağını bildirmiştir.</a:t>
            </a:r>
          </a:p>
          <a:p>
            <a:endParaRPr lang="tr-TR" dirty="0"/>
          </a:p>
        </p:txBody>
      </p:sp>
    </p:spTree>
    <p:extLst>
      <p:ext uri="{BB962C8B-B14F-4D97-AF65-F5344CB8AC3E}">
        <p14:creationId xmlns:p14="http://schemas.microsoft.com/office/powerpoint/2010/main" val="1035212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Bireysel organizmaların veya organizma gruplarının strese biyolojik tepkisi çeşitli bilimsel disiplinlerde çok önemlidir ve </a:t>
            </a:r>
            <a:r>
              <a:rPr lang="tr-TR" dirty="0" err="1"/>
              <a:t>hormesis</a:t>
            </a:r>
            <a:r>
              <a:rPr lang="tr-TR" dirty="0"/>
              <a:t>, doz-yanıt ilişkilerini incelemek için en uygun kavramdır. Çevresel </a:t>
            </a:r>
            <a:r>
              <a:rPr lang="tr-TR" dirty="0" err="1"/>
              <a:t>hormesis</a:t>
            </a:r>
            <a:r>
              <a:rPr lang="tr-TR" dirty="0"/>
              <a:t> kavramı biyolojik </a:t>
            </a:r>
            <a:r>
              <a:rPr lang="tr-TR" dirty="0" err="1"/>
              <a:t>plastisite</a:t>
            </a:r>
            <a:r>
              <a:rPr lang="tr-TR" dirty="0"/>
              <a:t> için kritik nicel bilgi sağlar; ekolojik ve evrim teorisi ile ilgilidir; ve küresel değişim bağlamında uzun vadeli ekolojik etkileri olabilir. Çevresel </a:t>
            </a:r>
            <a:r>
              <a:rPr lang="tr-TR" dirty="0" err="1"/>
              <a:t>hormesis</a:t>
            </a:r>
            <a:r>
              <a:rPr lang="tr-TR" dirty="0"/>
              <a:t> kavramı, insan refahı ve biyosfer sürdürülebilirliği için de kullanılabilir. Bununla birlikte, çevresel hormonun temel biyolojik veya fizyolojik mekanizmalarını anlamak için, disiplinler arası araştırmaya ihtiyaç vardır (</a:t>
            </a:r>
            <a:r>
              <a:rPr lang="tr-TR" dirty="0" err="1"/>
              <a:t>Agathokleous</a:t>
            </a:r>
            <a:r>
              <a:rPr lang="tr-TR" dirty="0"/>
              <a:t> 2018).</a:t>
            </a:r>
          </a:p>
          <a:p>
            <a:endParaRPr lang="tr-TR" dirty="0"/>
          </a:p>
        </p:txBody>
      </p:sp>
    </p:spTree>
    <p:extLst>
      <p:ext uri="{BB962C8B-B14F-4D97-AF65-F5344CB8AC3E}">
        <p14:creationId xmlns:p14="http://schemas.microsoft.com/office/powerpoint/2010/main" val="206470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HORMESİS ve BALIK</a:t>
            </a:r>
            <a:endParaRPr lang="tr-TR"/>
          </a:p>
        </p:txBody>
      </p:sp>
      <p:sp>
        <p:nvSpPr>
          <p:cNvPr id="3" name="İçerik Yer Tutucusu 2"/>
          <p:cNvSpPr>
            <a:spLocks noGrp="1"/>
          </p:cNvSpPr>
          <p:nvPr>
            <p:ph idx="1"/>
          </p:nvPr>
        </p:nvSpPr>
        <p:spPr/>
        <p:txBody>
          <a:bodyPr/>
          <a:lstStyle/>
          <a:p>
            <a:r>
              <a:rPr lang="tr-TR" dirty="0" err="1"/>
              <a:t>Hormesis</a:t>
            </a:r>
            <a:r>
              <a:rPr lang="tr-TR" dirty="0"/>
              <a:t>, </a:t>
            </a:r>
            <a:r>
              <a:rPr lang="tr-TR" dirty="0" err="1"/>
              <a:t>hücrenin</a:t>
            </a:r>
            <a:r>
              <a:rPr lang="tr-TR" dirty="0"/>
              <a:t> veya organizmanın </a:t>
            </a:r>
            <a:r>
              <a:rPr lang="tr-TR" dirty="0" err="1"/>
              <a:t>yaşamını</a:t>
            </a:r>
            <a:r>
              <a:rPr lang="tr-TR" dirty="0"/>
              <a:t> tehdit eden </a:t>
            </a:r>
            <a:r>
              <a:rPr lang="tr-TR" dirty="0" err="1"/>
              <a:t>ic</a:t>
            </a:r>
            <a:r>
              <a:rPr lang="tr-TR" dirty="0"/>
              <a:t>̧ veya </a:t>
            </a:r>
            <a:r>
              <a:rPr lang="tr-TR" dirty="0" err="1"/>
              <a:t>dıs</a:t>
            </a:r>
            <a:r>
              <a:rPr lang="tr-TR" dirty="0"/>
              <a:t>̧ fizyolojik ve patojen uyaranlara/zedeleyicilere </a:t>
            </a:r>
            <a:r>
              <a:rPr lang="tr-TR" dirty="0" err="1"/>
              <a:t>karşı</a:t>
            </a:r>
            <a:r>
              <a:rPr lang="tr-TR" dirty="0"/>
              <a:t> verilen cevabın tek fazlı (lineer) </a:t>
            </a:r>
            <a:r>
              <a:rPr lang="tr-TR" dirty="0" err="1"/>
              <a:t>olmadığını</a:t>
            </a:r>
            <a:r>
              <a:rPr lang="tr-TR" dirty="0"/>
              <a:t>, iki </a:t>
            </a:r>
            <a:r>
              <a:rPr lang="tr-TR" dirty="0" err="1"/>
              <a:t>uçlu</a:t>
            </a:r>
            <a:r>
              <a:rPr lang="tr-TR" dirty="0"/>
              <a:t> (</a:t>
            </a:r>
            <a:r>
              <a:rPr lang="tr-TR" dirty="0" err="1"/>
              <a:t>bifazik</a:t>
            </a:r>
            <a:r>
              <a:rPr lang="tr-TR" dirty="0"/>
              <a:t>) hatta </a:t>
            </a:r>
            <a:r>
              <a:rPr lang="tr-TR" dirty="0" err="1"/>
              <a:t>çoklu</a:t>
            </a:r>
            <a:r>
              <a:rPr lang="tr-TR" dirty="0"/>
              <a:t> (</a:t>
            </a:r>
            <a:r>
              <a:rPr lang="tr-TR" dirty="0" err="1"/>
              <a:t>multifazik</a:t>
            </a:r>
            <a:r>
              <a:rPr lang="tr-TR" dirty="0"/>
              <a:t>) </a:t>
            </a:r>
            <a:r>
              <a:rPr lang="tr-TR" dirty="0" err="1"/>
              <a:t>olduğunu</a:t>
            </a:r>
            <a:r>
              <a:rPr lang="tr-TR" dirty="0"/>
              <a:t> anlatır. Organizmadaki </a:t>
            </a:r>
            <a:r>
              <a:rPr lang="tr-TR" dirty="0" err="1"/>
              <a:t>adaptif</a:t>
            </a:r>
            <a:r>
              <a:rPr lang="tr-TR" dirty="0"/>
              <a:t> </a:t>
            </a:r>
            <a:r>
              <a:rPr lang="tr-TR" dirty="0" err="1"/>
              <a:t>sürec</a:t>
            </a:r>
            <a:r>
              <a:rPr lang="tr-TR" dirty="0"/>
              <a:t>̧ ve </a:t>
            </a:r>
            <a:r>
              <a:rPr lang="tr-TR" dirty="0" err="1"/>
              <a:t>stabilite</a:t>
            </a:r>
            <a:r>
              <a:rPr lang="tr-TR" dirty="0"/>
              <a:t> (</a:t>
            </a:r>
            <a:r>
              <a:rPr lang="tr-TR" dirty="0" err="1"/>
              <a:t>homeostaz</a:t>
            </a:r>
            <a:r>
              <a:rPr lang="tr-TR" dirty="0"/>
              <a:t>) bu fizyolojik-patolojik uyaranların dengesine (doz, </a:t>
            </a:r>
            <a:r>
              <a:rPr lang="tr-TR" dirty="0" err="1"/>
              <a:t>şiddet</a:t>
            </a:r>
            <a:r>
              <a:rPr lang="tr-TR" dirty="0"/>
              <a:t> ve sıklık) </a:t>
            </a:r>
            <a:r>
              <a:rPr lang="tr-TR" dirty="0" err="1"/>
              <a:t>bağlı</a:t>
            </a:r>
            <a:r>
              <a:rPr lang="tr-TR" dirty="0"/>
              <a:t> olarak korunur veya bozulur. </a:t>
            </a:r>
            <a:r>
              <a:rPr lang="tr-TR" dirty="0" err="1"/>
              <a:t>Hormesötik</a:t>
            </a:r>
            <a:r>
              <a:rPr lang="tr-TR" dirty="0"/>
              <a:t> uyaranlar </a:t>
            </a:r>
            <a:r>
              <a:rPr lang="tr-TR" dirty="0" err="1"/>
              <a:t>adaptif</a:t>
            </a:r>
            <a:r>
              <a:rPr lang="tr-TR" dirty="0"/>
              <a:t> </a:t>
            </a:r>
            <a:r>
              <a:rPr lang="tr-TR" dirty="0" err="1"/>
              <a:t>epigenetik</a:t>
            </a:r>
            <a:r>
              <a:rPr lang="tr-TR" dirty="0"/>
              <a:t> fenomenleri ortaya </a:t>
            </a:r>
            <a:r>
              <a:rPr lang="tr-TR" dirty="0" err="1"/>
              <a:t>çıkarmaktadır</a:t>
            </a:r>
            <a:r>
              <a:rPr lang="tr-TR" dirty="0"/>
              <a:t>.</a:t>
            </a:r>
          </a:p>
          <a:p>
            <a:endParaRPr lang="tr-TR" dirty="0" smtClean="0"/>
          </a:p>
          <a:p>
            <a:endParaRPr lang="tr-TR" dirty="0"/>
          </a:p>
        </p:txBody>
      </p:sp>
    </p:spTree>
    <p:extLst>
      <p:ext uri="{BB962C8B-B14F-4D97-AF65-F5344CB8AC3E}">
        <p14:creationId xmlns:p14="http://schemas.microsoft.com/office/powerpoint/2010/main" val="189031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Hormesis</a:t>
            </a:r>
            <a:r>
              <a:rPr lang="tr-TR" dirty="0"/>
              <a:t>, </a:t>
            </a:r>
            <a:r>
              <a:rPr lang="tr-TR" dirty="0" err="1"/>
              <a:t>toksik</a:t>
            </a:r>
            <a:r>
              <a:rPr lang="tr-TR" dirty="0"/>
              <a:t> maddelerin düşük konsantrasyonlarında yaşamı devam ettirebilmeyi ve bu maddelere karşı geliştirilen </a:t>
            </a:r>
            <a:r>
              <a:rPr lang="tr-TR" dirty="0" err="1"/>
              <a:t>adaptif</a:t>
            </a:r>
            <a:r>
              <a:rPr lang="tr-TR" dirty="0"/>
              <a:t> olguları açıklamak için öne sürülen bir kavramdır. Bu kavram, </a:t>
            </a:r>
            <a:r>
              <a:rPr lang="tr-TR" dirty="0" err="1"/>
              <a:t>toksik</a:t>
            </a:r>
            <a:r>
              <a:rPr lang="tr-TR" dirty="0"/>
              <a:t> molekül ve ortam şartlarının hem yaşamı destekleyici hem de yok edici iki zıt etkiye (</a:t>
            </a:r>
            <a:r>
              <a:rPr lang="tr-TR" dirty="0" err="1"/>
              <a:t>bifazik</a:t>
            </a:r>
            <a:r>
              <a:rPr lang="tr-TR" dirty="0"/>
              <a:t> etki) sahip olduğunu ifade eder.  </a:t>
            </a:r>
            <a:r>
              <a:rPr lang="tr-TR" dirty="0" err="1"/>
              <a:t>Bifazik</a:t>
            </a:r>
            <a:r>
              <a:rPr lang="tr-TR" dirty="0"/>
              <a:t> etki, patolojik ajanların yüksek dozlarının zararlı ve öldürücü; düşük veya çok düşük dozların yararlı olduğuna işaret eder (</a:t>
            </a:r>
            <a:r>
              <a:rPr lang="tr-TR" dirty="0" err="1"/>
              <a:t>Calabrese</a:t>
            </a:r>
            <a:r>
              <a:rPr lang="tr-TR" dirty="0"/>
              <a:t> 2008</a:t>
            </a:r>
            <a:r>
              <a:rPr lang="tr-TR" dirty="0" smtClean="0"/>
              <a:t>).</a:t>
            </a:r>
          </a:p>
          <a:p>
            <a:endParaRPr lang="tr-TR" dirty="0"/>
          </a:p>
        </p:txBody>
      </p:sp>
    </p:spTree>
    <p:extLst>
      <p:ext uri="{BB962C8B-B14F-4D97-AF65-F5344CB8AC3E}">
        <p14:creationId xmlns:p14="http://schemas.microsoft.com/office/powerpoint/2010/main" val="2865528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Toksik</a:t>
            </a:r>
            <a:r>
              <a:rPr lang="tr-TR" dirty="0"/>
              <a:t> ajanların düşük dozları ile aktifleşen </a:t>
            </a:r>
            <a:r>
              <a:rPr lang="tr-TR" dirty="0" err="1"/>
              <a:t>hormesis</a:t>
            </a:r>
            <a:r>
              <a:rPr lang="tr-TR" dirty="0"/>
              <a:t> mekanizması, canlılara </a:t>
            </a:r>
            <a:r>
              <a:rPr lang="tr-TR" dirty="0" err="1"/>
              <a:t>adaptif</a:t>
            </a:r>
            <a:r>
              <a:rPr lang="tr-TR" dirty="0"/>
              <a:t> cevap kazandırır (Kısım ve Uzunoğlu 2013). </a:t>
            </a:r>
            <a:endParaRPr lang="tr-TR" dirty="0" smtClean="0"/>
          </a:p>
          <a:p>
            <a:r>
              <a:rPr lang="tr-TR" dirty="0" smtClean="0"/>
              <a:t>Düşük </a:t>
            </a:r>
            <a:r>
              <a:rPr lang="tr-TR" dirty="0"/>
              <a:t>doz </a:t>
            </a:r>
            <a:r>
              <a:rPr lang="tr-TR" dirty="0" err="1"/>
              <a:t>stimülasyonu</a:t>
            </a:r>
            <a:r>
              <a:rPr lang="tr-TR" dirty="0"/>
              <a:t> ve yüksek doz </a:t>
            </a:r>
            <a:r>
              <a:rPr lang="tr-TR" dirty="0" err="1"/>
              <a:t>inhibisyonu</a:t>
            </a:r>
            <a:r>
              <a:rPr lang="tr-TR" dirty="0"/>
              <a:t> ile karakterize edilen bir doz-yanıt ilişkisi fenomeni olan </a:t>
            </a:r>
            <a:r>
              <a:rPr lang="tr-TR" dirty="0" err="1"/>
              <a:t>Hormesis</a:t>
            </a:r>
            <a:r>
              <a:rPr lang="tr-TR" dirty="0"/>
              <a:t>, uygun şekilde tasarlanmış çalışmalarda sıklıkla gözlenmiştir (</a:t>
            </a:r>
            <a:r>
              <a:rPr lang="tr-TR" dirty="0" err="1"/>
              <a:t>Calabrese</a:t>
            </a:r>
            <a:r>
              <a:rPr lang="tr-TR" dirty="0"/>
              <a:t> </a:t>
            </a:r>
            <a:r>
              <a:rPr lang="tr-TR" dirty="0" err="1"/>
              <a:t>and</a:t>
            </a:r>
            <a:r>
              <a:rPr lang="tr-TR" dirty="0"/>
              <a:t> </a:t>
            </a:r>
            <a:r>
              <a:rPr lang="tr-TR" dirty="0" err="1"/>
              <a:t>Baldwin</a:t>
            </a:r>
            <a:r>
              <a:rPr lang="tr-TR" dirty="0"/>
              <a:t>, 2003). </a:t>
            </a:r>
            <a:endParaRPr lang="tr-TR" dirty="0" smtClean="0"/>
          </a:p>
          <a:p>
            <a:endParaRPr lang="tr-TR" dirty="0"/>
          </a:p>
          <a:p>
            <a:endParaRPr lang="tr-TR" dirty="0"/>
          </a:p>
        </p:txBody>
      </p:sp>
    </p:spTree>
    <p:extLst>
      <p:ext uri="{BB962C8B-B14F-4D97-AF65-F5344CB8AC3E}">
        <p14:creationId xmlns:p14="http://schemas.microsoft.com/office/powerpoint/2010/main" val="11004914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617</Words>
  <Application>Microsoft Office PowerPoint</Application>
  <PresentationFormat>Geniş ekran</PresentationFormat>
  <Paragraphs>24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Balıklarda Stres Fizyolojisi</vt:lpstr>
      <vt:lpstr>HORMESİS</vt:lpstr>
      <vt:lpstr>PowerPoint Sunusu</vt:lpstr>
      <vt:lpstr>PowerPoint Sunusu</vt:lpstr>
      <vt:lpstr>PowerPoint Sunusu</vt:lpstr>
      <vt:lpstr>PowerPoint Sunusu</vt:lpstr>
      <vt:lpstr>HORMESİS ve BALIK</vt:lpstr>
      <vt:lpstr>PowerPoint Sunusu</vt:lpstr>
      <vt:lpstr>PowerPoint Sunusu</vt:lpstr>
      <vt:lpstr>References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ArzuUÇAR</dc:creator>
  <cp:lastModifiedBy>ArzuUÇAR</cp:lastModifiedBy>
  <cp:revision>8</cp:revision>
  <dcterms:created xsi:type="dcterms:W3CDTF">2020-01-10T11:51:18Z</dcterms:created>
  <dcterms:modified xsi:type="dcterms:W3CDTF">2020-01-27T12:22:33Z</dcterms:modified>
</cp:coreProperties>
</file>