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84"/>
  </p:notesMasterIdLst>
  <p:sldIdLst>
    <p:sldId id="468" r:id="rId2"/>
    <p:sldId id="469" r:id="rId3"/>
    <p:sldId id="470" r:id="rId4"/>
    <p:sldId id="471" r:id="rId5"/>
    <p:sldId id="472" r:id="rId6"/>
    <p:sldId id="473" r:id="rId7"/>
    <p:sldId id="474" r:id="rId8"/>
    <p:sldId id="475" r:id="rId9"/>
    <p:sldId id="476" r:id="rId10"/>
    <p:sldId id="477" r:id="rId11"/>
    <p:sldId id="504" r:id="rId12"/>
    <p:sldId id="478" r:id="rId13"/>
    <p:sldId id="479" r:id="rId14"/>
    <p:sldId id="480" r:id="rId15"/>
    <p:sldId id="481" r:id="rId16"/>
    <p:sldId id="482" r:id="rId17"/>
    <p:sldId id="483" r:id="rId18"/>
    <p:sldId id="484" r:id="rId19"/>
    <p:sldId id="485" r:id="rId20"/>
    <p:sldId id="486" r:id="rId21"/>
    <p:sldId id="487" r:id="rId22"/>
    <p:sldId id="488" r:id="rId23"/>
    <p:sldId id="489" r:id="rId24"/>
    <p:sldId id="490" r:id="rId25"/>
    <p:sldId id="491" r:id="rId26"/>
    <p:sldId id="492" r:id="rId27"/>
    <p:sldId id="493" r:id="rId28"/>
    <p:sldId id="494" r:id="rId29"/>
    <p:sldId id="495" r:id="rId30"/>
    <p:sldId id="496" r:id="rId31"/>
    <p:sldId id="497" r:id="rId32"/>
    <p:sldId id="498" r:id="rId33"/>
    <p:sldId id="499" r:id="rId34"/>
    <p:sldId id="500" r:id="rId35"/>
    <p:sldId id="501" r:id="rId36"/>
    <p:sldId id="431" r:id="rId37"/>
    <p:sldId id="432" r:id="rId38"/>
    <p:sldId id="433" r:id="rId39"/>
    <p:sldId id="434" r:id="rId40"/>
    <p:sldId id="435" r:id="rId41"/>
    <p:sldId id="359" r:id="rId42"/>
    <p:sldId id="437" r:id="rId43"/>
    <p:sldId id="438" r:id="rId44"/>
    <p:sldId id="439" r:id="rId45"/>
    <p:sldId id="440" r:id="rId46"/>
    <p:sldId id="441" r:id="rId47"/>
    <p:sldId id="442" r:id="rId48"/>
    <p:sldId id="436" r:id="rId49"/>
    <p:sldId id="444" r:id="rId50"/>
    <p:sldId id="445" r:id="rId51"/>
    <p:sldId id="446" r:id="rId52"/>
    <p:sldId id="447" r:id="rId53"/>
    <p:sldId id="448" r:id="rId54"/>
    <p:sldId id="458" r:id="rId55"/>
    <p:sldId id="449" r:id="rId56"/>
    <p:sldId id="450" r:id="rId57"/>
    <p:sldId id="451" r:id="rId58"/>
    <p:sldId id="456" r:id="rId59"/>
    <p:sldId id="457" r:id="rId60"/>
    <p:sldId id="452" r:id="rId61"/>
    <p:sldId id="453" r:id="rId62"/>
    <p:sldId id="454" r:id="rId63"/>
    <p:sldId id="455" r:id="rId64"/>
    <p:sldId id="392" r:id="rId65"/>
    <p:sldId id="505" r:id="rId66"/>
    <p:sldId id="502" r:id="rId67"/>
    <p:sldId id="503" r:id="rId68"/>
    <p:sldId id="393" r:id="rId69"/>
    <p:sldId id="394" r:id="rId70"/>
    <p:sldId id="395" r:id="rId71"/>
    <p:sldId id="396" r:id="rId72"/>
    <p:sldId id="397" r:id="rId73"/>
    <p:sldId id="398" r:id="rId74"/>
    <p:sldId id="459" r:id="rId75"/>
    <p:sldId id="460" r:id="rId76"/>
    <p:sldId id="461" r:id="rId77"/>
    <p:sldId id="462" r:id="rId78"/>
    <p:sldId id="463" r:id="rId79"/>
    <p:sldId id="464" r:id="rId80"/>
    <p:sldId id="465" r:id="rId81"/>
    <p:sldId id="466" r:id="rId82"/>
    <p:sldId id="467" r:id="rId83"/>
  </p:sldIdLst>
  <p:sldSz cx="9145588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80" y="114"/>
      </p:cViewPr>
      <p:guideLst>
        <p:guide orient="horz" pos="2160"/>
        <p:guide pos="384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282D5-6175-431E-8CEA-626652EB8DF5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D2C3297-BA0B-4EA5-815D-F4A11AA302D5}">
      <dgm:prSet phldrT="[Metin]"/>
      <dgm:spPr/>
      <dgm:t>
        <a:bodyPr/>
        <a:lstStyle/>
        <a:p>
          <a:r>
            <a:rPr lang="tr-TR" dirty="0" smtClean="0"/>
            <a:t>1. Hipotez (sıfır veya alternatif hipotez) Kurma</a:t>
          </a:r>
          <a:endParaRPr lang="tr-TR" dirty="0"/>
        </a:p>
      </dgm:t>
    </dgm:pt>
    <dgm:pt modelId="{1A813690-3B56-449B-9CCF-BABF9762A0B3}" type="parTrans" cxnId="{00A124C3-B7CC-4370-90B6-060288FEC688}">
      <dgm:prSet/>
      <dgm:spPr/>
      <dgm:t>
        <a:bodyPr/>
        <a:lstStyle/>
        <a:p>
          <a:endParaRPr lang="tr-TR"/>
        </a:p>
      </dgm:t>
    </dgm:pt>
    <dgm:pt modelId="{EBE59B71-0759-4410-9759-9B03C6A3EFEB}" type="sibTrans" cxnId="{00A124C3-B7CC-4370-90B6-060288FEC688}">
      <dgm:prSet/>
      <dgm:spPr/>
      <dgm:t>
        <a:bodyPr/>
        <a:lstStyle/>
        <a:p>
          <a:endParaRPr lang="tr-TR"/>
        </a:p>
      </dgm:t>
    </dgm:pt>
    <dgm:pt modelId="{25959A95-14A0-4CFA-93EB-B21D0129B711}">
      <dgm:prSet phldrT="[Metin]"/>
      <dgm:spPr/>
      <dgm:t>
        <a:bodyPr/>
        <a:lstStyle/>
        <a:p>
          <a:r>
            <a:rPr lang="tr-TR" dirty="0" smtClean="0"/>
            <a:t>2. Karar Kuralını Koyma</a:t>
          </a:r>
          <a:endParaRPr lang="tr-TR" dirty="0"/>
        </a:p>
      </dgm:t>
    </dgm:pt>
    <dgm:pt modelId="{C9E3D1C4-36EB-4871-BC47-165EF24B90F3}" type="parTrans" cxnId="{1836AC40-9960-459C-B244-2B18720FC27E}">
      <dgm:prSet/>
      <dgm:spPr/>
      <dgm:t>
        <a:bodyPr/>
        <a:lstStyle/>
        <a:p>
          <a:endParaRPr lang="tr-TR"/>
        </a:p>
      </dgm:t>
    </dgm:pt>
    <dgm:pt modelId="{72450DD6-D89C-41C9-95F3-CC09179D6BE6}" type="sibTrans" cxnId="{1836AC40-9960-459C-B244-2B18720FC27E}">
      <dgm:prSet/>
      <dgm:spPr/>
      <dgm:t>
        <a:bodyPr/>
        <a:lstStyle/>
        <a:p>
          <a:endParaRPr lang="tr-TR"/>
        </a:p>
      </dgm:t>
    </dgm:pt>
    <dgm:pt modelId="{2B72FA2B-B693-4830-8D85-0061D7B36451}">
      <dgm:prSet phldrT="[Metin]"/>
      <dgm:spPr/>
      <dgm:t>
        <a:bodyPr/>
        <a:lstStyle/>
        <a:p>
          <a:r>
            <a:rPr lang="tr-TR" dirty="0" smtClean="0"/>
            <a:t>3. Test İstatistiklerini Hesaplama</a:t>
          </a:r>
          <a:endParaRPr lang="tr-TR" dirty="0"/>
        </a:p>
      </dgm:t>
    </dgm:pt>
    <dgm:pt modelId="{4B4C9C6B-44BF-4312-B52F-5FC46557805C}" type="parTrans" cxnId="{813894A3-7B47-43C5-90C0-A0571D846F8D}">
      <dgm:prSet/>
      <dgm:spPr/>
      <dgm:t>
        <a:bodyPr/>
        <a:lstStyle/>
        <a:p>
          <a:endParaRPr lang="tr-TR"/>
        </a:p>
      </dgm:t>
    </dgm:pt>
    <dgm:pt modelId="{1C31DC34-9AC3-4645-9011-1911FDE4D052}" type="sibTrans" cxnId="{813894A3-7B47-43C5-90C0-A0571D846F8D}">
      <dgm:prSet/>
      <dgm:spPr/>
      <dgm:t>
        <a:bodyPr/>
        <a:lstStyle/>
        <a:p>
          <a:endParaRPr lang="tr-TR"/>
        </a:p>
      </dgm:t>
    </dgm:pt>
    <dgm:pt modelId="{E55C7179-A648-4738-A85D-0ECE1097446E}">
      <dgm:prSet phldrT="[Metin]"/>
      <dgm:spPr/>
      <dgm:t>
        <a:bodyPr/>
        <a:lstStyle/>
        <a:p>
          <a:r>
            <a:rPr lang="tr-TR" dirty="0" smtClean="0"/>
            <a:t>4. İstatistiksel Sonuç</a:t>
          </a:r>
          <a:endParaRPr lang="tr-TR" dirty="0"/>
        </a:p>
      </dgm:t>
    </dgm:pt>
    <dgm:pt modelId="{8F1C47F8-7DDB-40A4-BFB3-7AD2658546D0}" type="parTrans" cxnId="{4D296382-EAD9-44C0-A862-3EBF49F0C738}">
      <dgm:prSet/>
      <dgm:spPr/>
      <dgm:t>
        <a:bodyPr/>
        <a:lstStyle/>
        <a:p>
          <a:endParaRPr lang="tr-TR"/>
        </a:p>
      </dgm:t>
    </dgm:pt>
    <dgm:pt modelId="{B253FD8E-C7C8-4623-996B-DB8157B93FAB}" type="sibTrans" cxnId="{4D296382-EAD9-44C0-A862-3EBF49F0C738}">
      <dgm:prSet/>
      <dgm:spPr/>
      <dgm:t>
        <a:bodyPr/>
        <a:lstStyle/>
        <a:p>
          <a:endParaRPr lang="tr-TR"/>
        </a:p>
      </dgm:t>
    </dgm:pt>
    <dgm:pt modelId="{8190EAEE-4A6C-48BD-82B0-44857FA84319}" type="pres">
      <dgm:prSet presAssocID="{8A3282D5-6175-431E-8CEA-626652EB8D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0A1F636-1633-412B-AE09-C813C19A10A3}" type="pres">
      <dgm:prSet presAssocID="{0D2C3297-BA0B-4EA5-815D-F4A11AA302D5}" presName="parentLin" presStyleCnt="0"/>
      <dgm:spPr/>
    </dgm:pt>
    <dgm:pt modelId="{15B925D3-5FE7-4CBF-BB23-2363A53EA581}" type="pres">
      <dgm:prSet presAssocID="{0D2C3297-BA0B-4EA5-815D-F4A11AA302D5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1C8B5667-4732-4DE5-A7C8-5C26212CDB1E}" type="pres">
      <dgm:prSet presAssocID="{0D2C3297-BA0B-4EA5-815D-F4A11AA302D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087CC2-AAE6-4EA9-A8C8-D332211E6B63}" type="pres">
      <dgm:prSet presAssocID="{0D2C3297-BA0B-4EA5-815D-F4A11AA302D5}" presName="negativeSpace" presStyleCnt="0"/>
      <dgm:spPr/>
    </dgm:pt>
    <dgm:pt modelId="{8CC4A177-964E-43C8-906A-A34ABBC5FFDA}" type="pres">
      <dgm:prSet presAssocID="{0D2C3297-BA0B-4EA5-815D-F4A11AA302D5}" presName="childText" presStyleLbl="conFgAcc1" presStyleIdx="0" presStyleCnt="4">
        <dgm:presLayoutVars>
          <dgm:bulletEnabled val="1"/>
        </dgm:presLayoutVars>
      </dgm:prSet>
      <dgm:spPr/>
    </dgm:pt>
    <dgm:pt modelId="{8BF49187-90EA-4DA7-91A7-8372B82F7206}" type="pres">
      <dgm:prSet presAssocID="{EBE59B71-0759-4410-9759-9B03C6A3EFEB}" presName="spaceBetweenRectangles" presStyleCnt="0"/>
      <dgm:spPr/>
    </dgm:pt>
    <dgm:pt modelId="{F1C8CE1C-3AF6-4D0B-96C2-63DE10939B67}" type="pres">
      <dgm:prSet presAssocID="{25959A95-14A0-4CFA-93EB-B21D0129B711}" presName="parentLin" presStyleCnt="0"/>
      <dgm:spPr/>
    </dgm:pt>
    <dgm:pt modelId="{F721A7E6-F11B-4B04-9717-18C38D3E16A3}" type="pres">
      <dgm:prSet presAssocID="{25959A95-14A0-4CFA-93EB-B21D0129B711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3339EF35-B860-45FA-ABCF-58872F7A731F}" type="pres">
      <dgm:prSet presAssocID="{25959A95-14A0-4CFA-93EB-B21D0129B71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A512DF-6FC5-4761-BBCC-29C51DCE4B34}" type="pres">
      <dgm:prSet presAssocID="{25959A95-14A0-4CFA-93EB-B21D0129B711}" presName="negativeSpace" presStyleCnt="0"/>
      <dgm:spPr/>
    </dgm:pt>
    <dgm:pt modelId="{D13D3222-EEDD-4EA3-86EF-4D25B1BAF6C1}" type="pres">
      <dgm:prSet presAssocID="{25959A95-14A0-4CFA-93EB-B21D0129B711}" presName="childText" presStyleLbl="conFgAcc1" presStyleIdx="1" presStyleCnt="4">
        <dgm:presLayoutVars>
          <dgm:bulletEnabled val="1"/>
        </dgm:presLayoutVars>
      </dgm:prSet>
      <dgm:spPr/>
    </dgm:pt>
    <dgm:pt modelId="{564E9804-7E25-40CF-82B3-50079691B7F3}" type="pres">
      <dgm:prSet presAssocID="{72450DD6-D89C-41C9-95F3-CC09179D6BE6}" presName="spaceBetweenRectangles" presStyleCnt="0"/>
      <dgm:spPr/>
    </dgm:pt>
    <dgm:pt modelId="{38F37A02-4433-411D-84DC-CB562EDE8371}" type="pres">
      <dgm:prSet presAssocID="{2B72FA2B-B693-4830-8D85-0061D7B36451}" presName="parentLin" presStyleCnt="0"/>
      <dgm:spPr/>
    </dgm:pt>
    <dgm:pt modelId="{1AA12BDB-6B71-4EA2-B0A2-A2F45D06E9C5}" type="pres">
      <dgm:prSet presAssocID="{2B72FA2B-B693-4830-8D85-0061D7B36451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38CBB133-70C6-4E8A-9572-17BE9FB2E38D}" type="pres">
      <dgm:prSet presAssocID="{2B72FA2B-B693-4830-8D85-0061D7B3645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C24B8C-A5AE-4264-B2FA-090A37FF226A}" type="pres">
      <dgm:prSet presAssocID="{2B72FA2B-B693-4830-8D85-0061D7B36451}" presName="negativeSpace" presStyleCnt="0"/>
      <dgm:spPr/>
    </dgm:pt>
    <dgm:pt modelId="{47A2020F-24B0-4C2B-833F-71F6D7D53443}" type="pres">
      <dgm:prSet presAssocID="{2B72FA2B-B693-4830-8D85-0061D7B36451}" presName="childText" presStyleLbl="conFgAcc1" presStyleIdx="2" presStyleCnt="4">
        <dgm:presLayoutVars>
          <dgm:bulletEnabled val="1"/>
        </dgm:presLayoutVars>
      </dgm:prSet>
      <dgm:spPr/>
    </dgm:pt>
    <dgm:pt modelId="{56F772BB-1C06-4A08-9BA0-8B7C5A8EE8DC}" type="pres">
      <dgm:prSet presAssocID="{1C31DC34-9AC3-4645-9011-1911FDE4D052}" presName="spaceBetweenRectangles" presStyleCnt="0"/>
      <dgm:spPr/>
    </dgm:pt>
    <dgm:pt modelId="{3458FC3A-7DEA-4E50-A5B0-0117870A8A36}" type="pres">
      <dgm:prSet presAssocID="{E55C7179-A648-4738-A85D-0ECE1097446E}" presName="parentLin" presStyleCnt="0"/>
      <dgm:spPr/>
    </dgm:pt>
    <dgm:pt modelId="{3CA7B8D5-D9EC-46A8-A1BE-674F61E2F7A9}" type="pres">
      <dgm:prSet presAssocID="{E55C7179-A648-4738-A85D-0ECE1097446E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352CCE91-C738-4085-AC3D-98F38A1046B7}" type="pres">
      <dgm:prSet presAssocID="{E55C7179-A648-4738-A85D-0ECE1097446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D28EFC-F4CD-4595-A653-744E09BC656F}" type="pres">
      <dgm:prSet presAssocID="{E55C7179-A648-4738-A85D-0ECE1097446E}" presName="negativeSpace" presStyleCnt="0"/>
      <dgm:spPr/>
    </dgm:pt>
    <dgm:pt modelId="{AEA4E3B2-236C-4186-861A-5895A3162EFE}" type="pres">
      <dgm:prSet presAssocID="{E55C7179-A648-4738-A85D-0ECE1097446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836AC40-9960-459C-B244-2B18720FC27E}" srcId="{8A3282D5-6175-431E-8CEA-626652EB8DF5}" destId="{25959A95-14A0-4CFA-93EB-B21D0129B711}" srcOrd="1" destOrd="0" parTransId="{C9E3D1C4-36EB-4871-BC47-165EF24B90F3}" sibTransId="{72450DD6-D89C-41C9-95F3-CC09179D6BE6}"/>
    <dgm:cxn modelId="{813894A3-7B47-43C5-90C0-A0571D846F8D}" srcId="{8A3282D5-6175-431E-8CEA-626652EB8DF5}" destId="{2B72FA2B-B693-4830-8D85-0061D7B36451}" srcOrd="2" destOrd="0" parTransId="{4B4C9C6B-44BF-4312-B52F-5FC46557805C}" sibTransId="{1C31DC34-9AC3-4645-9011-1911FDE4D052}"/>
    <dgm:cxn modelId="{198E9BFF-5FC8-41D1-ACC7-49DA132DF673}" type="presOf" srcId="{E55C7179-A648-4738-A85D-0ECE1097446E}" destId="{3CA7B8D5-D9EC-46A8-A1BE-674F61E2F7A9}" srcOrd="0" destOrd="0" presId="urn:microsoft.com/office/officeart/2005/8/layout/list1"/>
    <dgm:cxn modelId="{69596D9D-722D-4FA2-90E5-7D50390BDFB6}" type="presOf" srcId="{0D2C3297-BA0B-4EA5-815D-F4A11AA302D5}" destId="{15B925D3-5FE7-4CBF-BB23-2363A53EA581}" srcOrd="0" destOrd="0" presId="urn:microsoft.com/office/officeart/2005/8/layout/list1"/>
    <dgm:cxn modelId="{2140C6CD-08D0-4859-B707-790850E28244}" type="presOf" srcId="{2B72FA2B-B693-4830-8D85-0061D7B36451}" destId="{38CBB133-70C6-4E8A-9572-17BE9FB2E38D}" srcOrd="1" destOrd="0" presId="urn:microsoft.com/office/officeart/2005/8/layout/list1"/>
    <dgm:cxn modelId="{BB147855-9450-4908-A2BA-4D6EB5EECB62}" type="presOf" srcId="{E55C7179-A648-4738-A85D-0ECE1097446E}" destId="{352CCE91-C738-4085-AC3D-98F38A1046B7}" srcOrd="1" destOrd="0" presId="urn:microsoft.com/office/officeart/2005/8/layout/list1"/>
    <dgm:cxn modelId="{8E46CF05-DC0B-4C4A-B910-73A32CC08BE8}" type="presOf" srcId="{2B72FA2B-B693-4830-8D85-0061D7B36451}" destId="{1AA12BDB-6B71-4EA2-B0A2-A2F45D06E9C5}" srcOrd="0" destOrd="0" presId="urn:microsoft.com/office/officeart/2005/8/layout/list1"/>
    <dgm:cxn modelId="{093DC0CA-F8E2-45CE-A0FD-1675B688CAAE}" type="presOf" srcId="{8A3282D5-6175-431E-8CEA-626652EB8DF5}" destId="{8190EAEE-4A6C-48BD-82B0-44857FA84319}" srcOrd="0" destOrd="0" presId="urn:microsoft.com/office/officeart/2005/8/layout/list1"/>
    <dgm:cxn modelId="{EE4FE613-F303-4D1F-BD14-E77064CC632A}" type="presOf" srcId="{0D2C3297-BA0B-4EA5-815D-F4A11AA302D5}" destId="{1C8B5667-4732-4DE5-A7C8-5C26212CDB1E}" srcOrd="1" destOrd="0" presId="urn:microsoft.com/office/officeart/2005/8/layout/list1"/>
    <dgm:cxn modelId="{367AA55F-03CF-4F5A-A3CD-1D0B7C2B42D6}" type="presOf" srcId="{25959A95-14A0-4CFA-93EB-B21D0129B711}" destId="{F721A7E6-F11B-4B04-9717-18C38D3E16A3}" srcOrd="0" destOrd="0" presId="urn:microsoft.com/office/officeart/2005/8/layout/list1"/>
    <dgm:cxn modelId="{00A124C3-B7CC-4370-90B6-060288FEC688}" srcId="{8A3282D5-6175-431E-8CEA-626652EB8DF5}" destId="{0D2C3297-BA0B-4EA5-815D-F4A11AA302D5}" srcOrd="0" destOrd="0" parTransId="{1A813690-3B56-449B-9CCF-BABF9762A0B3}" sibTransId="{EBE59B71-0759-4410-9759-9B03C6A3EFEB}"/>
    <dgm:cxn modelId="{4D296382-EAD9-44C0-A862-3EBF49F0C738}" srcId="{8A3282D5-6175-431E-8CEA-626652EB8DF5}" destId="{E55C7179-A648-4738-A85D-0ECE1097446E}" srcOrd="3" destOrd="0" parTransId="{8F1C47F8-7DDB-40A4-BFB3-7AD2658546D0}" sibTransId="{B253FD8E-C7C8-4623-996B-DB8157B93FAB}"/>
    <dgm:cxn modelId="{F664A9B9-95A6-475D-B258-F33CC0EB07E3}" type="presOf" srcId="{25959A95-14A0-4CFA-93EB-B21D0129B711}" destId="{3339EF35-B860-45FA-ABCF-58872F7A731F}" srcOrd="1" destOrd="0" presId="urn:microsoft.com/office/officeart/2005/8/layout/list1"/>
    <dgm:cxn modelId="{1413AC42-3BE2-4B65-B5D6-87AAF937B72D}" type="presParOf" srcId="{8190EAEE-4A6C-48BD-82B0-44857FA84319}" destId="{80A1F636-1633-412B-AE09-C813C19A10A3}" srcOrd="0" destOrd="0" presId="urn:microsoft.com/office/officeart/2005/8/layout/list1"/>
    <dgm:cxn modelId="{1B004414-AB6E-4D92-9F01-548477FB8086}" type="presParOf" srcId="{80A1F636-1633-412B-AE09-C813C19A10A3}" destId="{15B925D3-5FE7-4CBF-BB23-2363A53EA581}" srcOrd="0" destOrd="0" presId="urn:microsoft.com/office/officeart/2005/8/layout/list1"/>
    <dgm:cxn modelId="{4320ABA2-1484-403A-A50B-5C3C85D37B92}" type="presParOf" srcId="{80A1F636-1633-412B-AE09-C813C19A10A3}" destId="{1C8B5667-4732-4DE5-A7C8-5C26212CDB1E}" srcOrd="1" destOrd="0" presId="urn:microsoft.com/office/officeart/2005/8/layout/list1"/>
    <dgm:cxn modelId="{7558A065-B0F0-4DCB-B557-D4794680C260}" type="presParOf" srcId="{8190EAEE-4A6C-48BD-82B0-44857FA84319}" destId="{3B087CC2-AAE6-4EA9-A8C8-D332211E6B63}" srcOrd="1" destOrd="0" presId="urn:microsoft.com/office/officeart/2005/8/layout/list1"/>
    <dgm:cxn modelId="{66B4909A-7BCF-428A-903B-7580D924505F}" type="presParOf" srcId="{8190EAEE-4A6C-48BD-82B0-44857FA84319}" destId="{8CC4A177-964E-43C8-906A-A34ABBC5FFDA}" srcOrd="2" destOrd="0" presId="urn:microsoft.com/office/officeart/2005/8/layout/list1"/>
    <dgm:cxn modelId="{E27C95A2-B123-46EC-84EC-F0235BBC26F0}" type="presParOf" srcId="{8190EAEE-4A6C-48BD-82B0-44857FA84319}" destId="{8BF49187-90EA-4DA7-91A7-8372B82F7206}" srcOrd="3" destOrd="0" presId="urn:microsoft.com/office/officeart/2005/8/layout/list1"/>
    <dgm:cxn modelId="{BCECB16E-5849-45B4-89D9-23C7383DA131}" type="presParOf" srcId="{8190EAEE-4A6C-48BD-82B0-44857FA84319}" destId="{F1C8CE1C-3AF6-4D0B-96C2-63DE10939B67}" srcOrd="4" destOrd="0" presId="urn:microsoft.com/office/officeart/2005/8/layout/list1"/>
    <dgm:cxn modelId="{55FFE3E2-2599-40F3-91A5-C128474641D2}" type="presParOf" srcId="{F1C8CE1C-3AF6-4D0B-96C2-63DE10939B67}" destId="{F721A7E6-F11B-4B04-9717-18C38D3E16A3}" srcOrd="0" destOrd="0" presId="urn:microsoft.com/office/officeart/2005/8/layout/list1"/>
    <dgm:cxn modelId="{A5E1C0C2-E165-4D89-9A50-C8FBA7C0F4C5}" type="presParOf" srcId="{F1C8CE1C-3AF6-4D0B-96C2-63DE10939B67}" destId="{3339EF35-B860-45FA-ABCF-58872F7A731F}" srcOrd="1" destOrd="0" presId="urn:microsoft.com/office/officeart/2005/8/layout/list1"/>
    <dgm:cxn modelId="{DF61F058-C758-4E41-B2CB-1D1869B89AB7}" type="presParOf" srcId="{8190EAEE-4A6C-48BD-82B0-44857FA84319}" destId="{DBA512DF-6FC5-4761-BBCC-29C51DCE4B34}" srcOrd="5" destOrd="0" presId="urn:microsoft.com/office/officeart/2005/8/layout/list1"/>
    <dgm:cxn modelId="{975C32B1-F65F-4D7C-AB50-90F021A81E06}" type="presParOf" srcId="{8190EAEE-4A6C-48BD-82B0-44857FA84319}" destId="{D13D3222-EEDD-4EA3-86EF-4D25B1BAF6C1}" srcOrd="6" destOrd="0" presId="urn:microsoft.com/office/officeart/2005/8/layout/list1"/>
    <dgm:cxn modelId="{AA39EF6B-CCF4-48E2-9EBF-355FE41C3E0E}" type="presParOf" srcId="{8190EAEE-4A6C-48BD-82B0-44857FA84319}" destId="{564E9804-7E25-40CF-82B3-50079691B7F3}" srcOrd="7" destOrd="0" presId="urn:microsoft.com/office/officeart/2005/8/layout/list1"/>
    <dgm:cxn modelId="{FA492F0B-DCB8-46E6-A702-D927FC77E29A}" type="presParOf" srcId="{8190EAEE-4A6C-48BD-82B0-44857FA84319}" destId="{38F37A02-4433-411D-84DC-CB562EDE8371}" srcOrd="8" destOrd="0" presId="urn:microsoft.com/office/officeart/2005/8/layout/list1"/>
    <dgm:cxn modelId="{A8C7ACFD-387B-464E-93B1-0B504F8589CE}" type="presParOf" srcId="{38F37A02-4433-411D-84DC-CB562EDE8371}" destId="{1AA12BDB-6B71-4EA2-B0A2-A2F45D06E9C5}" srcOrd="0" destOrd="0" presId="urn:microsoft.com/office/officeart/2005/8/layout/list1"/>
    <dgm:cxn modelId="{C920FAE5-4AE5-4DA1-A69A-3BF00E062CBE}" type="presParOf" srcId="{38F37A02-4433-411D-84DC-CB562EDE8371}" destId="{38CBB133-70C6-4E8A-9572-17BE9FB2E38D}" srcOrd="1" destOrd="0" presId="urn:microsoft.com/office/officeart/2005/8/layout/list1"/>
    <dgm:cxn modelId="{ECFB04BB-5F05-432B-8E41-FDAA6E4B3DF1}" type="presParOf" srcId="{8190EAEE-4A6C-48BD-82B0-44857FA84319}" destId="{F3C24B8C-A5AE-4264-B2FA-090A37FF226A}" srcOrd="9" destOrd="0" presId="urn:microsoft.com/office/officeart/2005/8/layout/list1"/>
    <dgm:cxn modelId="{2B7A30CF-0132-4BEA-AA47-6CC3070004A0}" type="presParOf" srcId="{8190EAEE-4A6C-48BD-82B0-44857FA84319}" destId="{47A2020F-24B0-4C2B-833F-71F6D7D53443}" srcOrd="10" destOrd="0" presId="urn:microsoft.com/office/officeart/2005/8/layout/list1"/>
    <dgm:cxn modelId="{0207D8A0-E5A8-4025-B484-A288799C46F8}" type="presParOf" srcId="{8190EAEE-4A6C-48BD-82B0-44857FA84319}" destId="{56F772BB-1C06-4A08-9BA0-8B7C5A8EE8DC}" srcOrd="11" destOrd="0" presId="urn:microsoft.com/office/officeart/2005/8/layout/list1"/>
    <dgm:cxn modelId="{F8900ED0-DAA6-4DFB-AF7F-F5828A44F922}" type="presParOf" srcId="{8190EAEE-4A6C-48BD-82B0-44857FA84319}" destId="{3458FC3A-7DEA-4E50-A5B0-0117870A8A36}" srcOrd="12" destOrd="0" presId="urn:microsoft.com/office/officeart/2005/8/layout/list1"/>
    <dgm:cxn modelId="{050F8C18-F562-4CF5-BA86-A8D6C75A3E32}" type="presParOf" srcId="{3458FC3A-7DEA-4E50-A5B0-0117870A8A36}" destId="{3CA7B8D5-D9EC-46A8-A1BE-674F61E2F7A9}" srcOrd="0" destOrd="0" presId="urn:microsoft.com/office/officeart/2005/8/layout/list1"/>
    <dgm:cxn modelId="{61483006-EB6F-4B68-ACC3-A1619292BFCC}" type="presParOf" srcId="{3458FC3A-7DEA-4E50-A5B0-0117870A8A36}" destId="{352CCE91-C738-4085-AC3D-98F38A1046B7}" srcOrd="1" destOrd="0" presId="urn:microsoft.com/office/officeart/2005/8/layout/list1"/>
    <dgm:cxn modelId="{B664989F-25EB-4A64-8976-31435BDB24AB}" type="presParOf" srcId="{8190EAEE-4A6C-48BD-82B0-44857FA84319}" destId="{C9D28EFC-F4CD-4595-A653-744E09BC656F}" srcOrd="13" destOrd="0" presId="urn:microsoft.com/office/officeart/2005/8/layout/list1"/>
    <dgm:cxn modelId="{77A168BC-5FB7-43F4-9E2A-CB8A2B79932A}" type="presParOf" srcId="{8190EAEE-4A6C-48BD-82B0-44857FA84319}" destId="{AEA4E3B2-236C-4186-861A-5895A3162EF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588528-6FE3-465A-AB58-A0A4721D082F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E5CFB3EB-99BD-4126-BE27-5452E8CD2667}">
      <dgm:prSet phldrT="[Metin]"/>
      <dgm:spPr/>
      <dgm:t>
        <a:bodyPr/>
        <a:lstStyle/>
        <a:p>
          <a:endParaRPr lang="tr-TR" dirty="0"/>
        </a:p>
      </dgm:t>
    </dgm:pt>
    <dgm:pt modelId="{818CF68A-DCB9-43CF-A60D-AF22A22F3337}" type="parTrans" cxnId="{E2942ADD-972D-45A5-BEBF-5C4A629FA004}">
      <dgm:prSet/>
      <dgm:spPr/>
      <dgm:t>
        <a:bodyPr/>
        <a:lstStyle/>
        <a:p>
          <a:endParaRPr lang="tr-TR"/>
        </a:p>
      </dgm:t>
    </dgm:pt>
    <dgm:pt modelId="{045D7F95-FA75-4548-A49A-7FE638BB25A8}" type="sibTrans" cxnId="{E2942ADD-972D-45A5-BEBF-5C4A629FA004}">
      <dgm:prSet/>
      <dgm:spPr/>
      <dgm:t>
        <a:bodyPr/>
        <a:lstStyle/>
        <a:p>
          <a:endParaRPr lang="tr-TR"/>
        </a:p>
      </dgm:t>
    </dgm:pt>
    <dgm:pt modelId="{9FD66567-A6B6-4961-A830-944E17BEFDB9}">
      <dgm:prSet phldrT="[Metin]"/>
      <dgm:spPr/>
      <dgm:t>
        <a:bodyPr/>
        <a:lstStyle/>
        <a:p>
          <a:endParaRPr lang="tr-TR" dirty="0"/>
        </a:p>
      </dgm:t>
    </dgm:pt>
    <dgm:pt modelId="{E6F0A8CC-EA79-4C38-947F-9B9A0F2152CD}" type="parTrans" cxnId="{47E4F60A-F6D5-489D-A9AD-C2EE26FC0C33}">
      <dgm:prSet/>
      <dgm:spPr/>
      <dgm:t>
        <a:bodyPr/>
        <a:lstStyle/>
        <a:p>
          <a:endParaRPr lang="tr-TR"/>
        </a:p>
      </dgm:t>
    </dgm:pt>
    <dgm:pt modelId="{42D00FF3-F6BB-478D-9AC3-41B237659706}" type="sibTrans" cxnId="{47E4F60A-F6D5-489D-A9AD-C2EE26FC0C33}">
      <dgm:prSet/>
      <dgm:spPr/>
      <dgm:t>
        <a:bodyPr/>
        <a:lstStyle/>
        <a:p>
          <a:endParaRPr lang="tr-TR"/>
        </a:p>
      </dgm:t>
    </dgm:pt>
    <dgm:pt modelId="{1AF260A0-F2E6-4444-AABD-C4351F6E984E}">
      <dgm:prSet phldrT="[Metin]" custT="1"/>
      <dgm:spPr/>
      <dgm:t>
        <a:bodyPr/>
        <a:lstStyle/>
        <a:p>
          <a:r>
            <a:rPr lang="tr-TR" sz="1600" dirty="0" smtClean="0"/>
            <a:t>Eğer bu iki grup aynı  popülasyondan geliyorsa fark olmaz.</a:t>
          </a:r>
          <a:endParaRPr lang="tr-TR" sz="1600" dirty="0"/>
        </a:p>
      </dgm:t>
    </dgm:pt>
    <dgm:pt modelId="{228D58DD-5AB0-44FF-8041-2251D0174388}" type="parTrans" cxnId="{A1DF1D72-337B-4A48-BF62-52A28726FBF8}">
      <dgm:prSet/>
      <dgm:spPr/>
      <dgm:t>
        <a:bodyPr/>
        <a:lstStyle/>
        <a:p>
          <a:endParaRPr lang="tr-TR"/>
        </a:p>
      </dgm:t>
    </dgm:pt>
    <dgm:pt modelId="{34E72604-220A-440E-A984-D8AEEC9CD56E}" type="sibTrans" cxnId="{A1DF1D72-337B-4A48-BF62-52A28726FBF8}">
      <dgm:prSet/>
      <dgm:spPr/>
      <dgm:t>
        <a:bodyPr/>
        <a:lstStyle/>
        <a:p>
          <a:endParaRPr lang="tr-TR"/>
        </a:p>
      </dgm:t>
    </dgm:pt>
    <dgm:pt modelId="{0EC7B8C1-E1E5-4A65-B432-3AD84D772B8E}">
      <dgm:prSet phldrT="[Metin]"/>
      <dgm:spPr/>
      <dgm:t>
        <a:bodyPr/>
        <a:lstStyle/>
        <a:p>
          <a:endParaRPr lang="tr-TR" dirty="0"/>
        </a:p>
      </dgm:t>
    </dgm:pt>
    <dgm:pt modelId="{A59FDC9A-CA29-4B67-8D16-A9A93E9CB0C8}" type="parTrans" cxnId="{B2A42CD6-45FE-41A7-A15D-32AA076121E4}">
      <dgm:prSet/>
      <dgm:spPr/>
      <dgm:t>
        <a:bodyPr/>
        <a:lstStyle/>
        <a:p>
          <a:endParaRPr lang="tr-TR"/>
        </a:p>
      </dgm:t>
    </dgm:pt>
    <dgm:pt modelId="{9BBC8A1F-FE71-4317-A0C4-18398FA886BD}" type="sibTrans" cxnId="{B2A42CD6-45FE-41A7-A15D-32AA076121E4}">
      <dgm:prSet/>
      <dgm:spPr/>
      <dgm:t>
        <a:bodyPr/>
        <a:lstStyle/>
        <a:p>
          <a:endParaRPr lang="tr-TR"/>
        </a:p>
      </dgm:t>
    </dgm:pt>
    <dgm:pt modelId="{01FBF179-BEA6-413A-9CF5-45FED8BC6512}">
      <dgm:prSet phldrT="[Metin]" custT="1"/>
      <dgm:spPr/>
      <dgm:t>
        <a:bodyPr/>
        <a:lstStyle/>
        <a:p>
          <a:r>
            <a:rPr lang="tr-TR" sz="1600" dirty="0" smtClean="0"/>
            <a:t>Fark şansa bağlı olarak gerçekleşmiş olabilir.</a:t>
          </a:r>
          <a:endParaRPr lang="tr-TR" sz="1600" dirty="0"/>
        </a:p>
      </dgm:t>
    </dgm:pt>
    <dgm:pt modelId="{14ED48C6-3437-418A-ADD8-7E38C5F60EDB}" type="parTrans" cxnId="{C5D4C819-975D-4A5C-9A05-7026FF8F2489}">
      <dgm:prSet/>
      <dgm:spPr/>
      <dgm:t>
        <a:bodyPr/>
        <a:lstStyle/>
        <a:p>
          <a:endParaRPr lang="tr-TR"/>
        </a:p>
      </dgm:t>
    </dgm:pt>
    <dgm:pt modelId="{9FCC19ED-EB1F-461B-947C-DABB9177FD75}" type="sibTrans" cxnId="{C5D4C819-975D-4A5C-9A05-7026FF8F2489}">
      <dgm:prSet/>
      <dgm:spPr/>
      <dgm:t>
        <a:bodyPr/>
        <a:lstStyle/>
        <a:p>
          <a:endParaRPr lang="tr-TR"/>
        </a:p>
      </dgm:t>
    </dgm:pt>
    <dgm:pt modelId="{B975F2D0-7E0E-4AC2-BF13-CAE55C0A794C}">
      <dgm:prSet phldrT="[Metin]"/>
      <dgm:spPr/>
      <dgm:t>
        <a:bodyPr/>
        <a:lstStyle/>
        <a:p>
          <a:endParaRPr lang="tr-TR" dirty="0"/>
        </a:p>
      </dgm:t>
    </dgm:pt>
    <dgm:pt modelId="{3C23FB07-D6B9-4496-9B9E-6FDA50031780}" type="parTrans" cxnId="{7EBFDA0B-1B1C-4093-8DB5-0DD968430899}">
      <dgm:prSet/>
      <dgm:spPr/>
      <dgm:t>
        <a:bodyPr/>
        <a:lstStyle/>
        <a:p>
          <a:endParaRPr lang="tr-TR"/>
        </a:p>
      </dgm:t>
    </dgm:pt>
    <dgm:pt modelId="{45DCDF13-0A94-4498-A634-84273E551022}" type="sibTrans" cxnId="{7EBFDA0B-1B1C-4093-8DB5-0DD968430899}">
      <dgm:prSet/>
      <dgm:spPr/>
      <dgm:t>
        <a:bodyPr/>
        <a:lstStyle/>
        <a:p>
          <a:endParaRPr lang="tr-TR"/>
        </a:p>
      </dgm:t>
    </dgm:pt>
    <dgm:pt modelId="{73B21604-1C5E-457B-BDAE-B8A3F15409A4}">
      <dgm:prSet phldrT="[Metin]"/>
      <dgm:spPr/>
      <dgm:t>
        <a:bodyPr/>
        <a:lstStyle/>
        <a:p>
          <a:endParaRPr lang="tr-TR" dirty="0"/>
        </a:p>
      </dgm:t>
    </dgm:pt>
    <dgm:pt modelId="{29A28E3D-8ACE-4F00-9AF1-EA5D3FB63F29}" type="parTrans" cxnId="{0148CCA2-1C34-4B9A-9B05-249F7CA61975}">
      <dgm:prSet/>
      <dgm:spPr/>
      <dgm:t>
        <a:bodyPr/>
        <a:lstStyle/>
        <a:p>
          <a:endParaRPr lang="tr-TR"/>
        </a:p>
      </dgm:t>
    </dgm:pt>
    <dgm:pt modelId="{054165A2-71EE-4A4F-BF5E-80E22894E058}" type="sibTrans" cxnId="{0148CCA2-1C34-4B9A-9B05-249F7CA61975}">
      <dgm:prSet/>
      <dgm:spPr/>
      <dgm:t>
        <a:bodyPr/>
        <a:lstStyle/>
        <a:p>
          <a:endParaRPr lang="tr-TR"/>
        </a:p>
      </dgm:t>
    </dgm:pt>
    <dgm:pt modelId="{207A869A-4361-4093-B1F0-8DA05B15CC8B}">
      <dgm:prSet phldrT="[Metin]"/>
      <dgm:spPr/>
      <dgm:t>
        <a:bodyPr/>
        <a:lstStyle/>
        <a:p>
          <a:endParaRPr lang="tr-TR" dirty="0"/>
        </a:p>
      </dgm:t>
    </dgm:pt>
    <dgm:pt modelId="{1B412DF2-7749-41E6-A016-22134BE49431}" type="parTrans" cxnId="{1708C02F-F7F2-4F55-96A0-03BC7A1B6E6C}">
      <dgm:prSet/>
      <dgm:spPr/>
      <dgm:t>
        <a:bodyPr/>
        <a:lstStyle/>
        <a:p>
          <a:endParaRPr lang="tr-TR"/>
        </a:p>
      </dgm:t>
    </dgm:pt>
    <dgm:pt modelId="{6B07B783-6C36-4CAD-B28A-ACFB71BFFB48}" type="sibTrans" cxnId="{1708C02F-F7F2-4F55-96A0-03BC7A1B6E6C}">
      <dgm:prSet/>
      <dgm:spPr/>
      <dgm:t>
        <a:bodyPr/>
        <a:lstStyle/>
        <a:p>
          <a:endParaRPr lang="tr-TR"/>
        </a:p>
      </dgm:t>
    </dgm:pt>
    <dgm:pt modelId="{6D54F15C-D068-49C5-8ADF-D98FFF32C671}">
      <dgm:prSet phldrT="[Metin]"/>
      <dgm:spPr/>
      <dgm:t>
        <a:bodyPr/>
        <a:lstStyle/>
        <a:p>
          <a:endParaRPr lang="tr-TR" dirty="0"/>
        </a:p>
      </dgm:t>
    </dgm:pt>
    <dgm:pt modelId="{7DDF8638-7607-4E84-8BA2-79B37B52BD78}" type="parTrans" cxnId="{2FCAC0C9-EFAA-4861-A7E3-F9BF881F7ED2}">
      <dgm:prSet/>
      <dgm:spPr/>
      <dgm:t>
        <a:bodyPr/>
        <a:lstStyle/>
        <a:p>
          <a:endParaRPr lang="tr-TR"/>
        </a:p>
      </dgm:t>
    </dgm:pt>
    <dgm:pt modelId="{F1A95FA1-036B-4578-BF1D-ABECD3B0FE7D}" type="sibTrans" cxnId="{2FCAC0C9-EFAA-4861-A7E3-F9BF881F7ED2}">
      <dgm:prSet/>
      <dgm:spPr/>
      <dgm:t>
        <a:bodyPr/>
        <a:lstStyle/>
        <a:p>
          <a:endParaRPr lang="tr-TR"/>
        </a:p>
      </dgm:t>
    </dgm:pt>
    <dgm:pt modelId="{95511604-D13F-472B-BB9C-6EC4EB206514}">
      <dgm:prSet phldrT="[Metin]" custT="1"/>
      <dgm:spPr/>
      <dgm:t>
        <a:bodyPr/>
        <a:lstStyle/>
        <a:p>
          <a:r>
            <a:rPr lang="tr-TR" sz="1600" dirty="0" smtClean="0"/>
            <a:t>Şans olup olmadığına bakmak için standart hata kullanılır.</a:t>
          </a:r>
          <a:endParaRPr lang="tr-TR" sz="1600" dirty="0"/>
        </a:p>
      </dgm:t>
    </dgm:pt>
    <dgm:pt modelId="{A5BE7195-8A0E-4457-A3A5-BA766CBCCE11}" type="parTrans" cxnId="{07CF1179-D538-4CC1-9DDB-9C089D7E2B7D}">
      <dgm:prSet/>
      <dgm:spPr/>
      <dgm:t>
        <a:bodyPr/>
        <a:lstStyle/>
        <a:p>
          <a:endParaRPr lang="tr-TR"/>
        </a:p>
      </dgm:t>
    </dgm:pt>
    <dgm:pt modelId="{DA86648B-CA4A-43C4-85CF-1A248BB6950D}" type="sibTrans" cxnId="{07CF1179-D538-4CC1-9DDB-9C089D7E2B7D}">
      <dgm:prSet/>
      <dgm:spPr/>
      <dgm:t>
        <a:bodyPr/>
        <a:lstStyle/>
        <a:p>
          <a:endParaRPr lang="tr-TR"/>
        </a:p>
      </dgm:t>
    </dgm:pt>
    <dgm:pt modelId="{ACDBF24D-647A-431C-832D-21DEB9FDB6BA}">
      <dgm:prSet phldrT="[Metin]" custT="1"/>
      <dgm:spPr/>
      <dgm:t>
        <a:bodyPr/>
        <a:lstStyle/>
        <a:p>
          <a:r>
            <a:rPr lang="tr-TR" sz="1600" dirty="0" smtClean="0"/>
            <a:t>Standart hata düşükse şanstan kaynaklanan farkın düşük/yüksek olması beklenir.</a:t>
          </a:r>
          <a:endParaRPr lang="tr-TR" sz="1600" dirty="0"/>
        </a:p>
      </dgm:t>
    </dgm:pt>
    <dgm:pt modelId="{6048DE7C-5A68-4B7D-B9A1-DA650AF59777}" type="parTrans" cxnId="{E5B02EC6-2D62-4122-B2B9-4F661D0D80B0}">
      <dgm:prSet/>
      <dgm:spPr/>
      <dgm:t>
        <a:bodyPr/>
        <a:lstStyle/>
        <a:p>
          <a:endParaRPr lang="tr-TR"/>
        </a:p>
      </dgm:t>
    </dgm:pt>
    <dgm:pt modelId="{8C9BB82F-F5B0-4C02-88E7-B90B8B0AC584}" type="sibTrans" cxnId="{E5B02EC6-2D62-4122-B2B9-4F661D0D80B0}">
      <dgm:prSet/>
      <dgm:spPr/>
      <dgm:t>
        <a:bodyPr/>
        <a:lstStyle/>
        <a:p>
          <a:endParaRPr lang="tr-TR"/>
        </a:p>
      </dgm:t>
    </dgm:pt>
    <dgm:pt modelId="{9210565D-A959-436D-B520-DD9B02680AF3}">
      <dgm:prSet phldrT="[Metin]" custT="1"/>
      <dgm:spPr/>
      <dgm:t>
        <a:bodyPr/>
        <a:lstStyle/>
        <a:p>
          <a:r>
            <a:rPr lang="tr-TR" sz="1600" smtClean="0"/>
            <a:t>Oluşan fark standart hataya dayalı olarak beklenen farktan büyükse</a:t>
          </a:r>
          <a:endParaRPr lang="tr-TR" sz="1600" dirty="0"/>
        </a:p>
      </dgm:t>
    </dgm:pt>
    <dgm:pt modelId="{3F8E821E-33B7-4224-8AFC-874769330344}" type="parTrans" cxnId="{ECF0C089-FAA3-45D9-B1E6-A41EAFF2ED02}">
      <dgm:prSet/>
      <dgm:spPr/>
      <dgm:t>
        <a:bodyPr/>
        <a:lstStyle/>
        <a:p>
          <a:endParaRPr lang="tr-TR"/>
        </a:p>
      </dgm:t>
    </dgm:pt>
    <dgm:pt modelId="{BEAC1648-BF17-4A02-AAF1-8F4B6FA57BDF}" type="sibTrans" cxnId="{ECF0C089-FAA3-45D9-B1E6-A41EAFF2ED02}">
      <dgm:prSet/>
      <dgm:spPr/>
      <dgm:t>
        <a:bodyPr/>
        <a:lstStyle/>
        <a:p>
          <a:endParaRPr lang="tr-TR"/>
        </a:p>
      </dgm:t>
    </dgm:pt>
    <dgm:pt modelId="{173C4017-3191-403C-9B29-7F5D344B0682}">
      <dgm:prSet custT="1"/>
      <dgm:spPr/>
      <dgm:t>
        <a:bodyPr/>
        <a:lstStyle/>
        <a:p>
          <a:r>
            <a:rPr lang="tr-TR" sz="1600" dirty="0" smtClean="0"/>
            <a:t>Bu ikisi çok büyük bir şans eseri farklı olmuş.</a:t>
          </a:r>
          <a:endParaRPr lang="tr-TR" sz="1600" dirty="0"/>
        </a:p>
      </dgm:t>
    </dgm:pt>
    <dgm:pt modelId="{CA5B85D1-118B-4452-92D9-402C6D8628E7}" type="parTrans" cxnId="{477E1EBA-4C30-49DD-AC1F-B1A587AA2701}">
      <dgm:prSet/>
      <dgm:spPr/>
      <dgm:t>
        <a:bodyPr/>
        <a:lstStyle/>
        <a:p>
          <a:endParaRPr lang="tr-TR"/>
        </a:p>
      </dgm:t>
    </dgm:pt>
    <dgm:pt modelId="{6540C8E8-2BED-4AC5-B0D8-04629E4795E9}" type="sibTrans" cxnId="{477E1EBA-4C30-49DD-AC1F-B1A587AA2701}">
      <dgm:prSet/>
      <dgm:spPr/>
      <dgm:t>
        <a:bodyPr/>
        <a:lstStyle/>
        <a:p>
          <a:endParaRPr lang="tr-TR"/>
        </a:p>
      </dgm:t>
    </dgm:pt>
    <dgm:pt modelId="{68F931A3-9F79-48C2-805E-C2ECFB4B2CD9}">
      <dgm:prSet custT="1"/>
      <dgm:spPr/>
      <dgm:t>
        <a:bodyPr/>
        <a:lstStyle/>
        <a:p>
          <a:r>
            <a:rPr lang="tr-TR" sz="1600" dirty="0" smtClean="0"/>
            <a:t>Bu ikisi farklı popülasyondan gelmiş.</a:t>
          </a:r>
          <a:endParaRPr lang="tr-TR" sz="1600" dirty="0"/>
        </a:p>
      </dgm:t>
    </dgm:pt>
    <dgm:pt modelId="{E1CE6210-EF46-4395-8172-C5F58E80E732}" type="parTrans" cxnId="{3DDCE8DB-8F6A-46DC-B9D3-938B1F2B052A}">
      <dgm:prSet/>
      <dgm:spPr/>
      <dgm:t>
        <a:bodyPr/>
        <a:lstStyle/>
        <a:p>
          <a:endParaRPr lang="tr-TR"/>
        </a:p>
      </dgm:t>
    </dgm:pt>
    <dgm:pt modelId="{6C191678-9D78-4B44-93FC-D9A3438258D9}" type="sibTrans" cxnId="{3DDCE8DB-8F6A-46DC-B9D3-938B1F2B052A}">
      <dgm:prSet/>
      <dgm:spPr/>
      <dgm:t>
        <a:bodyPr/>
        <a:lstStyle/>
        <a:p>
          <a:endParaRPr lang="tr-TR"/>
        </a:p>
      </dgm:t>
    </dgm:pt>
    <dgm:pt modelId="{6843CEBD-DFA4-4F29-9AA9-70533D2F2DCA}">
      <dgm:prSet phldrT="[Metin]" custT="1"/>
      <dgm:spPr/>
      <dgm:t>
        <a:bodyPr/>
        <a:lstStyle/>
        <a:p>
          <a:r>
            <a:rPr lang="tr-TR" sz="1600" dirty="0" smtClean="0"/>
            <a:t>Gözlenen fark arttıkça daha büyük bir güvenle farklıdır denir (</a:t>
          </a:r>
          <a:r>
            <a:rPr lang="tr-TR" sz="1600" dirty="0" err="1" smtClean="0"/>
            <a:t>H</a:t>
          </a:r>
          <a:r>
            <a:rPr lang="tr-TR" sz="1600" baseline="-25000" dirty="0" err="1" smtClean="0"/>
            <a:t>o</a:t>
          </a:r>
          <a:r>
            <a:rPr lang="tr-TR" sz="1600" baseline="-25000" dirty="0" smtClean="0"/>
            <a:t> </a:t>
          </a:r>
          <a:r>
            <a:rPr lang="tr-TR" sz="1600" dirty="0" err="1" smtClean="0"/>
            <a:t>Red</a:t>
          </a:r>
          <a:r>
            <a:rPr lang="tr-TR" sz="1600" dirty="0" smtClean="0"/>
            <a:t>).</a:t>
          </a:r>
          <a:endParaRPr lang="tr-TR" sz="1600" dirty="0"/>
        </a:p>
      </dgm:t>
    </dgm:pt>
    <dgm:pt modelId="{BB6A74D1-9772-4C7D-8C63-8516CE7465E5}" type="parTrans" cxnId="{1348A0EB-5EF4-49E2-82F4-7C4699E78820}">
      <dgm:prSet/>
      <dgm:spPr/>
      <dgm:t>
        <a:bodyPr/>
        <a:lstStyle/>
        <a:p>
          <a:endParaRPr lang="tr-TR"/>
        </a:p>
      </dgm:t>
    </dgm:pt>
    <dgm:pt modelId="{E153E7F2-71EE-46EE-B3A1-5F88571E55DF}" type="sibTrans" cxnId="{1348A0EB-5EF4-49E2-82F4-7C4699E78820}">
      <dgm:prSet/>
      <dgm:spPr/>
      <dgm:t>
        <a:bodyPr/>
        <a:lstStyle/>
        <a:p>
          <a:endParaRPr lang="tr-TR"/>
        </a:p>
      </dgm:t>
    </dgm:pt>
    <dgm:pt modelId="{EFE5EA0F-B04A-4091-A796-488DA7F152E5}">
      <dgm:prSet phldrT="[Metin]" custT="1"/>
      <dgm:spPr/>
      <dgm:t>
        <a:bodyPr/>
        <a:lstStyle/>
        <a:p>
          <a:r>
            <a:rPr lang="tr-TR" sz="1600" dirty="0" smtClean="0"/>
            <a:t>İki grup var ve ortalamaları az ya da çok farklı.</a:t>
          </a:r>
          <a:endParaRPr lang="tr-TR" sz="1600" dirty="0"/>
        </a:p>
      </dgm:t>
    </dgm:pt>
    <dgm:pt modelId="{91E43FDD-7E60-400A-A48F-84C7FC28FC94}" type="sibTrans" cxnId="{A1149888-2B12-499E-B82B-B1F6939D70E6}">
      <dgm:prSet/>
      <dgm:spPr/>
      <dgm:t>
        <a:bodyPr/>
        <a:lstStyle/>
        <a:p>
          <a:endParaRPr lang="tr-TR"/>
        </a:p>
      </dgm:t>
    </dgm:pt>
    <dgm:pt modelId="{E47145F2-5772-482C-85F8-9E6EA65429EE}" type="parTrans" cxnId="{A1149888-2B12-499E-B82B-B1F6939D70E6}">
      <dgm:prSet/>
      <dgm:spPr/>
      <dgm:t>
        <a:bodyPr/>
        <a:lstStyle/>
        <a:p>
          <a:endParaRPr lang="tr-TR"/>
        </a:p>
      </dgm:t>
    </dgm:pt>
    <dgm:pt modelId="{29C2E8C6-E33B-4523-9CF1-ABCDD7F9D086}" type="pres">
      <dgm:prSet presAssocID="{6C588528-6FE3-465A-AB58-A0A4721D082F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4186A1C7-32D2-44A1-9ACB-57A6A573E272}" type="pres">
      <dgm:prSet presAssocID="{E5CFB3EB-99BD-4126-BE27-5452E8CD2667}" presName="parenttextcomposite" presStyleCnt="0"/>
      <dgm:spPr/>
    </dgm:pt>
    <dgm:pt modelId="{1CE7AA45-6630-410C-8233-1FC9A3A50F89}" type="pres">
      <dgm:prSet presAssocID="{E5CFB3EB-99BD-4126-BE27-5452E8CD2667}" presName="parenttext" presStyleLbl="revTx" presStyleIdx="0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AE17F7-84F0-4BA0-9A16-41BBC1148198}" type="pres">
      <dgm:prSet presAssocID="{E5CFB3EB-99BD-4126-BE27-5452E8CD2667}" presName="composite" presStyleCnt="0"/>
      <dgm:spPr/>
    </dgm:pt>
    <dgm:pt modelId="{BF1C564E-16AD-4E0B-92FD-AFA4C1BA6AB2}" type="pres">
      <dgm:prSet presAssocID="{E5CFB3EB-99BD-4126-BE27-5452E8CD2667}" presName="chevron1" presStyleLbl="alignNode1" presStyleIdx="0" presStyleCnt="49"/>
      <dgm:spPr/>
    </dgm:pt>
    <dgm:pt modelId="{2153F1BC-26D5-49CF-AF0F-A051E1689800}" type="pres">
      <dgm:prSet presAssocID="{E5CFB3EB-99BD-4126-BE27-5452E8CD2667}" presName="chevron2" presStyleLbl="alignNode1" presStyleIdx="1" presStyleCnt="49"/>
      <dgm:spPr/>
    </dgm:pt>
    <dgm:pt modelId="{D53D746D-B0C4-46CE-8A9D-A1CBA08ABFA0}" type="pres">
      <dgm:prSet presAssocID="{E5CFB3EB-99BD-4126-BE27-5452E8CD2667}" presName="chevron3" presStyleLbl="alignNode1" presStyleIdx="2" presStyleCnt="49"/>
      <dgm:spPr/>
    </dgm:pt>
    <dgm:pt modelId="{8BBB2009-07F3-4A4E-9EE5-A6F09AEB0438}" type="pres">
      <dgm:prSet presAssocID="{E5CFB3EB-99BD-4126-BE27-5452E8CD2667}" presName="chevron4" presStyleLbl="alignNode1" presStyleIdx="3" presStyleCnt="49"/>
      <dgm:spPr/>
    </dgm:pt>
    <dgm:pt modelId="{4D7444FB-2449-461E-9C7B-F06363A3A553}" type="pres">
      <dgm:prSet presAssocID="{E5CFB3EB-99BD-4126-BE27-5452E8CD2667}" presName="chevron5" presStyleLbl="alignNode1" presStyleIdx="4" presStyleCnt="49"/>
      <dgm:spPr/>
    </dgm:pt>
    <dgm:pt modelId="{88C15A84-3C82-4982-A0D3-6620353983D9}" type="pres">
      <dgm:prSet presAssocID="{E5CFB3EB-99BD-4126-BE27-5452E8CD2667}" presName="chevron6" presStyleLbl="alignNode1" presStyleIdx="5" presStyleCnt="49"/>
      <dgm:spPr/>
    </dgm:pt>
    <dgm:pt modelId="{FE52F17B-8947-4E1B-A77B-2D1F67698CA2}" type="pres">
      <dgm:prSet presAssocID="{E5CFB3EB-99BD-4126-BE27-5452E8CD2667}" presName="chevron7" presStyleLbl="alignNode1" presStyleIdx="6" presStyleCnt="49"/>
      <dgm:spPr/>
    </dgm:pt>
    <dgm:pt modelId="{658EA7C3-45CB-4107-B30E-0B58F69E0954}" type="pres">
      <dgm:prSet presAssocID="{E5CFB3EB-99BD-4126-BE27-5452E8CD2667}" presName="childtext" presStyleLbl="solidFgAcc1" presStyleIdx="0" presStyleCnt="7" custScaleX="299156" custScaleY="15349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3995A8-911E-44A4-B5BD-84B6AB0D3B1C}" type="pres">
      <dgm:prSet presAssocID="{045D7F95-FA75-4548-A49A-7FE638BB25A8}" presName="sibTrans" presStyleCnt="0"/>
      <dgm:spPr/>
    </dgm:pt>
    <dgm:pt modelId="{217C16C0-5D58-41B1-A41A-9409FC8B47E3}" type="pres">
      <dgm:prSet presAssocID="{9FD66567-A6B6-4961-A830-944E17BEFDB9}" presName="parenttextcomposite" presStyleCnt="0"/>
      <dgm:spPr/>
    </dgm:pt>
    <dgm:pt modelId="{489565F2-6A3B-48DC-9528-D014AC9A2181}" type="pres">
      <dgm:prSet presAssocID="{9FD66567-A6B6-4961-A830-944E17BEFDB9}" presName="parenttext" presStyleLbl="revTx" presStyleIdx="1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B3B124-6F6F-4E68-B35D-DE19693FBB68}" type="pres">
      <dgm:prSet presAssocID="{9FD66567-A6B6-4961-A830-944E17BEFDB9}" presName="composite" presStyleCnt="0"/>
      <dgm:spPr/>
    </dgm:pt>
    <dgm:pt modelId="{91CED20A-30BA-4E2C-BCE5-171807149B01}" type="pres">
      <dgm:prSet presAssocID="{9FD66567-A6B6-4961-A830-944E17BEFDB9}" presName="chevron1" presStyleLbl="alignNode1" presStyleIdx="7" presStyleCnt="49"/>
      <dgm:spPr/>
    </dgm:pt>
    <dgm:pt modelId="{ED6F9879-5E8C-49A9-91DD-E4C58EA96A21}" type="pres">
      <dgm:prSet presAssocID="{9FD66567-A6B6-4961-A830-944E17BEFDB9}" presName="chevron2" presStyleLbl="alignNode1" presStyleIdx="8" presStyleCnt="49"/>
      <dgm:spPr/>
    </dgm:pt>
    <dgm:pt modelId="{3F8FA63E-4CC5-4718-9538-DA9BDA2B2485}" type="pres">
      <dgm:prSet presAssocID="{9FD66567-A6B6-4961-A830-944E17BEFDB9}" presName="chevron3" presStyleLbl="alignNode1" presStyleIdx="9" presStyleCnt="49"/>
      <dgm:spPr/>
    </dgm:pt>
    <dgm:pt modelId="{131D97D5-F263-4FB1-9E5E-976C7693A93E}" type="pres">
      <dgm:prSet presAssocID="{9FD66567-A6B6-4961-A830-944E17BEFDB9}" presName="chevron4" presStyleLbl="alignNode1" presStyleIdx="10" presStyleCnt="49"/>
      <dgm:spPr/>
    </dgm:pt>
    <dgm:pt modelId="{3F5B936D-BAD8-43AD-A363-527F52F2BC48}" type="pres">
      <dgm:prSet presAssocID="{9FD66567-A6B6-4961-A830-944E17BEFDB9}" presName="chevron5" presStyleLbl="alignNode1" presStyleIdx="11" presStyleCnt="49"/>
      <dgm:spPr/>
    </dgm:pt>
    <dgm:pt modelId="{C5F456A8-F94D-4FBD-8488-50414AB4753F}" type="pres">
      <dgm:prSet presAssocID="{9FD66567-A6B6-4961-A830-944E17BEFDB9}" presName="chevron6" presStyleLbl="alignNode1" presStyleIdx="12" presStyleCnt="49"/>
      <dgm:spPr/>
    </dgm:pt>
    <dgm:pt modelId="{95933E90-CFB2-4FCD-AA5B-C98088C5D635}" type="pres">
      <dgm:prSet presAssocID="{9FD66567-A6B6-4961-A830-944E17BEFDB9}" presName="chevron7" presStyleLbl="alignNode1" presStyleIdx="13" presStyleCnt="49"/>
      <dgm:spPr/>
    </dgm:pt>
    <dgm:pt modelId="{85CB499A-BE74-4CD9-9F7D-94DFAFAFECD1}" type="pres">
      <dgm:prSet presAssocID="{9FD66567-A6B6-4961-A830-944E17BEFDB9}" presName="childtext" presStyleLbl="solidFgAcc1" presStyleIdx="1" presStyleCnt="7" custScaleX="299156" custScaleY="14292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BB7231-125A-4C5A-BD9A-757F7B4DEA84}" type="pres">
      <dgm:prSet presAssocID="{42D00FF3-F6BB-478D-9AC3-41B237659706}" presName="sibTrans" presStyleCnt="0"/>
      <dgm:spPr/>
    </dgm:pt>
    <dgm:pt modelId="{76E70E01-D155-48C2-AFE0-8AB6104B7260}" type="pres">
      <dgm:prSet presAssocID="{0EC7B8C1-E1E5-4A65-B432-3AD84D772B8E}" presName="parenttextcomposite" presStyleCnt="0"/>
      <dgm:spPr/>
    </dgm:pt>
    <dgm:pt modelId="{FE6A9718-DE04-4854-83F5-4471A986C636}" type="pres">
      <dgm:prSet presAssocID="{0EC7B8C1-E1E5-4A65-B432-3AD84D772B8E}" presName="parenttext" presStyleLbl="revTx" presStyleIdx="2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EB6F4A-8B32-4154-BA24-D68D25649CCD}" type="pres">
      <dgm:prSet presAssocID="{0EC7B8C1-E1E5-4A65-B432-3AD84D772B8E}" presName="composite" presStyleCnt="0"/>
      <dgm:spPr/>
    </dgm:pt>
    <dgm:pt modelId="{AE2AED3C-396F-4F4B-839C-7891DA36F0CB}" type="pres">
      <dgm:prSet presAssocID="{0EC7B8C1-E1E5-4A65-B432-3AD84D772B8E}" presName="chevron1" presStyleLbl="alignNode1" presStyleIdx="14" presStyleCnt="49"/>
      <dgm:spPr/>
    </dgm:pt>
    <dgm:pt modelId="{71D60394-4F5A-47BF-B5A8-65CF6704CB14}" type="pres">
      <dgm:prSet presAssocID="{0EC7B8C1-E1E5-4A65-B432-3AD84D772B8E}" presName="chevron2" presStyleLbl="alignNode1" presStyleIdx="15" presStyleCnt="49"/>
      <dgm:spPr/>
    </dgm:pt>
    <dgm:pt modelId="{233BBCA8-C157-44AC-BB4A-0D22BC0E6901}" type="pres">
      <dgm:prSet presAssocID="{0EC7B8C1-E1E5-4A65-B432-3AD84D772B8E}" presName="chevron3" presStyleLbl="alignNode1" presStyleIdx="16" presStyleCnt="49"/>
      <dgm:spPr/>
    </dgm:pt>
    <dgm:pt modelId="{392CB5F0-EC8C-47C2-808C-E47D55DCF16A}" type="pres">
      <dgm:prSet presAssocID="{0EC7B8C1-E1E5-4A65-B432-3AD84D772B8E}" presName="chevron4" presStyleLbl="alignNode1" presStyleIdx="17" presStyleCnt="49"/>
      <dgm:spPr/>
    </dgm:pt>
    <dgm:pt modelId="{FB9BCD8E-1F93-4483-A1FB-C96FAB19BCFA}" type="pres">
      <dgm:prSet presAssocID="{0EC7B8C1-E1E5-4A65-B432-3AD84D772B8E}" presName="chevron5" presStyleLbl="alignNode1" presStyleIdx="18" presStyleCnt="49"/>
      <dgm:spPr/>
    </dgm:pt>
    <dgm:pt modelId="{B75953D9-988F-401B-8412-8DE0BA3AB370}" type="pres">
      <dgm:prSet presAssocID="{0EC7B8C1-E1E5-4A65-B432-3AD84D772B8E}" presName="chevron6" presStyleLbl="alignNode1" presStyleIdx="19" presStyleCnt="49"/>
      <dgm:spPr/>
    </dgm:pt>
    <dgm:pt modelId="{2C79F56F-B772-40B0-9DE5-F02C9E7DE63A}" type="pres">
      <dgm:prSet presAssocID="{0EC7B8C1-E1E5-4A65-B432-3AD84D772B8E}" presName="chevron7" presStyleLbl="alignNode1" presStyleIdx="20" presStyleCnt="49"/>
      <dgm:spPr/>
    </dgm:pt>
    <dgm:pt modelId="{6027E2AF-2F2B-4CFC-BF47-1E80A5ABD4AD}" type="pres">
      <dgm:prSet presAssocID="{0EC7B8C1-E1E5-4A65-B432-3AD84D772B8E}" presName="childtext" presStyleLbl="solidFgAcc1" presStyleIdx="2" presStyleCnt="7" custScaleX="299156" custScaleY="13530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F03A79-247F-479E-ABA8-EF01BE608554}" type="pres">
      <dgm:prSet presAssocID="{9BBC8A1F-FE71-4317-A0C4-18398FA886BD}" presName="sibTrans" presStyleCnt="0"/>
      <dgm:spPr/>
    </dgm:pt>
    <dgm:pt modelId="{E9240425-C6B4-4520-99E9-F2966ACFE435}" type="pres">
      <dgm:prSet presAssocID="{B975F2D0-7E0E-4AC2-BF13-CAE55C0A794C}" presName="parenttextcomposite" presStyleCnt="0"/>
      <dgm:spPr/>
    </dgm:pt>
    <dgm:pt modelId="{820F2B92-70E3-49DA-9DE2-31DCA6F10F05}" type="pres">
      <dgm:prSet presAssocID="{B975F2D0-7E0E-4AC2-BF13-CAE55C0A794C}" presName="parenttext" presStyleLbl="revTx" presStyleIdx="3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EBA19F-DC90-48D9-8A3E-B03CA4D3F92A}" type="pres">
      <dgm:prSet presAssocID="{B975F2D0-7E0E-4AC2-BF13-CAE55C0A794C}" presName="composite" presStyleCnt="0"/>
      <dgm:spPr/>
    </dgm:pt>
    <dgm:pt modelId="{F70A0442-BC77-4177-BD10-CD330A42981F}" type="pres">
      <dgm:prSet presAssocID="{B975F2D0-7E0E-4AC2-BF13-CAE55C0A794C}" presName="chevron1" presStyleLbl="alignNode1" presStyleIdx="21" presStyleCnt="49"/>
      <dgm:spPr/>
    </dgm:pt>
    <dgm:pt modelId="{707E0644-87E8-441A-8124-4DD1D1F5CF82}" type="pres">
      <dgm:prSet presAssocID="{B975F2D0-7E0E-4AC2-BF13-CAE55C0A794C}" presName="chevron2" presStyleLbl="alignNode1" presStyleIdx="22" presStyleCnt="49"/>
      <dgm:spPr/>
    </dgm:pt>
    <dgm:pt modelId="{3128454A-1613-465F-BF4C-61F2F7C83E25}" type="pres">
      <dgm:prSet presAssocID="{B975F2D0-7E0E-4AC2-BF13-CAE55C0A794C}" presName="chevron3" presStyleLbl="alignNode1" presStyleIdx="23" presStyleCnt="49"/>
      <dgm:spPr/>
    </dgm:pt>
    <dgm:pt modelId="{7A665CFD-0471-4D16-92AE-A989CB280495}" type="pres">
      <dgm:prSet presAssocID="{B975F2D0-7E0E-4AC2-BF13-CAE55C0A794C}" presName="chevron4" presStyleLbl="alignNode1" presStyleIdx="24" presStyleCnt="49"/>
      <dgm:spPr/>
    </dgm:pt>
    <dgm:pt modelId="{E962D609-001B-4890-9598-848632C21EB6}" type="pres">
      <dgm:prSet presAssocID="{B975F2D0-7E0E-4AC2-BF13-CAE55C0A794C}" presName="chevron5" presStyleLbl="alignNode1" presStyleIdx="25" presStyleCnt="49"/>
      <dgm:spPr/>
    </dgm:pt>
    <dgm:pt modelId="{245FFD5B-359E-4067-ADD7-F794703A8F2B}" type="pres">
      <dgm:prSet presAssocID="{B975F2D0-7E0E-4AC2-BF13-CAE55C0A794C}" presName="chevron6" presStyleLbl="alignNode1" presStyleIdx="26" presStyleCnt="49"/>
      <dgm:spPr/>
    </dgm:pt>
    <dgm:pt modelId="{2D90F1A8-394B-4201-ADE8-D035D4CEFA77}" type="pres">
      <dgm:prSet presAssocID="{B975F2D0-7E0E-4AC2-BF13-CAE55C0A794C}" presName="chevron7" presStyleLbl="alignNode1" presStyleIdx="27" presStyleCnt="49"/>
      <dgm:spPr/>
    </dgm:pt>
    <dgm:pt modelId="{4D422770-D1CE-40EF-B5EB-A5FD5D8B68DB}" type="pres">
      <dgm:prSet presAssocID="{B975F2D0-7E0E-4AC2-BF13-CAE55C0A794C}" presName="childtext" presStyleLbl="solidFgAcc1" presStyleIdx="3" presStyleCnt="7" custScaleX="299156" custScaleY="14576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604A912-D752-439F-9E02-E3D00B218629}" type="pres">
      <dgm:prSet presAssocID="{45DCDF13-0A94-4498-A634-84273E551022}" presName="sibTrans" presStyleCnt="0"/>
      <dgm:spPr/>
    </dgm:pt>
    <dgm:pt modelId="{F5039F30-2147-48CD-9341-651C67B5129D}" type="pres">
      <dgm:prSet presAssocID="{73B21604-1C5E-457B-BDAE-B8A3F15409A4}" presName="parenttextcomposite" presStyleCnt="0"/>
      <dgm:spPr/>
    </dgm:pt>
    <dgm:pt modelId="{18199725-9C6C-4917-A4F7-289CB2BBED30}" type="pres">
      <dgm:prSet presAssocID="{73B21604-1C5E-457B-BDAE-B8A3F15409A4}" presName="parenttext" presStyleLbl="revTx" presStyleIdx="4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5FA7C2-D299-46AA-9744-4B5CEE9E9B12}" type="pres">
      <dgm:prSet presAssocID="{73B21604-1C5E-457B-BDAE-B8A3F15409A4}" presName="composite" presStyleCnt="0"/>
      <dgm:spPr/>
    </dgm:pt>
    <dgm:pt modelId="{4B6BD011-0C9B-4E0E-B235-A166ADA6C5D4}" type="pres">
      <dgm:prSet presAssocID="{73B21604-1C5E-457B-BDAE-B8A3F15409A4}" presName="chevron1" presStyleLbl="alignNode1" presStyleIdx="28" presStyleCnt="49"/>
      <dgm:spPr/>
    </dgm:pt>
    <dgm:pt modelId="{4A239420-E59A-4163-B8EF-E1ACB90A0A20}" type="pres">
      <dgm:prSet presAssocID="{73B21604-1C5E-457B-BDAE-B8A3F15409A4}" presName="chevron2" presStyleLbl="alignNode1" presStyleIdx="29" presStyleCnt="49"/>
      <dgm:spPr/>
    </dgm:pt>
    <dgm:pt modelId="{6B3B6978-AE7A-4BF7-8D76-6C5E72FDD456}" type="pres">
      <dgm:prSet presAssocID="{73B21604-1C5E-457B-BDAE-B8A3F15409A4}" presName="chevron3" presStyleLbl="alignNode1" presStyleIdx="30" presStyleCnt="49"/>
      <dgm:spPr/>
    </dgm:pt>
    <dgm:pt modelId="{E797AB4C-FCC7-461E-83EA-0876379BABEF}" type="pres">
      <dgm:prSet presAssocID="{73B21604-1C5E-457B-BDAE-B8A3F15409A4}" presName="chevron4" presStyleLbl="alignNode1" presStyleIdx="31" presStyleCnt="49"/>
      <dgm:spPr/>
    </dgm:pt>
    <dgm:pt modelId="{089D5370-8723-4D2B-93E5-7B6D1CFE67B4}" type="pres">
      <dgm:prSet presAssocID="{73B21604-1C5E-457B-BDAE-B8A3F15409A4}" presName="chevron5" presStyleLbl="alignNode1" presStyleIdx="32" presStyleCnt="49"/>
      <dgm:spPr/>
    </dgm:pt>
    <dgm:pt modelId="{3418BB6E-EE00-44B0-A271-8644B35725F6}" type="pres">
      <dgm:prSet presAssocID="{73B21604-1C5E-457B-BDAE-B8A3F15409A4}" presName="chevron6" presStyleLbl="alignNode1" presStyleIdx="33" presStyleCnt="49"/>
      <dgm:spPr/>
    </dgm:pt>
    <dgm:pt modelId="{74E290FF-3F6E-4D0E-89B2-976521B05341}" type="pres">
      <dgm:prSet presAssocID="{73B21604-1C5E-457B-BDAE-B8A3F15409A4}" presName="chevron7" presStyleLbl="alignNode1" presStyleIdx="34" presStyleCnt="49"/>
      <dgm:spPr/>
    </dgm:pt>
    <dgm:pt modelId="{3F721258-9FBF-4CB5-BE94-36BA0D67A0F2}" type="pres">
      <dgm:prSet presAssocID="{73B21604-1C5E-457B-BDAE-B8A3F15409A4}" presName="childtext" presStyleLbl="solidFgAcc1" presStyleIdx="4" presStyleCnt="7" custScaleX="299156" custScaleY="188348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83DB73-B558-498A-9B44-1CD50C56922B}" type="pres">
      <dgm:prSet presAssocID="{054165A2-71EE-4A4F-BF5E-80E22894E058}" presName="sibTrans" presStyleCnt="0"/>
      <dgm:spPr/>
    </dgm:pt>
    <dgm:pt modelId="{FCC99141-B8BC-4DFF-907D-C08A41423633}" type="pres">
      <dgm:prSet presAssocID="{207A869A-4361-4093-B1F0-8DA05B15CC8B}" presName="parenttextcomposite" presStyleCnt="0"/>
      <dgm:spPr/>
    </dgm:pt>
    <dgm:pt modelId="{15A9EB89-14E7-4DC2-A542-A69E83BB52CF}" type="pres">
      <dgm:prSet presAssocID="{207A869A-4361-4093-B1F0-8DA05B15CC8B}" presName="parenttext" presStyleLbl="revTx" presStyleIdx="5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82FFEC-8FB2-4C01-9173-4BDB8FC25F8A}" type="pres">
      <dgm:prSet presAssocID="{207A869A-4361-4093-B1F0-8DA05B15CC8B}" presName="composite" presStyleCnt="0"/>
      <dgm:spPr/>
    </dgm:pt>
    <dgm:pt modelId="{3270C484-08DB-4A5D-B792-65A723D62E79}" type="pres">
      <dgm:prSet presAssocID="{207A869A-4361-4093-B1F0-8DA05B15CC8B}" presName="chevron1" presStyleLbl="alignNode1" presStyleIdx="35" presStyleCnt="49"/>
      <dgm:spPr/>
    </dgm:pt>
    <dgm:pt modelId="{5FDE371D-6CDD-4288-8936-897262908147}" type="pres">
      <dgm:prSet presAssocID="{207A869A-4361-4093-B1F0-8DA05B15CC8B}" presName="chevron2" presStyleLbl="alignNode1" presStyleIdx="36" presStyleCnt="49"/>
      <dgm:spPr/>
    </dgm:pt>
    <dgm:pt modelId="{C3F6DAB8-36DF-4E4F-AC0A-D3196E122635}" type="pres">
      <dgm:prSet presAssocID="{207A869A-4361-4093-B1F0-8DA05B15CC8B}" presName="chevron3" presStyleLbl="alignNode1" presStyleIdx="37" presStyleCnt="49"/>
      <dgm:spPr/>
    </dgm:pt>
    <dgm:pt modelId="{FC5039BA-C5EF-424C-AB53-B4C8E26F2F85}" type="pres">
      <dgm:prSet presAssocID="{207A869A-4361-4093-B1F0-8DA05B15CC8B}" presName="chevron4" presStyleLbl="alignNode1" presStyleIdx="38" presStyleCnt="49"/>
      <dgm:spPr/>
    </dgm:pt>
    <dgm:pt modelId="{A0AC9583-16B6-4451-A6D2-2431A7C8B5B2}" type="pres">
      <dgm:prSet presAssocID="{207A869A-4361-4093-B1F0-8DA05B15CC8B}" presName="chevron5" presStyleLbl="alignNode1" presStyleIdx="39" presStyleCnt="49"/>
      <dgm:spPr/>
    </dgm:pt>
    <dgm:pt modelId="{5031F804-31A4-4427-8CCB-82892626A677}" type="pres">
      <dgm:prSet presAssocID="{207A869A-4361-4093-B1F0-8DA05B15CC8B}" presName="chevron6" presStyleLbl="alignNode1" presStyleIdx="40" presStyleCnt="49"/>
      <dgm:spPr/>
    </dgm:pt>
    <dgm:pt modelId="{3B4AAB8A-DD11-4B84-97A0-474153594BE0}" type="pres">
      <dgm:prSet presAssocID="{207A869A-4361-4093-B1F0-8DA05B15CC8B}" presName="chevron7" presStyleLbl="alignNode1" presStyleIdx="41" presStyleCnt="49"/>
      <dgm:spPr/>
    </dgm:pt>
    <dgm:pt modelId="{81E45978-7C5A-4785-A191-D670D7EA6492}" type="pres">
      <dgm:prSet presAssocID="{207A869A-4361-4093-B1F0-8DA05B15CC8B}" presName="childtext" presStyleLbl="solidFgAcc1" presStyleIdx="5" presStyleCnt="7" custScaleX="299156" custScaleY="32097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1322BB-8199-4528-BB80-8F3A86EFDFEA}" type="pres">
      <dgm:prSet presAssocID="{6B07B783-6C36-4CAD-B28A-ACFB71BFFB48}" presName="sibTrans" presStyleCnt="0"/>
      <dgm:spPr/>
    </dgm:pt>
    <dgm:pt modelId="{A304AB16-1F54-44BF-8712-6723720D4D37}" type="pres">
      <dgm:prSet presAssocID="{6D54F15C-D068-49C5-8ADF-D98FFF32C671}" presName="parenttextcomposite" presStyleCnt="0"/>
      <dgm:spPr/>
    </dgm:pt>
    <dgm:pt modelId="{82F2FCE0-9C46-4161-A40F-BC4F03F4EE0A}" type="pres">
      <dgm:prSet presAssocID="{6D54F15C-D068-49C5-8ADF-D98FFF32C671}" presName="parenttext" presStyleLbl="revTx" presStyleIdx="6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C9A4C3-8F6F-49E1-B1F4-E9BB4E604D39}" type="pres">
      <dgm:prSet presAssocID="{6D54F15C-D068-49C5-8ADF-D98FFF32C671}" presName="composite" presStyleCnt="0"/>
      <dgm:spPr/>
    </dgm:pt>
    <dgm:pt modelId="{0D110AAE-19BE-47D4-B7B5-39156E221521}" type="pres">
      <dgm:prSet presAssocID="{6D54F15C-D068-49C5-8ADF-D98FFF32C671}" presName="chevron1" presStyleLbl="alignNode1" presStyleIdx="42" presStyleCnt="49"/>
      <dgm:spPr/>
    </dgm:pt>
    <dgm:pt modelId="{3C0D706B-0162-4C0E-B86B-BD9828EC7D2B}" type="pres">
      <dgm:prSet presAssocID="{6D54F15C-D068-49C5-8ADF-D98FFF32C671}" presName="chevron2" presStyleLbl="alignNode1" presStyleIdx="43" presStyleCnt="49"/>
      <dgm:spPr/>
    </dgm:pt>
    <dgm:pt modelId="{AF427C37-F543-46D6-BA73-3DE6C7AC08E5}" type="pres">
      <dgm:prSet presAssocID="{6D54F15C-D068-49C5-8ADF-D98FFF32C671}" presName="chevron3" presStyleLbl="alignNode1" presStyleIdx="44" presStyleCnt="49"/>
      <dgm:spPr/>
    </dgm:pt>
    <dgm:pt modelId="{1A1D1C83-FBB9-4D15-897A-D6A3A1BDE288}" type="pres">
      <dgm:prSet presAssocID="{6D54F15C-D068-49C5-8ADF-D98FFF32C671}" presName="chevron4" presStyleLbl="alignNode1" presStyleIdx="45" presStyleCnt="49"/>
      <dgm:spPr/>
    </dgm:pt>
    <dgm:pt modelId="{A937C0AA-2760-4E8E-B54D-596242A7116F}" type="pres">
      <dgm:prSet presAssocID="{6D54F15C-D068-49C5-8ADF-D98FFF32C671}" presName="chevron5" presStyleLbl="alignNode1" presStyleIdx="46" presStyleCnt="49"/>
      <dgm:spPr/>
    </dgm:pt>
    <dgm:pt modelId="{E656EDDA-9893-4DF4-A2FA-AD8168DA243B}" type="pres">
      <dgm:prSet presAssocID="{6D54F15C-D068-49C5-8ADF-D98FFF32C671}" presName="chevron6" presStyleLbl="alignNode1" presStyleIdx="47" presStyleCnt="49"/>
      <dgm:spPr/>
    </dgm:pt>
    <dgm:pt modelId="{0D755273-C6E6-4C9C-A5B1-9B0134DF2913}" type="pres">
      <dgm:prSet presAssocID="{6D54F15C-D068-49C5-8ADF-D98FFF32C671}" presName="chevron7" presStyleLbl="alignNode1" presStyleIdx="48" presStyleCnt="49"/>
      <dgm:spPr/>
    </dgm:pt>
    <dgm:pt modelId="{0A40ADC4-0DA9-442A-8560-24FBC535D9F1}" type="pres">
      <dgm:prSet presAssocID="{6D54F15C-D068-49C5-8ADF-D98FFF32C671}" presName="childtext" presStyleLbl="solidFgAcc1" presStyleIdx="6" presStyleCnt="7" custScaleX="299156" custScaleY="14911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5D4C819-975D-4A5C-9A05-7026FF8F2489}" srcId="{0EC7B8C1-E1E5-4A65-B432-3AD84D772B8E}" destId="{01FBF179-BEA6-413A-9CF5-45FED8BC6512}" srcOrd="0" destOrd="0" parTransId="{14ED48C6-3437-418A-ADD8-7E38C5F60EDB}" sibTransId="{9FCC19ED-EB1F-461B-947C-DABB9177FD75}"/>
    <dgm:cxn modelId="{B9866904-04AB-48A2-B15B-96750B909B9B}" type="presOf" srcId="{0EC7B8C1-E1E5-4A65-B432-3AD84D772B8E}" destId="{FE6A9718-DE04-4854-83F5-4471A986C636}" srcOrd="0" destOrd="0" presId="urn:microsoft.com/office/officeart/2008/layout/VerticalAccentList"/>
    <dgm:cxn modelId="{07CF1179-D538-4CC1-9DDB-9C089D7E2B7D}" srcId="{B975F2D0-7E0E-4AC2-BF13-CAE55C0A794C}" destId="{95511604-D13F-472B-BB9C-6EC4EB206514}" srcOrd="0" destOrd="0" parTransId="{A5BE7195-8A0E-4457-A3A5-BA766CBCCE11}" sibTransId="{DA86648B-CA4A-43C4-85CF-1A248BB6950D}"/>
    <dgm:cxn modelId="{E5B02EC6-2D62-4122-B2B9-4F661D0D80B0}" srcId="{73B21604-1C5E-457B-BDAE-B8A3F15409A4}" destId="{ACDBF24D-647A-431C-832D-21DEB9FDB6BA}" srcOrd="0" destOrd="0" parTransId="{6048DE7C-5A68-4B7D-B9A1-DA650AF59777}" sibTransId="{8C9BB82F-F5B0-4C02-88E7-B90B8B0AC584}"/>
    <dgm:cxn modelId="{1348A0EB-5EF4-49E2-82F4-7C4699E78820}" srcId="{6D54F15C-D068-49C5-8ADF-D98FFF32C671}" destId="{6843CEBD-DFA4-4F29-9AA9-70533D2F2DCA}" srcOrd="0" destOrd="0" parTransId="{BB6A74D1-9772-4C7D-8C63-8516CE7465E5}" sibTransId="{E153E7F2-71EE-46EE-B3A1-5F88571E55DF}"/>
    <dgm:cxn modelId="{83827752-770C-4C65-B69F-9178302EC40A}" type="presOf" srcId="{68F931A3-9F79-48C2-805E-C2ECFB4B2CD9}" destId="{81E45978-7C5A-4785-A191-D670D7EA6492}" srcOrd="0" destOrd="2" presId="urn:microsoft.com/office/officeart/2008/layout/VerticalAccentList"/>
    <dgm:cxn modelId="{40A7F68E-659B-48F8-A1B6-E6E629CD98B5}" type="presOf" srcId="{95511604-D13F-472B-BB9C-6EC4EB206514}" destId="{4D422770-D1CE-40EF-B5EB-A5FD5D8B68DB}" srcOrd="0" destOrd="0" presId="urn:microsoft.com/office/officeart/2008/layout/VerticalAccentList"/>
    <dgm:cxn modelId="{0148CCA2-1C34-4B9A-9B05-249F7CA61975}" srcId="{6C588528-6FE3-465A-AB58-A0A4721D082F}" destId="{73B21604-1C5E-457B-BDAE-B8A3F15409A4}" srcOrd="4" destOrd="0" parTransId="{29A28E3D-8ACE-4F00-9AF1-EA5D3FB63F29}" sibTransId="{054165A2-71EE-4A4F-BF5E-80E22894E058}"/>
    <dgm:cxn modelId="{1D16D556-B3CA-4205-97AF-1FEC11ECC50D}" type="presOf" srcId="{73B21604-1C5E-457B-BDAE-B8A3F15409A4}" destId="{18199725-9C6C-4917-A4F7-289CB2BBED30}" srcOrd="0" destOrd="0" presId="urn:microsoft.com/office/officeart/2008/layout/VerticalAccentList"/>
    <dgm:cxn modelId="{7258F658-A7EE-40FF-92A2-A6EFB78348D3}" type="presOf" srcId="{9210565D-A959-436D-B520-DD9B02680AF3}" destId="{81E45978-7C5A-4785-A191-D670D7EA6492}" srcOrd="0" destOrd="0" presId="urn:microsoft.com/office/officeart/2008/layout/VerticalAccentList"/>
    <dgm:cxn modelId="{7EBFDA0B-1B1C-4093-8DB5-0DD968430899}" srcId="{6C588528-6FE3-465A-AB58-A0A4721D082F}" destId="{B975F2D0-7E0E-4AC2-BF13-CAE55C0A794C}" srcOrd="3" destOrd="0" parTransId="{3C23FB07-D6B9-4496-9B9E-6FDA50031780}" sibTransId="{45DCDF13-0A94-4498-A634-84273E551022}"/>
    <dgm:cxn modelId="{ACF438A4-7A7A-4CC5-836C-535DEFA11A0A}" type="presOf" srcId="{1AF260A0-F2E6-4444-AABD-C4351F6E984E}" destId="{85CB499A-BE74-4CD9-9F7D-94DFAFAFECD1}" srcOrd="0" destOrd="0" presId="urn:microsoft.com/office/officeart/2008/layout/VerticalAccentList"/>
    <dgm:cxn modelId="{CBC9E19F-A312-4EBF-881A-40B34EE70079}" type="presOf" srcId="{207A869A-4361-4093-B1F0-8DA05B15CC8B}" destId="{15A9EB89-14E7-4DC2-A542-A69E83BB52CF}" srcOrd="0" destOrd="0" presId="urn:microsoft.com/office/officeart/2008/layout/VerticalAccentList"/>
    <dgm:cxn modelId="{91488CE8-DB40-4F36-834C-16BC65F76E18}" type="presOf" srcId="{173C4017-3191-403C-9B29-7F5D344B0682}" destId="{81E45978-7C5A-4785-A191-D670D7EA6492}" srcOrd="0" destOrd="1" presId="urn:microsoft.com/office/officeart/2008/layout/VerticalAccentList"/>
    <dgm:cxn modelId="{477E1EBA-4C30-49DD-AC1F-B1A587AA2701}" srcId="{9210565D-A959-436D-B520-DD9B02680AF3}" destId="{173C4017-3191-403C-9B29-7F5D344B0682}" srcOrd="0" destOrd="0" parTransId="{CA5B85D1-118B-4452-92D9-402C6D8628E7}" sibTransId="{6540C8E8-2BED-4AC5-B0D8-04629E4795E9}"/>
    <dgm:cxn modelId="{863858B8-6194-4F9F-98DB-0A6967A8DD49}" type="presOf" srcId="{6843CEBD-DFA4-4F29-9AA9-70533D2F2DCA}" destId="{0A40ADC4-0DA9-442A-8560-24FBC535D9F1}" srcOrd="0" destOrd="0" presId="urn:microsoft.com/office/officeart/2008/layout/VerticalAccentList"/>
    <dgm:cxn modelId="{4CDEFD90-D2F3-478C-8BD7-0545DBB74B12}" type="presOf" srcId="{EFE5EA0F-B04A-4091-A796-488DA7F152E5}" destId="{658EA7C3-45CB-4107-B30E-0B58F69E0954}" srcOrd="0" destOrd="0" presId="urn:microsoft.com/office/officeart/2008/layout/VerticalAccentList"/>
    <dgm:cxn modelId="{3DDCE8DB-8F6A-46DC-B9D3-938B1F2B052A}" srcId="{9210565D-A959-436D-B520-DD9B02680AF3}" destId="{68F931A3-9F79-48C2-805E-C2ECFB4B2CD9}" srcOrd="1" destOrd="0" parTransId="{E1CE6210-EF46-4395-8172-C5F58E80E732}" sibTransId="{6C191678-9D78-4B44-93FC-D9A3438258D9}"/>
    <dgm:cxn modelId="{5C66E047-7770-49BD-9DBF-73656B7358A0}" type="presOf" srcId="{B975F2D0-7E0E-4AC2-BF13-CAE55C0A794C}" destId="{820F2B92-70E3-49DA-9DE2-31DCA6F10F05}" srcOrd="0" destOrd="0" presId="urn:microsoft.com/office/officeart/2008/layout/VerticalAccentList"/>
    <dgm:cxn modelId="{47821383-890A-468C-9F1D-CA845BE03F2C}" type="presOf" srcId="{9FD66567-A6B6-4961-A830-944E17BEFDB9}" destId="{489565F2-6A3B-48DC-9528-D014AC9A2181}" srcOrd="0" destOrd="0" presId="urn:microsoft.com/office/officeart/2008/layout/VerticalAccentList"/>
    <dgm:cxn modelId="{FD2E168C-EBA4-4C9B-ABCF-95342524AF7E}" type="presOf" srcId="{ACDBF24D-647A-431C-832D-21DEB9FDB6BA}" destId="{3F721258-9FBF-4CB5-BE94-36BA0D67A0F2}" srcOrd="0" destOrd="0" presId="urn:microsoft.com/office/officeart/2008/layout/VerticalAccentList"/>
    <dgm:cxn modelId="{F6581AC9-BDE3-407C-ABC6-8DC5D57DAF08}" type="presOf" srcId="{6C588528-6FE3-465A-AB58-A0A4721D082F}" destId="{29C2E8C6-E33B-4523-9CF1-ABCDD7F9D086}" srcOrd="0" destOrd="0" presId="urn:microsoft.com/office/officeart/2008/layout/VerticalAccentList"/>
    <dgm:cxn modelId="{0DBF8BDA-5D8A-40E7-9551-FC299AB5F01C}" type="presOf" srcId="{E5CFB3EB-99BD-4126-BE27-5452E8CD2667}" destId="{1CE7AA45-6630-410C-8233-1FC9A3A50F89}" srcOrd="0" destOrd="0" presId="urn:microsoft.com/office/officeart/2008/layout/VerticalAccentList"/>
    <dgm:cxn modelId="{B2A42CD6-45FE-41A7-A15D-32AA076121E4}" srcId="{6C588528-6FE3-465A-AB58-A0A4721D082F}" destId="{0EC7B8C1-E1E5-4A65-B432-3AD84D772B8E}" srcOrd="2" destOrd="0" parTransId="{A59FDC9A-CA29-4B67-8D16-A9A93E9CB0C8}" sibTransId="{9BBC8A1F-FE71-4317-A0C4-18398FA886BD}"/>
    <dgm:cxn modelId="{A1149888-2B12-499E-B82B-B1F6939D70E6}" srcId="{E5CFB3EB-99BD-4126-BE27-5452E8CD2667}" destId="{EFE5EA0F-B04A-4091-A796-488DA7F152E5}" srcOrd="0" destOrd="0" parTransId="{E47145F2-5772-482C-85F8-9E6EA65429EE}" sibTransId="{91E43FDD-7E60-400A-A48F-84C7FC28FC94}"/>
    <dgm:cxn modelId="{A1DF1D72-337B-4A48-BF62-52A28726FBF8}" srcId="{9FD66567-A6B6-4961-A830-944E17BEFDB9}" destId="{1AF260A0-F2E6-4444-AABD-C4351F6E984E}" srcOrd="0" destOrd="0" parTransId="{228D58DD-5AB0-44FF-8041-2251D0174388}" sibTransId="{34E72604-220A-440E-A984-D8AEEC9CD56E}"/>
    <dgm:cxn modelId="{ECF0C089-FAA3-45D9-B1E6-A41EAFF2ED02}" srcId="{207A869A-4361-4093-B1F0-8DA05B15CC8B}" destId="{9210565D-A959-436D-B520-DD9B02680AF3}" srcOrd="0" destOrd="0" parTransId="{3F8E821E-33B7-4224-8AFC-874769330344}" sibTransId="{BEAC1648-BF17-4A02-AAF1-8F4B6FA57BDF}"/>
    <dgm:cxn modelId="{EE5EE5CB-02C2-432E-A8EB-CE7AD7BBA31B}" type="presOf" srcId="{6D54F15C-D068-49C5-8ADF-D98FFF32C671}" destId="{82F2FCE0-9C46-4161-A40F-BC4F03F4EE0A}" srcOrd="0" destOrd="0" presId="urn:microsoft.com/office/officeart/2008/layout/VerticalAccentList"/>
    <dgm:cxn modelId="{2FCAC0C9-EFAA-4861-A7E3-F9BF881F7ED2}" srcId="{6C588528-6FE3-465A-AB58-A0A4721D082F}" destId="{6D54F15C-D068-49C5-8ADF-D98FFF32C671}" srcOrd="6" destOrd="0" parTransId="{7DDF8638-7607-4E84-8BA2-79B37B52BD78}" sibTransId="{F1A95FA1-036B-4578-BF1D-ABECD3B0FE7D}"/>
    <dgm:cxn modelId="{47E4F60A-F6D5-489D-A9AD-C2EE26FC0C33}" srcId="{6C588528-6FE3-465A-AB58-A0A4721D082F}" destId="{9FD66567-A6B6-4961-A830-944E17BEFDB9}" srcOrd="1" destOrd="0" parTransId="{E6F0A8CC-EA79-4C38-947F-9B9A0F2152CD}" sibTransId="{42D00FF3-F6BB-478D-9AC3-41B237659706}"/>
    <dgm:cxn modelId="{1708C02F-F7F2-4F55-96A0-03BC7A1B6E6C}" srcId="{6C588528-6FE3-465A-AB58-A0A4721D082F}" destId="{207A869A-4361-4093-B1F0-8DA05B15CC8B}" srcOrd="5" destOrd="0" parTransId="{1B412DF2-7749-41E6-A016-22134BE49431}" sibTransId="{6B07B783-6C36-4CAD-B28A-ACFB71BFFB48}"/>
    <dgm:cxn modelId="{E2942ADD-972D-45A5-BEBF-5C4A629FA004}" srcId="{6C588528-6FE3-465A-AB58-A0A4721D082F}" destId="{E5CFB3EB-99BD-4126-BE27-5452E8CD2667}" srcOrd="0" destOrd="0" parTransId="{818CF68A-DCB9-43CF-A60D-AF22A22F3337}" sibTransId="{045D7F95-FA75-4548-A49A-7FE638BB25A8}"/>
    <dgm:cxn modelId="{2D176E5B-8512-4DE9-A9E4-B90835F40AD1}" type="presOf" srcId="{01FBF179-BEA6-413A-9CF5-45FED8BC6512}" destId="{6027E2AF-2F2B-4CFC-BF47-1E80A5ABD4AD}" srcOrd="0" destOrd="0" presId="urn:microsoft.com/office/officeart/2008/layout/VerticalAccentList"/>
    <dgm:cxn modelId="{197AA0D1-0F86-42AC-8772-4A21202BC3C4}" type="presParOf" srcId="{29C2E8C6-E33B-4523-9CF1-ABCDD7F9D086}" destId="{4186A1C7-32D2-44A1-9ACB-57A6A573E272}" srcOrd="0" destOrd="0" presId="urn:microsoft.com/office/officeart/2008/layout/VerticalAccentList"/>
    <dgm:cxn modelId="{B90B8705-BE95-41F4-8E57-0BAC9278D361}" type="presParOf" srcId="{4186A1C7-32D2-44A1-9ACB-57A6A573E272}" destId="{1CE7AA45-6630-410C-8233-1FC9A3A50F89}" srcOrd="0" destOrd="0" presId="urn:microsoft.com/office/officeart/2008/layout/VerticalAccentList"/>
    <dgm:cxn modelId="{D5C19859-ED3B-40EC-929C-1579E4850EA7}" type="presParOf" srcId="{29C2E8C6-E33B-4523-9CF1-ABCDD7F9D086}" destId="{3DAE17F7-84F0-4BA0-9A16-41BBC1148198}" srcOrd="1" destOrd="0" presId="urn:microsoft.com/office/officeart/2008/layout/VerticalAccentList"/>
    <dgm:cxn modelId="{27574B8C-3B44-4E85-B1BF-6A4113E39475}" type="presParOf" srcId="{3DAE17F7-84F0-4BA0-9A16-41BBC1148198}" destId="{BF1C564E-16AD-4E0B-92FD-AFA4C1BA6AB2}" srcOrd="0" destOrd="0" presId="urn:microsoft.com/office/officeart/2008/layout/VerticalAccentList"/>
    <dgm:cxn modelId="{D109C553-8F67-4574-AD08-F1D575C6E6F0}" type="presParOf" srcId="{3DAE17F7-84F0-4BA0-9A16-41BBC1148198}" destId="{2153F1BC-26D5-49CF-AF0F-A051E1689800}" srcOrd="1" destOrd="0" presId="urn:microsoft.com/office/officeart/2008/layout/VerticalAccentList"/>
    <dgm:cxn modelId="{7ACA32D5-8547-40ED-9B1B-A9BF80AA90C5}" type="presParOf" srcId="{3DAE17F7-84F0-4BA0-9A16-41BBC1148198}" destId="{D53D746D-B0C4-46CE-8A9D-A1CBA08ABFA0}" srcOrd="2" destOrd="0" presId="urn:microsoft.com/office/officeart/2008/layout/VerticalAccentList"/>
    <dgm:cxn modelId="{8B79AF48-5F16-4625-B3E5-10F3C1997C72}" type="presParOf" srcId="{3DAE17F7-84F0-4BA0-9A16-41BBC1148198}" destId="{8BBB2009-07F3-4A4E-9EE5-A6F09AEB0438}" srcOrd="3" destOrd="0" presId="urn:microsoft.com/office/officeart/2008/layout/VerticalAccentList"/>
    <dgm:cxn modelId="{8EE7CA0E-E661-4542-9FBA-6AF313BE0AA2}" type="presParOf" srcId="{3DAE17F7-84F0-4BA0-9A16-41BBC1148198}" destId="{4D7444FB-2449-461E-9C7B-F06363A3A553}" srcOrd="4" destOrd="0" presId="urn:microsoft.com/office/officeart/2008/layout/VerticalAccentList"/>
    <dgm:cxn modelId="{A9975D5C-9552-4536-8FEB-42B956B5D3EB}" type="presParOf" srcId="{3DAE17F7-84F0-4BA0-9A16-41BBC1148198}" destId="{88C15A84-3C82-4982-A0D3-6620353983D9}" srcOrd="5" destOrd="0" presId="urn:microsoft.com/office/officeart/2008/layout/VerticalAccentList"/>
    <dgm:cxn modelId="{8690F1C7-FD2C-4D1A-B921-A8BB62B1402B}" type="presParOf" srcId="{3DAE17F7-84F0-4BA0-9A16-41BBC1148198}" destId="{FE52F17B-8947-4E1B-A77B-2D1F67698CA2}" srcOrd="6" destOrd="0" presId="urn:microsoft.com/office/officeart/2008/layout/VerticalAccentList"/>
    <dgm:cxn modelId="{3C04B710-ADFD-4E4A-9DE4-D6DEFFC60F4F}" type="presParOf" srcId="{3DAE17F7-84F0-4BA0-9A16-41BBC1148198}" destId="{658EA7C3-45CB-4107-B30E-0B58F69E0954}" srcOrd="7" destOrd="0" presId="urn:microsoft.com/office/officeart/2008/layout/VerticalAccentList"/>
    <dgm:cxn modelId="{3020D225-F44D-441B-9F8E-1F93B0446762}" type="presParOf" srcId="{29C2E8C6-E33B-4523-9CF1-ABCDD7F9D086}" destId="{6E3995A8-911E-44A4-B5BD-84B6AB0D3B1C}" srcOrd="2" destOrd="0" presId="urn:microsoft.com/office/officeart/2008/layout/VerticalAccentList"/>
    <dgm:cxn modelId="{9359AE94-2832-485C-A57C-FB2089755A59}" type="presParOf" srcId="{29C2E8C6-E33B-4523-9CF1-ABCDD7F9D086}" destId="{217C16C0-5D58-41B1-A41A-9409FC8B47E3}" srcOrd="3" destOrd="0" presId="urn:microsoft.com/office/officeart/2008/layout/VerticalAccentList"/>
    <dgm:cxn modelId="{A216F084-D572-43FE-B823-3906F83AD0B5}" type="presParOf" srcId="{217C16C0-5D58-41B1-A41A-9409FC8B47E3}" destId="{489565F2-6A3B-48DC-9528-D014AC9A2181}" srcOrd="0" destOrd="0" presId="urn:microsoft.com/office/officeart/2008/layout/VerticalAccentList"/>
    <dgm:cxn modelId="{CE1BE472-0A00-462C-B5FD-464C70C76286}" type="presParOf" srcId="{29C2E8C6-E33B-4523-9CF1-ABCDD7F9D086}" destId="{C1B3B124-6F6F-4E68-B35D-DE19693FBB68}" srcOrd="4" destOrd="0" presId="urn:microsoft.com/office/officeart/2008/layout/VerticalAccentList"/>
    <dgm:cxn modelId="{3127E431-1923-4C50-8A35-4394394B1B25}" type="presParOf" srcId="{C1B3B124-6F6F-4E68-B35D-DE19693FBB68}" destId="{91CED20A-30BA-4E2C-BCE5-171807149B01}" srcOrd="0" destOrd="0" presId="urn:microsoft.com/office/officeart/2008/layout/VerticalAccentList"/>
    <dgm:cxn modelId="{7AD5C2E8-FA73-43D4-BE29-25BD5B590F6D}" type="presParOf" srcId="{C1B3B124-6F6F-4E68-B35D-DE19693FBB68}" destId="{ED6F9879-5E8C-49A9-91DD-E4C58EA96A21}" srcOrd="1" destOrd="0" presId="urn:microsoft.com/office/officeart/2008/layout/VerticalAccentList"/>
    <dgm:cxn modelId="{9FD57741-E3A8-42B4-AE1D-BF9EC66FE434}" type="presParOf" srcId="{C1B3B124-6F6F-4E68-B35D-DE19693FBB68}" destId="{3F8FA63E-4CC5-4718-9538-DA9BDA2B2485}" srcOrd="2" destOrd="0" presId="urn:microsoft.com/office/officeart/2008/layout/VerticalAccentList"/>
    <dgm:cxn modelId="{9BE9F0B5-E775-4F3A-AE98-5A66538DFD6C}" type="presParOf" srcId="{C1B3B124-6F6F-4E68-B35D-DE19693FBB68}" destId="{131D97D5-F263-4FB1-9E5E-976C7693A93E}" srcOrd="3" destOrd="0" presId="urn:microsoft.com/office/officeart/2008/layout/VerticalAccentList"/>
    <dgm:cxn modelId="{FF5F6DED-0A58-4A1C-B20C-8F37AA7AE5C4}" type="presParOf" srcId="{C1B3B124-6F6F-4E68-B35D-DE19693FBB68}" destId="{3F5B936D-BAD8-43AD-A363-527F52F2BC48}" srcOrd="4" destOrd="0" presId="urn:microsoft.com/office/officeart/2008/layout/VerticalAccentList"/>
    <dgm:cxn modelId="{4C4CB27E-EA85-45B6-AEF8-958D4FFA4161}" type="presParOf" srcId="{C1B3B124-6F6F-4E68-B35D-DE19693FBB68}" destId="{C5F456A8-F94D-4FBD-8488-50414AB4753F}" srcOrd="5" destOrd="0" presId="urn:microsoft.com/office/officeart/2008/layout/VerticalAccentList"/>
    <dgm:cxn modelId="{DD0DE234-4662-493F-95F4-24154ADEFC92}" type="presParOf" srcId="{C1B3B124-6F6F-4E68-B35D-DE19693FBB68}" destId="{95933E90-CFB2-4FCD-AA5B-C98088C5D635}" srcOrd="6" destOrd="0" presId="urn:microsoft.com/office/officeart/2008/layout/VerticalAccentList"/>
    <dgm:cxn modelId="{66521714-7B44-4187-AD06-C88ED92185AC}" type="presParOf" srcId="{C1B3B124-6F6F-4E68-B35D-DE19693FBB68}" destId="{85CB499A-BE74-4CD9-9F7D-94DFAFAFECD1}" srcOrd="7" destOrd="0" presId="urn:microsoft.com/office/officeart/2008/layout/VerticalAccentList"/>
    <dgm:cxn modelId="{176364E7-2FCC-451C-83CF-63E63A0A1B88}" type="presParOf" srcId="{29C2E8C6-E33B-4523-9CF1-ABCDD7F9D086}" destId="{A3BB7231-125A-4C5A-BD9A-757F7B4DEA84}" srcOrd="5" destOrd="0" presId="urn:microsoft.com/office/officeart/2008/layout/VerticalAccentList"/>
    <dgm:cxn modelId="{8CF6B740-C28B-45C0-8FC4-53F227DE001B}" type="presParOf" srcId="{29C2E8C6-E33B-4523-9CF1-ABCDD7F9D086}" destId="{76E70E01-D155-48C2-AFE0-8AB6104B7260}" srcOrd="6" destOrd="0" presId="urn:microsoft.com/office/officeart/2008/layout/VerticalAccentList"/>
    <dgm:cxn modelId="{C8C5D78B-2B90-4447-94E0-359AA9A3A110}" type="presParOf" srcId="{76E70E01-D155-48C2-AFE0-8AB6104B7260}" destId="{FE6A9718-DE04-4854-83F5-4471A986C636}" srcOrd="0" destOrd="0" presId="urn:microsoft.com/office/officeart/2008/layout/VerticalAccentList"/>
    <dgm:cxn modelId="{77FE9AB6-338C-4100-9AC9-E2D906D90247}" type="presParOf" srcId="{29C2E8C6-E33B-4523-9CF1-ABCDD7F9D086}" destId="{B5EB6F4A-8B32-4154-BA24-D68D25649CCD}" srcOrd="7" destOrd="0" presId="urn:microsoft.com/office/officeart/2008/layout/VerticalAccentList"/>
    <dgm:cxn modelId="{A258477B-838C-4416-9CFA-4D68DC677406}" type="presParOf" srcId="{B5EB6F4A-8B32-4154-BA24-D68D25649CCD}" destId="{AE2AED3C-396F-4F4B-839C-7891DA36F0CB}" srcOrd="0" destOrd="0" presId="urn:microsoft.com/office/officeart/2008/layout/VerticalAccentList"/>
    <dgm:cxn modelId="{C41D9A3D-011D-4FE4-B065-A27430D0D050}" type="presParOf" srcId="{B5EB6F4A-8B32-4154-BA24-D68D25649CCD}" destId="{71D60394-4F5A-47BF-B5A8-65CF6704CB14}" srcOrd="1" destOrd="0" presId="urn:microsoft.com/office/officeart/2008/layout/VerticalAccentList"/>
    <dgm:cxn modelId="{54C6B5A7-E248-4E2A-92E6-E9D4D620FB67}" type="presParOf" srcId="{B5EB6F4A-8B32-4154-BA24-D68D25649CCD}" destId="{233BBCA8-C157-44AC-BB4A-0D22BC0E6901}" srcOrd="2" destOrd="0" presId="urn:microsoft.com/office/officeart/2008/layout/VerticalAccentList"/>
    <dgm:cxn modelId="{FB1BE2DF-BB40-4129-96B1-FF00A7C83DEC}" type="presParOf" srcId="{B5EB6F4A-8B32-4154-BA24-D68D25649CCD}" destId="{392CB5F0-EC8C-47C2-808C-E47D55DCF16A}" srcOrd="3" destOrd="0" presId="urn:microsoft.com/office/officeart/2008/layout/VerticalAccentList"/>
    <dgm:cxn modelId="{320DD042-1B3A-43DD-AA9D-25873AD5F390}" type="presParOf" srcId="{B5EB6F4A-8B32-4154-BA24-D68D25649CCD}" destId="{FB9BCD8E-1F93-4483-A1FB-C96FAB19BCFA}" srcOrd="4" destOrd="0" presId="urn:microsoft.com/office/officeart/2008/layout/VerticalAccentList"/>
    <dgm:cxn modelId="{8566708A-E1DD-438F-9439-A192B1D9D5A8}" type="presParOf" srcId="{B5EB6F4A-8B32-4154-BA24-D68D25649CCD}" destId="{B75953D9-988F-401B-8412-8DE0BA3AB370}" srcOrd="5" destOrd="0" presId="urn:microsoft.com/office/officeart/2008/layout/VerticalAccentList"/>
    <dgm:cxn modelId="{E67A47D3-C966-4164-9B83-B22B5F4181F1}" type="presParOf" srcId="{B5EB6F4A-8B32-4154-BA24-D68D25649CCD}" destId="{2C79F56F-B772-40B0-9DE5-F02C9E7DE63A}" srcOrd="6" destOrd="0" presId="urn:microsoft.com/office/officeart/2008/layout/VerticalAccentList"/>
    <dgm:cxn modelId="{AC68160E-22D8-458F-96D4-ACFCAEF21F39}" type="presParOf" srcId="{B5EB6F4A-8B32-4154-BA24-D68D25649CCD}" destId="{6027E2AF-2F2B-4CFC-BF47-1E80A5ABD4AD}" srcOrd="7" destOrd="0" presId="urn:microsoft.com/office/officeart/2008/layout/VerticalAccentList"/>
    <dgm:cxn modelId="{5FCC0AE0-1546-4E7D-A258-60093AF3EFC1}" type="presParOf" srcId="{29C2E8C6-E33B-4523-9CF1-ABCDD7F9D086}" destId="{34F03A79-247F-479E-ABA8-EF01BE608554}" srcOrd="8" destOrd="0" presId="urn:microsoft.com/office/officeart/2008/layout/VerticalAccentList"/>
    <dgm:cxn modelId="{8DBE4DCB-9C02-4F67-A7D7-BCCF64BDFC44}" type="presParOf" srcId="{29C2E8C6-E33B-4523-9CF1-ABCDD7F9D086}" destId="{E9240425-C6B4-4520-99E9-F2966ACFE435}" srcOrd="9" destOrd="0" presId="urn:microsoft.com/office/officeart/2008/layout/VerticalAccentList"/>
    <dgm:cxn modelId="{47962ED1-9DB9-4315-97F2-AEC68B3DAAEB}" type="presParOf" srcId="{E9240425-C6B4-4520-99E9-F2966ACFE435}" destId="{820F2B92-70E3-49DA-9DE2-31DCA6F10F05}" srcOrd="0" destOrd="0" presId="urn:microsoft.com/office/officeart/2008/layout/VerticalAccentList"/>
    <dgm:cxn modelId="{98AC4740-9866-4143-91D3-D37CB1EFE3EF}" type="presParOf" srcId="{29C2E8C6-E33B-4523-9CF1-ABCDD7F9D086}" destId="{40EBA19F-DC90-48D9-8A3E-B03CA4D3F92A}" srcOrd="10" destOrd="0" presId="urn:microsoft.com/office/officeart/2008/layout/VerticalAccentList"/>
    <dgm:cxn modelId="{50F5622F-157D-450E-B7A6-04AB987CCEF9}" type="presParOf" srcId="{40EBA19F-DC90-48D9-8A3E-B03CA4D3F92A}" destId="{F70A0442-BC77-4177-BD10-CD330A42981F}" srcOrd="0" destOrd="0" presId="urn:microsoft.com/office/officeart/2008/layout/VerticalAccentList"/>
    <dgm:cxn modelId="{0F04215C-A87F-471D-B420-F3A7ECCED74D}" type="presParOf" srcId="{40EBA19F-DC90-48D9-8A3E-B03CA4D3F92A}" destId="{707E0644-87E8-441A-8124-4DD1D1F5CF82}" srcOrd="1" destOrd="0" presId="urn:microsoft.com/office/officeart/2008/layout/VerticalAccentList"/>
    <dgm:cxn modelId="{5FA14006-2B3B-40AF-9739-4EBF2BFEC6FC}" type="presParOf" srcId="{40EBA19F-DC90-48D9-8A3E-B03CA4D3F92A}" destId="{3128454A-1613-465F-BF4C-61F2F7C83E25}" srcOrd="2" destOrd="0" presId="urn:microsoft.com/office/officeart/2008/layout/VerticalAccentList"/>
    <dgm:cxn modelId="{241D6280-EA8B-4A7E-B985-73E93B3AA544}" type="presParOf" srcId="{40EBA19F-DC90-48D9-8A3E-B03CA4D3F92A}" destId="{7A665CFD-0471-4D16-92AE-A989CB280495}" srcOrd="3" destOrd="0" presId="urn:microsoft.com/office/officeart/2008/layout/VerticalAccentList"/>
    <dgm:cxn modelId="{3C184EC3-7121-43EC-B25D-0FEDCAE2D9D6}" type="presParOf" srcId="{40EBA19F-DC90-48D9-8A3E-B03CA4D3F92A}" destId="{E962D609-001B-4890-9598-848632C21EB6}" srcOrd="4" destOrd="0" presId="urn:microsoft.com/office/officeart/2008/layout/VerticalAccentList"/>
    <dgm:cxn modelId="{5CF52361-8CA6-40E5-A96E-C497CABAD4E1}" type="presParOf" srcId="{40EBA19F-DC90-48D9-8A3E-B03CA4D3F92A}" destId="{245FFD5B-359E-4067-ADD7-F794703A8F2B}" srcOrd="5" destOrd="0" presId="urn:microsoft.com/office/officeart/2008/layout/VerticalAccentList"/>
    <dgm:cxn modelId="{B8FAE246-EC3C-4CE8-A4AD-021C27ED814C}" type="presParOf" srcId="{40EBA19F-DC90-48D9-8A3E-B03CA4D3F92A}" destId="{2D90F1A8-394B-4201-ADE8-D035D4CEFA77}" srcOrd="6" destOrd="0" presId="urn:microsoft.com/office/officeart/2008/layout/VerticalAccentList"/>
    <dgm:cxn modelId="{72BDCB95-0B1A-4F7C-92DA-0B9561055FF4}" type="presParOf" srcId="{40EBA19F-DC90-48D9-8A3E-B03CA4D3F92A}" destId="{4D422770-D1CE-40EF-B5EB-A5FD5D8B68DB}" srcOrd="7" destOrd="0" presId="urn:microsoft.com/office/officeart/2008/layout/VerticalAccentList"/>
    <dgm:cxn modelId="{11A84BD5-6946-4BBA-B913-DFECC3C15552}" type="presParOf" srcId="{29C2E8C6-E33B-4523-9CF1-ABCDD7F9D086}" destId="{5604A912-D752-439F-9E02-E3D00B218629}" srcOrd="11" destOrd="0" presId="urn:microsoft.com/office/officeart/2008/layout/VerticalAccentList"/>
    <dgm:cxn modelId="{2569AF69-8B7F-47C3-91D8-6056FAF9197C}" type="presParOf" srcId="{29C2E8C6-E33B-4523-9CF1-ABCDD7F9D086}" destId="{F5039F30-2147-48CD-9341-651C67B5129D}" srcOrd="12" destOrd="0" presId="urn:microsoft.com/office/officeart/2008/layout/VerticalAccentList"/>
    <dgm:cxn modelId="{125E57C9-8778-485A-9B56-6A4DD129DA0F}" type="presParOf" srcId="{F5039F30-2147-48CD-9341-651C67B5129D}" destId="{18199725-9C6C-4917-A4F7-289CB2BBED30}" srcOrd="0" destOrd="0" presId="urn:microsoft.com/office/officeart/2008/layout/VerticalAccentList"/>
    <dgm:cxn modelId="{6F435911-C3F8-41CE-AA38-94E32E08EAF2}" type="presParOf" srcId="{29C2E8C6-E33B-4523-9CF1-ABCDD7F9D086}" destId="{1B5FA7C2-D299-46AA-9744-4B5CEE9E9B12}" srcOrd="13" destOrd="0" presId="urn:microsoft.com/office/officeart/2008/layout/VerticalAccentList"/>
    <dgm:cxn modelId="{29BAB8CB-24A7-478B-A8AA-59E58986C5E2}" type="presParOf" srcId="{1B5FA7C2-D299-46AA-9744-4B5CEE9E9B12}" destId="{4B6BD011-0C9B-4E0E-B235-A166ADA6C5D4}" srcOrd="0" destOrd="0" presId="urn:microsoft.com/office/officeart/2008/layout/VerticalAccentList"/>
    <dgm:cxn modelId="{36E1BF5D-EC8A-48F0-8720-E27E8B13CCEB}" type="presParOf" srcId="{1B5FA7C2-D299-46AA-9744-4B5CEE9E9B12}" destId="{4A239420-E59A-4163-B8EF-E1ACB90A0A20}" srcOrd="1" destOrd="0" presId="urn:microsoft.com/office/officeart/2008/layout/VerticalAccentList"/>
    <dgm:cxn modelId="{F64E2C86-2A25-48D8-BD8F-EE9964282B7F}" type="presParOf" srcId="{1B5FA7C2-D299-46AA-9744-4B5CEE9E9B12}" destId="{6B3B6978-AE7A-4BF7-8D76-6C5E72FDD456}" srcOrd="2" destOrd="0" presId="urn:microsoft.com/office/officeart/2008/layout/VerticalAccentList"/>
    <dgm:cxn modelId="{A2E8808A-C4F0-4E0C-8533-7B59E6F801E7}" type="presParOf" srcId="{1B5FA7C2-D299-46AA-9744-4B5CEE9E9B12}" destId="{E797AB4C-FCC7-461E-83EA-0876379BABEF}" srcOrd="3" destOrd="0" presId="urn:microsoft.com/office/officeart/2008/layout/VerticalAccentList"/>
    <dgm:cxn modelId="{13BA7026-F78C-4A14-BB6A-6B7060E485D7}" type="presParOf" srcId="{1B5FA7C2-D299-46AA-9744-4B5CEE9E9B12}" destId="{089D5370-8723-4D2B-93E5-7B6D1CFE67B4}" srcOrd="4" destOrd="0" presId="urn:microsoft.com/office/officeart/2008/layout/VerticalAccentList"/>
    <dgm:cxn modelId="{C9D6D757-D83E-495C-8908-D86254446D2D}" type="presParOf" srcId="{1B5FA7C2-D299-46AA-9744-4B5CEE9E9B12}" destId="{3418BB6E-EE00-44B0-A271-8644B35725F6}" srcOrd="5" destOrd="0" presId="urn:microsoft.com/office/officeart/2008/layout/VerticalAccentList"/>
    <dgm:cxn modelId="{9A94F1C4-68ED-4C19-AA5D-E65669792CAC}" type="presParOf" srcId="{1B5FA7C2-D299-46AA-9744-4B5CEE9E9B12}" destId="{74E290FF-3F6E-4D0E-89B2-976521B05341}" srcOrd="6" destOrd="0" presId="urn:microsoft.com/office/officeart/2008/layout/VerticalAccentList"/>
    <dgm:cxn modelId="{F53D493A-3703-4191-86C9-1B4132288F1D}" type="presParOf" srcId="{1B5FA7C2-D299-46AA-9744-4B5CEE9E9B12}" destId="{3F721258-9FBF-4CB5-BE94-36BA0D67A0F2}" srcOrd="7" destOrd="0" presId="urn:microsoft.com/office/officeart/2008/layout/VerticalAccentList"/>
    <dgm:cxn modelId="{838851F7-93E9-43EE-BE2C-92D3A823EC3B}" type="presParOf" srcId="{29C2E8C6-E33B-4523-9CF1-ABCDD7F9D086}" destId="{B383DB73-B558-498A-9B44-1CD50C56922B}" srcOrd="14" destOrd="0" presId="urn:microsoft.com/office/officeart/2008/layout/VerticalAccentList"/>
    <dgm:cxn modelId="{5B67F14D-A599-4784-A9F6-7A7B2B557B7F}" type="presParOf" srcId="{29C2E8C6-E33B-4523-9CF1-ABCDD7F9D086}" destId="{FCC99141-B8BC-4DFF-907D-C08A41423633}" srcOrd="15" destOrd="0" presId="urn:microsoft.com/office/officeart/2008/layout/VerticalAccentList"/>
    <dgm:cxn modelId="{DF838671-A05D-4232-95F9-91FF4D05972B}" type="presParOf" srcId="{FCC99141-B8BC-4DFF-907D-C08A41423633}" destId="{15A9EB89-14E7-4DC2-A542-A69E83BB52CF}" srcOrd="0" destOrd="0" presId="urn:microsoft.com/office/officeart/2008/layout/VerticalAccentList"/>
    <dgm:cxn modelId="{7E2CAABD-07A7-4383-9745-388207F3698E}" type="presParOf" srcId="{29C2E8C6-E33B-4523-9CF1-ABCDD7F9D086}" destId="{A482FFEC-8FB2-4C01-9173-4BDB8FC25F8A}" srcOrd="16" destOrd="0" presId="urn:microsoft.com/office/officeart/2008/layout/VerticalAccentList"/>
    <dgm:cxn modelId="{6587BF65-B0E9-4082-95F3-7758F4D4387A}" type="presParOf" srcId="{A482FFEC-8FB2-4C01-9173-4BDB8FC25F8A}" destId="{3270C484-08DB-4A5D-B792-65A723D62E79}" srcOrd="0" destOrd="0" presId="urn:microsoft.com/office/officeart/2008/layout/VerticalAccentList"/>
    <dgm:cxn modelId="{F5746203-1522-453D-A404-99768DBD800D}" type="presParOf" srcId="{A482FFEC-8FB2-4C01-9173-4BDB8FC25F8A}" destId="{5FDE371D-6CDD-4288-8936-897262908147}" srcOrd="1" destOrd="0" presId="urn:microsoft.com/office/officeart/2008/layout/VerticalAccentList"/>
    <dgm:cxn modelId="{96CCB7BD-2A61-4750-9A84-F10BB2183AB0}" type="presParOf" srcId="{A482FFEC-8FB2-4C01-9173-4BDB8FC25F8A}" destId="{C3F6DAB8-36DF-4E4F-AC0A-D3196E122635}" srcOrd="2" destOrd="0" presId="urn:microsoft.com/office/officeart/2008/layout/VerticalAccentList"/>
    <dgm:cxn modelId="{772FFE6E-7058-446A-9763-CD53396E16E2}" type="presParOf" srcId="{A482FFEC-8FB2-4C01-9173-4BDB8FC25F8A}" destId="{FC5039BA-C5EF-424C-AB53-B4C8E26F2F85}" srcOrd="3" destOrd="0" presId="urn:microsoft.com/office/officeart/2008/layout/VerticalAccentList"/>
    <dgm:cxn modelId="{CE0AA33B-A402-44F6-A5A5-9839785BAFB4}" type="presParOf" srcId="{A482FFEC-8FB2-4C01-9173-4BDB8FC25F8A}" destId="{A0AC9583-16B6-4451-A6D2-2431A7C8B5B2}" srcOrd="4" destOrd="0" presId="urn:microsoft.com/office/officeart/2008/layout/VerticalAccentList"/>
    <dgm:cxn modelId="{0CF68854-E281-46E3-844D-3376AEA22034}" type="presParOf" srcId="{A482FFEC-8FB2-4C01-9173-4BDB8FC25F8A}" destId="{5031F804-31A4-4427-8CCB-82892626A677}" srcOrd="5" destOrd="0" presId="urn:microsoft.com/office/officeart/2008/layout/VerticalAccentList"/>
    <dgm:cxn modelId="{9E7C8660-E410-45E7-9755-C53C04B4EF68}" type="presParOf" srcId="{A482FFEC-8FB2-4C01-9173-4BDB8FC25F8A}" destId="{3B4AAB8A-DD11-4B84-97A0-474153594BE0}" srcOrd="6" destOrd="0" presId="urn:microsoft.com/office/officeart/2008/layout/VerticalAccentList"/>
    <dgm:cxn modelId="{30A8433E-0D3D-4A68-8DD2-FC86B66AC06F}" type="presParOf" srcId="{A482FFEC-8FB2-4C01-9173-4BDB8FC25F8A}" destId="{81E45978-7C5A-4785-A191-D670D7EA6492}" srcOrd="7" destOrd="0" presId="urn:microsoft.com/office/officeart/2008/layout/VerticalAccentList"/>
    <dgm:cxn modelId="{819A53F1-EC23-432B-8DA4-4446F49AAF83}" type="presParOf" srcId="{29C2E8C6-E33B-4523-9CF1-ABCDD7F9D086}" destId="{5B1322BB-8199-4528-BB80-8F3A86EFDFEA}" srcOrd="17" destOrd="0" presId="urn:microsoft.com/office/officeart/2008/layout/VerticalAccentList"/>
    <dgm:cxn modelId="{71222670-4E29-4BE6-9B11-78669A67760B}" type="presParOf" srcId="{29C2E8C6-E33B-4523-9CF1-ABCDD7F9D086}" destId="{A304AB16-1F54-44BF-8712-6723720D4D37}" srcOrd="18" destOrd="0" presId="urn:microsoft.com/office/officeart/2008/layout/VerticalAccentList"/>
    <dgm:cxn modelId="{FE90F1E8-1B13-4708-9DBF-C98A38D9ADAD}" type="presParOf" srcId="{A304AB16-1F54-44BF-8712-6723720D4D37}" destId="{82F2FCE0-9C46-4161-A40F-BC4F03F4EE0A}" srcOrd="0" destOrd="0" presId="urn:microsoft.com/office/officeart/2008/layout/VerticalAccentList"/>
    <dgm:cxn modelId="{64F0EF44-9C43-410F-B6E2-B2BCC7642501}" type="presParOf" srcId="{29C2E8C6-E33B-4523-9CF1-ABCDD7F9D086}" destId="{E7C9A4C3-8F6F-49E1-B1F4-E9BB4E604D39}" srcOrd="19" destOrd="0" presId="urn:microsoft.com/office/officeart/2008/layout/VerticalAccentList"/>
    <dgm:cxn modelId="{9355C594-4FF5-425C-9027-A3FB3E969434}" type="presParOf" srcId="{E7C9A4C3-8F6F-49E1-B1F4-E9BB4E604D39}" destId="{0D110AAE-19BE-47D4-B7B5-39156E221521}" srcOrd="0" destOrd="0" presId="urn:microsoft.com/office/officeart/2008/layout/VerticalAccentList"/>
    <dgm:cxn modelId="{F2319A11-EB97-48F4-B08D-22C2DB013382}" type="presParOf" srcId="{E7C9A4C3-8F6F-49E1-B1F4-E9BB4E604D39}" destId="{3C0D706B-0162-4C0E-B86B-BD9828EC7D2B}" srcOrd="1" destOrd="0" presId="urn:microsoft.com/office/officeart/2008/layout/VerticalAccentList"/>
    <dgm:cxn modelId="{01B97048-0AE0-4CA0-8385-3BC35BA6935E}" type="presParOf" srcId="{E7C9A4C3-8F6F-49E1-B1F4-E9BB4E604D39}" destId="{AF427C37-F543-46D6-BA73-3DE6C7AC08E5}" srcOrd="2" destOrd="0" presId="urn:microsoft.com/office/officeart/2008/layout/VerticalAccentList"/>
    <dgm:cxn modelId="{6F059B04-6485-4884-A37A-87AB0F9E50EC}" type="presParOf" srcId="{E7C9A4C3-8F6F-49E1-B1F4-E9BB4E604D39}" destId="{1A1D1C83-FBB9-4D15-897A-D6A3A1BDE288}" srcOrd="3" destOrd="0" presId="urn:microsoft.com/office/officeart/2008/layout/VerticalAccentList"/>
    <dgm:cxn modelId="{74FD36DA-CCBE-4CD0-806A-CB603F28071B}" type="presParOf" srcId="{E7C9A4C3-8F6F-49E1-B1F4-E9BB4E604D39}" destId="{A937C0AA-2760-4E8E-B54D-596242A7116F}" srcOrd="4" destOrd="0" presId="urn:microsoft.com/office/officeart/2008/layout/VerticalAccentList"/>
    <dgm:cxn modelId="{3AE76063-535A-4C71-A40F-CEEB94609B35}" type="presParOf" srcId="{E7C9A4C3-8F6F-49E1-B1F4-E9BB4E604D39}" destId="{E656EDDA-9893-4DF4-A2FA-AD8168DA243B}" srcOrd="5" destOrd="0" presId="urn:microsoft.com/office/officeart/2008/layout/VerticalAccentList"/>
    <dgm:cxn modelId="{57C178FE-9693-4979-BF19-3EF930015CD7}" type="presParOf" srcId="{E7C9A4C3-8F6F-49E1-B1F4-E9BB4E604D39}" destId="{0D755273-C6E6-4C9C-A5B1-9B0134DF2913}" srcOrd="6" destOrd="0" presId="urn:microsoft.com/office/officeart/2008/layout/VerticalAccentList"/>
    <dgm:cxn modelId="{4421C2EB-C5FE-44C9-AD0B-8F4B148782CD}" type="presParOf" srcId="{E7C9A4C3-8F6F-49E1-B1F4-E9BB4E604D39}" destId="{0A40ADC4-0DA9-442A-8560-24FBC535D9F1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E01E7-A380-4460-B5EC-2B25C105C85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48CC4-ED30-4DDF-918B-7577696DF3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269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 hasCustomPrompt="1"/>
          </p:nvPr>
        </p:nvSpPr>
        <p:spPr>
          <a:xfrm>
            <a:off x="611666" y="1412778"/>
            <a:ext cx="7773750" cy="1470025"/>
          </a:xfrm>
        </p:spPr>
        <p:txBody>
          <a:bodyPr/>
          <a:lstStyle>
            <a:lvl1pPr>
              <a:defRPr b="1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Dersin adını yazmak için tıklayınız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0" y="4221088"/>
            <a:ext cx="5076938" cy="1752600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Ünitenin adını yazmak için tıklayınız.</a:t>
            </a:r>
            <a:endParaRPr lang="tr-TR" dirty="0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1115810" y="6381330"/>
            <a:ext cx="2133971" cy="365125"/>
          </a:xfrm>
        </p:spPr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348446" y="6381330"/>
            <a:ext cx="3096882" cy="365125"/>
          </a:xfrm>
        </p:spPr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4338" y="6381330"/>
            <a:ext cx="2133971" cy="365125"/>
          </a:xfrm>
        </p:spPr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1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1980056" y="0"/>
            <a:ext cx="7165532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1115810" y="6381330"/>
            <a:ext cx="2133971" cy="365125"/>
          </a:xfrm>
        </p:spPr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4339" y="6381330"/>
            <a:ext cx="1763522" cy="365125"/>
          </a:xfrm>
        </p:spPr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 9"/>
          <p:cNvGrpSpPr/>
          <p:nvPr userDrawn="1"/>
        </p:nvGrpSpPr>
        <p:grpSpPr>
          <a:xfrm>
            <a:off x="0" y="0"/>
            <a:ext cx="1691974" cy="908720"/>
            <a:chOff x="0" y="0"/>
            <a:chExt cx="1691680" cy="908720"/>
          </a:xfrm>
        </p:grpSpPr>
        <p:sp>
          <p:nvSpPr>
            <p:cNvPr id="11" name="Dikdörtgen 10"/>
            <p:cNvSpPr/>
            <p:nvPr userDrawn="1"/>
          </p:nvSpPr>
          <p:spPr>
            <a:xfrm>
              <a:off x="0" y="0"/>
              <a:ext cx="1259632" cy="76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2" name="Dikdörtgen 11"/>
            <p:cNvSpPr/>
            <p:nvPr userDrawn="1"/>
          </p:nvSpPr>
          <p:spPr>
            <a:xfrm>
              <a:off x="323528" y="260648"/>
              <a:ext cx="13681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pic>
        <p:nvPicPr>
          <p:cNvPr id="1027" name="Picture 3" descr="C:\Users\A.Daş\Desktop\logolarTumu\logoAt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9" y="-27384"/>
            <a:ext cx="648935" cy="63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.Daş\Desktop\logolarTumu\yaziT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6" y="7479"/>
            <a:ext cx="1622267" cy="10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95605" y="1087850"/>
            <a:ext cx="8426399" cy="4789422"/>
          </a:xfrm>
        </p:spPr>
        <p:txBody>
          <a:bodyPr anchor="t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98996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421753" y="6356352"/>
            <a:ext cx="2133971" cy="365125"/>
          </a:xfrm>
        </p:spPr>
        <p:txBody>
          <a:bodyPr/>
          <a:lstStyle/>
          <a:p>
            <a:fld id="{4F22AAA8-A16A-4981-80BF-D7C7361EB21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753" y="1019175"/>
            <a:ext cx="328154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5972" y="1019177"/>
            <a:ext cx="4752337" cy="457199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 hasCustomPrompt="1"/>
          </p:nvPr>
        </p:nvSpPr>
        <p:spPr>
          <a:xfrm>
            <a:off x="1980056" y="0"/>
            <a:ext cx="7165532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734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1115810" y="6381330"/>
            <a:ext cx="2133971" cy="365125"/>
          </a:xfrm>
        </p:spPr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348446" y="6381330"/>
            <a:ext cx="3096882" cy="365125"/>
          </a:xfrm>
        </p:spPr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4339" y="6381330"/>
            <a:ext cx="1763522" cy="365125"/>
          </a:xfrm>
        </p:spPr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 9"/>
          <p:cNvGrpSpPr/>
          <p:nvPr userDrawn="1"/>
        </p:nvGrpSpPr>
        <p:grpSpPr>
          <a:xfrm>
            <a:off x="0" y="0"/>
            <a:ext cx="1691974" cy="908720"/>
            <a:chOff x="0" y="0"/>
            <a:chExt cx="1691680" cy="908720"/>
          </a:xfrm>
        </p:grpSpPr>
        <p:sp>
          <p:nvSpPr>
            <p:cNvPr id="11" name="Dikdörtgen 10"/>
            <p:cNvSpPr/>
            <p:nvPr userDrawn="1"/>
          </p:nvSpPr>
          <p:spPr>
            <a:xfrm>
              <a:off x="0" y="0"/>
              <a:ext cx="1259632" cy="76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2" name="Dikdörtgen 11"/>
            <p:cNvSpPr/>
            <p:nvPr userDrawn="1"/>
          </p:nvSpPr>
          <p:spPr>
            <a:xfrm>
              <a:off x="323528" y="260648"/>
              <a:ext cx="13681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pic>
        <p:nvPicPr>
          <p:cNvPr id="1027" name="Picture 3" descr="C:\Users\A.Daş\Desktop\logolarTumu\logoAt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9" y="-27384"/>
            <a:ext cx="648935" cy="63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.Daş\Desktop\logolarTumu\yaziT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6" y="7479"/>
            <a:ext cx="1622267" cy="10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246132" y="1024880"/>
            <a:ext cx="8719914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6132" y="4215965"/>
            <a:ext cx="8719914" cy="173331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7" name="Başlık 1"/>
          <p:cNvSpPr>
            <a:spLocks noGrp="1"/>
          </p:cNvSpPr>
          <p:nvPr>
            <p:ph type="title" hasCustomPrompt="1"/>
          </p:nvPr>
        </p:nvSpPr>
        <p:spPr>
          <a:xfrm>
            <a:off x="1980056" y="0"/>
            <a:ext cx="7165532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4291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1115810" y="6381330"/>
            <a:ext cx="2133971" cy="365125"/>
          </a:xfrm>
        </p:spPr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348446" y="6381330"/>
            <a:ext cx="3096882" cy="365125"/>
          </a:xfrm>
        </p:spPr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4339" y="6381330"/>
            <a:ext cx="1763522" cy="365125"/>
          </a:xfrm>
        </p:spPr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 9"/>
          <p:cNvGrpSpPr/>
          <p:nvPr userDrawn="1"/>
        </p:nvGrpSpPr>
        <p:grpSpPr>
          <a:xfrm>
            <a:off x="0" y="0"/>
            <a:ext cx="1691974" cy="908720"/>
            <a:chOff x="0" y="0"/>
            <a:chExt cx="1691680" cy="908720"/>
          </a:xfrm>
        </p:grpSpPr>
        <p:sp>
          <p:nvSpPr>
            <p:cNvPr id="11" name="Dikdörtgen 10"/>
            <p:cNvSpPr/>
            <p:nvPr userDrawn="1"/>
          </p:nvSpPr>
          <p:spPr>
            <a:xfrm>
              <a:off x="0" y="0"/>
              <a:ext cx="1259632" cy="76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2" name="Dikdörtgen 11"/>
            <p:cNvSpPr/>
            <p:nvPr userDrawn="1"/>
          </p:nvSpPr>
          <p:spPr>
            <a:xfrm>
              <a:off x="323528" y="260648"/>
              <a:ext cx="13681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pic>
        <p:nvPicPr>
          <p:cNvPr id="1027" name="Picture 3" descr="C:\Users\A.Daş\Desktop\logolarTumu\logoAt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9" y="-27384"/>
            <a:ext cx="648935" cy="63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.Daş\Desktop\logolarTumu\yaziT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6" y="7479"/>
            <a:ext cx="1622267" cy="10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63374" y="1384852"/>
            <a:ext cx="2531234" cy="114031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2753" y="2634711"/>
            <a:ext cx="251447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17866" y="1384852"/>
            <a:ext cx="2525632" cy="114031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7308" y="2634711"/>
            <a:ext cx="252563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59558" y="1384852"/>
            <a:ext cx="2618405" cy="114031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59558" y="2634711"/>
            <a:ext cx="261840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Başlık 1"/>
          <p:cNvSpPr>
            <a:spLocks noGrp="1"/>
          </p:cNvSpPr>
          <p:nvPr>
            <p:ph type="title" hasCustomPrompt="1"/>
          </p:nvPr>
        </p:nvSpPr>
        <p:spPr>
          <a:xfrm>
            <a:off x="1980056" y="0"/>
            <a:ext cx="7165532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702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AAA8-A16A-4981-80BF-D7C7361EB21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83687" y="2797094"/>
            <a:ext cx="3529005" cy="85333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3687" y="1175354"/>
            <a:ext cx="35290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3687" y="3748170"/>
            <a:ext cx="3529005" cy="219753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4917" y="2797096"/>
            <a:ext cx="3522144" cy="84841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004917" y="1175354"/>
            <a:ext cx="3522144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04918" y="3743252"/>
            <a:ext cx="3526201" cy="219753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5" name="Başlık 1"/>
          <p:cNvSpPr>
            <a:spLocks noGrp="1"/>
          </p:cNvSpPr>
          <p:nvPr>
            <p:ph type="title" hasCustomPrompt="1"/>
          </p:nvPr>
        </p:nvSpPr>
        <p:spPr>
          <a:xfrm>
            <a:off x="1980056" y="0"/>
            <a:ext cx="7165532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3472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AAA8-A16A-4981-80BF-D7C7361EB21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79" y="1196754"/>
            <a:ext cx="4115515" cy="4497143"/>
          </a:xfrm>
        </p:spPr>
        <p:txBody>
          <a:bodyPr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860877" y="1196754"/>
            <a:ext cx="3827432" cy="4497143"/>
          </a:xfrm>
        </p:spPr>
        <p:txBody>
          <a:bodyPr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9" name="Başlık 1"/>
          <p:cNvSpPr>
            <a:spLocks noGrp="1"/>
          </p:cNvSpPr>
          <p:nvPr>
            <p:ph type="title" hasCustomPrompt="1"/>
          </p:nvPr>
        </p:nvSpPr>
        <p:spPr>
          <a:xfrm>
            <a:off x="1980056" y="0"/>
            <a:ext cx="7165532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028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Özel Düzen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6"/>
          <p:cNvSpPr>
            <a:spLocks noGrp="1"/>
          </p:cNvSpPr>
          <p:nvPr>
            <p:ph type="body" sz="quarter" idx="10"/>
          </p:nvPr>
        </p:nvSpPr>
        <p:spPr>
          <a:xfrm>
            <a:off x="250870" y="1340770"/>
            <a:ext cx="8786750" cy="518385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" name="Başlık 9"/>
          <p:cNvSpPr>
            <a:spLocks noGrp="1"/>
          </p:cNvSpPr>
          <p:nvPr>
            <p:ph type="title"/>
          </p:nvPr>
        </p:nvSpPr>
        <p:spPr>
          <a:xfrm>
            <a:off x="395605" y="260648"/>
            <a:ext cx="8426399" cy="79615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39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80056" y="-31452"/>
            <a:ext cx="7165532" cy="79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80" y="1600202"/>
            <a:ext cx="82310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79" y="6356352"/>
            <a:ext cx="2133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2AAA8-A16A-4981-80BF-D7C7361EB21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743" y="6356352"/>
            <a:ext cx="2896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4338" y="6356352"/>
            <a:ext cx="2133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9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7.wdp"/><Relationship Id="rId14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stics-help-for-students.com/How_do_I_report_independent_samples_T_test_data_in_APA_style.htm#.VHymSzGsUml" TargetMode="External"/><Relationship Id="rId2" Type="http://schemas.openxmlformats.org/officeDocument/2006/relationships/hyperlink" Target="http://statistics-help-for-students.com/How_do_I_report_paired_samples_T_test_data_in_APA_style.htm#.VRb4ePmsUmk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6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9.w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71661" y="596349"/>
            <a:ext cx="8216648" cy="2919736"/>
          </a:xfrm>
        </p:spPr>
        <p:txBody>
          <a:bodyPr>
            <a:normAutofit/>
          </a:bodyPr>
          <a:lstStyle/>
          <a:p>
            <a:pPr>
              <a:tabLst>
                <a:tab pos="1073150" algn="l"/>
              </a:tabLst>
            </a:pPr>
            <a:r>
              <a:rPr lang="tr-TR" dirty="0" smtClean="0"/>
              <a:t>Temel İstatistik (504)</a:t>
            </a:r>
            <a:br>
              <a:rPr lang="tr-TR" dirty="0" smtClean="0"/>
            </a:br>
            <a:r>
              <a:rPr lang="tr-TR" dirty="0" smtClean="0"/>
              <a:t>7. Hafta: T Testi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Prof. </a:t>
            </a:r>
            <a:r>
              <a:rPr lang="tr-TR" dirty="0" smtClean="0"/>
              <a:t>Dr. Selçuk Karaman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1115810" y="6356352"/>
            <a:ext cx="1656471" cy="365125"/>
          </a:xfrm>
        </p:spPr>
        <p:txBody>
          <a:bodyPr/>
          <a:lstStyle/>
          <a:p>
            <a:fld id="{932AC797-1BFF-4BE6-8480-163A8836E3B5}" type="datetime1">
              <a:rPr lang="tr-TR" smtClean="0"/>
              <a:t>12.11.2019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743" y="6356352"/>
            <a:ext cx="2896103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4338" y="6356352"/>
            <a:ext cx="2133971" cy="365125"/>
          </a:xfrm>
        </p:spPr>
        <p:txBody>
          <a:bodyPr/>
          <a:lstStyle/>
          <a:p>
            <a:fld id="{3D71F077-2050-4B2F-B099-BDA257F781E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37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2- Karar Kuralını Koyma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2356200" y="1101015"/>
            <a:ext cx="495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I. Tip ve II. Tip Hata</a:t>
            </a:r>
            <a:endParaRPr lang="tr-TR" sz="2800" b="1" dirty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/>
          </p:nvPr>
        </p:nvGraphicFramePr>
        <p:xfrm>
          <a:off x="924144" y="1837998"/>
          <a:ext cx="6474183" cy="34398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9046"/>
                <a:gridCol w="1080654"/>
                <a:gridCol w="2066307"/>
                <a:gridCol w="1888176"/>
              </a:tblGrid>
              <a:tr h="556787">
                <a:tc rowSpan="2" gridSpan="2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Gerçek Durum</a:t>
                      </a:r>
                      <a:endParaRPr lang="tr-T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961029">
                <a:tc gridSpan="2"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err="1" smtClean="0"/>
                        <a:t>H</a:t>
                      </a:r>
                      <a:r>
                        <a:rPr lang="tr-TR" b="1" baseline="-25000" dirty="0" err="1" smtClean="0"/>
                        <a:t>o</a:t>
                      </a:r>
                      <a:r>
                        <a:rPr lang="tr-TR" b="1" baseline="0" dirty="0" smtClean="0"/>
                        <a:t> Doğru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/>
                        <a:t>H</a:t>
                      </a:r>
                      <a:r>
                        <a:rPr lang="tr-TR" b="1" baseline="-25000" dirty="0" err="1" smtClean="0"/>
                        <a:t>o</a:t>
                      </a:r>
                      <a:r>
                        <a:rPr lang="tr-TR" b="1" baseline="0" dirty="0" smtClean="0"/>
                        <a:t> Yanlış</a:t>
                      </a:r>
                      <a:endParaRPr lang="tr-TR" b="1" dirty="0" smtClean="0"/>
                    </a:p>
                    <a:p>
                      <a:pPr algn="ctr"/>
                      <a:endParaRPr lang="tr-TR" b="1" dirty="0"/>
                    </a:p>
                  </a:txBody>
                  <a:tcPr/>
                </a:tc>
              </a:tr>
              <a:tr h="961029">
                <a:tc rowSpan="2">
                  <a:txBody>
                    <a:bodyPr/>
                    <a:lstStyle/>
                    <a:p>
                      <a:pPr algn="ctr"/>
                      <a:endParaRPr lang="tr-TR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tr-TR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tr-TR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İstatistik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Test Sonucu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/>
                        <a:t>H</a:t>
                      </a:r>
                      <a:r>
                        <a:rPr lang="tr-TR" b="1" baseline="-25000" dirty="0" err="1" smtClean="0"/>
                        <a:t>o</a:t>
                      </a:r>
                      <a:r>
                        <a:rPr lang="tr-TR" b="1" baseline="0" dirty="0" smtClean="0"/>
                        <a:t> Kabul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Doğru Karar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Yanlış</a:t>
                      </a:r>
                      <a:r>
                        <a:rPr lang="tr-TR" baseline="0" dirty="0" smtClean="0"/>
                        <a:t> Karar</a:t>
                      </a:r>
                    </a:p>
                    <a:p>
                      <a:pPr algn="ctr"/>
                      <a:endParaRPr lang="tr-TR" b="1" baseline="0" dirty="0" smtClean="0"/>
                    </a:p>
                    <a:p>
                      <a:pPr algn="ctr"/>
                      <a:r>
                        <a:rPr lang="tr-TR" b="1" baseline="0" dirty="0" smtClean="0"/>
                        <a:t>P (II. Tip Hata)=</a:t>
                      </a:r>
                      <a:r>
                        <a:rPr lang="el-GR" b="1" baseline="0" dirty="0" smtClean="0"/>
                        <a:t>β</a:t>
                      </a:r>
                      <a:endParaRPr lang="tr-TR" b="1" baseline="0" dirty="0" smtClean="0"/>
                    </a:p>
                  </a:txBody>
                  <a:tcPr/>
                </a:tc>
              </a:tr>
              <a:tr h="9610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/>
                        <a:t>H</a:t>
                      </a:r>
                      <a:r>
                        <a:rPr lang="tr-TR" b="1" baseline="-25000" dirty="0" err="1" smtClean="0"/>
                        <a:t>o</a:t>
                      </a:r>
                      <a:r>
                        <a:rPr lang="tr-TR" b="1" baseline="0" dirty="0" smtClean="0"/>
                        <a:t> </a:t>
                      </a:r>
                      <a:r>
                        <a:rPr lang="tr-TR" b="1" baseline="0" dirty="0" err="1" smtClean="0"/>
                        <a:t>Red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Yanlış Karar</a:t>
                      </a:r>
                    </a:p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P</a:t>
                      </a:r>
                      <a:r>
                        <a:rPr lang="tr-TR" b="1" baseline="0" dirty="0" smtClean="0"/>
                        <a:t> (I. tip hata)=</a:t>
                      </a:r>
                      <a:r>
                        <a:rPr lang="el-GR" b="1" baseline="0" dirty="0" smtClean="0"/>
                        <a:t>α</a:t>
                      </a:r>
                      <a:endParaRPr lang="tr-TR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Doğru Karar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0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2- Karar Kuralını Koyma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2356200" y="1101015"/>
            <a:ext cx="495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 smtClean="0"/>
              <a:t>Power</a:t>
            </a:r>
            <a:r>
              <a:rPr lang="tr-TR" sz="2800" b="1" dirty="0" smtClean="0"/>
              <a:t> Gücünü Artırma</a:t>
            </a:r>
            <a:endParaRPr lang="tr-TR" sz="2800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286603" y="1897039"/>
            <a:ext cx="8598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Power</a:t>
            </a:r>
            <a:r>
              <a:rPr lang="tr-TR" dirty="0" smtClean="0"/>
              <a:t> 5 farklı faktöre bağlı olarak değişir:</a:t>
            </a:r>
          </a:p>
          <a:p>
            <a:endParaRPr lang="tr-TR" dirty="0" smtClean="0"/>
          </a:p>
          <a:p>
            <a:r>
              <a:rPr lang="tr-TR" b="1" dirty="0" smtClean="0"/>
              <a:t>1. </a:t>
            </a:r>
            <a:r>
              <a:rPr lang="tr-TR" dirty="0" smtClean="0"/>
              <a:t>Güven aralığı (</a:t>
            </a:r>
            <a:r>
              <a:rPr lang="el-GR" dirty="0" smtClean="0"/>
              <a:t>α</a:t>
            </a:r>
            <a:r>
              <a:rPr lang="tr-TR" dirty="0" smtClean="0"/>
              <a:t>) artarsa, </a:t>
            </a:r>
            <a:r>
              <a:rPr lang="tr-TR" dirty="0" err="1" smtClean="0"/>
              <a:t>power</a:t>
            </a:r>
            <a:r>
              <a:rPr lang="tr-TR" dirty="0" smtClean="0"/>
              <a:t> artar.</a:t>
            </a:r>
          </a:p>
          <a:p>
            <a:endParaRPr lang="tr-TR" dirty="0"/>
          </a:p>
          <a:p>
            <a:r>
              <a:rPr lang="tr-TR" b="1" dirty="0" smtClean="0"/>
              <a:t>2. </a:t>
            </a:r>
            <a:r>
              <a:rPr lang="tr-TR" dirty="0" smtClean="0"/>
              <a:t>Örneklem sayısı (n) artarsa, </a:t>
            </a:r>
            <a:r>
              <a:rPr lang="tr-TR" dirty="0" err="1" smtClean="0"/>
              <a:t>power</a:t>
            </a:r>
            <a:r>
              <a:rPr lang="tr-TR" dirty="0" smtClean="0"/>
              <a:t> artar.</a:t>
            </a:r>
          </a:p>
          <a:p>
            <a:endParaRPr lang="tr-TR" dirty="0"/>
          </a:p>
          <a:p>
            <a:r>
              <a:rPr lang="tr-TR" b="1" dirty="0" smtClean="0"/>
              <a:t>3. </a:t>
            </a:r>
            <a:r>
              <a:rPr lang="tr-TR" dirty="0" smtClean="0"/>
              <a:t>Popülasyonun standart sapması (</a:t>
            </a:r>
            <a:r>
              <a:rPr lang="el-GR" dirty="0" smtClean="0"/>
              <a:t>σ</a:t>
            </a:r>
            <a:r>
              <a:rPr lang="tr-TR" dirty="0" smtClean="0"/>
              <a:t>) artarsa, </a:t>
            </a:r>
            <a:r>
              <a:rPr lang="tr-TR" dirty="0" err="1" smtClean="0"/>
              <a:t>power</a:t>
            </a:r>
            <a:r>
              <a:rPr lang="tr-TR" dirty="0" smtClean="0"/>
              <a:t> azalır.</a:t>
            </a:r>
          </a:p>
          <a:p>
            <a:endParaRPr lang="tr-TR" dirty="0"/>
          </a:p>
          <a:p>
            <a:r>
              <a:rPr lang="tr-TR" b="1" dirty="0" smtClean="0"/>
              <a:t>4. </a:t>
            </a:r>
            <a:r>
              <a:rPr lang="tr-TR" dirty="0" smtClean="0"/>
              <a:t>Popülasyonun ortalaması (µ) ile, test edilen örneklemin ortalaması </a:t>
            </a:r>
            <a:r>
              <a:rPr lang="tr-TR" dirty="0"/>
              <a:t>(</a:t>
            </a:r>
            <a:r>
              <a:rPr lang="tr-TR" dirty="0" smtClean="0"/>
              <a:t>µ</a:t>
            </a:r>
            <a:r>
              <a:rPr lang="tr-TR" baseline="-25000" dirty="0" smtClean="0"/>
              <a:t>0</a:t>
            </a:r>
            <a:r>
              <a:rPr lang="tr-TR" dirty="0" smtClean="0"/>
              <a:t>) arasındaki fark artarsa, </a:t>
            </a:r>
            <a:r>
              <a:rPr lang="tr-TR" dirty="0" err="1" smtClean="0"/>
              <a:t>power</a:t>
            </a:r>
            <a:r>
              <a:rPr lang="tr-TR" dirty="0" smtClean="0"/>
              <a:t> artar.</a:t>
            </a:r>
          </a:p>
          <a:p>
            <a:endParaRPr lang="tr-TR" dirty="0"/>
          </a:p>
          <a:p>
            <a:r>
              <a:rPr lang="tr-TR" b="1" dirty="0" smtClean="0"/>
              <a:t>5. </a:t>
            </a:r>
            <a:r>
              <a:rPr lang="tr-TR" dirty="0" smtClean="0"/>
              <a:t>Tek kuyruklu testlerde </a:t>
            </a:r>
            <a:r>
              <a:rPr lang="tr-TR" dirty="0" err="1" smtClean="0"/>
              <a:t>power</a:t>
            </a:r>
            <a:r>
              <a:rPr lang="tr-TR" dirty="0" smtClean="0"/>
              <a:t> çift kuyruklu testlerden daha büyüktür.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15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3- Test Hesaplama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dirty="0"/>
              <a:t>Test istatistiklerini </a:t>
            </a:r>
            <a:r>
              <a:rPr lang="tr-TR" dirty="0" smtClean="0"/>
              <a:t>hesaplama</a:t>
            </a:r>
            <a:endParaRPr lang="tr-TR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r-TR" dirty="0"/>
              <a:t>Örnek veriyi </a:t>
            </a:r>
            <a:r>
              <a:rPr lang="tr-TR" dirty="0" smtClean="0"/>
              <a:t>toplama (H</a:t>
            </a:r>
            <a:r>
              <a:rPr lang="tr-TR" baseline="-25000" dirty="0" smtClean="0"/>
              <a:t>0</a:t>
            </a:r>
            <a:r>
              <a:rPr lang="tr-TR" dirty="0" smtClean="0"/>
              <a:t>’ın </a:t>
            </a:r>
            <a:r>
              <a:rPr lang="tr-TR" dirty="0"/>
              <a:t>doğru olduğu </a:t>
            </a:r>
            <a:r>
              <a:rPr lang="tr-TR" dirty="0" smtClean="0"/>
              <a:t>varsayımıyla) </a:t>
            </a:r>
            <a:endParaRPr lang="tr-TR" dirty="0"/>
          </a:p>
          <a:p>
            <a:pPr lvl="2"/>
            <a:r>
              <a:rPr lang="tr-TR" dirty="0"/>
              <a:t>Ö</a:t>
            </a:r>
            <a:r>
              <a:rPr lang="tr-TR" dirty="0" smtClean="0"/>
              <a:t>rnek </a:t>
            </a:r>
            <a:r>
              <a:rPr lang="tr-TR" dirty="0"/>
              <a:t>ortalamasının </a:t>
            </a:r>
            <a:r>
              <a:rPr lang="tr-TR" dirty="0" smtClean="0"/>
              <a:t>popülasyon </a:t>
            </a:r>
            <a:r>
              <a:rPr lang="tr-TR" dirty="0"/>
              <a:t>ortalamasından bu kadar(</a:t>
            </a:r>
            <a:r>
              <a:rPr lang="tr-TR" dirty="0" err="1"/>
              <a:t>Xort</a:t>
            </a:r>
            <a:r>
              <a:rPr lang="tr-TR" dirty="0"/>
              <a:t>) </a:t>
            </a:r>
            <a:r>
              <a:rPr lang="tr-TR" dirty="0" smtClean="0"/>
              <a:t>ya da </a:t>
            </a:r>
            <a:r>
              <a:rPr lang="tr-TR" dirty="0"/>
              <a:t>daha büyük olma ihtimalini hesapla  </a:t>
            </a:r>
          </a:p>
          <a:p>
            <a:pPr lvl="2"/>
            <a:r>
              <a:rPr lang="tr-TR" dirty="0"/>
              <a:t>Yani farkın 8 yada daha büyük olma ihtimalini hesapla</a:t>
            </a:r>
          </a:p>
          <a:p>
            <a:pPr marL="450850" lvl="1" indent="-450850">
              <a:buFont typeface="Arial" panose="020B0604020202020204" pitchFamily="34" charset="0"/>
              <a:buChar char="•"/>
            </a:pPr>
            <a:r>
              <a:rPr lang="tr-TR" dirty="0" smtClean="0"/>
              <a:t>Test hesaplama da 3 </a:t>
            </a:r>
            <a:r>
              <a:rPr lang="tr-TR" dirty="0"/>
              <a:t>farklı </a:t>
            </a:r>
            <a:r>
              <a:rPr lang="tr-TR" dirty="0" smtClean="0"/>
              <a:t>yol kullanılır:</a:t>
            </a:r>
            <a:endParaRPr lang="tr-TR" dirty="0"/>
          </a:p>
          <a:p>
            <a:pPr marL="1428750" lvl="2" indent="-514350">
              <a:buFont typeface="+mj-lt"/>
              <a:buAutoNum type="romanUcPeriod"/>
            </a:pPr>
            <a:r>
              <a:rPr lang="tr-TR" dirty="0"/>
              <a:t>Kritik gerçek değer</a:t>
            </a:r>
          </a:p>
          <a:p>
            <a:pPr marL="1428750" lvl="2" indent="-514350">
              <a:buFont typeface="+mj-lt"/>
              <a:buAutoNum type="romanUcPeriod"/>
            </a:pPr>
            <a:r>
              <a:rPr lang="tr-TR" dirty="0"/>
              <a:t>Kritik standart değer</a:t>
            </a:r>
          </a:p>
          <a:p>
            <a:pPr marL="1428750" lvl="2" indent="-514350">
              <a:buFont typeface="+mj-lt"/>
              <a:buAutoNum type="romanUcPeriod"/>
            </a:pPr>
            <a:r>
              <a:rPr lang="tr-TR" dirty="0"/>
              <a:t>P değeri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37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3- Test Hesaplama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163286" y="1665505"/>
            <a:ext cx="8845823" cy="471581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045034" y="1012373"/>
            <a:ext cx="2209799" cy="468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1. Kritik gerçek değer</a:t>
            </a:r>
            <a:endParaRPr lang="tr-TR" sz="1400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3254833" y="1012372"/>
            <a:ext cx="2209799" cy="4680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2. Kritik standart değer</a:t>
            </a:r>
            <a:endParaRPr lang="tr-TR" sz="1400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5464632" y="1012372"/>
            <a:ext cx="2209799" cy="46808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3. P değeri</a:t>
            </a:r>
            <a:endParaRPr lang="tr-TR" sz="1400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6" y="2452735"/>
            <a:ext cx="8182361" cy="2784128"/>
          </a:xfrm>
          <a:prstGeom prst="rect">
            <a:avLst/>
          </a:prstGeom>
        </p:spPr>
      </p:pic>
      <p:cxnSp>
        <p:nvCxnSpPr>
          <p:cNvPr id="13" name="Düz Bağlayıcı 12"/>
          <p:cNvCxnSpPr/>
          <p:nvPr/>
        </p:nvCxnSpPr>
        <p:spPr>
          <a:xfrm>
            <a:off x="4525958" y="2596751"/>
            <a:ext cx="0" cy="2376264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389051" y="1959425"/>
            <a:ext cx="4735350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70C0"/>
                </a:solidFill>
              </a:rPr>
              <a:t>Öğrencinin puanı normal dağılımda nereye karşılık geliyor?</a:t>
            </a:r>
            <a:endParaRPr lang="tr-TR" sz="1400" b="1" dirty="0">
              <a:solidFill>
                <a:srgbClr val="0070C0"/>
              </a:solidFill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6709209" y="1947521"/>
            <a:ext cx="1977548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rgbClr val="0070C0"/>
                </a:solidFill>
                <a:sym typeface="Mathematica1" panose="05000502060100000001" pitchFamily="2" charset="2"/>
              </a:rPr>
              <a:t>α</a:t>
            </a:r>
            <a:r>
              <a:rPr lang="tr-TR" sz="1400" b="1" dirty="0" smtClean="0">
                <a:solidFill>
                  <a:srgbClr val="0070C0"/>
                </a:solidFill>
                <a:sym typeface="Mathematica1" panose="05000502060100000001" pitchFamily="2" charset="2"/>
              </a:rPr>
              <a:t>=.05 olarak belirlendi.</a:t>
            </a:r>
          </a:p>
          <a:p>
            <a:r>
              <a:rPr lang="tr-TR" sz="1400" b="1" dirty="0" smtClean="0">
                <a:solidFill>
                  <a:srgbClr val="0070C0"/>
                </a:solidFill>
                <a:sym typeface="Mathematica1" panose="05000502060100000001" pitchFamily="2" charset="2"/>
              </a:rPr>
              <a:t> </a:t>
            </a:r>
            <a:r>
              <a:rPr lang="tr-TR" sz="1400" b="1" dirty="0" err="1" smtClean="0">
                <a:solidFill>
                  <a:srgbClr val="0070C0"/>
                </a:solidFill>
                <a:sym typeface="Mathematica1" panose="05000502060100000001" pitchFamily="2" charset="2"/>
              </a:rPr>
              <a:t>ss</a:t>
            </a:r>
            <a:r>
              <a:rPr lang="tr-TR" sz="1400" b="1" dirty="0" smtClean="0">
                <a:solidFill>
                  <a:srgbClr val="0070C0"/>
                </a:solidFill>
                <a:sym typeface="Mathematica1" panose="05000502060100000001" pitchFamily="2" charset="2"/>
              </a:rPr>
              <a:t>=10 </a:t>
            </a:r>
            <a:endParaRPr lang="tr-TR" sz="1400" b="1" dirty="0">
              <a:solidFill>
                <a:srgbClr val="0070C0"/>
              </a:solidFill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4098212" y="4998493"/>
            <a:ext cx="864096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70C0"/>
                </a:solidFill>
              </a:rPr>
              <a:t>60</a:t>
            </a:r>
            <a:endParaRPr lang="tr-TR" sz="1400" b="1" dirty="0">
              <a:solidFill>
                <a:srgbClr val="0070C0"/>
              </a:solidFill>
            </a:endParaRPr>
          </a:p>
        </p:txBody>
      </p:sp>
      <p:cxnSp>
        <p:nvCxnSpPr>
          <p:cNvPr id="43" name="Düz Bağlayıcı 42"/>
          <p:cNvCxnSpPr/>
          <p:nvPr/>
        </p:nvCxnSpPr>
        <p:spPr>
          <a:xfrm flipH="1">
            <a:off x="6645543" y="4459737"/>
            <a:ext cx="190" cy="527870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Düz Bağlayıcı 43"/>
          <p:cNvCxnSpPr/>
          <p:nvPr/>
        </p:nvCxnSpPr>
        <p:spPr>
          <a:xfrm flipH="1">
            <a:off x="2468436" y="4470623"/>
            <a:ext cx="14140" cy="527870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Metin kutusu 44"/>
          <p:cNvSpPr txBox="1"/>
          <p:nvPr/>
        </p:nvSpPr>
        <p:spPr>
          <a:xfrm>
            <a:off x="6213495" y="4998493"/>
            <a:ext cx="864096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70C0"/>
                </a:solidFill>
              </a:rPr>
              <a:t>90</a:t>
            </a:r>
            <a:endParaRPr lang="tr-TR" sz="1400" b="1" dirty="0">
              <a:solidFill>
                <a:srgbClr val="0070C0"/>
              </a:solidFill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2055669" y="4987607"/>
            <a:ext cx="864096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70C0"/>
                </a:solidFill>
              </a:rPr>
              <a:t>30</a:t>
            </a:r>
            <a:endParaRPr lang="tr-TR" sz="1400" b="1" dirty="0">
              <a:solidFill>
                <a:srgbClr val="0070C0"/>
              </a:solidFill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389051" y="5753847"/>
            <a:ext cx="4735350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70C0"/>
                </a:solidFill>
              </a:rPr>
              <a:t>Kritik gerçek değere göre: 30-90 arasında mı?</a:t>
            </a:r>
            <a:endParaRPr lang="tr-T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3- Test Hesaplama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163286" y="1665505"/>
            <a:ext cx="8845823" cy="471581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045034" y="1012373"/>
            <a:ext cx="2209799" cy="4680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1. Kritik gerçek değer</a:t>
            </a:r>
            <a:endParaRPr lang="tr-TR" sz="1400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3254833" y="1012372"/>
            <a:ext cx="2209799" cy="4680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2. Kritik standart değer</a:t>
            </a:r>
            <a:endParaRPr lang="tr-TR" sz="1400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5464632" y="1012372"/>
            <a:ext cx="2209799" cy="46808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3. P değeri</a:t>
            </a:r>
            <a:endParaRPr lang="tr-TR" sz="1400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6" y="2452735"/>
            <a:ext cx="8182361" cy="2784128"/>
          </a:xfrm>
          <a:prstGeom prst="rect">
            <a:avLst/>
          </a:prstGeom>
        </p:spPr>
      </p:pic>
      <p:cxnSp>
        <p:nvCxnSpPr>
          <p:cNvPr id="13" name="Düz Bağlayıcı 12"/>
          <p:cNvCxnSpPr/>
          <p:nvPr/>
        </p:nvCxnSpPr>
        <p:spPr>
          <a:xfrm>
            <a:off x="4525958" y="2596751"/>
            <a:ext cx="0" cy="2376264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389051" y="1959425"/>
            <a:ext cx="4735350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70C0"/>
                </a:solidFill>
              </a:rPr>
              <a:t>Öğrencinin puanı normal dağılımda nereye karşılık geliyor?</a:t>
            </a:r>
            <a:endParaRPr lang="tr-TR" sz="1400" b="1" dirty="0">
              <a:solidFill>
                <a:srgbClr val="0070C0"/>
              </a:solidFill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6709209" y="1947521"/>
            <a:ext cx="1977548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rgbClr val="0070C0"/>
                </a:solidFill>
                <a:sym typeface="Mathematica1" panose="05000502060100000001" pitchFamily="2" charset="2"/>
              </a:rPr>
              <a:t>α</a:t>
            </a:r>
            <a:r>
              <a:rPr lang="tr-TR" sz="1400" b="1" dirty="0" smtClean="0">
                <a:solidFill>
                  <a:srgbClr val="0070C0"/>
                </a:solidFill>
                <a:sym typeface="Mathematica1" panose="05000502060100000001" pitchFamily="2" charset="2"/>
              </a:rPr>
              <a:t>=.05 olarak belirlendi.</a:t>
            </a:r>
          </a:p>
          <a:p>
            <a:r>
              <a:rPr lang="tr-TR" sz="1400" b="1" dirty="0" smtClean="0">
                <a:solidFill>
                  <a:srgbClr val="0070C0"/>
                </a:solidFill>
                <a:sym typeface="Mathematica1" panose="05000502060100000001" pitchFamily="2" charset="2"/>
              </a:rPr>
              <a:t> </a:t>
            </a:r>
            <a:r>
              <a:rPr lang="tr-TR" sz="1400" b="1" dirty="0" err="1" smtClean="0">
                <a:solidFill>
                  <a:srgbClr val="0070C0"/>
                </a:solidFill>
                <a:sym typeface="Mathematica1" panose="05000502060100000001" pitchFamily="2" charset="2"/>
              </a:rPr>
              <a:t>ss</a:t>
            </a:r>
            <a:r>
              <a:rPr lang="tr-TR" sz="1400" b="1" dirty="0" smtClean="0">
                <a:solidFill>
                  <a:srgbClr val="0070C0"/>
                </a:solidFill>
                <a:sym typeface="Mathematica1" panose="05000502060100000001" pitchFamily="2" charset="2"/>
              </a:rPr>
              <a:t>=10 </a:t>
            </a:r>
            <a:endParaRPr lang="tr-TR" sz="1400" b="1" dirty="0">
              <a:solidFill>
                <a:srgbClr val="0070C0"/>
              </a:solidFill>
            </a:endParaRPr>
          </a:p>
        </p:txBody>
      </p:sp>
      <p:sp>
        <p:nvSpPr>
          <p:cNvPr id="42" name="Metin kutusu 41"/>
          <p:cNvSpPr txBox="1"/>
          <p:nvPr/>
        </p:nvSpPr>
        <p:spPr>
          <a:xfrm>
            <a:off x="4098212" y="4998493"/>
            <a:ext cx="864096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70C0"/>
                </a:solidFill>
              </a:rPr>
              <a:t>0</a:t>
            </a:r>
            <a:endParaRPr lang="tr-TR" sz="1400" b="1" dirty="0">
              <a:solidFill>
                <a:srgbClr val="0070C0"/>
              </a:solidFill>
            </a:endParaRPr>
          </a:p>
        </p:txBody>
      </p:sp>
      <p:cxnSp>
        <p:nvCxnSpPr>
          <p:cNvPr id="43" name="Düz Bağlayıcı 42"/>
          <p:cNvCxnSpPr/>
          <p:nvPr/>
        </p:nvCxnSpPr>
        <p:spPr>
          <a:xfrm flipH="1">
            <a:off x="6645543" y="4459737"/>
            <a:ext cx="190" cy="527870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Düz Bağlayıcı 43"/>
          <p:cNvCxnSpPr/>
          <p:nvPr/>
        </p:nvCxnSpPr>
        <p:spPr>
          <a:xfrm flipH="1">
            <a:off x="2468436" y="4470623"/>
            <a:ext cx="14140" cy="527870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Metin kutusu 44"/>
          <p:cNvSpPr txBox="1"/>
          <p:nvPr/>
        </p:nvSpPr>
        <p:spPr>
          <a:xfrm>
            <a:off x="6213495" y="4998493"/>
            <a:ext cx="864096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70C0"/>
                </a:solidFill>
              </a:rPr>
              <a:t>+3</a:t>
            </a:r>
            <a:endParaRPr lang="tr-TR" sz="1400" b="1" dirty="0">
              <a:solidFill>
                <a:srgbClr val="0070C0"/>
              </a:solidFill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2055669" y="4987607"/>
            <a:ext cx="864096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70C0"/>
                </a:solidFill>
              </a:rPr>
              <a:t>-3</a:t>
            </a:r>
            <a:endParaRPr lang="tr-TR" sz="1400" b="1" dirty="0">
              <a:solidFill>
                <a:srgbClr val="0070C0"/>
              </a:solidFill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389051" y="5753847"/>
            <a:ext cx="4735350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70C0"/>
                </a:solidFill>
              </a:rPr>
              <a:t>Kritik standart değere göre: -3 ile +3 z puanı arasında mı?</a:t>
            </a:r>
            <a:endParaRPr lang="tr-TR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3- Test Hesaplama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163286" y="1665505"/>
            <a:ext cx="8845823" cy="471581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1045034" y="1012373"/>
            <a:ext cx="2209799" cy="4680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1. Kritik gerçek değer</a:t>
            </a:r>
            <a:endParaRPr lang="tr-TR" sz="1400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3254833" y="1012372"/>
            <a:ext cx="2209799" cy="4680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2. Kritik standart değer</a:t>
            </a:r>
            <a:endParaRPr lang="tr-TR" sz="1400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5464632" y="1012372"/>
            <a:ext cx="2209799" cy="4680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3. P değeri</a:t>
            </a:r>
            <a:endParaRPr lang="tr-TR" sz="1400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6" y="2452735"/>
            <a:ext cx="8182361" cy="2784128"/>
          </a:xfrm>
          <a:prstGeom prst="rect">
            <a:avLst/>
          </a:prstGeom>
        </p:spPr>
      </p:pic>
      <p:cxnSp>
        <p:nvCxnSpPr>
          <p:cNvPr id="13" name="Düz Bağlayıcı 12"/>
          <p:cNvCxnSpPr/>
          <p:nvPr/>
        </p:nvCxnSpPr>
        <p:spPr>
          <a:xfrm>
            <a:off x="4525958" y="2596751"/>
            <a:ext cx="0" cy="2376264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389051" y="1959425"/>
            <a:ext cx="4735350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70C0"/>
                </a:solidFill>
              </a:rPr>
              <a:t>Öğrencinin puanı normal dağılımda nereye karşılık geliyor?</a:t>
            </a:r>
            <a:endParaRPr lang="tr-TR" sz="1400" b="1" dirty="0">
              <a:solidFill>
                <a:srgbClr val="0070C0"/>
              </a:solidFill>
            </a:endParaRPr>
          </a:p>
        </p:txBody>
      </p:sp>
      <p:sp>
        <p:nvSpPr>
          <p:cNvPr id="41" name="Metin kutusu 40"/>
          <p:cNvSpPr txBox="1"/>
          <p:nvPr/>
        </p:nvSpPr>
        <p:spPr>
          <a:xfrm>
            <a:off x="6709209" y="1947521"/>
            <a:ext cx="1977548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rgbClr val="0070C0"/>
                </a:solidFill>
                <a:sym typeface="Mathematica1" panose="05000502060100000001" pitchFamily="2" charset="2"/>
              </a:rPr>
              <a:t>α</a:t>
            </a:r>
            <a:r>
              <a:rPr lang="tr-TR" sz="1400" b="1" dirty="0" smtClean="0">
                <a:solidFill>
                  <a:srgbClr val="0070C0"/>
                </a:solidFill>
                <a:sym typeface="Mathematica1" panose="05000502060100000001" pitchFamily="2" charset="2"/>
              </a:rPr>
              <a:t>=.05 olarak belirlendi.</a:t>
            </a:r>
          </a:p>
          <a:p>
            <a:r>
              <a:rPr lang="tr-TR" sz="1400" b="1" dirty="0" smtClean="0">
                <a:solidFill>
                  <a:srgbClr val="0070C0"/>
                </a:solidFill>
                <a:sym typeface="Mathematica1" panose="05000502060100000001" pitchFamily="2" charset="2"/>
              </a:rPr>
              <a:t> </a:t>
            </a:r>
            <a:r>
              <a:rPr lang="tr-TR" sz="1400" b="1" dirty="0" err="1" smtClean="0">
                <a:solidFill>
                  <a:srgbClr val="0070C0"/>
                </a:solidFill>
                <a:sym typeface="Mathematica1" panose="05000502060100000001" pitchFamily="2" charset="2"/>
              </a:rPr>
              <a:t>ss</a:t>
            </a:r>
            <a:r>
              <a:rPr lang="tr-TR" sz="1400" b="1" dirty="0" smtClean="0">
                <a:solidFill>
                  <a:srgbClr val="0070C0"/>
                </a:solidFill>
                <a:sym typeface="Mathematica1" panose="05000502060100000001" pitchFamily="2" charset="2"/>
              </a:rPr>
              <a:t>=10 </a:t>
            </a:r>
            <a:endParaRPr lang="tr-TR" sz="1400" b="1" dirty="0">
              <a:solidFill>
                <a:srgbClr val="0070C0"/>
              </a:solidFill>
            </a:endParaRPr>
          </a:p>
        </p:txBody>
      </p:sp>
      <p:cxnSp>
        <p:nvCxnSpPr>
          <p:cNvPr id="43" name="Düz Bağlayıcı 42"/>
          <p:cNvCxnSpPr/>
          <p:nvPr/>
        </p:nvCxnSpPr>
        <p:spPr>
          <a:xfrm flipH="1">
            <a:off x="6645543" y="4459737"/>
            <a:ext cx="190" cy="527870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Düz Bağlayıcı 43"/>
          <p:cNvCxnSpPr/>
          <p:nvPr/>
        </p:nvCxnSpPr>
        <p:spPr>
          <a:xfrm flipH="1">
            <a:off x="2468436" y="4470623"/>
            <a:ext cx="14140" cy="527870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Metin kutusu 44"/>
          <p:cNvSpPr txBox="1"/>
          <p:nvPr/>
        </p:nvSpPr>
        <p:spPr>
          <a:xfrm>
            <a:off x="6213495" y="4998493"/>
            <a:ext cx="864096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70C0"/>
                </a:solidFill>
              </a:rPr>
              <a:t>0.025</a:t>
            </a:r>
            <a:endParaRPr lang="tr-TR" sz="1400" b="1" dirty="0">
              <a:solidFill>
                <a:srgbClr val="0070C0"/>
              </a:solidFill>
            </a:endParaRPr>
          </a:p>
        </p:txBody>
      </p:sp>
      <p:sp>
        <p:nvSpPr>
          <p:cNvPr id="46" name="Metin kutusu 45"/>
          <p:cNvSpPr txBox="1"/>
          <p:nvPr/>
        </p:nvSpPr>
        <p:spPr>
          <a:xfrm>
            <a:off x="2055669" y="4987607"/>
            <a:ext cx="864096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rgbClr val="0070C0"/>
                </a:solidFill>
              </a:rPr>
              <a:t>0.025</a:t>
            </a:r>
            <a:endParaRPr lang="tr-TR" sz="1400" b="1" dirty="0">
              <a:solidFill>
                <a:srgbClr val="0070C0"/>
              </a:solidFill>
            </a:endParaRPr>
          </a:p>
        </p:txBody>
      </p:sp>
      <p:sp>
        <p:nvSpPr>
          <p:cNvPr id="47" name="Metin kutusu 46"/>
          <p:cNvSpPr txBox="1"/>
          <p:nvPr/>
        </p:nvSpPr>
        <p:spPr>
          <a:xfrm>
            <a:off x="389051" y="5753847"/>
            <a:ext cx="4735350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70C0"/>
                </a:solidFill>
              </a:rPr>
              <a:t>P değerine göre: a ile b’nin kapsadığı %5’lik alanda mı?</a:t>
            </a:r>
            <a:endParaRPr lang="tr-TR" sz="1400" b="1" dirty="0">
              <a:solidFill>
                <a:srgbClr val="0070C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149933" y="4589232"/>
            <a:ext cx="31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</a:t>
            </a:r>
            <a:endParaRPr lang="tr-TR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6709209" y="4613367"/>
            <a:ext cx="31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b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7344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 Örnekle İnceleyelim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581901" y="1223318"/>
            <a:ext cx="7572912" cy="4789422"/>
          </a:xfrm>
        </p:spPr>
        <p:txBody>
          <a:bodyPr>
            <a:normAutofit/>
          </a:bodyPr>
          <a:lstStyle/>
          <a:p>
            <a:r>
              <a:rPr lang="tr-TR" altLang="tr-TR" dirty="0" smtClean="0"/>
              <a:t>Ortalama 350 sayfa kitap okuyan bir öğrenci topluluğumuz var.</a:t>
            </a:r>
          </a:p>
          <a:p>
            <a:endParaRPr lang="tr-TR" altLang="tr-TR" dirty="0"/>
          </a:p>
          <a:p>
            <a:r>
              <a:rPr lang="tr-TR" altLang="tr-TR" dirty="0" err="1" smtClean="0"/>
              <a:t>ss</a:t>
            </a:r>
            <a:r>
              <a:rPr lang="tr-TR" altLang="tr-TR" dirty="0" smtClean="0"/>
              <a:t>=15</a:t>
            </a:r>
          </a:p>
          <a:p>
            <a:endParaRPr lang="tr-TR" altLang="tr-TR" dirty="0" smtClean="0"/>
          </a:p>
          <a:p>
            <a:r>
              <a:rPr lang="el-GR" altLang="tr-TR" dirty="0">
                <a:sym typeface="Mathematica1" panose="05000502060100000001" pitchFamily="2" charset="2"/>
              </a:rPr>
              <a:t>α</a:t>
            </a:r>
            <a:r>
              <a:rPr lang="tr-TR" altLang="tr-TR" dirty="0" smtClean="0">
                <a:sym typeface="Mathematica1" panose="05000502060100000001" pitchFamily="2" charset="2"/>
              </a:rPr>
              <a:t>=.05</a:t>
            </a:r>
          </a:p>
          <a:p>
            <a:pPr marL="533400" indent="-533400"/>
            <a:endParaRPr lang="en-US" alt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88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I. Kritik Gerçek Değer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581901" y="1223318"/>
            <a:ext cx="7572912" cy="4789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altLang="tr-TR" sz="2600" dirty="0" smtClean="0"/>
              <a:t>Ele aldığımız grup örneklem </a:t>
            </a:r>
            <a:r>
              <a:rPr lang="tr-TR" altLang="tr-TR" sz="2600" dirty="0"/>
              <a:t>dağılımlarında makul bir yerde </a:t>
            </a:r>
            <a:r>
              <a:rPr lang="tr-TR" altLang="tr-TR" sz="2600" dirty="0" smtClean="0"/>
              <a:t>mi</a:t>
            </a:r>
            <a:r>
              <a:rPr lang="en-US" altLang="tr-TR" sz="2600" dirty="0" smtClean="0"/>
              <a:t>?  </a:t>
            </a:r>
            <a:r>
              <a:rPr lang="tr-TR" altLang="tr-TR" sz="2600" dirty="0"/>
              <a:t>Güvenli olan yerin genişliğine bağlı</a:t>
            </a:r>
            <a:r>
              <a:rPr lang="en-US" altLang="tr-TR" sz="2600" dirty="0" smtClean="0"/>
              <a:t>.</a:t>
            </a:r>
            <a:endParaRPr lang="tr-TR" altLang="tr-TR" sz="2600" dirty="0" smtClean="0"/>
          </a:p>
          <a:p>
            <a:pPr marL="0" indent="0">
              <a:buNone/>
            </a:pPr>
            <a:endParaRPr lang="en-US" altLang="tr-TR" sz="2600" dirty="0"/>
          </a:p>
          <a:p>
            <a:pPr marL="533400" indent="-533400"/>
            <a:r>
              <a:rPr lang="tr-TR" altLang="tr-TR" sz="2600" dirty="0"/>
              <a:t>Eğer dağılımda ortadaki %</a:t>
            </a:r>
            <a:r>
              <a:rPr lang="tr-TR" altLang="tr-TR" sz="2600" dirty="0" smtClean="0"/>
              <a:t>95’lik kısmı güvenli </a:t>
            </a:r>
            <a:r>
              <a:rPr lang="tr-TR" altLang="tr-TR" sz="2600" dirty="0"/>
              <a:t>varsayarsak </a:t>
            </a:r>
            <a:r>
              <a:rPr lang="en-US" altLang="tr-TR" sz="2600" dirty="0" smtClean="0"/>
              <a:t>[</a:t>
            </a:r>
            <a:r>
              <a:rPr lang="tr-TR" altLang="tr-TR" sz="2600" dirty="0" smtClean="0"/>
              <a:t>bu ortalama </a:t>
            </a:r>
            <a:r>
              <a:rPr lang="en-US" altLang="tr-TR" sz="2600" dirty="0" smtClean="0">
                <a:sym typeface="Symbol" panose="05050102010706020507" pitchFamily="18" charset="2"/>
              </a:rPr>
              <a:t> </a:t>
            </a:r>
            <a:r>
              <a:rPr lang="en-US" altLang="tr-TR" sz="2600" dirty="0">
                <a:sym typeface="Symbol" panose="05050102010706020507" pitchFamily="18" charset="2"/>
              </a:rPr>
              <a:t>= 0.05]</a:t>
            </a:r>
            <a:r>
              <a:rPr lang="en-US" altLang="tr-TR" sz="2600" dirty="0"/>
              <a:t>, </a:t>
            </a:r>
            <a:r>
              <a:rPr lang="tr-TR" altLang="tr-TR" sz="2600" dirty="0"/>
              <a:t>kritik sınırlar </a:t>
            </a:r>
            <a:r>
              <a:rPr lang="en-US" altLang="tr-TR" sz="2600" dirty="0"/>
              <a:t> </a:t>
            </a:r>
            <a:r>
              <a:rPr lang="tr-TR" altLang="tr-TR" sz="2600" dirty="0"/>
              <a:t>ortalamanın </a:t>
            </a:r>
            <a:r>
              <a:rPr lang="en-US" altLang="tr-TR" sz="2600" dirty="0"/>
              <a:t>[350]</a:t>
            </a:r>
            <a:r>
              <a:rPr lang="tr-TR" altLang="tr-TR" sz="2600" dirty="0"/>
              <a:t> </a:t>
            </a:r>
            <a:r>
              <a:rPr lang="en-US" altLang="tr-TR" sz="2600" dirty="0"/>
              <a:t>1.96 </a:t>
            </a:r>
            <a:r>
              <a:rPr lang="en-US" altLang="tr-TR" sz="2600" dirty="0" err="1"/>
              <a:t>sta</a:t>
            </a:r>
            <a:r>
              <a:rPr lang="tr-TR" altLang="tr-TR" sz="2600" dirty="0" err="1"/>
              <a:t>ndart</a:t>
            </a:r>
            <a:r>
              <a:rPr lang="tr-TR" altLang="tr-TR" sz="2600" dirty="0"/>
              <a:t> sapma kadar yukarı ve </a:t>
            </a:r>
            <a:r>
              <a:rPr lang="tr-TR" altLang="tr-TR" sz="2600" dirty="0" smtClean="0"/>
              <a:t>aşağısında olacaktır. </a:t>
            </a:r>
          </a:p>
          <a:p>
            <a:pPr marL="533400" indent="-533400"/>
            <a:endParaRPr lang="tr-TR" altLang="tr-TR" sz="2600" dirty="0"/>
          </a:p>
          <a:p>
            <a:pPr marL="533400" indent="-533400"/>
            <a:r>
              <a:rPr lang="en-US" altLang="tr-TR" sz="2600" dirty="0" smtClean="0"/>
              <a:t>UCV </a:t>
            </a:r>
            <a:r>
              <a:rPr lang="en-US" altLang="tr-TR" sz="2600" dirty="0"/>
              <a:t>= 350 + 1.96*15 = 350 + 29.4 = 379.4</a:t>
            </a:r>
          </a:p>
          <a:p>
            <a:pPr marL="533400" indent="-533400"/>
            <a:r>
              <a:rPr lang="en-US" altLang="tr-TR" sz="2600" dirty="0" smtClean="0"/>
              <a:t>LCV </a:t>
            </a:r>
            <a:r>
              <a:rPr lang="en-US" altLang="tr-TR" sz="2600" dirty="0"/>
              <a:t>= 350 – 1.96*15 = 350 – 29.4 = 320.6</a:t>
            </a:r>
          </a:p>
          <a:p>
            <a:pPr marL="533400" indent="-533400"/>
            <a:endParaRPr lang="en-US" alt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38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6" y="1255814"/>
            <a:ext cx="4390637" cy="4292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5288385" y="1255814"/>
            <a:ext cx="3029476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400" dirty="0" smtClean="0"/>
              <a:t>Öğrenciler ortalama 350 sayfa kitap okuyor, </a:t>
            </a:r>
            <a:r>
              <a:rPr lang="el-GR" altLang="tr-TR" sz="2400" dirty="0" smtClean="0"/>
              <a:t>σ</a:t>
            </a:r>
            <a:r>
              <a:rPr lang="tr-TR" altLang="tr-TR" sz="2400" dirty="0" smtClean="0"/>
              <a:t>=15.</a:t>
            </a:r>
            <a:br>
              <a:rPr lang="tr-TR" altLang="tr-TR" sz="2400" dirty="0" smtClean="0"/>
            </a:br>
            <a:endParaRPr lang="tr-TR" altLang="tr-TR" sz="2400" dirty="0" smtClean="0"/>
          </a:p>
          <a:p>
            <a:r>
              <a:rPr lang="tr-TR" altLang="tr-TR" sz="2400" dirty="0" smtClean="0"/>
              <a:t>25 öğrenciye sordum ortalaması 370 çıktı.</a:t>
            </a:r>
            <a:br>
              <a:rPr lang="tr-TR" altLang="tr-TR" sz="2400" dirty="0" smtClean="0"/>
            </a:br>
            <a:endParaRPr lang="tr-TR" altLang="tr-TR" sz="2400" dirty="0" smtClean="0"/>
          </a:p>
          <a:p>
            <a:r>
              <a:rPr lang="tr-TR" altLang="tr-TR" sz="2400" dirty="0" smtClean="0"/>
              <a:t>Bu öğrenciler daha çok okumuş denebilir mi?</a:t>
            </a:r>
            <a:endParaRPr lang="tr-TR" sz="2400" dirty="0"/>
          </a:p>
        </p:txBody>
      </p:sp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1980056" y="0"/>
            <a:ext cx="7165532" cy="764704"/>
          </a:xfrm>
        </p:spPr>
        <p:txBody>
          <a:bodyPr/>
          <a:lstStyle/>
          <a:p>
            <a:r>
              <a:rPr lang="tr-TR" dirty="0" smtClean="0"/>
              <a:t>I. Kritik Gerçek Değer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67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II. Kritik Standart Değer 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altLang="tr-TR" dirty="0" smtClean="0"/>
              <a:t>Örneklem </a:t>
            </a:r>
            <a:r>
              <a:rPr lang="tr-TR" altLang="tr-TR" dirty="0"/>
              <a:t>dağılımında %95 i kabul ettik </a:t>
            </a:r>
            <a:r>
              <a:rPr lang="en-US" altLang="tr-TR" dirty="0"/>
              <a:t>[</a:t>
            </a:r>
            <a:r>
              <a:rPr lang="en-US" altLang="tr-TR" dirty="0">
                <a:sym typeface="Symbol" panose="05050102010706020507" pitchFamily="18" charset="2"/>
              </a:rPr>
              <a:t> = 0.05</a:t>
            </a:r>
            <a:r>
              <a:rPr lang="en-US" altLang="tr-TR" dirty="0" smtClean="0">
                <a:sym typeface="Symbol" panose="05050102010706020507" pitchFamily="18" charset="2"/>
              </a:rPr>
              <a:t>]</a:t>
            </a:r>
            <a:r>
              <a:rPr lang="tr-TR" altLang="tr-TR" dirty="0" smtClean="0">
                <a:sym typeface="Symbol" panose="05050102010706020507" pitchFamily="18" charset="2"/>
              </a:rPr>
              <a:t>.</a:t>
            </a:r>
            <a:endParaRPr lang="tr-TR" altLang="tr-TR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r-TR" altLang="tr-TR" sz="2600" dirty="0"/>
              <a:t>Eğer bizim ortalamamızın Z skoru </a:t>
            </a:r>
            <a:r>
              <a:rPr lang="en-US" altLang="tr-TR" sz="2600" dirty="0"/>
              <a:t>1.96</a:t>
            </a:r>
            <a:r>
              <a:rPr lang="tr-TR" altLang="tr-TR" sz="2600" dirty="0"/>
              <a:t>’dan büyük olursa  sağ taraftan </a:t>
            </a:r>
            <a:r>
              <a:rPr lang="tr-TR" altLang="tr-TR" sz="2600" dirty="0" err="1"/>
              <a:t>red</a:t>
            </a:r>
            <a:r>
              <a:rPr lang="tr-TR" altLang="tr-TR" sz="2600" dirty="0"/>
              <a:t> bölgesinde </a:t>
            </a:r>
            <a:r>
              <a:rPr lang="tr-TR" altLang="tr-TR" sz="2600" dirty="0" smtClean="0"/>
              <a:t>olur.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tr-TR" altLang="tr-TR" sz="2600" dirty="0" smtClean="0"/>
              <a:t>Eğer </a:t>
            </a:r>
            <a:r>
              <a:rPr lang="tr-TR" altLang="tr-TR" sz="2600" dirty="0"/>
              <a:t>bizim ortalamamızın Z skoru -</a:t>
            </a:r>
            <a:r>
              <a:rPr lang="en-US" altLang="tr-TR" sz="2600" dirty="0" smtClean="0"/>
              <a:t>1.9</a:t>
            </a:r>
            <a:r>
              <a:rPr lang="tr-TR" altLang="tr-TR" sz="2600" dirty="0" smtClean="0"/>
              <a:t>6’dan </a:t>
            </a:r>
            <a:r>
              <a:rPr lang="tr-TR" altLang="tr-TR" sz="2600" dirty="0"/>
              <a:t>küçük olursa  sağ taraftan </a:t>
            </a:r>
            <a:r>
              <a:rPr lang="tr-TR" altLang="tr-TR" sz="2600" dirty="0" err="1"/>
              <a:t>red</a:t>
            </a:r>
            <a:r>
              <a:rPr lang="tr-TR" altLang="tr-TR" sz="2600" dirty="0"/>
              <a:t> bölgesinde </a:t>
            </a:r>
            <a:r>
              <a:rPr lang="tr-TR" altLang="tr-TR" sz="2600" dirty="0" smtClean="0"/>
              <a:t>olur.</a:t>
            </a:r>
            <a:endParaRPr lang="en-US" altLang="tr-TR" sz="2600" dirty="0"/>
          </a:p>
          <a:p>
            <a:pPr marL="0" indent="0">
              <a:buNone/>
            </a:pPr>
            <a:r>
              <a:rPr lang="en-US" altLang="tr-TR" dirty="0"/>
              <a:t>	</a:t>
            </a:r>
            <a:endParaRPr lang="tr-TR" altLang="tr-TR" dirty="0"/>
          </a:p>
          <a:p>
            <a:pPr marL="0" indent="0">
              <a:buNone/>
            </a:pPr>
            <a:r>
              <a:rPr lang="tr-TR" altLang="tr-TR" dirty="0"/>
              <a:t>Hadi bizim değerin </a:t>
            </a:r>
            <a:r>
              <a:rPr lang="tr-TR" altLang="tr-TR" dirty="0" smtClean="0"/>
              <a:t>z </a:t>
            </a:r>
            <a:r>
              <a:rPr lang="tr-TR" altLang="tr-TR" dirty="0"/>
              <a:t>skorunu hesaplayalım.</a:t>
            </a:r>
          </a:p>
          <a:p>
            <a:pPr marL="0" indent="0">
              <a:buNone/>
            </a:pPr>
            <a:endParaRPr lang="en-US" altLang="tr-TR" dirty="0"/>
          </a:p>
          <a:p>
            <a:r>
              <a:rPr lang="tr-TR" altLang="tr-TR" dirty="0" smtClean="0"/>
              <a:t>                              </a:t>
            </a:r>
            <a:r>
              <a:rPr lang="en-US" altLang="tr-TR" dirty="0" smtClean="0"/>
              <a:t>= </a:t>
            </a:r>
            <a:r>
              <a:rPr lang="en-US" altLang="tr-TR" dirty="0"/>
              <a:t>(370.16 – 350)/15 = 1.344</a:t>
            </a:r>
          </a:p>
          <a:p>
            <a:endParaRPr lang="en-US" altLang="tr-TR" dirty="0"/>
          </a:p>
          <a:p>
            <a:r>
              <a:rPr lang="tr-TR" altLang="tr-TR" dirty="0"/>
              <a:t>Bu z değeri dağılımın </a:t>
            </a:r>
            <a:r>
              <a:rPr lang="tr-TR" altLang="tr-TR" dirty="0" err="1"/>
              <a:t>red</a:t>
            </a:r>
            <a:r>
              <a:rPr lang="tr-TR" altLang="tr-TR" dirty="0"/>
              <a:t> bölgesinde </a:t>
            </a:r>
            <a:r>
              <a:rPr lang="tr-TR" altLang="tr-TR" dirty="0" smtClean="0"/>
              <a:t>mi?</a:t>
            </a:r>
            <a:endParaRPr lang="en-US" altLang="tr-TR" dirty="0"/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10" y="3812370"/>
            <a:ext cx="1507804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Hipotez </a:t>
            </a:r>
            <a:r>
              <a:rPr lang="tr-TR" dirty="0" smtClean="0"/>
              <a:t>Testi Süreci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yagram 5"/>
          <p:cNvGraphicFramePr/>
          <p:nvPr>
            <p:extLst/>
          </p:nvPr>
        </p:nvGraphicFramePr>
        <p:xfrm>
          <a:off x="1133554" y="764704"/>
          <a:ext cx="7184307" cy="498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67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5258" y="1031963"/>
            <a:ext cx="5675172" cy="50923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980056" y="0"/>
            <a:ext cx="7165532" cy="764704"/>
          </a:xfrm>
        </p:spPr>
        <p:txBody>
          <a:bodyPr/>
          <a:lstStyle/>
          <a:p>
            <a:r>
              <a:rPr lang="tr-TR" dirty="0" smtClean="0"/>
              <a:t>II. Kritik Standart Değer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6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III. P Değeri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605" y="1133006"/>
            <a:ext cx="8426399" cy="4789422"/>
          </a:xfrm>
        </p:spPr>
        <p:txBody>
          <a:bodyPr>
            <a:normAutofit fontScale="85000" lnSpcReduction="20000"/>
          </a:bodyPr>
          <a:lstStyle/>
          <a:p>
            <a:pPr marL="0" lvl="1"/>
            <a:r>
              <a:rPr lang="tr-TR" altLang="tr-TR" sz="3300" dirty="0" smtClean="0"/>
              <a:t>Daha </a:t>
            </a:r>
            <a:r>
              <a:rPr lang="tr-TR" altLang="tr-TR" sz="3300" dirty="0"/>
              <a:t>çok yazılımlarda  </a:t>
            </a:r>
            <a:r>
              <a:rPr lang="tr-TR" altLang="tr-TR" sz="3300" dirty="0" smtClean="0"/>
              <a:t>kullanılır. Bizim </a:t>
            </a:r>
            <a:r>
              <a:rPr lang="tr-TR" altLang="tr-TR" sz="3300" dirty="0"/>
              <a:t>değeri içine alacak şekilde </a:t>
            </a:r>
            <a:r>
              <a:rPr lang="tr-TR" altLang="tr-TR" sz="3300" dirty="0" err="1" smtClean="0"/>
              <a:t>red</a:t>
            </a:r>
            <a:r>
              <a:rPr lang="tr-TR" altLang="tr-TR" sz="3300" dirty="0" smtClean="0"/>
              <a:t> </a:t>
            </a:r>
            <a:r>
              <a:rPr lang="tr-TR" altLang="tr-TR" sz="3300" dirty="0"/>
              <a:t>bölgesini ayarlar ve </a:t>
            </a:r>
            <a:r>
              <a:rPr lang="tr-TR" altLang="tr-TR" sz="3300" dirty="0" err="1"/>
              <a:t>red</a:t>
            </a:r>
            <a:r>
              <a:rPr lang="tr-TR" altLang="tr-TR" sz="3300" dirty="0"/>
              <a:t> bölgesinin oranına </a:t>
            </a:r>
            <a:r>
              <a:rPr lang="tr-TR" altLang="tr-TR" sz="3300" dirty="0" smtClean="0"/>
              <a:t>hesaplar.</a:t>
            </a:r>
            <a:endParaRPr lang="en-US" altLang="tr-TR" sz="3300" dirty="0"/>
          </a:p>
          <a:p>
            <a:r>
              <a:rPr lang="tr-TR" altLang="tr-TR" sz="3300" dirty="0"/>
              <a:t>Bizim örnekte örneklem </a:t>
            </a:r>
            <a:r>
              <a:rPr lang="tr-TR" altLang="tr-TR" sz="3300" dirty="0" smtClean="0"/>
              <a:t>ortalamasının(    ) 370.16 ya da </a:t>
            </a:r>
            <a:r>
              <a:rPr lang="tr-TR" altLang="tr-TR" sz="3300" dirty="0"/>
              <a:t>daha büyük olma ihtimali </a:t>
            </a:r>
            <a:r>
              <a:rPr lang="tr-TR" altLang="tr-TR" sz="3300" dirty="0" smtClean="0"/>
              <a:t>hesaplanmalıdır.</a:t>
            </a:r>
            <a:endParaRPr lang="tr-TR" altLang="tr-TR" sz="3300" dirty="0"/>
          </a:p>
          <a:p>
            <a:r>
              <a:rPr lang="tr-TR" altLang="tr-TR" sz="3300" dirty="0"/>
              <a:t>Yani </a:t>
            </a:r>
            <a:r>
              <a:rPr lang="en-US" altLang="tr-TR" sz="3300" dirty="0"/>
              <a:t> P(    </a:t>
            </a:r>
            <a:r>
              <a:rPr lang="tr-TR" altLang="tr-TR" sz="3300" dirty="0"/>
              <a:t>   </a:t>
            </a:r>
            <a:r>
              <a:rPr lang="en-US" altLang="tr-TR" sz="3300" u="sng" dirty="0"/>
              <a:t>&gt;</a:t>
            </a:r>
            <a:r>
              <a:rPr lang="en-US" altLang="tr-TR" sz="3300" dirty="0"/>
              <a:t> 370.16) = P(Z </a:t>
            </a:r>
            <a:r>
              <a:rPr lang="en-US" altLang="tr-TR" sz="3300" u="sng" dirty="0"/>
              <a:t>&gt;</a:t>
            </a:r>
            <a:r>
              <a:rPr lang="en-US" altLang="tr-TR" sz="3300" dirty="0"/>
              <a:t> 1.344) = </a:t>
            </a:r>
            <a:r>
              <a:rPr lang="en-US" altLang="tr-TR" sz="3300" dirty="0" smtClean="0"/>
              <a:t>0.0901</a:t>
            </a:r>
            <a:endParaRPr lang="tr-TR" altLang="tr-TR" sz="3300" dirty="0"/>
          </a:p>
          <a:p>
            <a:r>
              <a:rPr lang="tr-TR" altLang="tr-TR" sz="3300" dirty="0"/>
              <a:t>Her iki kuyrukta bu kadar alan </a:t>
            </a:r>
            <a:r>
              <a:rPr lang="tr-TR" altLang="tr-TR" sz="3300" dirty="0" smtClean="0"/>
              <a:t>varsa </a:t>
            </a:r>
            <a:r>
              <a:rPr lang="en-US" altLang="tr-TR" sz="3300" dirty="0" smtClean="0">
                <a:solidFill>
                  <a:srgbClr val="FF0000"/>
                </a:solidFill>
              </a:rPr>
              <a:t>p</a:t>
            </a:r>
            <a:r>
              <a:rPr lang="tr-TR" altLang="tr-TR" sz="3300" dirty="0" smtClean="0">
                <a:solidFill>
                  <a:srgbClr val="FF0000"/>
                </a:solidFill>
              </a:rPr>
              <a:t> değeri </a:t>
            </a:r>
            <a:r>
              <a:rPr lang="en-US" altLang="tr-TR" sz="3300" dirty="0" smtClean="0">
                <a:solidFill>
                  <a:srgbClr val="FF0000"/>
                </a:solidFill>
              </a:rPr>
              <a:t>= </a:t>
            </a:r>
            <a:r>
              <a:rPr lang="en-US" altLang="tr-TR" sz="3300" dirty="0">
                <a:solidFill>
                  <a:srgbClr val="FF0000"/>
                </a:solidFill>
              </a:rPr>
              <a:t>2*(0.0901) = 0.1802</a:t>
            </a:r>
            <a:r>
              <a:rPr lang="en-US" altLang="tr-TR" sz="3300" dirty="0"/>
              <a:t> </a:t>
            </a:r>
            <a:endParaRPr lang="tr-TR" altLang="tr-TR" sz="3300" dirty="0"/>
          </a:p>
          <a:p>
            <a:r>
              <a:rPr lang="tr-TR" altLang="tr-TR" sz="3300" dirty="0"/>
              <a:t>%18 </a:t>
            </a:r>
            <a:r>
              <a:rPr lang="tr-TR" altLang="tr-TR" sz="3300" dirty="0" err="1"/>
              <a:t>red</a:t>
            </a:r>
            <a:r>
              <a:rPr lang="tr-TR" altLang="tr-TR" sz="3300" dirty="0"/>
              <a:t> bölgesi veya</a:t>
            </a:r>
          </a:p>
          <a:p>
            <a:r>
              <a:rPr lang="tr-TR" altLang="tr-TR" sz="3300" dirty="0" err="1"/>
              <a:t>H</a:t>
            </a:r>
            <a:r>
              <a:rPr lang="tr-TR" altLang="tr-TR" sz="3300" baseline="-25000" dirty="0" err="1"/>
              <a:t>o</a:t>
            </a:r>
            <a:r>
              <a:rPr lang="tr-TR" altLang="tr-TR" sz="3300" dirty="0"/>
              <a:t> doğru ise bu olayın gerçekleşme ihtimali %18 ise</a:t>
            </a:r>
          </a:p>
          <a:p>
            <a:r>
              <a:rPr lang="tr-TR" altLang="tr-TR" sz="3300" dirty="0" smtClean="0"/>
              <a:t>Bizim </a:t>
            </a:r>
            <a:r>
              <a:rPr lang="en-US" altLang="tr-TR" sz="3300" dirty="0"/>
              <a:t>5% </a:t>
            </a:r>
            <a:r>
              <a:rPr lang="tr-TR" altLang="tr-TR" sz="3300" dirty="0" err="1"/>
              <a:t>red</a:t>
            </a:r>
            <a:r>
              <a:rPr lang="tr-TR" altLang="tr-TR" sz="3300" dirty="0"/>
              <a:t> bölgesi dışındadır.</a:t>
            </a:r>
            <a:r>
              <a:rPr lang="en-US" altLang="tr-TR" sz="3300" dirty="0"/>
              <a:t> </a:t>
            </a:r>
            <a:r>
              <a:rPr lang="en-US" altLang="tr-TR" sz="3300" dirty="0">
                <a:solidFill>
                  <a:srgbClr val="D60093"/>
                </a:solidFill>
              </a:rPr>
              <a:t>[</a:t>
            </a:r>
            <a:r>
              <a:rPr lang="en-US" altLang="tr-TR" sz="3300" dirty="0">
                <a:solidFill>
                  <a:srgbClr val="D60093"/>
                </a:solidFill>
                <a:sym typeface="Symbol" panose="05050102010706020507" pitchFamily="18" charset="2"/>
              </a:rPr>
              <a:t> = 0.05]</a:t>
            </a:r>
            <a:r>
              <a:rPr lang="en-US" altLang="tr-TR" sz="3300" dirty="0"/>
              <a:t>. </a:t>
            </a:r>
            <a:endParaRPr lang="tr-TR" altLang="tr-TR" sz="3300" dirty="0"/>
          </a:p>
          <a:p>
            <a:endParaRPr lang="en-US" altLang="tr-TR" sz="2400" dirty="0"/>
          </a:p>
          <a:p>
            <a:endParaRPr lang="en-US" altLang="tr-TR" sz="2400" dirty="0"/>
          </a:p>
          <a:p>
            <a:endParaRPr lang="tr-T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072" y="2976455"/>
            <a:ext cx="336983" cy="48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82" y="2214918"/>
            <a:ext cx="273070" cy="39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7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1727" y="979715"/>
            <a:ext cx="5919178" cy="51299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980056" y="0"/>
            <a:ext cx="7165532" cy="764704"/>
          </a:xfrm>
        </p:spPr>
        <p:txBody>
          <a:bodyPr/>
          <a:lstStyle/>
          <a:p>
            <a:r>
              <a:rPr lang="tr-TR" dirty="0" smtClean="0"/>
              <a:t>III. P Değeri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71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4- Karar Verme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488460" y="1207489"/>
            <a:ext cx="2706823" cy="1548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altLang="tr-TR" sz="1600" b="1" dirty="0" smtClean="0"/>
              <a:t>I. Kritik Gerçek Değer</a:t>
            </a:r>
            <a:r>
              <a:rPr lang="en-US" altLang="tr-TR" sz="1600" b="1" dirty="0" smtClean="0"/>
              <a:t>:</a:t>
            </a:r>
            <a:endParaRPr lang="en-US" altLang="tr-TR" sz="1600" b="1" dirty="0"/>
          </a:p>
          <a:p>
            <a:pPr marL="0" indent="0">
              <a:buNone/>
            </a:pPr>
            <a:r>
              <a:rPr lang="en-US" altLang="tr-TR" sz="1600" dirty="0" smtClean="0"/>
              <a:t>LCV </a:t>
            </a:r>
            <a:r>
              <a:rPr lang="en-US" altLang="tr-TR" sz="1600" dirty="0"/>
              <a:t>(320.6) &lt;      (370.16) &lt; UCV (379.4), </a:t>
            </a:r>
            <a:r>
              <a:rPr lang="tr-TR" altLang="tr-TR" sz="1600" dirty="0" smtClean="0"/>
              <a:t>%5 önem seviyesinde sıfır hipotezini reddederiz.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24" y="1504649"/>
            <a:ext cx="200232" cy="28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8" y="2752244"/>
            <a:ext cx="2890548" cy="28258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1096" y="2676044"/>
            <a:ext cx="3149295" cy="282584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01128" y="2808512"/>
            <a:ext cx="2944460" cy="25518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3379007" y="976031"/>
            <a:ext cx="27068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tr-TR" sz="1600" dirty="0"/>
          </a:p>
          <a:p>
            <a:r>
              <a:rPr lang="tr-TR" altLang="tr-TR" sz="1600" b="1" dirty="0"/>
              <a:t>II. Kritik Standart Değer</a:t>
            </a:r>
            <a:r>
              <a:rPr lang="en-US" altLang="tr-TR" sz="1600" b="1" dirty="0"/>
              <a:t>:</a:t>
            </a:r>
          </a:p>
          <a:p>
            <a:r>
              <a:rPr lang="en-US" altLang="tr-TR" sz="1600" dirty="0"/>
              <a:t>Z</a:t>
            </a:r>
            <a:r>
              <a:rPr lang="en-US" altLang="tr-TR" sz="1600" baseline="-25000" dirty="0">
                <a:sym typeface="Symbol" panose="05050102010706020507" pitchFamily="18" charset="2"/>
              </a:rPr>
              <a:t>/2</a:t>
            </a:r>
            <a:r>
              <a:rPr lang="en-US" altLang="tr-TR" sz="1600" dirty="0">
                <a:sym typeface="Symbol" panose="05050102010706020507" pitchFamily="18" charset="2"/>
              </a:rPr>
              <a:t>(-1.96) &lt; Z(1.344) &lt; Z</a:t>
            </a:r>
            <a:r>
              <a:rPr lang="en-US" altLang="tr-TR" sz="1600" baseline="-25000" dirty="0">
                <a:sym typeface="Symbol" panose="05050102010706020507" pitchFamily="18" charset="2"/>
              </a:rPr>
              <a:t>/2</a:t>
            </a:r>
            <a:r>
              <a:rPr lang="en-US" altLang="tr-TR" sz="1600" dirty="0">
                <a:sym typeface="Symbol" panose="05050102010706020507" pitchFamily="18" charset="2"/>
              </a:rPr>
              <a:t> (1.96), </a:t>
            </a:r>
            <a:r>
              <a:rPr lang="tr-TR" altLang="tr-TR" sz="1600" dirty="0"/>
              <a:t>%5 önem seviyesinde sıfır hipotezini reddetmede başarısız oluruz.</a:t>
            </a:r>
            <a:endParaRPr lang="en-US" altLang="tr-TR" sz="1600" dirty="0">
              <a:sym typeface="Symbol" panose="05050102010706020507" pitchFamily="18" charset="2"/>
            </a:endParaRPr>
          </a:p>
          <a:p>
            <a:pPr marL="533400" indent="-533400"/>
            <a:endParaRPr lang="en-US" altLang="tr-TR" sz="1600" dirty="0"/>
          </a:p>
        </p:txBody>
      </p:sp>
      <p:sp>
        <p:nvSpPr>
          <p:cNvPr id="11" name="Dikdörtgen 10"/>
          <p:cNvSpPr/>
          <p:nvPr/>
        </p:nvSpPr>
        <p:spPr>
          <a:xfrm>
            <a:off x="6376093" y="1251033"/>
            <a:ext cx="25945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1600" b="1" dirty="0"/>
              <a:t>III. </a:t>
            </a:r>
            <a:r>
              <a:rPr lang="en-US" altLang="tr-TR" sz="1600" b="1" dirty="0"/>
              <a:t>P</a:t>
            </a:r>
            <a:r>
              <a:rPr lang="tr-TR" altLang="tr-TR" sz="1600" b="1" dirty="0"/>
              <a:t> Değeri</a:t>
            </a:r>
            <a:r>
              <a:rPr lang="en-US" altLang="tr-TR" sz="1600" b="1" dirty="0"/>
              <a:t>:</a:t>
            </a:r>
          </a:p>
          <a:p>
            <a:r>
              <a:rPr lang="tr-TR" altLang="tr-TR" sz="1600" dirty="0"/>
              <a:t>P değeri </a:t>
            </a:r>
            <a:r>
              <a:rPr lang="en-US" altLang="tr-TR" sz="1600" dirty="0"/>
              <a:t>(0.1802) &gt; 0.05 [</a:t>
            </a:r>
            <a:r>
              <a:rPr lang="en-US" altLang="tr-TR" sz="1600" dirty="0">
                <a:sym typeface="Symbol" panose="05050102010706020507" pitchFamily="18" charset="2"/>
              </a:rPr>
              <a:t>]</a:t>
            </a:r>
            <a:r>
              <a:rPr lang="en-US" altLang="tr-TR" sz="1600" dirty="0"/>
              <a:t>, </a:t>
            </a:r>
            <a:r>
              <a:rPr lang="tr-TR" altLang="tr-TR" sz="1600" dirty="0"/>
              <a:t>%5 önem seviyesinde sıfır hipotezini reddetmede başarısız oluruz.</a:t>
            </a:r>
            <a:endParaRPr lang="en-US" altLang="tr-TR" sz="16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513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341177" y="1577706"/>
            <a:ext cx="8214994" cy="9804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dirty="0"/>
              <a:t> </a:t>
            </a:r>
            <a:r>
              <a:rPr lang="tr-TR" dirty="0" smtClean="0"/>
              <a:t>            Bir sınıfta öğrencilere hızlı okuma tekniklerine yönelik eğitsel bir video izletiliyor. Video öncesinde ve sonrasında  öğrencilerin 1 dakikada okudukları kelime sayısı hesaplanıyor.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465004" y="112746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Sınıf</a:t>
            </a:r>
            <a:endParaRPr lang="tr-TR" b="1" dirty="0"/>
          </a:p>
        </p:txBody>
      </p:sp>
      <p:sp>
        <p:nvSpPr>
          <p:cNvPr id="15" name="Yuvarlatılmış Dikdörtgen 14"/>
          <p:cNvSpPr/>
          <p:nvPr/>
        </p:nvSpPr>
        <p:spPr>
          <a:xfrm>
            <a:off x="341177" y="2733880"/>
            <a:ext cx="4045767" cy="13373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tr-TR" dirty="0"/>
          </a:p>
          <a:p>
            <a:pPr algn="just"/>
            <a:r>
              <a:rPr lang="tr-TR" b="1" dirty="0" smtClean="0"/>
              <a:t>Video Öncesi:</a:t>
            </a:r>
          </a:p>
          <a:p>
            <a:pPr algn="just"/>
            <a:r>
              <a:rPr lang="tr-TR" b="1" dirty="0" smtClean="0"/>
              <a:t>Ortalama </a:t>
            </a:r>
            <a:r>
              <a:rPr lang="tr-TR" b="1" dirty="0"/>
              <a:t>kelime sayısı= </a:t>
            </a:r>
            <a:r>
              <a:rPr lang="tr-TR" dirty="0"/>
              <a:t>100 </a:t>
            </a:r>
            <a:endParaRPr lang="tr-TR" dirty="0" smtClean="0"/>
          </a:p>
          <a:p>
            <a:pPr algn="just"/>
            <a:r>
              <a:rPr lang="tr-TR" b="1" dirty="0" smtClean="0"/>
              <a:t>Standart </a:t>
            </a:r>
            <a:r>
              <a:rPr lang="tr-TR" b="1" dirty="0"/>
              <a:t>sapma= </a:t>
            </a:r>
            <a:r>
              <a:rPr lang="tr-TR" dirty="0"/>
              <a:t>2 	</a:t>
            </a:r>
            <a:endParaRPr lang="tr-TR" dirty="0" smtClean="0"/>
          </a:p>
          <a:p>
            <a:pPr algn="just"/>
            <a:r>
              <a:rPr lang="tr-TR" altLang="tr-TR" b="1" dirty="0" smtClean="0">
                <a:sym typeface="Symbol" pitchFamily="18" charset="2"/>
              </a:rPr>
              <a:t></a:t>
            </a:r>
            <a:r>
              <a:rPr lang="tr-TR" altLang="tr-TR" b="1" dirty="0">
                <a:sym typeface="Symbol" pitchFamily="18" charset="2"/>
              </a:rPr>
              <a:t>= </a:t>
            </a:r>
            <a:r>
              <a:rPr lang="tr-TR" altLang="tr-TR" dirty="0">
                <a:sym typeface="Symbol" pitchFamily="18" charset="2"/>
              </a:rPr>
              <a:t>0.05</a:t>
            </a:r>
            <a:endParaRPr lang="tr-TR" dirty="0"/>
          </a:p>
          <a:p>
            <a:pPr algn="ctr"/>
            <a:endParaRPr lang="tr-TR" dirty="0"/>
          </a:p>
        </p:txBody>
      </p:sp>
      <p:sp>
        <p:nvSpPr>
          <p:cNvPr id="16" name="Yuvarlatılmış Dikdörtgen 15"/>
          <p:cNvSpPr/>
          <p:nvPr/>
        </p:nvSpPr>
        <p:spPr>
          <a:xfrm>
            <a:off x="4386944" y="2735114"/>
            <a:ext cx="4169228" cy="13373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tr-TR" dirty="0"/>
          </a:p>
          <a:p>
            <a:pPr algn="just"/>
            <a:r>
              <a:rPr lang="tr-TR" b="1" dirty="0" smtClean="0"/>
              <a:t>Video Sonrası:</a:t>
            </a:r>
          </a:p>
          <a:p>
            <a:pPr algn="just"/>
            <a:r>
              <a:rPr lang="tr-TR" b="1" dirty="0" smtClean="0"/>
              <a:t>9 öğrencinin ortalama </a:t>
            </a:r>
            <a:r>
              <a:rPr lang="tr-TR" b="1" dirty="0"/>
              <a:t>kelime sayısı= </a:t>
            </a:r>
            <a:r>
              <a:rPr lang="tr-TR" dirty="0" smtClean="0"/>
              <a:t>102</a:t>
            </a:r>
          </a:p>
          <a:p>
            <a:pPr algn="just"/>
            <a:r>
              <a:rPr lang="tr-TR" dirty="0" smtClean="0"/>
              <a:t> </a:t>
            </a:r>
            <a:endParaRPr lang="tr-TR" dirty="0"/>
          </a:p>
          <a:p>
            <a:pPr algn="just"/>
            <a:r>
              <a:rPr lang="tr-TR" altLang="tr-TR" b="1" dirty="0" smtClean="0">
                <a:sym typeface="Symbol" pitchFamily="18" charset="2"/>
              </a:rPr>
              <a:t></a:t>
            </a:r>
            <a:r>
              <a:rPr lang="tr-TR" altLang="tr-TR" b="1" dirty="0">
                <a:sym typeface="Symbol" pitchFamily="18" charset="2"/>
              </a:rPr>
              <a:t>= </a:t>
            </a:r>
            <a:r>
              <a:rPr lang="tr-TR" altLang="tr-TR" dirty="0">
                <a:sym typeface="Symbol" pitchFamily="18" charset="2"/>
              </a:rPr>
              <a:t>0.05</a:t>
            </a:r>
            <a:endParaRPr lang="tr-TR" dirty="0"/>
          </a:p>
          <a:p>
            <a:pPr algn="ctr"/>
            <a:endParaRPr lang="tr-TR" dirty="0"/>
          </a:p>
        </p:txBody>
      </p:sp>
      <p:sp>
        <p:nvSpPr>
          <p:cNvPr id="19" name="Bulut Belirtme Çizgisi 18"/>
          <p:cNvSpPr/>
          <p:nvPr/>
        </p:nvSpPr>
        <p:spPr>
          <a:xfrm>
            <a:off x="2966752" y="4416818"/>
            <a:ext cx="3130387" cy="1617717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Peki </a:t>
            </a:r>
            <a:r>
              <a:rPr lang="tr-TR" b="1" dirty="0"/>
              <a:t>video işe yaradı mı dersiniz</a:t>
            </a:r>
            <a:r>
              <a:rPr lang="tr-TR" b="1" dirty="0" smtClean="0"/>
              <a:t>?</a:t>
            </a:r>
          </a:p>
          <a:p>
            <a:pPr algn="ctr"/>
            <a:r>
              <a:rPr lang="tr-TR" b="1" dirty="0" smtClean="0"/>
              <a:t>Bakalım…</a:t>
            </a:r>
            <a:endParaRPr lang="tr-TR" b="1" dirty="0"/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67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185057" y="1641038"/>
            <a:ext cx="8845823" cy="34425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185058" y="1066797"/>
            <a:ext cx="1745976" cy="468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1. Hipotez Kurma</a:t>
            </a:r>
            <a:endParaRPr lang="tr-TR" sz="1400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1947398" y="1066796"/>
            <a:ext cx="1745976" cy="4680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2. </a:t>
            </a:r>
            <a:r>
              <a:rPr lang="tr-TR" sz="1400" dirty="0"/>
              <a:t>Test İstatistiklerini </a:t>
            </a:r>
            <a:r>
              <a:rPr lang="tr-TR" sz="1400" dirty="0" smtClean="0"/>
              <a:t>Hesaplama</a:t>
            </a:r>
            <a:endParaRPr lang="tr-TR" sz="1400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3709738" y="1066796"/>
            <a:ext cx="1745976" cy="46808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3.Kritik Değerleri Belirleme</a:t>
            </a:r>
            <a:endParaRPr lang="tr-TR" sz="1400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5464848" y="1066796"/>
            <a:ext cx="1745976" cy="4680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4. İstatistiksel Karşılaştırma</a:t>
            </a:r>
            <a:endParaRPr lang="tr-TR" sz="1400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273657" y="2411215"/>
            <a:ext cx="2561364" cy="212365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dirty="0" smtClean="0">
                <a:latin typeface="+mn-lt"/>
              </a:rPr>
              <a:t>m=100 kelime</a:t>
            </a:r>
            <a:endParaRPr lang="tr-TR" altLang="tr-TR" sz="24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tr-TR" altLang="tr-TR" sz="2400" dirty="0" smtClean="0">
                <a:latin typeface="+mn-lt"/>
              </a:rPr>
              <a:t>s=2 kelime</a:t>
            </a:r>
            <a:endParaRPr lang="tr-TR" altLang="tr-TR" sz="24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tr-TR" altLang="tr-TR" sz="2400" dirty="0">
                <a:latin typeface="+mn-lt"/>
              </a:rPr>
              <a:t>n=9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 dirty="0" smtClean="0">
                <a:latin typeface="+mn-lt"/>
              </a:rPr>
              <a:t>   =102 kelime</a:t>
            </a:r>
            <a:endParaRPr lang="tr-TR" altLang="tr-TR" sz="2400" dirty="0">
              <a:latin typeface="+mn-lt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719332" y="2411215"/>
            <a:ext cx="2851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err="1"/>
              <a:t>H</a:t>
            </a:r>
            <a:r>
              <a:rPr lang="tr-TR" sz="2400" baseline="-25000" dirty="0" err="1"/>
              <a:t>o</a:t>
            </a:r>
            <a:r>
              <a:rPr lang="tr-TR" sz="2400" dirty="0"/>
              <a:t>:  </a:t>
            </a:r>
            <a:r>
              <a:rPr lang="tr-TR" sz="2400" dirty="0" smtClean="0">
                <a:sym typeface="Mathematica1" panose="05000502060100000001" pitchFamily="2" charset="2"/>
              </a:rPr>
              <a:t>µ=100 </a:t>
            </a:r>
            <a:r>
              <a:rPr lang="tr-TR" sz="2400" dirty="0">
                <a:sym typeface="Mathematica1" panose="05000502060100000001" pitchFamily="2" charset="2"/>
              </a:rPr>
              <a:t>kelime</a:t>
            </a:r>
          </a:p>
          <a:p>
            <a:r>
              <a:rPr lang="tr-TR" sz="2400" dirty="0" smtClean="0">
                <a:sym typeface="Mathematica1" panose="05000502060100000001" pitchFamily="2" charset="2"/>
              </a:rPr>
              <a:t>H</a:t>
            </a:r>
            <a:r>
              <a:rPr lang="tr-TR" sz="2400" baseline="-25000" dirty="0" smtClean="0">
                <a:sym typeface="Mathematica1" panose="05000502060100000001" pitchFamily="2" charset="2"/>
              </a:rPr>
              <a:t>1</a:t>
            </a:r>
            <a:r>
              <a:rPr lang="tr-TR" sz="2400" dirty="0">
                <a:sym typeface="Mathematica1" panose="05000502060100000001" pitchFamily="2" charset="2"/>
              </a:rPr>
              <a:t>:  µ≠100 kelime</a:t>
            </a:r>
            <a:endParaRPr lang="tr-TR" sz="2400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519" y="4118300"/>
            <a:ext cx="219075" cy="276225"/>
          </a:xfrm>
          <a:prstGeom prst="rect">
            <a:avLst/>
          </a:prstGeom>
        </p:spPr>
      </p:pic>
      <p:sp>
        <p:nvSpPr>
          <p:cNvPr id="19" name="Yuvarlatılmış Dikdörtgen 18"/>
          <p:cNvSpPr/>
          <p:nvPr/>
        </p:nvSpPr>
        <p:spPr>
          <a:xfrm>
            <a:off x="7230844" y="1066796"/>
            <a:ext cx="1745976" cy="4680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/>
              <a:t>5</a:t>
            </a:r>
            <a:r>
              <a:rPr lang="tr-TR" sz="1400" dirty="0" smtClean="0"/>
              <a:t>. Karar Verme ve Yorumlama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7193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185057" y="1641038"/>
            <a:ext cx="8845823" cy="34425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13" name="Nesne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541022"/>
              </p:ext>
            </p:extLst>
          </p:nvPr>
        </p:nvGraphicFramePr>
        <p:xfrm>
          <a:off x="2394856" y="2832581"/>
          <a:ext cx="3776663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Denklem" r:id="rId3" imgW="1866090" imgH="545863" progId="Equation.3">
                  <p:embed/>
                </p:oleObj>
              </mc:Choice>
              <mc:Fallback>
                <p:oleObj name="Denklem" r:id="rId3" imgW="1866090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856" y="2832581"/>
                        <a:ext cx="3776663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Yuvarlatılmış Dikdörtgen 13"/>
          <p:cNvSpPr/>
          <p:nvPr/>
        </p:nvSpPr>
        <p:spPr>
          <a:xfrm>
            <a:off x="185058" y="1066797"/>
            <a:ext cx="1745976" cy="4680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1. Hipotez Kurma</a:t>
            </a:r>
            <a:endParaRPr lang="tr-TR" sz="1400" dirty="0"/>
          </a:p>
        </p:txBody>
      </p:sp>
      <p:sp>
        <p:nvSpPr>
          <p:cNvPr id="15" name="Yuvarlatılmış Dikdörtgen 14"/>
          <p:cNvSpPr/>
          <p:nvPr/>
        </p:nvSpPr>
        <p:spPr>
          <a:xfrm>
            <a:off x="1947398" y="1066796"/>
            <a:ext cx="1745976" cy="4680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2. </a:t>
            </a:r>
            <a:r>
              <a:rPr lang="tr-TR" sz="1400" dirty="0"/>
              <a:t>Test İstatistiklerini </a:t>
            </a:r>
            <a:r>
              <a:rPr lang="tr-TR" sz="1400" dirty="0" smtClean="0"/>
              <a:t>Hesaplama</a:t>
            </a:r>
            <a:endParaRPr lang="tr-TR" sz="1400" dirty="0"/>
          </a:p>
        </p:txBody>
      </p:sp>
      <p:sp>
        <p:nvSpPr>
          <p:cNvPr id="19" name="Yuvarlatılmış Dikdörtgen 18"/>
          <p:cNvSpPr/>
          <p:nvPr/>
        </p:nvSpPr>
        <p:spPr>
          <a:xfrm>
            <a:off x="3709738" y="1066796"/>
            <a:ext cx="1745976" cy="46808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3.Kritik Değerleri Belirleme</a:t>
            </a:r>
            <a:endParaRPr lang="tr-TR" sz="1400" dirty="0"/>
          </a:p>
        </p:txBody>
      </p:sp>
      <p:sp>
        <p:nvSpPr>
          <p:cNvPr id="20" name="Yuvarlatılmış Dikdörtgen 19"/>
          <p:cNvSpPr/>
          <p:nvPr/>
        </p:nvSpPr>
        <p:spPr>
          <a:xfrm>
            <a:off x="5464848" y="1066796"/>
            <a:ext cx="1745976" cy="4680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4. İstatistiksel Karşılaştırma</a:t>
            </a:r>
            <a:endParaRPr lang="tr-TR" sz="1400" dirty="0"/>
          </a:p>
        </p:txBody>
      </p:sp>
      <p:sp>
        <p:nvSpPr>
          <p:cNvPr id="21" name="Yuvarlatılmış Dikdörtgen 20"/>
          <p:cNvSpPr/>
          <p:nvPr/>
        </p:nvSpPr>
        <p:spPr>
          <a:xfrm>
            <a:off x="7230844" y="1066796"/>
            <a:ext cx="1745976" cy="4680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/>
              <a:t>5</a:t>
            </a:r>
            <a:r>
              <a:rPr lang="tr-TR" sz="1400" dirty="0" smtClean="0"/>
              <a:t>. Karar Verme ve Yorumlama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6761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185057" y="1641037"/>
            <a:ext cx="8845823" cy="46617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5329974" y="2568575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5" name="Rectangle 5"/>
          <p:cNvSpPr>
            <a:spLocks noChangeArrowheads="1"/>
          </p:cNvSpPr>
          <p:nvPr/>
        </p:nvSpPr>
        <p:spPr bwMode="auto">
          <a:xfrm>
            <a:off x="5441099" y="2667000"/>
            <a:ext cx="374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 i="1"/>
              <a:t>Z</a:t>
            </a:r>
          </a:p>
        </p:txBody>
      </p:sp>
      <p:sp>
        <p:nvSpPr>
          <p:cNvPr id="106" name="Rectangle 6"/>
          <p:cNvSpPr>
            <a:spLocks noChangeArrowheads="1"/>
          </p:cNvSpPr>
          <p:nvPr/>
        </p:nvSpPr>
        <p:spPr bwMode="auto">
          <a:xfrm>
            <a:off x="5947511" y="2568575"/>
            <a:ext cx="887413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7" name="Rectangle 7"/>
          <p:cNvSpPr>
            <a:spLocks noChangeArrowheads="1"/>
          </p:cNvSpPr>
          <p:nvPr/>
        </p:nvSpPr>
        <p:spPr bwMode="auto">
          <a:xfrm>
            <a:off x="6074511" y="2667000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.05</a:t>
            </a:r>
          </a:p>
        </p:txBody>
      </p:sp>
      <p:sp>
        <p:nvSpPr>
          <p:cNvPr id="108" name="Rectangle 8"/>
          <p:cNvSpPr>
            <a:spLocks noChangeArrowheads="1"/>
          </p:cNvSpPr>
          <p:nvPr/>
        </p:nvSpPr>
        <p:spPr bwMode="auto">
          <a:xfrm>
            <a:off x="6860324" y="2568575"/>
            <a:ext cx="947737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9" name="Rectangle 9"/>
          <p:cNvSpPr>
            <a:spLocks noChangeArrowheads="1"/>
          </p:cNvSpPr>
          <p:nvPr/>
        </p:nvSpPr>
        <p:spPr bwMode="auto">
          <a:xfrm>
            <a:off x="7835049" y="2568575"/>
            <a:ext cx="944562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0" name="Rectangle 10"/>
          <p:cNvSpPr>
            <a:spLocks noChangeArrowheads="1"/>
          </p:cNvSpPr>
          <p:nvPr/>
        </p:nvSpPr>
        <p:spPr bwMode="auto">
          <a:xfrm>
            <a:off x="7987449" y="2667000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.07</a:t>
            </a:r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5326799" y="3213100"/>
            <a:ext cx="593725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" name="Rectangle 12"/>
          <p:cNvSpPr>
            <a:spLocks noChangeArrowheads="1"/>
          </p:cNvSpPr>
          <p:nvPr/>
        </p:nvSpPr>
        <p:spPr bwMode="auto">
          <a:xfrm>
            <a:off x="5947511" y="3213100"/>
            <a:ext cx="887413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3" name="Rectangle 13"/>
          <p:cNvSpPr>
            <a:spLocks noChangeArrowheads="1"/>
          </p:cNvSpPr>
          <p:nvPr/>
        </p:nvSpPr>
        <p:spPr bwMode="auto">
          <a:xfrm>
            <a:off x="6860324" y="3213100"/>
            <a:ext cx="947737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4" name="Rectangle 14"/>
          <p:cNvSpPr>
            <a:spLocks noChangeArrowheads="1"/>
          </p:cNvSpPr>
          <p:nvPr/>
        </p:nvSpPr>
        <p:spPr bwMode="auto">
          <a:xfrm>
            <a:off x="7835049" y="3213100"/>
            <a:ext cx="944562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5" name="Rectangle 15"/>
          <p:cNvSpPr>
            <a:spLocks noChangeArrowheads="1"/>
          </p:cNvSpPr>
          <p:nvPr/>
        </p:nvSpPr>
        <p:spPr bwMode="auto">
          <a:xfrm>
            <a:off x="5329974" y="3228975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6" name="Rectangle 16"/>
          <p:cNvSpPr>
            <a:spLocks noChangeArrowheads="1"/>
          </p:cNvSpPr>
          <p:nvPr/>
        </p:nvSpPr>
        <p:spPr bwMode="auto">
          <a:xfrm>
            <a:off x="5315686" y="3328987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1.6</a:t>
            </a:r>
          </a:p>
        </p:txBody>
      </p:sp>
      <p:sp>
        <p:nvSpPr>
          <p:cNvPr id="117" name="Rectangle 17"/>
          <p:cNvSpPr>
            <a:spLocks noChangeArrowheads="1"/>
          </p:cNvSpPr>
          <p:nvPr/>
        </p:nvSpPr>
        <p:spPr bwMode="auto">
          <a:xfrm>
            <a:off x="5896711" y="33289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.4505</a:t>
            </a:r>
          </a:p>
        </p:txBody>
      </p:sp>
      <p:sp>
        <p:nvSpPr>
          <p:cNvPr id="118" name="Rectangle 18"/>
          <p:cNvSpPr>
            <a:spLocks noChangeArrowheads="1"/>
          </p:cNvSpPr>
          <p:nvPr/>
        </p:nvSpPr>
        <p:spPr bwMode="auto">
          <a:xfrm>
            <a:off x="6841274" y="33289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.4515</a:t>
            </a:r>
          </a:p>
        </p:txBody>
      </p:sp>
      <p:sp>
        <p:nvSpPr>
          <p:cNvPr id="119" name="Rectangle 19"/>
          <p:cNvSpPr>
            <a:spLocks noChangeArrowheads="1"/>
          </p:cNvSpPr>
          <p:nvPr/>
        </p:nvSpPr>
        <p:spPr bwMode="auto">
          <a:xfrm>
            <a:off x="7809649" y="33289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.4525</a:t>
            </a:r>
          </a:p>
        </p:txBody>
      </p:sp>
      <p:sp>
        <p:nvSpPr>
          <p:cNvPr id="120" name="Rectangle 20"/>
          <p:cNvSpPr>
            <a:spLocks noChangeArrowheads="1"/>
          </p:cNvSpPr>
          <p:nvPr/>
        </p:nvSpPr>
        <p:spPr bwMode="auto">
          <a:xfrm>
            <a:off x="5326799" y="3873500"/>
            <a:ext cx="593725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1" name="Rectangle 21"/>
          <p:cNvSpPr>
            <a:spLocks noChangeArrowheads="1"/>
          </p:cNvSpPr>
          <p:nvPr/>
        </p:nvSpPr>
        <p:spPr bwMode="auto">
          <a:xfrm>
            <a:off x="5947511" y="3873500"/>
            <a:ext cx="887413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" name="Rectangle 22"/>
          <p:cNvSpPr>
            <a:spLocks noChangeArrowheads="1"/>
          </p:cNvSpPr>
          <p:nvPr/>
        </p:nvSpPr>
        <p:spPr bwMode="auto">
          <a:xfrm>
            <a:off x="6860324" y="3873500"/>
            <a:ext cx="947737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3" name="Rectangle 23"/>
          <p:cNvSpPr>
            <a:spLocks noChangeArrowheads="1"/>
          </p:cNvSpPr>
          <p:nvPr/>
        </p:nvSpPr>
        <p:spPr bwMode="auto">
          <a:xfrm>
            <a:off x="7835049" y="3873500"/>
            <a:ext cx="944562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4" name="Rectangle 24"/>
          <p:cNvSpPr>
            <a:spLocks noChangeArrowheads="1"/>
          </p:cNvSpPr>
          <p:nvPr/>
        </p:nvSpPr>
        <p:spPr bwMode="auto">
          <a:xfrm>
            <a:off x="5329974" y="3890962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5" name="Rectangle 25"/>
          <p:cNvSpPr>
            <a:spLocks noChangeArrowheads="1"/>
          </p:cNvSpPr>
          <p:nvPr/>
        </p:nvSpPr>
        <p:spPr bwMode="auto">
          <a:xfrm>
            <a:off x="5315686" y="3989387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1.7</a:t>
            </a:r>
          </a:p>
        </p:txBody>
      </p:sp>
      <p:sp>
        <p:nvSpPr>
          <p:cNvPr id="126" name="Rectangle 26"/>
          <p:cNvSpPr>
            <a:spLocks noChangeArrowheads="1"/>
          </p:cNvSpPr>
          <p:nvPr/>
        </p:nvSpPr>
        <p:spPr bwMode="auto">
          <a:xfrm>
            <a:off x="5896711" y="39893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.4599</a:t>
            </a:r>
          </a:p>
        </p:txBody>
      </p:sp>
      <p:sp>
        <p:nvSpPr>
          <p:cNvPr id="127" name="Rectangle 27"/>
          <p:cNvSpPr>
            <a:spLocks noChangeArrowheads="1"/>
          </p:cNvSpPr>
          <p:nvPr/>
        </p:nvSpPr>
        <p:spPr bwMode="auto">
          <a:xfrm>
            <a:off x="6841274" y="39893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.4608</a:t>
            </a:r>
          </a:p>
        </p:txBody>
      </p:sp>
      <p:sp>
        <p:nvSpPr>
          <p:cNvPr id="128" name="Rectangle 28"/>
          <p:cNvSpPr>
            <a:spLocks noChangeArrowheads="1"/>
          </p:cNvSpPr>
          <p:nvPr/>
        </p:nvSpPr>
        <p:spPr bwMode="auto">
          <a:xfrm>
            <a:off x="7809649" y="39893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.4616</a:t>
            </a:r>
          </a:p>
        </p:txBody>
      </p:sp>
      <p:sp>
        <p:nvSpPr>
          <p:cNvPr id="129" name="Rectangle 29"/>
          <p:cNvSpPr>
            <a:spLocks noChangeArrowheads="1"/>
          </p:cNvSpPr>
          <p:nvPr/>
        </p:nvSpPr>
        <p:spPr bwMode="auto">
          <a:xfrm>
            <a:off x="5329974" y="4551362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0" name="Rectangle 30"/>
          <p:cNvSpPr>
            <a:spLocks noChangeArrowheads="1"/>
          </p:cNvSpPr>
          <p:nvPr/>
        </p:nvSpPr>
        <p:spPr bwMode="auto">
          <a:xfrm>
            <a:off x="5315686" y="4649787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1.8</a:t>
            </a:r>
          </a:p>
        </p:txBody>
      </p:sp>
      <p:sp>
        <p:nvSpPr>
          <p:cNvPr id="131" name="Rectangle 31"/>
          <p:cNvSpPr>
            <a:spLocks noChangeArrowheads="1"/>
          </p:cNvSpPr>
          <p:nvPr/>
        </p:nvSpPr>
        <p:spPr bwMode="auto">
          <a:xfrm>
            <a:off x="5896711" y="46497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.4678</a:t>
            </a:r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6841274" y="46497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.4686</a:t>
            </a:r>
          </a:p>
        </p:txBody>
      </p:sp>
      <p:sp>
        <p:nvSpPr>
          <p:cNvPr id="133" name="Rectangle 33"/>
          <p:cNvSpPr>
            <a:spLocks noChangeArrowheads="1"/>
          </p:cNvSpPr>
          <p:nvPr/>
        </p:nvSpPr>
        <p:spPr bwMode="auto">
          <a:xfrm>
            <a:off x="7809649" y="46497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.4693</a:t>
            </a:r>
          </a:p>
        </p:txBody>
      </p:sp>
      <p:sp>
        <p:nvSpPr>
          <p:cNvPr id="134" name="Rectangle 34"/>
          <p:cNvSpPr>
            <a:spLocks noChangeArrowheads="1"/>
          </p:cNvSpPr>
          <p:nvPr/>
        </p:nvSpPr>
        <p:spPr bwMode="auto">
          <a:xfrm>
            <a:off x="5329974" y="5211762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5" name="Rectangle 35"/>
          <p:cNvSpPr>
            <a:spLocks noChangeArrowheads="1"/>
          </p:cNvSpPr>
          <p:nvPr/>
        </p:nvSpPr>
        <p:spPr bwMode="auto">
          <a:xfrm>
            <a:off x="5896711" y="53101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.4744</a:t>
            </a:r>
          </a:p>
        </p:txBody>
      </p:sp>
      <p:sp>
        <p:nvSpPr>
          <p:cNvPr id="136" name="Rectangle 36"/>
          <p:cNvSpPr>
            <a:spLocks noChangeArrowheads="1"/>
          </p:cNvSpPr>
          <p:nvPr/>
        </p:nvSpPr>
        <p:spPr bwMode="auto">
          <a:xfrm>
            <a:off x="6860324" y="5211762"/>
            <a:ext cx="9477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tr-TR" altLang="tr-TR" sz="2400">
              <a:latin typeface="Times New Roman" pitchFamily="18" charset="0"/>
            </a:endParaRPr>
          </a:p>
        </p:txBody>
      </p:sp>
      <p:sp>
        <p:nvSpPr>
          <p:cNvPr id="137" name="Rectangle 37"/>
          <p:cNvSpPr>
            <a:spLocks noChangeArrowheads="1"/>
          </p:cNvSpPr>
          <p:nvPr/>
        </p:nvSpPr>
        <p:spPr bwMode="auto">
          <a:xfrm>
            <a:off x="7809649" y="53101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.4756</a:t>
            </a:r>
          </a:p>
        </p:txBody>
      </p:sp>
      <p:sp>
        <p:nvSpPr>
          <p:cNvPr id="139" name="Freeform 39"/>
          <p:cNvSpPr>
            <a:spLocks/>
          </p:cNvSpPr>
          <p:nvPr/>
        </p:nvSpPr>
        <p:spPr bwMode="auto">
          <a:xfrm>
            <a:off x="3036036" y="4006850"/>
            <a:ext cx="755650" cy="674687"/>
          </a:xfrm>
          <a:custGeom>
            <a:avLst/>
            <a:gdLst>
              <a:gd name="T0" fmla="*/ 2147483647 w 476"/>
              <a:gd name="T1" fmla="*/ 2147483647 h 425"/>
              <a:gd name="T2" fmla="*/ 2147483647 w 476"/>
              <a:gd name="T3" fmla="*/ 2147483647 h 425"/>
              <a:gd name="T4" fmla="*/ 2147483647 w 476"/>
              <a:gd name="T5" fmla="*/ 2147483647 h 425"/>
              <a:gd name="T6" fmla="*/ 2147483647 w 476"/>
              <a:gd name="T7" fmla="*/ 2147483647 h 425"/>
              <a:gd name="T8" fmla="*/ 2147483647 w 476"/>
              <a:gd name="T9" fmla="*/ 2147483647 h 425"/>
              <a:gd name="T10" fmla="*/ 0 w 476"/>
              <a:gd name="T11" fmla="*/ 0 h 425"/>
              <a:gd name="T12" fmla="*/ 0 w 476"/>
              <a:gd name="T13" fmla="*/ 2147483647 h 425"/>
              <a:gd name="T14" fmla="*/ 2147483647 w 476"/>
              <a:gd name="T15" fmla="*/ 2147483647 h 425"/>
              <a:gd name="T16" fmla="*/ 2147483647 w 476"/>
              <a:gd name="T17" fmla="*/ 2147483647 h 4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6"/>
              <a:gd name="T28" fmla="*/ 0 h 425"/>
              <a:gd name="T29" fmla="*/ 476 w 476"/>
              <a:gd name="T30" fmla="*/ 425 h 4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6" h="425">
                <a:moveTo>
                  <a:pt x="475" y="416"/>
                </a:moveTo>
                <a:lnTo>
                  <a:pt x="317" y="354"/>
                </a:lnTo>
                <a:lnTo>
                  <a:pt x="217" y="287"/>
                </a:lnTo>
                <a:lnTo>
                  <a:pt x="137" y="196"/>
                </a:lnTo>
                <a:lnTo>
                  <a:pt x="59" y="78"/>
                </a:lnTo>
                <a:lnTo>
                  <a:pt x="0" y="0"/>
                </a:lnTo>
                <a:lnTo>
                  <a:pt x="0" y="424"/>
                </a:lnTo>
                <a:lnTo>
                  <a:pt x="475" y="424"/>
                </a:lnTo>
                <a:lnTo>
                  <a:pt x="475" y="416"/>
                </a:lnTo>
              </a:path>
            </a:pathLst>
          </a:custGeom>
          <a:solidFill>
            <a:srgbClr val="EAEC5E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0" name="Line 40"/>
          <p:cNvSpPr>
            <a:spLocks noChangeShapeType="1"/>
          </p:cNvSpPr>
          <p:nvPr/>
        </p:nvSpPr>
        <p:spPr bwMode="auto">
          <a:xfrm>
            <a:off x="2385161" y="3138487"/>
            <a:ext cx="0" cy="153193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1" name="Line 41"/>
          <p:cNvSpPr>
            <a:spLocks noChangeShapeType="1"/>
          </p:cNvSpPr>
          <p:nvPr/>
        </p:nvSpPr>
        <p:spPr bwMode="auto">
          <a:xfrm>
            <a:off x="3036036" y="4021137"/>
            <a:ext cx="0" cy="663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2" name="Freeform 42"/>
          <p:cNvSpPr>
            <a:spLocks/>
          </p:cNvSpPr>
          <p:nvPr/>
        </p:nvSpPr>
        <p:spPr bwMode="auto">
          <a:xfrm>
            <a:off x="2385161" y="3100614"/>
            <a:ext cx="1635125" cy="1573212"/>
          </a:xfrm>
          <a:custGeom>
            <a:avLst/>
            <a:gdLst>
              <a:gd name="T0" fmla="*/ 2147483647 w 1030"/>
              <a:gd name="T1" fmla="*/ 2147483647 h 991"/>
              <a:gd name="T2" fmla="*/ 2147483647 w 1030"/>
              <a:gd name="T3" fmla="*/ 2147483647 h 991"/>
              <a:gd name="T4" fmla="*/ 2147483647 w 1030"/>
              <a:gd name="T5" fmla="*/ 2147483647 h 991"/>
              <a:gd name="T6" fmla="*/ 2147483647 w 1030"/>
              <a:gd name="T7" fmla="*/ 2147483647 h 991"/>
              <a:gd name="T8" fmla="*/ 2147483647 w 1030"/>
              <a:gd name="T9" fmla="*/ 2147483647 h 991"/>
              <a:gd name="T10" fmla="*/ 2147483647 w 1030"/>
              <a:gd name="T11" fmla="*/ 2147483647 h 991"/>
              <a:gd name="T12" fmla="*/ 2147483647 w 1030"/>
              <a:gd name="T13" fmla="*/ 2147483647 h 991"/>
              <a:gd name="T14" fmla="*/ 2147483647 w 1030"/>
              <a:gd name="T15" fmla="*/ 2147483647 h 991"/>
              <a:gd name="T16" fmla="*/ 2147483647 w 1030"/>
              <a:gd name="T17" fmla="*/ 2147483647 h 991"/>
              <a:gd name="T18" fmla="*/ 2147483647 w 1030"/>
              <a:gd name="T19" fmla="*/ 2147483647 h 991"/>
              <a:gd name="T20" fmla="*/ 2147483647 w 1030"/>
              <a:gd name="T21" fmla="*/ 2147483647 h 991"/>
              <a:gd name="T22" fmla="*/ 2147483647 w 1030"/>
              <a:gd name="T23" fmla="*/ 2147483647 h 991"/>
              <a:gd name="T24" fmla="*/ 2147483647 w 1030"/>
              <a:gd name="T25" fmla="*/ 2147483647 h 991"/>
              <a:gd name="T26" fmla="*/ 2147483647 w 1030"/>
              <a:gd name="T27" fmla="*/ 2147483647 h 991"/>
              <a:gd name="T28" fmla="*/ 2147483647 w 1030"/>
              <a:gd name="T29" fmla="*/ 2147483647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4" name="Freeform 44"/>
          <p:cNvSpPr>
            <a:spLocks/>
          </p:cNvSpPr>
          <p:nvPr/>
        </p:nvSpPr>
        <p:spPr bwMode="auto">
          <a:xfrm>
            <a:off x="748449" y="4682901"/>
            <a:ext cx="3271837" cy="0"/>
          </a:xfrm>
          <a:custGeom>
            <a:avLst/>
            <a:gdLst>
              <a:gd name="T0" fmla="*/ 0 w 2061"/>
              <a:gd name="T1" fmla="*/ 0 h 968"/>
              <a:gd name="T2" fmla="*/ 0 w 2061"/>
              <a:gd name="T3" fmla="*/ 2147483647 h 968"/>
              <a:gd name="T4" fmla="*/ 2147483647 w 2061"/>
              <a:gd name="T5" fmla="*/ 2147483647 h 968"/>
              <a:gd name="T6" fmla="*/ 0 60000 65536"/>
              <a:gd name="T7" fmla="*/ 0 60000 65536"/>
              <a:gd name="T8" fmla="*/ 0 60000 65536"/>
              <a:gd name="T9" fmla="*/ 0 w 2061"/>
              <a:gd name="T10" fmla="*/ 0 h 968"/>
              <a:gd name="T11" fmla="*/ 2061 w 2061"/>
              <a:gd name="T12" fmla="*/ 968 h 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1" h="968">
                <a:moveTo>
                  <a:pt x="0" y="0"/>
                </a:moveTo>
                <a:lnTo>
                  <a:pt x="0" y="967"/>
                </a:lnTo>
                <a:lnTo>
                  <a:pt x="2060" y="967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3" name="Freeform 43"/>
          <p:cNvSpPr>
            <a:spLocks/>
          </p:cNvSpPr>
          <p:nvPr/>
        </p:nvSpPr>
        <p:spPr bwMode="auto">
          <a:xfrm>
            <a:off x="748449" y="3100614"/>
            <a:ext cx="1638300" cy="1573212"/>
          </a:xfrm>
          <a:custGeom>
            <a:avLst/>
            <a:gdLst>
              <a:gd name="T0" fmla="*/ 0 w 1032"/>
              <a:gd name="T1" fmla="*/ 2147483647 h 991"/>
              <a:gd name="T2" fmla="*/ 2147483647 w 1032"/>
              <a:gd name="T3" fmla="*/ 2147483647 h 991"/>
              <a:gd name="T4" fmla="*/ 2147483647 w 1032"/>
              <a:gd name="T5" fmla="*/ 2147483647 h 991"/>
              <a:gd name="T6" fmla="*/ 2147483647 w 1032"/>
              <a:gd name="T7" fmla="*/ 2147483647 h 991"/>
              <a:gd name="T8" fmla="*/ 2147483647 w 1032"/>
              <a:gd name="T9" fmla="*/ 2147483647 h 991"/>
              <a:gd name="T10" fmla="*/ 2147483647 w 1032"/>
              <a:gd name="T11" fmla="*/ 2147483647 h 991"/>
              <a:gd name="T12" fmla="*/ 2147483647 w 1032"/>
              <a:gd name="T13" fmla="*/ 2147483647 h 991"/>
              <a:gd name="T14" fmla="*/ 2147483647 w 1032"/>
              <a:gd name="T15" fmla="*/ 2147483647 h 991"/>
              <a:gd name="T16" fmla="*/ 2147483647 w 1032"/>
              <a:gd name="T17" fmla="*/ 2147483647 h 991"/>
              <a:gd name="T18" fmla="*/ 2147483647 w 1032"/>
              <a:gd name="T19" fmla="*/ 2147483647 h 991"/>
              <a:gd name="T20" fmla="*/ 2147483647 w 1032"/>
              <a:gd name="T21" fmla="*/ 2147483647 h 991"/>
              <a:gd name="T22" fmla="*/ 2147483647 w 1032"/>
              <a:gd name="T23" fmla="*/ 2147483647 h 991"/>
              <a:gd name="T24" fmla="*/ 2147483647 w 1032"/>
              <a:gd name="T25" fmla="*/ 2147483647 h 991"/>
              <a:gd name="T26" fmla="*/ 2147483647 w 1032"/>
              <a:gd name="T27" fmla="*/ 2147483647 h 991"/>
              <a:gd name="T28" fmla="*/ 2147483647 w 1032"/>
              <a:gd name="T29" fmla="*/ 2147483647 h 991"/>
              <a:gd name="T30" fmla="*/ 2147483647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5" name="Line 45"/>
          <p:cNvSpPr>
            <a:spLocks noChangeShapeType="1"/>
          </p:cNvSpPr>
          <p:nvPr/>
        </p:nvSpPr>
        <p:spPr bwMode="auto">
          <a:xfrm>
            <a:off x="723049" y="3148012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6" name="Line 46"/>
          <p:cNvSpPr>
            <a:spLocks noChangeShapeType="1"/>
          </p:cNvSpPr>
          <p:nvPr/>
        </p:nvSpPr>
        <p:spPr bwMode="auto">
          <a:xfrm>
            <a:off x="723049" y="3298825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7" name="Line 47"/>
          <p:cNvSpPr>
            <a:spLocks noChangeShapeType="1"/>
          </p:cNvSpPr>
          <p:nvPr/>
        </p:nvSpPr>
        <p:spPr bwMode="auto">
          <a:xfrm>
            <a:off x="723049" y="3452812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8" name="Line 48"/>
          <p:cNvSpPr>
            <a:spLocks noChangeShapeType="1"/>
          </p:cNvSpPr>
          <p:nvPr/>
        </p:nvSpPr>
        <p:spPr bwMode="auto">
          <a:xfrm>
            <a:off x="723049" y="3606800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9" name="Line 49"/>
          <p:cNvSpPr>
            <a:spLocks noChangeShapeType="1"/>
          </p:cNvSpPr>
          <p:nvPr/>
        </p:nvSpPr>
        <p:spPr bwMode="auto">
          <a:xfrm>
            <a:off x="723049" y="3762375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0" name="Line 50"/>
          <p:cNvSpPr>
            <a:spLocks noChangeShapeType="1"/>
          </p:cNvSpPr>
          <p:nvPr/>
        </p:nvSpPr>
        <p:spPr bwMode="auto">
          <a:xfrm>
            <a:off x="723049" y="3916362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1" name="Line 51"/>
          <p:cNvSpPr>
            <a:spLocks noChangeShapeType="1"/>
          </p:cNvSpPr>
          <p:nvPr/>
        </p:nvSpPr>
        <p:spPr bwMode="auto">
          <a:xfrm>
            <a:off x="723049" y="3863975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2" name="Line 52"/>
          <p:cNvSpPr>
            <a:spLocks noChangeShapeType="1"/>
          </p:cNvSpPr>
          <p:nvPr/>
        </p:nvSpPr>
        <p:spPr bwMode="auto">
          <a:xfrm>
            <a:off x="723049" y="4224337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3" name="Line 53"/>
          <p:cNvSpPr>
            <a:spLocks noChangeShapeType="1"/>
          </p:cNvSpPr>
          <p:nvPr/>
        </p:nvSpPr>
        <p:spPr bwMode="auto">
          <a:xfrm>
            <a:off x="723049" y="4378325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4" name="Line 54"/>
          <p:cNvSpPr>
            <a:spLocks noChangeShapeType="1"/>
          </p:cNvSpPr>
          <p:nvPr/>
        </p:nvSpPr>
        <p:spPr bwMode="auto">
          <a:xfrm>
            <a:off x="723049" y="4529137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5" name="Line 55"/>
          <p:cNvSpPr>
            <a:spLocks noChangeShapeType="1"/>
          </p:cNvSpPr>
          <p:nvPr/>
        </p:nvSpPr>
        <p:spPr bwMode="auto">
          <a:xfrm>
            <a:off x="401869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6" name="Line 56"/>
          <p:cNvSpPr>
            <a:spLocks noChangeShapeType="1"/>
          </p:cNvSpPr>
          <p:nvPr/>
        </p:nvSpPr>
        <p:spPr bwMode="auto">
          <a:xfrm>
            <a:off x="369326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7" name="Line 57"/>
          <p:cNvSpPr>
            <a:spLocks noChangeShapeType="1"/>
          </p:cNvSpPr>
          <p:nvPr/>
        </p:nvSpPr>
        <p:spPr bwMode="auto">
          <a:xfrm>
            <a:off x="336464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8" name="Line 58"/>
          <p:cNvSpPr>
            <a:spLocks noChangeShapeType="1"/>
          </p:cNvSpPr>
          <p:nvPr/>
        </p:nvSpPr>
        <p:spPr bwMode="auto">
          <a:xfrm>
            <a:off x="303921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9" name="Line 59"/>
          <p:cNvSpPr>
            <a:spLocks noChangeShapeType="1"/>
          </p:cNvSpPr>
          <p:nvPr/>
        </p:nvSpPr>
        <p:spPr bwMode="auto">
          <a:xfrm>
            <a:off x="271059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0" name="Line 60"/>
          <p:cNvSpPr>
            <a:spLocks noChangeShapeType="1"/>
          </p:cNvSpPr>
          <p:nvPr/>
        </p:nvSpPr>
        <p:spPr bwMode="auto">
          <a:xfrm>
            <a:off x="238516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1" name="Line 61"/>
          <p:cNvSpPr>
            <a:spLocks noChangeShapeType="1"/>
          </p:cNvSpPr>
          <p:nvPr/>
        </p:nvSpPr>
        <p:spPr bwMode="auto">
          <a:xfrm>
            <a:off x="205654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2" name="Line 62"/>
          <p:cNvSpPr>
            <a:spLocks noChangeShapeType="1"/>
          </p:cNvSpPr>
          <p:nvPr/>
        </p:nvSpPr>
        <p:spPr bwMode="auto">
          <a:xfrm>
            <a:off x="173111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3" name="Line 63"/>
          <p:cNvSpPr>
            <a:spLocks noChangeShapeType="1"/>
          </p:cNvSpPr>
          <p:nvPr/>
        </p:nvSpPr>
        <p:spPr bwMode="auto">
          <a:xfrm>
            <a:off x="140249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4" name="Line 64"/>
          <p:cNvSpPr>
            <a:spLocks noChangeShapeType="1"/>
          </p:cNvSpPr>
          <p:nvPr/>
        </p:nvSpPr>
        <p:spPr bwMode="auto">
          <a:xfrm>
            <a:off x="107706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5" name="Rectangle 65"/>
          <p:cNvSpPr>
            <a:spLocks noChangeArrowheads="1"/>
          </p:cNvSpPr>
          <p:nvPr/>
        </p:nvSpPr>
        <p:spPr bwMode="auto">
          <a:xfrm>
            <a:off x="327761" y="3824287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66" name="Rectangle 66"/>
          <p:cNvSpPr>
            <a:spLocks noChangeArrowheads="1"/>
          </p:cNvSpPr>
          <p:nvPr/>
        </p:nvSpPr>
        <p:spPr bwMode="auto">
          <a:xfrm>
            <a:off x="3829939" y="4662708"/>
            <a:ext cx="30777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1600" b="1" i="1" dirty="0"/>
              <a:t>Z</a:t>
            </a:r>
          </a:p>
        </p:txBody>
      </p:sp>
      <p:sp>
        <p:nvSpPr>
          <p:cNvPr id="167" name="Rectangle 67"/>
          <p:cNvSpPr>
            <a:spLocks noChangeArrowheads="1"/>
          </p:cNvSpPr>
          <p:nvPr/>
        </p:nvSpPr>
        <p:spPr bwMode="auto">
          <a:xfrm>
            <a:off x="2239333" y="4721209"/>
            <a:ext cx="28213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1400" b="1" dirty="0"/>
              <a:t>0</a:t>
            </a:r>
          </a:p>
        </p:txBody>
      </p:sp>
      <p:sp>
        <p:nvSpPr>
          <p:cNvPr id="168" name="Rectangle 72"/>
          <p:cNvSpPr>
            <a:spLocks noChangeArrowheads="1"/>
          </p:cNvSpPr>
          <p:nvPr/>
        </p:nvSpPr>
        <p:spPr bwMode="auto">
          <a:xfrm>
            <a:off x="2723538" y="4730336"/>
            <a:ext cx="530595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1400" b="1" dirty="0"/>
              <a:t>1.96</a:t>
            </a:r>
          </a:p>
        </p:txBody>
      </p:sp>
      <p:sp>
        <p:nvSpPr>
          <p:cNvPr id="170" name="Rectangle 75"/>
          <p:cNvSpPr>
            <a:spLocks noChangeArrowheads="1"/>
          </p:cNvSpPr>
          <p:nvPr/>
        </p:nvSpPr>
        <p:spPr bwMode="auto">
          <a:xfrm>
            <a:off x="6992086" y="2598737"/>
            <a:ext cx="10795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92075" rIns="92075" bIns="920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3200" b="1"/>
              <a:t>.06</a:t>
            </a:r>
          </a:p>
        </p:txBody>
      </p:sp>
      <p:sp>
        <p:nvSpPr>
          <p:cNvPr id="171" name="Rectangle 76"/>
          <p:cNvSpPr>
            <a:spLocks noChangeArrowheads="1"/>
          </p:cNvSpPr>
          <p:nvPr/>
        </p:nvSpPr>
        <p:spPr bwMode="auto">
          <a:xfrm>
            <a:off x="5245836" y="5318125"/>
            <a:ext cx="838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0" rIns="92075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3200" b="1"/>
              <a:t>1.9</a:t>
            </a:r>
          </a:p>
        </p:txBody>
      </p:sp>
      <p:sp>
        <p:nvSpPr>
          <p:cNvPr id="172" name="Rectangle 77"/>
          <p:cNvSpPr>
            <a:spLocks noChangeArrowheads="1"/>
          </p:cNvSpPr>
          <p:nvPr/>
        </p:nvSpPr>
        <p:spPr bwMode="auto">
          <a:xfrm>
            <a:off x="5354721" y="2177817"/>
            <a:ext cx="327472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1600" dirty="0"/>
              <a:t>Standart </a:t>
            </a:r>
            <a:r>
              <a:rPr lang="tr-TR" altLang="tr-TR" sz="1600" dirty="0" smtClean="0"/>
              <a:t>Normal Dağılım </a:t>
            </a:r>
            <a:r>
              <a:rPr lang="tr-TR" altLang="tr-TR" sz="1600" dirty="0"/>
              <a:t>Tablosu</a:t>
            </a:r>
          </a:p>
        </p:txBody>
      </p:sp>
      <p:sp>
        <p:nvSpPr>
          <p:cNvPr id="185" name="Text Box 91"/>
          <p:cNvSpPr txBox="1">
            <a:spLocks noChangeArrowheads="1"/>
          </p:cNvSpPr>
          <p:nvPr/>
        </p:nvSpPr>
        <p:spPr bwMode="auto">
          <a:xfrm>
            <a:off x="6880961" y="5310187"/>
            <a:ext cx="914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400">
                <a:latin typeface="Times New Roman" pitchFamily="18" charset="0"/>
              </a:rPr>
              <a:t>.4750</a:t>
            </a:r>
          </a:p>
        </p:txBody>
      </p:sp>
      <p:sp>
        <p:nvSpPr>
          <p:cNvPr id="189" name="Freeform 94"/>
          <p:cNvSpPr>
            <a:spLocks/>
          </p:cNvSpPr>
          <p:nvPr/>
        </p:nvSpPr>
        <p:spPr bwMode="auto">
          <a:xfrm flipH="1">
            <a:off x="1002675" y="3993015"/>
            <a:ext cx="755650" cy="674688"/>
          </a:xfrm>
          <a:custGeom>
            <a:avLst/>
            <a:gdLst>
              <a:gd name="T0" fmla="*/ 2147483647 w 476"/>
              <a:gd name="T1" fmla="*/ 2147483647 h 425"/>
              <a:gd name="T2" fmla="*/ 2147483647 w 476"/>
              <a:gd name="T3" fmla="*/ 2147483647 h 425"/>
              <a:gd name="T4" fmla="*/ 2147483647 w 476"/>
              <a:gd name="T5" fmla="*/ 2147483647 h 425"/>
              <a:gd name="T6" fmla="*/ 2147483647 w 476"/>
              <a:gd name="T7" fmla="*/ 2147483647 h 425"/>
              <a:gd name="T8" fmla="*/ 2147483647 w 476"/>
              <a:gd name="T9" fmla="*/ 2147483647 h 425"/>
              <a:gd name="T10" fmla="*/ 0 w 476"/>
              <a:gd name="T11" fmla="*/ 0 h 425"/>
              <a:gd name="T12" fmla="*/ 0 w 476"/>
              <a:gd name="T13" fmla="*/ 2147483647 h 425"/>
              <a:gd name="T14" fmla="*/ 2147483647 w 476"/>
              <a:gd name="T15" fmla="*/ 2147483647 h 425"/>
              <a:gd name="T16" fmla="*/ 2147483647 w 476"/>
              <a:gd name="T17" fmla="*/ 2147483647 h 4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6"/>
              <a:gd name="T28" fmla="*/ 0 h 425"/>
              <a:gd name="T29" fmla="*/ 476 w 476"/>
              <a:gd name="T30" fmla="*/ 425 h 4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6" h="425">
                <a:moveTo>
                  <a:pt x="475" y="416"/>
                </a:moveTo>
                <a:lnTo>
                  <a:pt x="317" y="354"/>
                </a:lnTo>
                <a:lnTo>
                  <a:pt x="217" y="287"/>
                </a:lnTo>
                <a:lnTo>
                  <a:pt x="137" y="196"/>
                </a:lnTo>
                <a:lnTo>
                  <a:pt x="59" y="78"/>
                </a:lnTo>
                <a:lnTo>
                  <a:pt x="0" y="0"/>
                </a:lnTo>
                <a:lnTo>
                  <a:pt x="0" y="424"/>
                </a:lnTo>
                <a:lnTo>
                  <a:pt x="475" y="424"/>
                </a:lnTo>
                <a:lnTo>
                  <a:pt x="475" y="416"/>
                </a:lnTo>
              </a:path>
            </a:pathLst>
          </a:custGeom>
          <a:solidFill>
            <a:srgbClr val="EAEC5E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88" name="Line 93"/>
          <p:cNvSpPr>
            <a:spLocks noChangeShapeType="1"/>
          </p:cNvSpPr>
          <p:nvPr/>
        </p:nvSpPr>
        <p:spPr bwMode="auto">
          <a:xfrm>
            <a:off x="2385161" y="3024187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2" name="Oval 97"/>
          <p:cNvSpPr>
            <a:spLocks noChangeArrowheads="1"/>
          </p:cNvSpPr>
          <p:nvPr/>
        </p:nvSpPr>
        <p:spPr bwMode="auto">
          <a:xfrm>
            <a:off x="2918561" y="4624387"/>
            <a:ext cx="2286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93" name="Rectangle 98"/>
          <p:cNvSpPr>
            <a:spLocks noChangeArrowheads="1"/>
          </p:cNvSpPr>
          <p:nvPr/>
        </p:nvSpPr>
        <p:spPr bwMode="auto">
          <a:xfrm>
            <a:off x="1438391" y="4705769"/>
            <a:ext cx="58990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1400" b="1" dirty="0"/>
              <a:t>-1.96</a:t>
            </a:r>
          </a:p>
        </p:txBody>
      </p:sp>
      <p:sp>
        <p:nvSpPr>
          <p:cNvPr id="87" name="Yuvarlatılmış Dikdörtgen 86"/>
          <p:cNvSpPr/>
          <p:nvPr/>
        </p:nvSpPr>
        <p:spPr>
          <a:xfrm>
            <a:off x="185058" y="1066797"/>
            <a:ext cx="1745976" cy="4680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1. Hipotez Kurma</a:t>
            </a:r>
            <a:endParaRPr lang="tr-TR" sz="1400" dirty="0"/>
          </a:p>
        </p:txBody>
      </p:sp>
      <p:sp>
        <p:nvSpPr>
          <p:cNvPr id="88" name="Yuvarlatılmış Dikdörtgen 87"/>
          <p:cNvSpPr/>
          <p:nvPr/>
        </p:nvSpPr>
        <p:spPr>
          <a:xfrm>
            <a:off x="1947398" y="1066796"/>
            <a:ext cx="1745976" cy="4680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2. </a:t>
            </a:r>
            <a:r>
              <a:rPr lang="tr-TR" sz="1400" dirty="0"/>
              <a:t>Test İstatistiklerini </a:t>
            </a:r>
            <a:r>
              <a:rPr lang="tr-TR" sz="1400" dirty="0" smtClean="0"/>
              <a:t>Hesaplama</a:t>
            </a:r>
            <a:endParaRPr lang="tr-TR" sz="1400" dirty="0"/>
          </a:p>
        </p:txBody>
      </p:sp>
      <p:sp>
        <p:nvSpPr>
          <p:cNvPr id="89" name="Yuvarlatılmış Dikdörtgen 88"/>
          <p:cNvSpPr/>
          <p:nvPr/>
        </p:nvSpPr>
        <p:spPr>
          <a:xfrm>
            <a:off x="3709738" y="1066796"/>
            <a:ext cx="1745976" cy="4680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3.Kritik Değerleri Belirleme</a:t>
            </a:r>
            <a:endParaRPr lang="tr-TR" sz="1400" dirty="0"/>
          </a:p>
        </p:txBody>
      </p:sp>
      <p:sp>
        <p:nvSpPr>
          <p:cNvPr id="90" name="Yuvarlatılmış Dikdörtgen 89"/>
          <p:cNvSpPr/>
          <p:nvPr/>
        </p:nvSpPr>
        <p:spPr>
          <a:xfrm>
            <a:off x="5464848" y="1066796"/>
            <a:ext cx="1745976" cy="4680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4. İstatistiksel Karşılaştırma</a:t>
            </a:r>
            <a:endParaRPr lang="tr-TR" sz="1400" dirty="0"/>
          </a:p>
        </p:txBody>
      </p:sp>
      <p:sp>
        <p:nvSpPr>
          <p:cNvPr id="91" name="Yuvarlatılmış Dikdörtgen 90"/>
          <p:cNvSpPr/>
          <p:nvPr/>
        </p:nvSpPr>
        <p:spPr>
          <a:xfrm>
            <a:off x="7230844" y="1066796"/>
            <a:ext cx="1745976" cy="4680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/>
              <a:t>5</a:t>
            </a:r>
            <a:r>
              <a:rPr lang="tr-TR" sz="1400" dirty="0" smtClean="0"/>
              <a:t>. Karar Verme ve Yorumlama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8041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185057" y="1641037"/>
            <a:ext cx="8845823" cy="46617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5329974" y="2568575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5" name="Rectangle 5"/>
          <p:cNvSpPr>
            <a:spLocks noChangeArrowheads="1"/>
          </p:cNvSpPr>
          <p:nvPr/>
        </p:nvSpPr>
        <p:spPr bwMode="auto">
          <a:xfrm>
            <a:off x="5441099" y="2667000"/>
            <a:ext cx="374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 i="1"/>
              <a:t>Z</a:t>
            </a:r>
          </a:p>
        </p:txBody>
      </p:sp>
      <p:sp>
        <p:nvSpPr>
          <p:cNvPr id="106" name="Rectangle 6"/>
          <p:cNvSpPr>
            <a:spLocks noChangeArrowheads="1"/>
          </p:cNvSpPr>
          <p:nvPr/>
        </p:nvSpPr>
        <p:spPr bwMode="auto">
          <a:xfrm>
            <a:off x="5947511" y="2568575"/>
            <a:ext cx="887413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7" name="Rectangle 7"/>
          <p:cNvSpPr>
            <a:spLocks noChangeArrowheads="1"/>
          </p:cNvSpPr>
          <p:nvPr/>
        </p:nvSpPr>
        <p:spPr bwMode="auto">
          <a:xfrm>
            <a:off x="6074511" y="2667000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.05</a:t>
            </a:r>
          </a:p>
        </p:txBody>
      </p:sp>
      <p:sp>
        <p:nvSpPr>
          <p:cNvPr id="108" name="Rectangle 8"/>
          <p:cNvSpPr>
            <a:spLocks noChangeArrowheads="1"/>
          </p:cNvSpPr>
          <p:nvPr/>
        </p:nvSpPr>
        <p:spPr bwMode="auto">
          <a:xfrm>
            <a:off x="6860324" y="2568575"/>
            <a:ext cx="947737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9" name="Rectangle 9"/>
          <p:cNvSpPr>
            <a:spLocks noChangeArrowheads="1"/>
          </p:cNvSpPr>
          <p:nvPr/>
        </p:nvSpPr>
        <p:spPr bwMode="auto">
          <a:xfrm>
            <a:off x="7835049" y="2568575"/>
            <a:ext cx="944562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0" name="Rectangle 10"/>
          <p:cNvSpPr>
            <a:spLocks noChangeArrowheads="1"/>
          </p:cNvSpPr>
          <p:nvPr/>
        </p:nvSpPr>
        <p:spPr bwMode="auto">
          <a:xfrm>
            <a:off x="7987449" y="2667000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.07</a:t>
            </a:r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5326799" y="3213100"/>
            <a:ext cx="593725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" name="Rectangle 12"/>
          <p:cNvSpPr>
            <a:spLocks noChangeArrowheads="1"/>
          </p:cNvSpPr>
          <p:nvPr/>
        </p:nvSpPr>
        <p:spPr bwMode="auto">
          <a:xfrm>
            <a:off x="5947511" y="3213100"/>
            <a:ext cx="887413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3" name="Rectangle 13"/>
          <p:cNvSpPr>
            <a:spLocks noChangeArrowheads="1"/>
          </p:cNvSpPr>
          <p:nvPr/>
        </p:nvSpPr>
        <p:spPr bwMode="auto">
          <a:xfrm>
            <a:off x="6860324" y="3213100"/>
            <a:ext cx="947737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4" name="Rectangle 14"/>
          <p:cNvSpPr>
            <a:spLocks noChangeArrowheads="1"/>
          </p:cNvSpPr>
          <p:nvPr/>
        </p:nvSpPr>
        <p:spPr bwMode="auto">
          <a:xfrm>
            <a:off x="7835049" y="3213100"/>
            <a:ext cx="944562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5" name="Rectangle 15"/>
          <p:cNvSpPr>
            <a:spLocks noChangeArrowheads="1"/>
          </p:cNvSpPr>
          <p:nvPr/>
        </p:nvSpPr>
        <p:spPr bwMode="auto">
          <a:xfrm>
            <a:off x="5329974" y="3228975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6" name="Rectangle 16"/>
          <p:cNvSpPr>
            <a:spLocks noChangeArrowheads="1"/>
          </p:cNvSpPr>
          <p:nvPr/>
        </p:nvSpPr>
        <p:spPr bwMode="auto">
          <a:xfrm>
            <a:off x="5315686" y="3328987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1.6</a:t>
            </a:r>
          </a:p>
        </p:txBody>
      </p:sp>
      <p:sp>
        <p:nvSpPr>
          <p:cNvPr id="117" name="Rectangle 17"/>
          <p:cNvSpPr>
            <a:spLocks noChangeArrowheads="1"/>
          </p:cNvSpPr>
          <p:nvPr/>
        </p:nvSpPr>
        <p:spPr bwMode="auto">
          <a:xfrm>
            <a:off x="5896711" y="33289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.4505</a:t>
            </a:r>
          </a:p>
        </p:txBody>
      </p:sp>
      <p:sp>
        <p:nvSpPr>
          <p:cNvPr id="118" name="Rectangle 18"/>
          <p:cNvSpPr>
            <a:spLocks noChangeArrowheads="1"/>
          </p:cNvSpPr>
          <p:nvPr/>
        </p:nvSpPr>
        <p:spPr bwMode="auto">
          <a:xfrm>
            <a:off x="6841274" y="33289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.4515</a:t>
            </a:r>
          </a:p>
        </p:txBody>
      </p:sp>
      <p:sp>
        <p:nvSpPr>
          <p:cNvPr id="119" name="Rectangle 19"/>
          <p:cNvSpPr>
            <a:spLocks noChangeArrowheads="1"/>
          </p:cNvSpPr>
          <p:nvPr/>
        </p:nvSpPr>
        <p:spPr bwMode="auto">
          <a:xfrm>
            <a:off x="7809649" y="33289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.4525</a:t>
            </a:r>
          </a:p>
        </p:txBody>
      </p:sp>
      <p:sp>
        <p:nvSpPr>
          <p:cNvPr id="120" name="Rectangle 20"/>
          <p:cNvSpPr>
            <a:spLocks noChangeArrowheads="1"/>
          </p:cNvSpPr>
          <p:nvPr/>
        </p:nvSpPr>
        <p:spPr bwMode="auto">
          <a:xfrm>
            <a:off x="5326799" y="3873500"/>
            <a:ext cx="593725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1" name="Rectangle 21"/>
          <p:cNvSpPr>
            <a:spLocks noChangeArrowheads="1"/>
          </p:cNvSpPr>
          <p:nvPr/>
        </p:nvSpPr>
        <p:spPr bwMode="auto">
          <a:xfrm>
            <a:off x="5947511" y="3873500"/>
            <a:ext cx="887413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" name="Rectangle 22"/>
          <p:cNvSpPr>
            <a:spLocks noChangeArrowheads="1"/>
          </p:cNvSpPr>
          <p:nvPr/>
        </p:nvSpPr>
        <p:spPr bwMode="auto">
          <a:xfrm>
            <a:off x="6860324" y="3873500"/>
            <a:ext cx="947737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3" name="Rectangle 23"/>
          <p:cNvSpPr>
            <a:spLocks noChangeArrowheads="1"/>
          </p:cNvSpPr>
          <p:nvPr/>
        </p:nvSpPr>
        <p:spPr bwMode="auto">
          <a:xfrm>
            <a:off x="7835049" y="3873500"/>
            <a:ext cx="944562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4" name="Rectangle 24"/>
          <p:cNvSpPr>
            <a:spLocks noChangeArrowheads="1"/>
          </p:cNvSpPr>
          <p:nvPr/>
        </p:nvSpPr>
        <p:spPr bwMode="auto">
          <a:xfrm>
            <a:off x="5329974" y="3890962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5" name="Rectangle 25"/>
          <p:cNvSpPr>
            <a:spLocks noChangeArrowheads="1"/>
          </p:cNvSpPr>
          <p:nvPr/>
        </p:nvSpPr>
        <p:spPr bwMode="auto">
          <a:xfrm>
            <a:off x="5315686" y="3989387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1.7</a:t>
            </a:r>
          </a:p>
        </p:txBody>
      </p:sp>
      <p:sp>
        <p:nvSpPr>
          <p:cNvPr id="126" name="Rectangle 26"/>
          <p:cNvSpPr>
            <a:spLocks noChangeArrowheads="1"/>
          </p:cNvSpPr>
          <p:nvPr/>
        </p:nvSpPr>
        <p:spPr bwMode="auto">
          <a:xfrm>
            <a:off x="5896711" y="39893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.4599</a:t>
            </a:r>
          </a:p>
        </p:txBody>
      </p:sp>
      <p:sp>
        <p:nvSpPr>
          <p:cNvPr id="127" name="Rectangle 27"/>
          <p:cNvSpPr>
            <a:spLocks noChangeArrowheads="1"/>
          </p:cNvSpPr>
          <p:nvPr/>
        </p:nvSpPr>
        <p:spPr bwMode="auto">
          <a:xfrm>
            <a:off x="6841274" y="39893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.4608</a:t>
            </a:r>
          </a:p>
        </p:txBody>
      </p:sp>
      <p:sp>
        <p:nvSpPr>
          <p:cNvPr id="128" name="Rectangle 28"/>
          <p:cNvSpPr>
            <a:spLocks noChangeArrowheads="1"/>
          </p:cNvSpPr>
          <p:nvPr/>
        </p:nvSpPr>
        <p:spPr bwMode="auto">
          <a:xfrm>
            <a:off x="7809649" y="39893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.4616</a:t>
            </a:r>
          </a:p>
        </p:txBody>
      </p:sp>
      <p:sp>
        <p:nvSpPr>
          <p:cNvPr id="129" name="Rectangle 29"/>
          <p:cNvSpPr>
            <a:spLocks noChangeArrowheads="1"/>
          </p:cNvSpPr>
          <p:nvPr/>
        </p:nvSpPr>
        <p:spPr bwMode="auto">
          <a:xfrm>
            <a:off x="5329974" y="4551362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0" name="Rectangle 30"/>
          <p:cNvSpPr>
            <a:spLocks noChangeArrowheads="1"/>
          </p:cNvSpPr>
          <p:nvPr/>
        </p:nvSpPr>
        <p:spPr bwMode="auto">
          <a:xfrm>
            <a:off x="5315686" y="4649787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1.8</a:t>
            </a:r>
          </a:p>
        </p:txBody>
      </p:sp>
      <p:sp>
        <p:nvSpPr>
          <p:cNvPr id="131" name="Rectangle 31"/>
          <p:cNvSpPr>
            <a:spLocks noChangeArrowheads="1"/>
          </p:cNvSpPr>
          <p:nvPr/>
        </p:nvSpPr>
        <p:spPr bwMode="auto">
          <a:xfrm>
            <a:off x="5896711" y="46497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.4678</a:t>
            </a:r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6841274" y="46497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.4686</a:t>
            </a:r>
          </a:p>
        </p:txBody>
      </p:sp>
      <p:sp>
        <p:nvSpPr>
          <p:cNvPr id="133" name="Rectangle 33"/>
          <p:cNvSpPr>
            <a:spLocks noChangeArrowheads="1"/>
          </p:cNvSpPr>
          <p:nvPr/>
        </p:nvSpPr>
        <p:spPr bwMode="auto">
          <a:xfrm>
            <a:off x="7809649" y="46497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.4693</a:t>
            </a:r>
          </a:p>
        </p:txBody>
      </p:sp>
      <p:sp>
        <p:nvSpPr>
          <p:cNvPr id="134" name="Rectangle 34"/>
          <p:cNvSpPr>
            <a:spLocks noChangeArrowheads="1"/>
          </p:cNvSpPr>
          <p:nvPr/>
        </p:nvSpPr>
        <p:spPr bwMode="auto">
          <a:xfrm>
            <a:off x="5329974" y="5211762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5" name="Rectangle 35"/>
          <p:cNvSpPr>
            <a:spLocks noChangeArrowheads="1"/>
          </p:cNvSpPr>
          <p:nvPr/>
        </p:nvSpPr>
        <p:spPr bwMode="auto">
          <a:xfrm>
            <a:off x="5896711" y="53101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.4744</a:t>
            </a:r>
          </a:p>
        </p:txBody>
      </p:sp>
      <p:sp>
        <p:nvSpPr>
          <p:cNvPr id="136" name="Rectangle 36"/>
          <p:cNvSpPr>
            <a:spLocks noChangeArrowheads="1"/>
          </p:cNvSpPr>
          <p:nvPr/>
        </p:nvSpPr>
        <p:spPr bwMode="auto">
          <a:xfrm>
            <a:off x="6860324" y="5211762"/>
            <a:ext cx="9477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tr-TR" altLang="tr-TR" sz="2400">
              <a:latin typeface="Times New Roman" pitchFamily="18" charset="0"/>
            </a:endParaRPr>
          </a:p>
        </p:txBody>
      </p:sp>
      <p:sp>
        <p:nvSpPr>
          <p:cNvPr id="137" name="Rectangle 37"/>
          <p:cNvSpPr>
            <a:spLocks noChangeArrowheads="1"/>
          </p:cNvSpPr>
          <p:nvPr/>
        </p:nvSpPr>
        <p:spPr bwMode="auto">
          <a:xfrm>
            <a:off x="7809649" y="53101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.4756</a:t>
            </a:r>
          </a:p>
        </p:txBody>
      </p:sp>
      <p:sp>
        <p:nvSpPr>
          <p:cNvPr id="139" name="Freeform 39"/>
          <p:cNvSpPr>
            <a:spLocks/>
          </p:cNvSpPr>
          <p:nvPr/>
        </p:nvSpPr>
        <p:spPr bwMode="auto">
          <a:xfrm>
            <a:off x="3036036" y="4006850"/>
            <a:ext cx="755650" cy="674687"/>
          </a:xfrm>
          <a:custGeom>
            <a:avLst/>
            <a:gdLst>
              <a:gd name="T0" fmla="*/ 2147483647 w 476"/>
              <a:gd name="T1" fmla="*/ 2147483647 h 425"/>
              <a:gd name="T2" fmla="*/ 2147483647 w 476"/>
              <a:gd name="T3" fmla="*/ 2147483647 h 425"/>
              <a:gd name="T4" fmla="*/ 2147483647 w 476"/>
              <a:gd name="T5" fmla="*/ 2147483647 h 425"/>
              <a:gd name="T6" fmla="*/ 2147483647 w 476"/>
              <a:gd name="T7" fmla="*/ 2147483647 h 425"/>
              <a:gd name="T8" fmla="*/ 2147483647 w 476"/>
              <a:gd name="T9" fmla="*/ 2147483647 h 425"/>
              <a:gd name="T10" fmla="*/ 0 w 476"/>
              <a:gd name="T11" fmla="*/ 0 h 425"/>
              <a:gd name="T12" fmla="*/ 0 w 476"/>
              <a:gd name="T13" fmla="*/ 2147483647 h 425"/>
              <a:gd name="T14" fmla="*/ 2147483647 w 476"/>
              <a:gd name="T15" fmla="*/ 2147483647 h 425"/>
              <a:gd name="T16" fmla="*/ 2147483647 w 476"/>
              <a:gd name="T17" fmla="*/ 2147483647 h 4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6"/>
              <a:gd name="T28" fmla="*/ 0 h 425"/>
              <a:gd name="T29" fmla="*/ 476 w 476"/>
              <a:gd name="T30" fmla="*/ 425 h 4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6" h="425">
                <a:moveTo>
                  <a:pt x="475" y="416"/>
                </a:moveTo>
                <a:lnTo>
                  <a:pt x="317" y="354"/>
                </a:lnTo>
                <a:lnTo>
                  <a:pt x="217" y="287"/>
                </a:lnTo>
                <a:lnTo>
                  <a:pt x="137" y="196"/>
                </a:lnTo>
                <a:lnTo>
                  <a:pt x="59" y="78"/>
                </a:lnTo>
                <a:lnTo>
                  <a:pt x="0" y="0"/>
                </a:lnTo>
                <a:lnTo>
                  <a:pt x="0" y="424"/>
                </a:lnTo>
                <a:lnTo>
                  <a:pt x="475" y="424"/>
                </a:lnTo>
                <a:lnTo>
                  <a:pt x="475" y="416"/>
                </a:lnTo>
              </a:path>
            </a:pathLst>
          </a:custGeom>
          <a:solidFill>
            <a:srgbClr val="EAEC5E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0" name="Line 40"/>
          <p:cNvSpPr>
            <a:spLocks noChangeShapeType="1"/>
          </p:cNvSpPr>
          <p:nvPr/>
        </p:nvSpPr>
        <p:spPr bwMode="auto">
          <a:xfrm>
            <a:off x="2385161" y="3138487"/>
            <a:ext cx="0" cy="153193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1" name="Line 41"/>
          <p:cNvSpPr>
            <a:spLocks noChangeShapeType="1"/>
          </p:cNvSpPr>
          <p:nvPr/>
        </p:nvSpPr>
        <p:spPr bwMode="auto">
          <a:xfrm>
            <a:off x="3036036" y="4021137"/>
            <a:ext cx="0" cy="663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2" name="Freeform 42"/>
          <p:cNvSpPr>
            <a:spLocks/>
          </p:cNvSpPr>
          <p:nvPr/>
        </p:nvSpPr>
        <p:spPr bwMode="auto">
          <a:xfrm>
            <a:off x="2385161" y="3100614"/>
            <a:ext cx="1635125" cy="1573212"/>
          </a:xfrm>
          <a:custGeom>
            <a:avLst/>
            <a:gdLst>
              <a:gd name="T0" fmla="*/ 2147483647 w 1030"/>
              <a:gd name="T1" fmla="*/ 2147483647 h 991"/>
              <a:gd name="T2" fmla="*/ 2147483647 w 1030"/>
              <a:gd name="T3" fmla="*/ 2147483647 h 991"/>
              <a:gd name="T4" fmla="*/ 2147483647 w 1030"/>
              <a:gd name="T5" fmla="*/ 2147483647 h 991"/>
              <a:gd name="T6" fmla="*/ 2147483647 w 1030"/>
              <a:gd name="T7" fmla="*/ 2147483647 h 991"/>
              <a:gd name="T8" fmla="*/ 2147483647 w 1030"/>
              <a:gd name="T9" fmla="*/ 2147483647 h 991"/>
              <a:gd name="T10" fmla="*/ 2147483647 w 1030"/>
              <a:gd name="T11" fmla="*/ 2147483647 h 991"/>
              <a:gd name="T12" fmla="*/ 2147483647 w 1030"/>
              <a:gd name="T13" fmla="*/ 2147483647 h 991"/>
              <a:gd name="T14" fmla="*/ 2147483647 w 1030"/>
              <a:gd name="T15" fmla="*/ 2147483647 h 991"/>
              <a:gd name="T16" fmla="*/ 2147483647 w 1030"/>
              <a:gd name="T17" fmla="*/ 2147483647 h 991"/>
              <a:gd name="T18" fmla="*/ 2147483647 w 1030"/>
              <a:gd name="T19" fmla="*/ 2147483647 h 991"/>
              <a:gd name="T20" fmla="*/ 2147483647 w 1030"/>
              <a:gd name="T21" fmla="*/ 2147483647 h 991"/>
              <a:gd name="T22" fmla="*/ 2147483647 w 1030"/>
              <a:gd name="T23" fmla="*/ 2147483647 h 991"/>
              <a:gd name="T24" fmla="*/ 2147483647 w 1030"/>
              <a:gd name="T25" fmla="*/ 2147483647 h 991"/>
              <a:gd name="T26" fmla="*/ 2147483647 w 1030"/>
              <a:gd name="T27" fmla="*/ 2147483647 h 991"/>
              <a:gd name="T28" fmla="*/ 2147483647 w 1030"/>
              <a:gd name="T29" fmla="*/ 2147483647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4" name="Freeform 44"/>
          <p:cNvSpPr>
            <a:spLocks/>
          </p:cNvSpPr>
          <p:nvPr/>
        </p:nvSpPr>
        <p:spPr bwMode="auto">
          <a:xfrm>
            <a:off x="748449" y="4682901"/>
            <a:ext cx="3271837" cy="0"/>
          </a:xfrm>
          <a:custGeom>
            <a:avLst/>
            <a:gdLst>
              <a:gd name="T0" fmla="*/ 0 w 2061"/>
              <a:gd name="T1" fmla="*/ 0 h 968"/>
              <a:gd name="T2" fmla="*/ 0 w 2061"/>
              <a:gd name="T3" fmla="*/ 2147483647 h 968"/>
              <a:gd name="T4" fmla="*/ 2147483647 w 2061"/>
              <a:gd name="T5" fmla="*/ 2147483647 h 968"/>
              <a:gd name="T6" fmla="*/ 0 60000 65536"/>
              <a:gd name="T7" fmla="*/ 0 60000 65536"/>
              <a:gd name="T8" fmla="*/ 0 60000 65536"/>
              <a:gd name="T9" fmla="*/ 0 w 2061"/>
              <a:gd name="T10" fmla="*/ 0 h 968"/>
              <a:gd name="T11" fmla="*/ 2061 w 2061"/>
              <a:gd name="T12" fmla="*/ 968 h 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1" h="968">
                <a:moveTo>
                  <a:pt x="0" y="0"/>
                </a:moveTo>
                <a:lnTo>
                  <a:pt x="0" y="967"/>
                </a:lnTo>
                <a:lnTo>
                  <a:pt x="2060" y="967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3" name="Freeform 43"/>
          <p:cNvSpPr>
            <a:spLocks/>
          </p:cNvSpPr>
          <p:nvPr/>
        </p:nvSpPr>
        <p:spPr bwMode="auto">
          <a:xfrm>
            <a:off x="748449" y="3100614"/>
            <a:ext cx="1638300" cy="1573212"/>
          </a:xfrm>
          <a:custGeom>
            <a:avLst/>
            <a:gdLst>
              <a:gd name="T0" fmla="*/ 0 w 1032"/>
              <a:gd name="T1" fmla="*/ 2147483647 h 991"/>
              <a:gd name="T2" fmla="*/ 2147483647 w 1032"/>
              <a:gd name="T3" fmla="*/ 2147483647 h 991"/>
              <a:gd name="T4" fmla="*/ 2147483647 w 1032"/>
              <a:gd name="T5" fmla="*/ 2147483647 h 991"/>
              <a:gd name="T6" fmla="*/ 2147483647 w 1032"/>
              <a:gd name="T7" fmla="*/ 2147483647 h 991"/>
              <a:gd name="T8" fmla="*/ 2147483647 w 1032"/>
              <a:gd name="T9" fmla="*/ 2147483647 h 991"/>
              <a:gd name="T10" fmla="*/ 2147483647 w 1032"/>
              <a:gd name="T11" fmla="*/ 2147483647 h 991"/>
              <a:gd name="T12" fmla="*/ 2147483647 w 1032"/>
              <a:gd name="T13" fmla="*/ 2147483647 h 991"/>
              <a:gd name="T14" fmla="*/ 2147483647 w 1032"/>
              <a:gd name="T15" fmla="*/ 2147483647 h 991"/>
              <a:gd name="T16" fmla="*/ 2147483647 w 1032"/>
              <a:gd name="T17" fmla="*/ 2147483647 h 991"/>
              <a:gd name="T18" fmla="*/ 2147483647 w 1032"/>
              <a:gd name="T19" fmla="*/ 2147483647 h 991"/>
              <a:gd name="T20" fmla="*/ 2147483647 w 1032"/>
              <a:gd name="T21" fmla="*/ 2147483647 h 991"/>
              <a:gd name="T22" fmla="*/ 2147483647 w 1032"/>
              <a:gd name="T23" fmla="*/ 2147483647 h 991"/>
              <a:gd name="T24" fmla="*/ 2147483647 w 1032"/>
              <a:gd name="T25" fmla="*/ 2147483647 h 991"/>
              <a:gd name="T26" fmla="*/ 2147483647 w 1032"/>
              <a:gd name="T27" fmla="*/ 2147483647 h 991"/>
              <a:gd name="T28" fmla="*/ 2147483647 w 1032"/>
              <a:gd name="T29" fmla="*/ 2147483647 h 991"/>
              <a:gd name="T30" fmla="*/ 2147483647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5" name="Line 45"/>
          <p:cNvSpPr>
            <a:spLocks noChangeShapeType="1"/>
          </p:cNvSpPr>
          <p:nvPr/>
        </p:nvSpPr>
        <p:spPr bwMode="auto">
          <a:xfrm>
            <a:off x="723049" y="3148012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6" name="Line 46"/>
          <p:cNvSpPr>
            <a:spLocks noChangeShapeType="1"/>
          </p:cNvSpPr>
          <p:nvPr/>
        </p:nvSpPr>
        <p:spPr bwMode="auto">
          <a:xfrm>
            <a:off x="723049" y="3298825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7" name="Line 47"/>
          <p:cNvSpPr>
            <a:spLocks noChangeShapeType="1"/>
          </p:cNvSpPr>
          <p:nvPr/>
        </p:nvSpPr>
        <p:spPr bwMode="auto">
          <a:xfrm>
            <a:off x="723049" y="3452812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8" name="Line 48"/>
          <p:cNvSpPr>
            <a:spLocks noChangeShapeType="1"/>
          </p:cNvSpPr>
          <p:nvPr/>
        </p:nvSpPr>
        <p:spPr bwMode="auto">
          <a:xfrm>
            <a:off x="723049" y="3606800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9" name="Line 49"/>
          <p:cNvSpPr>
            <a:spLocks noChangeShapeType="1"/>
          </p:cNvSpPr>
          <p:nvPr/>
        </p:nvSpPr>
        <p:spPr bwMode="auto">
          <a:xfrm>
            <a:off x="723049" y="3762375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0" name="Line 50"/>
          <p:cNvSpPr>
            <a:spLocks noChangeShapeType="1"/>
          </p:cNvSpPr>
          <p:nvPr/>
        </p:nvSpPr>
        <p:spPr bwMode="auto">
          <a:xfrm>
            <a:off x="723049" y="3916362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1" name="Line 51"/>
          <p:cNvSpPr>
            <a:spLocks noChangeShapeType="1"/>
          </p:cNvSpPr>
          <p:nvPr/>
        </p:nvSpPr>
        <p:spPr bwMode="auto">
          <a:xfrm>
            <a:off x="723049" y="3863975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2" name="Line 52"/>
          <p:cNvSpPr>
            <a:spLocks noChangeShapeType="1"/>
          </p:cNvSpPr>
          <p:nvPr/>
        </p:nvSpPr>
        <p:spPr bwMode="auto">
          <a:xfrm>
            <a:off x="723049" y="4224337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3" name="Line 53"/>
          <p:cNvSpPr>
            <a:spLocks noChangeShapeType="1"/>
          </p:cNvSpPr>
          <p:nvPr/>
        </p:nvSpPr>
        <p:spPr bwMode="auto">
          <a:xfrm>
            <a:off x="723049" y="4378325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4" name="Line 54"/>
          <p:cNvSpPr>
            <a:spLocks noChangeShapeType="1"/>
          </p:cNvSpPr>
          <p:nvPr/>
        </p:nvSpPr>
        <p:spPr bwMode="auto">
          <a:xfrm>
            <a:off x="723049" y="4529137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5" name="Line 55"/>
          <p:cNvSpPr>
            <a:spLocks noChangeShapeType="1"/>
          </p:cNvSpPr>
          <p:nvPr/>
        </p:nvSpPr>
        <p:spPr bwMode="auto">
          <a:xfrm>
            <a:off x="401869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6" name="Line 56"/>
          <p:cNvSpPr>
            <a:spLocks noChangeShapeType="1"/>
          </p:cNvSpPr>
          <p:nvPr/>
        </p:nvSpPr>
        <p:spPr bwMode="auto">
          <a:xfrm>
            <a:off x="369326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7" name="Line 57"/>
          <p:cNvSpPr>
            <a:spLocks noChangeShapeType="1"/>
          </p:cNvSpPr>
          <p:nvPr/>
        </p:nvSpPr>
        <p:spPr bwMode="auto">
          <a:xfrm>
            <a:off x="336464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8" name="Line 58"/>
          <p:cNvSpPr>
            <a:spLocks noChangeShapeType="1"/>
          </p:cNvSpPr>
          <p:nvPr/>
        </p:nvSpPr>
        <p:spPr bwMode="auto">
          <a:xfrm>
            <a:off x="303921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9" name="Line 59"/>
          <p:cNvSpPr>
            <a:spLocks noChangeShapeType="1"/>
          </p:cNvSpPr>
          <p:nvPr/>
        </p:nvSpPr>
        <p:spPr bwMode="auto">
          <a:xfrm>
            <a:off x="271059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0" name="Line 60"/>
          <p:cNvSpPr>
            <a:spLocks noChangeShapeType="1"/>
          </p:cNvSpPr>
          <p:nvPr/>
        </p:nvSpPr>
        <p:spPr bwMode="auto">
          <a:xfrm>
            <a:off x="238516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1" name="Line 61"/>
          <p:cNvSpPr>
            <a:spLocks noChangeShapeType="1"/>
          </p:cNvSpPr>
          <p:nvPr/>
        </p:nvSpPr>
        <p:spPr bwMode="auto">
          <a:xfrm>
            <a:off x="205654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2" name="Line 62"/>
          <p:cNvSpPr>
            <a:spLocks noChangeShapeType="1"/>
          </p:cNvSpPr>
          <p:nvPr/>
        </p:nvSpPr>
        <p:spPr bwMode="auto">
          <a:xfrm>
            <a:off x="173111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3" name="Line 63"/>
          <p:cNvSpPr>
            <a:spLocks noChangeShapeType="1"/>
          </p:cNvSpPr>
          <p:nvPr/>
        </p:nvSpPr>
        <p:spPr bwMode="auto">
          <a:xfrm>
            <a:off x="140249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4" name="Line 64"/>
          <p:cNvSpPr>
            <a:spLocks noChangeShapeType="1"/>
          </p:cNvSpPr>
          <p:nvPr/>
        </p:nvSpPr>
        <p:spPr bwMode="auto">
          <a:xfrm>
            <a:off x="107706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5" name="Rectangle 65"/>
          <p:cNvSpPr>
            <a:spLocks noChangeArrowheads="1"/>
          </p:cNvSpPr>
          <p:nvPr/>
        </p:nvSpPr>
        <p:spPr bwMode="auto">
          <a:xfrm>
            <a:off x="327761" y="3824287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66" name="Rectangle 66"/>
          <p:cNvSpPr>
            <a:spLocks noChangeArrowheads="1"/>
          </p:cNvSpPr>
          <p:nvPr/>
        </p:nvSpPr>
        <p:spPr bwMode="auto">
          <a:xfrm>
            <a:off x="3829939" y="4662708"/>
            <a:ext cx="30777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1600" b="1" i="1" dirty="0"/>
              <a:t>Z</a:t>
            </a:r>
          </a:p>
        </p:txBody>
      </p:sp>
      <p:sp>
        <p:nvSpPr>
          <p:cNvPr id="167" name="Rectangle 67"/>
          <p:cNvSpPr>
            <a:spLocks noChangeArrowheads="1"/>
          </p:cNvSpPr>
          <p:nvPr/>
        </p:nvSpPr>
        <p:spPr bwMode="auto">
          <a:xfrm>
            <a:off x="2239333" y="4721209"/>
            <a:ext cx="28213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1400" b="1" dirty="0"/>
              <a:t>0</a:t>
            </a:r>
          </a:p>
        </p:txBody>
      </p:sp>
      <p:sp>
        <p:nvSpPr>
          <p:cNvPr id="168" name="Rectangle 72"/>
          <p:cNvSpPr>
            <a:spLocks noChangeArrowheads="1"/>
          </p:cNvSpPr>
          <p:nvPr/>
        </p:nvSpPr>
        <p:spPr bwMode="auto">
          <a:xfrm>
            <a:off x="2723538" y="4730336"/>
            <a:ext cx="530595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1400" b="1" dirty="0"/>
              <a:t>1.96</a:t>
            </a:r>
          </a:p>
        </p:txBody>
      </p:sp>
      <p:sp>
        <p:nvSpPr>
          <p:cNvPr id="170" name="Rectangle 75"/>
          <p:cNvSpPr>
            <a:spLocks noChangeArrowheads="1"/>
          </p:cNvSpPr>
          <p:nvPr/>
        </p:nvSpPr>
        <p:spPr bwMode="auto">
          <a:xfrm>
            <a:off x="6992086" y="2598737"/>
            <a:ext cx="10795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92075" rIns="92075" bIns="920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3200" b="1"/>
              <a:t>.06</a:t>
            </a:r>
          </a:p>
        </p:txBody>
      </p:sp>
      <p:sp>
        <p:nvSpPr>
          <p:cNvPr id="171" name="Rectangle 76"/>
          <p:cNvSpPr>
            <a:spLocks noChangeArrowheads="1"/>
          </p:cNvSpPr>
          <p:nvPr/>
        </p:nvSpPr>
        <p:spPr bwMode="auto">
          <a:xfrm>
            <a:off x="5245836" y="5318125"/>
            <a:ext cx="838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0" rIns="92075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3200" b="1"/>
              <a:t>1.9</a:t>
            </a:r>
          </a:p>
        </p:txBody>
      </p:sp>
      <p:sp>
        <p:nvSpPr>
          <p:cNvPr id="172" name="Rectangle 77"/>
          <p:cNvSpPr>
            <a:spLocks noChangeArrowheads="1"/>
          </p:cNvSpPr>
          <p:nvPr/>
        </p:nvSpPr>
        <p:spPr bwMode="auto">
          <a:xfrm>
            <a:off x="5354721" y="2177817"/>
            <a:ext cx="327472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1600" dirty="0"/>
              <a:t>Standart </a:t>
            </a:r>
            <a:r>
              <a:rPr lang="tr-TR" altLang="tr-TR" sz="1600" dirty="0" smtClean="0"/>
              <a:t>Normal Dağılım </a:t>
            </a:r>
            <a:r>
              <a:rPr lang="tr-TR" altLang="tr-TR" sz="1600" dirty="0"/>
              <a:t>Tablosu</a:t>
            </a:r>
          </a:p>
        </p:txBody>
      </p:sp>
      <p:sp>
        <p:nvSpPr>
          <p:cNvPr id="180" name="Line 86"/>
          <p:cNvSpPr>
            <a:spLocks noChangeShapeType="1"/>
          </p:cNvSpPr>
          <p:nvPr/>
        </p:nvSpPr>
        <p:spPr bwMode="auto">
          <a:xfrm flipH="1">
            <a:off x="3177323" y="4224337"/>
            <a:ext cx="669925" cy="242888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tr-TR"/>
          </a:p>
        </p:txBody>
      </p:sp>
      <p:sp>
        <p:nvSpPr>
          <p:cNvPr id="181" name="Rectangle 87"/>
          <p:cNvSpPr>
            <a:spLocks noChangeArrowheads="1"/>
          </p:cNvSpPr>
          <p:nvPr/>
        </p:nvSpPr>
        <p:spPr bwMode="auto">
          <a:xfrm>
            <a:off x="4326674" y="4094162"/>
            <a:ext cx="695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4000" dirty="0">
                <a:solidFill>
                  <a:srgbClr val="FF0000"/>
                </a:solidFill>
                <a:latin typeface="Wingdings" pitchFamily="2" charset="2"/>
              </a:rPr>
              <a:t></a:t>
            </a:r>
          </a:p>
        </p:txBody>
      </p:sp>
      <p:sp>
        <p:nvSpPr>
          <p:cNvPr id="185" name="Text Box 91"/>
          <p:cNvSpPr txBox="1">
            <a:spLocks noChangeArrowheads="1"/>
          </p:cNvSpPr>
          <p:nvPr/>
        </p:nvSpPr>
        <p:spPr bwMode="auto">
          <a:xfrm>
            <a:off x="6880961" y="5310187"/>
            <a:ext cx="914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400">
                <a:latin typeface="Times New Roman" pitchFamily="18" charset="0"/>
              </a:rPr>
              <a:t>.4750</a:t>
            </a:r>
          </a:p>
        </p:txBody>
      </p:sp>
      <p:sp>
        <p:nvSpPr>
          <p:cNvPr id="189" name="Freeform 94"/>
          <p:cNvSpPr>
            <a:spLocks/>
          </p:cNvSpPr>
          <p:nvPr/>
        </p:nvSpPr>
        <p:spPr bwMode="auto">
          <a:xfrm flipH="1">
            <a:off x="1002675" y="3993015"/>
            <a:ext cx="755650" cy="674688"/>
          </a:xfrm>
          <a:custGeom>
            <a:avLst/>
            <a:gdLst>
              <a:gd name="T0" fmla="*/ 2147483647 w 476"/>
              <a:gd name="T1" fmla="*/ 2147483647 h 425"/>
              <a:gd name="T2" fmla="*/ 2147483647 w 476"/>
              <a:gd name="T3" fmla="*/ 2147483647 h 425"/>
              <a:gd name="T4" fmla="*/ 2147483647 w 476"/>
              <a:gd name="T5" fmla="*/ 2147483647 h 425"/>
              <a:gd name="T6" fmla="*/ 2147483647 w 476"/>
              <a:gd name="T7" fmla="*/ 2147483647 h 425"/>
              <a:gd name="T8" fmla="*/ 2147483647 w 476"/>
              <a:gd name="T9" fmla="*/ 2147483647 h 425"/>
              <a:gd name="T10" fmla="*/ 0 w 476"/>
              <a:gd name="T11" fmla="*/ 0 h 425"/>
              <a:gd name="T12" fmla="*/ 0 w 476"/>
              <a:gd name="T13" fmla="*/ 2147483647 h 425"/>
              <a:gd name="T14" fmla="*/ 2147483647 w 476"/>
              <a:gd name="T15" fmla="*/ 2147483647 h 425"/>
              <a:gd name="T16" fmla="*/ 2147483647 w 476"/>
              <a:gd name="T17" fmla="*/ 2147483647 h 4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6"/>
              <a:gd name="T28" fmla="*/ 0 h 425"/>
              <a:gd name="T29" fmla="*/ 476 w 476"/>
              <a:gd name="T30" fmla="*/ 425 h 4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6" h="425">
                <a:moveTo>
                  <a:pt x="475" y="416"/>
                </a:moveTo>
                <a:lnTo>
                  <a:pt x="317" y="354"/>
                </a:lnTo>
                <a:lnTo>
                  <a:pt x="217" y="287"/>
                </a:lnTo>
                <a:lnTo>
                  <a:pt x="137" y="196"/>
                </a:lnTo>
                <a:lnTo>
                  <a:pt x="59" y="78"/>
                </a:lnTo>
                <a:lnTo>
                  <a:pt x="0" y="0"/>
                </a:lnTo>
                <a:lnTo>
                  <a:pt x="0" y="424"/>
                </a:lnTo>
                <a:lnTo>
                  <a:pt x="475" y="424"/>
                </a:lnTo>
                <a:lnTo>
                  <a:pt x="475" y="416"/>
                </a:lnTo>
              </a:path>
            </a:pathLst>
          </a:custGeom>
          <a:solidFill>
            <a:srgbClr val="EAEC5E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88" name="Line 93"/>
          <p:cNvSpPr>
            <a:spLocks noChangeShapeType="1"/>
          </p:cNvSpPr>
          <p:nvPr/>
        </p:nvSpPr>
        <p:spPr bwMode="auto">
          <a:xfrm>
            <a:off x="2385161" y="3024187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0" name="Rectangle 95"/>
          <p:cNvSpPr>
            <a:spLocks noChangeArrowheads="1"/>
          </p:cNvSpPr>
          <p:nvPr/>
        </p:nvSpPr>
        <p:spPr bwMode="auto">
          <a:xfrm>
            <a:off x="315571" y="3688357"/>
            <a:ext cx="206692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600" b="1" dirty="0">
                <a:latin typeface="Symbol" pitchFamily="18" charset="2"/>
              </a:rPr>
              <a:t></a:t>
            </a:r>
            <a:r>
              <a:rPr lang="tr-TR" altLang="tr-TR" sz="1600" b="1" dirty="0"/>
              <a:t> /2 = .025</a:t>
            </a:r>
          </a:p>
        </p:txBody>
      </p:sp>
      <p:sp>
        <p:nvSpPr>
          <p:cNvPr id="191" name="Line 96"/>
          <p:cNvSpPr>
            <a:spLocks noChangeShapeType="1"/>
          </p:cNvSpPr>
          <p:nvPr/>
        </p:nvSpPr>
        <p:spPr bwMode="auto">
          <a:xfrm flipH="1" flipV="1">
            <a:off x="999501" y="3991205"/>
            <a:ext cx="547460" cy="4807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2" name="Oval 97"/>
          <p:cNvSpPr>
            <a:spLocks noChangeArrowheads="1"/>
          </p:cNvSpPr>
          <p:nvPr/>
        </p:nvSpPr>
        <p:spPr bwMode="auto">
          <a:xfrm>
            <a:off x="2918561" y="4624387"/>
            <a:ext cx="2286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93" name="Rectangle 98"/>
          <p:cNvSpPr>
            <a:spLocks noChangeArrowheads="1"/>
          </p:cNvSpPr>
          <p:nvPr/>
        </p:nvSpPr>
        <p:spPr bwMode="auto">
          <a:xfrm>
            <a:off x="1438391" y="4705769"/>
            <a:ext cx="58990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1400" b="1" dirty="0"/>
              <a:t>-1.96</a:t>
            </a:r>
          </a:p>
        </p:txBody>
      </p:sp>
      <p:sp>
        <p:nvSpPr>
          <p:cNvPr id="194" name="Rectangle 95"/>
          <p:cNvSpPr>
            <a:spLocks noChangeArrowheads="1"/>
          </p:cNvSpPr>
          <p:nvPr/>
        </p:nvSpPr>
        <p:spPr bwMode="auto">
          <a:xfrm>
            <a:off x="3485581" y="3928348"/>
            <a:ext cx="12072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600" b="1" dirty="0">
                <a:latin typeface="Symbol" pitchFamily="18" charset="2"/>
              </a:rPr>
              <a:t></a:t>
            </a:r>
            <a:r>
              <a:rPr lang="tr-TR" altLang="tr-TR" sz="1600" b="1" dirty="0"/>
              <a:t> /2 = .025</a:t>
            </a:r>
          </a:p>
        </p:txBody>
      </p:sp>
      <p:sp>
        <p:nvSpPr>
          <p:cNvPr id="202" name="Yuvarlatılmış Dikdörtgen 201"/>
          <p:cNvSpPr/>
          <p:nvPr/>
        </p:nvSpPr>
        <p:spPr>
          <a:xfrm>
            <a:off x="185058" y="1066797"/>
            <a:ext cx="1745976" cy="4680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1. Hipotez Kurma</a:t>
            </a:r>
            <a:endParaRPr lang="tr-TR" sz="1400" dirty="0"/>
          </a:p>
        </p:txBody>
      </p:sp>
      <p:sp>
        <p:nvSpPr>
          <p:cNvPr id="203" name="Yuvarlatılmış Dikdörtgen 202"/>
          <p:cNvSpPr/>
          <p:nvPr/>
        </p:nvSpPr>
        <p:spPr>
          <a:xfrm>
            <a:off x="1947398" y="1066796"/>
            <a:ext cx="1745976" cy="4680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2. </a:t>
            </a:r>
            <a:r>
              <a:rPr lang="tr-TR" sz="1400" dirty="0"/>
              <a:t>Test İstatistiklerini </a:t>
            </a:r>
            <a:r>
              <a:rPr lang="tr-TR" sz="1400" dirty="0" smtClean="0"/>
              <a:t>Hesaplama</a:t>
            </a:r>
            <a:endParaRPr lang="tr-TR" sz="1400" dirty="0"/>
          </a:p>
        </p:txBody>
      </p:sp>
      <p:sp>
        <p:nvSpPr>
          <p:cNvPr id="204" name="Yuvarlatılmış Dikdörtgen 203"/>
          <p:cNvSpPr/>
          <p:nvPr/>
        </p:nvSpPr>
        <p:spPr>
          <a:xfrm>
            <a:off x="3709738" y="1066796"/>
            <a:ext cx="1745976" cy="4680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3.Kritik Değerleri Belirleme</a:t>
            </a:r>
            <a:endParaRPr lang="tr-TR" sz="1400" dirty="0"/>
          </a:p>
        </p:txBody>
      </p:sp>
      <p:sp>
        <p:nvSpPr>
          <p:cNvPr id="205" name="Yuvarlatılmış Dikdörtgen 204"/>
          <p:cNvSpPr/>
          <p:nvPr/>
        </p:nvSpPr>
        <p:spPr>
          <a:xfrm>
            <a:off x="5464848" y="1066796"/>
            <a:ext cx="1745976" cy="4680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4. İstatistiksel Karşılaştırma</a:t>
            </a:r>
            <a:endParaRPr lang="tr-TR" sz="1400" dirty="0"/>
          </a:p>
        </p:txBody>
      </p:sp>
      <p:sp>
        <p:nvSpPr>
          <p:cNvPr id="206" name="Yuvarlatılmış Dikdörtgen 205"/>
          <p:cNvSpPr/>
          <p:nvPr/>
        </p:nvSpPr>
        <p:spPr>
          <a:xfrm>
            <a:off x="7230844" y="1066796"/>
            <a:ext cx="1745976" cy="4680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/>
              <a:t>5</a:t>
            </a:r>
            <a:r>
              <a:rPr lang="tr-TR" sz="1400" dirty="0" smtClean="0"/>
              <a:t>. Karar Verme ve Yorumlama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6680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185057" y="1641037"/>
            <a:ext cx="8845823" cy="46617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5329974" y="2568575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5" name="Rectangle 5"/>
          <p:cNvSpPr>
            <a:spLocks noChangeArrowheads="1"/>
          </p:cNvSpPr>
          <p:nvPr/>
        </p:nvSpPr>
        <p:spPr bwMode="auto">
          <a:xfrm>
            <a:off x="5441099" y="2667000"/>
            <a:ext cx="374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 i="1"/>
              <a:t>Z</a:t>
            </a:r>
          </a:p>
        </p:txBody>
      </p:sp>
      <p:sp>
        <p:nvSpPr>
          <p:cNvPr id="106" name="Rectangle 6"/>
          <p:cNvSpPr>
            <a:spLocks noChangeArrowheads="1"/>
          </p:cNvSpPr>
          <p:nvPr/>
        </p:nvSpPr>
        <p:spPr bwMode="auto">
          <a:xfrm>
            <a:off x="5947511" y="2568575"/>
            <a:ext cx="887413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7" name="Rectangle 7"/>
          <p:cNvSpPr>
            <a:spLocks noChangeArrowheads="1"/>
          </p:cNvSpPr>
          <p:nvPr/>
        </p:nvSpPr>
        <p:spPr bwMode="auto">
          <a:xfrm>
            <a:off x="6074511" y="2667000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.05</a:t>
            </a:r>
          </a:p>
        </p:txBody>
      </p:sp>
      <p:sp>
        <p:nvSpPr>
          <p:cNvPr id="108" name="Rectangle 8"/>
          <p:cNvSpPr>
            <a:spLocks noChangeArrowheads="1"/>
          </p:cNvSpPr>
          <p:nvPr/>
        </p:nvSpPr>
        <p:spPr bwMode="auto">
          <a:xfrm>
            <a:off x="6860324" y="2568575"/>
            <a:ext cx="947737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9" name="Rectangle 9"/>
          <p:cNvSpPr>
            <a:spLocks noChangeArrowheads="1"/>
          </p:cNvSpPr>
          <p:nvPr/>
        </p:nvSpPr>
        <p:spPr bwMode="auto">
          <a:xfrm>
            <a:off x="7835049" y="2568575"/>
            <a:ext cx="944562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0" name="Rectangle 10"/>
          <p:cNvSpPr>
            <a:spLocks noChangeArrowheads="1"/>
          </p:cNvSpPr>
          <p:nvPr/>
        </p:nvSpPr>
        <p:spPr bwMode="auto">
          <a:xfrm>
            <a:off x="7987449" y="2667000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.07</a:t>
            </a:r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5326799" y="3213100"/>
            <a:ext cx="593725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" name="Rectangle 12"/>
          <p:cNvSpPr>
            <a:spLocks noChangeArrowheads="1"/>
          </p:cNvSpPr>
          <p:nvPr/>
        </p:nvSpPr>
        <p:spPr bwMode="auto">
          <a:xfrm>
            <a:off x="5947511" y="3213100"/>
            <a:ext cx="887413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3" name="Rectangle 13"/>
          <p:cNvSpPr>
            <a:spLocks noChangeArrowheads="1"/>
          </p:cNvSpPr>
          <p:nvPr/>
        </p:nvSpPr>
        <p:spPr bwMode="auto">
          <a:xfrm>
            <a:off x="6860324" y="3213100"/>
            <a:ext cx="947737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4" name="Rectangle 14"/>
          <p:cNvSpPr>
            <a:spLocks noChangeArrowheads="1"/>
          </p:cNvSpPr>
          <p:nvPr/>
        </p:nvSpPr>
        <p:spPr bwMode="auto">
          <a:xfrm>
            <a:off x="7835049" y="3213100"/>
            <a:ext cx="944562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5" name="Rectangle 15"/>
          <p:cNvSpPr>
            <a:spLocks noChangeArrowheads="1"/>
          </p:cNvSpPr>
          <p:nvPr/>
        </p:nvSpPr>
        <p:spPr bwMode="auto">
          <a:xfrm>
            <a:off x="5329974" y="3228975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6" name="Rectangle 16"/>
          <p:cNvSpPr>
            <a:spLocks noChangeArrowheads="1"/>
          </p:cNvSpPr>
          <p:nvPr/>
        </p:nvSpPr>
        <p:spPr bwMode="auto">
          <a:xfrm>
            <a:off x="5315686" y="3328987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1.6</a:t>
            </a:r>
          </a:p>
        </p:txBody>
      </p:sp>
      <p:sp>
        <p:nvSpPr>
          <p:cNvPr id="117" name="Rectangle 17"/>
          <p:cNvSpPr>
            <a:spLocks noChangeArrowheads="1"/>
          </p:cNvSpPr>
          <p:nvPr/>
        </p:nvSpPr>
        <p:spPr bwMode="auto">
          <a:xfrm>
            <a:off x="5896711" y="33289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.4505</a:t>
            </a:r>
          </a:p>
        </p:txBody>
      </p:sp>
      <p:sp>
        <p:nvSpPr>
          <p:cNvPr id="118" name="Rectangle 18"/>
          <p:cNvSpPr>
            <a:spLocks noChangeArrowheads="1"/>
          </p:cNvSpPr>
          <p:nvPr/>
        </p:nvSpPr>
        <p:spPr bwMode="auto">
          <a:xfrm>
            <a:off x="6841274" y="33289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.4515</a:t>
            </a:r>
          </a:p>
        </p:txBody>
      </p:sp>
      <p:sp>
        <p:nvSpPr>
          <p:cNvPr id="119" name="Rectangle 19"/>
          <p:cNvSpPr>
            <a:spLocks noChangeArrowheads="1"/>
          </p:cNvSpPr>
          <p:nvPr/>
        </p:nvSpPr>
        <p:spPr bwMode="auto">
          <a:xfrm>
            <a:off x="7809649" y="33289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.4525</a:t>
            </a:r>
          </a:p>
        </p:txBody>
      </p:sp>
      <p:sp>
        <p:nvSpPr>
          <p:cNvPr id="120" name="Rectangle 20"/>
          <p:cNvSpPr>
            <a:spLocks noChangeArrowheads="1"/>
          </p:cNvSpPr>
          <p:nvPr/>
        </p:nvSpPr>
        <p:spPr bwMode="auto">
          <a:xfrm>
            <a:off x="5326799" y="3873500"/>
            <a:ext cx="593725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1" name="Rectangle 21"/>
          <p:cNvSpPr>
            <a:spLocks noChangeArrowheads="1"/>
          </p:cNvSpPr>
          <p:nvPr/>
        </p:nvSpPr>
        <p:spPr bwMode="auto">
          <a:xfrm>
            <a:off x="5947511" y="3873500"/>
            <a:ext cx="887413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" name="Rectangle 22"/>
          <p:cNvSpPr>
            <a:spLocks noChangeArrowheads="1"/>
          </p:cNvSpPr>
          <p:nvPr/>
        </p:nvSpPr>
        <p:spPr bwMode="auto">
          <a:xfrm>
            <a:off x="6860324" y="3873500"/>
            <a:ext cx="947737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3" name="Rectangle 23"/>
          <p:cNvSpPr>
            <a:spLocks noChangeArrowheads="1"/>
          </p:cNvSpPr>
          <p:nvPr/>
        </p:nvSpPr>
        <p:spPr bwMode="auto">
          <a:xfrm>
            <a:off x="7835049" y="3873500"/>
            <a:ext cx="944562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4" name="Rectangle 24"/>
          <p:cNvSpPr>
            <a:spLocks noChangeArrowheads="1"/>
          </p:cNvSpPr>
          <p:nvPr/>
        </p:nvSpPr>
        <p:spPr bwMode="auto">
          <a:xfrm>
            <a:off x="5329974" y="3890962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5" name="Rectangle 25"/>
          <p:cNvSpPr>
            <a:spLocks noChangeArrowheads="1"/>
          </p:cNvSpPr>
          <p:nvPr/>
        </p:nvSpPr>
        <p:spPr bwMode="auto">
          <a:xfrm>
            <a:off x="5315686" y="3989387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1.7</a:t>
            </a:r>
          </a:p>
        </p:txBody>
      </p:sp>
      <p:sp>
        <p:nvSpPr>
          <p:cNvPr id="126" name="Rectangle 26"/>
          <p:cNvSpPr>
            <a:spLocks noChangeArrowheads="1"/>
          </p:cNvSpPr>
          <p:nvPr/>
        </p:nvSpPr>
        <p:spPr bwMode="auto">
          <a:xfrm>
            <a:off x="5896711" y="39893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.4599</a:t>
            </a:r>
          </a:p>
        </p:txBody>
      </p:sp>
      <p:sp>
        <p:nvSpPr>
          <p:cNvPr id="127" name="Rectangle 27"/>
          <p:cNvSpPr>
            <a:spLocks noChangeArrowheads="1"/>
          </p:cNvSpPr>
          <p:nvPr/>
        </p:nvSpPr>
        <p:spPr bwMode="auto">
          <a:xfrm>
            <a:off x="6841274" y="39893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.4608</a:t>
            </a:r>
          </a:p>
        </p:txBody>
      </p:sp>
      <p:sp>
        <p:nvSpPr>
          <p:cNvPr id="128" name="Rectangle 28"/>
          <p:cNvSpPr>
            <a:spLocks noChangeArrowheads="1"/>
          </p:cNvSpPr>
          <p:nvPr/>
        </p:nvSpPr>
        <p:spPr bwMode="auto">
          <a:xfrm>
            <a:off x="7809649" y="39893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.4616</a:t>
            </a:r>
          </a:p>
        </p:txBody>
      </p:sp>
      <p:sp>
        <p:nvSpPr>
          <p:cNvPr id="129" name="Rectangle 29"/>
          <p:cNvSpPr>
            <a:spLocks noChangeArrowheads="1"/>
          </p:cNvSpPr>
          <p:nvPr/>
        </p:nvSpPr>
        <p:spPr bwMode="auto">
          <a:xfrm>
            <a:off x="5329974" y="4551362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0" name="Rectangle 30"/>
          <p:cNvSpPr>
            <a:spLocks noChangeArrowheads="1"/>
          </p:cNvSpPr>
          <p:nvPr/>
        </p:nvSpPr>
        <p:spPr bwMode="auto">
          <a:xfrm>
            <a:off x="5315686" y="4649787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1.8</a:t>
            </a:r>
          </a:p>
        </p:txBody>
      </p:sp>
      <p:sp>
        <p:nvSpPr>
          <p:cNvPr id="131" name="Rectangle 31"/>
          <p:cNvSpPr>
            <a:spLocks noChangeArrowheads="1"/>
          </p:cNvSpPr>
          <p:nvPr/>
        </p:nvSpPr>
        <p:spPr bwMode="auto">
          <a:xfrm>
            <a:off x="5896711" y="46497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.4678</a:t>
            </a:r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6841274" y="46497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.4686</a:t>
            </a:r>
          </a:p>
        </p:txBody>
      </p:sp>
      <p:sp>
        <p:nvSpPr>
          <p:cNvPr id="133" name="Rectangle 33"/>
          <p:cNvSpPr>
            <a:spLocks noChangeArrowheads="1"/>
          </p:cNvSpPr>
          <p:nvPr/>
        </p:nvSpPr>
        <p:spPr bwMode="auto">
          <a:xfrm>
            <a:off x="7809649" y="46497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.4693</a:t>
            </a:r>
          </a:p>
        </p:txBody>
      </p:sp>
      <p:sp>
        <p:nvSpPr>
          <p:cNvPr id="134" name="Rectangle 34"/>
          <p:cNvSpPr>
            <a:spLocks noChangeArrowheads="1"/>
          </p:cNvSpPr>
          <p:nvPr/>
        </p:nvSpPr>
        <p:spPr bwMode="auto">
          <a:xfrm>
            <a:off x="5329974" y="5211762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5" name="Rectangle 35"/>
          <p:cNvSpPr>
            <a:spLocks noChangeArrowheads="1"/>
          </p:cNvSpPr>
          <p:nvPr/>
        </p:nvSpPr>
        <p:spPr bwMode="auto">
          <a:xfrm>
            <a:off x="5896711" y="53101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.4744</a:t>
            </a:r>
          </a:p>
        </p:txBody>
      </p:sp>
      <p:sp>
        <p:nvSpPr>
          <p:cNvPr id="136" name="Rectangle 36"/>
          <p:cNvSpPr>
            <a:spLocks noChangeArrowheads="1"/>
          </p:cNvSpPr>
          <p:nvPr/>
        </p:nvSpPr>
        <p:spPr bwMode="auto">
          <a:xfrm>
            <a:off x="6860324" y="5211762"/>
            <a:ext cx="9477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tr-TR" altLang="tr-TR" sz="2400">
              <a:latin typeface="Times New Roman" pitchFamily="18" charset="0"/>
            </a:endParaRPr>
          </a:p>
        </p:txBody>
      </p:sp>
      <p:sp>
        <p:nvSpPr>
          <p:cNvPr id="137" name="Rectangle 37"/>
          <p:cNvSpPr>
            <a:spLocks noChangeArrowheads="1"/>
          </p:cNvSpPr>
          <p:nvPr/>
        </p:nvSpPr>
        <p:spPr bwMode="auto">
          <a:xfrm>
            <a:off x="7809649" y="53101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.4756</a:t>
            </a:r>
          </a:p>
        </p:txBody>
      </p:sp>
      <p:sp>
        <p:nvSpPr>
          <p:cNvPr id="139" name="Freeform 39"/>
          <p:cNvSpPr>
            <a:spLocks/>
          </p:cNvSpPr>
          <p:nvPr/>
        </p:nvSpPr>
        <p:spPr bwMode="auto">
          <a:xfrm>
            <a:off x="3036036" y="4006850"/>
            <a:ext cx="755650" cy="674687"/>
          </a:xfrm>
          <a:custGeom>
            <a:avLst/>
            <a:gdLst>
              <a:gd name="T0" fmla="*/ 2147483647 w 476"/>
              <a:gd name="T1" fmla="*/ 2147483647 h 425"/>
              <a:gd name="T2" fmla="*/ 2147483647 w 476"/>
              <a:gd name="T3" fmla="*/ 2147483647 h 425"/>
              <a:gd name="T4" fmla="*/ 2147483647 w 476"/>
              <a:gd name="T5" fmla="*/ 2147483647 h 425"/>
              <a:gd name="T6" fmla="*/ 2147483647 w 476"/>
              <a:gd name="T7" fmla="*/ 2147483647 h 425"/>
              <a:gd name="T8" fmla="*/ 2147483647 w 476"/>
              <a:gd name="T9" fmla="*/ 2147483647 h 425"/>
              <a:gd name="T10" fmla="*/ 0 w 476"/>
              <a:gd name="T11" fmla="*/ 0 h 425"/>
              <a:gd name="T12" fmla="*/ 0 w 476"/>
              <a:gd name="T13" fmla="*/ 2147483647 h 425"/>
              <a:gd name="T14" fmla="*/ 2147483647 w 476"/>
              <a:gd name="T15" fmla="*/ 2147483647 h 425"/>
              <a:gd name="T16" fmla="*/ 2147483647 w 476"/>
              <a:gd name="T17" fmla="*/ 2147483647 h 4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6"/>
              <a:gd name="T28" fmla="*/ 0 h 425"/>
              <a:gd name="T29" fmla="*/ 476 w 476"/>
              <a:gd name="T30" fmla="*/ 425 h 4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6" h="425">
                <a:moveTo>
                  <a:pt x="475" y="416"/>
                </a:moveTo>
                <a:lnTo>
                  <a:pt x="317" y="354"/>
                </a:lnTo>
                <a:lnTo>
                  <a:pt x="217" y="287"/>
                </a:lnTo>
                <a:lnTo>
                  <a:pt x="137" y="196"/>
                </a:lnTo>
                <a:lnTo>
                  <a:pt x="59" y="78"/>
                </a:lnTo>
                <a:lnTo>
                  <a:pt x="0" y="0"/>
                </a:lnTo>
                <a:lnTo>
                  <a:pt x="0" y="424"/>
                </a:lnTo>
                <a:lnTo>
                  <a:pt x="475" y="424"/>
                </a:lnTo>
                <a:lnTo>
                  <a:pt x="475" y="416"/>
                </a:lnTo>
              </a:path>
            </a:pathLst>
          </a:custGeom>
          <a:solidFill>
            <a:srgbClr val="EAEC5E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0" name="Line 40"/>
          <p:cNvSpPr>
            <a:spLocks noChangeShapeType="1"/>
          </p:cNvSpPr>
          <p:nvPr/>
        </p:nvSpPr>
        <p:spPr bwMode="auto">
          <a:xfrm>
            <a:off x="2385161" y="3138487"/>
            <a:ext cx="0" cy="153193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1" name="Line 41"/>
          <p:cNvSpPr>
            <a:spLocks noChangeShapeType="1"/>
          </p:cNvSpPr>
          <p:nvPr/>
        </p:nvSpPr>
        <p:spPr bwMode="auto">
          <a:xfrm>
            <a:off x="3036036" y="4021137"/>
            <a:ext cx="0" cy="663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2" name="Freeform 42"/>
          <p:cNvSpPr>
            <a:spLocks/>
          </p:cNvSpPr>
          <p:nvPr/>
        </p:nvSpPr>
        <p:spPr bwMode="auto">
          <a:xfrm>
            <a:off x="2385161" y="3100614"/>
            <a:ext cx="1635125" cy="1573212"/>
          </a:xfrm>
          <a:custGeom>
            <a:avLst/>
            <a:gdLst>
              <a:gd name="T0" fmla="*/ 2147483647 w 1030"/>
              <a:gd name="T1" fmla="*/ 2147483647 h 991"/>
              <a:gd name="T2" fmla="*/ 2147483647 w 1030"/>
              <a:gd name="T3" fmla="*/ 2147483647 h 991"/>
              <a:gd name="T4" fmla="*/ 2147483647 w 1030"/>
              <a:gd name="T5" fmla="*/ 2147483647 h 991"/>
              <a:gd name="T6" fmla="*/ 2147483647 w 1030"/>
              <a:gd name="T7" fmla="*/ 2147483647 h 991"/>
              <a:gd name="T8" fmla="*/ 2147483647 w 1030"/>
              <a:gd name="T9" fmla="*/ 2147483647 h 991"/>
              <a:gd name="T10" fmla="*/ 2147483647 w 1030"/>
              <a:gd name="T11" fmla="*/ 2147483647 h 991"/>
              <a:gd name="T12" fmla="*/ 2147483647 w 1030"/>
              <a:gd name="T13" fmla="*/ 2147483647 h 991"/>
              <a:gd name="T14" fmla="*/ 2147483647 w 1030"/>
              <a:gd name="T15" fmla="*/ 2147483647 h 991"/>
              <a:gd name="T16" fmla="*/ 2147483647 w 1030"/>
              <a:gd name="T17" fmla="*/ 2147483647 h 991"/>
              <a:gd name="T18" fmla="*/ 2147483647 w 1030"/>
              <a:gd name="T19" fmla="*/ 2147483647 h 991"/>
              <a:gd name="T20" fmla="*/ 2147483647 w 1030"/>
              <a:gd name="T21" fmla="*/ 2147483647 h 991"/>
              <a:gd name="T22" fmla="*/ 2147483647 w 1030"/>
              <a:gd name="T23" fmla="*/ 2147483647 h 991"/>
              <a:gd name="T24" fmla="*/ 2147483647 w 1030"/>
              <a:gd name="T25" fmla="*/ 2147483647 h 991"/>
              <a:gd name="T26" fmla="*/ 2147483647 w 1030"/>
              <a:gd name="T27" fmla="*/ 2147483647 h 991"/>
              <a:gd name="T28" fmla="*/ 2147483647 w 1030"/>
              <a:gd name="T29" fmla="*/ 2147483647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4" name="Freeform 44"/>
          <p:cNvSpPr>
            <a:spLocks/>
          </p:cNvSpPr>
          <p:nvPr/>
        </p:nvSpPr>
        <p:spPr bwMode="auto">
          <a:xfrm>
            <a:off x="748449" y="4682901"/>
            <a:ext cx="3271837" cy="0"/>
          </a:xfrm>
          <a:custGeom>
            <a:avLst/>
            <a:gdLst>
              <a:gd name="T0" fmla="*/ 0 w 2061"/>
              <a:gd name="T1" fmla="*/ 0 h 968"/>
              <a:gd name="T2" fmla="*/ 0 w 2061"/>
              <a:gd name="T3" fmla="*/ 2147483647 h 968"/>
              <a:gd name="T4" fmla="*/ 2147483647 w 2061"/>
              <a:gd name="T5" fmla="*/ 2147483647 h 968"/>
              <a:gd name="T6" fmla="*/ 0 60000 65536"/>
              <a:gd name="T7" fmla="*/ 0 60000 65536"/>
              <a:gd name="T8" fmla="*/ 0 60000 65536"/>
              <a:gd name="T9" fmla="*/ 0 w 2061"/>
              <a:gd name="T10" fmla="*/ 0 h 968"/>
              <a:gd name="T11" fmla="*/ 2061 w 2061"/>
              <a:gd name="T12" fmla="*/ 968 h 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1" h="968">
                <a:moveTo>
                  <a:pt x="0" y="0"/>
                </a:moveTo>
                <a:lnTo>
                  <a:pt x="0" y="967"/>
                </a:lnTo>
                <a:lnTo>
                  <a:pt x="2060" y="967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3" name="Freeform 43"/>
          <p:cNvSpPr>
            <a:spLocks/>
          </p:cNvSpPr>
          <p:nvPr/>
        </p:nvSpPr>
        <p:spPr bwMode="auto">
          <a:xfrm>
            <a:off x="748449" y="3100614"/>
            <a:ext cx="1638300" cy="1573212"/>
          </a:xfrm>
          <a:custGeom>
            <a:avLst/>
            <a:gdLst>
              <a:gd name="T0" fmla="*/ 0 w 1032"/>
              <a:gd name="T1" fmla="*/ 2147483647 h 991"/>
              <a:gd name="T2" fmla="*/ 2147483647 w 1032"/>
              <a:gd name="T3" fmla="*/ 2147483647 h 991"/>
              <a:gd name="T4" fmla="*/ 2147483647 w 1032"/>
              <a:gd name="T5" fmla="*/ 2147483647 h 991"/>
              <a:gd name="T6" fmla="*/ 2147483647 w 1032"/>
              <a:gd name="T7" fmla="*/ 2147483647 h 991"/>
              <a:gd name="T8" fmla="*/ 2147483647 w 1032"/>
              <a:gd name="T9" fmla="*/ 2147483647 h 991"/>
              <a:gd name="T10" fmla="*/ 2147483647 w 1032"/>
              <a:gd name="T11" fmla="*/ 2147483647 h 991"/>
              <a:gd name="T12" fmla="*/ 2147483647 w 1032"/>
              <a:gd name="T13" fmla="*/ 2147483647 h 991"/>
              <a:gd name="T14" fmla="*/ 2147483647 w 1032"/>
              <a:gd name="T15" fmla="*/ 2147483647 h 991"/>
              <a:gd name="T16" fmla="*/ 2147483647 w 1032"/>
              <a:gd name="T17" fmla="*/ 2147483647 h 991"/>
              <a:gd name="T18" fmla="*/ 2147483647 w 1032"/>
              <a:gd name="T19" fmla="*/ 2147483647 h 991"/>
              <a:gd name="T20" fmla="*/ 2147483647 w 1032"/>
              <a:gd name="T21" fmla="*/ 2147483647 h 991"/>
              <a:gd name="T22" fmla="*/ 2147483647 w 1032"/>
              <a:gd name="T23" fmla="*/ 2147483647 h 991"/>
              <a:gd name="T24" fmla="*/ 2147483647 w 1032"/>
              <a:gd name="T25" fmla="*/ 2147483647 h 991"/>
              <a:gd name="T26" fmla="*/ 2147483647 w 1032"/>
              <a:gd name="T27" fmla="*/ 2147483647 h 991"/>
              <a:gd name="T28" fmla="*/ 2147483647 w 1032"/>
              <a:gd name="T29" fmla="*/ 2147483647 h 991"/>
              <a:gd name="T30" fmla="*/ 2147483647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5" name="Line 45"/>
          <p:cNvSpPr>
            <a:spLocks noChangeShapeType="1"/>
          </p:cNvSpPr>
          <p:nvPr/>
        </p:nvSpPr>
        <p:spPr bwMode="auto">
          <a:xfrm>
            <a:off x="723049" y="3148012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6" name="Line 46"/>
          <p:cNvSpPr>
            <a:spLocks noChangeShapeType="1"/>
          </p:cNvSpPr>
          <p:nvPr/>
        </p:nvSpPr>
        <p:spPr bwMode="auto">
          <a:xfrm>
            <a:off x="723049" y="3298825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7" name="Line 47"/>
          <p:cNvSpPr>
            <a:spLocks noChangeShapeType="1"/>
          </p:cNvSpPr>
          <p:nvPr/>
        </p:nvSpPr>
        <p:spPr bwMode="auto">
          <a:xfrm>
            <a:off x="723049" y="3452812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8" name="Line 48"/>
          <p:cNvSpPr>
            <a:spLocks noChangeShapeType="1"/>
          </p:cNvSpPr>
          <p:nvPr/>
        </p:nvSpPr>
        <p:spPr bwMode="auto">
          <a:xfrm>
            <a:off x="723049" y="3606800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9" name="Line 49"/>
          <p:cNvSpPr>
            <a:spLocks noChangeShapeType="1"/>
          </p:cNvSpPr>
          <p:nvPr/>
        </p:nvSpPr>
        <p:spPr bwMode="auto">
          <a:xfrm>
            <a:off x="723049" y="3762375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0" name="Line 50"/>
          <p:cNvSpPr>
            <a:spLocks noChangeShapeType="1"/>
          </p:cNvSpPr>
          <p:nvPr/>
        </p:nvSpPr>
        <p:spPr bwMode="auto">
          <a:xfrm>
            <a:off x="723049" y="3916362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1" name="Line 51"/>
          <p:cNvSpPr>
            <a:spLocks noChangeShapeType="1"/>
          </p:cNvSpPr>
          <p:nvPr/>
        </p:nvSpPr>
        <p:spPr bwMode="auto">
          <a:xfrm>
            <a:off x="723049" y="3863975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2" name="Line 52"/>
          <p:cNvSpPr>
            <a:spLocks noChangeShapeType="1"/>
          </p:cNvSpPr>
          <p:nvPr/>
        </p:nvSpPr>
        <p:spPr bwMode="auto">
          <a:xfrm>
            <a:off x="723049" y="4224337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3" name="Line 53"/>
          <p:cNvSpPr>
            <a:spLocks noChangeShapeType="1"/>
          </p:cNvSpPr>
          <p:nvPr/>
        </p:nvSpPr>
        <p:spPr bwMode="auto">
          <a:xfrm>
            <a:off x="723049" y="4378325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4" name="Line 54"/>
          <p:cNvSpPr>
            <a:spLocks noChangeShapeType="1"/>
          </p:cNvSpPr>
          <p:nvPr/>
        </p:nvSpPr>
        <p:spPr bwMode="auto">
          <a:xfrm>
            <a:off x="723049" y="4529137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5" name="Line 55"/>
          <p:cNvSpPr>
            <a:spLocks noChangeShapeType="1"/>
          </p:cNvSpPr>
          <p:nvPr/>
        </p:nvSpPr>
        <p:spPr bwMode="auto">
          <a:xfrm>
            <a:off x="401869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6" name="Line 56"/>
          <p:cNvSpPr>
            <a:spLocks noChangeShapeType="1"/>
          </p:cNvSpPr>
          <p:nvPr/>
        </p:nvSpPr>
        <p:spPr bwMode="auto">
          <a:xfrm>
            <a:off x="369326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7" name="Line 57"/>
          <p:cNvSpPr>
            <a:spLocks noChangeShapeType="1"/>
          </p:cNvSpPr>
          <p:nvPr/>
        </p:nvSpPr>
        <p:spPr bwMode="auto">
          <a:xfrm>
            <a:off x="336464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8" name="Line 58"/>
          <p:cNvSpPr>
            <a:spLocks noChangeShapeType="1"/>
          </p:cNvSpPr>
          <p:nvPr/>
        </p:nvSpPr>
        <p:spPr bwMode="auto">
          <a:xfrm>
            <a:off x="303921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9" name="Line 59"/>
          <p:cNvSpPr>
            <a:spLocks noChangeShapeType="1"/>
          </p:cNvSpPr>
          <p:nvPr/>
        </p:nvSpPr>
        <p:spPr bwMode="auto">
          <a:xfrm>
            <a:off x="271059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0" name="Line 60"/>
          <p:cNvSpPr>
            <a:spLocks noChangeShapeType="1"/>
          </p:cNvSpPr>
          <p:nvPr/>
        </p:nvSpPr>
        <p:spPr bwMode="auto">
          <a:xfrm>
            <a:off x="238516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1" name="Line 61"/>
          <p:cNvSpPr>
            <a:spLocks noChangeShapeType="1"/>
          </p:cNvSpPr>
          <p:nvPr/>
        </p:nvSpPr>
        <p:spPr bwMode="auto">
          <a:xfrm>
            <a:off x="205654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2" name="Line 62"/>
          <p:cNvSpPr>
            <a:spLocks noChangeShapeType="1"/>
          </p:cNvSpPr>
          <p:nvPr/>
        </p:nvSpPr>
        <p:spPr bwMode="auto">
          <a:xfrm>
            <a:off x="173111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3" name="Line 63"/>
          <p:cNvSpPr>
            <a:spLocks noChangeShapeType="1"/>
          </p:cNvSpPr>
          <p:nvPr/>
        </p:nvSpPr>
        <p:spPr bwMode="auto">
          <a:xfrm>
            <a:off x="140249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4" name="Line 64"/>
          <p:cNvSpPr>
            <a:spLocks noChangeShapeType="1"/>
          </p:cNvSpPr>
          <p:nvPr/>
        </p:nvSpPr>
        <p:spPr bwMode="auto">
          <a:xfrm>
            <a:off x="107706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5" name="Rectangle 65"/>
          <p:cNvSpPr>
            <a:spLocks noChangeArrowheads="1"/>
          </p:cNvSpPr>
          <p:nvPr/>
        </p:nvSpPr>
        <p:spPr bwMode="auto">
          <a:xfrm>
            <a:off x="327761" y="3824287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66" name="Rectangle 66"/>
          <p:cNvSpPr>
            <a:spLocks noChangeArrowheads="1"/>
          </p:cNvSpPr>
          <p:nvPr/>
        </p:nvSpPr>
        <p:spPr bwMode="auto">
          <a:xfrm>
            <a:off x="3829939" y="4662708"/>
            <a:ext cx="30777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1600" b="1" i="1" dirty="0"/>
              <a:t>Z</a:t>
            </a:r>
          </a:p>
        </p:txBody>
      </p:sp>
      <p:sp>
        <p:nvSpPr>
          <p:cNvPr id="167" name="Rectangle 67"/>
          <p:cNvSpPr>
            <a:spLocks noChangeArrowheads="1"/>
          </p:cNvSpPr>
          <p:nvPr/>
        </p:nvSpPr>
        <p:spPr bwMode="auto">
          <a:xfrm>
            <a:off x="2239333" y="4721209"/>
            <a:ext cx="28213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1400" b="1" dirty="0"/>
              <a:t>0</a:t>
            </a:r>
          </a:p>
        </p:txBody>
      </p:sp>
      <p:sp>
        <p:nvSpPr>
          <p:cNvPr id="168" name="Rectangle 72"/>
          <p:cNvSpPr>
            <a:spLocks noChangeArrowheads="1"/>
          </p:cNvSpPr>
          <p:nvPr/>
        </p:nvSpPr>
        <p:spPr bwMode="auto">
          <a:xfrm>
            <a:off x="2723538" y="4730336"/>
            <a:ext cx="530595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1400" b="1" dirty="0"/>
              <a:t>1.96</a:t>
            </a:r>
          </a:p>
        </p:txBody>
      </p:sp>
      <p:sp>
        <p:nvSpPr>
          <p:cNvPr id="169" name="Rectangle 73"/>
          <p:cNvSpPr>
            <a:spLocks noChangeArrowheads="1"/>
          </p:cNvSpPr>
          <p:nvPr/>
        </p:nvSpPr>
        <p:spPr bwMode="auto">
          <a:xfrm>
            <a:off x="861161" y="1804987"/>
            <a:ext cx="3438525" cy="113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800" b="1" dirty="0"/>
              <a:t>	</a:t>
            </a:r>
            <a:r>
              <a:rPr lang="tr-TR" altLang="tr-TR" sz="2000" dirty="0"/>
              <a:t>.500 </a:t>
            </a:r>
            <a:br>
              <a:rPr lang="tr-TR" altLang="tr-TR" sz="2000" dirty="0"/>
            </a:br>
            <a:r>
              <a:rPr lang="tr-TR" altLang="tr-TR" sz="2000" dirty="0"/>
              <a:t>-	</a:t>
            </a:r>
            <a:r>
              <a:rPr lang="tr-TR" altLang="tr-TR" sz="2000" u="sng" dirty="0"/>
              <a:t>.025</a:t>
            </a:r>
            <a:r>
              <a:rPr lang="tr-TR" altLang="tr-TR" sz="2000" dirty="0"/>
              <a:t/>
            </a:r>
            <a:br>
              <a:rPr lang="tr-TR" altLang="tr-TR" sz="2000" dirty="0"/>
            </a:br>
            <a:r>
              <a:rPr lang="tr-TR" altLang="tr-TR" sz="2000" dirty="0"/>
              <a:t>	.475</a:t>
            </a:r>
          </a:p>
        </p:txBody>
      </p:sp>
      <p:sp>
        <p:nvSpPr>
          <p:cNvPr id="170" name="Rectangle 75"/>
          <p:cNvSpPr>
            <a:spLocks noChangeArrowheads="1"/>
          </p:cNvSpPr>
          <p:nvPr/>
        </p:nvSpPr>
        <p:spPr bwMode="auto">
          <a:xfrm>
            <a:off x="6992086" y="2598737"/>
            <a:ext cx="10795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92075" rIns="92075" bIns="920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3200" b="1"/>
              <a:t>.06</a:t>
            </a:r>
          </a:p>
        </p:txBody>
      </p:sp>
      <p:sp>
        <p:nvSpPr>
          <p:cNvPr id="171" name="Rectangle 76"/>
          <p:cNvSpPr>
            <a:spLocks noChangeArrowheads="1"/>
          </p:cNvSpPr>
          <p:nvPr/>
        </p:nvSpPr>
        <p:spPr bwMode="auto">
          <a:xfrm>
            <a:off x="5245836" y="5318125"/>
            <a:ext cx="838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0" rIns="92075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3200" b="1"/>
              <a:t>1.9</a:t>
            </a:r>
          </a:p>
        </p:txBody>
      </p:sp>
      <p:sp>
        <p:nvSpPr>
          <p:cNvPr id="172" name="Rectangle 77"/>
          <p:cNvSpPr>
            <a:spLocks noChangeArrowheads="1"/>
          </p:cNvSpPr>
          <p:nvPr/>
        </p:nvSpPr>
        <p:spPr bwMode="auto">
          <a:xfrm>
            <a:off x="5354721" y="2177817"/>
            <a:ext cx="327472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1600" dirty="0"/>
              <a:t>Standart </a:t>
            </a:r>
            <a:r>
              <a:rPr lang="tr-TR" altLang="tr-TR" sz="1600" dirty="0" smtClean="0"/>
              <a:t>Normal Dağılım </a:t>
            </a:r>
            <a:r>
              <a:rPr lang="tr-TR" altLang="tr-TR" sz="1600" dirty="0"/>
              <a:t>Tablosu</a:t>
            </a:r>
          </a:p>
        </p:txBody>
      </p:sp>
      <p:sp>
        <p:nvSpPr>
          <p:cNvPr id="180" name="Line 86"/>
          <p:cNvSpPr>
            <a:spLocks noChangeShapeType="1"/>
          </p:cNvSpPr>
          <p:nvPr/>
        </p:nvSpPr>
        <p:spPr bwMode="auto">
          <a:xfrm flipH="1">
            <a:off x="3177323" y="4224337"/>
            <a:ext cx="669925" cy="242888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tr-TR"/>
          </a:p>
        </p:txBody>
      </p:sp>
      <p:sp>
        <p:nvSpPr>
          <p:cNvPr id="181" name="Rectangle 87"/>
          <p:cNvSpPr>
            <a:spLocks noChangeArrowheads="1"/>
          </p:cNvSpPr>
          <p:nvPr/>
        </p:nvSpPr>
        <p:spPr bwMode="auto">
          <a:xfrm>
            <a:off x="4326674" y="4094162"/>
            <a:ext cx="695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4000" dirty="0">
                <a:solidFill>
                  <a:srgbClr val="FF0000"/>
                </a:solidFill>
                <a:latin typeface="Wingdings" pitchFamily="2" charset="2"/>
              </a:rPr>
              <a:t></a:t>
            </a:r>
          </a:p>
        </p:txBody>
      </p:sp>
      <p:sp>
        <p:nvSpPr>
          <p:cNvPr id="182" name="Rectangle 88"/>
          <p:cNvSpPr>
            <a:spLocks noChangeArrowheads="1"/>
          </p:cNvSpPr>
          <p:nvPr/>
        </p:nvSpPr>
        <p:spPr bwMode="auto">
          <a:xfrm>
            <a:off x="1682692" y="2018854"/>
            <a:ext cx="695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4000" dirty="0">
                <a:solidFill>
                  <a:srgbClr val="FF0000"/>
                </a:solidFill>
                <a:latin typeface="Wingdings" pitchFamily="2" charset="2"/>
              </a:rPr>
              <a:t></a:t>
            </a:r>
          </a:p>
        </p:txBody>
      </p:sp>
      <p:sp>
        <p:nvSpPr>
          <p:cNvPr id="185" name="Text Box 91"/>
          <p:cNvSpPr txBox="1">
            <a:spLocks noChangeArrowheads="1"/>
          </p:cNvSpPr>
          <p:nvPr/>
        </p:nvSpPr>
        <p:spPr bwMode="auto">
          <a:xfrm>
            <a:off x="6880961" y="5310187"/>
            <a:ext cx="914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400">
                <a:latin typeface="Times New Roman" pitchFamily="18" charset="0"/>
              </a:rPr>
              <a:t>.4750</a:t>
            </a:r>
          </a:p>
        </p:txBody>
      </p:sp>
      <p:sp>
        <p:nvSpPr>
          <p:cNvPr id="189" name="Freeform 94"/>
          <p:cNvSpPr>
            <a:spLocks/>
          </p:cNvSpPr>
          <p:nvPr/>
        </p:nvSpPr>
        <p:spPr bwMode="auto">
          <a:xfrm flipH="1">
            <a:off x="1002675" y="3993015"/>
            <a:ext cx="755650" cy="674688"/>
          </a:xfrm>
          <a:custGeom>
            <a:avLst/>
            <a:gdLst>
              <a:gd name="T0" fmla="*/ 2147483647 w 476"/>
              <a:gd name="T1" fmla="*/ 2147483647 h 425"/>
              <a:gd name="T2" fmla="*/ 2147483647 w 476"/>
              <a:gd name="T3" fmla="*/ 2147483647 h 425"/>
              <a:gd name="T4" fmla="*/ 2147483647 w 476"/>
              <a:gd name="T5" fmla="*/ 2147483647 h 425"/>
              <a:gd name="T6" fmla="*/ 2147483647 w 476"/>
              <a:gd name="T7" fmla="*/ 2147483647 h 425"/>
              <a:gd name="T8" fmla="*/ 2147483647 w 476"/>
              <a:gd name="T9" fmla="*/ 2147483647 h 425"/>
              <a:gd name="T10" fmla="*/ 0 w 476"/>
              <a:gd name="T11" fmla="*/ 0 h 425"/>
              <a:gd name="T12" fmla="*/ 0 w 476"/>
              <a:gd name="T13" fmla="*/ 2147483647 h 425"/>
              <a:gd name="T14" fmla="*/ 2147483647 w 476"/>
              <a:gd name="T15" fmla="*/ 2147483647 h 425"/>
              <a:gd name="T16" fmla="*/ 2147483647 w 476"/>
              <a:gd name="T17" fmla="*/ 2147483647 h 4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6"/>
              <a:gd name="T28" fmla="*/ 0 h 425"/>
              <a:gd name="T29" fmla="*/ 476 w 476"/>
              <a:gd name="T30" fmla="*/ 425 h 4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6" h="425">
                <a:moveTo>
                  <a:pt x="475" y="416"/>
                </a:moveTo>
                <a:lnTo>
                  <a:pt x="317" y="354"/>
                </a:lnTo>
                <a:lnTo>
                  <a:pt x="217" y="287"/>
                </a:lnTo>
                <a:lnTo>
                  <a:pt x="137" y="196"/>
                </a:lnTo>
                <a:lnTo>
                  <a:pt x="59" y="78"/>
                </a:lnTo>
                <a:lnTo>
                  <a:pt x="0" y="0"/>
                </a:lnTo>
                <a:lnTo>
                  <a:pt x="0" y="424"/>
                </a:lnTo>
                <a:lnTo>
                  <a:pt x="475" y="424"/>
                </a:lnTo>
                <a:lnTo>
                  <a:pt x="475" y="416"/>
                </a:lnTo>
              </a:path>
            </a:pathLst>
          </a:custGeom>
          <a:solidFill>
            <a:srgbClr val="EAEC5E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87" name="Line 74"/>
          <p:cNvSpPr>
            <a:spLocks noChangeShapeType="1"/>
          </p:cNvSpPr>
          <p:nvPr/>
        </p:nvSpPr>
        <p:spPr bwMode="auto">
          <a:xfrm>
            <a:off x="1664437" y="2887217"/>
            <a:ext cx="1279524" cy="1711056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tr-TR"/>
          </a:p>
        </p:txBody>
      </p:sp>
      <p:sp>
        <p:nvSpPr>
          <p:cNvPr id="188" name="Line 93"/>
          <p:cNvSpPr>
            <a:spLocks noChangeShapeType="1"/>
          </p:cNvSpPr>
          <p:nvPr/>
        </p:nvSpPr>
        <p:spPr bwMode="auto">
          <a:xfrm>
            <a:off x="2385161" y="3024187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0" name="Rectangle 95"/>
          <p:cNvSpPr>
            <a:spLocks noChangeArrowheads="1"/>
          </p:cNvSpPr>
          <p:nvPr/>
        </p:nvSpPr>
        <p:spPr bwMode="auto">
          <a:xfrm>
            <a:off x="315571" y="3688357"/>
            <a:ext cx="206692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600" b="1" dirty="0">
                <a:latin typeface="Symbol" pitchFamily="18" charset="2"/>
              </a:rPr>
              <a:t></a:t>
            </a:r>
            <a:r>
              <a:rPr lang="tr-TR" altLang="tr-TR" sz="1600" b="1" dirty="0"/>
              <a:t> /2 = .025</a:t>
            </a:r>
          </a:p>
        </p:txBody>
      </p:sp>
      <p:sp>
        <p:nvSpPr>
          <p:cNvPr id="191" name="Line 96"/>
          <p:cNvSpPr>
            <a:spLocks noChangeShapeType="1"/>
          </p:cNvSpPr>
          <p:nvPr/>
        </p:nvSpPr>
        <p:spPr bwMode="auto">
          <a:xfrm flipH="1" flipV="1">
            <a:off x="999501" y="3991205"/>
            <a:ext cx="547460" cy="4807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2" name="Oval 97"/>
          <p:cNvSpPr>
            <a:spLocks noChangeArrowheads="1"/>
          </p:cNvSpPr>
          <p:nvPr/>
        </p:nvSpPr>
        <p:spPr bwMode="auto">
          <a:xfrm>
            <a:off x="2918561" y="4624387"/>
            <a:ext cx="2286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93" name="Rectangle 98"/>
          <p:cNvSpPr>
            <a:spLocks noChangeArrowheads="1"/>
          </p:cNvSpPr>
          <p:nvPr/>
        </p:nvSpPr>
        <p:spPr bwMode="auto">
          <a:xfrm>
            <a:off x="1438391" y="4705769"/>
            <a:ext cx="58990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1400" b="1" dirty="0"/>
              <a:t>-1.96</a:t>
            </a:r>
          </a:p>
        </p:txBody>
      </p:sp>
      <p:sp>
        <p:nvSpPr>
          <p:cNvPr id="194" name="Rectangle 95"/>
          <p:cNvSpPr>
            <a:spLocks noChangeArrowheads="1"/>
          </p:cNvSpPr>
          <p:nvPr/>
        </p:nvSpPr>
        <p:spPr bwMode="auto">
          <a:xfrm>
            <a:off x="3485581" y="3928348"/>
            <a:ext cx="12072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600" b="1" dirty="0">
                <a:latin typeface="Symbol" pitchFamily="18" charset="2"/>
              </a:rPr>
              <a:t></a:t>
            </a:r>
            <a:r>
              <a:rPr lang="tr-TR" altLang="tr-TR" sz="1600" b="1" dirty="0"/>
              <a:t> /2 = .025</a:t>
            </a:r>
          </a:p>
        </p:txBody>
      </p:sp>
      <p:sp>
        <p:nvSpPr>
          <p:cNvPr id="94" name="Yuvarlatılmış Dikdörtgen 93"/>
          <p:cNvSpPr/>
          <p:nvPr/>
        </p:nvSpPr>
        <p:spPr>
          <a:xfrm>
            <a:off x="185058" y="1066797"/>
            <a:ext cx="1745976" cy="4680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1. Hipotez Kurma</a:t>
            </a:r>
            <a:endParaRPr lang="tr-TR" sz="1400" dirty="0"/>
          </a:p>
        </p:txBody>
      </p:sp>
      <p:sp>
        <p:nvSpPr>
          <p:cNvPr id="95" name="Yuvarlatılmış Dikdörtgen 94"/>
          <p:cNvSpPr/>
          <p:nvPr/>
        </p:nvSpPr>
        <p:spPr>
          <a:xfrm>
            <a:off x="1947398" y="1066796"/>
            <a:ext cx="1745976" cy="4680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2. </a:t>
            </a:r>
            <a:r>
              <a:rPr lang="tr-TR" sz="1400" dirty="0"/>
              <a:t>Test İstatistiklerini </a:t>
            </a:r>
            <a:r>
              <a:rPr lang="tr-TR" sz="1400" dirty="0" smtClean="0"/>
              <a:t>Hesaplama</a:t>
            </a:r>
            <a:endParaRPr lang="tr-TR" sz="1400" dirty="0"/>
          </a:p>
        </p:txBody>
      </p:sp>
      <p:sp>
        <p:nvSpPr>
          <p:cNvPr id="96" name="Yuvarlatılmış Dikdörtgen 95"/>
          <p:cNvSpPr/>
          <p:nvPr/>
        </p:nvSpPr>
        <p:spPr>
          <a:xfrm>
            <a:off x="3709738" y="1066796"/>
            <a:ext cx="1745976" cy="4680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3.Kritik Değerleri Belirleme</a:t>
            </a:r>
            <a:endParaRPr lang="tr-TR" sz="1400" dirty="0"/>
          </a:p>
        </p:txBody>
      </p:sp>
      <p:sp>
        <p:nvSpPr>
          <p:cNvPr id="97" name="Yuvarlatılmış Dikdörtgen 96"/>
          <p:cNvSpPr/>
          <p:nvPr/>
        </p:nvSpPr>
        <p:spPr>
          <a:xfrm>
            <a:off x="5464848" y="1066796"/>
            <a:ext cx="1745976" cy="4680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4. İstatistiksel Karşılaştırma</a:t>
            </a:r>
            <a:endParaRPr lang="tr-TR" sz="1400" dirty="0"/>
          </a:p>
        </p:txBody>
      </p:sp>
      <p:sp>
        <p:nvSpPr>
          <p:cNvPr id="98" name="Yuvarlatılmış Dikdörtgen 97"/>
          <p:cNvSpPr/>
          <p:nvPr/>
        </p:nvSpPr>
        <p:spPr>
          <a:xfrm>
            <a:off x="7230844" y="1066796"/>
            <a:ext cx="1745976" cy="4680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/>
              <a:t>5</a:t>
            </a:r>
            <a:r>
              <a:rPr lang="tr-TR" sz="1400" dirty="0" smtClean="0"/>
              <a:t>. Karar Verme ve Yorumlama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40700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Hipotez </a:t>
            </a:r>
            <a:r>
              <a:rPr lang="tr-TR" dirty="0" smtClean="0"/>
              <a:t>Testi Süreci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17715" y="2503714"/>
            <a:ext cx="8845823" cy="1752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tr-TR" sz="2400" dirty="0"/>
              <a:t>İyi, net bir araştırma problemi ya da </a:t>
            </a:r>
            <a:r>
              <a:rPr lang="tr-TR" sz="2400" dirty="0" smtClean="0"/>
              <a:t>sorusunun ifade edilmesi</a:t>
            </a:r>
            <a:endParaRPr lang="tr-TR" sz="2400" dirty="0"/>
          </a:p>
          <a:p>
            <a:pPr algn="ctr"/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7715" y="1850573"/>
            <a:ext cx="2209799" cy="4680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1. Hipotez Kurma</a:t>
            </a:r>
            <a:endParaRPr lang="tr-TR" sz="1400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427514" y="1850572"/>
            <a:ext cx="2209799" cy="4680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2. Karar Kuralını Koyma</a:t>
            </a:r>
            <a:endParaRPr lang="tr-TR" sz="1400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4637313" y="1850572"/>
            <a:ext cx="2209799" cy="46808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3. Test İstatistiklerini Hesaplama</a:t>
            </a:r>
            <a:endParaRPr lang="tr-TR" sz="1400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6853739" y="1850572"/>
            <a:ext cx="2209799" cy="4680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4. İstatistiksel Sonuç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7701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185057" y="1641037"/>
            <a:ext cx="8845823" cy="46617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5329974" y="2568575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5" name="Rectangle 5"/>
          <p:cNvSpPr>
            <a:spLocks noChangeArrowheads="1"/>
          </p:cNvSpPr>
          <p:nvPr/>
        </p:nvSpPr>
        <p:spPr bwMode="auto">
          <a:xfrm>
            <a:off x="5441099" y="2667000"/>
            <a:ext cx="374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 i="1"/>
              <a:t>Z</a:t>
            </a:r>
          </a:p>
        </p:txBody>
      </p:sp>
      <p:sp>
        <p:nvSpPr>
          <p:cNvPr id="106" name="Rectangle 6"/>
          <p:cNvSpPr>
            <a:spLocks noChangeArrowheads="1"/>
          </p:cNvSpPr>
          <p:nvPr/>
        </p:nvSpPr>
        <p:spPr bwMode="auto">
          <a:xfrm>
            <a:off x="5947511" y="2568575"/>
            <a:ext cx="887413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7" name="Rectangle 7"/>
          <p:cNvSpPr>
            <a:spLocks noChangeArrowheads="1"/>
          </p:cNvSpPr>
          <p:nvPr/>
        </p:nvSpPr>
        <p:spPr bwMode="auto">
          <a:xfrm>
            <a:off x="6074511" y="2667000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.05</a:t>
            </a:r>
          </a:p>
        </p:txBody>
      </p:sp>
      <p:sp>
        <p:nvSpPr>
          <p:cNvPr id="108" name="Rectangle 8"/>
          <p:cNvSpPr>
            <a:spLocks noChangeArrowheads="1"/>
          </p:cNvSpPr>
          <p:nvPr/>
        </p:nvSpPr>
        <p:spPr bwMode="auto">
          <a:xfrm>
            <a:off x="6860324" y="2568575"/>
            <a:ext cx="947737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9" name="Rectangle 9"/>
          <p:cNvSpPr>
            <a:spLocks noChangeArrowheads="1"/>
          </p:cNvSpPr>
          <p:nvPr/>
        </p:nvSpPr>
        <p:spPr bwMode="auto">
          <a:xfrm>
            <a:off x="7835049" y="2568575"/>
            <a:ext cx="944562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0" name="Rectangle 10"/>
          <p:cNvSpPr>
            <a:spLocks noChangeArrowheads="1"/>
          </p:cNvSpPr>
          <p:nvPr/>
        </p:nvSpPr>
        <p:spPr bwMode="auto">
          <a:xfrm>
            <a:off x="7987449" y="2667000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.07</a:t>
            </a:r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5326799" y="3213100"/>
            <a:ext cx="593725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" name="Rectangle 12"/>
          <p:cNvSpPr>
            <a:spLocks noChangeArrowheads="1"/>
          </p:cNvSpPr>
          <p:nvPr/>
        </p:nvSpPr>
        <p:spPr bwMode="auto">
          <a:xfrm>
            <a:off x="5947511" y="3213100"/>
            <a:ext cx="887413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3" name="Rectangle 13"/>
          <p:cNvSpPr>
            <a:spLocks noChangeArrowheads="1"/>
          </p:cNvSpPr>
          <p:nvPr/>
        </p:nvSpPr>
        <p:spPr bwMode="auto">
          <a:xfrm>
            <a:off x="6860324" y="3213100"/>
            <a:ext cx="947737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4" name="Rectangle 14"/>
          <p:cNvSpPr>
            <a:spLocks noChangeArrowheads="1"/>
          </p:cNvSpPr>
          <p:nvPr/>
        </p:nvSpPr>
        <p:spPr bwMode="auto">
          <a:xfrm>
            <a:off x="7835049" y="3213100"/>
            <a:ext cx="944562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5" name="Rectangle 15"/>
          <p:cNvSpPr>
            <a:spLocks noChangeArrowheads="1"/>
          </p:cNvSpPr>
          <p:nvPr/>
        </p:nvSpPr>
        <p:spPr bwMode="auto">
          <a:xfrm>
            <a:off x="5329974" y="3228975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6" name="Rectangle 16"/>
          <p:cNvSpPr>
            <a:spLocks noChangeArrowheads="1"/>
          </p:cNvSpPr>
          <p:nvPr/>
        </p:nvSpPr>
        <p:spPr bwMode="auto">
          <a:xfrm>
            <a:off x="5315686" y="3328987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1.6</a:t>
            </a:r>
          </a:p>
        </p:txBody>
      </p:sp>
      <p:sp>
        <p:nvSpPr>
          <p:cNvPr id="117" name="Rectangle 17"/>
          <p:cNvSpPr>
            <a:spLocks noChangeArrowheads="1"/>
          </p:cNvSpPr>
          <p:nvPr/>
        </p:nvSpPr>
        <p:spPr bwMode="auto">
          <a:xfrm>
            <a:off x="5896711" y="33289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.4505</a:t>
            </a:r>
          </a:p>
        </p:txBody>
      </p:sp>
      <p:sp>
        <p:nvSpPr>
          <p:cNvPr id="118" name="Rectangle 18"/>
          <p:cNvSpPr>
            <a:spLocks noChangeArrowheads="1"/>
          </p:cNvSpPr>
          <p:nvPr/>
        </p:nvSpPr>
        <p:spPr bwMode="auto">
          <a:xfrm>
            <a:off x="6841274" y="33289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.4515</a:t>
            </a:r>
          </a:p>
        </p:txBody>
      </p:sp>
      <p:sp>
        <p:nvSpPr>
          <p:cNvPr id="119" name="Rectangle 19"/>
          <p:cNvSpPr>
            <a:spLocks noChangeArrowheads="1"/>
          </p:cNvSpPr>
          <p:nvPr/>
        </p:nvSpPr>
        <p:spPr bwMode="auto">
          <a:xfrm>
            <a:off x="7809649" y="33289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.4525</a:t>
            </a:r>
          </a:p>
        </p:txBody>
      </p:sp>
      <p:sp>
        <p:nvSpPr>
          <p:cNvPr id="120" name="Rectangle 20"/>
          <p:cNvSpPr>
            <a:spLocks noChangeArrowheads="1"/>
          </p:cNvSpPr>
          <p:nvPr/>
        </p:nvSpPr>
        <p:spPr bwMode="auto">
          <a:xfrm>
            <a:off x="5326799" y="3873500"/>
            <a:ext cx="593725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1" name="Rectangle 21"/>
          <p:cNvSpPr>
            <a:spLocks noChangeArrowheads="1"/>
          </p:cNvSpPr>
          <p:nvPr/>
        </p:nvSpPr>
        <p:spPr bwMode="auto">
          <a:xfrm>
            <a:off x="5947511" y="3873500"/>
            <a:ext cx="887413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" name="Rectangle 22"/>
          <p:cNvSpPr>
            <a:spLocks noChangeArrowheads="1"/>
          </p:cNvSpPr>
          <p:nvPr/>
        </p:nvSpPr>
        <p:spPr bwMode="auto">
          <a:xfrm>
            <a:off x="6860324" y="3873500"/>
            <a:ext cx="947737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3" name="Rectangle 23"/>
          <p:cNvSpPr>
            <a:spLocks noChangeArrowheads="1"/>
          </p:cNvSpPr>
          <p:nvPr/>
        </p:nvSpPr>
        <p:spPr bwMode="auto">
          <a:xfrm>
            <a:off x="7835049" y="3873500"/>
            <a:ext cx="944562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4" name="Rectangle 24"/>
          <p:cNvSpPr>
            <a:spLocks noChangeArrowheads="1"/>
          </p:cNvSpPr>
          <p:nvPr/>
        </p:nvSpPr>
        <p:spPr bwMode="auto">
          <a:xfrm>
            <a:off x="5329974" y="3890962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5" name="Rectangle 25"/>
          <p:cNvSpPr>
            <a:spLocks noChangeArrowheads="1"/>
          </p:cNvSpPr>
          <p:nvPr/>
        </p:nvSpPr>
        <p:spPr bwMode="auto">
          <a:xfrm>
            <a:off x="5315686" y="3989387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1.7</a:t>
            </a:r>
          </a:p>
        </p:txBody>
      </p:sp>
      <p:sp>
        <p:nvSpPr>
          <p:cNvPr id="126" name="Rectangle 26"/>
          <p:cNvSpPr>
            <a:spLocks noChangeArrowheads="1"/>
          </p:cNvSpPr>
          <p:nvPr/>
        </p:nvSpPr>
        <p:spPr bwMode="auto">
          <a:xfrm>
            <a:off x="5896711" y="39893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.4599</a:t>
            </a:r>
          </a:p>
        </p:txBody>
      </p:sp>
      <p:sp>
        <p:nvSpPr>
          <p:cNvPr id="127" name="Rectangle 27"/>
          <p:cNvSpPr>
            <a:spLocks noChangeArrowheads="1"/>
          </p:cNvSpPr>
          <p:nvPr/>
        </p:nvSpPr>
        <p:spPr bwMode="auto">
          <a:xfrm>
            <a:off x="6841274" y="39893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.4608</a:t>
            </a:r>
          </a:p>
        </p:txBody>
      </p:sp>
      <p:sp>
        <p:nvSpPr>
          <p:cNvPr id="128" name="Rectangle 28"/>
          <p:cNvSpPr>
            <a:spLocks noChangeArrowheads="1"/>
          </p:cNvSpPr>
          <p:nvPr/>
        </p:nvSpPr>
        <p:spPr bwMode="auto">
          <a:xfrm>
            <a:off x="7809649" y="39893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.4616</a:t>
            </a:r>
          </a:p>
        </p:txBody>
      </p:sp>
      <p:sp>
        <p:nvSpPr>
          <p:cNvPr id="129" name="Rectangle 29"/>
          <p:cNvSpPr>
            <a:spLocks noChangeArrowheads="1"/>
          </p:cNvSpPr>
          <p:nvPr/>
        </p:nvSpPr>
        <p:spPr bwMode="auto">
          <a:xfrm>
            <a:off x="5329974" y="4551362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0" name="Rectangle 30"/>
          <p:cNvSpPr>
            <a:spLocks noChangeArrowheads="1"/>
          </p:cNvSpPr>
          <p:nvPr/>
        </p:nvSpPr>
        <p:spPr bwMode="auto">
          <a:xfrm>
            <a:off x="5315686" y="4649787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1.8</a:t>
            </a:r>
          </a:p>
        </p:txBody>
      </p:sp>
      <p:sp>
        <p:nvSpPr>
          <p:cNvPr id="131" name="Rectangle 31"/>
          <p:cNvSpPr>
            <a:spLocks noChangeArrowheads="1"/>
          </p:cNvSpPr>
          <p:nvPr/>
        </p:nvSpPr>
        <p:spPr bwMode="auto">
          <a:xfrm>
            <a:off x="5896711" y="46497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.4678</a:t>
            </a:r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6841274" y="46497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.4686</a:t>
            </a:r>
          </a:p>
        </p:txBody>
      </p:sp>
      <p:sp>
        <p:nvSpPr>
          <p:cNvPr id="133" name="Rectangle 33"/>
          <p:cNvSpPr>
            <a:spLocks noChangeArrowheads="1"/>
          </p:cNvSpPr>
          <p:nvPr/>
        </p:nvSpPr>
        <p:spPr bwMode="auto">
          <a:xfrm>
            <a:off x="7809649" y="46497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.4693</a:t>
            </a:r>
          </a:p>
        </p:txBody>
      </p:sp>
      <p:sp>
        <p:nvSpPr>
          <p:cNvPr id="134" name="Rectangle 34"/>
          <p:cNvSpPr>
            <a:spLocks noChangeArrowheads="1"/>
          </p:cNvSpPr>
          <p:nvPr/>
        </p:nvSpPr>
        <p:spPr bwMode="auto">
          <a:xfrm>
            <a:off x="5329974" y="5211762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5" name="Rectangle 35"/>
          <p:cNvSpPr>
            <a:spLocks noChangeArrowheads="1"/>
          </p:cNvSpPr>
          <p:nvPr/>
        </p:nvSpPr>
        <p:spPr bwMode="auto">
          <a:xfrm>
            <a:off x="5896711" y="53101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.4744</a:t>
            </a:r>
          </a:p>
        </p:txBody>
      </p:sp>
      <p:sp>
        <p:nvSpPr>
          <p:cNvPr id="136" name="Rectangle 36"/>
          <p:cNvSpPr>
            <a:spLocks noChangeArrowheads="1"/>
          </p:cNvSpPr>
          <p:nvPr/>
        </p:nvSpPr>
        <p:spPr bwMode="auto">
          <a:xfrm>
            <a:off x="6860324" y="5211762"/>
            <a:ext cx="9477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tr-TR" altLang="tr-TR" sz="2400">
              <a:latin typeface="Times New Roman" pitchFamily="18" charset="0"/>
            </a:endParaRPr>
          </a:p>
        </p:txBody>
      </p:sp>
      <p:sp>
        <p:nvSpPr>
          <p:cNvPr id="137" name="Rectangle 37"/>
          <p:cNvSpPr>
            <a:spLocks noChangeArrowheads="1"/>
          </p:cNvSpPr>
          <p:nvPr/>
        </p:nvSpPr>
        <p:spPr bwMode="auto">
          <a:xfrm>
            <a:off x="7809649" y="53101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.4756</a:t>
            </a:r>
          </a:p>
        </p:txBody>
      </p:sp>
      <p:sp>
        <p:nvSpPr>
          <p:cNvPr id="139" name="Freeform 39"/>
          <p:cNvSpPr>
            <a:spLocks/>
          </p:cNvSpPr>
          <p:nvPr/>
        </p:nvSpPr>
        <p:spPr bwMode="auto">
          <a:xfrm>
            <a:off x="3036036" y="4006850"/>
            <a:ext cx="755650" cy="674687"/>
          </a:xfrm>
          <a:custGeom>
            <a:avLst/>
            <a:gdLst>
              <a:gd name="T0" fmla="*/ 2147483647 w 476"/>
              <a:gd name="T1" fmla="*/ 2147483647 h 425"/>
              <a:gd name="T2" fmla="*/ 2147483647 w 476"/>
              <a:gd name="T3" fmla="*/ 2147483647 h 425"/>
              <a:gd name="T4" fmla="*/ 2147483647 w 476"/>
              <a:gd name="T5" fmla="*/ 2147483647 h 425"/>
              <a:gd name="T6" fmla="*/ 2147483647 w 476"/>
              <a:gd name="T7" fmla="*/ 2147483647 h 425"/>
              <a:gd name="T8" fmla="*/ 2147483647 w 476"/>
              <a:gd name="T9" fmla="*/ 2147483647 h 425"/>
              <a:gd name="T10" fmla="*/ 0 w 476"/>
              <a:gd name="T11" fmla="*/ 0 h 425"/>
              <a:gd name="T12" fmla="*/ 0 w 476"/>
              <a:gd name="T13" fmla="*/ 2147483647 h 425"/>
              <a:gd name="T14" fmla="*/ 2147483647 w 476"/>
              <a:gd name="T15" fmla="*/ 2147483647 h 425"/>
              <a:gd name="T16" fmla="*/ 2147483647 w 476"/>
              <a:gd name="T17" fmla="*/ 2147483647 h 4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6"/>
              <a:gd name="T28" fmla="*/ 0 h 425"/>
              <a:gd name="T29" fmla="*/ 476 w 476"/>
              <a:gd name="T30" fmla="*/ 425 h 4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6" h="425">
                <a:moveTo>
                  <a:pt x="475" y="416"/>
                </a:moveTo>
                <a:lnTo>
                  <a:pt x="317" y="354"/>
                </a:lnTo>
                <a:lnTo>
                  <a:pt x="217" y="287"/>
                </a:lnTo>
                <a:lnTo>
                  <a:pt x="137" y="196"/>
                </a:lnTo>
                <a:lnTo>
                  <a:pt x="59" y="78"/>
                </a:lnTo>
                <a:lnTo>
                  <a:pt x="0" y="0"/>
                </a:lnTo>
                <a:lnTo>
                  <a:pt x="0" y="424"/>
                </a:lnTo>
                <a:lnTo>
                  <a:pt x="475" y="424"/>
                </a:lnTo>
                <a:lnTo>
                  <a:pt x="475" y="416"/>
                </a:lnTo>
              </a:path>
            </a:pathLst>
          </a:custGeom>
          <a:solidFill>
            <a:srgbClr val="EAEC5E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0" name="Line 40"/>
          <p:cNvSpPr>
            <a:spLocks noChangeShapeType="1"/>
          </p:cNvSpPr>
          <p:nvPr/>
        </p:nvSpPr>
        <p:spPr bwMode="auto">
          <a:xfrm>
            <a:off x="2385161" y="3138487"/>
            <a:ext cx="0" cy="153193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1" name="Line 41"/>
          <p:cNvSpPr>
            <a:spLocks noChangeShapeType="1"/>
          </p:cNvSpPr>
          <p:nvPr/>
        </p:nvSpPr>
        <p:spPr bwMode="auto">
          <a:xfrm>
            <a:off x="3036036" y="4021137"/>
            <a:ext cx="0" cy="663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2" name="Freeform 42"/>
          <p:cNvSpPr>
            <a:spLocks/>
          </p:cNvSpPr>
          <p:nvPr/>
        </p:nvSpPr>
        <p:spPr bwMode="auto">
          <a:xfrm>
            <a:off x="2385161" y="3100614"/>
            <a:ext cx="1635125" cy="1573212"/>
          </a:xfrm>
          <a:custGeom>
            <a:avLst/>
            <a:gdLst>
              <a:gd name="T0" fmla="*/ 2147483647 w 1030"/>
              <a:gd name="T1" fmla="*/ 2147483647 h 991"/>
              <a:gd name="T2" fmla="*/ 2147483647 w 1030"/>
              <a:gd name="T3" fmla="*/ 2147483647 h 991"/>
              <a:gd name="T4" fmla="*/ 2147483647 w 1030"/>
              <a:gd name="T5" fmla="*/ 2147483647 h 991"/>
              <a:gd name="T6" fmla="*/ 2147483647 w 1030"/>
              <a:gd name="T7" fmla="*/ 2147483647 h 991"/>
              <a:gd name="T8" fmla="*/ 2147483647 w 1030"/>
              <a:gd name="T9" fmla="*/ 2147483647 h 991"/>
              <a:gd name="T10" fmla="*/ 2147483647 w 1030"/>
              <a:gd name="T11" fmla="*/ 2147483647 h 991"/>
              <a:gd name="T12" fmla="*/ 2147483647 w 1030"/>
              <a:gd name="T13" fmla="*/ 2147483647 h 991"/>
              <a:gd name="T14" fmla="*/ 2147483647 w 1030"/>
              <a:gd name="T15" fmla="*/ 2147483647 h 991"/>
              <a:gd name="T16" fmla="*/ 2147483647 w 1030"/>
              <a:gd name="T17" fmla="*/ 2147483647 h 991"/>
              <a:gd name="T18" fmla="*/ 2147483647 w 1030"/>
              <a:gd name="T19" fmla="*/ 2147483647 h 991"/>
              <a:gd name="T20" fmla="*/ 2147483647 w 1030"/>
              <a:gd name="T21" fmla="*/ 2147483647 h 991"/>
              <a:gd name="T22" fmla="*/ 2147483647 w 1030"/>
              <a:gd name="T23" fmla="*/ 2147483647 h 991"/>
              <a:gd name="T24" fmla="*/ 2147483647 w 1030"/>
              <a:gd name="T25" fmla="*/ 2147483647 h 991"/>
              <a:gd name="T26" fmla="*/ 2147483647 w 1030"/>
              <a:gd name="T27" fmla="*/ 2147483647 h 991"/>
              <a:gd name="T28" fmla="*/ 2147483647 w 1030"/>
              <a:gd name="T29" fmla="*/ 2147483647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4" name="Freeform 44"/>
          <p:cNvSpPr>
            <a:spLocks/>
          </p:cNvSpPr>
          <p:nvPr/>
        </p:nvSpPr>
        <p:spPr bwMode="auto">
          <a:xfrm>
            <a:off x="748449" y="4682901"/>
            <a:ext cx="3271837" cy="0"/>
          </a:xfrm>
          <a:custGeom>
            <a:avLst/>
            <a:gdLst>
              <a:gd name="T0" fmla="*/ 0 w 2061"/>
              <a:gd name="T1" fmla="*/ 0 h 968"/>
              <a:gd name="T2" fmla="*/ 0 w 2061"/>
              <a:gd name="T3" fmla="*/ 2147483647 h 968"/>
              <a:gd name="T4" fmla="*/ 2147483647 w 2061"/>
              <a:gd name="T5" fmla="*/ 2147483647 h 968"/>
              <a:gd name="T6" fmla="*/ 0 60000 65536"/>
              <a:gd name="T7" fmla="*/ 0 60000 65536"/>
              <a:gd name="T8" fmla="*/ 0 60000 65536"/>
              <a:gd name="T9" fmla="*/ 0 w 2061"/>
              <a:gd name="T10" fmla="*/ 0 h 968"/>
              <a:gd name="T11" fmla="*/ 2061 w 2061"/>
              <a:gd name="T12" fmla="*/ 968 h 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1" h="968">
                <a:moveTo>
                  <a:pt x="0" y="0"/>
                </a:moveTo>
                <a:lnTo>
                  <a:pt x="0" y="967"/>
                </a:lnTo>
                <a:lnTo>
                  <a:pt x="2060" y="967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3" name="Freeform 43"/>
          <p:cNvSpPr>
            <a:spLocks/>
          </p:cNvSpPr>
          <p:nvPr/>
        </p:nvSpPr>
        <p:spPr bwMode="auto">
          <a:xfrm>
            <a:off x="748449" y="3100614"/>
            <a:ext cx="1638300" cy="1573212"/>
          </a:xfrm>
          <a:custGeom>
            <a:avLst/>
            <a:gdLst>
              <a:gd name="T0" fmla="*/ 0 w 1032"/>
              <a:gd name="T1" fmla="*/ 2147483647 h 991"/>
              <a:gd name="T2" fmla="*/ 2147483647 w 1032"/>
              <a:gd name="T3" fmla="*/ 2147483647 h 991"/>
              <a:gd name="T4" fmla="*/ 2147483647 w 1032"/>
              <a:gd name="T5" fmla="*/ 2147483647 h 991"/>
              <a:gd name="T6" fmla="*/ 2147483647 w 1032"/>
              <a:gd name="T7" fmla="*/ 2147483647 h 991"/>
              <a:gd name="T8" fmla="*/ 2147483647 w 1032"/>
              <a:gd name="T9" fmla="*/ 2147483647 h 991"/>
              <a:gd name="T10" fmla="*/ 2147483647 w 1032"/>
              <a:gd name="T11" fmla="*/ 2147483647 h 991"/>
              <a:gd name="T12" fmla="*/ 2147483647 w 1032"/>
              <a:gd name="T13" fmla="*/ 2147483647 h 991"/>
              <a:gd name="T14" fmla="*/ 2147483647 w 1032"/>
              <a:gd name="T15" fmla="*/ 2147483647 h 991"/>
              <a:gd name="T16" fmla="*/ 2147483647 w 1032"/>
              <a:gd name="T17" fmla="*/ 2147483647 h 991"/>
              <a:gd name="T18" fmla="*/ 2147483647 w 1032"/>
              <a:gd name="T19" fmla="*/ 2147483647 h 991"/>
              <a:gd name="T20" fmla="*/ 2147483647 w 1032"/>
              <a:gd name="T21" fmla="*/ 2147483647 h 991"/>
              <a:gd name="T22" fmla="*/ 2147483647 w 1032"/>
              <a:gd name="T23" fmla="*/ 2147483647 h 991"/>
              <a:gd name="T24" fmla="*/ 2147483647 w 1032"/>
              <a:gd name="T25" fmla="*/ 2147483647 h 991"/>
              <a:gd name="T26" fmla="*/ 2147483647 w 1032"/>
              <a:gd name="T27" fmla="*/ 2147483647 h 991"/>
              <a:gd name="T28" fmla="*/ 2147483647 w 1032"/>
              <a:gd name="T29" fmla="*/ 2147483647 h 991"/>
              <a:gd name="T30" fmla="*/ 2147483647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5" name="Line 45"/>
          <p:cNvSpPr>
            <a:spLocks noChangeShapeType="1"/>
          </p:cNvSpPr>
          <p:nvPr/>
        </p:nvSpPr>
        <p:spPr bwMode="auto">
          <a:xfrm>
            <a:off x="723049" y="3148012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6" name="Line 46"/>
          <p:cNvSpPr>
            <a:spLocks noChangeShapeType="1"/>
          </p:cNvSpPr>
          <p:nvPr/>
        </p:nvSpPr>
        <p:spPr bwMode="auto">
          <a:xfrm>
            <a:off x="723049" y="3298825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7" name="Line 47"/>
          <p:cNvSpPr>
            <a:spLocks noChangeShapeType="1"/>
          </p:cNvSpPr>
          <p:nvPr/>
        </p:nvSpPr>
        <p:spPr bwMode="auto">
          <a:xfrm>
            <a:off x="723049" y="3452812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8" name="Line 48"/>
          <p:cNvSpPr>
            <a:spLocks noChangeShapeType="1"/>
          </p:cNvSpPr>
          <p:nvPr/>
        </p:nvSpPr>
        <p:spPr bwMode="auto">
          <a:xfrm>
            <a:off x="723049" y="3606800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9" name="Line 49"/>
          <p:cNvSpPr>
            <a:spLocks noChangeShapeType="1"/>
          </p:cNvSpPr>
          <p:nvPr/>
        </p:nvSpPr>
        <p:spPr bwMode="auto">
          <a:xfrm>
            <a:off x="723049" y="3762375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0" name="Line 50"/>
          <p:cNvSpPr>
            <a:spLocks noChangeShapeType="1"/>
          </p:cNvSpPr>
          <p:nvPr/>
        </p:nvSpPr>
        <p:spPr bwMode="auto">
          <a:xfrm>
            <a:off x="723049" y="3916362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1" name="Line 51"/>
          <p:cNvSpPr>
            <a:spLocks noChangeShapeType="1"/>
          </p:cNvSpPr>
          <p:nvPr/>
        </p:nvSpPr>
        <p:spPr bwMode="auto">
          <a:xfrm>
            <a:off x="723049" y="3863975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2" name="Line 52"/>
          <p:cNvSpPr>
            <a:spLocks noChangeShapeType="1"/>
          </p:cNvSpPr>
          <p:nvPr/>
        </p:nvSpPr>
        <p:spPr bwMode="auto">
          <a:xfrm>
            <a:off x="723049" y="4224337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3" name="Line 53"/>
          <p:cNvSpPr>
            <a:spLocks noChangeShapeType="1"/>
          </p:cNvSpPr>
          <p:nvPr/>
        </p:nvSpPr>
        <p:spPr bwMode="auto">
          <a:xfrm>
            <a:off x="723049" y="4378325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4" name="Line 54"/>
          <p:cNvSpPr>
            <a:spLocks noChangeShapeType="1"/>
          </p:cNvSpPr>
          <p:nvPr/>
        </p:nvSpPr>
        <p:spPr bwMode="auto">
          <a:xfrm>
            <a:off x="723049" y="4529137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5" name="Line 55"/>
          <p:cNvSpPr>
            <a:spLocks noChangeShapeType="1"/>
          </p:cNvSpPr>
          <p:nvPr/>
        </p:nvSpPr>
        <p:spPr bwMode="auto">
          <a:xfrm>
            <a:off x="401869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6" name="Line 56"/>
          <p:cNvSpPr>
            <a:spLocks noChangeShapeType="1"/>
          </p:cNvSpPr>
          <p:nvPr/>
        </p:nvSpPr>
        <p:spPr bwMode="auto">
          <a:xfrm>
            <a:off x="369326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7" name="Line 57"/>
          <p:cNvSpPr>
            <a:spLocks noChangeShapeType="1"/>
          </p:cNvSpPr>
          <p:nvPr/>
        </p:nvSpPr>
        <p:spPr bwMode="auto">
          <a:xfrm>
            <a:off x="336464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8" name="Line 58"/>
          <p:cNvSpPr>
            <a:spLocks noChangeShapeType="1"/>
          </p:cNvSpPr>
          <p:nvPr/>
        </p:nvSpPr>
        <p:spPr bwMode="auto">
          <a:xfrm>
            <a:off x="303921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9" name="Line 59"/>
          <p:cNvSpPr>
            <a:spLocks noChangeShapeType="1"/>
          </p:cNvSpPr>
          <p:nvPr/>
        </p:nvSpPr>
        <p:spPr bwMode="auto">
          <a:xfrm>
            <a:off x="271059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0" name="Line 60"/>
          <p:cNvSpPr>
            <a:spLocks noChangeShapeType="1"/>
          </p:cNvSpPr>
          <p:nvPr/>
        </p:nvSpPr>
        <p:spPr bwMode="auto">
          <a:xfrm>
            <a:off x="238516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1" name="Line 61"/>
          <p:cNvSpPr>
            <a:spLocks noChangeShapeType="1"/>
          </p:cNvSpPr>
          <p:nvPr/>
        </p:nvSpPr>
        <p:spPr bwMode="auto">
          <a:xfrm>
            <a:off x="205654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2" name="Line 62"/>
          <p:cNvSpPr>
            <a:spLocks noChangeShapeType="1"/>
          </p:cNvSpPr>
          <p:nvPr/>
        </p:nvSpPr>
        <p:spPr bwMode="auto">
          <a:xfrm>
            <a:off x="173111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3" name="Line 63"/>
          <p:cNvSpPr>
            <a:spLocks noChangeShapeType="1"/>
          </p:cNvSpPr>
          <p:nvPr/>
        </p:nvSpPr>
        <p:spPr bwMode="auto">
          <a:xfrm>
            <a:off x="140249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4" name="Line 64"/>
          <p:cNvSpPr>
            <a:spLocks noChangeShapeType="1"/>
          </p:cNvSpPr>
          <p:nvPr/>
        </p:nvSpPr>
        <p:spPr bwMode="auto">
          <a:xfrm>
            <a:off x="107706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5" name="Rectangle 65"/>
          <p:cNvSpPr>
            <a:spLocks noChangeArrowheads="1"/>
          </p:cNvSpPr>
          <p:nvPr/>
        </p:nvSpPr>
        <p:spPr bwMode="auto">
          <a:xfrm>
            <a:off x="327761" y="3824287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66" name="Rectangle 66"/>
          <p:cNvSpPr>
            <a:spLocks noChangeArrowheads="1"/>
          </p:cNvSpPr>
          <p:nvPr/>
        </p:nvSpPr>
        <p:spPr bwMode="auto">
          <a:xfrm>
            <a:off x="3829939" y="4662708"/>
            <a:ext cx="30777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1600" b="1" i="1" dirty="0"/>
              <a:t>Z</a:t>
            </a:r>
          </a:p>
        </p:txBody>
      </p:sp>
      <p:sp>
        <p:nvSpPr>
          <p:cNvPr id="167" name="Rectangle 67"/>
          <p:cNvSpPr>
            <a:spLocks noChangeArrowheads="1"/>
          </p:cNvSpPr>
          <p:nvPr/>
        </p:nvSpPr>
        <p:spPr bwMode="auto">
          <a:xfrm>
            <a:off x="2239333" y="4721209"/>
            <a:ext cx="28213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1400" b="1" dirty="0"/>
              <a:t>0</a:t>
            </a:r>
          </a:p>
        </p:txBody>
      </p:sp>
      <p:sp>
        <p:nvSpPr>
          <p:cNvPr id="168" name="Rectangle 72"/>
          <p:cNvSpPr>
            <a:spLocks noChangeArrowheads="1"/>
          </p:cNvSpPr>
          <p:nvPr/>
        </p:nvSpPr>
        <p:spPr bwMode="auto">
          <a:xfrm>
            <a:off x="2723538" y="4730336"/>
            <a:ext cx="530595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1400" b="1" dirty="0"/>
              <a:t>1.96</a:t>
            </a:r>
          </a:p>
        </p:txBody>
      </p:sp>
      <p:sp>
        <p:nvSpPr>
          <p:cNvPr id="169" name="Rectangle 73"/>
          <p:cNvSpPr>
            <a:spLocks noChangeArrowheads="1"/>
          </p:cNvSpPr>
          <p:nvPr/>
        </p:nvSpPr>
        <p:spPr bwMode="auto">
          <a:xfrm>
            <a:off x="861161" y="1804987"/>
            <a:ext cx="3438525" cy="113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800" b="1" dirty="0"/>
              <a:t>	</a:t>
            </a:r>
            <a:r>
              <a:rPr lang="tr-TR" altLang="tr-TR" sz="2000" dirty="0"/>
              <a:t>.500 </a:t>
            </a:r>
            <a:br>
              <a:rPr lang="tr-TR" altLang="tr-TR" sz="2000" dirty="0"/>
            </a:br>
            <a:r>
              <a:rPr lang="tr-TR" altLang="tr-TR" sz="2000" dirty="0"/>
              <a:t>-	</a:t>
            </a:r>
            <a:r>
              <a:rPr lang="tr-TR" altLang="tr-TR" sz="2000" u="sng" dirty="0"/>
              <a:t>.025</a:t>
            </a:r>
            <a:r>
              <a:rPr lang="tr-TR" altLang="tr-TR" sz="2000" dirty="0"/>
              <a:t/>
            </a:r>
            <a:br>
              <a:rPr lang="tr-TR" altLang="tr-TR" sz="2000" dirty="0"/>
            </a:br>
            <a:r>
              <a:rPr lang="tr-TR" altLang="tr-TR" sz="2000" dirty="0"/>
              <a:t>	.475</a:t>
            </a:r>
          </a:p>
        </p:txBody>
      </p:sp>
      <p:sp>
        <p:nvSpPr>
          <p:cNvPr id="170" name="Rectangle 75"/>
          <p:cNvSpPr>
            <a:spLocks noChangeArrowheads="1"/>
          </p:cNvSpPr>
          <p:nvPr/>
        </p:nvSpPr>
        <p:spPr bwMode="auto">
          <a:xfrm>
            <a:off x="6992086" y="2598737"/>
            <a:ext cx="10795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92075" rIns="92075" bIns="920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3200" b="1"/>
              <a:t>.06</a:t>
            </a:r>
          </a:p>
        </p:txBody>
      </p:sp>
      <p:sp>
        <p:nvSpPr>
          <p:cNvPr id="171" name="Rectangle 76"/>
          <p:cNvSpPr>
            <a:spLocks noChangeArrowheads="1"/>
          </p:cNvSpPr>
          <p:nvPr/>
        </p:nvSpPr>
        <p:spPr bwMode="auto">
          <a:xfrm>
            <a:off x="5245836" y="5318125"/>
            <a:ext cx="838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0" rIns="92075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3200" b="1"/>
              <a:t>1.9</a:t>
            </a:r>
          </a:p>
        </p:txBody>
      </p:sp>
      <p:sp>
        <p:nvSpPr>
          <p:cNvPr id="172" name="Rectangle 77"/>
          <p:cNvSpPr>
            <a:spLocks noChangeArrowheads="1"/>
          </p:cNvSpPr>
          <p:nvPr/>
        </p:nvSpPr>
        <p:spPr bwMode="auto">
          <a:xfrm>
            <a:off x="5354721" y="2177817"/>
            <a:ext cx="327472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1600" dirty="0"/>
              <a:t>Standart </a:t>
            </a:r>
            <a:r>
              <a:rPr lang="tr-TR" altLang="tr-TR" sz="1600" dirty="0" smtClean="0"/>
              <a:t>Normal Dağılım </a:t>
            </a:r>
            <a:r>
              <a:rPr lang="tr-TR" altLang="tr-TR" sz="1600" dirty="0"/>
              <a:t>Tablosu</a:t>
            </a:r>
          </a:p>
        </p:txBody>
      </p:sp>
      <p:sp>
        <p:nvSpPr>
          <p:cNvPr id="180" name="Line 86"/>
          <p:cNvSpPr>
            <a:spLocks noChangeShapeType="1"/>
          </p:cNvSpPr>
          <p:nvPr/>
        </p:nvSpPr>
        <p:spPr bwMode="auto">
          <a:xfrm flipH="1">
            <a:off x="3177323" y="4224337"/>
            <a:ext cx="669925" cy="242888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tr-TR"/>
          </a:p>
        </p:txBody>
      </p:sp>
      <p:sp>
        <p:nvSpPr>
          <p:cNvPr id="181" name="Rectangle 87"/>
          <p:cNvSpPr>
            <a:spLocks noChangeArrowheads="1"/>
          </p:cNvSpPr>
          <p:nvPr/>
        </p:nvSpPr>
        <p:spPr bwMode="auto">
          <a:xfrm>
            <a:off x="4326674" y="4094162"/>
            <a:ext cx="695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4000" dirty="0">
                <a:solidFill>
                  <a:srgbClr val="FF0000"/>
                </a:solidFill>
                <a:latin typeface="Wingdings" pitchFamily="2" charset="2"/>
              </a:rPr>
              <a:t></a:t>
            </a:r>
          </a:p>
        </p:txBody>
      </p:sp>
      <p:sp>
        <p:nvSpPr>
          <p:cNvPr id="182" name="Rectangle 88"/>
          <p:cNvSpPr>
            <a:spLocks noChangeArrowheads="1"/>
          </p:cNvSpPr>
          <p:nvPr/>
        </p:nvSpPr>
        <p:spPr bwMode="auto">
          <a:xfrm>
            <a:off x="1682692" y="2018854"/>
            <a:ext cx="695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4000" dirty="0">
                <a:solidFill>
                  <a:srgbClr val="FF0000"/>
                </a:solidFill>
                <a:latin typeface="Wingdings" pitchFamily="2" charset="2"/>
              </a:rPr>
              <a:t></a:t>
            </a:r>
          </a:p>
        </p:txBody>
      </p:sp>
      <p:sp>
        <p:nvSpPr>
          <p:cNvPr id="183" name="Rectangle 89"/>
          <p:cNvSpPr>
            <a:spLocks noChangeArrowheads="1"/>
          </p:cNvSpPr>
          <p:nvPr/>
        </p:nvSpPr>
        <p:spPr bwMode="auto">
          <a:xfrm>
            <a:off x="4403667" y="4949078"/>
            <a:ext cx="695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4000" dirty="0">
                <a:solidFill>
                  <a:srgbClr val="FF0000"/>
                </a:solidFill>
                <a:latin typeface="Wingdings" pitchFamily="2" charset="2"/>
              </a:rPr>
              <a:t></a:t>
            </a:r>
          </a:p>
        </p:txBody>
      </p:sp>
      <p:sp>
        <p:nvSpPr>
          <p:cNvPr id="185" name="Text Box 91"/>
          <p:cNvSpPr txBox="1">
            <a:spLocks noChangeArrowheads="1"/>
          </p:cNvSpPr>
          <p:nvPr/>
        </p:nvSpPr>
        <p:spPr bwMode="auto">
          <a:xfrm>
            <a:off x="6880961" y="5310187"/>
            <a:ext cx="914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400">
                <a:latin typeface="Times New Roman" pitchFamily="18" charset="0"/>
              </a:rPr>
              <a:t>.4750</a:t>
            </a:r>
          </a:p>
        </p:txBody>
      </p:sp>
      <p:sp>
        <p:nvSpPr>
          <p:cNvPr id="189" name="Freeform 94"/>
          <p:cNvSpPr>
            <a:spLocks/>
          </p:cNvSpPr>
          <p:nvPr/>
        </p:nvSpPr>
        <p:spPr bwMode="auto">
          <a:xfrm flipH="1">
            <a:off x="1002675" y="3993015"/>
            <a:ext cx="755650" cy="674688"/>
          </a:xfrm>
          <a:custGeom>
            <a:avLst/>
            <a:gdLst>
              <a:gd name="T0" fmla="*/ 2147483647 w 476"/>
              <a:gd name="T1" fmla="*/ 2147483647 h 425"/>
              <a:gd name="T2" fmla="*/ 2147483647 w 476"/>
              <a:gd name="T3" fmla="*/ 2147483647 h 425"/>
              <a:gd name="T4" fmla="*/ 2147483647 w 476"/>
              <a:gd name="T5" fmla="*/ 2147483647 h 425"/>
              <a:gd name="T6" fmla="*/ 2147483647 w 476"/>
              <a:gd name="T7" fmla="*/ 2147483647 h 425"/>
              <a:gd name="T8" fmla="*/ 2147483647 w 476"/>
              <a:gd name="T9" fmla="*/ 2147483647 h 425"/>
              <a:gd name="T10" fmla="*/ 0 w 476"/>
              <a:gd name="T11" fmla="*/ 0 h 425"/>
              <a:gd name="T12" fmla="*/ 0 w 476"/>
              <a:gd name="T13" fmla="*/ 2147483647 h 425"/>
              <a:gd name="T14" fmla="*/ 2147483647 w 476"/>
              <a:gd name="T15" fmla="*/ 2147483647 h 425"/>
              <a:gd name="T16" fmla="*/ 2147483647 w 476"/>
              <a:gd name="T17" fmla="*/ 2147483647 h 4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6"/>
              <a:gd name="T28" fmla="*/ 0 h 425"/>
              <a:gd name="T29" fmla="*/ 476 w 476"/>
              <a:gd name="T30" fmla="*/ 425 h 4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6" h="425">
                <a:moveTo>
                  <a:pt x="475" y="416"/>
                </a:moveTo>
                <a:lnTo>
                  <a:pt x="317" y="354"/>
                </a:lnTo>
                <a:lnTo>
                  <a:pt x="217" y="287"/>
                </a:lnTo>
                <a:lnTo>
                  <a:pt x="137" y="196"/>
                </a:lnTo>
                <a:lnTo>
                  <a:pt x="59" y="78"/>
                </a:lnTo>
                <a:lnTo>
                  <a:pt x="0" y="0"/>
                </a:lnTo>
                <a:lnTo>
                  <a:pt x="0" y="424"/>
                </a:lnTo>
                <a:lnTo>
                  <a:pt x="475" y="424"/>
                </a:lnTo>
                <a:lnTo>
                  <a:pt x="475" y="416"/>
                </a:lnTo>
              </a:path>
            </a:pathLst>
          </a:custGeom>
          <a:solidFill>
            <a:srgbClr val="EAEC5E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87" name="Line 74"/>
          <p:cNvSpPr>
            <a:spLocks noChangeShapeType="1"/>
          </p:cNvSpPr>
          <p:nvPr/>
        </p:nvSpPr>
        <p:spPr bwMode="auto">
          <a:xfrm>
            <a:off x="1664437" y="2887217"/>
            <a:ext cx="1279524" cy="1711056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tr-TR"/>
          </a:p>
        </p:txBody>
      </p:sp>
      <p:sp>
        <p:nvSpPr>
          <p:cNvPr id="188" name="Line 93"/>
          <p:cNvSpPr>
            <a:spLocks noChangeShapeType="1"/>
          </p:cNvSpPr>
          <p:nvPr/>
        </p:nvSpPr>
        <p:spPr bwMode="auto">
          <a:xfrm>
            <a:off x="2385161" y="3024187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0" name="Rectangle 95"/>
          <p:cNvSpPr>
            <a:spLocks noChangeArrowheads="1"/>
          </p:cNvSpPr>
          <p:nvPr/>
        </p:nvSpPr>
        <p:spPr bwMode="auto">
          <a:xfrm>
            <a:off x="315571" y="3688357"/>
            <a:ext cx="206692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600" b="1" dirty="0">
                <a:latin typeface="Symbol" pitchFamily="18" charset="2"/>
              </a:rPr>
              <a:t></a:t>
            </a:r>
            <a:r>
              <a:rPr lang="tr-TR" altLang="tr-TR" sz="1600" b="1" dirty="0"/>
              <a:t> /2 = .025</a:t>
            </a:r>
          </a:p>
        </p:txBody>
      </p:sp>
      <p:sp>
        <p:nvSpPr>
          <p:cNvPr id="191" name="Line 96"/>
          <p:cNvSpPr>
            <a:spLocks noChangeShapeType="1"/>
          </p:cNvSpPr>
          <p:nvPr/>
        </p:nvSpPr>
        <p:spPr bwMode="auto">
          <a:xfrm flipH="1" flipV="1">
            <a:off x="999501" y="3991205"/>
            <a:ext cx="547460" cy="4807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2" name="Oval 97"/>
          <p:cNvSpPr>
            <a:spLocks noChangeArrowheads="1"/>
          </p:cNvSpPr>
          <p:nvPr/>
        </p:nvSpPr>
        <p:spPr bwMode="auto">
          <a:xfrm>
            <a:off x="2918561" y="4624387"/>
            <a:ext cx="2286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93" name="Rectangle 98"/>
          <p:cNvSpPr>
            <a:spLocks noChangeArrowheads="1"/>
          </p:cNvSpPr>
          <p:nvPr/>
        </p:nvSpPr>
        <p:spPr bwMode="auto">
          <a:xfrm>
            <a:off x="1438391" y="4705769"/>
            <a:ext cx="58990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1400" b="1" dirty="0"/>
              <a:t>-1.96</a:t>
            </a:r>
          </a:p>
        </p:txBody>
      </p:sp>
      <p:sp>
        <p:nvSpPr>
          <p:cNvPr id="194" name="Rectangle 95"/>
          <p:cNvSpPr>
            <a:spLocks noChangeArrowheads="1"/>
          </p:cNvSpPr>
          <p:nvPr/>
        </p:nvSpPr>
        <p:spPr bwMode="auto">
          <a:xfrm>
            <a:off x="3485581" y="3928348"/>
            <a:ext cx="12072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600" b="1" dirty="0">
                <a:latin typeface="Symbol" pitchFamily="18" charset="2"/>
              </a:rPr>
              <a:t></a:t>
            </a:r>
            <a:r>
              <a:rPr lang="tr-TR" altLang="tr-TR" sz="1600" b="1" dirty="0"/>
              <a:t> /2 = .025</a:t>
            </a:r>
          </a:p>
        </p:txBody>
      </p:sp>
      <p:cxnSp>
        <p:nvCxnSpPr>
          <p:cNvPr id="201" name="Düz Ok Bağlayıcısı 200"/>
          <p:cNvCxnSpPr/>
          <p:nvPr/>
        </p:nvCxnSpPr>
        <p:spPr>
          <a:xfrm flipH="1" flipV="1">
            <a:off x="3238917" y="4770003"/>
            <a:ext cx="2077018" cy="1066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Yuvarlatılmış Dikdörtgen 93"/>
          <p:cNvSpPr/>
          <p:nvPr/>
        </p:nvSpPr>
        <p:spPr>
          <a:xfrm>
            <a:off x="185058" y="1066797"/>
            <a:ext cx="1745976" cy="4680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1. Hipotez Kurma</a:t>
            </a:r>
            <a:endParaRPr lang="tr-TR" sz="1400" dirty="0"/>
          </a:p>
        </p:txBody>
      </p:sp>
      <p:sp>
        <p:nvSpPr>
          <p:cNvPr id="95" name="Yuvarlatılmış Dikdörtgen 94"/>
          <p:cNvSpPr/>
          <p:nvPr/>
        </p:nvSpPr>
        <p:spPr>
          <a:xfrm>
            <a:off x="1947398" y="1066796"/>
            <a:ext cx="1745976" cy="4680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2. </a:t>
            </a:r>
            <a:r>
              <a:rPr lang="tr-TR" sz="1400" dirty="0"/>
              <a:t>Test İstatistiklerini </a:t>
            </a:r>
            <a:r>
              <a:rPr lang="tr-TR" sz="1400" dirty="0" smtClean="0"/>
              <a:t>Hesaplama</a:t>
            </a:r>
            <a:endParaRPr lang="tr-TR" sz="1400" dirty="0"/>
          </a:p>
        </p:txBody>
      </p:sp>
      <p:sp>
        <p:nvSpPr>
          <p:cNvPr id="96" name="Yuvarlatılmış Dikdörtgen 95"/>
          <p:cNvSpPr/>
          <p:nvPr/>
        </p:nvSpPr>
        <p:spPr>
          <a:xfrm>
            <a:off x="3709738" y="1066796"/>
            <a:ext cx="1745976" cy="4680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3.Kritik Değerleri Belirleme</a:t>
            </a:r>
            <a:endParaRPr lang="tr-TR" sz="1400" dirty="0"/>
          </a:p>
        </p:txBody>
      </p:sp>
      <p:sp>
        <p:nvSpPr>
          <p:cNvPr id="97" name="Yuvarlatılmış Dikdörtgen 96"/>
          <p:cNvSpPr/>
          <p:nvPr/>
        </p:nvSpPr>
        <p:spPr>
          <a:xfrm>
            <a:off x="5464848" y="1066796"/>
            <a:ext cx="1745976" cy="4680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4. İstatistiksel Karşılaştırma</a:t>
            </a:r>
            <a:endParaRPr lang="tr-TR" sz="1400" dirty="0"/>
          </a:p>
        </p:txBody>
      </p:sp>
      <p:sp>
        <p:nvSpPr>
          <p:cNvPr id="98" name="Yuvarlatılmış Dikdörtgen 97"/>
          <p:cNvSpPr/>
          <p:nvPr/>
        </p:nvSpPr>
        <p:spPr>
          <a:xfrm>
            <a:off x="7230844" y="1066796"/>
            <a:ext cx="1745976" cy="4680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/>
              <a:t>5</a:t>
            </a:r>
            <a:r>
              <a:rPr lang="tr-TR" sz="1400" dirty="0" smtClean="0"/>
              <a:t>. Karar Verme ve Yorumlama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9825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185057" y="1641037"/>
            <a:ext cx="8845823" cy="46617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4" name="Rectangle 4"/>
          <p:cNvSpPr>
            <a:spLocks noChangeArrowheads="1"/>
          </p:cNvSpPr>
          <p:nvPr/>
        </p:nvSpPr>
        <p:spPr bwMode="auto">
          <a:xfrm>
            <a:off x="5329974" y="2568575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5" name="Rectangle 5"/>
          <p:cNvSpPr>
            <a:spLocks noChangeArrowheads="1"/>
          </p:cNvSpPr>
          <p:nvPr/>
        </p:nvSpPr>
        <p:spPr bwMode="auto">
          <a:xfrm>
            <a:off x="5441099" y="2667000"/>
            <a:ext cx="374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 i="1"/>
              <a:t>Z</a:t>
            </a:r>
          </a:p>
        </p:txBody>
      </p:sp>
      <p:sp>
        <p:nvSpPr>
          <p:cNvPr id="106" name="Rectangle 6"/>
          <p:cNvSpPr>
            <a:spLocks noChangeArrowheads="1"/>
          </p:cNvSpPr>
          <p:nvPr/>
        </p:nvSpPr>
        <p:spPr bwMode="auto">
          <a:xfrm>
            <a:off x="5947511" y="2568575"/>
            <a:ext cx="887413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7" name="Rectangle 7"/>
          <p:cNvSpPr>
            <a:spLocks noChangeArrowheads="1"/>
          </p:cNvSpPr>
          <p:nvPr/>
        </p:nvSpPr>
        <p:spPr bwMode="auto">
          <a:xfrm>
            <a:off x="6074511" y="2667000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.05</a:t>
            </a:r>
          </a:p>
        </p:txBody>
      </p:sp>
      <p:sp>
        <p:nvSpPr>
          <p:cNvPr id="108" name="Rectangle 8"/>
          <p:cNvSpPr>
            <a:spLocks noChangeArrowheads="1"/>
          </p:cNvSpPr>
          <p:nvPr/>
        </p:nvSpPr>
        <p:spPr bwMode="auto">
          <a:xfrm>
            <a:off x="6860324" y="2568575"/>
            <a:ext cx="947737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09" name="Rectangle 9"/>
          <p:cNvSpPr>
            <a:spLocks noChangeArrowheads="1"/>
          </p:cNvSpPr>
          <p:nvPr/>
        </p:nvSpPr>
        <p:spPr bwMode="auto">
          <a:xfrm>
            <a:off x="7835049" y="2568575"/>
            <a:ext cx="944562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0" name="Rectangle 10"/>
          <p:cNvSpPr>
            <a:spLocks noChangeArrowheads="1"/>
          </p:cNvSpPr>
          <p:nvPr/>
        </p:nvSpPr>
        <p:spPr bwMode="auto">
          <a:xfrm>
            <a:off x="7987449" y="2667000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.07</a:t>
            </a:r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5326799" y="3213100"/>
            <a:ext cx="593725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" name="Rectangle 12"/>
          <p:cNvSpPr>
            <a:spLocks noChangeArrowheads="1"/>
          </p:cNvSpPr>
          <p:nvPr/>
        </p:nvSpPr>
        <p:spPr bwMode="auto">
          <a:xfrm>
            <a:off x="5947511" y="3213100"/>
            <a:ext cx="887413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3" name="Rectangle 13"/>
          <p:cNvSpPr>
            <a:spLocks noChangeArrowheads="1"/>
          </p:cNvSpPr>
          <p:nvPr/>
        </p:nvSpPr>
        <p:spPr bwMode="auto">
          <a:xfrm>
            <a:off x="6860324" y="3213100"/>
            <a:ext cx="947737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4" name="Rectangle 14"/>
          <p:cNvSpPr>
            <a:spLocks noChangeArrowheads="1"/>
          </p:cNvSpPr>
          <p:nvPr/>
        </p:nvSpPr>
        <p:spPr bwMode="auto">
          <a:xfrm>
            <a:off x="7835049" y="3213100"/>
            <a:ext cx="944562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5" name="Rectangle 15"/>
          <p:cNvSpPr>
            <a:spLocks noChangeArrowheads="1"/>
          </p:cNvSpPr>
          <p:nvPr/>
        </p:nvSpPr>
        <p:spPr bwMode="auto">
          <a:xfrm>
            <a:off x="5329974" y="3228975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6" name="Rectangle 16"/>
          <p:cNvSpPr>
            <a:spLocks noChangeArrowheads="1"/>
          </p:cNvSpPr>
          <p:nvPr/>
        </p:nvSpPr>
        <p:spPr bwMode="auto">
          <a:xfrm>
            <a:off x="5315686" y="3328987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1.6</a:t>
            </a:r>
          </a:p>
        </p:txBody>
      </p:sp>
      <p:sp>
        <p:nvSpPr>
          <p:cNvPr id="117" name="Rectangle 17"/>
          <p:cNvSpPr>
            <a:spLocks noChangeArrowheads="1"/>
          </p:cNvSpPr>
          <p:nvPr/>
        </p:nvSpPr>
        <p:spPr bwMode="auto">
          <a:xfrm>
            <a:off x="5896711" y="33289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.4505</a:t>
            </a:r>
          </a:p>
        </p:txBody>
      </p:sp>
      <p:sp>
        <p:nvSpPr>
          <p:cNvPr id="118" name="Rectangle 18"/>
          <p:cNvSpPr>
            <a:spLocks noChangeArrowheads="1"/>
          </p:cNvSpPr>
          <p:nvPr/>
        </p:nvSpPr>
        <p:spPr bwMode="auto">
          <a:xfrm>
            <a:off x="6841274" y="33289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.4515</a:t>
            </a:r>
          </a:p>
        </p:txBody>
      </p:sp>
      <p:sp>
        <p:nvSpPr>
          <p:cNvPr id="119" name="Rectangle 19"/>
          <p:cNvSpPr>
            <a:spLocks noChangeArrowheads="1"/>
          </p:cNvSpPr>
          <p:nvPr/>
        </p:nvSpPr>
        <p:spPr bwMode="auto">
          <a:xfrm>
            <a:off x="7809649" y="33289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.4525</a:t>
            </a:r>
          </a:p>
        </p:txBody>
      </p:sp>
      <p:sp>
        <p:nvSpPr>
          <p:cNvPr id="120" name="Rectangle 20"/>
          <p:cNvSpPr>
            <a:spLocks noChangeArrowheads="1"/>
          </p:cNvSpPr>
          <p:nvPr/>
        </p:nvSpPr>
        <p:spPr bwMode="auto">
          <a:xfrm>
            <a:off x="5326799" y="3873500"/>
            <a:ext cx="593725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1" name="Rectangle 21"/>
          <p:cNvSpPr>
            <a:spLocks noChangeArrowheads="1"/>
          </p:cNvSpPr>
          <p:nvPr/>
        </p:nvSpPr>
        <p:spPr bwMode="auto">
          <a:xfrm>
            <a:off x="5947511" y="3873500"/>
            <a:ext cx="887413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" name="Rectangle 22"/>
          <p:cNvSpPr>
            <a:spLocks noChangeArrowheads="1"/>
          </p:cNvSpPr>
          <p:nvPr/>
        </p:nvSpPr>
        <p:spPr bwMode="auto">
          <a:xfrm>
            <a:off x="6860324" y="3873500"/>
            <a:ext cx="947737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3" name="Rectangle 23"/>
          <p:cNvSpPr>
            <a:spLocks noChangeArrowheads="1"/>
          </p:cNvSpPr>
          <p:nvPr/>
        </p:nvSpPr>
        <p:spPr bwMode="auto">
          <a:xfrm>
            <a:off x="7835049" y="3873500"/>
            <a:ext cx="944562" cy="6350"/>
          </a:xfrm>
          <a:prstGeom prst="rect">
            <a:avLst/>
          </a:prstGeom>
          <a:solidFill>
            <a:srgbClr val="D989B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4" name="Rectangle 24"/>
          <p:cNvSpPr>
            <a:spLocks noChangeArrowheads="1"/>
          </p:cNvSpPr>
          <p:nvPr/>
        </p:nvSpPr>
        <p:spPr bwMode="auto">
          <a:xfrm>
            <a:off x="5329974" y="3890962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5" name="Rectangle 25"/>
          <p:cNvSpPr>
            <a:spLocks noChangeArrowheads="1"/>
          </p:cNvSpPr>
          <p:nvPr/>
        </p:nvSpPr>
        <p:spPr bwMode="auto">
          <a:xfrm>
            <a:off x="5315686" y="3989387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1.7</a:t>
            </a:r>
          </a:p>
        </p:txBody>
      </p:sp>
      <p:sp>
        <p:nvSpPr>
          <p:cNvPr id="126" name="Rectangle 26"/>
          <p:cNvSpPr>
            <a:spLocks noChangeArrowheads="1"/>
          </p:cNvSpPr>
          <p:nvPr/>
        </p:nvSpPr>
        <p:spPr bwMode="auto">
          <a:xfrm>
            <a:off x="5896711" y="39893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.4599</a:t>
            </a:r>
          </a:p>
        </p:txBody>
      </p:sp>
      <p:sp>
        <p:nvSpPr>
          <p:cNvPr id="127" name="Rectangle 27"/>
          <p:cNvSpPr>
            <a:spLocks noChangeArrowheads="1"/>
          </p:cNvSpPr>
          <p:nvPr/>
        </p:nvSpPr>
        <p:spPr bwMode="auto">
          <a:xfrm>
            <a:off x="6841274" y="39893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.4608</a:t>
            </a:r>
          </a:p>
        </p:txBody>
      </p:sp>
      <p:sp>
        <p:nvSpPr>
          <p:cNvPr id="128" name="Rectangle 28"/>
          <p:cNvSpPr>
            <a:spLocks noChangeArrowheads="1"/>
          </p:cNvSpPr>
          <p:nvPr/>
        </p:nvSpPr>
        <p:spPr bwMode="auto">
          <a:xfrm>
            <a:off x="7809649" y="39893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.4616</a:t>
            </a:r>
          </a:p>
        </p:txBody>
      </p:sp>
      <p:sp>
        <p:nvSpPr>
          <p:cNvPr id="129" name="Rectangle 29"/>
          <p:cNvSpPr>
            <a:spLocks noChangeArrowheads="1"/>
          </p:cNvSpPr>
          <p:nvPr/>
        </p:nvSpPr>
        <p:spPr bwMode="auto">
          <a:xfrm>
            <a:off x="5329974" y="4551362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0" name="Rectangle 30"/>
          <p:cNvSpPr>
            <a:spLocks noChangeArrowheads="1"/>
          </p:cNvSpPr>
          <p:nvPr/>
        </p:nvSpPr>
        <p:spPr bwMode="auto">
          <a:xfrm>
            <a:off x="5315686" y="4649787"/>
            <a:ext cx="622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1.8</a:t>
            </a:r>
          </a:p>
        </p:txBody>
      </p:sp>
      <p:sp>
        <p:nvSpPr>
          <p:cNvPr id="131" name="Rectangle 31"/>
          <p:cNvSpPr>
            <a:spLocks noChangeArrowheads="1"/>
          </p:cNvSpPr>
          <p:nvPr/>
        </p:nvSpPr>
        <p:spPr bwMode="auto">
          <a:xfrm>
            <a:off x="5896711" y="46497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.4678</a:t>
            </a:r>
          </a:p>
        </p:txBody>
      </p:sp>
      <p:sp>
        <p:nvSpPr>
          <p:cNvPr id="132" name="Rectangle 32"/>
          <p:cNvSpPr>
            <a:spLocks noChangeArrowheads="1"/>
          </p:cNvSpPr>
          <p:nvPr/>
        </p:nvSpPr>
        <p:spPr bwMode="auto">
          <a:xfrm>
            <a:off x="6841274" y="46497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.4686</a:t>
            </a:r>
          </a:p>
        </p:txBody>
      </p:sp>
      <p:sp>
        <p:nvSpPr>
          <p:cNvPr id="133" name="Rectangle 33"/>
          <p:cNvSpPr>
            <a:spLocks noChangeArrowheads="1"/>
          </p:cNvSpPr>
          <p:nvPr/>
        </p:nvSpPr>
        <p:spPr bwMode="auto">
          <a:xfrm>
            <a:off x="7809649" y="46497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.4693</a:t>
            </a:r>
          </a:p>
        </p:txBody>
      </p:sp>
      <p:sp>
        <p:nvSpPr>
          <p:cNvPr id="134" name="Rectangle 34"/>
          <p:cNvSpPr>
            <a:spLocks noChangeArrowheads="1"/>
          </p:cNvSpPr>
          <p:nvPr/>
        </p:nvSpPr>
        <p:spPr bwMode="auto">
          <a:xfrm>
            <a:off x="5329974" y="5211762"/>
            <a:ext cx="590550" cy="635000"/>
          </a:xfrm>
          <a:prstGeom prst="rect">
            <a:avLst/>
          </a:prstGeom>
          <a:solidFill>
            <a:srgbClr val="A64C4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35" name="Rectangle 35"/>
          <p:cNvSpPr>
            <a:spLocks noChangeArrowheads="1"/>
          </p:cNvSpPr>
          <p:nvPr/>
        </p:nvSpPr>
        <p:spPr bwMode="auto">
          <a:xfrm>
            <a:off x="5896711" y="53101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.4744</a:t>
            </a:r>
          </a:p>
        </p:txBody>
      </p:sp>
      <p:sp>
        <p:nvSpPr>
          <p:cNvPr id="136" name="Rectangle 36"/>
          <p:cNvSpPr>
            <a:spLocks noChangeArrowheads="1"/>
          </p:cNvSpPr>
          <p:nvPr/>
        </p:nvSpPr>
        <p:spPr bwMode="auto">
          <a:xfrm>
            <a:off x="6860324" y="5211762"/>
            <a:ext cx="94773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tr-TR" altLang="tr-TR" sz="2400">
              <a:latin typeface="Times New Roman" pitchFamily="18" charset="0"/>
            </a:endParaRPr>
          </a:p>
        </p:txBody>
      </p:sp>
      <p:sp>
        <p:nvSpPr>
          <p:cNvPr id="137" name="Rectangle 37"/>
          <p:cNvSpPr>
            <a:spLocks noChangeArrowheads="1"/>
          </p:cNvSpPr>
          <p:nvPr/>
        </p:nvSpPr>
        <p:spPr bwMode="auto">
          <a:xfrm>
            <a:off x="7809649" y="5310187"/>
            <a:ext cx="974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2500"/>
              <a:t>.4756</a:t>
            </a:r>
          </a:p>
        </p:txBody>
      </p:sp>
      <p:sp>
        <p:nvSpPr>
          <p:cNvPr id="139" name="Freeform 39"/>
          <p:cNvSpPr>
            <a:spLocks/>
          </p:cNvSpPr>
          <p:nvPr/>
        </p:nvSpPr>
        <p:spPr bwMode="auto">
          <a:xfrm>
            <a:off x="3036036" y="4006850"/>
            <a:ext cx="755650" cy="674687"/>
          </a:xfrm>
          <a:custGeom>
            <a:avLst/>
            <a:gdLst>
              <a:gd name="T0" fmla="*/ 2147483647 w 476"/>
              <a:gd name="T1" fmla="*/ 2147483647 h 425"/>
              <a:gd name="T2" fmla="*/ 2147483647 w 476"/>
              <a:gd name="T3" fmla="*/ 2147483647 h 425"/>
              <a:gd name="T4" fmla="*/ 2147483647 w 476"/>
              <a:gd name="T5" fmla="*/ 2147483647 h 425"/>
              <a:gd name="T6" fmla="*/ 2147483647 w 476"/>
              <a:gd name="T7" fmla="*/ 2147483647 h 425"/>
              <a:gd name="T8" fmla="*/ 2147483647 w 476"/>
              <a:gd name="T9" fmla="*/ 2147483647 h 425"/>
              <a:gd name="T10" fmla="*/ 0 w 476"/>
              <a:gd name="T11" fmla="*/ 0 h 425"/>
              <a:gd name="T12" fmla="*/ 0 w 476"/>
              <a:gd name="T13" fmla="*/ 2147483647 h 425"/>
              <a:gd name="T14" fmla="*/ 2147483647 w 476"/>
              <a:gd name="T15" fmla="*/ 2147483647 h 425"/>
              <a:gd name="T16" fmla="*/ 2147483647 w 476"/>
              <a:gd name="T17" fmla="*/ 2147483647 h 4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6"/>
              <a:gd name="T28" fmla="*/ 0 h 425"/>
              <a:gd name="T29" fmla="*/ 476 w 476"/>
              <a:gd name="T30" fmla="*/ 425 h 4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6" h="425">
                <a:moveTo>
                  <a:pt x="475" y="416"/>
                </a:moveTo>
                <a:lnTo>
                  <a:pt x="317" y="354"/>
                </a:lnTo>
                <a:lnTo>
                  <a:pt x="217" y="287"/>
                </a:lnTo>
                <a:lnTo>
                  <a:pt x="137" y="196"/>
                </a:lnTo>
                <a:lnTo>
                  <a:pt x="59" y="78"/>
                </a:lnTo>
                <a:lnTo>
                  <a:pt x="0" y="0"/>
                </a:lnTo>
                <a:lnTo>
                  <a:pt x="0" y="424"/>
                </a:lnTo>
                <a:lnTo>
                  <a:pt x="475" y="424"/>
                </a:lnTo>
                <a:lnTo>
                  <a:pt x="475" y="416"/>
                </a:lnTo>
              </a:path>
            </a:pathLst>
          </a:custGeom>
          <a:solidFill>
            <a:srgbClr val="EAEC5E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0" name="Line 40"/>
          <p:cNvSpPr>
            <a:spLocks noChangeShapeType="1"/>
          </p:cNvSpPr>
          <p:nvPr/>
        </p:nvSpPr>
        <p:spPr bwMode="auto">
          <a:xfrm>
            <a:off x="2385161" y="3138487"/>
            <a:ext cx="0" cy="153193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1" name="Line 41"/>
          <p:cNvSpPr>
            <a:spLocks noChangeShapeType="1"/>
          </p:cNvSpPr>
          <p:nvPr/>
        </p:nvSpPr>
        <p:spPr bwMode="auto">
          <a:xfrm>
            <a:off x="3036036" y="4021137"/>
            <a:ext cx="0" cy="663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2" name="Freeform 42"/>
          <p:cNvSpPr>
            <a:spLocks/>
          </p:cNvSpPr>
          <p:nvPr/>
        </p:nvSpPr>
        <p:spPr bwMode="auto">
          <a:xfrm>
            <a:off x="2385161" y="3100614"/>
            <a:ext cx="1635125" cy="1573212"/>
          </a:xfrm>
          <a:custGeom>
            <a:avLst/>
            <a:gdLst>
              <a:gd name="T0" fmla="*/ 2147483647 w 1030"/>
              <a:gd name="T1" fmla="*/ 2147483647 h 991"/>
              <a:gd name="T2" fmla="*/ 2147483647 w 1030"/>
              <a:gd name="T3" fmla="*/ 2147483647 h 991"/>
              <a:gd name="T4" fmla="*/ 2147483647 w 1030"/>
              <a:gd name="T5" fmla="*/ 2147483647 h 991"/>
              <a:gd name="T6" fmla="*/ 2147483647 w 1030"/>
              <a:gd name="T7" fmla="*/ 2147483647 h 991"/>
              <a:gd name="T8" fmla="*/ 2147483647 w 1030"/>
              <a:gd name="T9" fmla="*/ 2147483647 h 991"/>
              <a:gd name="T10" fmla="*/ 2147483647 w 1030"/>
              <a:gd name="T11" fmla="*/ 2147483647 h 991"/>
              <a:gd name="T12" fmla="*/ 2147483647 w 1030"/>
              <a:gd name="T13" fmla="*/ 2147483647 h 991"/>
              <a:gd name="T14" fmla="*/ 2147483647 w 1030"/>
              <a:gd name="T15" fmla="*/ 2147483647 h 991"/>
              <a:gd name="T16" fmla="*/ 2147483647 w 1030"/>
              <a:gd name="T17" fmla="*/ 2147483647 h 991"/>
              <a:gd name="T18" fmla="*/ 2147483647 w 1030"/>
              <a:gd name="T19" fmla="*/ 2147483647 h 991"/>
              <a:gd name="T20" fmla="*/ 2147483647 w 1030"/>
              <a:gd name="T21" fmla="*/ 2147483647 h 991"/>
              <a:gd name="T22" fmla="*/ 2147483647 w 1030"/>
              <a:gd name="T23" fmla="*/ 2147483647 h 991"/>
              <a:gd name="T24" fmla="*/ 2147483647 w 1030"/>
              <a:gd name="T25" fmla="*/ 2147483647 h 991"/>
              <a:gd name="T26" fmla="*/ 2147483647 w 1030"/>
              <a:gd name="T27" fmla="*/ 2147483647 h 991"/>
              <a:gd name="T28" fmla="*/ 2147483647 w 1030"/>
              <a:gd name="T29" fmla="*/ 2147483647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4" name="Freeform 44"/>
          <p:cNvSpPr>
            <a:spLocks/>
          </p:cNvSpPr>
          <p:nvPr/>
        </p:nvSpPr>
        <p:spPr bwMode="auto">
          <a:xfrm>
            <a:off x="748449" y="4682901"/>
            <a:ext cx="3271837" cy="0"/>
          </a:xfrm>
          <a:custGeom>
            <a:avLst/>
            <a:gdLst>
              <a:gd name="T0" fmla="*/ 0 w 2061"/>
              <a:gd name="T1" fmla="*/ 0 h 968"/>
              <a:gd name="T2" fmla="*/ 0 w 2061"/>
              <a:gd name="T3" fmla="*/ 2147483647 h 968"/>
              <a:gd name="T4" fmla="*/ 2147483647 w 2061"/>
              <a:gd name="T5" fmla="*/ 2147483647 h 968"/>
              <a:gd name="T6" fmla="*/ 0 60000 65536"/>
              <a:gd name="T7" fmla="*/ 0 60000 65536"/>
              <a:gd name="T8" fmla="*/ 0 60000 65536"/>
              <a:gd name="T9" fmla="*/ 0 w 2061"/>
              <a:gd name="T10" fmla="*/ 0 h 968"/>
              <a:gd name="T11" fmla="*/ 2061 w 2061"/>
              <a:gd name="T12" fmla="*/ 968 h 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1" h="968">
                <a:moveTo>
                  <a:pt x="0" y="0"/>
                </a:moveTo>
                <a:lnTo>
                  <a:pt x="0" y="967"/>
                </a:lnTo>
                <a:lnTo>
                  <a:pt x="2060" y="967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3" name="Freeform 43"/>
          <p:cNvSpPr>
            <a:spLocks/>
          </p:cNvSpPr>
          <p:nvPr/>
        </p:nvSpPr>
        <p:spPr bwMode="auto">
          <a:xfrm>
            <a:off x="748449" y="3100614"/>
            <a:ext cx="1638300" cy="1573212"/>
          </a:xfrm>
          <a:custGeom>
            <a:avLst/>
            <a:gdLst>
              <a:gd name="T0" fmla="*/ 0 w 1032"/>
              <a:gd name="T1" fmla="*/ 2147483647 h 991"/>
              <a:gd name="T2" fmla="*/ 2147483647 w 1032"/>
              <a:gd name="T3" fmla="*/ 2147483647 h 991"/>
              <a:gd name="T4" fmla="*/ 2147483647 w 1032"/>
              <a:gd name="T5" fmla="*/ 2147483647 h 991"/>
              <a:gd name="T6" fmla="*/ 2147483647 w 1032"/>
              <a:gd name="T7" fmla="*/ 2147483647 h 991"/>
              <a:gd name="T8" fmla="*/ 2147483647 w 1032"/>
              <a:gd name="T9" fmla="*/ 2147483647 h 991"/>
              <a:gd name="T10" fmla="*/ 2147483647 w 1032"/>
              <a:gd name="T11" fmla="*/ 2147483647 h 991"/>
              <a:gd name="T12" fmla="*/ 2147483647 w 1032"/>
              <a:gd name="T13" fmla="*/ 2147483647 h 991"/>
              <a:gd name="T14" fmla="*/ 2147483647 w 1032"/>
              <a:gd name="T15" fmla="*/ 2147483647 h 991"/>
              <a:gd name="T16" fmla="*/ 2147483647 w 1032"/>
              <a:gd name="T17" fmla="*/ 2147483647 h 991"/>
              <a:gd name="T18" fmla="*/ 2147483647 w 1032"/>
              <a:gd name="T19" fmla="*/ 2147483647 h 991"/>
              <a:gd name="T20" fmla="*/ 2147483647 w 1032"/>
              <a:gd name="T21" fmla="*/ 2147483647 h 991"/>
              <a:gd name="T22" fmla="*/ 2147483647 w 1032"/>
              <a:gd name="T23" fmla="*/ 2147483647 h 991"/>
              <a:gd name="T24" fmla="*/ 2147483647 w 1032"/>
              <a:gd name="T25" fmla="*/ 2147483647 h 991"/>
              <a:gd name="T26" fmla="*/ 2147483647 w 1032"/>
              <a:gd name="T27" fmla="*/ 2147483647 h 991"/>
              <a:gd name="T28" fmla="*/ 2147483647 w 1032"/>
              <a:gd name="T29" fmla="*/ 2147483647 h 991"/>
              <a:gd name="T30" fmla="*/ 2147483647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5" name="Line 45"/>
          <p:cNvSpPr>
            <a:spLocks noChangeShapeType="1"/>
          </p:cNvSpPr>
          <p:nvPr/>
        </p:nvSpPr>
        <p:spPr bwMode="auto">
          <a:xfrm>
            <a:off x="723049" y="3148012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6" name="Line 46"/>
          <p:cNvSpPr>
            <a:spLocks noChangeShapeType="1"/>
          </p:cNvSpPr>
          <p:nvPr/>
        </p:nvSpPr>
        <p:spPr bwMode="auto">
          <a:xfrm>
            <a:off x="723049" y="3298825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7" name="Line 47"/>
          <p:cNvSpPr>
            <a:spLocks noChangeShapeType="1"/>
          </p:cNvSpPr>
          <p:nvPr/>
        </p:nvSpPr>
        <p:spPr bwMode="auto">
          <a:xfrm>
            <a:off x="723049" y="3452812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8" name="Line 48"/>
          <p:cNvSpPr>
            <a:spLocks noChangeShapeType="1"/>
          </p:cNvSpPr>
          <p:nvPr/>
        </p:nvSpPr>
        <p:spPr bwMode="auto">
          <a:xfrm>
            <a:off x="723049" y="3606800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9" name="Line 49"/>
          <p:cNvSpPr>
            <a:spLocks noChangeShapeType="1"/>
          </p:cNvSpPr>
          <p:nvPr/>
        </p:nvSpPr>
        <p:spPr bwMode="auto">
          <a:xfrm>
            <a:off x="723049" y="3762375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0" name="Line 50"/>
          <p:cNvSpPr>
            <a:spLocks noChangeShapeType="1"/>
          </p:cNvSpPr>
          <p:nvPr/>
        </p:nvSpPr>
        <p:spPr bwMode="auto">
          <a:xfrm>
            <a:off x="723049" y="3916362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1" name="Line 51"/>
          <p:cNvSpPr>
            <a:spLocks noChangeShapeType="1"/>
          </p:cNvSpPr>
          <p:nvPr/>
        </p:nvSpPr>
        <p:spPr bwMode="auto">
          <a:xfrm>
            <a:off x="723049" y="3863975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2" name="Line 52"/>
          <p:cNvSpPr>
            <a:spLocks noChangeShapeType="1"/>
          </p:cNvSpPr>
          <p:nvPr/>
        </p:nvSpPr>
        <p:spPr bwMode="auto">
          <a:xfrm>
            <a:off x="723049" y="4224337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3" name="Line 53"/>
          <p:cNvSpPr>
            <a:spLocks noChangeShapeType="1"/>
          </p:cNvSpPr>
          <p:nvPr/>
        </p:nvSpPr>
        <p:spPr bwMode="auto">
          <a:xfrm>
            <a:off x="723049" y="4378325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4" name="Line 54"/>
          <p:cNvSpPr>
            <a:spLocks noChangeShapeType="1"/>
          </p:cNvSpPr>
          <p:nvPr/>
        </p:nvSpPr>
        <p:spPr bwMode="auto">
          <a:xfrm>
            <a:off x="723049" y="4529137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5" name="Line 55"/>
          <p:cNvSpPr>
            <a:spLocks noChangeShapeType="1"/>
          </p:cNvSpPr>
          <p:nvPr/>
        </p:nvSpPr>
        <p:spPr bwMode="auto">
          <a:xfrm>
            <a:off x="401869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6" name="Line 56"/>
          <p:cNvSpPr>
            <a:spLocks noChangeShapeType="1"/>
          </p:cNvSpPr>
          <p:nvPr/>
        </p:nvSpPr>
        <p:spPr bwMode="auto">
          <a:xfrm>
            <a:off x="369326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7" name="Line 57"/>
          <p:cNvSpPr>
            <a:spLocks noChangeShapeType="1"/>
          </p:cNvSpPr>
          <p:nvPr/>
        </p:nvSpPr>
        <p:spPr bwMode="auto">
          <a:xfrm>
            <a:off x="336464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8" name="Line 58"/>
          <p:cNvSpPr>
            <a:spLocks noChangeShapeType="1"/>
          </p:cNvSpPr>
          <p:nvPr/>
        </p:nvSpPr>
        <p:spPr bwMode="auto">
          <a:xfrm>
            <a:off x="303921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9" name="Line 59"/>
          <p:cNvSpPr>
            <a:spLocks noChangeShapeType="1"/>
          </p:cNvSpPr>
          <p:nvPr/>
        </p:nvSpPr>
        <p:spPr bwMode="auto">
          <a:xfrm>
            <a:off x="271059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0" name="Line 60"/>
          <p:cNvSpPr>
            <a:spLocks noChangeShapeType="1"/>
          </p:cNvSpPr>
          <p:nvPr/>
        </p:nvSpPr>
        <p:spPr bwMode="auto">
          <a:xfrm>
            <a:off x="238516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1" name="Line 61"/>
          <p:cNvSpPr>
            <a:spLocks noChangeShapeType="1"/>
          </p:cNvSpPr>
          <p:nvPr/>
        </p:nvSpPr>
        <p:spPr bwMode="auto">
          <a:xfrm>
            <a:off x="205654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2" name="Line 62"/>
          <p:cNvSpPr>
            <a:spLocks noChangeShapeType="1"/>
          </p:cNvSpPr>
          <p:nvPr/>
        </p:nvSpPr>
        <p:spPr bwMode="auto">
          <a:xfrm>
            <a:off x="173111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3" name="Line 63"/>
          <p:cNvSpPr>
            <a:spLocks noChangeShapeType="1"/>
          </p:cNvSpPr>
          <p:nvPr/>
        </p:nvSpPr>
        <p:spPr bwMode="auto">
          <a:xfrm>
            <a:off x="1402499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4" name="Line 64"/>
          <p:cNvSpPr>
            <a:spLocks noChangeShapeType="1"/>
          </p:cNvSpPr>
          <p:nvPr/>
        </p:nvSpPr>
        <p:spPr bwMode="auto">
          <a:xfrm>
            <a:off x="1077061" y="4684712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5" name="Rectangle 65"/>
          <p:cNvSpPr>
            <a:spLocks noChangeArrowheads="1"/>
          </p:cNvSpPr>
          <p:nvPr/>
        </p:nvSpPr>
        <p:spPr bwMode="auto">
          <a:xfrm>
            <a:off x="327761" y="3824287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66" name="Rectangle 66"/>
          <p:cNvSpPr>
            <a:spLocks noChangeArrowheads="1"/>
          </p:cNvSpPr>
          <p:nvPr/>
        </p:nvSpPr>
        <p:spPr bwMode="auto">
          <a:xfrm>
            <a:off x="3829939" y="4662708"/>
            <a:ext cx="307778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1600" b="1" i="1" dirty="0"/>
              <a:t>Z</a:t>
            </a:r>
          </a:p>
        </p:txBody>
      </p:sp>
      <p:sp>
        <p:nvSpPr>
          <p:cNvPr id="167" name="Rectangle 67"/>
          <p:cNvSpPr>
            <a:spLocks noChangeArrowheads="1"/>
          </p:cNvSpPr>
          <p:nvPr/>
        </p:nvSpPr>
        <p:spPr bwMode="auto">
          <a:xfrm>
            <a:off x="2239333" y="4721209"/>
            <a:ext cx="28213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1400" b="1" dirty="0"/>
              <a:t>0</a:t>
            </a:r>
          </a:p>
        </p:txBody>
      </p:sp>
      <p:sp>
        <p:nvSpPr>
          <p:cNvPr id="168" name="Rectangle 72"/>
          <p:cNvSpPr>
            <a:spLocks noChangeArrowheads="1"/>
          </p:cNvSpPr>
          <p:nvPr/>
        </p:nvSpPr>
        <p:spPr bwMode="auto">
          <a:xfrm>
            <a:off x="2723538" y="4730336"/>
            <a:ext cx="530595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1400" b="1" dirty="0"/>
              <a:t>1.96</a:t>
            </a:r>
          </a:p>
        </p:txBody>
      </p:sp>
      <p:sp>
        <p:nvSpPr>
          <p:cNvPr id="169" name="Rectangle 73"/>
          <p:cNvSpPr>
            <a:spLocks noChangeArrowheads="1"/>
          </p:cNvSpPr>
          <p:nvPr/>
        </p:nvSpPr>
        <p:spPr bwMode="auto">
          <a:xfrm>
            <a:off x="861161" y="1804987"/>
            <a:ext cx="3438525" cy="113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800" b="1" dirty="0"/>
              <a:t>	</a:t>
            </a:r>
            <a:r>
              <a:rPr lang="tr-TR" altLang="tr-TR" sz="2000" dirty="0"/>
              <a:t>.500 </a:t>
            </a:r>
            <a:br>
              <a:rPr lang="tr-TR" altLang="tr-TR" sz="2000" dirty="0"/>
            </a:br>
            <a:r>
              <a:rPr lang="tr-TR" altLang="tr-TR" sz="2000" dirty="0"/>
              <a:t>-	</a:t>
            </a:r>
            <a:r>
              <a:rPr lang="tr-TR" altLang="tr-TR" sz="2000" u="sng" dirty="0"/>
              <a:t>.025</a:t>
            </a:r>
            <a:r>
              <a:rPr lang="tr-TR" altLang="tr-TR" sz="2000" dirty="0"/>
              <a:t/>
            </a:r>
            <a:br>
              <a:rPr lang="tr-TR" altLang="tr-TR" sz="2000" dirty="0"/>
            </a:br>
            <a:r>
              <a:rPr lang="tr-TR" altLang="tr-TR" sz="2000" dirty="0"/>
              <a:t>	.475</a:t>
            </a:r>
          </a:p>
        </p:txBody>
      </p:sp>
      <p:sp>
        <p:nvSpPr>
          <p:cNvPr id="170" name="Rectangle 75"/>
          <p:cNvSpPr>
            <a:spLocks noChangeArrowheads="1"/>
          </p:cNvSpPr>
          <p:nvPr/>
        </p:nvSpPr>
        <p:spPr bwMode="auto">
          <a:xfrm>
            <a:off x="6992086" y="2598737"/>
            <a:ext cx="10795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92075" rIns="92075" bIns="920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3200" b="1"/>
              <a:t>.06</a:t>
            </a:r>
          </a:p>
        </p:txBody>
      </p:sp>
      <p:sp>
        <p:nvSpPr>
          <p:cNvPr id="171" name="Rectangle 76"/>
          <p:cNvSpPr>
            <a:spLocks noChangeArrowheads="1"/>
          </p:cNvSpPr>
          <p:nvPr/>
        </p:nvSpPr>
        <p:spPr bwMode="auto">
          <a:xfrm>
            <a:off x="5245836" y="5318125"/>
            <a:ext cx="838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0" rIns="92075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3200" b="1"/>
              <a:t>1.9</a:t>
            </a:r>
          </a:p>
        </p:txBody>
      </p:sp>
      <p:sp>
        <p:nvSpPr>
          <p:cNvPr id="172" name="Rectangle 77"/>
          <p:cNvSpPr>
            <a:spLocks noChangeArrowheads="1"/>
          </p:cNvSpPr>
          <p:nvPr/>
        </p:nvSpPr>
        <p:spPr bwMode="auto">
          <a:xfrm>
            <a:off x="5354721" y="2177817"/>
            <a:ext cx="327472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1600" dirty="0"/>
              <a:t>Standart </a:t>
            </a:r>
            <a:r>
              <a:rPr lang="tr-TR" altLang="tr-TR" sz="1600" dirty="0" smtClean="0"/>
              <a:t>Normal Dağılım </a:t>
            </a:r>
            <a:r>
              <a:rPr lang="tr-TR" altLang="tr-TR" sz="1600" dirty="0"/>
              <a:t>Tablosu</a:t>
            </a:r>
          </a:p>
        </p:txBody>
      </p:sp>
      <p:sp>
        <p:nvSpPr>
          <p:cNvPr id="180" name="Line 86"/>
          <p:cNvSpPr>
            <a:spLocks noChangeShapeType="1"/>
          </p:cNvSpPr>
          <p:nvPr/>
        </p:nvSpPr>
        <p:spPr bwMode="auto">
          <a:xfrm flipH="1">
            <a:off x="3177323" y="4224337"/>
            <a:ext cx="669925" cy="242888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tr-TR"/>
          </a:p>
        </p:txBody>
      </p:sp>
      <p:sp>
        <p:nvSpPr>
          <p:cNvPr id="181" name="Rectangle 87"/>
          <p:cNvSpPr>
            <a:spLocks noChangeArrowheads="1"/>
          </p:cNvSpPr>
          <p:nvPr/>
        </p:nvSpPr>
        <p:spPr bwMode="auto">
          <a:xfrm>
            <a:off x="4326674" y="4094162"/>
            <a:ext cx="695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4000" dirty="0">
                <a:solidFill>
                  <a:srgbClr val="FF0000"/>
                </a:solidFill>
                <a:latin typeface="Wingdings" pitchFamily="2" charset="2"/>
              </a:rPr>
              <a:t></a:t>
            </a:r>
          </a:p>
        </p:txBody>
      </p:sp>
      <p:sp>
        <p:nvSpPr>
          <p:cNvPr id="182" name="Rectangle 88"/>
          <p:cNvSpPr>
            <a:spLocks noChangeArrowheads="1"/>
          </p:cNvSpPr>
          <p:nvPr/>
        </p:nvSpPr>
        <p:spPr bwMode="auto">
          <a:xfrm>
            <a:off x="1682692" y="2018854"/>
            <a:ext cx="695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4000" dirty="0">
                <a:solidFill>
                  <a:srgbClr val="FF0000"/>
                </a:solidFill>
                <a:latin typeface="Wingdings" pitchFamily="2" charset="2"/>
              </a:rPr>
              <a:t></a:t>
            </a:r>
          </a:p>
        </p:txBody>
      </p:sp>
      <p:sp>
        <p:nvSpPr>
          <p:cNvPr id="184" name="Rectangle 90"/>
          <p:cNvSpPr>
            <a:spLocks noChangeArrowheads="1"/>
          </p:cNvSpPr>
          <p:nvPr/>
        </p:nvSpPr>
        <p:spPr bwMode="auto">
          <a:xfrm>
            <a:off x="4452880" y="3195883"/>
            <a:ext cx="695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4000" dirty="0">
                <a:solidFill>
                  <a:srgbClr val="FF0000"/>
                </a:solidFill>
                <a:latin typeface="Wingdings" pitchFamily="2" charset="2"/>
              </a:rPr>
              <a:t></a:t>
            </a:r>
          </a:p>
        </p:txBody>
      </p:sp>
      <p:sp>
        <p:nvSpPr>
          <p:cNvPr id="185" name="Text Box 91"/>
          <p:cNvSpPr txBox="1">
            <a:spLocks noChangeArrowheads="1"/>
          </p:cNvSpPr>
          <p:nvPr/>
        </p:nvSpPr>
        <p:spPr bwMode="auto">
          <a:xfrm>
            <a:off x="6880961" y="5310187"/>
            <a:ext cx="914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2400">
                <a:latin typeface="Times New Roman" pitchFamily="18" charset="0"/>
              </a:rPr>
              <a:t>.4750</a:t>
            </a:r>
          </a:p>
        </p:txBody>
      </p:sp>
      <p:sp>
        <p:nvSpPr>
          <p:cNvPr id="189" name="Freeform 94"/>
          <p:cNvSpPr>
            <a:spLocks/>
          </p:cNvSpPr>
          <p:nvPr/>
        </p:nvSpPr>
        <p:spPr bwMode="auto">
          <a:xfrm flipH="1">
            <a:off x="1002675" y="3993015"/>
            <a:ext cx="755650" cy="674688"/>
          </a:xfrm>
          <a:custGeom>
            <a:avLst/>
            <a:gdLst>
              <a:gd name="T0" fmla="*/ 2147483647 w 476"/>
              <a:gd name="T1" fmla="*/ 2147483647 h 425"/>
              <a:gd name="T2" fmla="*/ 2147483647 w 476"/>
              <a:gd name="T3" fmla="*/ 2147483647 h 425"/>
              <a:gd name="T4" fmla="*/ 2147483647 w 476"/>
              <a:gd name="T5" fmla="*/ 2147483647 h 425"/>
              <a:gd name="T6" fmla="*/ 2147483647 w 476"/>
              <a:gd name="T7" fmla="*/ 2147483647 h 425"/>
              <a:gd name="T8" fmla="*/ 2147483647 w 476"/>
              <a:gd name="T9" fmla="*/ 2147483647 h 425"/>
              <a:gd name="T10" fmla="*/ 0 w 476"/>
              <a:gd name="T11" fmla="*/ 0 h 425"/>
              <a:gd name="T12" fmla="*/ 0 w 476"/>
              <a:gd name="T13" fmla="*/ 2147483647 h 425"/>
              <a:gd name="T14" fmla="*/ 2147483647 w 476"/>
              <a:gd name="T15" fmla="*/ 2147483647 h 425"/>
              <a:gd name="T16" fmla="*/ 2147483647 w 476"/>
              <a:gd name="T17" fmla="*/ 2147483647 h 4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6"/>
              <a:gd name="T28" fmla="*/ 0 h 425"/>
              <a:gd name="T29" fmla="*/ 476 w 476"/>
              <a:gd name="T30" fmla="*/ 425 h 4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6" h="425">
                <a:moveTo>
                  <a:pt x="475" y="416"/>
                </a:moveTo>
                <a:lnTo>
                  <a:pt x="317" y="354"/>
                </a:lnTo>
                <a:lnTo>
                  <a:pt x="217" y="287"/>
                </a:lnTo>
                <a:lnTo>
                  <a:pt x="137" y="196"/>
                </a:lnTo>
                <a:lnTo>
                  <a:pt x="59" y="78"/>
                </a:lnTo>
                <a:lnTo>
                  <a:pt x="0" y="0"/>
                </a:lnTo>
                <a:lnTo>
                  <a:pt x="0" y="424"/>
                </a:lnTo>
                <a:lnTo>
                  <a:pt x="475" y="424"/>
                </a:lnTo>
                <a:lnTo>
                  <a:pt x="475" y="416"/>
                </a:lnTo>
              </a:path>
            </a:pathLst>
          </a:custGeom>
          <a:solidFill>
            <a:srgbClr val="EAEC5E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87" name="Line 74"/>
          <p:cNvSpPr>
            <a:spLocks noChangeShapeType="1"/>
          </p:cNvSpPr>
          <p:nvPr/>
        </p:nvSpPr>
        <p:spPr bwMode="auto">
          <a:xfrm>
            <a:off x="1664437" y="2887217"/>
            <a:ext cx="1279524" cy="1711056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tr-TR"/>
          </a:p>
        </p:txBody>
      </p:sp>
      <p:sp>
        <p:nvSpPr>
          <p:cNvPr id="188" name="Line 93"/>
          <p:cNvSpPr>
            <a:spLocks noChangeShapeType="1"/>
          </p:cNvSpPr>
          <p:nvPr/>
        </p:nvSpPr>
        <p:spPr bwMode="auto">
          <a:xfrm>
            <a:off x="2385161" y="3024187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0" name="Rectangle 95"/>
          <p:cNvSpPr>
            <a:spLocks noChangeArrowheads="1"/>
          </p:cNvSpPr>
          <p:nvPr/>
        </p:nvSpPr>
        <p:spPr bwMode="auto">
          <a:xfrm>
            <a:off x="315571" y="3688357"/>
            <a:ext cx="206692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600" b="1" dirty="0">
                <a:latin typeface="Symbol" pitchFamily="18" charset="2"/>
              </a:rPr>
              <a:t></a:t>
            </a:r>
            <a:r>
              <a:rPr lang="tr-TR" altLang="tr-TR" sz="1600" b="1" dirty="0"/>
              <a:t> /2 = .025</a:t>
            </a:r>
          </a:p>
        </p:txBody>
      </p:sp>
      <p:sp>
        <p:nvSpPr>
          <p:cNvPr id="191" name="Line 96"/>
          <p:cNvSpPr>
            <a:spLocks noChangeShapeType="1"/>
          </p:cNvSpPr>
          <p:nvPr/>
        </p:nvSpPr>
        <p:spPr bwMode="auto">
          <a:xfrm flipH="1" flipV="1">
            <a:off x="999501" y="3991205"/>
            <a:ext cx="547460" cy="4807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2" name="Oval 97"/>
          <p:cNvSpPr>
            <a:spLocks noChangeArrowheads="1"/>
          </p:cNvSpPr>
          <p:nvPr/>
        </p:nvSpPr>
        <p:spPr bwMode="auto">
          <a:xfrm>
            <a:off x="2918561" y="4624387"/>
            <a:ext cx="2286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93" name="Rectangle 98"/>
          <p:cNvSpPr>
            <a:spLocks noChangeArrowheads="1"/>
          </p:cNvSpPr>
          <p:nvPr/>
        </p:nvSpPr>
        <p:spPr bwMode="auto">
          <a:xfrm>
            <a:off x="1438391" y="4705769"/>
            <a:ext cx="58990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1400" b="1" dirty="0"/>
              <a:t>-1.96</a:t>
            </a:r>
          </a:p>
        </p:txBody>
      </p:sp>
      <p:sp>
        <p:nvSpPr>
          <p:cNvPr id="194" name="Rectangle 95"/>
          <p:cNvSpPr>
            <a:spLocks noChangeArrowheads="1"/>
          </p:cNvSpPr>
          <p:nvPr/>
        </p:nvSpPr>
        <p:spPr bwMode="auto">
          <a:xfrm>
            <a:off x="3485581" y="3928348"/>
            <a:ext cx="12072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600" b="1" dirty="0">
                <a:latin typeface="Symbol" pitchFamily="18" charset="2"/>
              </a:rPr>
              <a:t></a:t>
            </a:r>
            <a:r>
              <a:rPr lang="tr-TR" altLang="tr-TR" sz="1600" b="1" dirty="0"/>
              <a:t> /2 = .025</a:t>
            </a:r>
          </a:p>
        </p:txBody>
      </p:sp>
      <p:cxnSp>
        <p:nvCxnSpPr>
          <p:cNvPr id="197" name="Düz Ok Bağlayıcısı 196"/>
          <p:cNvCxnSpPr/>
          <p:nvPr/>
        </p:nvCxnSpPr>
        <p:spPr>
          <a:xfrm flipV="1">
            <a:off x="3202723" y="3225206"/>
            <a:ext cx="3853486" cy="8756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1" name="Düz Ok Bağlayıcısı 200"/>
          <p:cNvCxnSpPr/>
          <p:nvPr/>
        </p:nvCxnSpPr>
        <p:spPr>
          <a:xfrm flipH="1" flipV="1">
            <a:off x="3238917" y="4770003"/>
            <a:ext cx="2077018" cy="1066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Rectangle 89"/>
          <p:cNvSpPr>
            <a:spLocks noChangeArrowheads="1"/>
          </p:cNvSpPr>
          <p:nvPr/>
        </p:nvSpPr>
        <p:spPr bwMode="auto">
          <a:xfrm>
            <a:off x="4403667" y="4949078"/>
            <a:ext cx="695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altLang="tr-TR" sz="4000" dirty="0">
                <a:solidFill>
                  <a:srgbClr val="FF0000"/>
                </a:solidFill>
                <a:latin typeface="Wingdings" pitchFamily="2" charset="2"/>
              </a:rPr>
              <a:t></a:t>
            </a:r>
          </a:p>
        </p:txBody>
      </p:sp>
      <p:sp>
        <p:nvSpPr>
          <p:cNvPr id="95" name="Yuvarlatılmış Dikdörtgen 94"/>
          <p:cNvSpPr/>
          <p:nvPr/>
        </p:nvSpPr>
        <p:spPr>
          <a:xfrm>
            <a:off x="185058" y="1066797"/>
            <a:ext cx="1745976" cy="4680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1. Hipotez Kurma</a:t>
            </a:r>
            <a:endParaRPr lang="tr-TR" sz="1400" dirty="0"/>
          </a:p>
        </p:txBody>
      </p:sp>
      <p:sp>
        <p:nvSpPr>
          <p:cNvPr id="96" name="Yuvarlatılmış Dikdörtgen 95"/>
          <p:cNvSpPr/>
          <p:nvPr/>
        </p:nvSpPr>
        <p:spPr>
          <a:xfrm>
            <a:off x="1947398" y="1066796"/>
            <a:ext cx="1745976" cy="4680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2. </a:t>
            </a:r>
            <a:r>
              <a:rPr lang="tr-TR" sz="1400" dirty="0"/>
              <a:t>Test İstatistiklerini </a:t>
            </a:r>
            <a:r>
              <a:rPr lang="tr-TR" sz="1400" dirty="0" smtClean="0"/>
              <a:t>Hesaplama</a:t>
            </a:r>
            <a:endParaRPr lang="tr-TR" sz="1400" dirty="0"/>
          </a:p>
        </p:txBody>
      </p:sp>
      <p:sp>
        <p:nvSpPr>
          <p:cNvPr id="97" name="Yuvarlatılmış Dikdörtgen 96"/>
          <p:cNvSpPr/>
          <p:nvPr/>
        </p:nvSpPr>
        <p:spPr>
          <a:xfrm>
            <a:off x="3709738" y="1066796"/>
            <a:ext cx="1745976" cy="4680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3.Kritik Değerleri Belirleme</a:t>
            </a:r>
            <a:endParaRPr lang="tr-TR" sz="1400" dirty="0"/>
          </a:p>
        </p:txBody>
      </p:sp>
      <p:sp>
        <p:nvSpPr>
          <p:cNvPr id="98" name="Yuvarlatılmış Dikdörtgen 97"/>
          <p:cNvSpPr/>
          <p:nvPr/>
        </p:nvSpPr>
        <p:spPr>
          <a:xfrm>
            <a:off x="5464848" y="1066796"/>
            <a:ext cx="1745976" cy="4680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4. İstatistiksel Karşılaştırma</a:t>
            </a:r>
            <a:endParaRPr lang="tr-TR" sz="1400" dirty="0"/>
          </a:p>
        </p:txBody>
      </p:sp>
      <p:sp>
        <p:nvSpPr>
          <p:cNvPr id="99" name="Yuvarlatılmış Dikdörtgen 98"/>
          <p:cNvSpPr/>
          <p:nvPr/>
        </p:nvSpPr>
        <p:spPr>
          <a:xfrm>
            <a:off x="7230844" y="1066796"/>
            <a:ext cx="1745976" cy="4680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/>
              <a:t>5</a:t>
            </a:r>
            <a:r>
              <a:rPr lang="tr-TR" sz="1400" dirty="0" smtClean="0"/>
              <a:t>. Karar Verme ve Yorumlama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4979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Yuvarlatılmış Dikdörtgen 94"/>
          <p:cNvSpPr/>
          <p:nvPr/>
        </p:nvSpPr>
        <p:spPr>
          <a:xfrm>
            <a:off x="185057" y="1641037"/>
            <a:ext cx="8845823" cy="466179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9" name="Freeform 39"/>
          <p:cNvSpPr>
            <a:spLocks/>
          </p:cNvSpPr>
          <p:nvPr/>
        </p:nvSpPr>
        <p:spPr bwMode="auto">
          <a:xfrm>
            <a:off x="6301749" y="4017736"/>
            <a:ext cx="755650" cy="674687"/>
          </a:xfrm>
          <a:custGeom>
            <a:avLst/>
            <a:gdLst>
              <a:gd name="T0" fmla="*/ 2147483647 w 476"/>
              <a:gd name="T1" fmla="*/ 2147483647 h 425"/>
              <a:gd name="T2" fmla="*/ 2147483647 w 476"/>
              <a:gd name="T3" fmla="*/ 2147483647 h 425"/>
              <a:gd name="T4" fmla="*/ 2147483647 w 476"/>
              <a:gd name="T5" fmla="*/ 2147483647 h 425"/>
              <a:gd name="T6" fmla="*/ 2147483647 w 476"/>
              <a:gd name="T7" fmla="*/ 2147483647 h 425"/>
              <a:gd name="T8" fmla="*/ 2147483647 w 476"/>
              <a:gd name="T9" fmla="*/ 2147483647 h 425"/>
              <a:gd name="T10" fmla="*/ 0 w 476"/>
              <a:gd name="T11" fmla="*/ 0 h 425"/>
              <a:gd name="T12" fmla="*/ 0 w 476"/>
              <a:gd name="T13" fmla="*/ 2147483647 h 425"/>
              <a:gd name="T14" fmla="*/ 2147483647 w 476"/>
              <a:gd name="T15" fmla="*/ 2147483647 h 425"/>
              <a:gd name="T16" fmla="*/ 2147483647 w 476"/>
              <a:gd name="T17" fmla="*/ 2147483647 h 4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6"/>
              <a:gd name="T28" fmla="*/ 0 h 425"/>
              <a:gd name="T29" fmla="*/ 476 w 476"/>
              <a:gd name="T30" fmla="*/ 425 h 4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6" h="425">
                <a:moveTo>
                  <a:pt x="475" y="416"/>
                </a:moveTo>
                <a:lnTo>
                  <a:pt x="317" y="354"/>
                </a:lnTo>
                <a:lnTo>
                  <a:pt x="217" y="287"/>
                </a:lnTo>
                <a:lnTo>
                  <a:pt x="137" y="196"/>
                </a:lnTo>
                <a:lnTo>
                  <a:pt x="59" y="78"/>
                </a:lnTo>
                <a:lnTo>
                  <a:pt x="0" y="0"/>
                </a:lnTo>
                <a:lnTo>
                  <a:pt x="0" y="424"/>
                </a:lnTo>
                <a:lnTo>
                  <a:pt x="475" y="424"/>
                </a:lnTo>
                <a:lnTo>
                  <a:pt x="475" y="416"/>
                </a:lnTo>
              </a:path>
            </a:pathLst>
          </a:custGeom>
          <a:solidFill>
            <a:srgbClr val="EAEC5E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0" name="Line 40"/>
          <p:cNvSpPr>
            <a:spLocks noChangeShapeType="1"/>
          </p:cNvSpPr>
          <p:nvPr/>
        </p:nvSpPr>
        <p:spPr bwMode="auto">
          <a:xfrm>
            <a:off x="5650874" y="3149373"/>
            <a:ext cx="0" cy="1531938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1" name="Line 41"/>
          <p:cNvSpPr>
            <a:spLocks noChangeShapeType="1"/>
          </p:cNvSpPr>
          <p:nvPr/>
        </p:nvSpPr>
        <p:spPr bwMode="auto">
          <a:xfrm>
            <a:off x="6301749" y="4032023"/>
            <a:ext cx="0" cy="663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2" name="Freeform 42"/>
          <p:cNvSpPr>
            <a:spLocks/>
          </p:cNvSpPr>
          <p:nvPr/>
        </p:nvSpPr>
        <p:spPr bwMode="auto">
          <a:xfrm>
            <a:off x="5650874" y="3111500"/>
            <a:ext cx="1635125" cy="1573212"/>
          </a:xfrm>
          <a:custGeom>
            <a:avLst/>
            <a:gdLst>
              <a:gd name="T0" fmla="*/ 2147483647 w 1030"/>
              <a:gd name="T1" fmla="*/ 2147483647 h 991"/>
              <a:gd name="T2" fmla="*/ 2147483647 w 1030"/>
              <a:gd name="T3" fmla="*/ 2147483647 h 991"/>
              <a:gd name="T4" fmla="*/ 2147483647 w 1030"/>
              <a:gd name="T5" fmla="*/ 2147483647 h 991"/>
              <a:gd name="T6" fmla="*/ 2147483647 w 1030"/>
              <a:gd name="T7" fmla="*/ 2147483647 h 991"/>
              <a:gd name="T8" fmla="*/ 2147483647 w 1030"/>
              <a:gd name="T9" fmla="*/ 2147483647 h 991"/>
              <a:gd name="T10" fmla="*/ 2147483647 w 1030"/>
              <a:gd name="T11" fmla="*/ 2147483647 h 991"/>
              <a:gd name="T12" fmla="*/ 2147483647 w 1030"/>
              <a:gd name="T13" fmla="*/ 2147483647 h 991"/>
              <a:gd name="T14" fmla="*/ 2147483647 w 1030"/>
              <a:gd name="T15" fmla="*/ 2147483647 h 991"/>
              <a:gd name="T16" fmla="*/ 2147483647 w 1030"/>
              <a:gd name="T17" fmla="*/ 2147483647 h 991"/>
              <a:gd name="T18" fmla="*/ 2147483647 w 1030"/>
              <a:gd name="T19" fmla="*/ 2147483647 h 991"/>
              <a:gd name="T20" fmla="*/ 2147483647 w 1030"/>
              <a:gd name="T21" fmla="*/ 2147483647 h 991"/>
              <a:gd name="T22" fmla="*/ 2147483647 w 1030"/>
              <a:gd name="T23" fmla="*/ 2147483647 h 991"/>
              <a:gd name="T24" fmla="*/ 2147483647 w 1030"/>
              <a:gd name="T25" fmla="*/ 2147483647 h 991"/>
              <a:gd name="T26" fmla="*/ 2147483647 w 1030"/>
              <a:gd name="T27" fmla="*/ 2147483647 h 991"/>
              <a:gd name="T28" fmla="*/ 2147483647 w 1030"/>
              <a:gd name="T29" fmla="*/ 2147483647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4" name="Freeform 44"/>
          <p:cNvSpPr>
            <a:spLocks/>
          </p:cNvSpPr>
          <p:nvPr/>
        </p:nvSpPr>
        <p:spPr bwMode="auto">
          <a:xfrm>
            <a:off x="4014162" y="4693787"/>
            <a:ext cx="3271837" cy="0"/>
          </a:xfrm>
          <a:custGeom>
            <a:avLst/>
            <a:gdLst>
              <a:gd name="T0" fmla="*/ 0 w 2061"/>
              <a:gd name="T1" fmla="*/ 0 h 968"/>
              <a:gd name="T2" fmla="*/ 0 w 2061"/>
              <a:gd name="T3" fmla="*/ 2147483647 h 968"/>
              <a:gd name="T4" fmla="*/ 2147483647 w 2061"/>
              <a:gd name="T5" fmla="*/ 2147483647 h 968"/>
              <a:gd name="T6" fmla="*/ 0 60000 65536"/>
              <a:gd name="T7" fmla="*/ 0 60000 65536"/>
              <a:gd name="T8" fmla="*/ 0 60000 65536"/>
              <a:gd name="T9" fmla="*/ 0 w 2061"/>
              <a:gd name="T10" fmla="*/ 0 h 968"/>
              <a:gd name="T11" fmla="*/ 2061 w 2061"/>
              <a:gd name="T12" fmla="*/ 968 h 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1" h="968">
                <a:moveTo>
                  <a:pt x="0" y="0"/>
                </a:moveTo>
                <a:lnTo>
                  <a:pt x="0" y="967"/>
                </a:lnTo>
                <a:lnTo>
                  <a:pt x="2060" y="967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3" name="Freeform 43"/>
          <p:cNvSpPr>
            <a:spLocks/>
          </p:cNvSpPr>
          <p:nvPr/>
        </p:nvSpPr>
        <p:spPr bwMode="auto">
          <a:xfrm>
            <a:off x="4014162" y="3111500"/>
            <a:ext cx="1638300" cy="1573212"/>
          </a:xfrm>
          <a:custGeom>
            <a:avLst/>
            <a:gdLst>
              <a:gd name="T0" fmla="*/ 0 w 1032"/>
              <a:gd name="T1" fmla="*/ 2147483647 h 991"/>
              <a:gd name="T2" fmla="*/ 2147483647 w 1032"/>
              <a:gd name="T3" fmla="*/ 2147483647 h 991"/>
              <a:gd name="T4" fmla="*/ 2147483647 w 1032"/>
              <a:gd name="T5" fmla="*/ 2147483647 h 991"/>
              <a:gd name="T6" fmla="*/ 2147483647 w 1032"/>
              <a:gd name="T7" fmla="*/ 2147483647 h 991"/>
              <a:gd name="T8" fmla="*/ 2147483647 w 1032"/>
              <a:gd name="T9" fmla="*/ 2147483647 h 991"/>
              <a:gd name="T10" fmla="*/ 2147483647 w 1032"/>
              <a:gd name="T11" fmla="*/ 2147483647 h 991"/>
              <a:gd name="T12" fmla="*/ 2147483647 w 1032"/>
              <a:gd name="T13" fmla="*/ 2147483647 h 991"/>
              <a:gd name="T14" fmla="*/ 2147483647 w 1032"/>
              <a:gd name="T15" fmla="*/ 2147483647 h 991"/>
              <a:gd name="T16" fmla="*/ 2147483647 w 1032"/>
              <a:gd name="T17" fmla="*/ 2147483647 h 991"/>
              <a:gd name="T18" fmla="*/ 2147483647 w 1032"/>
              <a:gd name="T19" fmla="*/ 2147483647 h 991"/>
              <a:gd name="T20" fmla="*/ 2147483647 w 1032"/>
              <a:gd name="T21" fmla="*/ 2147483647 h 991"/>
              <a:gd name="T22" fmla="*/ 2147483647 w 1032"/>
              <a:gd name="T23" fmla="*/ 2147483647 h 991"/>
              <a:gd name="T24" fmla="*/ 2147483647 w 1032"/>
              <a:gd name="T25" fmla="*/ 2147483647 h 991"/>
              <a:gd name="T26" fmla="*/ 2147483647 w 1032"/>
              <a:gd name="T27" fmla="*/ 2147483647 h 991"/>
              <a:gd name="T28" fmla="*/ 2147483647 w 1032"/>
              <a:gd name="T29" fmla="*/ 2147483647 h 991"/>
              <a:gd name="T30" fmla="*/ 2147483647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45" name="Line 45"/>
          <p:cNvSpPr>
            <a:spLocks noChangeShapeType="1"/>
          </p:cNvSpPr>
          <p:nvPr/>
        </p:nvSpPr>
        <p:spPr bwMode="auto">
          <a:xfrm>
            <a:off x="3988762" y="3158898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6" name="Line 46"/>
          <p:cNvSpPr>
            <a:spLocks noChangeShapeType="1"/>
          </p:cNvSpPr>
          <p:nvPr/>
        </p:nvSpPr>
        <p:spPr bwMode="auto">
          <a:xfrm>
            <a:off x="3988762" y="3309711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7" name="Line 47"/>
          <p:cNvSpPr>
            <a:spLocks noChangeShapeType="1"/>
          </p:cNvSpPr>
          <p:nvPr/>
        </p:nvSpPr>
        <p:spPr bwMode="auto">
          <a:xfrm>
            <a:off x="3988762" y="3463698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8" name="Line 48"/>
          <p:cNvSpPr>
            <a:spLocks noChangeShapeType="1"/>
          </p:cNvSpPr>
          <p:nvPr/>
        </p:nvSpPr>
        <p:spPr bwMode="auto">
          <a:xfrm>
            <a:off x="3988762" y="3617686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9" name="Line 49"/>
          <p:cNvSpPr>
            <a:spLocks noChangeShapeType="1"/>
          </p:cNvSpPr>
          <p:nvPr/>
        </p:nvSpPr>
        <p:spPr bwMode="auto">
          <a:xfrm>
            <a:off x="3988762" y="3773261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0" name="Line 50"/>
          <p:cNvSpPr>
            <a:spLocks noChangeShapeType="1"/>
          </p:cNvSpPr>
          <p:nvPr/>
        </p:nvSpPr>
        <p:spPr bwMode="auto">
          <a:xfrm>
            <a:off x="3988762" y="3927248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1" name="Line 51"/>
          <p:cNvSpPr>
            <a:spLocks noChangeShapeType="1"/>
          </p:cNvSpPr>
          <p:nvPr/>
        </p:nvSpPr>
        <p:spPr bwMode="auto">
          <a:xfrm>
            <a:off x="3988762" y="3874861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2" name="Line 52"/>
          <p:cNvSpPr>
            <a:spLocks noChangeShapeType="1"/>
          </p:cNvSpPr>
          <p:nvPr/>
        </p:nvSpPr>
        <p:spPr bwMode="auto">
          <a:xfrm>
            <a:off x="3988762" y="4235223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3" name="Line 53"/>
          <p:cNvSpPr>
            <a:spLocks noChangeShapeType="1"/>
          </p:cNvSpPr>
          <p:nvPr/>
        </p:nvSpPr>
        <p:spPr bwMode="auto">
          <a:xfrm>
            <a:off x="3988762" y="4389211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4" name="Line 54"/>
          <p:cNvSpPr>
            <a:spLocks noChangeShapeType="1"/>
          </p:cNvSpPr>
          <p:nvPr/>
        </p:nvSpPr>
        <p:spPr bwMode="auto">
          <a:xfrm>
            <a:off x="3988762" y="4540023"/>
            <a:ext cx="127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5" name="Line 55"/>
          <p:cNvSpPr>
            <a:spLocks noChangeShapeType="1"/>
          </p:cNvSpPr>
          <p:nvPr/>
        </p:nvSpPr>
        <p:spPr bwMode="auto">
          <a:xfrm>
            <a:off x="7284412" y="4695598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6" name="Line 56"/>
          <p:cNvSpPr>
            <a:spLocks noChangeShapeType="1"/>
          </p:cNvSpPr>
          <p:nvPr/>
        </p:nvSpPr>
        <p:spPr bwMode="auto">
          <a:xfrm>
            <a:off x="6958974" y="4695598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7" name="Line 57"/>
          <p:cNvSpPr>
            <a:spLocks noChangeShapeType="1"/>
          </p:cNvSpPr>
          <p:nvPr/>
        </p:nvSpPr>
        <p:spPr bwMode="auto">
          <a:xfrm>
            <a:off x="6630362" y="4695598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8" name="Line 58"/>
          <p:cNvSpPr>
            <a:spLocks noChangeShapeType="1"/>
          </p:cNvSpPr>
          <p:nvPr/>
        </p:nvSpPr>
        <p:spPr bwMode="auto">
          <a:xfrm>
            <a:off x="6304924" y="4695598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9" name="Line 59"/>
          <p:cNvSpPr>
            <a:spLocks noChangeShapeType="1"/>
          </p:cNvSpPr>
          <p:nvPr/>
        </p:nvSpPr>
        <p:spPr bwMode="auto">
          <a:xfrm>
            <a:off x="5976312" y="4695598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0" name="Line 60"/>
          <p:cNvSpPr>
            <a:spLocks noChangeShapeType="1"/>
          </p:cNvSpPr>
          <p:nvPr/>
        </p:nvSpPr>
        <p:spPr bwMode="auto">
          <a:xfrm>
            <a:off x="5650874" y="4695598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1" name="Line 61"/>
          <p:cNvSpPr>
            <a:spLocks noChangeShapeType="1"/>
          </p:cNvSpPr>
          <p:nvPr/>
        </p:nvSpPr>
        <p:spPr bwMode="auto">
          <a:xfrm>
            <a:off x="5322262" y="4695598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2" name="Line 62"/>
          <p:cNvSpPr>
            <a:spLocks noChangeShapeType="1"/>
          </p:cNvSpPr>
          <p:nvPr/>
        </p:nvSpPr>
        <p:spPr bwMode="auto">
          <a:xfrm>
            <a:off x="4996824" y="4695598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3" name="Line 63"/>
          <p:cNvSpPr>
            <a:spLocks noChangeShapeType="1"/>
          </p:cNvSpPr>
          <p:nvPr/>
        </p:nvSpPr>
        <p:spPr bwMode="auto">
          <a:xfrm>
            <a:off x="4668212" y="4695598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4" name="Line 64"/>
          <p:cNvSpPr>
            <a:spLocks noChangeShapeType="1"/>
          </p:cNvSpPr>
          <p:nvPr/>
        </p:nvSpPr>
        <p:spPr bwMode="auto">
          <a:xfrm>
            <a:off x="4342774" y="4695598"/>
            <a:ext cx="0" cy="190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5" name="Rectangle 65"/>
          <p:cNvSpPr>
            <a:spLocks noChangeArrowheads="1"/>
          </p:cNvSpPr>
          <p:nvPr/>
        </p:nvSpPr>
        <p:spPr bwMode="auto">
          <a:xfrm>
            <a:off x="3593474" y="3835173"/>
            <a:ext cx="920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67" name="Rectangle 67"/>
          <p:cNvSpPr>
            <a:spLocks noChangeArrowheads="1"/>
          </p:cNvSpPr>
          <p:nvPr/>
        </p:nvSpPr>
        <p:spPr bwMode="auto">
          <a:xfrm>
            <a:off x="5505046" y="4732095"/>
            <a:ext cx="28213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1400" b="1" dirty="0"/>
              <a:t>0</a:t>
            </a:r>
          </a:p>
        </p:txBody>
      </p:sp>
      <p:sp>
        <p:nvSpPr>
          <p:cNvPr id="168" name="Rectangle 72"/>
          <p:cNvSpPr>
            <a:spLocks noChangeArrowheads="1"/>
          </p:cNvSpPr>
          <p:nvPr/>
        </p:nvSpPr>
        <p:spPr bwMode="auto">
          <a:xfrm>
            <a:off x="5989251" y="4741222"/>
            <a:ext cx="530595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1400" b="1" dirty="0"/>
              <a:t>1.96</a:t>
            </a:r>
          </a:p>
        </p:txBody>
      </p:sp>
      <p:sp>
        <p:nvSpPr>
          <p:cNvPr id="180" name="Line 86"/>
          <p:cNvSpPr>
            <a:spLocks noChangeShapeType="1"/>
          </p:cNvSpPr>
          <p:nvPr/>
        </p:nvSpPr>
        <p:spPr bwMode="auto">
          <a:xfrm flipH="1">
            <a:off x="6443036" y="4235223"/>
            <a:ext cx="669925" cy="242888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tr-TR"/>
          </a:p>
        </p:txBody>
      </p:sp>
      <p:sp>
        <p:nvSpPr>
          <p:cNvPr id="189" name="Freeform 94"/>
          <p:cNvSpPr>
            <a:spLocks/>
          </p:cNvSpPr>
          <p:nvPr/>
        </p:nvSpPr>
        <p:spPr bwMode="auto">
          <a:xfrm flipH="1">
            <a:off x="4268388" y="4003901"/>
            <a:ext cx="755650" cy="674688"/>
          </a:xfrm>
          <a:custGeom>
            <a:avLst/>
            <a:gdLst>
              <a:gd name="T0" fmla="*/ 2147483647 w 476"/>
              <a:gd name="T1" fmla="*/ 2147483647 h 425"/>
              <a:gd name="T2" fmla="*/ 2147483647 w 476"/>
              <a:gd name="T3" fmla="*/ 2147483647 h 425"/>
              <a:gd name="T4" fmla="*/ 2147483647 w 476"/>
              <a:gd name="T5" fmla="*/ 2147483647 h 425"/>
              <a:gd name="T6" fmla="*/ 2147483647 w 476"/>
              <a:gd name="T7" fmla="*/ 2147483647 h 425"/>
              <a:gd name="T8" fmla="*/ 2147483647 w 476"/>
              <a:gd name="T9" fmla="*/ 2147483647 h 425"/>
              <a:gd name="T10" fmla="*/ 0 w 476"/>
              <a:gd name="T11" fmla="*/ 0 h 425"/>
              <a:gd name="T12" fmla="*/ 0 w 476"/>
              <a:gd name="T13" fmla="*/ 2147483647 h 425"/>
              <a:gd name="T14" fmla="*/ 2147483647 w 476"/>
              <a:gd name="T15" fmla="*/ 2147483647 h 425"/>
              <a:gd name="T16" fmla="*/ 2147483647 w 476"/>
              <a:gd name="T17" fmla="*/ 2147483647 h 4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6"/>
              <a:gd name="T28" fmla="*/ 0 h 425"/>
              <a:gd name="T29" fmla="*/ 476 w 476"/>
              <a:gd name="T30" fmla="*/ 425 h 4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6" h="425">
                <a:moveTo>
                  <a:pt x="475" y="416"/>
                </a:moveTo>
                <a:lnTo>
                  <a:pt x="317" y="354"/>
                </a:lnTo>
                <a:lnTo>
                  <a:pt x="217" y="287"/>
                </a:lnTo>
                <a:lnTo>
                  <a:pt x="137" y="196"/>
                </a:lnTo>
                <a:lnTo>
                  <a:pt x="59" y="78"/>
                </a:lnTo>
                <a:lnTo>
                  <a:pt x="0" y="0"/>
                </a:lnTo>
                <a:lnTo>
                  <a:pt x="0" y="424"/>
                </a:lnTo>
                <a:lnTo>
                  <a:pt x="475" y="424"/>
                </a:lnTo>
                <a:lnTo>
                  <a:pt x="475" y="416"/>
                </a:lnTo>
              </a:path>
            </a:pathLst>
          </a:custGeom>
          <a:solidFill>
            <a:srgbClr val="EAEC5E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88" name="Line 93"/>
          <p:cNvSpPr>
            <a:spLocks noChangeShapeType="1"/>
          </p:cNvSpPr>
          <p:nvPr/>
        </p:nvSpPr>
        <p:spPr bwMode="auto">
          <a:xfrm flipH="1">
            <a:off x="5650873" y="3149373"/>
            <a:ext cx="6787" cy="156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0" name="Rectangle 95"/>
          <p:cNvSpPr>
            <a:spLocks noChangeArrowheads="1"/>
          </p:cNvSpPr>
          <p:nvPr/>
        </p:nvSpPr>
        <p:spPr bwMode="auto">
          <a:xfrm>
            <a:off x="3581284" y="3699243"/>
            <a:ext cx="206692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600" b="1" dirty="0">
                <a:latin typeface="Symbol" pitchFamily="18" charset="2"/>
              </a:rPr>
              <a:t></a:t>
            </a:r>
            <a:r>
              <a:rPr lang="tr-TR" altLang="tr-TR" sz="1600" b="1" dirty="0"/>
              <a:t> /2 = .025</a:t>
            </a:r>
          </a:p>
        </p:txBody>
      </p:sp>
      <p:sp>
        <p:nvSpPr>
          <p:cNvPr id="191" name="Line 96"/>
          <p:cNvSpPr>
            <a:spLocks noChangeShapeType="1"/>
          </p:cNvSpPr>
          <p:nvPr/>
        </p:nvSpPr>
        <p:spPr bwMode="auto">
          <a:xfrm flipH="1" flipV="1">
            <a:off x="4265214" y="4002091"/>
            <a:ext cx="547460" cy="4807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2" name="Oval 97"/>
          <p:cNvSpPr>
            <a:spLocks noChangeArrowheads="1"/>
          </p:cNvSpPr>
          <p:nvPr/>
        </p:nvSpPr>
        <p:spPr bwMode="auto">
          <a:xfrm>
            <a:off x="6479188" y="4616223"/>
            <a:ext cx="2286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93" name="Rectangle 98"/>
          <p:cNvSpPr>
            <a:spLocks noChangeArrowheads="1"/>
          </p:cNvSpPr>
          <p:nvPr/>
        </p:nvSpPr>
        <p:spPr bwMode="auto">
          <a:xfrm>
            <a:off x="4704104" y="4716655"/>
            <a:ext cx="58990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altLang="tr-TR" sz="1400" b="1" dirty="0"/>
              <a:t>-1.96</a:t>
            </a:r>
          </a:p>
        </p:txBody>
      </p:sp>
      <p:sp>
        <p:nvSpPr>
          <p:cNvPr id="194" name="Rectangle 95"/>
          <p:cNvSpPr>
            <a:spLocks noChangeArrowheads="1"/>
          </p:cNvSpPr>
          <p:nvPr/>
        </p:nvSpPr>
        <p:spPr bwMode="auto">
          <a:xfrm>
            <a:off x="6751294" y="3939234"/>
            <a:ext cx="120729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600" b="1" dirty="0">
                <a:latin typeface="Symbol" pitchFamily="18" charset="2"/>
              </a:rPr>
              <a:t></a:t>
            </a:r>
            <a:r>
              <a:rPr lang="tr-TR" altLang="tr-TR" sz="1600" b="1" dirty="0"/>
              <a:t> /2 = .025</a:t>
            </a:r>
          </a:p>
        </p:txBody>
      </p:sp>
      <p:graphicFrame>
        <p:nvGraphicFramePr>
          <p:cNvPr id="96" name="Nesne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142250"/>
              </p:ext>
            </p:extLst>
          </p:nvPr>
        </p:nvGraphicFramePr>
        <p:xfrm>
          <a:off x="639500" y="3149600"/>
          <a:ext cx="2447230" cy="951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Denklem" r:id="rId3" imgW="1866090" imgH="545863" progId="Equation.3">
                  <p:embed/>
                </p:oleObj>
              </mc:Choice>
              <mc:Fallback>
                <p:oleObj name="Denklem" r:id="rId3" imgW="1866090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500" y="3149600"/>
                        <a:ext cx="2447230" cy="951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Line 6"/>
          <p:cNvSpPr>
            <a:spLocks noChangeShapeType="1"/>
          </p:cNvSpPr>
          <p:nvPr/>
        </p:nvSpPr>
        <p:spPr bwMode="auto">
          <a:xfrm>
            <a:off x="6254197" y="2695128"/>
            <a:ext cx="41275" cy="2000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98" name="Line 55"/>
          <p:cNvSpPr>
            <a:spLocks noChangeShapeType="1"/>
          </p:cNvSpPr>
          <p:nvPr/>
        </p:nvSpPr>
        <p:spPr bwMode="auto">
          <a:xfrm flipV="1">
            <a:off x="5034997" y="2618928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0" name="Text Box 58"/>
          <p:cNvSpPr txBox="1">
            <a:spLocks noChangeArrowheads="1"/>
          </p:cNvSpPr>
          <p:nvPr/>
        </p:nvSpPr>
        <p:spPr bwMode="auto">
          <a:xfrm>
            <a:off x="6184274" y="2416785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b="1" dirty="0">
                <a:latin typeface="Times New Roman" pitchFamily="18" charset="0"/>
              </a:rPr>
              <a:t>H</a:t>
            </a:r>
            <a:r>
              <a:rPr lang="tr-TR" altLang="tr-TR" b="1" baseline="-25000" dirty="0">
                <a:latin typeface="Times New Roman" pitchFamily="18" charset="0"/>
              </a:rPr>
              <a:t>0</a:t>
            </a:r>
            <a:r>
              <a:rPr lang="tr-TR" altLang="tr-TR" b="1" dirty="0">
                <a:latin typeface="Times New Roman" pitchFamily="18" charset="0"/>
              </a:rPr>
              <a:t> RED</a:t>
            </a:r>
          </a:p>
        </p:txBody>
      </p:sp>
      <p:sp>
        <p:nvSpPr>
          <p:cNvPr id="101" name="Text Box 59"/>
          <p:cNvSpPr txBox="1">
            <a:spLocks noChangeArrowheads="1"/>
          </p:cNvSpPr>
          <p:nvPr/>
        </p:nvSpPr>
        <p:spPr bwMode="auto">
          <a:xfrm>
            <a:off x="4141235" y="2416785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b="1" dirty="0">
                <a:latin typeface="Times New Roman" pitchFamily="18" charset="0"/>
              </a:rPr>
              <a:t>H</a:t>
            </a:r>
            <a:r>
              <a:rPr lang="tr-TR" altLang="tr-TR" b="1" baseline="-25000" dirty="0">
                <a:latin typeface="Times New Roman" pitchFamily="18" charset="0"/>
              </a:rPr>
              <a:t>0</a:t>
            </a:r>
            <a:r>
              <a:rPr lang="tr-TR" altLang="tr-TR" b="1" dirty="0">
                <a:latin typeface="Times New Roman" pitchFamily="18" charset="0"/>
              </a:rPr>
              <a:t> RED</a:t>
            </a:r>
          </a:p>
        </p:txBody>
      </p:sp>
      <p:sp>
        <p:nvSpPr>
          <p:cNvPr id="174" name="Line 50"/>
          <p:cNvSpPr>
            <a:spLocks noChangeShapeType="1"/>
          </p:cNvSpPr>
          <p:nvPr/>
        </p:nvSpPr>
        <p:spPr bwMode="auto">
          <a:xfrm>
            <a:off x="6606244" y="4774918"/>
            <a:ext cx="604419" cy="57952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tr-TR"/>
          </a:p>
        </p:txBody>
      </p:sp>
      <p:sp>
        <p:nvSpPr>
          <p:cNvPr id="175" name="Text Box 54"/>
          <p:cNvSpPr txBox="1">
            <a:spLocks noChangeArrowheads="1"/>
          </p:cNvSpPr>
          <p:nvPr/>
        </p:nvSpPr>
        <p:spPr bwMode="auto">
          <a:xfrm>
            <a:off x="7174875" y="5029974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b="1" dirty="0" err="1">
                <a:latin typeface="Times New Roman" pitchFamily="18" charset="0"/>
              </a:rPr>
              <a:t>Z</a:t>
            </a:r>
            <a:r>
              <a:rPr lang="tr-TR" altLang="tr-TR" b="1" baseline="-25000" dirty="0" err="1">
                <a:latin typeface="Times New Roman" pitchFamily="18" charset="0"/>
              </a:rPr>
              <a:t>hesap</a:t>
            </a:r>
            <a:r>
              <a:rPr lang="tr-TR" altLang="tr-TR" b="1" dirty="0">
                <a:latin typeface="Times New Roman" pitchFamily="18" charset="0"/>
              </a:rPr>
              <a:t>=3</a:t>
            </a:r>
            <a:endParaRPr lang="tr-TR" altLang="tr-TR" dirty="0">
              <a:latin typeface="Times New Roman" pitchFamily="18" charset="0"/>
            </a:endParaRPr>
          </a:p>
        </p:txBody>
      </p:sp>
      <p:sp>
        <p:nvSpPr>
          <p:cNvPr id="176" name="Yuvarlatılmış Dikdörtgen 175"/>
          <p:cNvSpPr/>
          <p:nvPr/>
        </p:nvSpPr>
        <p:spPr>
          <a:xfrm>
            <a:off x="185058" y="1066797"/>
            <a:ext cx="1745976" cy="4680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1. Hipotez Kurma</a:t>
            </a:r>
            <a:endParaRPr lang="tr-TR" sz="1400" dirty="0"/>
          </a:p>
        </p:txBody>
      </p:sp>
      <p:sp>
        <p:nvSpPr>
          <p:cNvPr id="177" name="Yuvarlatılmış Dikdörtgen 176"/>
          <p:cNvSpPr/>
          <p:nvPr/>
        </p:nvSpPr>
        <p:spPr>
          <a:xfrm>
            <a:off x="1947398" y="1066796"/>
            <a:ext cx="1745976" cy="4680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2. </a:t>
            </a:r>
            <a:r>
              <a:rPr lang="tr-TR" sz="1400" dirty="0"/>
              <a:t>Test İstatistiklerini </a:t>
            </a:r>
            <a:r>
              <a:rPr lang="tr-TR" sz="1400" dirty="0" smtClean="0"/>
              <a:t>Hesaplama</a:t>
            </a:r>
            <a:endParaRPr lang="tr-TR" sz="1400" dirty="0"/>
          </a:p>
        </p:txBody>
      </p:sp>
      <p:sp>
        <p:nvSpPr>
          <p:cNvPr id="178" name="Yuvarlatılmış Dikdörtgen 177"/>
          <p:cNvSpPr/>
          <p:nvPr/>
        </p:nvSpPr>
        <p:spPr>
          <a:xfrm>
            <a:off x="3709738" y="1066796"/>
            <a:ext cx="1745976" cy="46808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3.Kritik Değerleri Belirleme</a:t>
            </a:r>
            <a:endParaRPr lang="tr-TR" sz="1400" dirty="0"/>
          </a:p>
        </p:txBody>
      </p:sp>
      <p:sp>
        <p:nvSpPr>
          <p:cNvPr id="179" name="Yuvarlatılmış Dikdörtgen 178"/>
          <p:cNvSpPr/>
          <p:nvPr/>
        </p:nvSpPr>
        <p:spPr>
          <a:xfrm>
            <a:off x="5464848" y="1066796"/>
            <a:ext cx="1745976" cy="4680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4. İstatistiksel Karşılaştırma</a:t>
            </a:r>
            <a:endParaRPr lang="tr-TR" sz="1400" dirty="0"/>
          </a:p>
        </p:txBody>
      </p:sp>
      <p:sp>
        <p:nvSpPr>
          <p:cNvPr id="183" name="Yuvarlatılmış Dikdörtgen 182"/>
          <p:cNvSpPr/>
          <p:nvPr/>
        </p:nvSpPr>
        <p:spPr>
          <a:xfrm>
            <a:off x="7230844" y="1066796"/>
            <a:ext cx="1745976" cy="4680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/>
              <a:t>5</a:t>
            </a:r>
            <a:r>
              <a:rPr lang="tr-TR" sz="1400" dirty="0" smtClean="0"/>
              <a:t>. Karar Verme ve Yorumlama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4836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Yuvarlatılmış Dikdörtgen 94"/>
          <p:cNvSpPr/>
          <p:nvPr/>
        </p:nvSpPr>
        <p:spPr>
          <a:xfrm>
            <a:off x="185057" y="1641037"/>
            <a:ext cx="8845823" cy="46617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6" name="Yuvarlatılmış Dikdörtgen 175"/>
          <p:cNvSpPr/>
          <p:nvPr/>
        </p:nvSpPr>
        <p:spPr>
          <a:xfrm>
            <a:off x="185058" y="1066797"/>
            <a:ext cx="1745976" cy="4680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1. Hipotez Kurma</a:t>
            </a:r>
            <a:endParaRPr lang="tr-TR" sz="1400" dirty="0"/>
          </a:p>
        </p:txBody>
      </p:sp>
      <p:sp>
        <p:nvSpPr>
          <p:cNvPr id="177" name="Yuvarlatılmış Dikdörtgen 176"/>
          <p:cNvSpPr/>
          <p:nvPr/>
        </p:nvSpPr>
        <p:spPr>
          <a:xfrm>
            <a:off x="1947398" y="1066796"/>
            <a:ext cx="1745976" cy="4680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2. </a:t>
            </a:r>
            <a:r>
              <a:rPr lang="tr-TR" sz="1400" dirty="0"/>
              <a:t>Test İstatistiklerini </a:t>
            </a:r>
            <a:r>
              <a:rPr lang="tr-TR" sz="1400" dirty="0" smtClean="0"/>
              <a:t>Hesaplama</a:t>
            </a:r>
            <a:endParaRPr lang="tr-TR" sz="1400" dirty="0"/>
          </a:p>
        </p:txBody>
      </p:sp>
      <p:sp>
        <p:nvSpPr>
          <p:cNvPr id="178" name="Yuvarlatılmış Dikdörtgen 177"/>
          <p:cNvSpPr/>
          <p:nvPr/>
        </p:nvSpPr>
        <p:spPr>
          <a:xfrm>
            <a:off x="3709738" y="1066796"/>
            <a:ext cx="1745976" cy="46808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3.Kritik Değerleri Belirleme</a:t>
            </a:r>
            <a:endParaRPr lang="tr-TR" sz="1400" dirty="0"/>
          </a:p>
        </p:txBody>
      </p:sp>
      <p:sp>
        <p:nvSpPr>
          <p:cNvPr id="179" name="Yuvarlatılmış Dikdörtgen 178"/>
          <p:cNvSpPr/>
          <p:nvPr/>
        </p:nvSpPr>
        <p:spPr>
          <a:xfrm>
            <a:off x="5464848" y="1066796"/>
            <a:ext cx="1745976" cy="4680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4. İstatistiksel Karşılaştırma</a:t>
            </a:r>
            <a:endParaRPr lang="tr-TR" sz="1400" dirty="0"/>
          </a:p>
        </p:txBody>
      </p:sp>
      <p:sp>
        <p:nvSpPr>
          <p:cNvPr id="183" name="Yuvarlatılmış Dikdörtgen 182"/>
          <p:cNvSpPr/>
          <p:nvPr/>
        </p:nvSpPr>
        <p:spPr>
          <a:xfrm>
            <a:off x="7230844" y="1066796"/>
            <a:ext cx="1745976" cy="46808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/>
              <a:t>5</a:t>
            </a:r>
            <a:r>
              <a:rPr lang="tr-TR" sz="1400" dirty="0" smtClean="0"/>
              <a:t>. Karar Verme ve Yorumlama</a:t>
            </a:r>
            <a:endParaRPr lang="tr-TR" sz="1400" dirty="0"/>
          </a:p>
        </p:txBody>
      </p:sp>
      <p:sp>
        <p:nvSpPr>
          <p:cNvPr id="5" name="Dikdörtgen 4"/>
          <p:cNvSpPr/>
          <p:nvPr/>
        </p:nvSpPr>
        <p:spPr>
          <a:xfrm>
            <a:off x="534386" y="2513150"/>
            <a:ext cx="830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b="1" dirty="0" err="1" smtClean="0"/>
              <a:t>Z</a:t>
            </a:r>
            <a:r>
              <a:rPr lang="tr-TR" altLang="tr-TR" b="1" baseline="-25000" dirty="0" err="1" smtClean="0"/>
              <a:t>hesap</a:t>
            </a:r>
            <a:r>
              <a:rPr lang="tr-TR" altLang="tr-TR" dirty="0" smtClean="0"/>
              <a:t> </a:t>
            </a:r>
            <a:r>
              <a:rPr lang="tr-TR" altLang="tr-TR" dirty="0"/>
              <a:t>değeri </a:t>
            </a:r>
            <a:r>
              <a:rPr lang="tr-TR" altLang="tr-TR" b="1" dirty="0"/>
              <a:t>H</a:t>
            </a:r>
            <a:r>
              <a:rPr lang="tr-TR" altLang="tr-TR" b="1" baseline="-25000" dirty="0"/>
              <a:t>0</a:t>
            </a:r>
            <a:r>
              <a:rPr lang="tr-TR" altLang="tr-TR" dirty="0"/>
              <a:t> </a:t>
            </a:r>
            <a:r>
              <a:rPr lang="tr-TR" altLang="tr-TR" dirty="0" err="1"/>
              <a:t>red</a:t>
            </a:r>
            <a:r>
              <a:rPr lang="tr-TR" altLang="tr-TR" dirty="0"/>
              <a:t> bölgesine düştüğü için </a:t>
            </a:r>
            <a:r>
              <a:rPr lang="tr-TR" altLang="tr-TR" b="1" dirty="0"/>
              <a:t>H</a:t>
            </a:r>
            <a:r>
              <a:rPr lang="tr-TR" altLang="tr-TR" b="1" baseline="-25000" dirty="0"/>
              <a:t>0</a:t>
            </a:r>
            <a:r>
              <a:rPr lang="tr-TR" altLang="tr-TR" dirty="0"/>
              <a:t> hipotezi reddedilir, yani </a:t>
            </a:r>
            <a:r>
              <a:rPr lang="tr-TR" altLang="tr-TR" dirty="0" smtClean="0"/>
              <a:t>öğrencilerin video izledikten sonra okudukları ortalama kelime sayısı 100’den farklıdır, yani video işe yaramıştır. 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5907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Önceki derslerden hatırlayalım…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605" y="1087850"/>
            <a:ext cx="8426399" cy="5544962"/>
          </a:xfrm>
        </p:spPr>
        <p:txBody>
          <a:bodyPr>
            <a:normAutofit/>
          </a:bodyPr>
          <a:lstStyle/>
          <a:p>
            <a:r>
              <a:rPr lang="tr-TR" sz="1800" dirty="0" smtClean="0"/>
              <a:t>Z istatistiğinin yanı sıra T istatistiğinden faydalanılan durumlar da vardır:</a:t>
            </a:r>
          </a:p>
          <a:p>
            <a:pPr lvl="1"/>
            <a:r>
              <a:rPr lang="tr-TR" sz="1800" dirty="0" smtClean="0"/>
              <a:t>Z testi: Gözlem örnekleminin dağılımı</a:t>
            </a:r>
          </a:p>
          <a:p>
            <a:pPr lvl="1"/>
            <a:r>
              <a:rPr lang="tr-TR" sz="1800" dirty="0" smtClean="0"/>
              <a:t>T testi: Ortalama örnekleminin dağılımı</a:t>
            </a:r>
          </a:p>
          <a:p>
            <a:r>
              <a:rPr lang="tr-TR" sz="1800" dirty="0" smtClean="0"/>
              <a:t>T testinde örneklem sayısı önemlidir. Buna (N-1) serbestlik derecesi denir. </a:t>
            </a:r>
          </a:p>
          <a:p>
            <a:endParaRPr lang="tr-TR" sz="1800" dirty="0" smtClean="0"/>
          </a:p>
          <a:p>
            <a:pPr marL="0" indent="0">
              <a:buNone/>
            </a:pPr>
            <a:r>
              <a:rPr lang="tr-TR" sz="1800" dirty="0" smtClean="0"/>
              <a:t>Örnek:</a:t>
            </a:r>
          </a:p>
          <a:p>
            <a:pPr lvl="0"/>
            <a:r>
              <a:rPr lang="tr-TR" sz="1800" dirty="0"/>
              <a:t>Bir fabrikada üretilmekte olan vidaların boylarının ortalaması 100 mm, ve standart sapması 2 mm olan normal dağılım gösterdikleri bilinmektedir.  Makinalarda olan bir arıza giderildikten sonra üretilen vidalardan alınan 9 </a:t>
            </a:r>
            <a:r>
              <a:rPr lang="tr-TR" sz="1800" dirty="0" err="1"/>
              <a:t>vidalık</a:t>
            </a:r>
            <a:r>
              <a:rPr lang="tr-TR" sz="1800" dirty="0"/>
              <a:t> bir örneğin boy ortalaması 102 mm olarak bulunmuştur. Makinalardaki arıza giderilirken vidaların boyunun ayarı bozulmuş mudur?( </a:t>
            </a:r>
            <a:r>
              <a:rPr lang="el-GR" sz="1800" dirty="0" smtClean="0">
                <a:latin typeface="Calibri"/>
                <a:sym typeface="Mathematica1"/>
              </a:rPr>
              <a:t>α</a:t>
            </a:r>
            <a:r>
              <a:rPr lang="tr-TR" sz="1800" dirty="0" smtClean="0"/>
              <a:t>=0.05 </a:t>
            </a:r>
            <a:r>
              <a:rPr lang="tr-TR" sz="1800" dirty="0"/>
              <a:t>için test ediniz ve yorumlayınız.)</a:t>
            </a:r>
          </a:p>
          <a:p>
            <a:pPr lvl="0"/>
            <a:endParaRPr lang="tr-TR" sz="1800" dirty="0" smtClean="0"/>
          </a:p>
          <a:p>
            <a:pPr lvl="0"/>
            <a:r>
              <a:rPr lang="tr-TR" sz="1800" dirty="0" smtClean="0"/>
              <a:t>Bir </a:t>
            </a:r>
            <a:r>
              <a:rPr lang="tr-TR" sz="1800" dirty="0"/>
              <a:t>fabrikada üretilmekte olan vidaların boylarının ortalaması 100 mm olan normal dağılım gösterdikleri bilinmektedir.  Makinalarda olan bir arıza giderildikten sonra üretilen vidalardan alınan 9 </a:t>
            </a:r>
            <a:r>
              <a:rPr lang="tr-TR" sz="1800" dirty="0" err="1"/>
              <a:t>vidalık</a:t>
            </a:r>
            <a:r>
              <a:rPr lang="tr-TR" sz="1800" dirty="0"/>
              <a:t> bir örneğin boy ortalaması 102 mm ve standart sapması 2 mm  olarak bulunmuştur. Makinalardaki arıza giderilirken vidaların boyunun ayarı bozulmuş mudur?( </a:t>
            </a:r>
            <a:r>
              <a:rPr lang="el-GR" sz="1800" dirty="0" smtClean="0">
                <a:latin typeface="Calibri"/>
                <a:sym typeface="Mathematica1"/>
              </a:rPr>
              <a:t>α</a:t>
            </a:r>
            <a:r>
              <a:rPr lang="tr-TR" sz="1800" dirty="0" smtClean="0"/>
              <a:t>=0.05 </a:t>
            </a:r>
            <a:r>
              <a:rPr lang="tr-TR" sz="1800" dirty="0"/>
              <a:t>için test ediniz ve yorumlayınız.)</a:t>
            </a:r>
          </a:p>
          <a:p>
            <a:endParaRPr lang="tr-TR" sz="1800" dirty="0" smtClean="0">
              <a:solidFill>
                <a:srgbClr val="FF0000"/>
              </a:solidFill>
            </a:endParaRP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9461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atır Belirtme Çizgisi 1 (Kenarlık ve Diğer Çubuk) 10"/>
          <p:cNvSpPr/>
          <p:nvPr/>
        </p:nvSpPr>
        <p:spPr>
          <a:xfrm>
            <a:off x="6022884" y="3528333"/>
            <a:ext cx="2467975" cy="1828106"/>
          </a:xfrm>
          <a:prstGeom prst="accentBorderCallout1">
            <a:avLst>
              <a:gd name="adj1" fmla="val 70555"/>
              <a:gd name="adj2" fmla="val -8721"/>
              <a:gd name="adj3" fmla="val 43426"/>
              <a:gd name="adj4" fmla="val -2748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tır Belirtme Çizgisi 1 (Kenarlık ve Diğer Çubuk) 9"/>
          <p:cNvSpPr/>
          <p:nvPr/>
        </p:nvSpPr>
        <p:spPr>
          <a:xfrm>
            <a:off x="6004872" y="1200594"/>
            <a:ext cx="2453329" cy="1828106"/>
          </a:xfrm>
          <a:prstGeom prst="accentBorderCallout1">
            <a:avLst>
              <a:gd name="adj1" fmla="val 18750"/>
              <a:gd name="adj2" fmla="val -8333"/>
              <a:gd name="adj3" fmla="val 44617"/>
              <a:gd name="adj4" fmla="val -259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 Örnek Bu Popülasyonda Mı ?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348343" y="1254462"/>
            <a:ext cx="5492085" cy="18811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Örneklerin ortalaması µ,</a:t>
            </a:r>
          </a:p>
          <a:p>
            <a:r>
              <a:rPr lang="tr-TR" sz="2400" dirty="0" smtClean="0"/>
              <a:t>Örneklerin ortalamalarının dağılımı,</a:t>
            </a:r>
          </a:p>
          <a:p>
            <a:r>
              <a:rPr lang="tr-TR" sz="2400" dirty="0" smtClean="0"/>
              <a:t>Bu dağılımın standart sapması,</a:t>
            </a:r>
          </a:p>
          <a:p>
            <a:r>
              <a:rPr lang="tr-TR" sz="2400" dirty="0" smtClean="0"/>
              <a:t>Popülasyon standart sapması </a:t>
            </a:r>
            <a:r>
              <a:rPr lang="tr-TR" sz="2400" b="1" dirty="0" smtClean="0"/>
              <a:t>biliniyor.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776" y="3953910"/>
            <a:ext cx="1770430" cy="123539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162" y="1570383"/>
            <a:ext cx="1961450" cy="141071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48343" y="3786779"/>
            <a:ext cx="5878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Popülasyon standart sapması </a:t>
            </a:r>
            <a:r>
              <a:rPr lang="tr-TR" sz="2400" b="1" dirty="0"/>
              <a:t>bilinmiyor</a:t>
            </a:r>
            <a:r>
              <a:rPr lang="tr-TR" sz="2400" dirty="0"/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r-TR" sz="2400" dirty="0" smtClean="0"/>
              <a:t>Her örneklem </a:t>
            </a:r>
            <a:r>
              <a:rPr lang="tr-TR" sz="2400" dirty="0"/>
              <a:t>büyüklüğünün kendi t dağılımı var, </a:t>
            </a:r>
            <a:r>
              <a:rPr lang="tr-TR" sz="2400" dirty="0" smtClean="0"/>
              <a:t>(n-1) </a:t>
            </a:r>
            <a:r>
              <a:rPr lang="tr-TR" sz="2400" dirty="0" err="1" smtClean="0"/>
              <a:t>df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471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İçindekiler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605" y="1087850"/>
            <a:ext cx="8426399" cy="3551262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- </a:t>
            </a:r>
            <a:r>
              <a:rPr lang="tr-TR" dirty="0"/>
              <a:t>T Testi </a:t>
            </a:r>
            <a:r>
              <a:rPr lang="tr-TR" dirty="0" smtClean="0"/>
              <a:t>(Tek Grup)</a:t>
            </a:r>
          </a:p>
          <a:p>
            <a:pPr marL="0" indent="0">
              <a:buNone/>
            </a:pPr>
            <a:r>
              <a:rPr lang="tr-TR" dirty="0" smtClean="0"/>
              <a:t>- </a:t>
            </a:r>
            <a:r>
              <a:rPr lang="tr-TR" dirty="0"/>
              <a:t>Bağımlı T Testi</a:t>
            </a:r>
          </a:p>
          <a:p>
            <a:pPr marL="0" indent="0">
              <a:buNone/>
            </a:pPr>
            <a:r>
              <a:rPr lang="tr-TR" dirty="0" smtClean="0"/>
              <a:t>- Bağımsız </a:t>
            </a:r>
            <a:r>
              <a:rPr lang="tr-TR" dirty="0"/>
              <a:t>T Testi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926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Grup Karşılaştırma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Yer Tutucusu 2"/>
          <p:cNvSpPr>
            <a:spLocks noGrp="1"/>
          </p:cNvSpPr>
          <p:nvPr>
            <p:ph type="body" idx="4294967295"/>
          </p:nvPr>
        </p:nvSpPr>
        <p:spPr>
          <a:xfrm>
            <a:off x="753469" y="1434472"/>
            <a:ext cx="3628901" cy="5796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100" b="1" dirty="0" err="1"/>
              <a:t>Independent</a:t>
            </a:r>
            <a:r>
              <a:rPr lang="tr-TR" sz="2100" b="1" dirty="0"/>
              <a:t> (Bağımsız) </a:t>
            </a:r>
          </a:p>
        </p:txBody>
      </p:sp>
      <p:graphicFrame>
        <p:nvGraphicFramePr>
          <p:cNvPr id="7" name="İçerik Yer Tutucu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717597"/>
              </p:ext>
            </p:extLst>
          </p:nvPr>
        </p:nvGraphicFramePr>
        <p:xfrm>
          <a:off x="824719" y="2052513"/>
          <a:ext cx="3628902" cy="1844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634"/>
                <a:gridCol w="1209634"/>
                <a:gridCol w="1209634"/>
              </a:tblGrid>
              <a:tr h="260915"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İsim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Grup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Puan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</a:tr>
              <a:tr h="260915">
                <a:tc>
                  <a:txBody>
                    <a:bodyPr/>
                    <a:lstStyle/>
                    <a:p>
                      <a:r>
                        <a:rPr lang="tr-TR" sz="1300" dirty="0" err="1" smtClean="0"/>
                        <a:t>Dursagül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1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50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</a:tr>
              <a:tr h="260915">
                <a:tc>
                  <a:txBody>
                    <a:bodyPr/>
                    <a:lstStyle/>
                    <a:p>
                      <a:r>
                        <a:rPr lang="tr-TR" sz="1300" dirty="0" err="1" smtClean="0"/>
                        <a:t>Ruhugül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1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60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</a:tr>
              <a:tr h="260915"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Nurgül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1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60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</a:tr>
              <a:tr h="270255"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Hüseyin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2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75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</a:tr>
              <a:tr h="260915"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Ebubekir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2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80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</a:tr>
              <a:tr h="260915"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Serkan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2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90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</a:tr>
            </a:tbl>
          </a:graphicData>
        </a:graphic>
      </p:graphicFrame>
      <p:sp>
        <p:nvSpPr>
          <p:cNvPr id="8" name="Metin Yer Tutucusu 4"/>
          <p:cNvSpPr>
            <a:spLocks noGrp="1"/>
          </p:cNvSpPr>
          <p:nvPr>
            <p:ph type="body" sz="quarter" idx="4294967295"/>
          </p:nvPr>
        </p:nvSpPr>
        <p:spPr>
          <a:xfrm>
            <a:off x="4741597" y="1434472"/>
            <a:ext cx="3832390" cy="5796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100" b="1" dirty="0" err="1"/>
              <a:t>Dependent</a:t>
            </a:r>
            <a:r>
              <a:rPr lang="tr-TR" sz="2100" b="1" dirty="0"/>
              <a:t> </a:t>
            </a:r>
            <a:r>
              <a:rPr lang="tr-TR" sz="2100" b="1" dirty="0" smtClean="0"/>
              <a:t>(Bağımlı)</a:t>
            </a:r>
            <a:endParaRPr lang="tr-TR" b="1" dirty="0"/>
          </a:p>
        </p:txBody>
      </p:sp>
      <p:graphicFrame>
        <p:nvGraphicFramePr>
          <p:cNvPr id="9" name="İçerik Yer Tutucu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095126"/>
              </p:ext>
            </p:extLst>
          </p:nvPr>
        </p:nvGraphicFramePr>
        <p:xfrm>
          <a:off x="4824722" y="2052513"/>
          <a:ext cx="3628902" cy="183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634"/>
                <a:gridCol w="1209634"/>
                <a:gridCol w="1209634"/>
              </a:tblGrid>
              <a:tr h="260915"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İsim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Ön</a:t>
                      </a:r>
                      <a:r>
                        <a:rPr lang="tr-TR" sz="1300" baseline="0" dirty="0" smtClean="0"/>
                        <a:t> test Puan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Son test Puan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</a:tr>
              <a:tr h="260915">
                <a:tc>
                  <a:txBody>
                    <a:bodyPr/>
                    <a:lstStyle/>
                    <a:p>
                      <a:r>
                        <a:rPr lang="tr-TR" sz="1300" dirty="0" err="1" smtClean="0"/>
                        <a:t>Dursagül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45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50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</a:tr>
              <a:tr h="260915">
                <a:tc>
                  <a:txBody>
                    <a:bodyPr/>
                    <a:lstStyle/>
                    <a:p>
                      <a:r>
                        <a:rPr lang="tr-TR" sz="1300" dirty="0" err="1" smtClean="0"/>
                        <a:t>Ruhugül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55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60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</a:tr>
              <a:tr h="260915"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Nurgül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60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60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</a:tr>
              <a:tr h="260915"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Hüseyin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80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75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</a:tr>
              <a:tr h="260915"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Ebubekir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87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80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</a:tr>
              <a:tr h="260915"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Serkan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85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  <a:tc>
                  <a:txBody>
                    <a:bodyPr/>
                    <a:lstStyle/>
                    <a:p>
                      <a:r>
                        <a:rPr lang="tr-TR" sz="1300" dirty="0" smtClean="0"/>
                        <a:t>90</a:t>
                      </a:r>
                      <a:endParaRPr lang="tr-TR" sz="1300" dirty="0"/>
                    </a:p>
                  </a:txBody>
                  <a:tcPr marL="64335" marR="64335" marT="32168" marB="32168"/>
                </a:tc>
              </a:tr>
            </a:tbl>
          </a:graphicData>
        </a:graphic>
      </p:graphicFrame>
      <p:sp>
        <p:nvSpPr>
          <p:cNvPr id="10" name="Dikdörtgen 9"/>
          <p:cNvSpPr/>
          <p:nvPr/>
        </p:nvSpPr>
        <p:spPr>
          <a:xfrm>
            <a:off x="3249781" y="2284724"/>
            <a:ext cx="486378" cy="793021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1" name="Dikdörtgen 10"/>
          <p:cNvSpPr/>
          <p:nvPr/>
        </p:nvSpPr>
        <p:spPr>
          <a:xfrm>
            <a:off x="3249781" y="3077745"/>
            <a:ext cx="486378" cy="801838"/>
          </a:xfrm>
          <a:prstGeom prst="rect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2" name="Dikdörtgen 11"/>
          <p:cNvSpPr/>
          <p:nvPr/>
        </p:nvSpPr>
        <p:spPr>
          <a:xfrm>
            <a:off x="6028775" y="2284724"/>
            <a:ext cx="496771" cy="1586043"/>
          </a:xfrm>
          <a:prstGeom prst="rect">
            <a:avLst/>
          </a:prstGeom>
          <a:solidFill>
            <a:srgbClr val="F98D51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13" name="Dikdörtgen 12"/>
          <p:cNvSpPr/>
          <p:nvPr/>
        </p:nvSpPr>
        <p:spPr>
          <a:xfrm>
            <a:off x="7241101" y="2284724"/>
            <a:ext cx="496771" cy="1586043"/>
          </a:xfrm>
          <a:prstGeom prst="rect">
            <a:avLst/>
          </a:prstGeom>
          <a:solidFill>
            <a:srgbClr val="FFC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</p:spTree>
    <p:extLst>
      <p:ext uri="{BB962C8B-B14F-4D97-AF65-F5344CB8AC3E}">
        <p14:creationId xmlns:p14="http://schemas.microsoft.com/office/powerpoint/2010/main" val="8795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Grup Karşılaştırma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42" y="1449314"/>
            <a:ext cx="4773741" cy="130586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5" y="3486557"/>
            <a:ext cx="4795083" cy="1301156"/>
          </a:xfrm>
          <a:prstGeom prst="rect">
            <a:avLst/>
          </a:prstGeom>
        </p:spPr>
      </p:pic>
      <p:sp>
        <p:nvSpPr>
          <p:cNvPr id="10" name="İçerik Yer Tutucusu 5"/>
          <p:cNvSpPr txBox="1">
            <a:spLocks/>
          </p:cNvSpPr>
          <p:nvPr/>
        </p:nvSpPr>
        <p:spPr>
          <a:xfrm>
            <a:off x="4697700" y="1373214"/>
            <a:ext cx="4447887" cy="27639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/>
              <a:t>İki grup farklı </a:t>
            </a:r>
            <a:r>
              <a:rPr lang="tr-TR" sz="2400" dirty="0" smtClean="0"/>
              <a:t>popülasyonlardan </a:t>
            </a:r>
            <a:r>
              <a:rPr lang="tr-TR" sz="2400" dirty="0"/>
              <a:t>gelmiş </a:t>
            </a:r>
            <a:r>
              <a:rPr lang="tr-TR" sz="2400" dirty="0" smtClean="0"/>
              <a:t>gibiyse;</a:t>
            </a:r>
            <a:endParaRPr lang="tr-TR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100" dirty="0"/>
              <a:t>Yöntem işe yaramış demektir.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100" dirty="0" err="1"/>
              <a:t>H</a:t>
            </a:r>
            <a:r>
              <a:rPr lang="tr-TR" sz="2100" baseline="-25000" dirty="0" err="1"/>
              <a:t>o</a:t>
            </a:r>
            <a:r>
              <a:rPr lang="tr-TR" sz="2100" dirty="0"/>
              <a:t> </a:t>
            </a:r>
            <a:r>
              <a:rPr lang="tr-TR" sz="2100" dirty="0" smtClean="0"/>
              <a:t>red</a:t>
            </a:r>
            <a:r>
              <a:rPr lang="tr-TR" sz="2100" dirty="0"/>
              <a:t>d</a:t>
            </a:r>
            <a:r>
              <a:rPr lang="tr-TR" sz="2100" dirty="0" smtClean="0"/>
              <a:t>edilmiş </a:t>
            </a:r>
            <a:r>
              <a:rPr lang="tr-TR" sz="2100" dirty="0"/>
              <a:t>demektir</a:t>
            </a:r>
            <a:r>
              <a:rPr lang="tr-TR" sz="2100" dirty="0" smtClean="0"/>
              <a:t>.</a:t>
            </a:r>
          </a:p>
          <a:p>
            <a:pPr marL="457200" lvl="1" indent="0">
              <a:buNone/>
            </a:pPr>
            <a:endParaRPr lang="tr-TR" sz="2100" dirty="0"/>
          </a:p>
          <a:p>
            <a:r>
              <a:rPr lang="tr-TR" sz="2400" dirty="0" err="1"/>
              <a:t>SPSS’te</a:t>
            </a:r>
            <a:r>
              <a:rPr lang="tr-TR" sz="2400" dirty="0"/>
              <a:t> </a:t>
            </a:r>
            <a:r>
              <a:rPr lang="tr-TR" sz="2400" dirty="0" err="1"/>
              <a:t>Graphs</a:t>
            </a:r>
            <a:r>
              <a:rPr lang="tr-TR" sz="2400" dirty="0"/>
              <a:t> /</a:t>
            </a:r>
            <a:r>
              <a:rPr lang="tr-TR" sz="2400" dirty="0" err="1"/>
              <a:t>Error</a:t>
            </a:r>
            <a:r>
              <a:rPr lang="tr-TR" sz="2400" dirty="0"/>
              <a:t> bar</a:t>
            </a:r>
          </a:p>
        </p:txBody>
      </p:sp>
    </p:spTree>
    <p:extLst>
      <p:ext uri="{BB962C8B-B14F-4D97-AF65-F5344CB8AC3E}">
        <p14:creationId xmlns:p14="http://schemas.microsoft.com/office/powerpoint/2010/main" val="22919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Bağımsız Gruplar Karşılaştırma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4294967295"/>
          </p:nvPr>
        </p:nvSpPr>
        <p:spPr>
          <a:xfrm>
            <a:off x="548265" y="1161080"/>
            <a:ext cx="4246266" cy="61804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İki ayrı sınıfta ders işleme  şekli</a:t>
            </a:r>
            <a:endParaRPr lang="tr-TR" dirty="0"/>
          </a:p>
        </p:txBody>
      </p:sp>
      <p:sp>
        <p:nvSpPr>
          <p:cNvPr id="8" name="İçerik Yer Tutucusu 7"/>
          <p:cNvSpPr txBox="1">
            <a:spLocks/>
          </p:cNvSpPr>
          <p:nvPr/>
        </p:nvSpPr>
        <p:spPr>
          <a:xfrm>
            <a:off x="4959932" y="2312987"/>
            <a:ext cx="3888066" cy="13819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/>
              <a:t>İki grup farklı</a:t>
            </a:r>
          </a:p>
          <a:p>
            <a:pPr lvl="1"/>
            <a:r>
              <a:rPr lang="tr-TR" sz="2100" dirty="0"/>
              <a:t>Gruplar arası</a:t>
            </a:r>
          </a:p>
          <a:p>
            <a:pPr lvl="1"/>
            <a:r>
              <a:rPr lang="tr-TR" sz="2100" dirty="0"/>
              <a:t>Bağımsız tasarım</a:t>
            </a:r>
          </a:p>
        </p:txBody>
      </p:sp>
      <p:sp>
        <p:nvSpPr>
          <p:cNvPr id="5" name="Dikdörtgen 4"/>
          <p:cNvSpPr/>
          <p:nvPr/>
        </p:nvSpPr>
        <p:spPr>
          <a:xfrm>
            <a:off x="703123" y="1759759"/>
            <a:ext cx="4130134" cy="1244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r-TR" sz="1400" b="1" dirty="0" smtClean="0"/>
              <a:t>	</a:t>
            </a:r>
          </a:p>
          <a:p>
            <a:pPr lvl="0"/>
            <a:r>
              <a:rPr lang="tr-TR" sz="1400" b="1" dirty="0"/>
              <a:t>	</a:t>
            </a:r>
            <a:r>
              <a:rPr lang="tr-TR" sz="1400" b="1" dirty="0" smtClean="0"/>
              <a:t>Grup </a:t>
            </a:r>
            <a:r>
              <a:rPr lang="tr-TR" sz="1400" b="1" dirty="0"/>
              <a:t>1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tr-TR" sz="1400" dirty="0"/>
              <a:t>Azarlama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tr-TR" sz="1400" dirty="0"/>
              <a:t>Hakaret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tr-TR" sz="1400" dirty="0" smtClean="0"/>
              <a:t>Ceza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tr-TR" sz="1400" dirty="0"/>
          </a:p>
          <a:p>
            <a:pPr algn="ctr"/>
            <a:endParaRPr lang="tr-TR" sz="1400" dirty="0"/>
          </a:p>
        </p:txBody>
      </p:sp>
      <p:sp>
        <p:nvSpPr>
          <p:cNvPr id="11" name="Dikdörtgen 10"/>
          <p:cNvSpPr/>
          <p:nvPr/>
        </p:nvSpPr>
        <p:spPr>
          <a:xfrm>
            <a:off x="703123" y="3358644"/>
            <a:ext cx="4130134" cy="1427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r-TR" sz="1400" b="1" dirty="0" smtClean="0"/>
              <a:t>	Grup </a:t>
            </a:r>
            <a:r>
              <a:rPr lang="tr-TR" sz="1400" b="1" dirty="0"/>
              <a:t>2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tr-TR" sz="1400" dirty="0" smtClean="0"/>
              <a:t>Aferin</a:t>
            </a:r>
            <a:endParaRPr lang="tr-TR" sz="14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tr-TR" sz="1400" dirty="0"/>
              <a:t>Önemli değil sonrakinde doğru yaparsın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tr-TR" sz="1400" dirty="0"/>
              <a:t>Çalışmadığın için sana kızmıyorum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tr-TR" sz="1400" dirty="0"/>
              <a:t>Sen istersen doğru yaparsın</a:t>
            </a:r>
          </a:p>
        </p:txBody>
      </p:sp>
      <p:pic>
        <p:nvPicPr>
          <p:cNvPr id="12" name="İçerik Yer Tutucusu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3" y="1807259"/>
            <a:ext cx="1209250" cy="120925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88" y="3488345"/>
            <a:ext cx="1209507" cy="120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Hipotez </a:t>
            </a:r>
            <a:r>
              <a:rPr lang="tr-TR" dirty="0" smtClean="0"/>
              <a:t>Testi Süreci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17715" y="2503714"/>
            <a:ext cx="8845823" cy="2667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endParaRPr lang="tr-TR" dirty="0" smtClean="0"/>
          </a:p>
          <a:p>
            <a:pPr marL="0" lvl="1" algn="ctr"/>
            <a:r>
              <a:rPr lang="tr-TR" dirty="0"/>
              <a:t>Örnek veriyi topla</a:t>
            </a:r>
          </a:p>
          <a:p>
            <a:pPr marL="0" lvl="1" algn="ctr"/>
            <a:endParaRPr lang="tr-TR" dirty="0"/>
          </a:p>
          <a:p>
            <a:pPr marL="0" lvl="1" algn="ctr"/>
            <a:r>
              <a:rPr lang="tr-TR" dirty="0" err="1"/>
              <a:t>H</a:t>
            </a:r>
            <a:r>
              <a:rPr lang="tr-TR" baseline="-25000" dirty="0" err="1"/>
              <a:t>o</a:t>
            </a:r>
            <a:r>
              <a:rPr lang="tr-TR" dirty="0" err="1"/>
              <a:t>’ın</a:t>
            </a:r>
            <a:r>
              <a:rPr lang="tr-TR" dirty="0"/>
              <a:t> doğru olduğu varsayımıyla</a:t>
            </a:r>
            <a:r>
              <a:rPr lang="tr-TR" dirty="0" smtClean="0"/>
              <a:t>;</a:t>
            </a:r>
          </a:p>
          <a:p>
            <a:pPr marL="0" lvl="1" algn="ctr"/>
            <a:endParaRPr lang="tr-TR" dirty="0"/>
          </a:p>
          <a:p>
            <a:pPr marL="0" lvl="1" algn="ctr"/>
            <a:r>
              <a:rPr lang="tr-TR" dirty="0"/>
              <a:t> - Örnek ortalamasının popülasyon ortalamasından bu kadar (</a:t>
            </a:r>
            <a:r>
              <a:rPr lang="tr-TR" dirty="0" err="1"/>
              <a:t>Xort</a:t>
            </a:r>
            <a:r>
              <a:rPr lang="tr-TR" dirty="0"/>
              <a:t>) ya da daha büyük olma ihtimalini hesapla </a:t>
            </a:r>
            <a:endParaRPr lang="tr-TR" dirty="0" smtClean="0"/>
          </a:p>
          <a:p>
            <a:pPr marL="0" lvl="1" algn="ctr"/>
            <a:endParaRPr lang="tr-TR" dirty="0"/>
          </a:p>
          <a:p>
            <a:pPr algn="ctr"/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7715" y="1850573"/>
            <a:ext cx="2209799" cy="4680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1. Hipotez Kurma</a:t>
            </a:r>
            <a:endParaRPr lang="tr-TR" sz="1400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427514" y="1850572"/>
            <a:ext cx="2209799" cy="4680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2. Karar Kuralını Koyma</a:t>
            </a:r>
            <a:endParaRPr lang="tr-TR" sz="1400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4637313" y="1850572"/>
            <a:ext cx="2209799" cy="46808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3. Test İstatistiklerini Hesaplama</a:t>
            </a:r>
            <a:endParaRPr lang="tr-TR" sz="1400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6853739" y="1850572"/>
            <a:ext cx="2209799" cy="4680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4. İstatistiksel Sonuç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3973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Bağımsız Gruplar Karşılaştırma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İçerik Yer Tutucusu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0" y="1235351"/>
            <a:ext cx="1209250" cy="120925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595" y="1235351"/>
            <a:ext cx="1209507" cy="1209507"/>
          </a:xfrm>
          <a:prstGeom prst="rect">
            <a:avLst/>
          </a:prstGeom>
        </p:spPr>
      </p:pic>
      <p:sp>
        <p:nvSpPr>
          <p:cNvPr id="10" name="İçerik Yer Tutucusu 10"/>
          <p:cNvSpPr txBox="1">
            <a:spLocks/>
          </p:cNvSpPr>
          <p:nvPr/>
        </p:nvSpPr>
        <p:spPr>
          <a:xfrm>
            <a:off x="4713513" y="1385018"/>
            <a:ext cx="4158343" cy="383770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/>
              <a:t>Farklar  nerden </a:t>
            </a:r>
            <a:r>
              <a:rPr lang="tr-TR" sz="2400" dirty="0" smtClean="0"/>
              <a:t>kaynaklanır?</a:t>
            </a:r>
            <a:endParaRPr lang="tr-TR" sz="2400" dirty="0"/>
          </a:p>
          <a:p>
            <a:pPr lvl="1"/>
            <a:r>
              <a:rPr lang="tr-TR" sz="2100" dirty="0"/>
              <a:t>Sistematik </a:t>
            </a:r>
            <a:r>
              <a:rPr lang="tr-TR" sz="2100" dirty="0" smtClean="0"/>
              <a:t>(</a:t>
            </a:r>
            <a:r>
              <a:rPr lang="tr-TR" sz="2100" dirty="0"/>
              <a:t>Yöntemin etkisi)</a:t>
            </a:r>
          </a:p>
          <a:p>
            <a:pPr lvl="1"/>
            <a:r>
              <a:rPr lang="tr-TR" sz="2100" dirty="0"/>
              <a:t>Sistematik olmayan (Hata)</a:t>
            </a:r>
          </a:p>
          <a:p>
            <a:endParaRPr lang="tr-TR" sz="2400" dirty="0"/>
          </a:p>
          <a:p>
            <a:r>
              <a:rPr lang="tr-TR" sz="2400" dirty="0"/>
              <a:t>İstatistik bu farkı ortaya çıkarır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r>
              <a:rPr lang="tr-TR" sz="2400" dirty="0"/>
              <a:t>Sistematik olmayan değişkenliği azaltmanın yolu </a:t>
            </a:r>
            <a:r>
              <a:rPr lang="tr-TR" sz="2400" dirty="0" smtClean="0"/>
              <a:t>R_D_M</a:t>
            </a:r>
            <a:r>
              <a:rPr lang="tr-TR" sz="2400" dirty="0"/>
              <a:t>.</a:t>
            </a:r>
          </a:p>
          <a:p>
            <a:pPr lvl="1"/>
            <a:r>
              <a:rPr lang="tr-TR" sz="2100" dirty="0" err="1"/>
              <a:t>Confounding</a:t>
            </a:r>
            <a:r>
              <a:rPr lang="tr-TR" sz="2100" dirty="0"/>
              <a:t> değişkenler açısından da eşit </a:t>
            </a:r>
            <a:r>
              <a:rPr lang="tr-TR" sz="2100" dirty="0" smtClean="0"/>
              <a:t>olmalı.</a:t>
            </a:r>
            <a:endParaRPr lang="tr-TR" sz="2100" dirty="0"/>
          </a:p>
        </p:txBody>
      </p:sp>
      <p:sp>
        <p:nvSpPr>
          <p:cNvPr id="11" name="Oval 10"/>
          <p:cNvSpPr/>
          <p:nvPr/>
        </p:nvSpPr>
        <p:spPr>
          <a:xfrm>
            <a:off x="484410" y="2675393"/>
            <a:ext cx="1756378" cy="2547333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 dirty="0"/>
          </a:p>
          <a:p>
            <a:pPr algn="ctr"/>
            <a:r>
              <a:rPr lang="tr-TR" sz="1350" dirty="0"/>
              <a:t>3</a:t>
            </a:r>
          </a:p>
          <a:p>
            <a:pPr algn="ctr"/>
            <a:r>
              <a:rPr lang="tr-TR" sz="1350" dirty="0"/>
              <a:t>4     5   1   4     7</a:t>
            </a:r>
          </a:p>
          <a:p>
            <a:pPr algn="ctr"/>
            <a:endParaRPr lang="tr-TR" sz="1350" dirty="0"/>
          </a:p>
          <a:p>
            <a:pPr algn="ctr"/>
            <a:r>
              <a:rPr lang="tr-TR" sz="1350" dirty="0"/>
              <a:t>7</a:t>
            </a:r>
          </a:p>
          <a:p>
            <a:pPr algn="ctr"/>
            <a:r>
              <a:rPr lang="tr-TR" sz="1350" dirty="0"/>
              <a:t>2    4            2     3  </a:t>
            </a:r>
          </a:p>
          <a:p>
            <a:pPr algn="ctr"/>
            <a:r>
              <a:rPr lang="tr-TR" sz="1350" dirty="0"/>
              <a:t>8</a:t>
            </a:r>
          </a:p>
          <a:p>
            <a:pPr algn="ctr"/>
            <a:r>
              <a:rPr lang="tr-TR" sz="1350" dirty="0"/>
              <a:t>   7        7    7</a:t>
            </a:r>
          </a:p>
          <a:p>
            <a:pPr algn="ctr"/>
            <a:endParaRPr lang="tr-TR" sz="1350" dirty="0"/>
          </a:p>
          <a:p>
            <a:pPr algn="ctr"/>
            <a:r>
              <a:rPr lang="tr-TR" sz="1350" dirty="0"/>
              <a:t>1                          3</a:t>
            </a:r>
          </a:p>
          <a:p>
            <a:pPr algn="ctr"/>
            <a:endParaRPr lang="tr-TR" sz="1350" dirty="0"/>
          </a:p>
        </p:txBody>
      </p:sp>
      <p:sp>
        <p:nvSpPr>
          <p:cNvPr id="12" name="Oval 11"/>
          <p:cNvSpPr/>
          <p:nvPr/>
        </p:nvSpPr>
        <p:spPr>
          <a:xfrm>
            <a:off x="2637077" y="2718194"/>
            <a:ext cx="1756378" cy="2461730"/>
          </a:xfrm>
          <a:prstGeom prst="ellips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 dirty="0"/>
          </a:p>
          <a:p>
            <a:pPr algn="ctr"/>
            <a:endParaRPr lang="tr-TR" sz="1350" dirty="0" smtClean="0"/>
          </a:p>
          <a:p>
            <a:pPr algn="ctr"/>
            <a:r>
              <a:rPr lang="tr-TR" sz="1350" dirty="0" smtClean="0"/>
              <a:t>2    </a:t>
            </a:r>
            <a:r>
              <a:rPr lang="tr-TR" sz="1350" dirty="0"/>
              <a:t>1                          3    </a:t>
            </a:r>
          </a:p>
          <a:p>
            <a:pPr algn="ctr"/>
            <a:r>
              <a:rPr lang="tr-TR" sz="1350" dirty="0"/>
              <a:t>2</a:t>
            </a:r>
          </a:p>
          <a:p>
            <a:pPr algn="ctr"/>
            <a:endParaRPr lang="tr-TR" sz="1350" dirty="0"/>
          </a:p>
          <a:p>
            <a:pPr algn="ctr"/>
            <a:r>
              <a:rPr lang="tr-TR" sz="1350" dirty="0"/>
              <a:t>4     5   1    5     7</a:t>
            </a:r>
          </a:p>
          <a:p>
            <a:pPr algn="ctr"/>
            <a:endParaRPr lang="tr-TR" sz="1350" dirty="0"/>
          </a:p>
          <a:p>
            <a:pPr algn="ctr"/>
            <a:r>
              <a:rPr lang="tr-TR" sz="1350" dirty="0"/>
              <a:t>7      2        4            2        3  </a:t>
            </a:r>
          </a:p>
          <a:p>
            <a:pPr algn="ctr"/>
            <a:r>
              <a:rPr lang="tr-TR" sz="1350" dirty="0"/>
              <a:t>8</a:t>
            </a:r>
          </a:p>
          <a:p>
            <a:pPr algn="ctr"/>
            <a:r>
              <a:rPr lang="tr-TR" sz="1350" dirty="0"/>
              <a:t>   7          7    7</a:t>
            </a:r>
          </a:p>
          <a:p>
            <a:pPr algn="ctr"/>
            <a:endParaRPr lang="tr-TR" sz="1350" dirty="0"/>
          </a:p>
          <a:p>
            <a:pPr algn="ctr"/>
            <a:endParaRPr lang="tr-TR" sz="1350" dirty="0"/>
          </a:p>
        </p:txBody>
      </p:sp>
    </p:spTree>
    <p:extLst>
      <p:ext uri="{BB962C8B-B14F-4D97-AF65-F5344CB8AC3E}">
        <p14:creationId xmlns:p14="http://schemas.microsoft.com/office/powerpoint/2010/main" val="28923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Bağımlı Gruplar Karşılaştırma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420890"/>
              </p:ext>
            </p:extLst>
          </p:nvPr>
        </p:nvGraphicFramePr>
        <p:xfrm>
          <a:off x="2305672" y="1264927"/>
          <a:ext cx="4249505" cy="440961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173796"/>
                <a:gridCol w="1140031"/>
                <a:gridCol w="1033153"/>
                <a:gridCol w="902525"/>
              </a:tblGrid>
              <a:tr h="289939">
                <a:tc>
                  <a:txBody>
                    <a:bodyPr/>
                    <a:lstStyle/>
                    <a:p>
                      <a:pPr algn="l"/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Okul (deneme net sayısı)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Dershane</a:t>
                      </a:r>
                      <a:r>
                        <a:rPr lang="tr-TR" sz="1500" baseline="0" dirty="0" smtClean="0"/>
                        <a:t> </a:t>
                      </a:r>
                      <a:r>
                        <a:rPr lang="tr-TR" sz="1500" dirty="0" smtClean="0"/>
                        <a:t>(deneme net sayısı)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Fark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Öğrenci 1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15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10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5</a:t>
                      </a:r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Öğrenci 2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22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20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2</a:t>
                      </a:r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Öğrenci 3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18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19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-1</a:t>
                      </a:r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Öğrenci 4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5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4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1</a:t>
                      </a:r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Öğrenci 5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40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33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7</a:t>
                      </a:r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Öğrenci 6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20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20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0</a:t>
                      </a:r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Öğrenci 7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14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16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-2</a:t>
                      </a:r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Öğrenci 8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10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14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-4</a:t>
                      </a:r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Öğrenci 9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22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10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12</a:t>
                      </a:r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Öğrenci 10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18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13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5</a:t>
                      </a:r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Ortalama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18.4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15.9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2.5</a:t>
                      </a:r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S.</a:t>
                      </a:r>
                      <a:r>
                        <a:rPr lang="tr-TR" sz="1500" baseline="0" dirty="0" smtClean="0"/>
                        <a:t> sapma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50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4.67</a:t>
                      </a:r>
                    </a:p>
                  </a:txBody>
                  <a:tcPr marL="56483" marR="56483" marT="37716" marB="3771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7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bulalım…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601950" y="1395794"/>
            <a:ext cx="3186417" cy="45181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400" dirty="0" smtClean="0"/>
              <a:t>Bağımlı gruplar                                                   </a:t>
            </a:r>
          </a:p>
        </p:txBody>
      </p:sp>
      <p:sp>
        <p:nvSpPr>
          <p:cNvPr id="16" name="Metin Yer Tutucusu 4"/>
          <p:cNvSpPr txBox="1">
            <a:spLocks/>
          </p:cNvSpPr>
          <p:nvPr/>
        </p:nvSpPr>
        <p:spPr>
          <a:xfrm>
            <a:off x="4783298" y="1395794"/>
            <a:ext cx="3186417" cy="45062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92" tIns="34296" rIns="68592" bIns="34296" rtlCol="0" anchor="t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/>
              <a:t>Bağımsız  </a:t>
            </a:r>
            <a:r>
              <a:rPr lang="tr-TR" sz="2400" dirty="0" smtClean="0"/>
              <a:t>gruplar                                             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445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 </a:t>
            </a:r>
            <a:r>
              <a:rPr lang="tr-TR" dirty="0" smtClean="0"/>
              <a:t>- Testi Varsayımları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81975" y="1438435"/>
            <a:ext cx="8426399" cy="12216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r-TR" sz="2100" dirty="0"/>
              <a:t>Bağımlı </a:t>
            </a:r>
            <a:r>
              <a:rPr lang="tr-TR" sz="2100" dirty="0" smtClean="0"/>
              <a:t>gruplar için</a:t>
            </a:r>
            <a:r>
              <a:rPr lang="tr-TR" sz="2100" dirty="0"/>
              <a:t>;</a:t>
            </a:r>
          </a:p>
          <a:p>
            <a:r>
              <a:rPr lang="tr-TR" sz="1800" dirty="0" smtClean="0"/>
              <a:t>Verilerin </a:t>
            </a:r>
            <a:r>
              <a:rPr lang="tr-TR" sz="1800" dirty="0"/>
              <a:t>normal dağılım gösteren popülasyondan </a:t>
            </a:r>
            <a:r>
              <a:rPr lang="tr-TR" sz="1800" dirty="0" smtClean="0"/>
              <a:t>gelmesi gerekir.</a:t>
            </a:r>
          </a:p>
          <a:p>
            <a:r>
              <a:rPr lang="tr-TR" sz="1800" dirty="0" smtClean="0"/>
              <a:t>En </a:t>
            </a:r>
            <a:r>
              <a:rPr lang="tr-TR" sz="1800" dirty="0"/>
              <a:t>az aralık ölçeğinde olması </a:t>
            </a:r>
            <a:r>
              <a:rPr lang="tr-TR" sz="1800" dirty="0" smtClean="0"/>
              <a:t>gerekir.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03761" y="3039922"/>
            <a:ext cx="8372104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100" dirty="0"/>
              <a:t>Bağımsız gruplar için</a:t>
            </a:r>
            <a:r>
              <a:rPr lang="tr-TR" sz="2100" dirty="0" smtClean="0"/>
              <a:t>;</a:t>
            </a:r>
          </a:p>
          <a:p>
            <a:endParaRPr lang="tr-TR" sz="2100" dirty="0"/>
          </a:p>
          <a:p>
            <a:pPr marL="342900" indent="-342900">
              <a:buFont typeface="Arial" pitchFamily="34" charset="0"/>
              <a:buChar char="•"/>
            </a:pPr>
            <a:r>
              <a:rPr lang="tr-TR" dirty="0" err="1" smtClean="0"/>
              <a:t>Varyansların</a:t>
            </a:r>
            <a:r>
              <a:rPr lang="tr-TR" dirty="0" smtClean="0"/>
              <a:t> </a:t>
            </a:r>
            <a:r>
              <a:rPr lang="tr-TR" dirty="0"/>
              <a:t>homojen olması ve değerlenin birbirinden bağımsız olması gerekir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99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Ortalama </a:t>
            </a:r>
            <a:r>
              <a:rPr lang="tr-TR" dirty="0" smtClean="0"/>
              <a:t>Karşılaştırmanın Hikayesi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045516344"/>
              </p:ext>
            </p:extLst>
          </p:nvPr>
        </p:nvGraphicFramePr>
        <p:xfrm>
          <a:off x="728617" y="1052263"/>
          <a:ext cx="7667237" cy="5122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58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 Testi (Tek grup)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66960" y="996161"/>
            <a:ext cx="793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</a:t>
            </a:r>
            <a:r>
              <a:rPr lang="tr-TR" baseline="-25000" dirty="0"/>
              <a:t>0 : </a:t>
            </a:r>
            <a:r>
              <a:rPr lang="tr-TR" dirty="0"/>
              <a:t> µ </a:t>
            </a:r>
            <a:r>
              <a:rPr lang="tr-TR" dirty="0" smtClean="0"/>
              <a:t>=63                      </a:t>
            </a:r>
            <a:endParaRPr lang="tr-TR" dirty="0"/>
          </a:p>
          <a:p>
            <a:r>
              <a:rPr lang="tr-TR" dirty="0"/>
              <a:t>H</a:t>
            </a:r>
            <a:r>
              <a:rPr lang="tr-TR" baseline="-25000" dirty="0"/>
              <a:t>1 :</a:t>
            </a:r>
            <a:r>
              <a:rPr lang="tr-TR" dirty="0"/>
              <a:t>  µ ≠</a:t>
            </a:r>
            <a:r>
              <a:rPr lang="tr-TR" dirty="0" smtClean="0"/>
              <a:t> 63  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670077" y="1579010"/>
            <a:ext cx="7715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Örneklem ortalamasının 64.25</a:t>
            </a:r>
            <a:r>
              <a:rPr lang="tr-TR" dirty="0"/>
              <a:t> </a:t>
            </a:r>
            <a:r>
              <a:rPr lang="tr-TR" dirty="0" smtClean="0"/>
              <a:t>olduğu 8 kişilik popülasyondan seçilen bir örneklem grubunun ortalamasının 63 olan bir popülasyondan olma ihtimali nedir? </a:t>
            </a:r>
            <a:endParaRPr lang="tr-TR" dirty="0"/>
          </a:p>
          <a:p>
            <a:r>
              <a:rPr lang="tr-TR" dirty="0" smtClean="0"/>
              <a:t>Popülasyon standart sapması bilinmediği için, kullanılan örnek standart sapmayı tahmin etmek zorundayız.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Örnek Standart Sapma : </a:t>
            </a:r>
            <a:endParaRPr lang="tr-TR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46" y="2931849"/>
            <a:ext cx="2913236" cy="1257478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666961" y="4017326"/>
            <a:ext cx="791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Ortalamanın standart hatasını tahmin etmek için standart sapma örneklemini kullanabiliriz.</a:t>
            </a:r>
            <a:endParaRPr lang="tr-TR" dirty="0"/>
          </a:p>
        </p:txBody>
      </p:sp>
      <p:sp>
        <p:nvSpPr>
          <p:cNvPr id="18" name="Dikdörtgen 17"/>
          <p:cNvSpPr/>
          <p:nvPr/>
        </p:nvSpPr>
        <p:spPr>
          <a:xfrm>
            <a:off x="666959" y="4486459"/>
            <a:ext cx="3680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Tahmini ortalamanın </a:t>
            </a:r>
            <a:r>
              <a:rPr lang="tr-TR" dirty="0"/>
              <a:t>standart </a:t>
            </a:r>
            <a:r>
              <a:rPr lang="tr-TR" dirty="0" smtClean="0"/>
              <a:t>hatası: </a:t>
            </a:r>
            <a:endParaRPr lang="tr-TR" dirty="0"/>
          </a:p>
        </p:txBody>
      </p:sp>
      <p:pic>
        <p:nvPicPr>
          <p:cNvPr id="19" name="Picture 2" descr="C:\Users\Sinem\Desktop\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361" y="4448212"/>
            <a:ext cx="1415003" cy="65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Sinem\Desktop\g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640" y="4332067"/>
            <a:ext cx="1627754" cy="64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Metin kutusu 20"/>
          <p:cNvSpPr txBox="1"/>
          <p:nvPr/>
        </p:nvSpPr>
        <p:spPr>
          <a:xfrm>
            <a:off x="729888" y="5068044"/>
            <a:ext cx="8067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Bu t değeri bir t dağılımının </a:t>
            </a:r>
            <a:r>
              <a:rPr lang="tr-TR" dirty="0" err="1" smtClean="0"/>
              <a:t>df</a:t>
            </a:r>
            <a:r>
              <a:rPr lang="tr-TR" dirty="0" smtClean="0"/>
              <a:t>=n-1=7 si  olarak ifade edilir. Böyle yaparak, t testi ile elde edilen  1.387 = 0.208 den daha büyük veya eşit değerlerin olası durumlarını buluruz. Sonuç olarak; alfanın .05 seviyesinde değer almış olması göz önünde tutulursa, araştırmacılar sıfır hipotezini reddedemezler.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53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150" y="1255592"/>
            <a:ext cx="5732833" cy="191517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775" y="3624081"/>
            <a:ext cx="6171997" cy="2107975"/>
          </a:xfrm>
          <a:prstGeom prst="rect">
            <a:avLst/>
          </a:prstGeom>
        </p:spPr>
      </p:pic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1980056" y="0"/>
            <a:ext cx="7165532" cy="764704"/>
          </a:xfrm>
        </p:spPr>
        <p:txBody>
          <a:bodyPr/>
          <a:lstStyle/>
          <a:p>
            <a:r>
              <a:rPr lang="tr-TR" dirty="0"/>
              <a:t>T Testi (Tek grup)</a:t>
            </a:r>
          </a:p>
        </p:txBody>
      </p:sp>
    </p:spTree>
    <p:extLst>
      <p:ext uri="{BB962C8B-B14F-4D97-AF65-F5344CB8AC3E}">
        <p14:creationId xmlns:p14="http://schemas.microsoft.com/office/powerpoint/2010/main" val="37894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Serbestlik </a:t>
            </a:r>
            <a:r>
              <a:rPr lang="tr-TR" dirty="0" smtClean="0"/>
              <a:t>Derecesi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538864" y="1235538"/>
            <a:ext cx="8426399" cy="1794265"/>
          </a:xfrm>
        </p:spPr>
        <p:txBody>
          <a:bodyPr/>
          <a:lstStyle/>
          <a:p>
            <a:r>
              <a:rPr lang="tr-TR" dirty="0"/>
              <a:t>Elimde 4 tane değerim var, ortalaması </a:t>
            </a:r>
            <a:r>
              <a:rPr lang="tr-TR" dirty="0" smtClean="0"/>
              <a:t>6.</a:t>
            </a:r>
            <a:endParaRPr lang="tr-TR" dirty="0"/>
          </a:p>
          <a:p>
            <a:r>
              <a:rPr lang="tr-TR" dirty="0"/>
              <a:t>Bunlardan kaç tanesini serbestçe </a:t>
            </a:r>
            <a:r>
              <a:rPr lang="tr-TR" dirty="0" smtClean="0"/>
              <a:t>belirlersin?</a:t>
            </a:r>
            <a:endParaRPr lang="tr-TR" dirty="0"/>
          </a:p>
          <a:p>
            <a:r>
              <a:rPr lang="tr-TR" dirty="0" smtClean="0"/>
              <a:t>Peki ya 30 </a:t>
            </a:r>
            <a:r>
              <a:rPr lang="tr-TR" dirty="0"/>
              <a:t>değer </a:t>
            </a:r>
            <a:r>
              <a:rPr lang="tr-TR" dirty="0" smtClean="0"/>
              <a:t>olsaydı?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21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Bağımlı Gruplar Karşılaştırma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İçerik Yer Tutucusu 9"/>
          <p:cNvSpPr txBox="1">
            <a:spLocks/>
          </p:cNvSpPr>
          <p:nvPr/>
        </p:nvSpPr>
        <p:spPr>
          <a:xfrm>
            <a:off x="4863925" y="1189933"/>
            <a:ext cx="4281663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Ortalamalar arasındaki fark "0" dan farklı mı?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tr-TR" altLang="tr-TR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Yani bu örnekler ortalamasındaki fark  farklar ortalaması "0" olan bir popülasyondan farklı mı?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tr-TR" altLang="tr-T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tr-TR" altLang="tr-T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tr-TR" altLang="tr-T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tr-TR" altLang="tr-T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tr-TR" altLang="tr-TR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445" y="2855925"/>
            <a:ext cx="1330713" cy="2711811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4804548" y="5520237"/>
            <a:ext cx="4341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  <a:sym typeface="Mathematica1" panose="05000502060100000001" pitchFamily="2" charset="2"/>
              </a:rPr>
              <a:t>α=</a:t>
            </a:r>
            <a:r>
              <a:rPr lang="tr-T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.05 (çift-kuyruk) ve serbestlik derecesi 9   (N-1) ile t değeri = 2.262’dir.  </a:t>
            </a:r>
            <a:endParaRPr lang="tr-TR" dirty="0"/>
          </a:p>
        </p:txBody>
      </p:sp>
      <p:graphicFrame>
        <p:nvGraphicFramePr>
          <p:cNvPr id="10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744479"/>
              </p:ext>
            </p:extLst>
          </p:nvPr>
        </p:nvGraphicFramePr>
        <p:xfrm>
          <a:off x="280843" y="1255521"/>
          <a:ext cx="4249505" cy="440961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173796"/>
                <a:gridCol w="1140031"/>
                <a:gridCol w="1033153"/>
                <a:gridCol w="902525"/>
              </a:tblGrid>
              <a:tr h="289939">
                <a:tc>
                  <a:txBody>
                    <a:bodyPr/>
                    <a:lstStyle/>
                    <a:p>
                      <a:pPr algn="l"/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Okul (deneme net sayısı)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Dershane</a:t>
                      </a:r>
                      <a:r>
                        <a:rPr lang="tr-TR" sz="1500" baseline="0" dirty="0" smtClean="0"/>
                        <a:t> </a:t>
                      </a:r>
                      <a:r>
                        <a:rPr lang="tr-TR" sz="1500" dirty="0" smtClean="0"/>
                        <a:t>(deneme net sayısı)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 smtClean="0"/>
                        <a:t>Fark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Öğrenci 1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15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10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5</a:t>
                      </a:r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Öğrenci 2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22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20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2</a:t>
                      </a:r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Öğrenci 3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18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19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-1</a:t>
                      </a:r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Öğrenci 4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5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4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1</a:t>
                      </a:r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Öğrenci 5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40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33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7</a:t>
                      </a:r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Öğrenci 6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20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20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0</a:t>
                      </a:r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Öğrenci 7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14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16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-2</a:t>
                      </a:r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Öğrenci 8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10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14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-4</a:t>
                      </a:r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Öğrenci 9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22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10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12</a:t>
                      </a:r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Öğrenci 10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18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13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5</a:t>
                      </a:r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Ortalama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18.4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15.9</a:t>
                      </a:r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/>
                        <a:t>2.5</a:t>
                      </a:r>
                    </a:p>
                  </a:txBody>
                  <a:tcPr marL="56483" marR="56483" marT="37716" marB="37716" anchor="ctr"/>
                </a:tc>
              </a:tr>
              <a:tr h="289939">
                <a:tc>
                  <a:txBody>
                    <a:bodyPr/>
                    <a:lstStyle/>
                    <a:p>
                      <a:pPr algn="l"/>
                      <a:r>
                        <a:rPr lang="tr-TR" sz="1500" dirty="0" smtClean="0"/>
                        <a:t>S.</a:t>
                      </a:r>
                      <a:r>
                        <a:rPr lang="tr-TR" sz="1500" baseline="0" dirty="0" smtClean="0"/>
                        <a:t> sapma</a:t>
                      </a:r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500" dirty="0"/>
                    </a:p>
                  </a:txBody>
                  <a:tcPr marL="56483" marR="56483" marT="37716" marB="37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4.67</a:t>
                      </a:r>
                    </a:p>
                  </a:txBody>
                  <a:tcPr marL="56483" marR="56483" marT="37716" marB="3771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17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980056" y="0"/>
            <a:ext cx="7165532" cy="764704"/>
          </a:xfrm>
        </p:spPr>
        <p:txBody>
          <a:bodyPr/>
          <a:lstStyle/>
          <a:p>
            <a:r>
              <a:rPr lang="tr-TR" dirty="0" smtClean="0"/>
              <a:t>Bağımlı Örneklem T Testi</a:t>
            </a:r>
            <a:endParaRPr lang="tr-TR" dirty="0"/>
          </a:p>
        </p:txBody>
      </p:sp>
      <p:sp>
        <p:nvSpPr>
          <p:cNvPr id="11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605" y="1087850"/>
            <a:ext cx="8426399" cy="478942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Bağımlı T </a:t>
            </a:r>
            <a:r>
              <a:rPr lang="tr-TR" sz="2400" dirty="0"/>
              <a:t>testi </a:t>
            </a:r>
            <a:r>
              <a:rPr lang="tr-TR" sz="2400" dirty="0" smtClean="0"/>
              <a:t>(</a:t>
            </a:r>
            <a:r>
              <a:rPr lang="tr-TR" sz="2400" dirty="0" err="1" smtClean="0"/>
              <a:t>Dependent-Samples</a:t>
            </a:r>
            <a:r>
              <a:rPr lang="tr-TR" sz="2400" dirty="0" smtClean="0"/>
              <a:t> </a:t>
            </a:r>
            <a:r>
              <a:rPr lang="tr-TR" sz="2400" dirty="0"/>
              <a:t>T-Test), </a:t>
            </a:r>
            <a:r>
              <a:rPr lang="tr-TR" sz="2400" b="1" dirty="0" smtClean="0"/>
              <a:t>bir</a:t>
            </a:r>
            <a:r>
              <a:rPr lang="tr-TR" sz="2400" dirty="0" smtClean="0"/>
              <a:t> örneklem grubuna ait </a:t>
            </a:r>
            <a:r>
              <a:rPr lang="tr-TR" sz="2400" b="1" dirty="0" smtClean="0"/>
              <a:t>iki farklı</a:t>
            </a:r>
            <a:r>
              <a:rPr lang="tr-TR" sz="2400" dirty="0" smtClean="0"/>
              <a:t> verinin, ortalamaları </a:t>
            </a:r>
            <a:r>
              <a:rPr lang="tr-TR" sz="2400" dirty="0"/>
              <a:t>açısından </a:t>
            </a:r>
            <a:r>
              <a:rPr lang="tr-TR" sz="2400" dirty="0" smtClean="0"/>
              <a:t>aralarında farklılık </a:t>
            </a:r>
            <a:r>
              <a:rPr lang="tr-TR" sz="2400" dirty="0"/>
              <a:t>olup olmadığını araştırmak amacıyla kullanılır.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/>
              <a:t>Örneğin </a:t>
            </a:r>
            <a:r>
              <a:rPr lang="tr-TR" sz="2400" dirty="0" smtClean="0"/>
              <a:t>bir sınıftaki öğrencilerin vize ve final notları arasındaki farklılığa </a:t>
            </a:r>
            <a:r>
              <a:rPr lang="tr-TR" sz="2400" dirty="0"/>
              <a:t>bakmak için </a:t>
            </a:r>
            <a:r>
              <a:rPr lang="tr-TR" sz="2400" dirty="0" smtClean="0"/>
              <a:t>bağımlı örneklem </a:t>
            </a:r>
            <a:r>
              <a:rPr lang="tr-TR" sz="2400" dirty="0"/>
              <a:t>t testi </a:t>
            </a:r>
            <a:r>
              <a:rPr lang="tr-TR" sz="2400" dirty="0" smtClean="0"/>
              <a:t>kullanılır.</a:t>
            </a:r>
            <a:r>
              <a:rPr lang="tr-TR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083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Hipotez </a:t>
            </a:r>
            <a:r>
              <a:rPr lang="tr-TR" dirty="0" smtClean="0"/>
              <a:t>Testi Süreci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17715" y="2503713"/>
            <a:ext cx="8845823" cy="272142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endParaRPr lang="tr-TR" sz="2400" dirty="0" smtClean="0"/>
          </a:p>
          <a:p>
            <a:pPr marL="0" lvl="1" algn="ctr"/>
            <a:r>
              <a:rPr lang="tr-TR" sz="2000" dirty="0" smtClean="0"/>
              <a:t>Uygun </a:t>
            </a:r>
            <a:r>
              <a:rPr lang="tr-TR" sz="2000" dirty="0"/>
              <a:t>istatistik test ve örneklem </a:t>
            </a:r>
            <a:r>
              <a:rPr lang="tr-TR" sz="2000" dirty="0" smtClean="0"/>
              <a:t>dağılımı</a:t>
            </a:r>
          </a:p>
          <a:p>
            <a:pPr marL="0" lvl="1" algn="ctr"/>
            <a:endParaRPr lang="tr-TR" sz="2000" dirty="0"/>
          </a:p>
          <a:p>
            <a:pPr marL="0" lvl="1" algn="ctr"/>
            <a:r>
              <a:rPr lang="tr-TR" sz="2000" dirty="0"/>
              <a:t>Z testi ve Z </a:t>
            </a:r>
            <a:r>
              <a:rPr lang="tr-TR" sz="2000" dirty="0" smtClean="0"/>
              <a:t>dağılımı</a:t>
            </a:r>
          </a:p>
          <a:p>
            <a:pPr marL="0" lvl="1" algn="ctr"/>
            <a:endParaRPr lang="tr-TR" sz="2000" dirty="0"/>
          </a:p>
          <a:p>
            <a:pPr marL="0" lvl="1" algn="ctr"/>
            <a:r>
              <a:rPr lang="tr-TR" sz="2000" dirty="0"/>
              <a:t>T testi ve T </a:t>
            </a:r>
            <a:r>
              <a:rPr lang="tr-TR" sz="2000" dirty="0" smtClean="0"/>
              <a:t>dağılımı</a:t>
            </a:r>
          </a:p>
          <a:p>
            <a:pPr marL="0" lvl="1" algn="ctr"/>
            <a:endParaRPr lang="tr-TR" sz="2000" dirty="0"/>
          </a:p>
          <a:p>
            <a:pPr marL="0" lvl="1" algn="ctr"/>
            <a:r>
              <a:rPr lang="tr-TR" sz="2000" dirty="0"/>
              <a:t>Tip I hata (,01 - ,05 ..)</a:t>
            </a:r>
          </a:p>
          <a:p>
            <a:pPr algn="ctr"/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7715" y="1850573"/>
            <a:ext cx="2209799" cy="4680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1. Hipotez Kurma</a:t>
            </a:r>
            <a:endParaRPr lang="tr-TR" sz="1400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427514" y="1850572"/>
            <a:ext cx="2209799" cy="4680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2. Karar Kuralını Koyma</a:t>
            </a:r>
            <a:endParaRPr lang="tr-TR" sz="1400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4637313" y="1850572"/>
            <a:ext cx="2209799" cy="4680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3. Test İstatistiklerini Hesaplama</a:t>
            </a:r>
            <a:endParaRPr lang="tr-TR" sz="1400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6853739" y="1850572"/>
            <a:ext cx="2209799" cy="46808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4. İstatistiksel Sonuç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3486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980056" y="0"/>
            <a:ext cx="7165532" cy="764704"/>
          </a:xfrm>
        </p:spPr>
        <p:txBody>
          <a:bodyPr/>
          <a:lstStyle/>
          <a:p>
            <a:r>
              <a:rPr lang="tr-TR" dirty="0" smtClean="0"/>
              <a:t>Bağımlı Örneklem T </a:t>
            </a:r>
            <a:r>
              <a:rPr lang="tr-TR" dirty="0"/>
              <a:t>Testi (Örnek)</a:t>
            </a:r>
          </a:p>
        </p:txBody>
      </p:sp>
      <p:sp>
        <p:nvSpPr>
          <p:cNvPr id="11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605" y="1087850"/>
            <a:ext cx="8426399" cy="4789422"/>
          </a:xfrm>
        </p:spPr>
        <p:txBody>
          <a:bodyPr>
            <a:normAutofit/>
          </a:bodyPr>
          <a:lstStyle/>
          <a:p>
            <a:r>
              <a:rPr lang="tr-TR" sz="2400" dirty="0"/>
              <a:t>Atatürk Üniversitesi İktisadi ve İdari Bilimler </a:t>
            </a:r>
            <a:r>
              <a:rPr lang="tr-TR" sz="2400" dirty="0" smtClean="0"/>
              <a:t>Fakültesi’nde </a:t>
            </a:r>
            <a:r>
              <a:rPr lang="tr-TR" sz="2400" dirty="0"/>
              <a:t>okuyan işletme bölümü 1. sınıf öğrencilerinin inkılap tarihi dersinden aldıkları vize ve final notları arasında anlamlı bir fakın olup </a:t>
            </a:r>
            <a:r>
              <a:rPr lang="tr-TR" sz="2400" dirty="0" smtClean="0"/>
              <a:t>olmadığına bakalım.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921223" y="3087806"/>
            <a:ext cx="7649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H</a:t>
            </a:r>
            <a:r>
              <a:rPr lang="tr-TR" b="1" baseline="-25000" dirty="0"/>
              <a:t>0</a:t>
            </a:r>
            <a:r>
              <a:rPr lang="tr-TR" b="1" dirty="0"/>
              <a:t> Hipotezi =</a:t>
            </a:r>
            <a:r>
              <a:rPr lang="tr-TR" dirty="0"/>
              <a:t> Öğrencilerin vize ve final notları arasında anlamlı bir fark yoktur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/>
          </a:p>
          <a:p>
            <a:r>
              <a:rPr lang="tr-TR" b="1" dirty="0"/>
              <a:t>H</a:t>
            </a:r>
            <a:r>
              <a:rPr lang="tr-TR" b="1" baseline="-25000" dirty="0"/>
              <a:t>1</a:t>
            </a:r>
            <a:r>
              <a:rPr lang="tr-TR" b="1" dirty="0"/>
              <a:t> Hipotezi = </a:t>
            </a:r>
            <a:r>
              <a:rPr lang="tr-TR" dirty="0"/>
              <a:t>Vize ve final sınavı notları arasında anlamlı fark vardır.</a:t>
            </a:r>
          </a:p>
        </p:txBody>
      </p:sp>
    </p:spTree>
    <p:extLst>
      <p:ext uri="{BB962C8B-B14F-4D97-AF65-F5344CB8AC3E}">
        <p14:creationId xmlns:p14="http://schemas.microsoft.com/office/powerpoint/2010/main" val="30873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980056" y="0"/>
            <a:ext cx="7165532" cy="764704"/>
          </a:xfrm>
        </p:spPr>
        <p:txBody>
          <a:bodyPr/>
          <a:lstStyle/>
          <a:p>
            <a:r>
              <a:rPr lang="tr-TR" dirty="0" smtClean="0"/>
              <a:t>Bağımlı Örneklem T Testi (SPSS)</a:t>
            </a:r>
            <a:endParaRPr lang="tr-TR" dirty="0"/>
          </a:p>
        </p:txBody>
      </p:sp>
      <p:pic>
        <p:nvPicPr>
          <p:cNvPr id="13" name="Resim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5" y="941695"/>
            <a:ext cx="5205529" cy="289509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Resim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88" y="3259086"/>
            <a:ext cx="4930977" cy="329184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3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980056" y="0"/>
            <a:ext cx="7165532" cy="764704"/>
          </a:xfrm>
        </p:spPr>
        <p:txBody>
          <a:bodyPr/>
          <a:lstStyle/>
          <a:p>
            <a:r>
              <a:rPr lang="tr-TR" dirty="0" smtClean="0"/>
              <a:t>Bağımlı Örneklem T Testi (Sonuç)</a:t>
            </a:r>
            <a:endParaRPr lang="tr-TR" dirty="0"/>
          </a:p>
        </p:txBody>
      </p:sp>
      <p:pic>
        <p:nvPicPr>
          <p:cNvPr id="8" name="Resim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4" b="267"/>
          <a:stretch/>
        </p:blipFill>
        <p:spPr>
          <a:xfrm>
            <a:off x="109180" y="1236896"/>
            <a:ext cx="8899928" cy="47160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7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980056" y="0"/>
            <a:ext cx="7165532" cy="764704"/>
          </a:xfrm>
        </p:spPr>
        <p:txBody>
          <a:bodyPr/>
          <a:lstStyle/>
          <a:p>
            <a:r>
              <a:rPr lang="tr-TR" dirty="0" smtClean="0"/>
              <a:t>Bağımlı Örneklem T Testi (Sonuç)</a:t>
            </a:r>
            <a:endParaRPr lang="tr-TR" dirty="0"/>
          </a:p>
        </p:txBody>
      </p:sp>
      <p:pic>
        <p:nvPicPr>
          <p:cNvPr id="9" name="Resim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2" b="1431"/>
          <a:stretch/>
        </p:blipFill>
        <p:spPr>
          <a:xfrm>
            <a:off x="0" y="1480624"/>
            <a:ext cx="9145588" cy="19800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ikdörtgen 1"/>
          <p:cNvSpPr/>
          <p:nvPr/>
        </p:nvSpPr>
        <p:spPr>
          <a:xfrm>
            <a:off x="205510" y="3785696"/>
            <a:ext cx="87345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/>
              <a:t>Öğrencilerin </a:t>
            </a:r>
            <a:r>
              <a:rPr lang="tr-TR" sz="2000" dirty="0"/>
              <a:t>vize notları (M= 65.10, SD = 16.898) ve final notları (M=69.20, SD=12.193) arasında anlamlı bir fark yoktur  t(39) = -1,798, p=0.80. </a:t>
            </a:r>
          </a:p>
        </p:txBody>
      </p:sp>
    </p:spTree>
    <p:extLst>
      <p:ext uri="{BB962C8B-B14F-4D97-AF65-F5344CB8AC3E}">
        <p14:creationId xmlns:p14="http://schemas.microsoft.com/office/powerpoint/2010/main" val="15480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Bağımsız Gruplar Karşılaştırma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İçerik Yer Tutucusu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0" y="1235351"/>
            <a:ext cx="1209250" cy="120925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595" y="1235351"/>
            <a:ext cx="1209507" cy="1209507"/>
          </a:xfrm>
          <a:prstGeom prst="rect">
            <a:avLst/>
          </a:prstGeom>
        </p:spPr>
      </p:pic>
      <p:sp>
        <p:nvSpPr>
          <p:cNvPr id="10" name="İçerik Yer Tutucusu 10"/>
          <p:cNvSpPr txBox="1">
            <a:spLocks/>
          </p:cNvSpPr>
          <p:nvPr/>
        </p:nvSpPr>
        <p:spPr>
          <a:xfrm>
            <a:off x="4713513" y="1385018"/>
            <a:ext cx="4158343" cy="383770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/>
              <a:t>Farklar  nerden </a:t>
            </a:r>
            <a:r>
              <a:rPr lang="tr-TR" sz="2400" dirty="0" smtClean="0"/>
              <a:t>kaynaklanır?</a:t>
            </a:r>
            <a:endParaRPr lang="tr-TR" sz="2400" dirty="0"/>
          </a:p>
          <a:p>
            <a:pPr lvl="1"/>
            <a:r>
              <a:rPr lang="tr-TR" sz="2100" dirty="0"/>
              <a:t>Sistematik </a:t>
            </a:r>
            <a:r>
              <a:rPr lang="tr-TR" sz="2100" dirty="0" smtClean="0"/>
              <a:t>(</a:t>
            </a:r>
            <a:r>
              <a:rPr lang="tr-TR" sz="2100" dirty="0"/>
              <a:t>Yöntemin etkisi)</a:t>
            </a:r>
          </a:p>
          <a:p>
            <a:pPr lvl="1"/>
            <a:r>
              <a:rPr lang="tr-TR" sz="2100" dirty="0"/>
              <a:t>Sistematik olmayan (Hata)</a:t>
            </a:r>
          </a:p>
          <a:p>
            <a:endParaRPr lang="tr-TR" sz="2400" dirty="0"/>
          </a:p>
          <a:p>
            <a:r>
              <a:rPr lang="tr-TR" sz="2400" dirty="0"/>
              <a:t>İstatistik bu farkı ortaya çıkarır</a:t>
            </a:r>
            <a:r>
              <a:rPr lang="tr-TR" sz="2400" dirty="0" smtClean="0"/>
              <a:t>.</a:t>
            </a:r>
          </a:p>
          <a:p>
            <a:endParaRPr lang="tr-TR" sz="2400" dirty="0"/>
          </a:p>
          <a:p>
            <a:r>
              <a:rPr lang="tr-TR" sz="2400" dirty="0"/>
              <a:t>Sistematik olmayan değişkenliği azaltmanın yolu </a:t>
            </a:r>
            <a:r>
              <a:rPr lang="tr-TR" sz="2400" dirty="0" smtClean="0"/>
              <a:t>R_D_M</a:t>
            </a:r>
            <a:r>
              <a:rPr lang="tr-TR" sz="2400" dirty="0"/>
              <a:t>.</a:t>
            </a:r>
          </a:p>
          <a:p>
            <a:pPr lvl="1"/>
            <a:r>
              <a:rPr lang="tr-TR" sz="2100" dirty="0" err="1"/>
              <a:t>Confounding</a:t>
            </a:r>
            <a:r>
              <a:rPr lang="tr-TR" sz="2100" dirty="0"/>
              <a:t> değişkenler açısından da eşit </a:t>
            </a:r>
            <a:r>
              <a:rPr lang="tr-TR" sz="2100" dirty="0" smtClean="0"/>
              <a:t>olmalı.</a:t>
            </a:r>
            <a:endParaRPr lang="tr-TR" sz="2100" dirty="0"/>
          </a:p>
        </p:txBody>
      </p:sp>
      <p:sp>
        <p:nvSpPr>
          <p:cNvPr id="11" name="Oval 10"/>
          <p:cNvSpPr/>
          <p:nvPr/>
        </p:nvSpPr>
        <p:spPr>
          <a:xfrm>
            <a:off x="484410" y="2675393"/>
            <a:ext cx="1756378" cy="2547333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 dirty="0"/>
          </a:p>
          <a:p>
            <a:pPr algn="ctr"/>
            <a:r>
              <a:rPr lang="tr-TR" sz="1350" dirty="0"/>
              <a:t>3</a:t>
            </a:r>
          </a:p>
          <a:p>
            <a:pPr algn="ctr"/>
            <a:r>
              <a:rPr lang="tr-TR" sz="1350" dirty="0"/>
              <a:t>4     5   1   4     7</a:t>
            </a:r>
          </a:p>
          <a:p>
            <a:pPr algn="ctr"/>
            <a:endParaRPr lang="tr-TR" sz="1350" dirty="0"/>
          </a:p>
          <a:p>
            <a:pPr algn="ctr"/>
            <a:r>
              <a:rPr lang="tr-TR" sz="1350" dirty="0"/>
              <a:t>7</a:t>
            </a:r>
          </a:p>
          <a:p>
            <a:pPr algn="ctr"/>
            <a:r>
              <a:rPr lang="tr-TR" sz="1350" dirty="0"/>
              <a:t>2    4            2     3  </a:t>
            </a:r>
          </a:p>
          <a:p>
            <a:pPr algn="ctr"/>
            <a:r>
              <a:rPr lang="tr-TR" sz="1350" dirty="0"/>
              <a:t>8</a:t>
            </a:r>
          </a:p>
          <a:p>
            <a:pPr algn="ctr"/>
            <a:r>
              <a:rPr lang="tr-TR" sz="1350" dirty="0"/>
              <a:t>   7        7    7</a:t>
            </a:r>
          </a:p>
          <a:p>
            <a:pPr algn="ctr"/>
            <a:endParaRPr lang="tr-TR" sz="1350" dirty="0"/>
          </a:p>
          <a:p>
            <a:pPr algn="ctr"/>
            <a:r>
              <a:rPr lang="tr-TR" sz="1350" dirty="0"/>
              <a:t>1                          3</a:t>
            </a:r>
          </a:p>
          <a:p>
            <a:pPr algn="ctr"/>
            <a:endParaRPr lang="tr-TR" sz="1350" dirty="0"/>
          </a:p>
        </p:txBody>
      </p:sp>
      <p:sp>
        <p:nvSpPr>
          <p:cNvPr id="12" name="Oval 11"/>
          <p:cNvSpPr/>
          <p:nvPr/>
        </p:nvSpPr>
        <p:spPr>
          <a:xfrm>
            <a:off x="2637077" y="2718194"/>
            <a:ext cx="1756378" cy="2461730"/>
          </a:xfrm>
          <a:prstGeom prst="ellips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350" dirty="0"/>
          </a:p>
          <a:p>
            <a:pPr algn="ctr"/>
            <a:endParaRPr lang="tr-TR" sz="1350" dirty="0" smtClean="0"/>
          </a:p>
          <a:p>
            <a:pPr algn="ctr"/>
            <a:r>
              <a:rPr lang="tr-TR" sz="1350" dirty="0" smtClean="0"/>
              <a:t>2    </a:t>
            </a:r>
            <a:r>
              <a:rPr lang="tr-TR" sz="1350" dirty="0"/>
              <a:t>1                          3    </a:t>
            </a:r>
          </a:p>
          <a:p>
            <a:pPr algn="ctr"/>
            <a:r>
              <a:rPr lang="tr-TR" sz="1350" dirty="0"/>
              <a:t>2</a:t>
            </a:r>
          </a:p>
          <a:p>
            <a:pPr algn="ctr"/>
            <a:endParaRPr lang="tr-TR" sz="1350" dirty="0"/>
          </a:p>
          <a:p>
            <a:pPr algn="ctr"/>
            <a:r>
              <a:rPr lang="tr-TR" sz="1350" dirty="0"/>
              <a:t>4     5   1    5     7</a:t>
            </a:r>
          </a:p>
          <a:p>
            <a:pPr algn="ctr"/>
            <a:endParaRPr lang="tr-TR" sz="1350" dirty="0"/>
          </a:p>
          <a:p>
            <a:pPr algn="ctr"/>
            <a:r>
              <a:rPr lang="tr-TR" sz="1350" dirty="0"/>
              <a:t>7      2        4            2        3  </a:t>
            </a:r>
          </a:p>
          <a:p>
            <a:pPr algn="ctr"/>
            <a:r>
              <a:rPr lang="tr-TR" sz="1350" dirty="0"/>
              <a:t>8</a:t>
            </a:r>
          </a:p>
          <a:p>
            <a:pPr algn="ctr"/>
            <a:r>
              <a:rPr lang="tr-TR" sz="1350" dirty="0"/>
              <a:t>   7          7    7</a:t>
            </a:r>
          </a:p>
          <a:p>
            <a:pPr algn="ctr"/>
            <a:endParaRPr lang="tr-TR" sz="1350" dirty="0"/>
          </a:p>
          <a:p>
            <a:pPr algn="ctr"/>
            <a:endParaRPr lang="tr-TR" sz="1350" dirty="0"/>
          </a:p>
        </p:txBody>
      </p:sp>
    </p:spTree>
    <p:extLst>
      <p:ext uri="{BB962C8B-B14F-4D97-AF65-F5344CB8AC3E}">
        <p14:creationId xmlns:p14="http://schemas.microsoft.com/office/powerpoint/2010/main" val="37919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Bağımsız Örneklem T- Testi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Bağımsız Ö</a:t>
            </a:r>
            <a:r>
              <a:rPr lang="tr-TR" sz="2400" dirty="0" smtClean="0"/>
              <a:t>rneklem </a:t>
            </a:r>
            <a:r>
              <a:rPr lang="tr-TR" sz="2400" dirty="0"/>
              <a:t>T </a:t>
            </a:r>
            <a:r>
              <a:rPr lang="tr-TR" sz="2400" dirty="0" smtClean="0"/>
              <a:t>Testi </a:t>
            </a:r>
            <a:r>
              <a:rPr lang="tr-TR" sz="2400" dirty="0"/>
              <a:t>(</a:t>
            </a:r>
            <a:r>
              <a:rPr lang="tr-TR" sz="2400" dirty="0" err="1"/>
              <a:t>Independent-Samples</a:t>
            </a:r>
            <a:r>
              <a:rPr lang="tr-TR" sz="2400" dirty="0"/>
              <a:t> </a:t>
            </a:r>
            <a:r>
              <a:rPr lang="tr-TR" sz="2400" dirty="0" smtClean="0"/>
              <a:t>    T-Test</a:t>
            </a:r>
            <a:r>
              <a:rPr lang="tr-TR" sz="2400" dirty="0"/>
              <a:t>), iki örneklem grubu arasında ortalamalar açısından fark olup olmadığını araştırmak amacıyla kullanılır. İki grubun üyeleri birbirinden </a:t>
            </a:r>
            <a:r>
              <a:rPr lang="tr-TR" sz="2400" dirty="0" smtClean="0"/>
              <a:t>farklıdır.</a:t>
            </a:r>
          </a:p>
          <a:p>
            <a:endParaRPr lang="tr-TR" sz="2400" dirty="0" smtClean="0"/>
          </a:p>
          <a:p>
            <a:r>
              <a:rPr lang="tr-TR" sz="2400" dirty="0"/>
              <a:t>Örneğin kadın-erkek, evli-bekar arasındaki farklılığa bakmak için bağımsız iki örnek t testi </a:t>
            </a:r>
            <a:r>
              <a:rPr lang="tr-TR" sz="2400" dirty="0" smtClean="0"/>
              <a:t>kullanılır.</a:t>
            </a:r>
            <a:r>
              <a:rPr lang="tr-TR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095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Bağımsız Örneklem T- Testi Formülleri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5669" y="1526993"/>
            <a:ext cx="2747023" cy="85131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1462" y="1541284"/>
            <a:ext cx="2961410" cy="869853"/>
          </a:xfrm>
          <a:prstGeom prst="rect">
            <a:avLst/>
          </a:prstGeom>
        </p:spPr>
      </p:pic>
      <p:sp>
        <p:nvSpPr>
          <p:cNvPr id="8" name="Sağ Ok 7"/>
          <p:cNvSpPr/>
          <p:nvPr/>
        </p:nvSpPr>
        <p:spPr>
          <a:xfrm>
            <a:off x="4163790" y="1894323"/>
            <a:ext cx="403946" cy="168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/>
          </a:p>
        </p:txBody>
      </p:sp>
      <p:sp>
        <p:nvSpPr>
          <p:cNvPr id="9" name="Metin kutusu 8"/>
          <p:cNvSpPr txBox="1"/>
          <p:nvPr/>
        </p:nvSpPr>
        <p:spPr>
          <a:xfrm>
            <a:off x="240009" y="1853590"/>
            <a:ext cx="1455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Bağımsız </a:t>
            </a:r>
            <a:r>
              <a:rPr lang="tr-TR" sz="1400" b="1" dirty="0" smtClean="0"/>
              <a:t>T-Testi</a:t>
            </a:r>
            <a:r>
              <a:rPr lang="tr-TR" sz="1400" b="1" dirty="0"/>
              <a:t>: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" y="2943912"/>
            <a:ext cx="4553805" cy="100729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4692"/>
            <a:ext cx="4940490" cy="110329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90" y="2629207"/>
            <a:ext cx="4985739" cy="760021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41" y="4418552"/>
            <a:ext cx="2744225" cy="1385833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27" y="3325579"/>
            <a:ext cx="5105952" cy="78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644" y="1637731"/>
            <a:ext cx="4687171" cy="126944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63" y="3158212"/>
            <a:ext cx="2751125" cy="2137567"/>
          </a:xfrm>
          <a:prstGeom prst="rect">
            <a:avLst/>
          </a:prstGeom>
        </p:spPr>
      </p:pic>
      <p:sp>
        <p:nvSpPr>
          <p:cNvPr id="10" name="Unvan 1"/>
          <p:cNvSpPr>
            <a:spLocks noGrp="1"/>
          </p:cNvSpPr>
          <p:nvPr>
            <p:ph type="title"/>
          </p:nvPr>
        </p:nvSpPr>
        <p:spPr>
          <a:xfrm>
            <a:off x="1980056" y="0"/>
            <a:ext cx="7165532" cy="76470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Bağımsız Örneklem T- Testi Formülleri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21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1968635" y="89964"/>
            <a:ext cx="7188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/>
              <a:t>Bağımsız </a:t>
            </a:r>
            <a:r>
              <a:rPr lang="tr-TR" sz="3200" dirty="0" smtClean="0"/>
              <a:t>Örneklem T- </a:t>
            </a:r>
            <a:r>
              <a:rPr lang="tr-TR" sz="3200" dirty="0"/>
              <a:t>Testi </a:t>
            </a:r>
            <a:r>
              <a:rPr lang="tr-TR" sz="3200" dirty="0" smtClean="0"/>
              <a:t>Varsayımları</a:t>
            </a:r>
            <a:endParaRPr lang="tr-TR" sz="32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tr-TR" sz="2800" dirty="0" smtClean="0"/>
              <a:t>Bağımlı</a:t>
            </a:r>
            <a:r>
              <a:rPr lang="tr-TR" sz="2800" dirty="0"/>
              <a:t>  değişkenin </a:t>
            </a:r>
            <a:r>
              <a:rPr lang="tr-TR" sz="2800" dirty="0" smtClean="0"/>
              <a:t>aralık </a:t>
            </a:r>
            <a:r>
              <a:rPr lang="tr-TR" sz="2800" dirty="0"/>
              <a:t>ya da oranın seviyesinde sürekli bir değişken olması </a:t>
            </a:r>
            <a:r>
              <a:rPr lang="tr-TR" sz="2800" dirty="0" smtClean="0"/>
              <a:t>gerekir.</a:t>
            </a:r>
          </a:p>
          <a:p>
            <a:endParaRPr lang="tr-TR" sz="2800" dirty="0" smtClean="0"/>
          </a:p>
          <a:p>
            <a:r>
              <a:rPr lang="tr-TR" sz="2800" dirty="0"/>
              <a:t>B</a:t>
            </a:r>
            <a:r>
              <a:rPr lang="tr-TR" sz="2800" dirty="0" smtClean="0"/>
              <a:t>ağımsız </a:t>
            </a:r>
            <a:r>
              <a:rPr lang="tr-TR" sz="2800" dirty="0"/>
              <a:t>değişkenin iki kategorik ve bağımsız grup olması </a:t>
            </a:r>
            <a:r>
              <a:rPr lang="tr-TR" sz="2800" dirty="0" smtClean="0"/>
              <a:t>gerekir. Örneğin; cinsiyet, </a:t>
            </a:r>
            <a:r>
              <a:rPr lang="tr-TR" sz="2800" dirty="0"/>
              <a:t>çalışma </a:t>
            </a:r>
            <a:r>
              <a:rPr lang="tr-TR" sz="2800" dirty="0" smtClean="0"/>
              <a:t>statüsü, </a:t>
            </a:r>
            <a:r>
              <a:rPr lang="tr-TR" sz="2800" dirty="0"/>
              <a:t>sigara içme durumu </a:t>
            </a:r>
            <a:r>
              <a:rPr lang="tr-TR" sz="2800" dirty="0" smtClean="0"/>
              <a:t>vb. </a:t>
            </a:r>
          </a:p>
          <a:p>
            <a:endParaRPr lang="tr-TR" sz="2800" dirty="0" smtClean="0"/>
          </a:p>
          <a:p>
            <a:r>
              <a:rPr lang="tr-TR" sz="2800" dirty="0" smtClean="0"/>
              <a:t>Gözlemlerin </a:t>
            </a:r>
            <a:r>
              <a:rPr lang="tr-TR" sz="2800" dirty="0"/>
              <a:t>bağımsızlığı </a:t>
            </a:r>
            <a:r>
              <a:rPr lang="tr-TR" sz="2800" dirty="0" smtClean="0"/>
              <a:t>gerekir. Her </a:t>
            </a:r>
            <a:r>
              <a:rPr lang="tr-TR" sz="2800" dirty="0"/>
              <a:t>bir grubun içinde ve gruplar arasında bir ilişki olmaması </a:t>
            </a:r>
            <a:r>
              <a:rPr lang="tr-TR" sz="2800" dirty="0" smtClean="0"/>
              <a:t>gerekir. Örneğin; </a:t>
            </a:r>
            <a:r>
              <a:rPr lang="tr-TR" sz="2800" dirty="0"/>
              <a:t>gruplardaki kişiler farklı </a:t>
            </a:r>
            <a:r>
              <a:rPr lang="tr-TR" sz="2800" dirty="0" smtClean="0"/>
              <a:t>olmalıdır.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6206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>
          <a:xfrm>
            <a:off x="1968634" y="89964"/>
            <a:ext cx="71883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/>
              <a:t>Bağımsız Örneklem T- Testi Varsayımları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Anlamda </a:t>
            </a:r>
            <a:r>
              <a:rPr lang="tr-TR" sz="2400" dirty="0"/>
              <a:t>aykırı değerlerin bulunmaması yani küçük bir standart sapma etrafında bulunan değerlerin çok çok ötesinde bir değer verip bağımsız </a:t>
            </a:r>
            <a:r>
              <a:rPr lang="tr-TR" sz="2400" dirty="0" smtClean="0"/>
              <a:t>t testinin geçerliliği azaltacaktır.</a:t>
            </a:r>
          </a:p>
          <a:p>
            <a:endParaRPr lang="tr-TR" sz="2400" dirty="0" smtClean="0"/>
          </a:p>
          <a:p>
            <a:r>
              <a:rPr lang="tr-TR" sz="2400" dirty="0" smtClean="0"/>
              <a:t>Bağımlı </a:t>
            </a:r>
            <a:r>
              <a:rPr lang="tr-TR" sz="2400" dirty="0"/>
              <a:t>değişkenin her bir bağımsız grup içinde normale yakın bir dağılım göstermesi </a:t>
            </a:r>
            <a:r>
              <a:rPr lang="tr-TR" sz="2400" dirty="0" smtClean="0"/>
              <a:t>gerekir. Normale </a:t>
            </a:r>
            <a:r>
              <a:rPr lang="tr-TR" sz="2400" dirty="0"/>
              <a:t>yakın ifadesinden kasıt aslında normalliğini çok dışında </a:t>
            </a:r>
            <a:r>
              <a:rPr lang="tr-TR" sz="2400" dirty="0" smtClean="0"/>
              <a:t>olmadıkça </a:t>
            </a:r>
            <a:r>
              <a:rPr lang="tr-TR" sz="2400" dirty="0"/>
              <a:t>geçerli sonuçlar </a:t>
            </a:r>
            <a:r>
              <a:rPr lang="tr-TR" sz="2400" dirty="0" smtClean="0"/>
              <a:t>vermesidir. </a:t>
            </a:r>
            <a:r>
              <a:rPr lang="tr-TR" sz="2400" dirty="0"/>
              <a:t>N</a:t>
            </a:r>
            <a:r>
              <a:rPr lang="tr-TR" sz="2400" dirty="0" smtClean="0"/>
              <a:t>ormallik </a:t>
            </a:r>
            <a:r>
              <a:rPr lang="tr-TR" sz="2400" dirty="0" err="1"/>
              <a:t>shapiro-wilk</a:t>
            </a:r>
            <a:r>
              <a:rPr lang="tr-TR" sz="2400" dirty="0"/>
              <a:t> testiyle </a:t>
            </a:r>
            <a:r>
              <a:rPr lang="tr-TR" sz="2400" dirty="0" err="1" smtClean="0"/>
              <a:t>SPSS’te</a:t>
            </a:r>
            <a:r>
              <a:rPr lang="tr-TR" sz="2400" dirty="0" smtClean="0"/>
              <a:t> </a:t>
            </a:r>
            <a:r>
              <a:rPr lang="tr-TR" sz="2400" dirty="0"/>
              <a:t>test </a:t>
            </a:r>
            <a:r>
              <a:rPr lang="tr-TR" sz="2400" dirty="0" smtClean="0"/>
              <a:t>edilebilir.</a:t>
            </a:r>
          </a:p>
          <a:p>
            <a:endParaRPr lang="tr-TR" sz="2400" dirty="0" smtClean="0"/>
          </a:p>
          <a:p>
            <a:r>
              <a:rPr lang="tr-TR" sz="2400" dirty="0" err="1" smtClean="0"/>
              <a:t>Varyansların</a:t>
            </a:r>
            <a:r>
              <a:rPr lang="tr-TR" sz="2400" dirty="0" smtClean="0"/>
              <a:t> homojenliği testleri. Bu </a:t>
            </a:r>
            <a:r>
              <a:rPr lang="tr-TR" sz="2400" dirty="0"/>
              <a:t>varsayım SPSS kullanılarak  </a:t>
            </a:r>
            <a:r>
              <a:rPr lang="tr-TR" sz="2400" dirty="0" err="1"/>
              <a:t>Levene</a:t>
            </a:r>
            <a:r>
              <a:rPr lang="tr-TR" sz="2400" dirty="0"/>
              <a:t> testiyle test </a:t>
            </a:r>
            <a:r>
              <a:rPr lang="tr-TR" sz="2400" dirty="0" smtClean="0"/>
              <a:t>edilebilir.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3788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Hipotez </a:t>
            </a:r>
            <a:r>
              <a:rPr lang="tr-TR" dirty="0" smtClean="0"/>
              <a:t>Testi Süreci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17715" y="2503714"/>
            <a:ext cx="8845823" cy="1752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endParaRPr lang="tr-TR" sz="2400" dirty="0" smtClean="0"/>
          </a:p>
          <a:p>
            <a:pPr marL="0" lvl="1" algn="ctr"/>
            <a:r>
              <a:rPr lang="tr-TR" sz="2000" dirty="0" err="1"/>
              <a:t>H</a:t>
            </a:r>
            <a:r>
              <a:rPr lang="tr-TR" sz="2000" baseline="-25000" dirty="0" err="1"/>
              <a:t>o</a:t>
            </a:r>
            <a:r>
              <a:rPr lang="tr-TR" sz="2000" dirty="0"/>
              <a:t> </a:t>
            </a:r>
            <a:r>
              <a:rPr lang="tr-TR" sz="2000" dirty="0" err="1"/>
              <a:t>red</a:t>
            </a:r>
            <a:r>
              <a:rPr lang="tr-TR" sz="2000" dirty="0"/>
              <a:t> </a:t>
            </a:r>
            <a:r>
              <a:rPr lang="tr-TR" sz="2000" dirty="0" smtClean="0"/>
              <a:t>ya da </a:t>
            </a:r>
            <a:r>
              <a:rPr lang="tr-TR" sz="2000" dirty="0"/>
              <a:t>kabul </a:t>
            </a:r>
            <a:r>
              <a:rPr lang="tr-TR" sz="2000" dirty="0" smtClean="0"/>
              <a:t>kararı</a:t>
            </a:r>
            <a:endParaRPr lang="tr-TR" sz="2000" dirty="0"/>
          </a:p>
          <a:p>
            <a:pPr marL="0" lvl="1" algn="ctr"/>
            <a:endParaRPr lang="tr-TR" sz="2000" dirty="0"/>
          </a:p>
          <a:p>
            <a:pPr marL="0" lvl="1" algn="ctr"/>
            <a:r>
              <a:rPr lang="tr-TR" sz="2000" dirty="0"/>
              <a:t>İhtimal alfa seviyesinden az ise </a:t>
            </a:r>
            <a:r>
              <a:rPr lang="tr-TR" sz="2000" dirty="0" err="1"/>
              <a:t>red</a:t>
            </a:r>
            <a:endParaRPr lang="tr-TR" sz="2000" dirty="0"/>
          </a:p>
          <a:p>
            <a:pPr marL="0" lvl="1" algn="ctr"/>
            <a:endParaRPr lang="tr-TR" sz="2000" dirty="0"/>
          </a:p>
          <a:p>
            <a:pPr marL="0" lvl="1" algn="ctr"/>
            <a:r>
              <a:rPr lang="tr-TR" sz="2000" dirty="0"/>
              <a:t>Sonuca göre karar ya da çıkarım</a:t>
            </a:r>
          </a:p>
          <a:p>
            <a:pPr algn="ctr"/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7715" y="1850573"/>
            <a:ext cx="2209799" cy="4680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1. Hipotez Kurma</a:t>
            </a:r>
            <a:endParaRPr lang="tr-TR" sz="1400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427514" y="1850572"/>
            <a:ext cx="2209799" cy="4680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2. Karar Kuralını Koyma</a:t>
            </a:r>
            <a:endParaRPr lang="tr-TR" sz="1400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4637313" y="1850572"/>
            <a:ext cx="2209799" cy="46808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3. Test İstatistiklerini Hesaplama</a:t>
            </a:r>
            <a:endParaRPr lang="tr-TR" sz="1400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6853739" y="1850572"/>
            <a:ext cx="2209799" cy="46808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4. İstatistiksel Sonuç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8705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980056" y="0"/>
            <a:ext cx="7165532" cy="764704"/>
          </a:xfrm>
        </p:spPr>
        <p:txBody>
          <a:bodyPr/>
          <a:lstStyle/>
          <a:p>
            <a:r>
              <a:rPr lang="tr-TR" dirty="0" smtClean="0"/>
              <a:t>Bağımsız Örneklem T Testi (Örnek)</a:t>
            </a:r>
            <a:endParaRPr lang="tr-TR" dirty="0"/>
          </a:p>
        </p:txBody>
      </p:sp>
      <p:sp>
        <p:nvSpPr>
          <p:cNvPr id="11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605" y="1087850"/>
            <a:ext cx="8426399" cy="478942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Atatürk </a:t>
            </a:r>
            <a:r>
              <a:rPr lang="tr-TR" sz="2400" dirty="0"/>
              <a:t>Üniversitesi İktisadi ve İdari Bilimler </a:t>
            </a:r>
            <a:r>
              <a:rPr lang="tr-TR" sz="2400" dirty="0" smtClean="0"/>
              <a:t>Fakültesi’nde </a:t>
            </a:r>
            <a:r>
              <a:rPr lang="tr-TR" sz="2400" dirty="0"/>
              <a:t>okuyan </a:t>
            </a:r>
            <a:r>
              <a:rPr lang="tr-TR" sz="2400" dirty="0" smtClean="0"/>
              <a:t>İşletme bölümü birinci öğretim ve ikinci öğretim öğrencilerinin, final notları arasında anlamlı bir fark var mıdır?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921223" y="3087806"/>
            <a:ext cx="76495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H</a:t>
            </a:r>
            <a:r>
              <a:rPr lang="tr-TR" b="1" baseline="-25000" dirty="0"/>
              <a:t>0</a:t>
            </a:r>
            <a:r>
              <a:rPr lang="tr-TR" b="1" dirty="0"/>
              <a:t> Hipotezi =</a:t>
            </a:r>
            <a:r>
              <a:rPr lang="tr-TR" dirty="0"/>
              <a:t> </a:t>
            </a:r>
            <a:r>
              <a:rPr lang="tr-TR" dirty="0" smtClean="0"/>
              <a:t> Birinci öğretim ve ikinci öğretim öğrencilerinin final notları arasında anlamlı bir fark yoktur. </a:t>
            </a:r>
            <a:endParaRPr lang="tr-TR" dirty="0"/>
          </a:p>
          <a:p>
            <a:endParaRPr lang="tr-TR" dirty="0"/>
          </a:p>
          <a:p>
            <a:r>
              <a:rPr lang="tr-TR" b="1" dirty="0"/>
              <a:t>H</a:t>
            </a:r>
            <a:r>
              <a:rPr lang="tr-TR" b="1" baseline="-25000" dirty="0"/>
              <a:t>1</a:t>
            </a:r>
            <a:r>
              <a:rPr lang="tr-TR" b="1" dirty="0"/>
              <a:t> Hipotezi = </a:t>
            </a:r>
            <a:r>
              <a:rPr lang="tr-TR" dirty="0"/>
              <a:t>Birinci öğretim ve ikinci öğretim öğrencilerinin final notları arasında </a:t>
            </a:r>
            <a:r>
              <a:rPr lang="tr-TR" dirty="0" smtClean="0"/>
              <a:t>anlamlı bir fark vardır.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81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980056" y="0"/>
            <a:ext cx="7165532" cy="764704"/>
          </a:xfrm>
        </p:spPr>
        <p:txBody>
          <a:bodyPr/>
          <a:lstStyle/>
          <a:p>
            <a:r>
              <a:rPr lang="tr-TR" dirty="0" smtClean="0"/>
              <a:t>Bağımsız Örneklem T Testi (SPSS)</a:t>
            </a:r>
            <a:endParaRPr lang="tr-TR" dirty="0"/>
          </a:p>
        </p:txBody>
      </p:sp>
      <p:pic>
        <p:nvPicPr>
          <p:cNvPr id="8" name="Resim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" y="1023583"/>
            <a:ext cx="4718365" cy="286372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Resi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53" y="2778707"/>
            <a:ext cx="5419087" cy="366303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Dikdörtgen 5"/>
          <p:cNvSpPr/>
          <p:nvPr/>
        </p:nvSpPr>
        <p:spPr>
          <a:xfrm>
            <a:off x="5991366" y="5227094"/>
            <a:ext cx="1787857" cy="26066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980056" y="0"/>
            <a:ext cx="7165532" cy="764704"/>
          </a:xfrm>
        </p:spPr>
        <p:txBody>
          <a:bodyPr/>
          <a:lstStyle/>
          <a:p>
            <a:r>
              <a:rPr lang="tr-TR" dirty="0" smtClean="0"/>
              <a:t>Bağımsız Örneklem T Testi (Sonuç)</a:t>
            </a:r>
            <a:endParaRPr lang="tr-TR" dirty="0"/>
          </a:p>
        </p:txBody>
      </p:sp>
      <p:pic>
        <p:nvPicPr>
          <p:cNvPr id="11266" name="Picture 2" descr="Ekran Alıntıs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5" b="2304"/>
          <a:stretch/>
        </p:blipFill>
        <p:spPr bwMode="auto">
          <a:xfrm>
            <a:off x="-12110" y="3308480"/>
            <a:ext cx="9220392" cy="1817597"/>
          </a:xfrm>
          <a:prstGeom prst="rect">
            <a:avLst/>
          </a:prstGeom>
          <a:noFill/>
          <a:ln w="9525">
            <a:solidFill>
              <a:srgbClr val="9436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21" y="1386528"/>
            <a:ext cx="5673634" cy="123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893325" y="4476468"/>
            <a:ext cx="893928" cy="26066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4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980056" y="0"/>
            <a:ext cx="7165532" cy="764704"/>
          </a:xfrm>
        </p:spPr>
        <p:txBody>
          <a:bodyPr/>
          <a:lstStyle/>
          <a:p>
            <a:r>
              <a:rPr lang="tr-TR" dirty="0" smtClean="0"/>
              <a:t>Bağımsız Örneklem T Testi (Sonuç)</a:t>
            </a:r>
            <a:endParaRPr lang="tr-TR" dirty="0"/>
          </a:p>
        </p:txBody>
      </p:sp>
      <p:pic>
        <p:nvPicPr>
          <p:cNvPr id="11266" name="Picture 2" descr="Ekran Alıntıs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5" b="2304"/>
          <a:stretch/>
        </p:blipFill>
        <p:spPr bwMode="auto">
          <a:xfrm>
            <a:off x="-12110" y="1490883"/>
            <a:ext cx="9220392" cy="1817597"/>
          </a:xfrm>
          <a:prstGeom prst="rect">
            <a:avLst/>
          </a:prstGeom>
          <a:noFill/>
          <a:ln w="9525">
            <a:solidFill>
              <a:srgbClr val="9436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4954136" y="2645223"/>
            <a:ext cx="771098" cy="26066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28444" y="3717457"/>
            <a:ext cx="8939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Örgün </a:t>
            </a:r>
            <a:r>
              <a:rPr lang="tr-TR" dirty="0"/>
              <a:t>öğretim </a:t>
            </a:r>
            <a:r>
              <a:rPr lang="tr-TR" dirty="0" smtClean="0"/>
              <a:t>öğrencilerinin </a:t>
            </a:r>
            <a:r>
              <a:rPr lang="tr-TR" dirty="0"/>
              <a:t>final sınavları (M= 68.00 SD = 12.448) ve ikinci öğretim </a:t>
            </a:r>
            <a:r>
              <a:rPr lang="tr-TR" dirty="0" smtClean="0"/>
              <a:t>öğrencilerinin </a:t>
            </a:r>
            <a:r>
              <a:rPr lang="tr-TR" dirty="0"/>
              <a:t>final sınavları (M=70.40, SD=12.133) arasında anlamlı bir fark yoktur,  </a:t>
            </a:r>
            <a:endParaRPr lang="tr-TR" dirty="0" smtClean="0"/>
          </a:p>
          <a:p>
            <a:pPr algn="just"/>
            <a:r>
              <a:rPr lang="tr-TR" dirty="0" smtClean="0"/>
              <a:t>t(38</a:t>
            </a:r>
            <a:r>
              <a:rPr lang="tr-TR" dirty="0"/>
              <a:t>) = -0.617, p</a:t>
            </a:r>
            <a:r>
              <a:rPr lang="tr-TR" dirty="0" smtClean="0"/>
              <a:t>= 0.541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4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01505" y="-13648"/>
            <a:ext cx="7385027" cy="764704"/>
          </a:xfrm>
        </p:spPr>
        <p:txBody>
          <a:bodyPr>
            <a:noAutofit/>
          </a:bodyPr>
          <a:lstStyle/>
          <a:p>
            <a:r>
              <a:rPr lang="tr-TR" sz="2800" dirty="0" smtClean="0"/>
              <a:t>İnceleyelim…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84563" y="1870645"/>
            <a:ext cx="884897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Bağımlı örneklem t-testinin APA stiline göre yazımı:</a:t>
            </a:r>
          </a:p>
          <a:p>
            <a:endParaRPr lang="tr-TR" dirty="0">
              <a:solidFill>
                <a:srgbClr val="000000"/>
              </a:solidFill>
            </a:endParaRPr>
          </a:p>
          <a:p>
            <a:r>
              <a:rPr lang="tr-TR" sz="1200" dirty="0">
                <a:solidFill>
                  <a:srgbClr val="000000"/>
                </a:solidFill>
                <a:hlinkClick r:id="rId2"/>
              </a:rPr>
              <a:t>http://statistics-help-for-students.com/How_do_I_report_paired_samples_T_test_data_in_APA_style.htm#.VRb4ePmsUmk</a:t>
            </a:r>
            <a:endParaRPr lang="tr-TR" sz="1200" dirty="0">
              <a:solidFill>
                <a:srgbClr val="000000"/>
              </a:solidFill>
            </a:endParaRPr>
          </a:p>
          <a:p>
            <a:endParaRPr lang="tr-TR" dirty="0">
              <a:solidFill>
                <a:srgbClr val="000000"/>
              </a:solidFill>
            </a:endParaRPr>
          </a:p>
          <a:p>
            <a:r>
              <a:rPr lang="tr-TR" b="1" dirty="0" smtClean="0"/>
              <a:t>Bağımsız </a:t>
            </a:r>
            <a:r>
              <a:rPr lang="tr-TR" b="1" dirty="0"/>
              <a:t>örneklem t-testinin APA stiline göre yazımı:</a:t>
            </a:r>
          </a:p>
          <a:p>
            <a:endParaRPr lang="tr-TR" b="1" dirty="0">
              <a:hlinkClick r:id="rId3"/>
            </a:endParaRPr>
          </a:p>
          <a:p>
            <a:endParaRPr lang="tr-TR" sz="1200" dirty="0">
              <a:solidFill>
                <a:srgbClr val="000000"/>
              </a:solidFill>
              <a:hlinkClick r:id=""/>
            </a:endParaRPr>
          </a:p>
          <a:p>
            <a:r>
              <a:rPr lang="tr-TR" sz="1200" dirty="0">
                <a:solidFill>
                  <a:srgbClr val="000000"/>
                </a:solidFill>
                <a:hlinkClick r:id="rId3"/>
              </a:rPr>
              <a:t>http://statistics-help-for-students.com/How_do_I_report_independent_samples_T_test_data_in_APA_style.htm#.</a:t>
            </a:r>
            <a:r>
              <a:rPr lang="tr-TR" sz="1200" dirty="0" smtClean="0">
                <a:solidFill>
                  <a:srgbClr val="000000"/>
                </a:solidFill>
                <a:hlinkClick r:id="rId3"/>
              </a:rPr>
              <a:t>VHymSzGsUml</a:t>
            </a:r>
            <a:endParaRPr lang="tr-TR" sz="1200" dirty="0" smtClean="0">
              <a:solidFill>
                <a:srgbClr val="000000"/>
              </a:solidFill>
            </a:endParaRPr>
          </a:p>
          <a:p>
            <a:endParaRPr lang="tr-TR" sz="1200" dirty="0">
              <a:solidFill>
                <a:srgbClr val="000000"/>
              </a:solidFill>
            </a:endParaRPr>
          </a:p>
          <a:p>
            <a:endParaRPr lang="tr-TR" sz="1200" dirty="0" smtClean="0">
              <a:solidFill>
                <a:srgbClr val="000000"/>
              </a:solidFill>
            </a:endParaRPr>
          </a:p>
          <a:p>
            <a:endParaRPr lang="tr-TR" sz="1200" dirty="0">
              <a:solidFill>
                <a:srgbClr val="000000"/>
              </a:solidFill>
            </a:endParaRPr>
          </a:p>
          <a:p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5986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Effect</a:t>
            </a:r>
            <a:r>
              <a:rPr lang="tr-TR" dirty="0" smtClean="0"/>
              <a:t> Size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14"/>
          </p:nvPr>
        </p:nvSpPr>
        <p:spPr>
          <a:xfrm>
            <a:off x="518439" y="1442692"/>
            <a:ext cx="2074640" cy="2310442"/>
          </a:xfrm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r>
              <a:rPr lang="tr-TR" dirty="0" smtClean="0"/>
              <a:t>µ=100</a:t>
            </a:r>
          </a:p>
          <a:p>
            <a:r>
              <a:rPr lang="el-GR" dirty="0" smtClean="0"/>
              <a:t>σ</a:t>
            </a:r>
            <a:r>
              <a:rPr lang="tr-TR" dirty="0" smtClean="0"/>
              <a:t>=15</a:t>
            </a:r>
          </a:p>
          <a:p>
            <a:r>
              <a:rPr lang="tr-TR" dirty="0" smtClean="0"/>
              <a:t>N=2000</a:t>
            </a:r>
          </a:p>
          <a:p>
            <a:r>
              <a:rPr lang="el-GR" dirty="0" smtClean="0"/>
              <a:t>α</a:t>
            </a:r>
            <a:r>
              <a:rPr lang="tr-TR" dirty="0" smtClean="0"/>
              <a:t>=0.01</a:t>
            </a:r>
            <a:endParaRPr lang="tr-TR" dirty="0"/>
          </a:p>
        </p:txBody>
      </p:sp>
      <p:sp>
        <p:nvSpPr>
          <p:cNvPr id="7" name="Sağ Ok 6"/>
          <p:cNvSpPr/>
          <p:nvPr/>
        </p:nvSpPr>
        <p:spPr>
          <a:xfrm>
            <a:off x="2893326" y="2415652"/>
            <a:ext cx="1023582" cy="327546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Yer Tutucusu 5"/>
          <p:cNvSpPr txBox="1">
            <a:spLocks/>
          </p:cNvSpPr>
          <p:nvPr/>
        </p:nvSpPr>
        <p:spPr>
          <a:xfrm>
            <a:off x="4287493" y="1492444"/>
            <a:ext cx="4269653" cy="231044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Bu gruptan alınan 2000 kişilik örneklemin ortalaması: 101</a:t>
            </a:r>
          </a:p>
          <a:p>
            <a:r>
              <a:rPr lang="tr-TR" dirty="0" smtClean="0"/>
              <a:t>p&lt;0.01 </a:t>
            </a:r>
            <a:r>
              <a:rPr lang="tr-TR" b="1" dirty="0" smtClean="0"/>
              <a:t>anlamlı</a:t>
            </a:r>
            <a:endParaRPr lang="tr-TR" b="1" dirty="0"/>
          </a:p>
        </p:txBody>
      </p:sp>
      <p:sp>
        <p:nvSpPr>
          <p:cNvPr id="15" name="Metin Yer Tutucusu 5"/>
          <p:cNvSpPr txBox="1">
            <a:spLocks/>
          </p:cNvSpPr>
          <p:nvPr/>
        </p:nvSpPr>
        <p:spPr>
          <a:xfrm>
            <a:off x="518615" y="4011287"/>
            <a:ext cx="8038531" cy="200737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smtClean="0"/>
              <a:t>100-101 fark çok küçük ama anlamlı. Peki neden?</a:t>
            </a:r>
          </a:p>
          <a:p>
            <a:pPr marL="0" indent="0">
              <a:buNone/>
            </a:pPr>
            <a:r>
              <a:rPr lang="tr-TR" sz="2400" b="1" dirty="0" smtClean="0"/>
              <a:t>- Standart </a:t>
            </a:r>
            <a:r>
              <a:rPr lang="tr-TR" sz="2400" b="1" dirty="0"/>
              <a:t>hata çok küçük</a:t>
            </a:r>
          </a:p>
          <a:p>
            <a:pPr marL="0" indent="0">
              <a:buNone/>
            </a:pPr>
            <a:r>
              <a:rPr lang="tr-TR" sz="2400" b="1" dirty="0" smtClean="0"/>
              <a:t>- Örneklem </a:t>
            </a:r>
            <a:r>
              <a:rPr lang="tr-TR" sz="2400" b="1" dirty="0"/>
              <a:t>sayısı fazla</a:t>
            </a:r>
          </a:p>
          <a:p>
            <a:pPr marL="0" indent="0" algn="ctr"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77181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Effect</a:t>
            </a:r>
            <a:r>
              <a:rPr lang="tr-TR" dirty="0" smtClean="0"/>
              <a:t> Size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4046492" y="4926842"/>
            <a:ext cx="4592541" cy="472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400" dirty="0"/>
              <a:t>http://www.gfurst.net/introduction-to-statistics/index.html</a:t>
            </a:r>
          </a:p>
        </p:txBody>
      </p:sp>
      <p:pic>
        <p:nvPicPr>
          <p:cNvPr id="7170" name="Picture 2" descr="http://www.gfurst.net/introduction-to-statistics/images/effectsi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92" y="1405720"/>
            <a:ext cx="4481311" cy="357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thumb/1/15/Cohens_d_4panel.svg/220px-Cohens_d_4pane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92651"/>
            <a:ext cx="3434190" cy="343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Yer Tutucusu 4"/>
          <p:cNvSpPr txBox="1">
            <a:spLocks/>
          </p:cNvSpPr>
          <p:nvPr/>
        </p:nvSpPr>
        <p:spPr>
          <a:xfrm>
            <a:off x="259218" y="4863153"/>
            <a:ext cx="3220961" cy="4727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400" dirty="0"/>
              <a:t>http://en.wikipedia.org/wiki/Effect_size</a:t>
            </a:r>
          </a:p>
        </p:txBody>
      </p:sp>
    </p:spTree>
    <p:extLst>
      <p:ext uri="{BB962C8B-B14F-4D97-AF65-F5344CB8AC3E}">
        <p14:creationId xmlns:p14="http://schemas.microsoft.com/office/powerpoint/2010/main" val="17138003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Effect</a:t>
            </a:r>
            <a:r>
              <a:rPr lang="tr-TR" dirty="0"/>
              <a:t> Size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211564" y="5349921"/>
            <a:ext cx="5008908" cy="704771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Değişim anlamlı/değil</a:t>
            </a:r>
          </a:p>
          <a:p>
            <a:r>
              <a:rPr lang="tr-TR" dirty="0" err="1" smtClean="0"/>
              <a:t>Effect</a:t>
            </a:r>
            <a:r>
              <a:rPr lang="tr-TR" dirty="0" smtClean="0"/>
              <a:t> size büyük/küçük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54"/>
          <a:stretch/>
        </p:blipFill>
        <p:spPr bwMode="auto">
          <a:xfrm>
            <a:off x="211564" y="1066231"/>
            <a:ext cx="8604890" cy="395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7738281" y="1487606"/>
            <a:ext cx="1078173" cy="3533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211564" y="1495472"/>
            <a:ext cx="31451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1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841006" y="1500331"/>
            <a:ext cx="31451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2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297908" y="1519261"/>
            <a:ext cx="31451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3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44321" y="3254186"/>
            <a:ext cx="31451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4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652816" y="3280088"/>
            <a:ext cx="31451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5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127005" y="3292342"/>
            <a:ext cx="31451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6</a:t>
            </a:r>
            <a:endParaRPr lang="tr-T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708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Effect</a:t>
            </a:r>
            <a:r>
              <a:rPr lang="tr-TR" dirty="0" smtClean="0"/>
              <a:t> Size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dirty="0"/>
              <a:t>Fark anlamlı tamam</a:t>
            </a:r>
          </a:p>
          <a:p>
            <a:r>
              <a:rPr lang="tr-TR" dirty="0"/>
              <a:t>Ama anlamlı olan bu fark ne kadar </a:t>
            </a:r>
            <a:r>
              <a:rPr lang="tr-TR" dirty="0" smtClean="0"/>
              <a:t>büyük?</a:t>
            </a:r>
            <a:endParaRPr lang="tr-TR" dirty="0"/>
          </a:p>
          <a:p>
            <a:r>
              <a:rPr lang="tr-TR" dirty="0" err="1"/>
              <a:t>Effect</a:t>
            </a:r>
            <a:r>
              <a:rPr lang="tr-TR" dirty="0"/>
              <a:t> </a:t>
            </a:r>
            <a:r>
              <a:rPr lang="tr-TR" dirty="0" smtClean="0"/>
              <a:t>size:</a:t>
            </a:r>
            <a:endParaRPr lang="tr-TR" dirty="0"/>
          </a:p>
          <a:p>
            <a:endParaRPr lang="tr-T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88881" y="3258752"/>
            <a:ext cx="5742005" cy="369332"/>
          </a:xfrm>
          <a:prstGeom prst="rect">
            <a:avLst/>
          </a:prstGeom>
          <a:solidFill>
            <a:srgbClr val="DDF2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tr-TR" altLang="tr-TR" dirty="0" err="1">
                <a:sym typeface="Symbol" panose="05050102010706020507" pitchFamily="18" charset="2"/>
              </a:rPr>
              <a:t>Cohen’s</a:t>
            </a:r>
            <a:r>
              <a:rPr lang="tr-TR" altLang="tr-TR" dirty="0">
                <a:sym typeface="Symbol" panose="05050102010706020507" pitchFamily="18" charset="2"/>
              </a:rPr>
              <a:t> d = |</a:t>
            </a:r>
            <a:r>
              <a:rPr lang="tr-TR" altLang="tr-TR" dirty="0" err="1">
                <a:sym typeface="Symbol" panose="05050102010706020507" pitchFamily="18" charset="2"/>
              </a:rPr>
              <a:t>mean</a:t>
            </a:r>
            <a:r>
              <a:rPr lang="tr-TR" altLang="tr-TR" dirty="0">
                <a:sym typeface="Symbol" panose="05050102010706020507" pitchFamily="18" charset="2"/>
              </a:rPr>
              <a:t> </a:t>
            </a:r>
            <a:r>
              <a:rPr lang="tr-TR" altLang="tr-TR" dirty="0" err="1">
                <a:sym typeface="Symbol" panose="05050102010706020507" pitchFamily="18" charset="2"/>
              </a:rPr>
              <a:t>difference</a:t>
            </a:r>
            <a:r>
              <a:rPr lang="tr-TR" altLang="tr-TR" dirty="0">
                <a:sym typeface="Symbol" panose="05050102010706020507" pitchFamily="18" charset="2"/>
              </a:rPr>
              <a:t>|/ </a:t>
            </a:r>
            <a:r>
              <a:rPr lang="tr-TR" altLang="tr-TR" dirty="0" err="1">
                <a:sym typeface="Symbol" panose="05050102010706020507" pitchFamily="18" charset="2"/>
              </a:rPr>
              <a:t>sample</a:t>
            </a:r>
            <a:r>
              <a:rPr lang="tr-TR" altLang="tr-TR" dirty="0">
                <a:sym typeface="Symbol" panose="05050102010706020507" pitchFamily="18" charset="2"/>
              </a:rPr>
              <a:t> </a:t>
            </a:r>
            <a:r>
              <a:rPr lang="tr-TR" altLang="tr-TR" dirty="0" err="1">
                <a:sym typeface="Symbol" panose="05050102010706020507" pitchFamily="18" charset="2"/>
              </a:rPr>
              <a:t>standard</a:t>
            </a:r>
            <a:r>
              <a:rPr lang="tr-TR" altLang="tr-TR" dirty="0">
                <a:sym typeface="Symbol" panose="05050102010706020507" pitchFamily="18" charset="2"/>
              </a:rPr>
              <a:t> </a:t>
            </a:r>
            <a:r>
              <a:rPr lang="tr-TR" altLang="tr-TR" dirty="0" err="1">
                <a:sym typeface="Symbol" panose="05050102010706020507" pitchFamily="18" charset="2"/>
              </a:rPr>
              <a:t>deviation</a:t>
            </a:r>
            <a:endParaRPr lang="en-US" altLang="tr-TR" dirty="0">
              <a:sym typeface="Symbol" panose="05050102010706020507" pitchFamily="18" charset="2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07" y="3974323"/>
            <a:ext cx="4572794" cy="19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3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dirty="0"/>
              <a:t>10 öğrenciye uzaktan 10 öğrenciye sınıf içinde ders veriliyor ve sınav </a:t>
            </a:r>
            <a:r>
              <a:rPr lang="tr-TR" dirty="0" smtClean="0"/>
              <a:t>yapılıyor.</a:t>
            </a:r>
          </a:p>
          <a:p>
            <a:endParaRPr lang="tr-TR" dirty="0"/>
          </a:p>
          <a:p>
            <a:r>
              <a:rPr lang="tr-TR" dirty="0" smtClean="0"/>
              <a:t>Öğrenciler gruba rastgele atanıyor.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82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1- Hipotez Kurma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488755" y="1042694"/>
            <a:ext cx="8426399" cy="5624737"/>
          </a:xfrm>
        </p:spPr>
        <p:txBody>
          <a:bodyPr>
            <a:normAutofit fontScale="55000" lnSpcReduction="20000"/>
          </a:bodyPr>
          <a:lstStyle/>
          <a:p>
            <a:r>
              <a:rPr lang="tr-TR" sz="3100" b="1" dirty="0" smtClean="0"/>
              <a:t>Sıfır </a:t>
            </a:r>
            <a:r>
              <a:rPr lang="tr-TR" sz="3100" b="1" dirty="0"/>
              <a:t>hipotezi (H</a:t>
            </a:r>
            <a:r>
              <a:rPr lang="tr-TR" sz="3100" b="1" baseline="-25000" dirty="0"/>
              <a:t>0</a:t>
            </a:r>
            <a:r>
              <a:rPr lang="tr-TR" sz="3100" b="1" dirty="0"/>
              <a:t>): </a:t>
            </a:r>
            <a:r>
              <a:rPr lang="tr-TR" sz="3100" dirty="0"/>
              <a:t>Örneklem istatistiğini kullanarak hakkında karar vereceğimiz parametre değerinin, değişmediğini, herhangi bir etki altında olmadığını ortaya koyan bir hipotezdir. </a:t>
            </a:r>
            <a:endParaRPr lang="tr-TR" sz="3100" dirty="0" smtClean="0"/>
          </a:p>
          <a:p>
            <a:pPr marL="0" indent="0">
              <a:buNone/>
            </a:pPr>
            <a:endParaRPr lang="tr-TR" sz="4600" dirty="0"/>
          </a:p>
          <a:p>
            <a:r>
              <a:rPr lang="tr-TR" sz="3100" b="1" dirty="0"/>
              <a:t>Alternatif </a:t>
            </a:r>
            <a:r>
              <a:rPr lang="tr-TR" sz="3100" b="1" dirty="0" smtClean="0"/>
              <a:t>Hipotez (H</a:t>
            </a:r>
            <a:r>
              <a:rPr lang="tr-TR" sz="3100" b="1" baseline="-25000" dirty="0" smtClean="0"/>
              <a:t>1</a:t>
            </a:r>
            <a:r>
              <a:rPr lang="tr-TR" sz="3100" b="1" dirty="0"/>
              <a:t>) : </a:t>
            </a:r>
            <a:r>
              <a:rPr lang="tr-TR" sz="3100" dirty="0"/>
              <a:t>İlk hipotezi çürüten bir hipotezdir. </a:t>
            </a:r>
            <a:r>
              <a:rPr lang="tr-TR" sz="3100" dirty="0" smtClean="0"/>
              <a:t>Alternatif </a:t>
            </a:r>
            <a:r>
              <a:rPr lang="tr-TR" sz="3100" dirty="0"/>
              <a:t>hipotezde araştırmanın amacının çok ayrıntılı bir biçimde belirlenmesi söz konusudur. Eğer araştırmacı bu konuda yetersiz ise alternatif hipotezi doğru formüle edemez</a:t>
            </a:r>
            <a:r>
              <a:rPr lang="tr-TR" sz="3100" dirty="0" smtClean="0"/>
              <a:t>.</a:t>
            </a:r>
            <a:endParaRPr lang="tr-TR" sz="4600" dirty="0"/>
          </a:p>
          <a:p>
            <a:pPr marL="0" indent="0">
              <a:buNone/>
            </a:pPr>
            <a:endParaRPr lang="tr-TR" sz="2600" dirty="0" smtClean="0"/>
          </a:p>
          <a:p>
            <a:pPr marL="0" indent="0">
              <a:buNone/>
            </a:pPr>
            <a:r>
              <a:rPr lang="tr-TR" sz="3100" b="1" dirty="0" smtClean="0"/>
              <a:t>Örneğin</a:t>
            </a:r>
            <a:r>
              <a:rPr lang="tr-TR" sz="3100" dirty="0" smtClean="0"/>
              <a:t>; Bir fırında</a:t>
            </a:r>
            <a:r>
              <a:rPr lang="tr-TR" sz="4600" dirty="0" smtClean="0"/>
              <a:t> </a:t>
            </a:r>
            <a:r>
              <a:rPr lang="tr-TR" sz="2900" dirty="0" smtClean="0"/>
              <a:t>ortalama </a:t>
            </a:r>
            <a:r>
              <a:rPr lang="tr-TR" sz="2900" dirty="0"/>
              <a:t>ekmek ağırlığı 500 gr </a:t>
            </a:r>
            <a:r>
              <a:rPr lang="tr-TR" sz="2900" dirty="0" smtClean="0"/>
              <a:t>olacaktır. </a:t>
            </a:r>
            <a:r>
              <a:rPr lang="tr-TR" sz="3100" dirty="0" smtClean="0"/>
              <a:t>Ekmekler </a:t>
            </a:r>
            <a:r>
              <a:rPr lang="tr-TR" sz="3100" dirty="0"/>
              <a:t>500 gr dan noksan üretilse ya da 500 gr dan yüksek üretilse üretim doğru gerçekleşmiyor demektir</a:t>
            </a:r>
            <a:r>
              <a:rPr lang="tr-TR" sz="3100" dirty="0" smtClean="0"/>
              <a:t>.</a:t>
            </a:r>
            <a:r>
              <a:rPr lang="tr-TR" sz="2600" dirty="0"/>
              <a:t> </a:t>
            </a:r>
            <a:endParaRPr lang="tr-TR" sz="2600" dirty="0" smtClean="0"/>
          </a:p>
          <a:p>
            <a:pPr marL="0" indent="0">
              <a:buNone/>
            </a:pPr>
            <a:endParaRPr lang="tr-TR" sz="2600" dirty="0"/>
          </a:p>
          <a:p>
            <a:pPr marL="361950" indent="-361950"/>
            <a:r>
              <a:rPr lang="tr-TR" sz="2900" b="1" dirty="0" smtClean="0"/>
              <a:t>İki </a:t>
            </a:r>
            <a:r>
              <a:rPr lang="tr-TR" sz="2900" b="1" dirty="0"/>
              <a:t>Yönlü Testlerde Hipotezler: (çift kuyruk)</a:t>
            </a:r>
          </a:p>
          <a:p>
            <a:pPr marL="0" indent="0">
              <a:buNone/>
            </a:pPr>
            <a:r>
              <a:rPr lang="tr-TR" sz="2900" dirty="0"/>
              <a:t> </a:t>
            </a:r>
            <a:r>
              <a:rPr lang="tr-TR" sz="2900" dirty="0" smtClean="0"/>
              <a:t>       </a:t>
            </a:r>
            <a:r>
              <a:rPr lang="tr-TR" sz="2900" dirty="0"/>
              <a:t>H</a:t>
            </a:r>
            <a:r>
              <a:rPr lang="tr-TR" sz="2900" baseline="-25000" dirty="0"/>
              <a:t>0 : </a:t>
            </a:r>
            <a:r>
              <a:rPr lang="tr-TR" sz="2900" dirty="0"/>
              <a:t> µ =500,              H</a:t>
            </a:r>
            <a:r>
              <a:rPr lang="tr-TR" sz="2900" baseline="-25000" dirty="0"/>
              <a:t>0  :</a:t>
            </a:r>
            <a:r>
              <a:rPr lang="tr-TR" sz="2900" dirty="0"/>
              <a:t>  µ</a:t>
            </a:r>
            <a:r>
              <a:rPr lang="tr-TR" sz="2900" baseline="-25000" dirty="0"/>
              <a:t>1</a:t>
            </a:r>
            <a:r>
              <a:rPr lang="tr-TR" sz="2900" dirty="0"/>
              <a:t> - µ</a:t>
            </a:r>
            <a:r>
              <a:rPr lang="tr-TR" sz="2900" baseline="-25000" dirty="0"/>
              <a:t>2</a:t>
            </a:r>
            <a:r>
              <a:rPr lang="tr-TR" sz="2900" dirty="0"/>
              <a:t> = 0,              </a:t>
            </a:r>
          </a:p>
          <a:p>
            <a:pPr marL="0" indent="0">
              <a:buNone/>
            </a:pPr>
            <a:r>
              <a:rPr lang="tr-TR" sz="2900" dirty="0" smtClean="0"/>
              <a:t>        </a:t>
            </a:r>
            <a:r>
              <a:rPr lang="tr-TR" sz="2900" dirty="0"/>
              <a:t>H</a:t>
            </a:r>
            <a:r>
              <a:rPr lang="tr-TR" sz="2900" baseline="-25000" dirty="0"/>
              <a:t>1 :   </a:t>
            </a:r>
            <a:r>
              <a:rPr lang="tr-TR" sz="2900" dirty="0"/>
              <a:t>µ ≠ 500                   H</a:t>
            </a:r>
            <a:r>
              <a:rPr lang="tr-TR" sz="2900" baseline="-25000" dirty="0"/>
              <a:t>1 :   </a:t>
            </a:r>
            <a:r>
              <a:rPr lang="tr-TR" sz="2900" dirty="0"/>
              <a:t>µ</a:t>
            </a:r>
            <a:r>
              <a:rPr lang="tr-TR" sz="2900" baseline="-25000" dirty="0"/>
              <a:t>1</a:t>
            </a:r>
            <a:r>
              <a:rPr lang="tr-TR" sz="2900" dirty="0"/>
              <a:t> - µ</a:t>
            </a:r>
            <a:r>
              <a:rPr lang="tr-TR" sz="2900" baseline="-25000" dirty="0"/>
              <a:t>2</a:t>
            </a:r>
            <a:r>
              <a:rPr lang="tr-TR" sz="2900" dirty="0"/>
              <a:t> ≠ 0,               </a:t>
            </a:r>
          </a:p>
          <a:p>
            <a:pPr marL="0" indent="0">
              <a:buNone/>
            </a:pPr>
            <a:r>
              <a:rPr lang="tr-TR" sz="2900" dirty="0"/>
              <a:t> </a:t>
            </a:r>
          </a:p>
          <a:p>
            <a:pPr marL="361950" indent="-361950"/>
            <a:r>
              <a:rPr lang="tr-TR" sz="2900" b="1" dirty="0"/>
              <a:t>Tek yönlü Testlerde Hipotezler:  Sol kuyruk (&lt;)  -  Sağ kuyruk (&gt;)</a:t>
            </a:r>
          </a:p>
          <a:p>
            <a:pPr marL="0" indent="0">
              <a:buNone/>
            </a:pPr>
            <a:r>
              <a:rPr lang="tr-TR" sz="2900" dirty="0" smtClean="0"/>
              <a:t>        H</a:t>
            </a:r>
            <a:r>
              <a:rPr lang="tr-TR" sz="2900" baseline="-25000" dirty="0" smtClean="0"/>
              <a:t>0 </a:t>
            </a:r>
            <a:r>
              <a:rPr lang="tr-TR" sz="2900" baseline="-25000" dirty="0"/>
              <a:t>: </a:t>
            </a:r>
            <a:r>
              <a:rPr lang="tr-TR" sz="2900" dirty="0"/>
              <a:t> µ =500,                      H</a:t>
            </a:r>
            <a:r>
              <a:rPr lang="tr-TR" sz="2900" baseline="-25000" dirty="0"/>
              <a:t>0  :</a:t>
            </a:r>
            <a:r>
              <a:rPr lang="tr-TR" sz="2900" dirty="0"/>
              <a:t>  µ</a:t>
            </a:r>
            <a:r>
              <a:rPr lang="tr-TR" sz="2900" baseline="-25000" dirty="0"/>
              <a:t>1 </a:t>
            </a:r>
            <a:r>
              <a:rPr lang="tr-TR" sz="2900" dirty="0"/>
              <a:t>= µ</a:t>
            </a:r>
            <a:r>
              <a:rPr lang="tr-TR" sz="2900" baseline="-25000" dirty="0"/>
              <a:t>2</a:t>
            </a:r>
            <a:r>
              <a:rPr lang="tr-TR" sz="2900" dirty="0"/>
              <a:t>,                  </a:t>
            </a:r>
            <a:endParaRPr lang="tr-TR" sz="2900" dirty="0" smtClean="0"/>
          </a:p>
          <a:p>
            <a:pPr marL="0" indent="0">
              <a:buNone/>
            </a:pPr>
            <a:r>
              <a:rPr lang="tr-TR" sz="2900" dirty="0"/>
              <a:t> </a:t>
            </a:r>
            <a:r>
              <a:rPr lang="tr-TR" sz="2900" dirty="0" smtClean="0"/>
              <a:t>       H</a:t>
            </a:r>
            <a:r>
              <a:rPr lang="tr-TR" sz="2900" baseline="-25000" dirty="0" smtClean="0"/>
              <a:t>1 </a:t>
            </a:r>
            <a:r>
              <a:rPr lang="tr-TR" sz="2900" baseline="-25000" dirty="0"/>
              <a:t>:</a:t>
            </a:r>
            <a:r>
              <a:rPr lang="tr-TR" sz="2900" dirty="0"/>
              <a:t>  µ &lt; 500 gr   (en az 500 gr olmalı)(sol)            H</a:t>
            </a:r>
            <a:r>
              <a:rPr lang="tr-TR" sz="2900" baseline="-25000" dirty="0"/>
              <a:t>1 : </a:t>
            </a:r>
            <a:r>
              <a:rPr lang="tr-TR" sz="2900" dirty="0"/>
              <a:t>µ  &gt; 500 gr  (en çok 500 gr olmalı)(sağ)             </a:t>
            </a:r>
          </a:p>
          <a:p>
            <a:pPr marL="0" indent="0">
              <a:buNone/>
            </a:pPr>
            <a:r>
              <a:rPr lang="tr-TR" sz="2900" dirty="0" smtClean="0"/>
              <a:t>        H</a:t>
            </a:r>
            <a:r>
              <a:rPr lang="tr-TR" sz="2900" baseline="-25000" dirty="0" smtClean="0"/>
              <a:t>1 </a:t>
            </a:r>
            <a:r>
              <a:rPr lang="tr-TR" sz="2900" baseline="-25000" dirty="0"/>
              <a:t>:   </a:t>
            </a:r>
            <a:r>
              <a:rPr lang="tr-TR" sz="2900" dirty="0"/>
              <a:t>µ</a:t>
            </a:r>
            <a:r>
              <a:rPr lang="tr-TR" sz="2900" baseline="-25000" dirty="0"/>
              <a:t>1</a:t>
            </a:r>
            <a:r>
              <a:rPr lang="tr-TR" sz="2900" dirty="0"/>
              <a:t> &lt; µ2                                                                       H</a:t>
            </a:r>
            <a:r>
              <a:rPr lang="tr-TR" sz="2900" baseline="-25000" dirty="0"/>
              <a:t>1 :   </a:t>
            </a:r>
            <a:r>
              <a:rPr lang="tr-TR" sz="2900" dirty="0"/>
              <a:t>µ</a:t>
            </a:r>
            <a:r>
              <a:rPr lang="tr-TR" sz="2900" baseline="-25000" dirty="0"/>
              <a:t>1</a:t>
            </a:r>
            <a:r>
              <a:rPr lang="tr-TR" sz="2900" dirty="0"/>
              <a:t> &gt; µ</a:t>
            </a:r>
            <a:r>
              <a:rPr lang="tr-TR" sz="2900" baseline="-25000" dirty="0"/>
              <a:t>2</a:t>
            </a:r>
            <a:r>
              <a:rPr lang="tr-TR" sz="2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2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Group 1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429060"/>
              </p:ext>
            </p:extLst>
          </p:nvPr>
        </p:nvGraphicFramePr>
        <p:xfrm>
          <a:off x="597195" y="1942344"/>
          <a:ext cx="2646028" cy="1429578"/>
        </p:xfrm>
        <a:graphic>
          <a:graphicData uri="http://schemas.openxmlformats.org/drawingml/2006/table">
            <a:tbl>
              <a:tblPr/>
              <a:tblGrid>
                <a:gridCol w="1323014"/>
                <a:gridCol w="1323014"/>
              </a:tblGrid>
              <a:tr h="32390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Uzaktan</a:t>
                      </a:r>
                      <a:endParaRPr kumimoji="0" lang="en-US" altLang="tr-T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68592" marR="68592" marT="34296" marB="34296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6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Yüzyüze</a:t>
                      </a:r>
                      <a:endParaRPr kumimoji="0" lang="en-US" altLang="tr-T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68592" marR="68592" marT="34296" marB="34296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6FF"/>
                    </a:solidFill>
                  </a:tcPr>
                </a:tc>
              </a:tr>
              <a:tr h="32509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n</a:t>
                      </a:r>
                      <a:r>
                        <a:rPr kumimoji="0" lang="tr-TR" altLang="tr-TR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  <a:r>
                        <a:rPr kumimoji="0" lang="tr-TR" altLang="tr-T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= 10</a:t>
                      </a:r>
                      <a:endParaRPr kumimoji="0" lang="en-US" altLang="tr-T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68592" marR="68592" marT="34296" marB="34296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6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n</a:t>
                      </a:r>
                      <a:r>
                        <a:rPr kumimoji="0" lang="tr-TR" altLang="tr-TR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  <a:r>
                        <a:rPr kumimoji="0" lang="tr-TR" alt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= 10</a:t>
                      </a:r>
                      <a:endParaRPr kumimoji="0" lang="en-US" altLang="tr-T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68592" marR="68592" marT="34296" marB="34296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6FF"/>
                    </a:solidFill>
                  </a:tcPr>
                </a:tc>
              </a:tr>
              <a:tr h="32390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M</a:t>
                      </a:r>
                      <a:r>
                        <a:rPr kumimoji="0" lang="tr-TR" altLang="tr-TR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  <a:r>
                        <a:rPr kumimoji="0" lang="tr-TR" alt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= 25</a:t>
                      </a:r>
                      <a:endParaRPr kumimoji="0" lang="en-US" altLang="tr-T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68592" marR="68592" marT="34296" marB="3429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6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M</a:t>
                      </a:r>
                      <a:r>
                        <a:rPr kumimoji="0" lang="tr-TR" altLang="tr-TR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  <a:r>
                        <a:rPr kumimoji="0" lang="tr-TR" alt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= 19</a:t>
                      </a:r>
                      <a:endParaRPr kumimoji="0" lang="en-US" altLang="tr-T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68592" marR="68592" marT="34296" marB="3429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6FF"/>
                    </a:solidFill>
                  </a:tcPr>
                </a:tc>
              </a:tr>
              <a:tr h="44656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SS</a:t>
                      </a:r>
                      <a:r>
                        <a:rPr kumimoji="0" lang="tr-TR" altLang="tr-TR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  <a:r>
                        <a:rPr kumimoji="0" lang="tr-TR" alt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= 200</a:t>
                      </a:r>
                      <a:endParaRPr kumimoji="0" lang="en-US" altLang="tr-T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68592" marR="68592" marT="34296" marB="3429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6F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SS</a:t>
                      </a:r>
                      <a:r>
                        <a:rPr kumimoji="0" lang="tr-TR" altLang="tr-TR" sz="1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  <a:r>
                        <a:rPr kumimoji="0" lang="tr-TR" altLang="tr-T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anose="02040502050505030304" pitchFamily="18" charset="0"/>
                        </a:rPr>
                        <a:t> =160</a:t>
                      </a:r>
                      <a:endParaRPr kumimoji="0" lang="en-US" altLang="tr-T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68592" marR="68592" marT="34296" marB="3429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662950"/>
              </p:ext>
            </p:extLst>
          </p:nvPr>
        </p:nvGraphicFramePr>
        <p:xfrm>
          <a:off x="3877564" y="1723979"/>
          <a:ext cx="3402207" cy="71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9" name="Equation" r:id="rId3" imgW="2044440" imgH="431640" progId="Equation.3">
                  <p:embed/>
                </p:oleObj>
              </mc:Choice>
              <mc:Fallback>
                <p:oleObj name="Equation" r:id="rId3" imgW="2044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7564" y="1723979"/>
                        <a:ext cx="3402207" cy="719262"/>
                      </a:xfrm>
                      <a:prstGeom prst="rect">
                        <a:avLst/>
                      </a:prstGeom>
                      <a:solidFill>
                        <a:srgbClr val="FFFFE5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976727"/>
              </p:ext>
            </p:extLst>
          </p:nvPr>
        </p:nvGraphicFramePr>
        <p:xfrm>
          <a:off x="3885351" y="2876130"/>
          <a:ext cx="3618938" cy="853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" name="Denklem" r:id="rId5" imgW="2260440" imgH="533160" progId="Equation.3">
                  <p:embed/>
                </p:oleObj>
              </mc:Choice>
              <mc:Fallback>
                <p:oleObj name="Denklem" r:id="rId5" imgW="22604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5351" y="2876130"/>
                        <a:ext cx="3618938" cy="853826"/>
                      </a:xfrm>
                      <a:prstGeom prst="rect">
                        <a:avLst/>
                      </a:prstGeom>
                      <a:solidFill>
                        <a:srgbClr val="FFFFE5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611055"/>
              </p:ext>
            </p:extLst>
          </p:nvPr>
        </p:nvGraphicFramePr>
        <p:xfrm>
          <a:off x="1941379" y="4809788"/>
          <a:ext cx="4681160" cy="735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" name="Equation" r:id="rId7" imgW="2908080" imgH="457200" progId="Equation.3">
                  <p:embed/>
                </p:oleObj>
              </mc:Choice>
              <mc:Fallback>
                <p:oleObj name="Equation" r:id="rId7" imgW="2908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379" y="4809788"/>
                        <a:ext cx="4681160" cy="735934"/>
                      </a:xfrm>
                      <a:prstGeom prst="rect">
                        <a:avLst/>
                      </a:prstGeom>
                      <a:solidFill>
                        <a:srgbClr val="FFF3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504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05885" y="1746988"/>
            <a:ext cx="8608812" cy="3592690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tr-TR" dirty="0" smtClean="0"/>
              <a:t>t(18</a:t>
            </a:r>
            <a:r>
              <a:rPr lang="tr-TR" dirty="0"/>
              <a:t>)=3.00 oldu</a:t>
            </a:r>
          </a:p>
          <a:p>
            <a:pPr lvl="2"/>
            <a:r>
              <a:rPr lang="tr-TR" dirty="0"/>
              <a:t>=T.DAĞ.2K(3;18)  p= 0,007</a:t>
            </a:r>
          </a:p>
          <a:p>
            <a:pPr lvl="1"/>
            <a:endParaRPr lang="tr-TR" dirty="0"/>
          </a:p>
          <a:p>
            <a:pPr lvl="1"/>
            <a:r>
              <a:rPr lang="tr-TR" dirty="0"/>
              <a:t>T 18 de %5 için kritik değer 2.10</a:t>
            </a:r>
          </a:p>
          <a:p>
            <a:pPr lvl="2"/>
            <a:r>
              <a:rPr lang="tr-TR" dirty="0"/>
              <a:t>=T.TERS.2K(0,05;18)</a:t>
            </a:r>
          </a:p>
          <a:p>
            <a:endParaRPr lang="tr-TR" dirty="0"/>
          </a:p>
          <a:p>
            <a:r>
              <a:rPr lang="tr-TR" dirty="0"/>
              <a:t>Öğrenci başarı puanları ders işleme yöntemine farklılaşmaktadır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Uzaktan  eğitim yoluyla dersi alan öğrencilerin başarısı </a:t>
            </a:r>
            <a:r>
              <a:rPr lang="en-US" dirty="0"/>
              <a:t>(M</a:t>
            </a:r>
            <a:r>
              <a:rPr lang="tr-TR" baseline="-25000" dirty="0"/>
              <a:t>uzak</a:t>
            </a:r>
            <a:r>
              <a:rPr lang="en-US" dirty="0"/>
              <a:t> = 25, </a:t>
            </a:r>
            <a:r>
              <a:rPr lang="tr-TR" dirty="0"/>
              <a:t> </a:t>
            </a:r>
            <a:r>
              <a:rPr lang="tr-TR" dirty="0" smtClean="0"/>
              <a:t>  </a:t>
            </a:r>
            <a:r>
              <a:rPr lang="en-US" dirty="0" smtClean="0"/>
              <a:t>SD</a:t>
            </a:r>
            <a:r>
              <a:rPr lang="tr-TR" baseline="-25000" dirty="0" smtClean="0"/>
              <a:t> </a:t>
            </a:r>
            <a:r>
              <a:rPr lang="tr-TR" baseline="-25000" dirty="0"/>
              <a:t>uzak</a:t>
            </a:r>
            <a:r>
              <a:rPr lang="en-US" dirty="0"/>
              <a:t> = 4.71) </a:t>
            </a:r>
            <a:r>
              <a:rPr lang="tr-TR" dirty="0"/>
              <a:t> dersi </a:t>
            </a:r>
            <a:r>
              <a:rPr lang="tr-TR" dirty="0" err="1"/>
              <a:t>yüzyüze</a:t>
            </a:r>
            <a:r>
              <a:rPr lang="tr-TR" dirty="0"/>
              <a:t> alan öğrencilerin başarısından </a:t>
            </a:r>
            <a:r>
              <a:rPr lang="en-US" dirty="0"/>
              <a:t>(M</a:t>
            </a:r>
            <a:r>
              <a:rPr lang="tr-TR" baseline="-25000" dirty="0"/>
              <a:t>yy</a:t>
            </a:r>
            <a:r>
              <a:rPr lang="en-US" dirty="0"/>
              <a:t> = 19, SD</a:t>
            </a:r>
            <a:r>
              <a:rPr lang="tr-TR" baseline="-25000" dirty="0"/>
              <a:t> yy</a:t>
            </a:r>
            <a:r>
              <a:rPr lang="en-US" dirty="0"/>
              <a:t> = 4.22)</a:t>
            </a:r>
            <a:r>
              <a:rPr lang="tr-TR" dirty="0"/>
              <a:t> daha yüksek olduğu söylenebilir </a:t>
            </a:r>
            <a:r>
              <a:rPr lang="en-US" dirty="0"/>
              <a:t> </a:t>
            </a:r>
            <a:r>
              <a:rPr lang="tr-TR" dirty="0"/>
              <a:t>(</a:t>
            </a:r>
            <a:r>
              <a:rPr lang="en-US" dirty="0"/>
              <a:t>t(18) = 3.00, p &lt; .05</a:t>
            </a:r>
            <a:r>
              <a:rPr lang="tr-TR" dirty="0"/>
              <a:t>).</a:t>
            </a:r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Etki Büyüklüğü 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653477" y="2516506"/>
            <a:ext cx="3886875" cy="32640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err="1"/>
              <a:t>Cohen’s</a:t>
            </a:r>
            <a:r>
              <a:rPr lang="tr-TR" sz="2400" dirty="0"/>
              <a:t> d</a:t>
            </a:r>
          </a:p>
          <a:p>
            <a:r>
              <a:rPr lang="tr-TR" sz="2400" dirty="0"/>
              <a:t>.</a:t>
            </a:r>
            <a:r>
              <a:rPr lang="en-US" sz="2400" dirty="0"/>
              <a:t>01 = small </a:t>
            </a:r>
            <a:r>
              <a:rPr lang="en-US" sz="2400" dirty="0" smtClean="0"/>
              <a:t>effect</a:t>
            </a:r>
            <a:endParaRPr lang="tr-TR" sz="2400" dirty="0"/>
          </a:p>
          <a:p>
            <a:r>
              <a:rPr lang="en-US" sz="2400" dirty="0"/>
              <a:t>.06 = moderate </a:t>
            </a:r>
            <a:r>
              <a:rPr lang="en-US" sz="2400" dirty="0" smtClean="0"/>
              <a:t>effect </a:t>
            </a:r>
            <a:endParaRPr lang="tr-TR" sz="2400" dirty="0"/>
          </a:p>
          <a:p>
            <a:r>
              <a:rPr lang="en-US" sz="2400" dirty="0"/>
              <a:t>.</a:t>
            </a:r>
            <a:r>
              <a:rPr lang="tr-TR" sz="2400" dirty="0"/>
              <a:t>08</a:t>
            </a:r>
            <a:r>
              <a:rPr lang="en-US" sz="2400" dirty="0"/>
              <a:t> = large effect</a:t>
            </a:r>
          </a:p>
          <a:p>
            <a:endParaRPr lang="tr-TR" sz="2400" dirty="0"/>
          </a:p>
        </p:txBody>
      </p:sp>
      <p:sp>
        <p:nvSpPr>
          <p:cNvPr id="7" name="İçerik Yer Tutucusu 6"/>
          <p:cNvSpPr txBox="1">
            <a:spLocks/>
          </p:cNvSpPr>
          <p:nvPr/>
        </p:nvSpPr>
        <p:spPr>
          <a:xfrm>
            <a:off x="4367284" y="2516506"/>
            <a:ext cx="4778303" cy="326407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/>
              <a:t>R2</a:t>
            </a:r>
          </a:p>
          <a:p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% </a:t>
            </a:r>
            <a:r>
              <a:rPr lang="tr-TR" sz="2400" dirty="0" smtClean="0"/>
              <a:t>33’ünü </a:t>
            </a:r>
            <a:r>
              <a:rPr lang="tr-TR" sz="2400" dirty="0"/>
              <a:t>yöntem farklılığı açıklar</a:t>
            </a:r>
          </a:p>
          <a:p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488996"/>
              </p:ext>
            </p:extLst>
          </p:nvPr>
        </p:nvGraphicFramePr>
        <p:xfrm>
          <a:off x="4767602" y="3066340"/>
          <a:ext cx="3596150" cy="60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" name="Denklem" r:id="rId3" imgW="2717640" imgH="457200" progId="Equation.3">
                  <p:embed/>
                </p:oleObj>
              </mc:Choice>
              <mc:Fallback>
                <p:oleObj name="Denklem" r:id="rId3" imgW="2717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602" y="3066340"/>
                        <a:ext cx="3596150" cy="604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739203" y="1526974"/>
            <a:ext cx="302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Etki Ne kadar Büyük?</a:t>
            </a:r>
          </a:p>
        </p:txBody>
      </p:sp>
    </p:spTree>
    <p:extLst>
      <p:ext uri="{BB962C8B-B14F-4D97-AF65-F5344CB8AC3E}">
        <p14:creationId xmlns:p14="http://schemas.microsoft.com/office/powerpoint/2010/main" val="29270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Effect</a:t>
            </a:r>
            <a:r>
              <a:rPr lang="tr-TR" dirty="0" smtClean="0"/>
              <a:t> </a:t>
            </a:r>
            <a:r>
              <a:rPr lang="tr-TR" dirty="0" err="1" smtClean="0"/>
              <a:t>Size’lı</a:t>
            </a:r>
            <a:r>
              <a:rPr lang="tr-TR" dirty="0" smtClean="0"/>
              <a:t> Sonuç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tr-TR" sz="2600" dirty="0" smtClean="0"/>
              <a:t>İki farklı öğretim yönteminin öğrencilerin sınav sonucu ortalamalarında anlamlı bir fark oluşturup oluşturmadığını test etmek için bağımsız örneklem t testi uygulanmıştır. </a:t>
            </a:r>
          </a:p>
          <a:p>
            <a:endParaRPr lang="tr-TR" sz="2600" dirty="0" smtClean="0"/>
          </a:p>
          <a:p>
            <a:r>
              <a:rPr lang="tr-TR" sz="2600" dirty="0" smtClean="0"/>
              <a:t>A metoduyla (</a:t>
            </a:r>
            <a:r>
              <a:rPr lang="en-US" sz="2600" dirty="0"/>
              <a:t>M = 25, SD = 4.71</a:t>
            </a:r>
            <a:r>
              <a:rPr lang="tr-TR" sz="2600" dirty="0" smtClean="0"/>
              <a:t>) ders verilen öğrenciler ile B metoduyla (</a:t>
            </a:r>
            <a:r>
              <a:rPr lang="en-US" sz="2600" dirty="0"/>
              <a:t>M = 19, SD = 4.22</a:t>
            </a:r>
            <a:r>
              <a:rPr lang="tr-TR" sz="2600" dirty="0" smtClean="0"/>
              <a:t>) ders verilen öğrencilerin notlarının ortalamaları arasında anlamlı bir fark olduğu görülmüştür; </a:t>
            </a:r>
            <a:r>
              <a:rPr lang="en-US" sz="2600" dirty="0" smtClean="0"/>
              <a:t>t(18</a:t>
            </a:r>
            <a:r>
              <a:rPr lang="en-US" sz="2600" dirty="0"/>
              <a:t>)=3.00, </a:t>
            </a:r>
            <a:r>
              <a:rPr lang="tr-TR" sz="2600" dirty="0" smtClean="0"/>
              <a:t>      </a:t>
            </a:r>
            <a:r>
              <a:rPr lang="en-US" sz="2600" dirty="0" smtClean="0"/>
              <a:t>p&lt; </a:t>
            </a:r>
            <a:r>
              <a:rPr lang="en-US" sz="2600" dirty="0"/>
              <a:t>.05, </a:t>
            </a:r>
            <a:r>
              <a:rPr lang="en-US" sz="2600" dirty="0" smtClean="0"/>
              <a:t>d= </a:t>
            </a:r>
            <a:r>
              <a:rPr lang="en-US" sz="2600" dirty="0"/>
              <a:t>1.34).</a:t>
            </a:r>
          </a:p>
          <a:p>
            <a:endParaRPr lang="tr-TR" sz="2600" dirty="0" smtClean="0"/>
          </a:p>
        </p:txBody>
      </p:sp>
    </p:spTree>
    <p:extLst>
      <p:ext uri="{BB962C8B-B14F-4D97-AF65-F5344CB8AC3E}">
        <p14:creationId xmlns:p14="http://schemas.microsoft.com/office/powerpoint/2010/main" val="5596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Alıştırma-1 (Adım-1)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300250" y="1419372"/>
            <a:ext cx="8625386" cy="11600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r-TR" sz="2000" b="1" dirty="0" smtClean="0">
              <a:latin typeface="Calibri" pitchFamily="34" charset="0"/>
            </a:endParaRPr>
          </a:p>
          <a:p>
            <a:r>
              <a:rPr lang="tr-TR" sz="2000" b="1" dirty="0" smtClean="0">
                <a:latin typeface="Calibri" pitchFamily="34" charset="0"/>
              </a:rPr>
              <a:t>Araştırma </a:t>
            </a:r>
            <a:r>
              <a:rPr lang="tr-TR" sz="2000" b="1" dirty="0">
                <a:latin typeface="Calibri" pitchFamily="34" charset="0"/>
              </a:rPr>
              <a:t>sorusu:</a:t>
            </a:r>
          </a:p>
          <a:p>
            <a:r>
              <a:rPr lang="tr-TR" sz="2000" dirty="0">
                <a:latin typeface="Calibri" pitchFamily="34" charset="0"/>
              </a:rPr>
              <a:t>İlköğretim öğrencilerinin bitişik eğik </a:t>
            </a:r>
            <a:r>
              <a:rPr lang="tr-TR" sz="2000" dirty="0" smtClean="0">
                <a:latin typeface="Calibri" pitchFamily="34" charset="0"/>
              </a:rPr>
              <a:t>yazı </a:t>
            </a:r>
            <a:r>
              <a:rPr lang="tr-TR" sz="2000" dirty="0">
                <a:latin typeface="Calibri" pitchFamily="34" charset="0"/>
              </a:rPr>
              <a:t>yazma başarılarında cinsiyetlerine göre anlamlı bir farklılık var mıdır?</a:t>
            </a:r>
            <a:endParaRPr lang="tr-TR" sz="2000" dirty="0"/>
          </a:p>
          <a:p>
            <a:pPr algn="ctr"/>
            <a:endParaRPr lang="tr-TR" sz="2000" dirty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253101"/>
              </p:ext>
            </p:extLst>
          </p:nvPr>
        </p:nvGraphicFramePr>
        <p:xfrm>
          <a:off x="368489" y="3239095"/>
          <a:ext cx="8434318" cy="1812992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906975"/>
                <a:gridCol w="2292824"/>
                <a:gridCol w="3234519"/>
              </a:tblGrid>
              <a:tr h="581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Karşılaştırılan değişken(</a:t>
                      </a:r>
                      <a:r>
                        <a:rPr lang="tr-TR" sz="1800" dirty="0" err="1" smtClean="0"/>
                        <a:t>ler</a:t>
                      </a:r>
                      <a:r>
                        <a:rPr lang="tr-TR" sz="1800" dirty="0" smtClean="0"/>
                        <a:t>) nelerdir?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32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Karşılaştırılan gruplar nelerdir?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32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Hangi test yapılmalıdır?</a:t>
                      </a:r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0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Alıştırma-1 (Adım-2)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910523"/>
              </p:ext>
            </p:extLst>
          </p:nvPr>
        </p:nvGraphicFramePr>
        <p:xfrm>
          <a:off x="423373" y="3785000"/>
          <a:ext cx="8434319" cy="2180205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906975"/>
                <a:gridCol w="2688315"/>
                <a:gridCol w="2839029"/>
              </a:tblGrid>
              <a:tr h="581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T değer(</a:t>
                      </a:r>
                      <a:r>
                        <a:rPr lang="tr-TR" sz="1800" dirty="0" err="1" smtClean="0"/>
                        <a:t>ler</a:t>
                      </a:r>
                      <a:r>
                        <a:rPr lang="tr-TR" sz="1800" dirty="0" smtClean="0"/>
                        <a:t>)i kaçtır?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32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P değer(</a:t>
                      </a:r>
                      <a:r>
                        <a:rPr lang="tr-TR" sz="1800" dirty="0" err="1" smtClean="0"/>
                        <a:t>ler</a:t>
                      </a:r>
                      <a:r>
                        <a:rPr lang="tr-TR" sz="1800" dirty="0" smtClean="0"/>
                        <a:t>)i kaçtır?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32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Serbestlik derecesi kaçtır?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32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Güven aralığı kaçtır?</a:t>
                      </a:r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84" y="1072977"/>
            <a:ext cx="7249655" cy="233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969284" y="3373014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p&lt;.01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24982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Alıştırma-1 (Adım-3)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667982"/>
              </p:ext>
            </p:extLst>
          </p:nvPr>
        </p:nvGraphicFramePr>
        <p:xfrm>
          <a:off x="423373" y="3785000"/>
          <a:ext cx="8434319" cy="2180205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8434319"/>
              </a:tblGrid>
              <a:tr h="581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Tablonun yorumlanması:</a:t>
                      </a:r>
                      <a:endParaRPr lang="tr-TR" sz="2400" dirty="0"/>
                    </a:p>
                  </a:txBody>
                  <a:tcPr/>
                </a:tc>
              </a:tr>
              <a:tr h="1598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Calibri" pitchFamily="34" charset="0"/>
                        </a:rPr>
                        <a:t>Tablo 5’e bakıldığında t testi sonuçlarına göre 5. sınıflarda kız ve erkek öğrencilerin eğik yazı</a:t>
                      </a:r>
                      <a:r>
                        <a:rPr lang="tr-TR" sz="2400" baseline="0" dirty="0" smtClean="0">
                          <a:latin typeface="Calibri" pitchFamily="34" charset="0"/>
                        </a:rPr>
                        <a:t> yazma becerileri </a:t>
                      </a:r>
                      <a:r>
                        <a:rPr lang="tr-TR" sz="2400" dirty="0" smtClean="0">
                          <a:latin typeface="Calibri" pitchFamily="34" charset="0"/>
                        </a:rPr>
                        <a:t>arasında  istatistiksel olarak …………………………………….. </a:t>
                      </a:r>
                      <a:r>
                        <a:rPr lang="tr-TR" sz="2400" baseline="0" dirty="0" smtClean="0">
                          <a:latin typeface="Calibri" pitchFamily="34" charset="0"/>
                        </a:rPr>
                        <a:t>görülmektedir</a:t>
                      </a:r>
                      <a:r>
                        <a:rPr lang="tr-TR" sz="2400" dirty="0" smtClean="0">
                          <a:latin typeface="Calibri" pitchFamily="34" charset="0"/>
                        </a:rPr>
                        <a:t> [t</a:t>
                      </a:r>
                      <a:r>
                        <a:rPr lang="tr-TR" sz="2400" baseline="-25000" dirty="0" smtClean="0">
                          <a:latin typeface="Calibri" pitchFamily="34" charset="0"/>
                        </a:rPr>
                        <a:t>(……..) </a:t>
                      </a:r>
                      <a:r>
                        <a:rPr lang="tr-TR" sz="2400" dirty="0" smtClean="0">
                          <a:latin typeface="Calibri" pitchFamily="34" charset="0"/>
                        </a:rPr>
                        <a:t>= ……….., p………..).</a:t>
                      </a:r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84" y="1072977"/>
            <a:ext cx="7249655" cy="233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969284" y="3373014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p&lt;.01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0832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Alıştırma-2 (Adım-1)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300250" y="1419371"/>
            <a:ext cx="8625386" cy="14193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r-TR" sz="2000" b="1" dirty="0" smtClean="0">
              <a:latin typeface="Calibri" pitchFamily="34" charset="0"/>
            </a:endParaRPr>
          </a:p>
          <a:p>
            <a:r>
              <a:rPr lang="tr-TR" sz="2000" b="1" dirty="0" smtClean="0">
                <a:latin typeface="Calibri" pitchFamily="34" charset="0"/>
              </a:rPr>
              <a:t>Araştırma </a:t>
            </a:r>
            <a:r>
              <a:rPr lang="tr-TR" sz="2000" b="1" dirty="0">
                <a:latin typeface="Calibri" pitchFamily="34" charset="0"/>
              </a:rPr>
              <a:t>sorusu:</a:t>
            </a:r>
          </a:p>
          <a:p>
            <a:pPr algn="just"/>
            <a:r>
              <a:rPr lang="tr-TR" sz="2000" dirty="0" smtClean="0">
                <a:latin typeface="Calibri" pitchFamily="34" charset="0"/>
              </a:rPr>
              <a:t>Fen Bilgisi öğretiminde probleme dayalı öğretim yaklaşımı </a:t>
            </a:r>
            <a:r>
              <a:rPr lang="tr-TR" sz="2000" dirty="0">
                <a:latin typeface="Calibri" pitchFamily="34" charset="0"/>
              </a:rPr>
              <a:t>uygulanan deney grubunun yaratıcı düşünme becerisine yönelik </a:t>
            </a:r>
            <a:r>
              <a:rPr lang="tr-TR" sz="2000" dirty="0" err="1">
                <a:latin typeface="Calibri" pitchFamily="34" charset="0"/>
              </a:rPr>
              <a:t>öntest</a:t>
            </a:r>
            <a:r>
              <a:rPr lang="tr-TR" sz="2000" dirty="0">
                <a:latin typeface="Calibri" pitchFamily="34" charset="0"/>
              </a:rPr>
              <a:t> ve </a:t>
            </a:r>
            <a:r>
              <a:rPr lang="tr-TR" sz="2000" dirty="0" err="1">
                <a:latin typeface="Calibri" pitchFamily="34" charset="0"/>
              </a:rPr>
              <a:t>sontest</a:t>
            </a:r>
            <a:r>
              <a:rPr lang="tr-TR" sz="2000" dirty="0">
                <a:latin typeface="Calibri" pitchFamily="34" charset="0"/>
              </a:rPr>
              <a:t> </a:t>
            </a:r>
            <a:r>
              <a:rPr lang="tr-TR" sz="2000" dirty="0" smtClean="0">
                <a:latin typeface="Calibri" pitchFamily="34" charset="0"/>
              </a:rPr>
              <a:t>sonuçları farklılık </a:t>
            </a:r>
            <a:r>
              <a:rPr lang="tr-TR" sz="2000" dirty="0">
                <a:latin typeface="Calibri" pitchFamily="34" charset="0"/>
              </a:rPr>
              <a:t>göstermekte midir?</a:t>
            </a:r>
          </a:p>
          <a:p>
            <a:pPr algn="ctr"/>
            <a:endParaRPr lang="tr-TR" sz="2000" dirty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387380"/>
              </p:ext>
            </p:extLst>
          </p:nvPr>
        </p:nvGraphicFramePr>
        <p:xfrm>
          <a:off x="368489" y="3239095"/>
          <a:ext cx="8434318" cy="18129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06975"/>
                <a:gridCol w="2292824"/>
                <a:gridCol w="3234519"/>
              </a:tblGrid>
              <a:tr h="581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Karşılaştırılan değişken(</a:t>
                      </a:r>
                      <a:r>
                        <a:rPr lang="tr-TR" sz="1800" dirty="0" err="1" smtClean="0"/>
                        <a:t>ler</a:t>
                      </a:r>
                      <a:r>
                        <a:rPr lang="tr-TR" sz="1800" dirty="0" smtClean="0"/>
                        <a:t>) nelerdir?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32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Karşılaştırılan gruplar nelerdir?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32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Hangi test yapılmalıdır?</a:t>
                      </a:r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1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Alıştırma-2 (Adım-2)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732073"/>
              </p:ext>
            </p:extLst>
          </p:nvPr>
        </p:nvGraphicFramePr>
        <p:xfrm>
          <a:off x="423373" y="3785000"/>
          <a:ext cx="8434319" cy="218020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06975"/>
                <a:gridCol w="5527344"/>
              </a:tblGrid>
              <a:tr h="581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T değeri kaçtır?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32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P değeri kaçtır?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32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Serbestlik derecesi kaçtır?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32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Güven aralığı kaçtır?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901044" y="3263830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p&lt;.01</a:t>
            </a:r>
            <a:endParaRPr lang="tr-TR" sz="12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7" y="1330085"/>
            <a:ext cx="8638537" cy="202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7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Alıştırma-2 (Adım-3)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707437"/>
              </p:ext>
            </p:extLst>
          </p:nvPr>
        </p:nvGraphicFramePr>
        <p:xfrm>
          <a:off x="423373" y="3785000"/>
          <a:ext cx="8434319" cy="218020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434319"/>
              </a:tblGrid>
              <a:tr h="581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Tablonun yorumlanması:</a:t>
                      </a:r>
                      <a:endParaRPr lang="tr-TR" sz="2400" dirty="0"/>
                    </a:p>
                  </a:txBody>
                  <a:tcPr/>
                </a:tc>
              </a:tr>
              <a:tr h="159849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Tablo 7’ye göre, deney grubundaki öğrencilerin yaratıcı düşünme becerilerine yönelik </a:t>
                      </a:r>
                      <a:r>
                        <a:rPr lang="tr-TR" sz="2400" dirty="0" err="1" smtClean="0"/>
                        <a:t>öntest</a:t>
                      </a:r>
                      <a:r>
                        <a:rPr lang="tr-TR" sz="2400" dirty="0" smtClean="0"/>
                        <a:t> ve </a:t>
                      </a:r>
                      <a:r>
                        <a:rPr lang="tr-TR" sz="2400" dirty="0" err="1" smtClean="0"/>
                        <a:t>sontest</a:t>
                      </a:r>
                      <a:r>
                        <a:rPr lang="tr-TR" sz="2400" dirty="0" smtClean="0"/>
                        <a:t> puanları arasında istatistiksel olarak </a:t>
                      </a:r>
                      <a:r>
                        <a:rPr lang="tr-TR" sz="2400" dirty="0" smtClean="0">
                          <a:latin typeface="Calibri" pitchFamily="34" charset="0"/>
                        </a:rPr>
                        <a:t>…………………………………….. </a:t>
                      </a:r>
                      <a:r>
                        <a:rPr lang="tr-TR" sz="2400" baseline="0" dirty="0" smtClean="0">
                          <a:latin typeface="Calibri" pitchFamily="34" charset="0"/>
                        </a:rPr>
                        <a:t>görülmektedir</a:t>
                      </a:r>
                      <a:r>
                        <a:rPr lang="tr-TR" sz="2400" dirty="0" smtClean="0"/>
                        <a:t> [t</a:t>
                      </a:r>
                      <a:r>
                        <a:rPr lang="tr-TR" sz="2400" baseline="-25000" dirty="0" smtClean="0"/>
                        <a:t>(……..) </a:t>
                      </a:r>
                      <a:r>
                        <a:rPr lang="tr-TR" sz="2400" dirty="0" smtClean="0"/>
                        <a:t>= ……….., p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dirty="0" smtClean="0"/>
                        <a:t>………..). </a:t>
                      </a:r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901044" y="3263830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p&lt;.01</a:t>
            </a:r>
            <a:endParaRPr lang="tr-TR" sz="1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7" y="1330085"/>
            <a:ext cx="8638537" cy="202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0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2- Karar Kuralını Koyma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b="1" dirty="0" smtClean="0"/>
              <a:t>Önem Seviyesi (</a:t>
            </a:r>
            <a:r>
              <a:rPr lang="el-GR" sz="2400" b="1" dirty="0" smtClean="0"/>
              <a:t>α</a:t>
            </a:r>
            <a:r>
              <a:rPr lang="tr-TR" sz="2400" b="1" dirty="0" smtClean="0"/>
              <a:t>) ve Risk Derecesinin Belirlenmesi: </a:t>
            </a:r>
            <a:r>
              <a:rPr lang="tr-TR" sz="2400" dirty="0"/>
              <a:t>Genellikle risk </a:t>
            </a:r>
            <a:r>
              <a:rPr lang="tr-TR" sz="2400" dirty="0" smtClean="0"/>
              <a:t>derecesi </a:t>
            </a:r>
            <a:r>
              <a:rPr lang="tr-TR" sz="2400" dirty="0"/>
              <a:t>olarak %5=0,05 ve %1=0,01 kullanılmakla birlikte bu </a:t>
            </a:r>
            <a:r>
              <a:rPr lang="tr-TR" sz="2400" dirty="0" smtClean="0"/>
              <a:t>tercihi </a:t>
            </a:r>
            <a:r>
              <a:rPr lang="tr-TR" sz="2400" dirty="0"/>
              <a:t>bir durumdur. Risk derecesi temelde doğru olan </a:t>
            </a:r>
            <a:r>
              <a:rPr lang="tr-TR" sz="2400" dirty="0" smtClean="0"/>
              <a:t>sıfır hipotezinin </a:t>
            </a:r>
            <a:r>
              <a:rPr lang="tr-TR" sz="2400" dirty="0"/>
              <a:t>reddedilme olasılığını </a:t>
            </a:r>
            <a:r>
              <a:rPr lang="tr-TR" sz="2400" dirty="0" smtClean="0"/>
              <a:t>gösterir. 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Risk </a:t>
            </a:r>
            <a:r>
              <a:rPr lang="tr-TR" sz="2400" dirty="0"/>
              <a:t>derecesini belirleyerek hipotez testi sırasında yapılabilecek </a:t>
            </a:r>
            <a:r>
              <a:rPr lang="tr-TR" sz="2400" dirty="0" smtClean="0"/>
              <a:t>hataları </a:t>
            </a:r>
            <a:r>
              <a:rPr lang="tr-TR" sz="2400" dirty="0"/>
              <a:t>minimuma indirmek isteriz. Bir hipotez testi sırasında </a:t>
            </a:r>
            <a:r>
              <a:rPr lang="tr-TR" sz="2400" dirty="0" smtClean="0"/>
              <a:t>sıfır </a:t>
            </a:r>
            <a:r>
              <a:rPr lang="tr-TR" sz="2400" dirty="0"/>
              <a:t>hipotezinin doğruluk/yanlışlık ve kabul/reddedilme </a:t>
            </a:r>
            <a:r>
              <a:rPr lang="tr-TR" sz="2400" dirty="0" smtClean="0"/>
              <a:t>durumlarına </a:t>
            </a:r>
            <a:r>
              <a:rPr lang="tr-TR" sz="2400" dirty="0"/>
              <a:t>göre 2 tip hata yapılabilir</a:t>
            </a:r>
            <a:r>
              <a:rPr lang="tr-TR" sz="2400" dirty="0" smtClean="0"/>
              <a:t>. (</a:t>
            </a:r>
            <a:r>
              <a:rPr lang="tr-TR" sz="2400" dirty="0"/>
              <a:t>1.tip ve 2.tip hata)</a:t>
            </a:r>
          </a:p>
        </p:txBody>
      </p:sp>
    </p:spTree>
    <p:extLst>
      <p:ext uri="{BB962C8B-B14F-4D97-AF65-F5344CB8AC3E}">
        <p14:creationId xmlns:p14="http://schemas.microsoft.com/office/powerpoint/2010/main" val="21244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Alıştırma-3 (Adım-1)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177421" y="1146415"/>
            <a:ext cx="8843749" cy="186973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sz="2000" b="1" dirty="0" smtClean="0">
                <a:latin typeface="Calibri" pitchFamily="34" charset="0"/>
              </a:rPr>
              <a:t>Araştırma sorusu:</a:t>
            </a:r>
          </a:p>
          <a:p>
            <a:pPr algn="just"/>
            <a:r>
              <a:rPr lang="tr-TR" sz="2000" dirty="0" smtClean="0">
                <a:latin typeface="Calibri" pitchFamily="34" charset="0"/>
              </a:rPr>
              <a:t>İlköğretim 7. sınıf öğrencilerine Fen ve Teknoloji dersinde teknoloji destekli eğitim uygulanmıştır.  Bu eğitim sonucunda deney ve kontrol grubunda yer alan öğrencilerin Fen Akademik Başarı </a:t>
            </a:r>
            <a:r>
              <a:rPr lang="tr-TR" sz="2000" dirty="0" err="1" smtClean="0">
                <a:latin typeface="Calibri" pitchFamily="34" charset="0"/>
              </a:rPr>
              <a:t>Testi’nden</a:t>
            </a:r>
            <a:r>
              <a:rPr lang="tr-TR" sz="2000" dirty="0" smtClean="0">
                <a:latin typeface="Calibri" pitchFamily="34" charset="0"/>
              </a:rPr>
              <a:t> aldıkları puanlar arasında anlamlı bir fark var mıdır? </a:t>
            </a:r>
            <a:endParaRPr lang="tr-TR" sz="2000" dirty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151655"/>
              </p:ext>
            </p:extLst>
          </p:nvPr>
        </p:nvGraphicFramePr>
        <p:xfrm>
          <a:off x="368489" y="3239095"/>
          <a:ext cx="8434318" cy="181299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906975"/>
                <a:gridCol w="2292824"/>
                <a:gridCol w="3234519"/>
              </a:tblGrid>
              <a:tr h="581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Karşılaştırılan değişken(</a:t>
                      </a:r>
                      <a:r>
                        <a:rPr lang="tr-TR" sz="1800" dirty="0" err="1" smtClean="0"/>
                        <a:t>ler</a:t>
                      </a:r>
                      <a:r>
                        <a:rPr lang="tr-TR" sz="1800" dirty="0" smtClean="0"/>
                        <a:t>) nelerdir?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32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Karşılaştırılan gruplar nelerdir?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32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Hangi test yapılmalıdır?</a:t>
                      </a:r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0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Alıştırma-3 (Adım-2)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510531"/>
              </p:ext>
            </p:extLst>
          </p:nvPr>
        </p:nvGraphicFramePr>
        <p:xfrm>
          <a:off x="423373" y="3785000"/>
          <a:ext cx="8434319" cy="2180205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906975"/>
                <a:gridCol w="5527344"/>
              </a:tblGrid>
              <a:tr h="581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T değeri kaçtır?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32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P değeri kaçtır?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32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Serbestlik derecesi kaçtır?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32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Güven aralığı kaçtır?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969284" y="3373014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p&lt;.05</a:t>
            </a:r>
            <a:endParaRPr lang="tr-TR" sz="12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84" y="1290506"/>
            <a:ext cx="7026694" cy="208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Alıştırma-3 (Adım-3)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807359"/>
              </p:ext>
            </p:extLst>
          </p:nvPr>
        </p:nvGraphicFramePr>
        <p:xfrm>
          <a:off x="423373" y="3785000"/>
          <a:ext cx="8434319" cy="2180205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434319"/>
              </a:tblGrid>
              <a:tr h="5817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Tablonun yorumlanması:</a:t>
                      </a:r>
                      <a:endParaRPr lang="tr-TR" sz="2400" dirty="0"/>
                    </a:p>
                  </a:txBody>
                  <a:tcPr/>
                </a:tc>
              </a:tr>
              <a:tr h="1598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Tablo 6’ya bakıldığında t testi sonuçlarına göre </a:t>
                      </a:r>
                      <a:r>
                        <a:rPr lang="tr-TR" sz="2400" dirty="0" smtClean="0">
                          <a:latin typeface="Calibri" pitchFamily="34" charset="0"/>
                        </a:rPr>
                        <a:t>deney ve kontrol grubu öğrencilerinin FABT </a:t>
                      </a:r>
                      <a:r>
                        <a:rPr lang="tr-TR" sz="2400" dirty="0" err="1" smtClean="0">
                          <a:latin typeface="Calibri" pitchFamily="34" charset="0"/>
                        </a:rPr>
                        <a:t>öntest</a:t>
                      </a:r>
                      <a:r>
                        <a:rPr lang="tr-TR" sz="2400" dirty="0" smtClean="0">
                          <a:latin typeface="Calibri" pitchFamily="34" charset="0"/>
                        </a:rPr>
                        <a:t> puanları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dirty="0" smtClean="0"/>
                        <a:t>arasında  istatistiksel olarak ……………………………………………. </a:t>
                      </a:r>
                      <a:r>
                        <a:rPr lang="tr-TR" sz="2400" baseline="0" dirty="0" smtClean="0"/>
                        <a:t>görülmektedir</a:t>
                      </a:r>
                      <a:r>
                        <a:rPr lang="tr-TR" sz="2400" dirty="0" smtClean="0"/>
                        <a:t> [t</a:t>
                      </a:r>
                      <a:r>
                        <a:rPr lang="tr-TR" sz="2400" baseline="-25000" dirty="0" smtClean="0"/>
                        <a:t>(……..) </a:t>
                      </a:r>
                      <a:r>
                        <a:rPr lang="tr-TR" sz="2400" dirty="0" smtClean="0"/>
                        <a:t>= ……….., p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dirty="0" smtClean="0"/>
                        <a:t>………..). </a:t>
                      </a:r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969284" y="3373014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p&lt;.05</a:t>
            </a:r>
            <a:endParaRPr lang="tr-TR" sz="1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84" y="1290506"/>
            <a:ext cx="7026694" cy="208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23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2- Karar Kuralını Koyma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 smtClean="0"/>
              <a:t>Z ve T Testi</a:t>
            </a:r>
          </a:p>
          <a:p>
            <a:r>
              <a:rPr lang="tr-TR" dirty="0" smtClean="0"/>
              <a:t>Z </a:t>
            </a:r>
            <a:r>
              <a:rPr lang="tr-TR" dirty="0"/>
              <a:t>testi </a:t>
            </a:r>
            <a:r>
              <a:rPr lang="tr-TR" dirty="0" smtClean="0"/>
              <a:t>Gözlem Örnekleminin Dağılımı</a:t>
            </a:r>
            <a:endParaRPr lang="tr-TR" dirty="0"/>
          </a:p>
          <a:p>
            <a:r>
              <a:rPr lang="tr-TR" dirty="0" smtClean="0"/>
              <a:t>T </a:t>
            </a:r>
            <a:r>
              <a:rPr lang="tr-TR" dirty="0"/>
              <a:t>testi </a:t>
            </a:r>
            <a:r>
              <a:rPr lang="tr-TR" dirty="0" smtClean="0"/>
              <a:t>Ortalama Örnekleminin Dağılımı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Bu adam bu  zekayla bu ülkeden olabilir </a:t>
            </a:r>
            <a:r>
              <a:rPr lang="tr-TR" dirty="0" smtClean="0"/>
              <a:t>mi?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Bu </a:t>
            </a:r>
            <a:r>
              <a:rPr lang="tr-TR" dirty="0"/>
              <a:t>sınıfın zeka ortalaması ülke ortalamasından farklı </a:t>
            </a:r>
            <a:r>
              <a:rPr lang="tr-TR" dirty="0" smtClean="0"/>
              <a:t>mı?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Hangisinde </a:t>
            </a:r>
            <a:r>
              <a:rPr lang="tr-TR" b="1" dirty="0"/>
              <a:t>örneklem ortalaması</a:t>
            </a:r>
            <a:r>
              <a:rPr lang="tr-TR" dirty="0"/>
              <a:t>nın </a:t>
            </a:r>
            <a:r>
              <a:rPr lang="tr-TR" b="1" dirty="0"/>
              <a:t>popülasyon ortalaması</a:t>
            </a:r>
            <a:r>
              <a:rPr lang="tr-TR" dirty="0"/>
              <a:t>ndan farkı soruluyor </a:t>
            </a:r>
            <a:r>
              <a:rPr lang="tr-TR" dirty="0" smtClean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Hangisinde </a:t>
            </a:r>
            <a:r>
              <a:rPr lang="tr-TR" dirty="0"/>
              <a:t>bir </a:t>
            </a:r>
            <a:r>
              <a:rPr lang="tr-TR" b="1" dirty="0"/>
              <a:t>gözlem</a:t>
            </a:r>
            <a:r>
              <a:rPr lang="tr-TR" dirty="0"/>
              <a:t>in </a:t>
            </a:r>
            <a:r>
              <a:rPr lang="tr-TR" b="1" dirty="0"/>
              <a:t>örnek ortalaması</a:t>
            </a:r>
            <a:r>
              <a:rPr lang="tr-TR" dirty="0"/>
              <a:t>ndan farkı soruluyor?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43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8527</TotalTime>
  <Words>3914</Words>
  <Application>Microsoft Office PowerPoint</Application>
  <PresentationFormat>Özel</PresentationFormat>
  <Paragraphs>1054</Paragraphs>
  <Slides>82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82</vt:i4>
      </vt:variant>
    </vt:vector>
  </HeadingPairs>
  <TitlesOfParts>
    <vt:vector size="92" baseType="lpstr">
      <vt:lpstr>Arial</vt:lpstr>
      <vt:lpstr>Calibri</vt:lpstr>
      <vt:lpstr>Mathematica1</vt:lpstr>
      <vt:lpstr>Palatino Linotype</vt:lpstr>
      <vt:lpstr>Symbol</vt:lpstr>
      <vt:lpstr>Times New Roman</vt:lpstr>
      <vt:lpstr>Wingdings</vt:lpstr>
      <vt:lpstr>Ofis Teması</vt:lpstr>
      <vt:lpstr>Denklem</vt:lpstr>
      <vt:lpstr>Equation</vt:lpstr>
      <vt:lpstr>Temel İstatistik (504) 7. Hafta: T Testi</vt:lpstr>
      <vt:lpstr>Hipotez Testi Süreci</vt:lpstr>
      <vt:lpstr>Hipotez Testi Süreci</vt:lpstr>
      <vt:lpstr>Hipotez Testi Süreci</vt:lpstr>
      <vt:lpstr>Hipotez Testi Süreci</vt:lpstr>
      <vt:lpstr>Hipotez Testi Süreci</vt:lpstr>
      <vt:lpstr>1- Hipotez Kurma</vt:lpstr>
      <vt:lpstr>2- Karar Kuralını Koyma</vt:lpstr>
      <vt:lpstr>2- Karar Kuralını Koyma</vt:lpstr>
      <vt:lpstr>2- Karar Kuralını Koyma</vt:lpstr>
      <vt:lpstr>2- Karar Kuralını Koyma</vt:lpstr>
      <vt:lpstr>3- Test Hesaplama</vt:lpstr>
      <vt:lpstr>3- Test Hesaplama</vt:lpstr>
      <vt:lpstr>3- Test Hesaplama</vt:lpstr>
      <vt:lpstr>3- Test Hesaplama</vt:lpstr>
      <vt:lpstr>Bir Örnekle İnceleyelim</vt:lpstr>
      <vt:lpstr>I. Kritik Gerçek Değer</vt:lpstr>
      <vt:lpstr>I. Kritik Gerçek Değer</vt:lpstr>
      <vt:lpstr>II. Kritik Standart Değer </vt:lpstr>
      <vt:lpstr>II. Kritik Standart Değer </vt:lpstr>
      <vt:lpstr>III. P Değeri</vt:lpstr>
      <vt:lpstr>III. P Değeri</vt:lpstr>
      <vt:lpstr>4- Karar Verme</vt:lpstr>
      <vt:lpstr>Örnek</vt:lpstr>
      <vt:lpstr>Örnek</vt:lpstr>
      <vt:lpstr>Örnek</vt:lpstr>
      <vt:lpstr>Örnek</vt:lpstr>
      <vt:lpstr>Örnek</vt:lpstr>
      <vt:lpstr>Örnek</vt:lpstr>
      <vt:lpstr>Örnek</vt:lpstr>
      <vt:lpstr>Örnek</vt:lpstr>
      <vt:lpstr>Örnek</vt:lpstr>
      <vt:lpstr>Örnek</vt:lpstr>
      <vt:lpstr>Önceki derslerden hatırlayalım…</vt:lpstr>
      <vt:lpstr>Bu Örnek Bu Popülasyonda Mı ?</vt:lpstr>
      <vt:lpstr>İçindekiler</vt:lpstr>
      <vt:lpstr>Grup Karşılaştırma</vt:lpstr>
      <vt:lpstr>Grup Karşılaştırma</vt:lpstr>
      <vt:lpstr>Bağımsız Gruplar Karşılaştırma</vt:lpstr>
      <vt:lpstr>Bağımsız Gruplar Karşılaştırma</vt:lpstr>
      <vt:lpstr>Bağımlı Gruplar Karşılaştırma</vt:lpstr>
      <vt:lpstr>Örnek bulalım…</vt:lpstr>
      <vt:lpstr>T - Testi Varsayımları</vt:lpstr>
      <vt:lpstr>Ortalama Karşılaştırmanın Hikayesi</vt:lpstr>
      <vt:lpstr>T Testi (Tek grup)</vt:lpstr>
      <vt:lpstr>T Testi (Tek grup)</vt:lpstr>
      <vt:lpstr>Serbestlik Derecesi</vt:lpstr>
      <vt:lpstr>Bağımlı Gruplar Karşılaştırma</vt:lpstr>
      <vt:lpstr>Bağımlı Örneklem T Testi</vt:lpstr>
      <vt:lpstr>Bağımlı Örneklem T Testi (Örnek)</vt:lpstr>
      <vt:lpstr>Bağımlı Örneklem T Testi (SPSS)</vt:lpstr>
      <vt:lpstr>Bağımlı Örneklem T Testi (Sonuç)</vt:lpstr>
      <vt:lpstr>Bağımlı Örneklem T Testi (Sonuç)</vt:lpstr>
      <vt:lpstr>Bağımsız Gruplar Karşılaştırma</vt:lpstr>
      <vt:lpstr>Bağımsız Örneklem T- Testi</vt:lpstr>
      <vt:lpstr>Bağımsız Örneklem T- Testi Formülleri</vt:lpstr>
      <vt:lpstr>Bağımsız Örneklem T- Testi Formülleri</vt:lpstr>
      <vt:lpstr>Bağımsız Örneklem T- Testi Varsayımları</vt:lpstr>
      <vt:lpstr>Bağımsız Örneklem T- Testi Varsayımları</vt:lpstr>
      <vt:lpstr>Bağımsız Örneklem T Testi (Örnek)</vt:lpstr>
      <vt:lpstr>Bağımsız Örneklem T Testi (SPSS)</vt:lpstr>
      <vt:lpstr>Bağımsız Örneklem T Testi (Sonuç)</vt:lpstr>
      <vt:lpstr>Bağımsız Örneklem T Testi (Sonuç)</vt:lpstr>
      <vt:lpstr>İnceleyelim…</vt:lpstr>
      <vt:lpstr>Effect Size</vt:lpstr>
      <vt:lpstr>Effect Size</vt:lpstr>
      <vt:lpstr>Effect Size</vt:lpstr>
      <vt:lpstr>Effect Size</vt:lpstr>
      <vt:lpstr>Örnek </vt:lpstr>
      <vt:lpstr>Örnek </vt:lpstr>
      <vt:lpstr>Sonuç</vt:lpstr>
      <vt:lpstr>Etki Büyüklüğü </vt:lpstr>
      <vt:lpstr>Effect Size’lı Sonuç</vt:lpstr>
      <vt:lpstr>Alıştırma-1 (Adım-1)</vt:lpstr>
      <vt:lpstr>Alıştırma-1 (Adım-2)</vt:lpstr>
      <vt:lpstr>Alıştırma-1 (Adım-3)</vt:lpstr>
      <vt:lpstr>Alıştırma-2 (Adım-1)</vt:lpstr>
      <vt:lpstr>Alıştırma-2 (Adım-2)</vt:lpstr>
      <vt:lpstr>Alıştırma-2 (Adım-3)</vt:lpstr>
      <vt:lpstr>Alıştırma-3 (Adım-1)</vt:lpstr>
      <vt:lpstr>Alıştırma-3 (Adım-2)</vt:lpstr>
      <vt:lpstr>Alıştırma-3 (Adım-3)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1- İçindekiler</dc:title>
  <dc:creator>selçuk karaman</dc:creator>
  <cp:lastModifiedBy>User</cp:lastModifiedBy>
  <cp:revision>260</cp:revision>
  <dcterms:created xsi:type="dcterms:W3CDTF">2014-08-21T06:54:35Z</dcterms:created>
  <dcterms:modified xsi:type="dcterms:W3CDTF">2019-11-12T11:02:02Z</dcterms:modified>
</cp:coreProperties>
</file>