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24"/>
  </p:notesMasterIdLst>
  <p:handoutMasterIdLst>
    <p:handoutMasterId r:id="rId25"/>
  </p:handoutMasterIdLst>
  <p:sldIdLst>
    <p:sldId id="563" r:id="rId2"/>
    <p:sldId id="728" r:id="rId3"/>
    <p:sldId id="660" r:id="rId4"/>
    <p:sldId id="661" r:id="rId5"/>
    <p:sldId id="662" r:id="rId6"/>
    <p:sldId id="663" r:id="rId7"/>
    <p:sldId id="664" r:id="rId8"/>
    <p:sldId id="665" r:id="rId9"/>
    <p:sldId id="666" r:id="rId10"/>
    <p:sldId id="714" r:id="rId11"/>
    <p:sldId id="667" r:id="rId12"/>
    <p:sldId id="668" r:id="rId13"/>
    <p:sldId id="693" r:id="rId14"/>
    <p:sldId id="669" r:id="rId15"/>
    <p:sldId id="715" r:id="rId16"/>
    <p:sldId id="716" r:id="rId17"/>
    <p:sldId id="717" r:id="rId18"/>
    <p:sldId id="718" r:id="rId19"/>
    <p:sldId id="719" r:id="rId20"/>
    <p:sldId id="725" r:id="rId21"/>
    <p:sldId id="726" r:id="rId22"/>
    <p:sldId id="727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00"/>
    <a:srgbClr val="FFFF66"/>
    <a:srgbClr val="7CBCE3"/>
    <a:srgbClr val="77A9D9"/>
    <a:srgbClr val="7CB0DC"/>
    <a:srgbClr val="E9E1D4"/>
    <a:srgbClr val="0066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2" autoAdjust="0"/>
    <p:restoredTop sz="96543" autoAdjust="0"/>
  </p:normalViewPr>
  <p:slideViewPr>
    <p:cSldViewPr snapToGrid="0">
      <p:cViewPr varScale="1">
        <p:scale>
          <a:sx n="65" d="100"/>
          <a:sy n="65" d="100"/>
        </p:scale>
        <p:origin x="-666" y="-114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21.xml"/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8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F3092A7A-0441-4D7E-ACEB-53A361360535}" type="slidenum">
              <a:rPr lang="en-US" smtClean="0"/>
              <a:pPr defTabSz="962025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F3092A7A-0441-4D7E-ACEB-53A361360535}" type="slidenum">
              <a:rPr lang="en-US" smtClean="0"/>
              <a:pPr defTabSz="962025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F3092A7A-0441-4D7E-ACEB-53A361360535}" type="slidenum">
              <a:rPr lang="en-US" smtClean="0"/>
              <a:pPr defTabSz="96202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D6A40E2B-8249-42AD-8C07-620B94683947}" type="slidenum">
              <a:rPr lang="en-US" smtClean="0"/>
              <a:pPr defTabSz="962025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DesignModeler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November 20,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1" r:id="rId11"/>
    <p:sldLayoutId id="2147483782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657600" y="1097280"/>
            <a:ext cx="5486400" cy="155119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10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Lines and Surfaces (Concept Modeling)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1546" y="406930"/>
            <a:ext cx="6934201" cy="490537"/>
          </a:xfrm>
        </p:spPr>
        <p:txBody>
          <a:bodyPr/>
          <a:lstStyle/>
          <a:p>
            <a:r>
              <a:rPr lang="en-US" dirty="0" smtClean="0"/>
              <a:t>Cross Sections (3)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913" y="1028700"/>
            <a:ext cx="8543925" cy="1771650"/>
          </a:xfrm>
        </p:spPr>
        <p:txBody>
          <a:bodyPr/>
          <a:lstStyle/>
          <a:p>
            <a:r>
              <a:rPr lang="en-US" dirty="0" smtClean="0"/>
              <a:t>Assigning a cross section to a line body:</a:t>
            </a:r>
          </a:p>
          <a:p>
            <a:pPr marL="742950" lvl="2" indent="-171450"/>
            <a:r>
              <a:rPr lang="en-US" sz="1600" b="0" dirty="0" smtClean="0"/>
              <a:t>Highlight the line body in the Tree</a:t>
            </a:r>
          </a:p>
          <a:p>
            <a:pPr marL="742950" lvl="2" indent="-171450"/>
            <a:r>
              <a:rPr lang="en-US" sz="1600" b="0" dirty="0" smtClean="0"/>
              <a:t>A cross section property appears in the detail window</a:t>
            </a:r>
          </a:p>
          <a:p>
            <a:pPr marL="742950" lvl="2" indent="-171450"/>
            <a:r>
              <a:rPr lang="en-US" sz="1600" b="0" dirty="0" smtClean="0"/>
              <a:t>Click in this field and choose the desired cross section from the drop down list</a:t>
            </a:r>
          </a:p>
        </p:txBody>
      </p:sp>
      <p:pic>
        <p:nvPicPr>
          <p:cNvPr id="17412" name="Picture 5" descr="cros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502025"/>
            <a:ext cx="2022475" cy="12795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240088" y="4467225"/>
            <a:ext cx="2244725" cy="350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7414" name="Picture 18" descr="cross 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825" y="3502025"/>
            <a:ext cx="2554288" cy="17605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5" name="Picture 19" descr="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75" y="3502025"/>
            <a:ext cx="2011363" cy="16795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6" name="Rectangle 20"/>
          <p:cNvSpPr>
            <a:spLocks noChangeArrowheads="1"/>
          </p:cNvSpPr>
          <p:nvPr/>
        </p:nvSpPr>
        <p:spPr bwMode="auto">
          <a:xfrm>
            <a:off x="1333500" y="4638675"/>
            <a:ext cx="1209675" cy="323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sz="1400"/>
          </a:p>
        </p:txBody>
      </p:sp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6819900" y="4495800"/>
            <a:ext cx="1790700" cy="819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sz="140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878" y="431271"/>
            <a:ext cx="6934201" cy="517525"/>
          </a:xfrm>
        </p:spPr>
        <p:txBody>
          <a:bodyPr/>
          <a:lstStyle/>
          <a:p>
            <a:r>
              <a:rPr lang="en-US" dirty="0" smtClean="0"/>
              <a:t>Surfaces From Edges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75" y="947738"/>
            <a:ext cx="8335963" cy="2033587"/>
          </a:xfrm>
        </p:spPr>
        <p:txBody>
          <a:bodyPr/>
          <a:lstStyle/>
          <a:p>
            <a:r>
              <a:rPr lang="en-US" dirty="0" smtClean="0"/>
              <a:t>Surfaces From Edges </a:t>
            </a:r>
          </a:p>
          <a:p>
            <a:r>
              <a:rPr lang="en-US" b="0" dirty="0" smtClean="0"/>
              <a:t>[Main Menu] Concept </a:t>
            </a:r>
            <a:r>
              <a:rPr lang="en-US" b="0" dirty="0" smtClean="0">
                <a:sym typeface="Wingdings" pitchFamily="2" charset="2"/>
              </a:rPr>
              <a:t> </a:t>
            </a:r>
            <a:r>
              <a:rPr lang="en-US" b="0" dirty="0" smtClean="0"/>
              <a:t>Surfaces from Edges</a:t>
            </a:r>
          </a:p>
          <a:p>
            <a:pPr marL="742950" lvl="2" indent="-171450"/>
            <a:r>
              <a:rPr lang="en-US" sz="1600" b="0" dirty="0" smtClean="0"/>
              <a:t>Creates surface body using line body edges as the boundary</a:t>
            </a:r>
          </a:p>
          <a:p>
            <a:pPr marL="742950" lvl="2" indent="-171450"/>
            <a:r>
              <a:rPr lang="en-US" sz="1600" b="0" dirty="0" smtClean="0"/>
              <a:t>Line body edges must form non-intersecting closed loops</a:t>
            </a:r>
          </a:p>
          <a:p>
            <a:pPr marL="742950" lvl="2" indent="-171450"/>
            <a:r>
              <a:rPr lang="en-US" sz="1600" b="0" dirty="0" smtClean="0"/>
              <a:t>Each closed loop creates a frozen Surface Body</a:t>
            </a:r>
          </a:p>
          <a:p>
            <a:pPr marL="742950" lvl="2" indent="-171450"/>
            <a:r>
              <a:rPr lang="en-US" sz="1600" b="0" dirty="0" smtClean="0"/>
              <a:t>The loops should form a shape such that a simple surface can be inserted into the model: </a:t>
            </a:r>
          </a:p>
          <a:p>
            <a:pPr marL="1087438" lvl="3"/>
            <a:r>
              <a:rPr lang="en-US" sz="1600" b="0" dirty="0" smtClean="0"/>
              <a:t>Planes, cylinders, </a:t>
            </a:r>
            <a:r>
              <a:rPr lang="en-US" sz="1600" b="0" dirty="0" err="1" smtClean="0"/>
              <a:t>tori</a:t>
            </a:r>
            <a:r>
              <a:rPr lang="en-US" sz="1600" b="0" dirty="0" smtClean="0"/>
              <a:t>, cones, spheres and simple twisted surfaces</a:t>
            </a:r>
          </a:p>
          <a:p>
            <a:pPr marL="514350" lvl="1" indent="-171450"/>
            <a:endParaRPr lang="en-US" sz="1600" dirty="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39788" y="3276600"/>
            <a:ext cx="7150100" cy="1730375"/>
            <a:chOff x="157" y="2904"/>
            <a:chExt cx="4780" cy="1270"/>
          </a:xfrm>
        </p:grpSpPr>
        <p:pic>
          <p:nvPicPr>
            <p:cNvPr id="31752" name="Picture 4" descr="surflin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8" y="2945"/>
              <a:ext cx="1523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5" descr="surflin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1" y="2904"/>
              <a:ext cx="1516" cy="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4" name="Text Box 6"/>
            <p:cNvSpPr txBox="1">
              <a:spLocks noChangeArrowheads="1"/>
            </p:cNvSpPr>
            <p:nvPr/>
          </p:nvSpPr>
          <p:spPr bwMode="auto">
            <a:xfrm>
              <a:off x="157" y="2986"/>
              <a:ext cx="1064" cy="247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Planar surface</a:t>
              </a:r>
            </a:p>
          </p:txBody>
        </p:sp>
        <p:sp>
          <p:nvSpPr>
            <p:cNvPr id="31755" name="Text Box 7"/>
            <p:cNvSpPr txBox="1">
              <a:spLocks noChangeArrowheads="1"/>
            </p:cNvSpPr>
            <p:nvPr/>
          </p:nvSpPr>
          <p:spPr bwMode="auto">
            <a:xfrm>
              <a:off x="2555" y="2938"/>
              <a:ext cx="1146" cy="429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/>
                <a:t>Non-planar </a:t>
              </a:r>
              <a:r>
                <a:rPr lang="en-US" sz="1600" dirty="0"/>
                <a:t>surface</a:t>
              </a:r>
            </a:p>
          </p:txBody>
        </p:sp>
        <p:sp>
          <p:nvSpPr>
            <p:cNvPr id="31756" name="Line 8"/>
            <p:cNvSpPr>
              <a:spLocks noChangeShapeType="1"/>
            </p:cNvSpPr>
            <p:nvPr/>
          </p:nvSpPr>
          <p:spPr bwMode="auto">
            <a:xfrm flipV="1">
              <a:off x="1436" y="3450"/>
              <a:ext cx="459" cy="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Line 9"/>
            <p:cNvSpPr>
              <a:spLocks noChangeShapeType="1"/>
            </p:cNvSpPr>
            <p:nvPr/>
          </p:nvSpPr>
          <p:spPr bwMode="auto">
            <a:xfrm flipV="1">
              <a:off x="1383" y="3264"/>
              <a:ext cx="460" cy="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Line 10"/>
            <p:cNvSpPr>
              <a:spLocks noChangeShapeType="1"/>
            </p:cNvSpPr>
            <p:nvPr/>
          </p:nvSpPr>
          <p:spPr bwMode="auto">
            <a:xfrm>
              <a:off x="1378" y="3340"/>
              <a:ext cx="6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Line 11"/>
            <p:cNvSpPr>
              <a:spLocks noChangeShapeType="1"/>
            </p:cNvSpPr>
            <p:nvPr/>
          </p:nvSpPr>
          <p:spPr bwMode="auto">
            <a:xfrm>
              <a:off x="1843" y="3270"/>
              <a:ext cx="64" cy="1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Line 12"/>
            <p:cNvSpPr>
              <a:spLocks noChangeShapeType="1"/>
            </p:cNvSpPr>
            <p:nvPr/>
          </p:nvSpPr>
          <p:spPr bwMode="auto">
            <a:xfrm flipH="1">
              <a:off x="3935" y="3206"/>
              <a:ext cx="233" cy="49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Line 13"/>
            <p:cNvSpPr>
              <a:spLocks noChangeShapeType="1"/>
            </p:cNvSpPr>
            <p:nvPr/>
          </p:nvSpPr>
          <p:spPr bwMode="auto">
            <a:xfrm>
              <a:off x="4173" y="3194"/>
              <a:ext cx="437" cy="3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Line 14"/>
            <p:cNvSpPr>
              <a:spLocks noChangeShapeType="1"/>
            </p:cNvSpPr>
            <p:nvPr/>
          </p:nvSpPr>
          <p:spPr bwMode="auto">
            <a:xfrm flipH="1">
              <a:off x="4371" y="3596"/>
              <a:ext cx="239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Line 15"/>
            <p:cNvSpPr>
              <a:spLocks noChangeShapeType="1"/>
            </p:cNvSpPr>
            <p:nvPr/>
          </p:nvSpPr>
          <p:spPr bwMode="auto">
            <a:xfrm>
              <a:off x="3935" y="3706"/>
              <a:ext cx="442" cy="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Line 16"/>
            <p:cNvSpPr>
              <a:spLocks noChangeShapeType="1"/>
            </p:cNvSpPr>
            <p:nvPr/>
          </p:nvSpPr>
          <p:spPr bwMode="auto">
            <a:xfrm>
              <a:off x="732" y="3217"/>
              <a:ext cx="90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Line 17"/>
            <p:cNvSpPr>
              <a:spLocks noChangeShapeType="1"/>
            </p:cNvSpPr>
            <p:nvPr/>
          </p:nvSpPr>
          <p:spPr bwMode="auto">
            <a:xfrm>
              <a:off x="3137" y="3136"/>
              <a:ext cx="1095" cy="46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0" name="Text Box 20"/>
          <p:cNvSpPr txBox="1">
            <a:spLocks noChangeArrowheads="1"/>
          </p:cNvSpPr>
          <p:nvPr/>
        </p:nvSpPr>
        <p:spPr bwMode="auto">
          <a:xfrm>
            <a:off x="1314450" y="5191125"/>
            <a:ext cx="3257550" cy="12096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Details window:</a:t>
            </a:r>
          </a:p>
          <a:p>
            <a:pPr marL="576263" lvl="1" indent="-119063" algn="l">
              <a:spcBef>
                <a:spcPct val="50000"/>
              </a:spcBef>
              <a:buFontTx/>
              <a:buChar char="•"/>
            </a:pPr>
            <a:r>
              <a:rPr lang="en-US" sz="1400" dirty="0"/>
              <a:t>Flip surface </a:t>
            </a:r>
            <a:r>
              <a:rPr lang="en-US" sz="1400" dirty="0" err="1"/>
              <a:t>normals</a:t>
            </a:r>
            <a:endParaRPr lang="en-US" sz="1400" dirty="0"/>
          </a:p>
          <a:p>
            <a:pPr marL="576263" lvl="1" indent="-119063" algn="l">
              <a:spcBef>
                <a:spcPct val="50000"/>
              </a:spcBef>
              <a:buFontTx/>
              <a:buChar char="•"/>
            </a:pPr>
            <a:r>
              <a:rPr lang="en-US" sz="1400" dirty="0"/>
              <a:t>Input thickness which will be transferred to the FE model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838700" y="5165725"/>
            <a:ext cx="2755900" cy="1522942"/>
            <a:chOff x="4838700" y="5165725"/>
            <a:chExt cx="2324100" cy="1292225"/>
          </a:xfrm>
        </p:grpSpPr>
        <p:pic>
          <p:nvPicPr>
            <p:cNvPr id="31749" name="Picture 19" descr="detail line sur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75225" y="5165725"/>
              <a:ext cx="2001838" cy="1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Rectangle 21"/>
            <p:cNvSpPr>
              <a:spLocks noChangeArrowheads="1"/>
            </p:cNvSpPr>
            <p:nvPr/>
          </p:nvSpPr>
          <p:spPr bwMode="auto">
            <a:xfrm>
              <a:off x="4838700" y="5943600"/>
              <a:ext cx="2324100" cy="5143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en-US" sz="1400"/>
            </a:p>
          </p:txBody>
        </p:sp>
      </p:grp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44612" y="423863"/>
            <a:ext cx="6934201" cy="515937"/>
          </a:xfrm>
        </p:spPr>
        <p:txBody>
          <a:bodyPr/>
          <a:lstStyle/>
          <a:p>
            <a:r>
              <a:rPr lang="en-US" dirty="0" smtClean="0"/>
              <a:t>Surfaces From Edges (2) 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08000" y="1157295"/>
            <a:ext cx="7781925" cy="1200329"/>
          </a:xfrm>
          <a:prstGeom prst="rect">
            <a:avLst/>
          </a:prstGeom>
          <a:noFill/>
          <a:ln w="222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1450" indent="-169863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+mn-lt"/>
              </a:rPr>
              <a:t>Creates </a:t>
            </a:r>
            <a:r>
              <a:rPr lang="en-US" sz="1800" b="0" dirty="0">
                <a:latin typeface="+mn-lt"/>
              </a:rPr>
              <a:t>surfaces from existing body edges</a:t>
            </a:r>
          </a:p>
          <a:p>
            <a:pPr marL="171450" indent="-169863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b="0" dirty="0">
                <a:latin typeface="+mn-lt"/>
              </a:rPr>
              <a:t>Can be solid or line body </a:t>
            </a:r>
            <a:r>
              <a:rPr lang="en-US" sz="1800" b="0" dirty="0" smtClean="0">
                <a:latin typeface="+mn-lt"/>
              </a:rPr>
              <a:t>edges</a:t>
            </a:r>
            <a:endParaRPr lang="en-US" sz="1800" b="0" dirty="0">
              <a:latin typeface="+mn-lt"/>
            </a:endParaRPr>
          </a:p>
          <a:p>
            <a:pPr marL="171450" indent="-169863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b="0" dirty="0">
                <a:latin typeface="+mn-lt"/>
              </a:rPr>
              <a:t>Edges must produce non-intersecting closed </a:t>
            </a:r>
            <a:r>
              <a:rPr lang="en-US" sz="1800" b="0" dirty="0" smtClean="0">
                <a:latin typeface="+mn-lt"/>
              </a:rPr>
              <a:t>loops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3796" name="Picture 12" descr="sur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2855901"/>
            <a:ext cx="295275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3" descr="sur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2886063"/>
            <a:ext cx="290036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14"/>
          <p:cNvSpPr txBox="1">
            <a:spLocks noChangeArrowheads="1"/>
          </p:cNvSpPr>
          <p:nvPr/>
        </p:nvSpPr>
        <p:spPr bwMode="auto">
          <a:xfrm>
            <a:off x="438150" y="5410188"/>
            <a:ext cx="3429000" cy="517525"/>
          </a:xfrm>
          <a:prstGeom prst="rect">
            <a:avLst/>
          </a:prstGeom>
          <a:noFill/>
          <a:ln w="15875" algn="ctr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Existing solid body edges are selected for new surface boundary.</a:t>
            </a:r>
          </a:p>
        </p:txBody>
      </p:sp>
      <p:pic>
        <p:nvPicPr>
          <p:cNvPr id="33799" name="Picture 15" descr="sur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2759063"/>
            <a:ext cx="2028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6"/>
          <p:cNvSpPr txBox="1">
            <a:spLocks noChangeArrowheads="1"/>
          </p:cNvSpPr>
          <p:nvPr/>
        </p:nvSpPr>
        <p:spPr bwMode="auto">
          <a:xfrm>
            <a:off x="5486400" y="5476863"/>
            <a:ext cx="3429000" cy="517525"/>
          </a:xfrm>
          <a:prstGeom prst="rect">
            <a:avLst/>
          </a:prstGeom>
          <a:noFill/>
          <a:ln w="15875" algn="ctr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New, frozen, surface body generated (note, solid body is hidden).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880" y="415396"/>
            <a:ext cx="6934201" cy="508000"/>
          </a:xfrm>
        </p:spPr>
        <p:txBody>
          <a:bodyPr/>
          <a:lstStyle/>
          <a:p>
            <a:r>
              <a:rPr lang="en-US" dirty="0" smtClean="0"/>
              <a:t>Surfaces From Edges (3)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3117" y="1138238"/>
            <a:ext cx="7851775" cy="1733550"/>
          </a:xfrm>
        </p:spPr>
        <p:txBody>
          <a:bodyPr/>
          <a:lstStyle/>
          <a:p>
            <a:pPr marL="514350" lvl="1" indent="-171450"/>
            <a:r>
              <a:rPr lang="en-US" b="0" dirty="0" smtClean="0"/>
              <a:t>A line body with no cross section can be used to tie together surface models</a:t>
            </a:r>
          </a:p>
          <a:p>
            <a:pPr marL="514350" lvl="1" indent="-171450"/>
            <a:r>
              <a:rPr lang="en-US" b="0" dirty="0" smtClean="0"/>
              <a:t> In this case, the line body acts merely as a mechanism to insure a continuous mesh at the surface boundaries</a:t>
            </a:r>
          </a:p>
          <a:p>
            <a:pPr marL="514350" lvl="1" indent="-171450"/>
            <a:endParaRPr lang="en-US" dirty="0" smtClean="0"/>
          </a:p>
        </p:txBody>
      </p:sp>
      <p:pic>
        <p:nvPicPr>
          <p:cNvPr id="32772" name="Picture 4" descr="surfac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3148013"/>
            <a:ext cx="32940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surfa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3108325"/>
            <a:ext cx="3225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62013" y="5759450"/>
            <a:ext cx="3063875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Line Body (no cross section)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2127250" y="4146550"/>
            <a:ext cx="508000" cy="162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854575" y="5734050"/>
            <a:ext cx="3230563" cy="58102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Result is continuous FE mesh at surface interface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871663" y="2811463"/>
            <a:ext cx="2057400" cy="3365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 Surface Bodies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2368550" y="3100388"/>
            <a:ext cx="406400" cy="636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2774950" y="3100388"/>
            <a:ext cx="285750" cy="1096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6578600" y="4011613"/>
            <a:ext cx="360363" cy="1765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2" y="405872"/>
            <a:ext cx="6934201" cy="517525"/>
          </a:xfrm>
        </p:spPr>
        <p:txBody>
          <a:bodyPr/>
          <a:lstStyle/>
          <a:p>
            <a:r>
              <a:rPr lang="en-US" dirty="0" smtClean="0"/>
              <a:t>Surfaces From Sketches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75" y="977900"/>
            <a:ext cx="8245475" cy="3113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Surfaces From Sketches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[Main Menu] Concept </a:t>
            </a:r>
            <a:r>
              <a:rPr lang="en-US" b="0" dirty="0" smtClean="0">
                <a:sym typeface="Wingdings" pitchFamily="2" charset="2"/>
              </a:rPr>
              <a:t> </a:t>
            </a:r>
            <a:r>
              <a:rPr lang="en-US" b="0" dirty="0" smtClean="0"/>
              <a:t>Surfaces from Sketches</a:t>
            </a:r>
            <a:endParaRPr lang="en-US" dirty="0" smtClean="0"/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0" dirty="0" smtClean="0">
                <a:latin typeface="+mn-lt"/>
              </a:rPr>
              <a:t>Creates surface bodies using sketches as boundaries (single or multiple sketches are OK)</a:t>
            </a:r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buFont typeface="Times New Roman" pitchFamily="18" charset="0"/>
              <a:buNone/>
            </a:pPr>
            <a:endParaRPr lang="en-US" b="0" dirty="0" smtClean="0">
              <a:latin typeface="+mn-lt"/>
            </a:endParaRPr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0" dirty="0" smtClean="0">
                <a:latin typeface="+mn-lt"/>
              </a:rPr>
              <a:t>Base sketches must be closed profiles which are not self intersecting</a:t>
            </a:r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buFont typeface="Times New Roman" pitchFamily="18" charset="0"/>
              <a:buNone/>
            </a:pPr>
            <a:endParaRPr lang="en-US" b="0" dirty="0" smtClean="0">
              <a:latin typeface="+mn-lt"/>
            </a:endParaRPr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0" dirty="0" smtClean="0">
                <a:latin typeface="+mn-lt"/>
              </a:rPr>
              <a:t>May choose to “Add” or “Add Frozen” operations</a:t>
            </a:r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buFont typeface="Times New Roman" pitchFamily="18" charset="0"/>
              <a:buNone/>
            </a:pPr>
            <a:endParaRPr lang="en-US" b="0" dirty="0" smtClean="0">
              <a:latin typeface="+mn-lt"/>
            </a:endParaRPr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0" dirty="0" smtClean="0">
                <a:latin typeface="+mn-lt"/>
              </a:rPr>
              <a:t>Can reverse normal direction “No” in Orient With Plane Normal field</a:t>
            </a:r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buFont typeface="Times New Roman" pitchFamily="18" charset="0"/>
              <a:buNone/>
            </a:pPr>
            <a:endParaRPr lang="en-US" b="0" dirty="0" smtClean="0">
              <a:latin typeface="+mn-lt"/>
            </a:endParaRPr>
          </a:p>
          <a:p>
            <a:pPr marL="731520" lvl="4" indent="-274320">
              <a:lnSpc>
                <a:spcPts val="12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0" dirty="0" smtClean="0">
                <a:latin typeface="+mn-lt"/>
              </a:rPr>
              <a:t>Can enter thickness which will be used in creating the FE </a:t>
            </a:r>
            <a:r>
              <a:rPr lang="en-US" b="0" dirty="0" smtClean="0"/>
              <a:t>model</a:t>
            </a:r>
          </a:p>
        </p:txBody>
      </p:sp>
      <p:pic>
        <p:nvPicPr>
          <p:cNvPr id="34820" name="Picture 4" descr="surfsket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713" y="4657725"/>
            <a:ext cx="2413000" cy="13144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0088" y="4195763"/>
            <a:ext cx="2343150" cy="2057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708275" y="5842000"/>
            <a:ext cx="1363663" cy="185738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8496" t="3739" r="81598" b="85030"/>
          <a:stretch>
            <a:fillRect/>
          </a:stretch>
        </p:blipFill>
        <p:spPr bwMode="auto">
          <a:xfrm>
            <a:off x="6576478" y="1037283"/>
            <a:ext cx="1938130" cy="137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9" descr="172_mid_sur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743200"/>
            <a:ext cx="2133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447800" y="389464"/>
            <a:ext cx="7126288" cy="484188"/>
          </a:xfrm>
        </p:spPr>
        <p:txBody>
          <a:bodyPr/>
          <a:lstStyle/>
          <a:p>
            <a:pPr eaLnBrk="1" hangingPunct="1"/>
            <a:r>
              <a:rPr lang="en-US" dirty="0" smtClean="0"/>
              <a:t>Mid-Surface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172508" y="1304925"/>
            <a:ext cx="5932488" cy="55530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b="0" dirty="0" smtClean="0">
                <a:sym typeface="Wingdings" pitchFamily="2" charset="2"/>
              </a:rPr>
              <a:t>Extracts surface body that is midway between existing solid body faces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0" dirty="0" smtClean="0">
                <a:sym typeface="Wingdings" pitchFamily="2" charset="2"/>
              </a:rPr>
              <a:t>Two Options:</a:t>
            </a:r>
          </a:p>
          <a:p>
            <a:pPr lvl="2"/>
            <a:r>
              <a:rPr lang="en-US" b="0" dirty="0" smtClean="0">
                <a:sym typeface="Wingdings" pitchFamily="2" charset="2"/>
              </a:rPr>
              <a:t>Manual: Operates only on user specified face pairs</a:t>
            </a:r>
          </a:p>
          <a:p>
            <a:pPr lvl="2"/>
            <a:r>
              <a:rPr lang="en-US" b="0" dirty="0" smtClean="0">
                <a:sym typeface="Wingdings" pitchFamily="2" charset="2"/>
              </a:rPr>
              <a:t>Automatic: Provides option to search for other matching face pairs</a:t>
            </a:r>
          </a:p>
          <a:p>
            <a:pPr lvl="1" eaLnBrk="1" hangingPunct="1">
              <a:buFont typeface="Times New Roman" pitchFamily="18" charset="0"/>
              <a:buNone/>
            </a:pPr>
            <a:endParaRPr lang="en-US" b="0" dirty="0" smtClean="0">
              <a:sym typeface="Wingdings" pitchFamily="2" charset="2"/>
            </a:endParaRP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781050" y="6057900"/>
            <a:ext cx="2519363" cy="233363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/>
              <a:t>Details View of Mid-Surface</a:t>
            </a:r>
          </a:p>
        </p:txBody>
      </p:sp>
      <p:pic>
        <p:nvPicPr>
          <p:cNvPr id="25608" name="Picture 8" descr="171_mid_surf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3763" y="4184650"/>
            <a:ext cx="2133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6918325" y="4748213"/>
            <a:ext cx="2006600" cy="449262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/>
              <a:t>Mid-Surface created for a pipe geometry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615731" y="2158546"/>
            <a:ext cx="1697037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590002" y="1052162"/>
            <a:ext cx="428315" cy="218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11" descr="dm-lec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67" y="4220634"/>
            <a:ext cx="3648075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447800" y="389464"/>
            <a:ext cx="7126288" cy="484188"/>
          </a:xfrm>
        </p:spPr>
        <p:txBody>
          <a:bodyPr/>
          <a:lstStyle/>
          <a:p>
            <a:pPr eaLnBrk="1" hangingPunct="1"/>
            <a:r>
              <a:rPr lang="en-US" dirty="0" smtClean="0"/>
              <a:t>Mid-Surface: Manual (1)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113242" y="1028173"/>
            <a:ext cx="5567891" cy="5220228"/>
          </a:xfrm>
        </p:spPr>
        <p:txBody>
          <a:bodyPr/>
          <a:lstStyle/>
          <a:p>
            <a:pPr marL="514350" lvl="1" indent="-171450">
              <a:buNone/>
            </a:pPr>
            <a:r>
              <a:rPr lang="en-US" sz="2400" dirty="0" smtClean="0"/>
              <a:t>Manual Method</a:t>
            </a:r>
          </a:p>
          <a:p>
            <a:pPr marL="514350" lvl="1" indent="-171450"/>
            <a:r>
              <a:rPr lang="en-US" b="0" dirty="0" smtClean="0"/>
              <a:t>Set the </a:t>
            </a:r>
            <a:r>
              <a:rPr lang="en-US" dirty="0" smtClean="0"/>
              <a:t>Selection Method</a:t>
            </a:r>
            <a:r>
              <a:rPr lang="en-US" b="0" dirty="0" smtClean="0"/>
              <a:t> to “Manual”</a:t>
            </a:r>
          </a:p>
          <a:p>
            <a:pPr marL="514350" lvl="1" indent="-171450"/>
            <a:r>
              <a:rPr lang="en-US" b="0" dirty="0" smtClean="0"/>
              <a:t>Select pair of faces, one pair at a time, in </a:t>
            </a:r>
            <a:r>
              <a:rPr lang="en-US" dirty="0" smtClean="0"/>
              <a:t>Face Pairs</a:t>
            </a:r>
            <a:r>
              <a:rPr lang="en-US" b="0" dirty="0" smtClean="0"/>
              <a:t> input</a:t>
            </a:r>
          </a:p>
          <a:p>
            <a:pPr marL="514350" lvl="1" indent="-171450"/>
            <a:r>
              <a:rPr lang="en-US" b="0" dirty="0" smtClean="0"/>
              <a:t>The order of selection determines the surface normal direction</a:t>
            </a:r>
          </a:p>
          <a:p>
            <a:pPr marL="514350" lvl="1" indent="-171450"/>
            <a:r>
              <a:rPr lang="en-US" b="0" dirty="0" smtClean="0"/>
              <a:t>Notice the first surface picked is displayed in purple, the second is shown in pink</a:t>
            </a:r>
          </a:p>
          <a:p>
            <a:pPr marL="514350" lvl="1" indent="-171450"/>
            <a:r>
              <a:rPr lang="en-US" b="0" dirty="0" smtClean="0"/>
              <a:t>When the selection is finalized the selected pairs are displayed in dark and light blue colors</a:t>
            </a:r>
          </a:p>
          <a:p>
            <a:pPr lvl="1" eaLnBrk="1" hangingPunct="1">
              <a:buFont typeface="Times New Roman" pitchFamily="18" charset="0"/>
              <a:buNone/>
            </a:pPr>
            <a:endParaRPr lang="en-US" b="0" dirty="0" smtClean="0">
              <a:sym typeface="Wingdings" pitchFamily="2" charset="2"/>
            </a:endParaRP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6021917" y="2696634"/>
            <a:ext cx="2519363" cy="233363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/>
              <a:t>Details View of Mid-Surface</a:t>
            </a:r>
          </a:p>
        </p:txBody>
      </p:sp>
      <p:pic>
        <p:nvPicPr>
          <p:cNvPr id="12" name="Picture 11" descr="dm-lec9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26" y="1066271"/>
            <a:ext cx="3208774" cy="1549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3" descr="midsur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1" y="4052358"/>
            <a:ext cx="1815897" cy="226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6" descr="surfselec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6622" y="4063471"/>
            <a:ext cx="1872976" cy="2244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7" descr="surfselec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7334" y="4044421"/>
            <a:ext cx="1757696" cy="2187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4588933" y="4495800"/>
            <a:ext cx="592667" cy="27093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193771" y="4173009"/>
            <a:ext cx="723900" cy="581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2</a:t>
            </a:r>
            <a:r>
              <a:rPr lang="en-US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/>
              <a:t>Pick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3420533" y="5137995"/>
            <a:ext cx="702735" cy="457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912533" y="4947180"/>
            <a:ext cx="723900" cy="581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/>
              <a:t>Pick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3158067" y="4682066"/>
            <a:ext cx="934509" cy="1629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none" w="lg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681817" y="4149729"/>
            <a:ext cx="1746250" cy="581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Normal Direction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791200" y="1524000"/>
            <a:ext cx="3064934" cy="177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lg" len="med"/>
          </a:ln>
        </p:spPr>
        <p:txBody>
          <a:bodyPr wrap="square" anchor="ctr">
            <a:noAutofit/>
          </a:bodyPr>
          <a:lstStyle/>
          <a:p>
            <a:endParaRPr lang="en-US" sz="140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40784" y="6354233"/>
            <a:ext cx="2519363" cy="233363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 smtClean="0"/>
              <a:t>Solid Model</a:t>
            </a:r>
            <a:endParaRPr lang="en-US" sz="1400" b="0" dirty="0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429004" y="6337300"/>
            <a:ext cx="2623080" cy="233910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 smtClean="0"/>
              <a:t>Color of faces during selection</a:t>
            </a:r>
            <a:endParaRPr lang="en-US" sz="1400" b="0" dirty="0"/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6624637" y="6269566"/>
            <a:ext cx="2519363" cy="233910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 smtClean="0"/>
              <a:t>Color of faces after selection</a:t>
            </a:r>
            <a:endParaRPr lang="en-US" sz="1400" b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dm-lec9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758" y="5011738"/>
            <a:ext cx="3208774" cy="1549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447800" y="389464"/>
            <a:ext cx="7126288" cy="484188"/>
          </a:xfrm>
        </p:spPr>
        <p:txBody>
          <a:bodyPr/>
          <a:lstStyle/>
          <a:p>
            <a:pPr eaLnBrk="1" hangingPunct="1"/>
            <a:r>
              <a:rPr lang="en-US" dirty="0" smtClean="0"/>
              <a:t>Mid-Surface: Manual (2)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113242" y="1354666"/>
            <a:ext cx="5415491" cy="4927601"/>
          </a:xfrm>
        </p:spPr>
        <p:txBody>
          <a:bodyPr/>
          <a:lstStyle/>
          <a:p>
            <a:pPr marL="514350" lvl="1" indent="-171450"/>
            <a:r>
              <a:rPr lang="en-US" sz="2000" b="0" dirty="0" smtClean="0"/>
              <a:t>Multiple surface pairs may be selected for a single mid-surface operation, however they must be selected as opposing pairs</a:t>
            </a:r>
          </a:p>
          <a:p>
            <a:pPr marL="514350" lvl="1" indent="-171450"/>
            <a:r>
              <a:rPr lang="en-US" sz="2000" b="0" dirty="0" smtClean="0"/>
              <a:t>The correct order of selection of faces for the previous example can be as in the image shown on right hand side here</a:t>
            </a:r>
          </a:p>
          <a:p>
            <a:pPr marL="514350" lvl="1" indent="-171450"/>
            <a:r>
              <a:rPr lang="en-US" sz="2000" b="0" dirty="0" smtClean="0"/>
              <a:t>Adjacent face pairs will be grouped together if within the “Thickness Tolerance” (see below)</a:t>
            </a:r>
          </a:p>
          <a:p>
            <a:pPr marL="514350" lvl="1" indent="-171450"/>
            <a:endParaRPr lang="en-US" sz="2000" b="0" dirty="0" smtClean="0"/>
          </a:p>
          <a:p>
            <a:pPr lvl="1" eaLnBrk="1" hangingPunct="1">
              <a:buFont typeface="Times New Roman" pitchFamily="18" charset="0"/>
              <a:buNone/>
            </a:pPr>
            <a:endParaRPr lang="en-US" b="0" dirty="0" smtClean="0">
              <a:sym typeface="Wingdings" pitchFamily="2" charset="2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064251" y="4398406"/>
            <a:ext cx="2519363" cy="233363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 smtClean="0"/>
              <a:t>Order of face selection</a:t>
            </a:r>
            <a:endParaRPr lang="en-US" sz="1400" b="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01247" y="1033444"/>
            <a:ext cx="2981325" cy="3427412"/>
            <a:chOff x="1680" y="1509"/>
            <a:chExt cx="1878" cy="2159"/>
          </a:xfrm>
        </p:grpSpPr>
        <p:pic>
          <p:nvPicPr>
            <p:cNvPr id="30" name="Picture 5" descr="midsurf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3" y="1509"/>
              <a:ext cx="1485" cy="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2940" y="2454"/>
              <a:ext cx="22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784" y="2016"/>
              <a:ext cx="22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3246" y="2652"/>
              <a:ext cx="22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758" y="3000"/>
              <a:ext cx="22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2460" y="3456"/>
              <a:ext cx="22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680" y="2172"/>
              <a:ext cx="222" cy="21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 flipH="1">
              <a:off x="2532" y="2148"/>
              <a:ext cx="312" cy="1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1878" y="2274"/>
              <a:ext cx="300" cy="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H="1">
              <a:off x="2634" y="2586"/>
              <a:ext cx="354" cy="24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 flipV="1">
              <a:off x="1950" y="3048"/>
              <a:ext cx="288" cy="6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 flipH="1">
              <a:off x="3162" y="2790"/>
              <a:ext cx="162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2640" y="3288"/>
              <a:ext cx="60" cy="2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130167" y="4676775"/>
            <a:ext cx="5924550" cy="384175"/>
            <a:chOff x="333375" y="4676775"/>
            <a:chExt cx="5924550" cy="384175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990600" y="4686300"/>
              <a:ext cx="4591050" cy="371475"/>
              <a:chOff x="528" y="2850"/>
              <a:chExt cx="2892" cy="234"/>
            </a:xfrm>
          </p:grpSpPr>
          <p:sp>
            <p:nvSpPr>
              <p:cNvPr id="44" name="Rectangle 19"/>
              <p:cNvSpPr>
                <a:spLocks noChangeArrowheads="1"/>
              </p:cNvSpPr>
              <p:nvPr/>
            </p:nvSpPr>
            <p:spPr bwMode="auto">
              <a:xfrm>
                <a:off x="528" y="2898"/>
                <a:ext cx="1836" cy="156"/>
              </a:xfrm>
              <a:prstGeom prst="rect">
                <a:avLst/>
              </a:prstGeom>
              <a:noFill/>
              <a:ln w="25400">
                <a:solidFill>
                  <a:srgbClr val="006666"/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>
                <a:spAutoFit/>
              </a:bodyPr>
              <a:lstStyle/>
              <a:p>
                <a:endParaRPr lang="en-US" sz="1400"/>
              </a:p>
            </p:txBody>
          </p:sp>
          <p:sp>
            <p:nvSpPr>
              <p:cNvPr id="45" name="Rectangle 20"/>
              <p:cNvSpPr>
                <a:spLocks noChangeArrowheads="1"/>
              </p:cNvSpPr>
              <p:nvPr/>
            </p:nvSpPr>
            <p:spPr bwMode="auto">
              <a:xfrm>
                <a:off x="2364" y="2850"/>
                <a:ext cx="1056" cy="234"/>
              </a:xfrm>
              <a:prstGeom prst="rect">
                <a:avLst/>
              </a:prstGeom>
              <a:noFill/>
              <a:ln w="25400">
                <a:solidFill>
                  <a:schemeClr val="bg2">
                    <a:lumMod val="75000"/>
                  </a:schemeClr>
                </a:solidFill>
                <a:miter lim="800000"/>
                <a:headEnd type="none" w="sm" len="sm"/>
                <a:tailEnd type="none" w="lg" len="med"/>
              </a:ln>
            </p:spPr>
            <p:txBody>
              <a:bodyPr wrap="none" anchor="ctr">
                <a:spAutoFit/>
              </a:bodyPr>
              <a:lstStyle/>
              <a:p>
                <a:endParaRPr lang="en-US" sz="1400"/>
              </a:p>
            </p:txBody>
          </p:sp>
        </p:grp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H="1">
              <a:off x="5715000" y="4676775"/>
              <a:ext cx="0" cy="381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med"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866775" y="4762500"/>
              <a:ext cx="0" cy="2667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med"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333375" y="4724400"/>
              <a:ext cx="552450" cy="33655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T1</a:t>
              </a: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5705475" y="4695825"/>
              <a:ext cx="552450" cy="33655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lg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T2</a:t>
              </a:r>
            </a:p>
          </p:txBody>
        </p:sp>
      </p:grp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981075" y="5419725"/>
            <a:ext cx="4791075" cy="581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│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T1 – T2│ &lt; Thickness Tolerance: surfaces are grouped</a:t>
            </a: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5926667" y="5952070"/>
            <a:ext cx="3056466" cy="1608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lg" len="med"/>
          </a:ln>
        </p:spPr>
        <p:txBody>
          <a:bodyPr wrap="square" anchor="ctr">
            <a:noAutofit/>
          </a:bodyPr>
          <a:lstStyle/>
          <a:p>
            <a:endParaRPr lang="en-US" sz="1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4409" y="338668"/>
            <a:ext cx="5004858" cy="508000"/>
          </a:xfrm>
        </p:spPr>
        <p:txBody>
          <a:bodyPr/>
          <a:lstStyle/>
          <a:p>
            <a:r>
              <a:rPr lang="en-US" dirty="0" smtClean="0"/>
              <a:t>Mid-Surface: Automatic (1)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375" y="901700"/>
            <a:ext cx="8393113" cy="3044825"/>
          </a:xfrm>
          <a:ln w="22225"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Automatic Method</a:t>
            </a:r>
          </a:p>
          <a:p>
            <a:pPr marL="514350" lvl="1" indent="-171450">
              <a:lnSpc>
                <a:spcPct val="90000"/>
              </a:lnSpc>
            </a:pPr>
            <a:r>
              <a:rPr lang="en-US" b="0" dirty="0" smtClean="0"/>
              <a:t>Switching the </a:t>
            </a:r>
            <a:r>
              <a:rPr lang="en-US" dirty="0" smtClean="0"/>
              <a:t>Selection Method</a:t>
            </a:r>
            <a:r>
              <a:rPr lang="en-US" b="0" dirty="0" smtClean="0"/>
              <a:t> from “Manual” to “Automatic” exposes several additional options</a:t>
            </a:r>
          </a:p>
          <a:p>
            <a:pPr marL="857250" lvl="2">
              <a:lnSpc>
                <a:spcPct val="90000"/>
              </a:lnSpc>
            </a:pPr>
            <a:r>
              <a:rPr lang="en-US" b="0" dirty="0" smtClean="0"/>
              <a:t>Bodies to search: Limits search to visible bodies, selected bodies or all bodies</a:t>
            </a:r>
          </a:p>
          <a:p>
            <a:pPr marL="857250" lvl="2">
              <a:lnSpc>
                <a:spcPct val="90000"/>
              </a:lnSpc>
            </a:pPr>
            <a:r>
              <a:rPr lang="en-US" b="0" dirty="0" smtClean="0"/>
              <a:t>Minimum and maximum threshold sets search range (thickness) for face pairs</a:t>
            </a:r>
          </a:p>
          <a:p>
            <a:pPr marL="628650" lvl="1">
              <a:lnSpc>
                <a:spcPct val="90000"/>
              </a:lnSpc>
            </a:pPr>
            <a:r>
              <a:rPr lang="en-US" b="0" dirty="0" smtClean="0"/>
              <a:t>Options like </a:t>
            </a:r>
            <a:r>
              <a:rPr lang="en-US" dirty="0" smtClean="0"/>
              <a:t>Extra Trimming</a:t>
            </a:r>
            <a:r>
              <a:rPr lang="en-US" b="0" dirty="0" smtClean="0"/>
              <a:t> are very useful with “Automatic” method </a:t>
            </a:r>
          </a:p>
          <a:p>
            <a:pPr marL="857250" lvl="2">
              <a:lnSpc>
                <a:spcPct val="90000"/>
              </a:lnSpc>
            </a:pPr>
            <a:r>
              <a:rPr lang="en-US" b="0" dirty="0" smtClean="0"/>
              <a:t>Provides options for situations where trimming problems with surface bodies occur</a:t>
            </a:r>
          </a:p>
          <a:p>
            <a:pPr marL="628650" lvl="1">
              <a:lnSpc>
                <a:spcPct val="90000"/>
              </a:lnSpc>
            </a:pPr>
            <a:r>
              <a:rPr lang="en-US" dirty="0" smtClean="0"/>
              <a:t>Preserve Bodies? </a:t>
            </a:r>
            <a:r>
              <a:rPr lang="en-US" b="0" dirty="0" smtClean="0"/>
              <a:t>allows you to save the solid bodies from which surfaces are created (default is No)</a:t>
            </a:r>
          </a:p>
        </p:txBody>
      </p:sp>
      <p:pic>
        <p:nvPicPr>
          <p:cNvPr id="5" name="Picture 4" descr="dm-lec9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753" y="3946528"/>
            <a:ext cx="3629025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176" y="1180571"/>
            <a:ext cx="6482291" cy="2146829"/>
          </a:xfrm>
          <a:ln w="22225">
            <a:noFill/>
          </a:ln>
        </p:spPr>
        <p:txBody>
          <a:bodyPr/>
          <a:lstStyle/>
          <a:p>
            <a:pPr marL="514350" lvl="1" indent="-171450"/>
            <a:r>
              <a:rPr lang="en-US" sz="2000" b="0" dirty="0" smtClean="0"/>
              <a:t>When the search is complete, the number of pairs detected is listed in the details and displayed graphically</a:t>
            </a:r>
          </a:p>
          <a:p>
            <a:pPr marL="514350" lvl="1" indent="-171450"/>
            <a:endParaRPr lang="en-US" sz="2000" b="0" dirty="0" smtClean="0"/>
          </a:p>
          <a:p>
            <a:pPr marL="514350" lvl="1" indent="-171450"/>
            <a:r>
              <a:rPr lang="en-US" sz="2000" b="0" dirty="0" smtClean="0"/>
              <a:t>Mid surface creation is completed by Generating the surface body</a:t>
            </a:r>
          </a:p>
          <a:p>
            <a:endParaRPr lang="en-US" sz="1800" dirty="0" smtClean="0"/>
          </a:p>
        </p:txBody>
      </p:sp>
      <p:pic>
        <p:nvPicPr>
          <p:cNvPr id="112645" name="Picture 5" descr="surfselec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508" y="3324225"/>
            <a:ext cx="1785938" cy="222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48" name="Picture 8" descr="autosu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738" y="3349625"/>
            <a:ext cx="1655762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49" name="Picture 9" descr="gener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3205" y="2488672"/>
            <a:ext cx="8572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04409" y="338668"/>
            <a:ext cx="500485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Mid-Surface: Automatic (2)</a:t>
            </a:r>
          </a:p>
        </p:txBody>
      </p:sp>
      <p:pic>
        <p:nvPicPr>
          <p:cNvPr id="11" name="Picture 10" descr="dm-lec9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91" y="3225799"/>
            <a:ext cx="363855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2624667" y="3970866"/>
            <a:ext cx="2133600" cy="60113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41865" y="3784600"/>
            <a:ext cx="3488267" cy="1693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lg" len="med"/>
          </a:ln>
        </p:spPr>
        <p:txBody>
          <a:bodyPr wrap="square" anchor="ctr">
            <a:noAutofit/>
          </a:bodyPr>
          <a:lstStyle/>
          <a:p>
            <a:endParaRPr lang="en-US" sz="140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00548" y="1138083"/>
            <a:ext cx="8001000" cy="5218471"/>
          </a:xfrm>
        </p:spPr>
        <p:txBody>
          <a:bodyPr/>
          <a:lstStyle/>
          <a:p>
            <a:pPr marL="0" indent="0"/>
            <a:r>
              <a:rPr lang="en-US" dirty="0" smtClean="0"/>
              <a:t>Why is Concept Modeling relevant for CFD users?</a:t>
            </a:r>
          </a:p>
          <a:p>
            <a:pPr marL="900113">
              <a:buFont typeface="Arial" pitchFamily="34" charset="0"/>
              <a:buChar char="•"/>
            </a:pPr>
            <a:r>
              <a:rPr b="0" dirty="0" smtClean="0"/>
              <a:t>Sometimes </a:t>
            </a:r>
            <a:r>
              <a:rPr b="0" dirty="0" smtClean="0"/>
              <a:t>the imported files contain issues </a:t>
            </a:r>
            <a:r>
              <a:rPr b="0" dirty="0" smtClean="0"/>
              <a:t>like:</a:t>
            </a:r>
            <a:endParaRPr b="0" dirty="0" smtClean="0"/>
          </a:p>
          <a:p>
            <a:pPr marL="1341438" lvl="2" indent="-441325">
              <a:buFont typeface="Calibri" pitchFamily="34" charset="0"/>
              <a:buChar char="—"/>
            </a:pPr>
            <a:r>
              <a:rPr sz="1600" b="0" dirty="0" smtClean="0"/>
              <a:t>Missing Faces</a:t>
            </a:r>
          </a:p>
          <a:p>
            <a:pPr marL="1341438" lvl="2" indent="-441325">
              <a:buFont typeface="Calibri" pitchFamily="34" charset="0"/>
              <a:buChar char="—"/>
            </a:pPr>
            <a:r>
              <a:rPr sz="1600" b="0" dirty="0" smtClean="0"/>
              <a:t>Corrupt Faces</a:t>
            </a:r>
          </a:p>
          <a:p>
            <a:pPr marL="1341438" lvl="2" indent="-441325">
              <a:buFont typeface="Calibri" pitchFamily="34" charset="0"/>
              <a:buChar char="—"/>
            </a:pPr>
            <a:r>
              <a:rPr sz="1600" b="0" dirty="0" smtClean="0"/>
              <a:t>De</a:t>
            </a:r>
            <a:r>
              <a:rPr lang="en-US" sz="1600" b="0" dirty="0" smtClean="0"/>
              <a:t>tails which require cleanup by selective geometry recreation</a:t>
            </a:r>
          </a:p>
          <a:p>
            <a:pPr marL="900113" lvl="1" indent="0">
              <a:buNone/>
            </a:pPr>
            <a:r>
              <a:rPr sz="2000" b="0" dirty="0" smtClean="0"/>
              <a:t>For cleaning, patching, recreating surfaces &amp; stitching a water tight body, several line and surface creation options of concept modeling are used</a:t>
            </a:r>
          </a:p>
          <a:p>
            <a:pPr marL="900113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900113" lvl="1" indent="-457200">
              <a:buFont typeface="Arial" pitchFamily="34" charset="0"/>
              <a:buChar char="•"/>
            </a:pPr>
            <a:r>
              <a:rPr sz="2000" b="0" dirty="0" smtClean="0"/>
              <a:t>CFD models also require some solids/thin bodies to be modeled as zero thickness surfaces</a:t>
            </a:r>
          </a:p>
          <a:p>
            <a:pPr marL="1341438" lvl="2" indent="-441325">
              <a:buFont typeface="Calibri" pitchFamily="34" charset="0"/>
              <a:buChar char="—"/>
            </a:pPr>
            <a:r>
              <a:rPr sz="1600" b="0" dirty="0" smtClean="0"/>
              <a:t>Examples are </a:t>
            </a:r>
            <a:r>
              <a:rPr sz="1600" dirty="0" smtClean="0"/>
              <a:t>baffles, fins, zero thickness pipe walls, fan shrouds</a:t>
            </a:r>
            <a:r>
              <a:rPr sz="1600" b="0" dirty="0" smtClean="0"/>
              <a:t>, etc.</a:t>
            </a:r>
          </a:p>
          <a:p>
            <a:pPr marL="442913" lvl="1" indent="457200">
              <a:buNone/>
            </a:pPr>
            <a:r>
              <a:rPr sz="2000" b="0" dirty="0" smtClean="0"/>
              <a:t>For above mentioned cases mid-surfacing tools need to be used</a:t>
            </a:r>
            <a:endParaRPr b="0" dirty="0" smtClean="0"/>
          </a:p>
          <a:p>
            <a:pPr marL="900113" lvl="1" indent="-457200">
              <a:buFont typeface="Arial" pitchFamily="34" charset="0"/>
              <a:buChar char="•"/>
            </a:pPr>
            <a:endParaRPr dirty="0"/>
          </a:p>
          <a:p>
            <a:pPr marL="900113" lvl="1" indent="-457200">
              <a:buFont typeface="Arial" pitchFamily="34" charset="0"/>
              <a:buChar char="•"/>
            </a:pPr>
            <a:r>
              <a:rPr sz="2000" b="0" dirty="0" smtClean="0"/>
              <a:t>Sometimes 2D modeling operations also require use of concept modeling tools</a:t>
            </a:r>
          </a:p>
          <a:p>
            <a:pPr lvl="2">
              <a:buFont typeface="Arial" pitchFamily="34" charset="0"/>
              <a:buChar char="•"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449826"/>
            <a:ext cx="7696200" cy="55306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9655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573" t="3640" r="81602" b="83555"/>
          <a:stretch>
            <a:fillRect/>
          </a:stretch>
        </p:blipFill>
        <p:spPr bwMode="auto">
          <a:xfrm>
            <a:off x="6709559" y="973777"/>
            <a:ext cx="22451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80975" y="935038"/>
            <a:ext cx="6653213" cy="55530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b="0" dirty="0" smtClean="0"/>
              <a:t>Joins surface bodies together such that their contact regions share common edge</a:t>
            </a:r>
          </a:p>
          <a:p>
            <a:pPr lvl="2"/>
            <a:r>
              <a:rPr lang="en-US" b="0" dirty="0" smtClean="0"/>
              <a:t>Prerequisite for conformal meshes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0" dirty="0" smtClean="0"/>
              <a:t>Takes two or more surface bodies as input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0" dirty="0" smtClean="0"/>
              <a:t>Imprints edges on all bodies where they make contact</a:t>
            </a:r>
          </a:p>
          <a:p>
            <a:pPr eaLnBrk="1" hangingPunct="1">
              <a:buFont typeface="Arial" pitchFamily="34" charset="0"/>
              <a:buChar char="•"/>
            </a:pPr>
            <a:endParaRPr lang="en-US" b="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26627" name="Picture 16" descr="141-joi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825" y="3117850"/>
            <a:ext cx="2782888" cy="2286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6628" name="Picture 15" descr="142-joi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117850"/>
            <a:ext cx="2781300" cy="2286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6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Joint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754299" y="1013710"/>
            <a:ext cx="442148" cy="245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6710737" y="2550425"/>
            <a:ext cx="1697037" cy="241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3644900" y="4827588"/>
            <a:ext cx="1284288" cy="449262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/>
              <a:t>Details View of Joint</a:t>
            </a:r>
          </a:p>
        </p:txBody>
      </p:sp>
      <p:pic>
        <p:nvPicPr>
          <p:cNvPr id="26632" name="Picture 9" descr="126-join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9788" y="3813175"/>
            <a:ext cx="198120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163513" y="5522913"/>
            <a:ext cx="2649537" cy="233362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/>
              <a:t>Surface bodies to be Joined</a:t>
            </a:r>
          </a:p>
        </p:txBody>
      </p: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6321425" y="5522913"/>
            <a:ext cx="2381250" cy="233362"/>
          </a:xfrm>
          <a:prstGeom prst="rect">
            <a:avLst/>
          </a:prstGeom>
          <a:solidFill>
            <a:srgbClr val="FFC000">
              <a:alpha val="50195"/>
            </a:srgb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tIns="9144" bIns="9144">
            <a:spAutoFit/>
          </a:bodyPr>
          <a:lstStyle/>
          <a:p>
            <a:pPr marL="0" lvl="1" indent="-171450" algn="ctr" eaLnBrk="0" hangingPunct="0">
              <a:buClr>
                <a:srgbClr val="16707C"/>
              </a:buClr>
            </a:pPr>
            <a:r>
              <a:rPr lang="en-US" sz="1400" b="0" dirty="0"/>
              <a:t>Surface bodies after Joint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515100" y="4059238"/>
            <a:ext cx="1604963" cy="4651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6" name="Picture 19" descr="173_join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2263" y="4433888"/>
            <a:ext cx="504825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2992583" y="4108862"/>
            <a:ext cx="342055" cy="266288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403273" y="4049485"/>
            <a:ext cx="667327" cy="271689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7499350" y="4119563"/>
            <a:ext cx="258763" cy="1460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88913" y="985838"/>
            <a:ext cx="8029575" cy="18002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0" dirty="0" smtClean="0"/>
              <a:t>Edge Joints are the glue that holds together bodies where a continuous mesh is desired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0" dirty="0" smtClean="0"/>
              <a:t>Creating surface and/or line multi-body parts with coincident edges results in automatic creation of edge joints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0" dirty="0" smtClean="0"/>
              <a:t>Joints can be created manually ([Main Menu] Tools </a:t>
            </a:r>
            <a:r>
              <a:rPr lang="en-US" sz="1800" b="0" dirty="0" smtClean="0">
                <a:sym typeface="Wingdings" pitchFamily="2" charset="2"/>
              </a:rPr>
              <a:t></a:t>
            </a:r>
            <a:r>
              <a:rPr lang="en-US" sz="1800" b="0" dirty="0" smtClean="0"/>
              <a:t> Joint) where no coincident topology exists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36867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1302279" y="388938"/>
            <a:ext cx="6934201" cy="517525"/>
          </a:xfrm>
          <a:noFill/>
        </p:spPr>
        <p:txBody>
          <a:bodyPr lIns="92075" tIns="46038" rIns="92075" bIns="46038"/>
          <a:lstStyle/>
          <a:p>
            <a:r>
              <a:rPr lang="en-US" dirty="0" smtClean="0"/>
              <a:t>Edge Joints (1)</a:t>
            </a:r>
          </a:p>
        </p:txBody>
      </p:sp>
      <p:pic>
        <p:nvPicPr>
          <p:cNvPr id="36868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190875"/>
            <a:ext cx="3143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175" y="3432175"/>
            <a:ext cx="3409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268288" y="1076325"/>
            <a:ext cx="5565775" cy="2878138"/>
          </a:xfrm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0" dirty="0" smtClean="0"/>
              <a:t>Edge Joints can be viewed by turning on the Edge Joints option in the View menu.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0" dirty="0" smtClean="0"/>
              <a:t>Edge joints are displayed in either blue or red. </a:t>
            </a:r>
          </a:p>
          <a:p>
            <a:pPr marL="742950" lvl="2" indent="-171450">
              <a:spcBef>
                <a:spcPct val="50000"/>
              </a:spcBef>
            </a:pPr>
            <a:r>
              <a:rPr lang="en-US" sz="1600" b="0" dirty="0" smtClean="0"/>
              <a:t>Blue: edge joint is contained in properly defined multi-body part</a:t>
            </a:r>
          </a:p>
          <a:p>
            <a:pPr marL="742950" lvl="2" indent="-171450">
              <a:spcBef>
                <a:spcPct val="50000"/>
              </a:spcBef>
            </a:pPr>
            <a:r>
              <a:rPr lang="en-US" sz="1600" b="0" dirty="0" smtClean="0"/>
              <a:t>Red: edge joint not grouped into the same part</a:t>
            </a:r>
          </a:p>
          <a:p>
            <a:pPr>
              <a:spcBef>
                <a:spcPct val="50000"/>
              </a:spcBef>
            </a:pPr>
            <a:endParaRPr lang="en-US" sz="1600" dirty="0" smtClean="0"/>
          </a:p>
        </p:txBody>
      </p:sp>
      <p:sp>
        <p:nvSpPr>
          <p:cNvPr id="37891" name="Rectangle 2052"/>
          <p:cNvSpPr>
            <a:spLocks noGrp="1" noChangeArrowheads="1"/>
          </p:cNvSpPr>
          <p:nvPr>
            <p:ph type="title" idx="4294967295"/>
          </p:nvPr>
        </p:nvSpPr>
        <p:spPr>
          <a:xfrm>
            <a:off x="1395941" y="414338"/>
            <a:ext cx="6934200" cy="525462"/>
          </a:xfrm>
          <a:noFill/>
        </p:spPr>
        <p:txBody>
          <a:bodyPr lIns="92075" tIns="46038" rIns="92075" bIns="46038"/>
          <a:lstStyle/>
          <a:p>
            <a:r>
              <a:rPr lang="en-US" dirty="0" smtClean="0"/>
              <a:t>Edge Joints (2)</a:t>
            </a:r>
          </a:p>
        </p:txBody>
      </p:sp>
      <p:pic>
        <p:nvPicPr>
          <p:cNvPr id="37892" name="Picture 2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4216400"/>
            <a:ext cx="20669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058" descr="view-me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650" y="1219200"/>
            <a:ext cx="1990725" cy="18954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4" name="Rectangle 2057"/>
          <p:cNvSpPr>
            <a:spLocks noChangeArrowheads="1"/>
          </p:cNvSpPr>
          <p:nvPr/>
        </p:nvSpPr>
        <p:spPr bwMode="auto">
          <a:xfrm>
            <a:off x="6507163" y="2381250"/>
            <a:ext cx="1381125" cy="266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sz="1400"/>
          </a:p>
        </p:txBody>
      </p:sp>
      <p:pic>
        <p:nvPicPr>
          <p:cNvPr id="37895" name="Picture 2059" descr="mes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4216400"/>
            <a:ext cx="2514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060" descr="mesh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7575" y="4216400"/>
            <a:ext cx="2514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 Box 2061"/>
          <p:cNvSpPr txBox="1">
            <a:spLocks noChangeArrowheads="1"/>
          </p:cNvSpPr>
          <p:nvPr/>
        </p:nvSpPr>
        <p:spPr bwMode="auto">
          <a:xfrm>
            <a:off x="3686175" y="5838825"/>
            <a:ext cx="1905000" cy="304800"/>
          </a:xfrm>
          <a:prstGeom prst="rect">
            <a:avLst/>
          </a:prstGeom>
          <a:noFill/>
          <a:ln w="15875" algn="ctr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No Edge Joint</a:t>
            </a:r>
          </a:p>
        </p:txBody>
      </p:sp>
      <p:sp>
        <p:nvSpPr>
          <p:cNvPr id="37898" name="Text Box 2062"/>
          <p:cNvSpPr txBox="1">
            <a:spLocks noChangeArrowheads="1"/>
          </p:cNvSpPr>
          <p:nvPr/>
        </p:nvSpPr>
        <p:spPr bwMode="auto">
          <a:xfrm>
            <a:off x="6524625" y="5829300"/>
            <a:ext cx="1905000" cy="304800"/>
          </a:xfrm>
          <a:prstGeom prst="rect">
            <a:avLst/>
          </a:prstGeom>
          <a:noFill/>
          <a:ln w="15875" algn="ctr">
            <a:noFill/>
            <a:miter lim="800000"/>
            <a:headEnd type="none" w="sm" len="sm"/>
            <a:tailEnd type="none" w="lg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With Edge Joint</a:t>
            </a:r>
          </a:p>
        </p:txBody>
      </p:sp>
      <p:sp>
        <p:nvSpPr>
          <p:cNvPr id="37899" name="Line 2063"/>
          <p:cNvSpPr>
            <a:spLocks noChangeShapeType="1"/>
          </p:cNvSpPr>
          <p:nvPr/>
        </p:nvSpPr>
        <p:spPr bwMode="auto">
          <a:xfrm flipV="1">
            <a:off x="4648200" y="5276850"/>
            <a:ext cx="209550" cy="5619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2064"/>
          <p:cNvSpPr>
            <a:spLocks noChangeShapeType="1"/>
          </p:cNvSpPr>
          <p:nvPr/>
        </p:nvSpPr>
        <p:spPr bwMode="auto">
          <a:xfrm flipV="1">
            <a:off x="7505700" y="5267325"/>
            <a:ext cx="142875" cy="6000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6621463" y="1236663"/>
            <a:ext cx="330200" cy="236537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65150" y="1209145"/>
            <a:ext cx="3813048" cy="4573588"/>
          </a:xfrm>
        </p:spPr>
        <p:txBody>
          <a:bodyPr/>
          <a:lstStyle/>
          <a:p>
            <a:pPr lvl="1"/>
            <a:r>
              <a:rPr lang="en-GB" dirty="0"/>
              <a:t>The features in the Concept menu are </a:t>
            </a:r>
            <a:r>
              <a:rPr lang="en-GB" dirty="0" smtClean="0"/>
              <a:t>predominantly used </a:t>
            </a:r>
            <a:r>
              <a:rPr lang="en-GB" dirty="0"/>
              <a:t>to create and modify line bodies and/or surface </a:t>
            </a:r>
            <a:r>
              <a:rPr lang="en-GB" dirty="0" smtClean="0"/>
              <a:t>bodies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For </a:t>
            </a:r>
            <a:r>
              <a:rPr lang="en-GB" dirty="0" err="1" smtClean="0"/>
              <a:t>modeling</a:t>
            </a:r>
            <a:r>
              <a:rPr lang="en-GB" dirty="0" smtClean="0"/>
              <a:t> lines and surfaces, </a:t>
            </a:r>
            <a:r>
              <a:rPr lang="en-GB" dirty="0"/>
              <a:t>you can </a:t>
            </a:r>
            <a:r>
              <a:rPr lang="en-GB" dirty="0" smtClean="0"/>
              <a:t>also:</a:t>
            </a:r>
            <a:endParaRPr lang="en-GB" dirty="0"/>
          </a:p>
          <a:p>
            <a:pPr lvl="2"/>
            <a:r>
              <a:rPr lang="en-GB" b="0" dirty="0"/>
              <a:t>Create line or surface bodies using the features in the Draw toolbox to design a 2D sketch and/or generate a 3D model</a:t>
            </a:r>
          </a:p>
          <a:p>
            <a:pPr lvl="2"/>
            <a:r>
              <a:rPr lang="en-GB" b="0" dirty="0"/>
              <a:t>Use the Import external geometry file feature </a:t>
            </a:r>
            <a:endParaRPr lang="en-GB" b="0" dirty="0" smtClean="0"/>
          </a:p>
          <a:p>
            <a:pPr lvl="2"/>
            <a:r>
              <a:rPr lang="en-GB" b="0" dirty="0" smtClean="0"/>
              <a:t>Mid-surfaces can be used for converting a body into zero thickness surface (e.g. Fins, Baffles, Fan shroud, etc.)</a:t>
            </a:r>
          </a:p>
          <a:p>
            <a:pPr lvl="2"/>
            <a:r>
              <a:rPr lang="en-GB" b="0" dirty="0" smtClean="0"/>
              <a:t>Other tools like Thin, Extrude, etc.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dirty="0"/>
              <a:t>Line bodies </a:t>
            </a:r>
            <a:endParaRPr lang="en-GB" dirty="0" smtClean="0"/>
          </a:p>
          <a:p>
            <a:pPr lvl="2"/>
            <a:r>
              <a:rPr lang="en-GB" b="0" dirty="0" smtClean="0"/>
              <a:t>Lines </a:t>
            </a:r>
            <a:r>
              <a:rPr lang="en-GB" b="0" dirty="0"/>
              <a:t>from points</a:t>
            </a:r>
          </a:p>
          <a:p>
            <a:pPr lvl="2"/>
            <a:r>
              <a:rPr lang="en-GB" b="0" dirty="0"/>
              <a:t>Lines from sketches</a:t>
            </a:r>
          </a:p>
          <a:p>
            <a:pPr lvl="2"/>
            <a:r>
              <a:rPr lang="en-GB" b="0" dirty="0"/>
              <a:t>Lines from edges</a:t>
            </a:r>
          </a:p>
          <a:p>
            <a:pPr lvl="1"/>
            <a:r>
              <a:rPr lang="en-GB" dirty="0" smtClean="0"/>
              <a:t>Surface bodies</a:t>
            </a:r>
            <a:endParaRPr lang="en-GB" dirty="0"/>
          </a:p>
          <a:p>
            <a:pPr lvl="2"/>
            <a:r>
              <a:rPr lang="en-GB" b="0" dirty="0"/>
              <a:t>Surfaces from line bodies</a:t>
            </a:r>
          </a:p>
          <a:p>
            <a:pPr lvl="2"/>
            <a:r>
              <a:rPr lang="en-GB" b="0" dirty="0"/>
              <a:t>Surfaces from sketches</a:t>
            </a:r>
          </a:p>
          <a:p>
            <a:pPr lvl="2"/>
            <a:r>
              <a:rPr lang="en-GB" b="0" dirty="0"/>
              <a:t>Surfaces from 3D </a:t>
            </a:r>
            <a:r>
              <a:rPr lang="en-GB" b="0" dirty="0" smtClean="0"/>
              <a:t>edges</a:t>
            </a:r>
          </a:p>
          <a:p>
            <a:pPr lvl="2"/>
            <a:r>
              <a:rPr lang="en-GB" b="0" dirty="0" smtClean="0"/>
              <a:t>Mid-surface</a:t>
            </a:r>
          </a:p>
          <a:p>
            <a:pPr lvl="2"/>
            <a:r>
              <a:rPr lang="en-GB" b="0" dirty="0" smtClean="0"/>
              <a:t>Joint</a:t>
            </a:r>
            <a:endParaRPr lang="en-GB" b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and Surfaces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3080" y="456672"/>
            <a:ext cx="6934201" cy="517525"/>
          </a:xfrm>
        </p:spPr>
        <p:txBody>
          <a:bodyPr/>
          <a:lstStyle/>
          <a:p>
            <a:r>
              <a:rPr lang="en-US" dirty="0" smtClean="0"/>
              <a:t>Creating Line Bodies (1)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0944" y="932921"/>
            <a:ext cx="7869237" cy="2439987"/>
          </a:xfrm>
        </p:spPr>
        <p:txBody>
          <a:bodyPr/>
          <a:lstStyle/>
          <a:p>
            <a:r>
              <a:rPr lang="en-US" dirty="0" smtClean="0"/>
              <a:t>Lines From Points</a:t>
            </a:r>
          </a:p>
          <a:p>
            <a:r>
              <a:rPr lang="en-US" b="0" dirty="0" smtClean="0"/>
              <a:t>[Main Menu] Concept </a:t>
            </a:r>
            <a:r>
              <a:rPr lang="en-US" b="0" dirty="0" smtClean="0">
                <a:sym typeface="Wingdings" pitchFamily="2" charset="2"/>
              </a:rPr>
              <a:t> Lines From Points</a:t>
            </a:r>
            <a:endParaRPr lang="en-US" dirty="0" smtClean="0"/>
          </a:p>
          <a:p>
            <a:pPr marL="742950" lvl="2" indent="-171450"/>
            <a:r>
              <a:rPr lang="en-US" sz="1600" b="0" dirty="0" smtClean="0"/>
              <a:t>Points can be any 2D sketch points, 3D model vertices or Point Feature (PF) points. </a:t>
            </a:r>
          </a:p>
          <a:p>
            <a:pPr marL="742950" lvl="2" indent="-171450"/>
            <a:r>
              <a:rPr lang="en-US" sz="1600" b="0" dirty="0" smtClean="0"/>
              <a:t>A point segment is a straight line connecting two selected points. </a:t>
            </a:r>
          </a:p>
          <a:p>
            <a:pPr marL="742950" lvl="2" indent="-171450"/>
            <a:r>
              <a:rPr lang="en-US" sz="1600" b="0" dirty="0" smtClean="0"/>
              <a:t>The feature can produce multiple Line Bodies, depending on the connectivity of the chosen point segments. </a:t>
            </a:r>
          </a:p>
          <a:p>
            <a:pPr marL="742950" lvl="2" indent="-171450"/>
            <a:r>
              <a:rPr lang="en-US" sz="1600" b="0" dirty="0" smtClean="0"/>
              <a:t>The Operation field allows Add or Add Frozen choices for line bodies.</a:t>
            </a:r>
          </a:p>
          <a:p>
            <a:endParaRPr lang="en-US" sz="16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44992" y="3113087"/>
            <a:ext cx="2505075" cy="2212445"/>
            <a:chOff x="3692525" y="4002088"/>
            <a:chExt cx="2352675" cy="2057400"/>
          </a:xfrm>
        </p:grpSpPr>
        <p:pic>
          <p:nvPicPr>
            <p:cNvPr id="614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2525" y="4002088"/>
              <a:ext cx="2352675" cy="205740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149" name="Rectangle 8"/>
            <p:cNvSpPr>
              <a:spLocks noChangeArrowheads="1"/>
            </p:cNvSpPr>
            <p:nvPr/>
          </p:nvSpPr>
          <p:spPr bwMode="auto">
            <a:xfrm>
              <a:off x="4419600" y="4267200"/>
              <a:ext cx="490538" cy="195263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50" name="Rectangle 9"/>
            <p:cNvSpPr>
              <a:spLocks noChangeArrowheads="1"/>
            </p:cNvSpPr>
            <p:nvPr/>
          </p:nvSpPr>
          <p:spPr bwMode="auto">
            <a:xfrm>
              <a:off x="4622800" y="4521200"/>
              <a:ext cx="906463" cy="177800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78809" y="3107274"/>
            <a:ext cx="4433358" cy="3308350"/>
            <a:chOff x="4448149" y="2921000"/>
            <a:chExt cx="4433358" cy="3308350"/>
          </a:xfrm>
        </p:grpSpPr>
        <p:pic>
          <p:nvPicPr>
            <p:cNvPr id="9" name="Picture 1030" descr="lineb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6919" y="3479800"/>
              <a:ext cx="3262313" cy="274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1034"/>
            <p:cNvSpPr>
              <a:spLocks noChangeShapeType="1"/>
            </p:cNvSpPr>
            <p:nvPr/>
          </p:nvSpPr>
          <p:spPr bwMode="auto">
            <a:xfrm>
              <a:off x="4818037" y="3291947"/>
              <a:ext cx="36512" cy="295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35"/>
            <p:cNvSpPr>
              <a:spLocks noChangeShapeType="1"/>
            </p:cNvSpPr>
            <p:nvPr/>
          </p:nvSpPr>
          <p:spPr bwMode="auto">
            <a:xfrm flipH="1">
              <a:off x="7643257" y="5955242"/>
              <a:ext cx="471488" cy="76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37"/>
            <p:cNvSpPr txBox="1">
              <a:spLocks noChangeArrowheads="1"/>
            </p:cNvSpPr>
            <p:nvPr/>
          </p:nvSpPr>
          <p:spPr bwMode="auto">
            <a:xfrm>
              <a:off x="4448149" y="3007784"/>
              <a:ext cx="812800" cy="30480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Point 1</a:t>
              </a:r>
            </a:p>
          </p:txBody>
        </p:sp>
        <p:sp>
          <p:nvSpPr>
            <p:cNvPr id="13" name="Text Box 1038"/>
            <p:cNvSpPr txBox="1">
              <a:spLocks noChangeArrowheads="1"/>
            </p:cNvSpPr>
            <p:nvPr/>
          </p:nvSpPr>
          <p:spPr bwMode="auto">
            <a:xfrm>
              <a:off x="8068707" y="5786967"/>
              <a:ext cx="812800" cy="30480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Point 2</a:t>
              </a:r>
            </a:p>
          </p:txBody>
        </p:sp>
        <p:sp>
          <p:nvSpPr>
            <p:cNvPr id="14" name="Text Box 1044"/>
            <p:cNvSpPr txBox="1">
              <a:spLocks noChangeArrowheads="1"/>
            </p:cNvSpPr>
            <p:nvPr/>
          </p:nvSpPr>
          <p:spPr bwMode="auto">
            <a:xfrm>
              <a:off x="5545619" y="2921000"/>
              <a:ext cx="1441450" cy="30480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Line Body</a:t>
              </a:r>
            </a:p>
          </p:txBody>
        </p:sp>
        <p:sp>
          <p:nvSpPr>
            <p:cNvPr id="15" name="Line 1045"/>
            <p:cNvSpPr>
              <a:spLocks noChangeShapeType="1"/>
            </p:cNvSpPr>
            <p:nvPr/>
          </p:nvSpPr>
          <p:spPr bwMode="auto">
            <a:xfrm>
              <a:off x="6113944" y="3178175"/>
              <a:ext cx="174625" cy="1625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280" y="5461529"/>
            <a:ext cx="3757969" cy="9731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8475" y="432331"/>
            <a:ext cx="6934201" cy="490537"/>
          </a:xfrm>
        </p:spPr>
        <p:txBody>
          <a:bodyPr/>
          <a:lstStyle/>
          <a:p>
            <a:r>
              <a:rPr lang="en-US" dirty="0" smtClean="0"/>
              <a:t>Creating</a:t>
            </a:r>
            <a:r>
              <a:rPr lang="en-US" sz="1600" dirty="0" smtClean="0"/>
              <a:t> </a:t>
            </a:r>
            <a:r>
              <a:rPr lang="en-US" dirty="0" smtClean="0"/>
              <a:t>Line Bodies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369" y="953556"/>
            <a:ext cx="8023225" cy="2316163"/>
          </a:xfrm>
        </p:spPr>
        <p:txBody>
          <a:bodyPr/>
          <a:lstStyle/>
          <a:p>
            <a:r>
              <a:rPr lang="en-US" dirty="0" smtClean="0"/>
              <a:t>Lines From Sketches</a:t>
            </a:r>
          </a:p>
          <a:p>
            <a:r>
              <a:rPr lang="en-US" b="0" dirty="0" smtClean="0"/>
              <a:t>[Main Menu] Concept </a:t>
            </a:r>
            <a:r>
              <a:rPr lang="en-US" b="0" dirty="0" smtClean="0">
                <a:sym typeface="Wingdings" pitchFamily="2" charset="2"/>
              </a:rPr>
              <a:t> Lines From Sketches</a:t>
            </a:r>
            <a:endParaRPr lang="en-US" dirty="0" smtClean="0"/>
          </a:p>
          <a:p>
            <a:pPr marL="742950" lvl="2" indent="-171450"/>
            <a:r>
              <a:rPr lang="en-US" sz="1600" b="0" dirty="0" smtClean="0"/>
              <a:t>Line bodies created based on sketches and planes from faces</a:t>
            </a:r>
          </a:p>
          <a:p>
            <a:pPr marL="742950" lvl="2" indent="-171450"/>
            <a:r>
              <a:rPr lang="en-US" sz="1600" b="0" dirty="0" smtClean="0"/>
              <a:t>Multiple Line Bodies may be created depending on the connectivity of the edges within the base objects</a:t>
            </a:r>
          </a:p>
          <a:p>
            <a:pPr marL="742950" lvl="2" indent="-171450"/>
            <a:r>
              <a:rPr lang="en-US" sz="1600" b="0" dirty="0" smtClean="0"/>
              <a:t>Select sketches or planes in the feature tree then “Apply” in the detail window</a:t>
            </a:r>
          </a:p>
          <a:p>
            <a:pPr marL="742950" lvl="2" indent="-171450"/>
            <a:r>
              <a:rPr lang="en-US" sz="1600" b="0" dirty="0" smtClean="0"/>
              <a:t>Multiple sketches, planes, and combinations of sketches and planes can be used as the base object for the creation of line bodies</a:t>
            </a:r>
          </a:p>
          <a:p>
            <a:pPr marL="514350" lvl="1" indent="-171450"/>
            <a:endParaRPr lang="en-US" sz="1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22766" y="3405188"/>
            <a:ext cx="2362200" cy="2028825"/>
            <a:chOff x="3441700" y="3811588"/>
            <a:chExt cx="2362200" cy="2028825"/>
          </a:xfrm>
        </p:grpSpPr>
        <p:pic>
          <p:nvPicPr>
            <p:cNvPr id="819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1700" y="3811588"/>
              <a:ext cx="2362200" cy="2028825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197" name="Rectangle 8"/>
            <p:cNvSpPr>
              <a:spLocks noChangeArrowheads="1"/>
            </p:cNvSpPr>
            <p:nvPr/>
          </p:nvSpPr>
          <p:spPr bwMode="auto">
            <a:xfrm>
              <a:off x="4183063" y="4452938"/>
              <a:ext cx="1260475" cy="220662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6" descr="lineb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868" y="3737543"/>
            <a:ext cx="46894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97" y="5557876"/>
            <a:ext cx="3448050" cy="9239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3125777" y="3457613"/>
            <a:ext cx="1895475" cy="1381125"/>
            <a:chOff x="983710" y="3813213"/>
            <a:chExt cx="1895475" cy="1381125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3710" y="3813213"/>
              <a:ext cx="1895475" cy="1381125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718190" y="4267238"/>
              <a:ext cx="711200" cy="228600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253585" y="6121438"/>
            <a:ext cx="541337" cy="185738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1546" y="457732"/>
            <a:ext cx="6934201" cy="523875"/>
          </a:xfrm>
        </p:spPr>
        <p:txBody>
          <a:bodyPr/>
          <a:lstStyle/>
          <a:p>
            <a:r>
              <a:rPr lang="en-US" dirty="0" smtClean="0"/>
              <a:t>Creating</a:t>
            </a:r>
            <a:r>
              <a:rPr lang="en-US" sz="1600" dirty="0" smtClean="0"/>
              <a:t> </a:t>
            </a:r>
            <a:r>
              <a:rPr lang="en-US" dirty="0" smtClean="0"/>
              <a:t>Line Bodies (3)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638" y="1036638"/>
            <a:ext cx="6202362" cy="2019829"/>
          </a:xfrm>
        </p:spPr>
        <p:txBody>
          <a:bodyPr/>
          <a:lstStyle/>
          <a:p>
            <a:r>
              <a:rPr lang="en-US" dirty="0" smtClean="0"/>
              <a:t>Lines From Edges</a:t>
            </a:r>
          </a:p>
          <a:p>
            <a:r>
              <a:rPr lang="en-US" b="0" dirty="0" smtClean="0"/>
              <a:t>[Main Menu] Concept </a:t>
            </a:r>
            <a:r>
              <a:rPr lang="en-US" b="0" dirty="0" smtClean="0">
                <a:sym typeface="Wingdings" pitchFamily="2" charset="2"/>
              </a:rPr>
              <a:t> Lines From Edges</a:t>
            </a:r>
            <a:endParaRPr lang="en-US" dirty="0" smtClean="0"/>
          </a:p>
          <a:p>
            <a:pPr marL="742950" lvl="2" indent="-171450"/>
            <a:r>
              <a:rPr lang="en-US" sz="1600" b="0" dirty="0" smtClean="0"/>
              <a:t>Creates line bodies based on existing 2D and 3D model edges</a:t>
            </a:r>
          </a:p>
          <a:p>
            <a:pPr marL="742950" lvl="2" indent="-171450"/>
            <a:r>
              <a:rPr lang="en-US" sz="1600" b="0" dirty="0" smtClean="0"/>
              <a:t>Can produce multiple line bodies depending on the connectivity of the selected edges and faces</a:t>
            </a:r>
          </a:p>
          <a:p>
            <a:pPr marL="742950" lvl="2" indent="-171450"/>
            <a:r>
              <a:rPr lang="en-US" sz="1600" b="0" dirty="0" smtClean="0"/>
              <a:t>Can select edges and/or faces through two fields in the detail window then “Apply”</a:t>
            </a:r>
          </a:p>
          <a:p>
            <a:pPr marL="742950" lvl="2" indent="-171450"/>
            <a:endParaRPr lang="en-US" sz="1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327774" y="595312"/>
            <a:ext cx="2528358" cy="2147887"/>
            <a:chOff x="3381375" y="3516313"/>
            <a:chExt cx="2362200" cy="2028825"/>
          </a:xfrm>
        </p:grpSpPr>
        <p:pic>
          <p:nvPicPr>
            <p:cNvPr id="1024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1375" y="3516313"/>
              <a:ext cx="2362200" cy="2028825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45" name="Rectangle 7"/>
            <p:cNvSpPr>
              <a:spLocks noChangeArrowheads="1"/>
            </p:cNvSpPr>
            <p:nvPr/>
          </p:nvSpPr>
          <p:spPr bwMode="auto">
            <a:xfrm>
              <a:off x="4114800" y="4343400"/>
              <a:ext cx="1100138" cy="261938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56" y="3815299"/>
            <a:ext cx="2562866" cy="26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30" y="3682781"/>
            <a:ext cx="2397638" cy="270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5108" y="3423199"/>
            <a:ext cx="2227263" cy="18224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0508" y="5355186"/>
            <a:ext cx="2466975" cy="10763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215871" y="6061624"/>
            <a:ext cx="1457325" cy="203200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666596" y="4656686"/>
            <a:ext cx="541337" cy="160338"/>
          </a:xfrm>
          <a:prstGeom prst="rect">
            <a:avLst/>
          </a:prstGeom>
          <a:noFill/>
          <a:ln w="28575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Text Box 1044"/>
          <p:cNvSpPr txBox="1">
            <a:spLocks noChangeArrowheads="1"/>
          </p:cNvSpPr>
          <p:nvPr/>
        </p:nvSpPr>
        <p:spPr bwMode="auto">
          <a:xfrm>
            <a:off x="5825013" y="3064941"/>
            <a:ext cx="1441450" cy="3048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/>
              <a:t>Line </a:t>
            </a:r>
            <a:r>
              <a:rPr lang="en-US" sz="1400" dirty="0" smtClean="0"/>
              <a:t>Bodies</a:t>
            </a:r>
            <a:endParaRPr lang="en-US" sz="1400" dirty="0"/>
          </a:p>
        </p:txBody>
      </p:sp>
      <p:sp>
        <p:nvSpPr>
          <p:cNvPr id="23" name="Line 1045"/>
          <p:cNvSpPr>
            <a:spLocks noChangeShapeType="1"/>
          </p:cNvSpPr>
          <p:nvPr/>
        </p:nvSpPr>
        <p:spPr bwMode="auto">
          <a:xfrm>
            <a:off x="6393338" y="3322116"/>
            <a:ext cx="174625" cy="162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2279" y="406400"/>
            <a:ext cx="6934201" cy="515938"/>
          </a:xfrm>
        </p:spPr>
        <p:txBody>
          <a:bodyPr/>
          <a:lstStyle/>
          <a:p>
            <a:r>
              <a:rPr lang="en-US" dirty="0" smtClean="0"/>
              <a:t>Split Edges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970489"/>
            <a:ext cx="8123237" cy="1393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Split Line Body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[Main Menu] Concept </a:t>
            </a:r>
            <a:r>
              <a:rPr lang="en-US" b="0" dirty="0" smtClean="0">
                <a:sym typeface="Wingdings" pitchFamily="2" charset="2"/>
              </a:rPr>
              <a:t> Split Edges</a:t>
            </a:r>
            <a:endParaRPr lang="en-US" dirty="0" smtClean="0"/>
          </a:p>
          <a:p>
            <a:pPr marL="742950" lvl="2" indent="-171450">
              <a:lnSpc>
                <a:spcPct val="80000"/>
              </a:lnSpc>
            </a:pPr>
            <a:r>
              <a:rPr lang="en-US" sz="1600" b="0" dirty="0" smtClean="0"/>
              <a:t>Splits line body edges into two pieces</a:t>
            </a:r>
          </a:p>
          <a:p>
            <a:pPr marL="742950" lvl="2" indent="-171450">
              <a:lnSpc>
                <a:spcPct val="80000"/>
              </a:lnSpc>
            </a:pPr>
            <a:r>
              <a:rPr lang="en-US" sz="1600" b="0" dirty="0" smtClean="0"/>
              <a:t>Split location is controlled by the Fraction property (e.g. 0.5 = split in half). </a:t>
            </a:r>
          </a:p>
          <a:p>
            <a:pPr marL="742950" lvl="2" indent="-171450">
              <a:lnSpc>
                <a:spcPct val="80000"/>
              </a:lnSpc>
            </a:pPr>
            <a:r>
              <a:rPr lang="en-US" sz="1600" b="0" dirty="0" smtClean="0"/>
              <a:t>Other Options:</a:t>
            </a:r>
          </a:p>
          <a:p>
            <a:pPr marL="973138" lvl="3" indent="-171450">
              <a:lnSpc>
                <a:spcPct val="80000"/>
              </a:lnSpc>
            </a:pPr>
            <a:r>
              <a:rPr lang="en-US" sz="1600" b="0" dirty="0" smtClean="0"/>
              <a:t>Split by Delta: Distance between each split is given by Delta along the edge</a:t>
            </a:r>
          </a:p>
          <a:p>
            <a:pPr marL="973138" lvl="3" indent="-171450">
              <a:lnSpc>
                <a:spcPct val="80000"/>
              </a:lnSpc>
            </a:pPr>
            <a:r>
              <a:rPr lang="en-US" sz="1600" b="0" dirty="0" smtClean="0"/>
              <a:t>Split by N: Number of Divisions of the Edge</a:t>
            </a:r>
          </a:p>
          <a:p>
            <a:pPr marL="514350" lvl="1" indent="-171450">
              <a:lnSpc>
                <a:spcPct val="80000"/>
              </a:lnSpc>
            </a:pPr>
            <a:endParaRPr lang="en-US" sz="1400" dirty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25525" y="2847456"/>
            <a:ext cx="7112000" cy="1817687"/>
            <a:chOff x="315" y="2320"/>
            <a:chExt cx="5226" cy="1635"/>
          </a:xfrm>
        </p:grpSpPr>
        <p:pic>
          <p:nvPicPr>
            <p:cNvPr id="12297" name="Picture 16" descr="lineb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7" y="2814"/>
              <a:ext cx="1674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5" descr="lineb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7" y="2815"/>
              <a:ext cx="1726" cy="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4" descr="lineb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" y="2823"/>
              <a:ext cx="1640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>
              <a:off x="495" y="2334"/>
              <a:ext cx="1064" cy="303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Selected line</a:t>
              </a:r>
            </a:p>
          </p:txBody>
        </p:sp>
        <p:sp>
          <p:nvSpPr>
            <p:cNvPr id="12301" name="Text Box 8"/>
            <p:cNvSpPr txBox="1">
              <a:spLocks noChangeArrowheads="1"/>
            </p:cNvSpPr>
            <p:nvPr/>
          </p:nvSpPr>
          <p:spPr bwMode="auto">
            <a:xfrm>
              <a:off x="2367" y="2320"/>
              <a:ext cx="1064" cy="523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Fraction = 0.5</a:t>
              </a:r>
            </a:p>
          </p:txBody>
        </p:sp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4343" y="2326"/>
              <a:ext cx="1066" cy="522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/>
                <a:t>Fraction = 0.25</a:t>
              </a:r>
            </a:p>
          </p:txBody>
        </p:sp>
        <p:sp>
          <p:nvSpPr>
            <p:cNvPr id="12303" name="Line 10"/>
            <p:cNvSpPr>
              <a:spLocks noChangeShapeType="1"/>
            </p:cNvSpPr>
            <p:nvPr/>
          </p:nvSpPr>
          <p:spPr bwMode="auto">
            <a:xfrm>
              <a:off x="995" y="2539"/>
              <a:ext cx="111" cy="3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 flipH="1">
              <a:off x="2249" y="2493"/>
              <a:ext cx="180" cy="4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13"/>
            <p:cNvSpPr>
              <a:spLocks noChangeShapeType="1"/>
            </p:cNvSpPr>
            <p:nvPr/>
          </p:nvSpPr>
          <p:spPr bwMode="auto">
            <a:xfrm flipH="1">
              <a:off x="4190" y="2485"/>
              <a:ext cx="200" cy="43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70000" y="4699535"/>
            <a:ext cx="1608138" cy="1798637"/>
            <a:chOff x="1270000" y="4564063"/>
            <a:chExt cx="1608138" cy="1798637"/>
          </a:xfrm>
        </p:grpSpPr>
        <p:pic>
          <p:nvPicPr>
            <p:cNvPr id="12293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4589463"/>
              <a:ext cx="1582738" cy="1773237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294" name="Rectangle 17"/>
            <p:cNvSpPr>
              <a:spLocks noChangeArrowheads="1"/>
            </p:cNvSpPr>
            <p:nvPr/>
          </p:nvSpPr>
          <p:spPr bwMode="auto">
            <a:xfrm>
              <a:off x="1303338" y="4564063"/>
              <a:ext cx="441325" cy="236537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295" name="Rectangle 18"/>
            <p:cNvSpPr>
              <a:spLocks noChangeArrowheads="1"/>
            </p:cNvSpPr>
            <p:nvPr/>
          </p:nvSpPr>
          <p:spPr bwMode="auto">
            <a:xfrm>
              <a:off x="1270000" y="5562600"/>
              <a:ext cx="820738" cy="211138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2296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3013" y="4852996"/>
            <a:ext cx="2543175" cy="12668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7678" y="422805"/>
            <a:ext cx="6934201" cy="492125"/>
          </a:xfrm>
        </p:spPr>
        <p:txBody>
          <a:bodyPr/>
          <a:lstStyle/>
          <a:p>
            <a:r>
              <a:rPr lang="en-US" dirty="0" smtClean="0"/>
              <a:t>Cross Sections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6971" y="986897"/>
            <a:ext cx="8216900" cy="2181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Cross Sections</a:t>
            </a:r>
          </a:p>
          <a:p>
            <a:pPr marL="742950" lvl="2" indent="-171450">
              <a:lnSpc>
                <a:spcPct val="90000"/>
              </a:lnSpc>
            </a:pPr>
            <a:r>
              <a:rPr lang="en-US" sz="1600" b="0" dirty="0" smtClean="0"/>
              <a:t>Cross sections are attributes assigned to line bodies to define beam properties in the FE simulation</a:t>
            </a:r>
          </a:p>
          <a:p>
            <a:pPr marL="742950" lvl="2" indent="-171450">
              <a:lnSpc>
                <a:spcPct val="90000"/>
              </a:lnSpc>
            </a:pPr>
            <a:r>
              <a:rPr lang="en-US" sz="1600" b="0" dirty="0" smtClean="0"/>
              <a:t>In DM, cross sections are represented by sketches and are controlled by a set of dimensions</a:t>
            </a:r>
          </a:p>
          <a:p>
            <a:pPr marL="1087438" lvl="3">
              <a:lnSpc>
                <a:spcPct val="90000"/>
              </a:lnSpc>
            </a:pPr>
            <a:r>
              <a:rPr lang="en-US" sz="1600" b="0" dirty="0" smtClean="0"/>
              <a:t>Note: Design-Modeler uses a different coordinate system for cross sections than the one used in the ANSYS environment (described later)</a:t>
            </a:r>
          </a:p>
          <a:p>
            <a:pPr marL="514350" lvl="1" indent="-171450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172" y="2995613"/>
            <a:ext cx="1901295" cy="3330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7678" y="431800"/>
            <a:ext cx="6934201" cy="508000"/>
          </a:xfrm>
        </p:spPr>
        <p:txBody>
          <a:bodyPr/>
          <a:lstStyle/>
          <a:p>
            <a:r>
              <a:rPr lang="en-US" dirty="0" smtClean="0"/>
              <a:t>Cross Sections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50" y="985838"/>
            <a:ext cx="8166100" cy="1190625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0" dirty="0" smtClean="0"/>
              <a:t>Cross sections are selected from the Concept menu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0" dirty="0" smtClean="0"/>
              <a:t>A cross section branch is inserted in the tree where each chosen cross section is listed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870575" y="5443008"/>
            <a:ext cx="2215092" cy="66992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/>
              <a:t>Cross Sections in Tree Outline</a:t>
            </a: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98534" y="2421464"/>
            <a:ext cx="3133725" cy="2843213"/>
            <a:chOff x="5873750" y="4208463"/>
            <a:chExt cx="2543175" cy="1809750"/>
          </a:xfrm>
        </p:grpSpPr>
        <p:pic>
          <p:nvPicPr>
            <p:cNvPr id="14346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3750" y="4208463"/>
              <a:ext cx="2543175" cy="180975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47" name="Rectangle 18"/>
            <p:cNvSpPr>
              <a:spLocks noChangeArrowheads="1"/>
            </p:cNvSpPr>
            <p:nvPr/>
          </p:nvSpPr>
          <p:spPr bwMode="auto">
            <a:xfrm>
              <a:off x="6096000" y="5138738"/>
              <a:ext cx="1668463" cy="660400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3729" y="2396066"/>
            <a:ext cx="5045603" cy="4038601"/>
            <a:chOff x="576263" y="2565400"/>
            <a:chExt cx="4906962" cy="3910013"/>
          </a:xfrm>
        </p:grpSpPr>
        <p:sp>
          <p:nvSpPr>
            <p:cNvPr id="14340" name="Text Box 7"/>
            <p:cNvSpPr txBox="1">
              <a:spLocks noChangeArrowheads="1"/>
            </p:cNvSpPr>
            <p:nvPr/>
          </p:nvSpPr>
          <p:spPr bwMode="auto">
            <a:xfrm>
              <a:off x="2247900" y="3114675"/>
              <a:ext cx="1817688" cy="369332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dirty="0"/>
                <a:t>Concept </a:t>
              </a:r>
              <a:r>
                <a:rPr lang="en-US" sz="1800" dirty="0" smtClean="0"/>
                <a:t>Menu</a:t>
              </a:r>
              <a:endParaRPr lang="en-US" sz="1800" dirty="0"/>
            </a:p>
          </p:txBody>
        </p:sp>
        <p:sp>
          <p:nvSpPr>
            <p:cNvPr id="14342" name="Text Box 12"/>
            <p:cNvSpPr txBox="1">
              <a:spLocks noChangeArrowheads="1"/>
            </p:cNvSpPr>
            <p:nvPr/>
          </p:nvSpPr>
          <p:spPr bwMode="auto">
            <a:xfrm>
              <a:off x="3665538" y="5400675"/>
              <a:ext cx="1817687" cy="646331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dirty="0" smtClean="0"/>
                <a:t>List of Cross Sections</a:t>
              </a:r>
              <a:endParaRPr lang="en-US" sz="1800" dirty="0"/>
            </a:p>
          </p:txBody>
        </p:sp>
        <p:pic>
          <p:nvPicPr>
            <p:cNvPr id="1434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313" y="2589213"/>
              <a:ext cx="1619250" cy="1762125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34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8375" y="4078288"/>
              <a:ext cx="1368425" cy="2397125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45" name="Rectangle 15"/>
            <p:cNvSpPr>
              <a:spLocks noChangeArrowheads="1"/>
            </p:cNvSpPr>
            <p:nvPr/>
          </p:nvSpPr>
          <p:spPr bwMode="auto">
            <a:xfrm>
              <a:off x="762000" y="4148138"/>
              <a:ext cx="914400" cy="161925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48" name="Rectangle 19"/>
            <p:cNvSpPr>
              <a:spLocks noChangeArrowheads="1"/>
            </p:cNvSpPr>
            <p:nvPr/>
          </p:nvSpPr>
          <p:spPr bwMode="auto">
            <a:xfrm>
              <a:off x="576263" y="2565400"/>
              <a:ext cx="508000" cy="220663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37140</TotalTime>
  <Words>1492</Words>
  <Application>Microsoft Office PowerPoint</Application>
  <PresentationFormat>On-screen Show (4:3)</PresentationFormat>
  <Paragraphs>190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1_ANSYS-2011-powerpoint-template</vt:lpstr>
      <vt:lpstr>Lecture 10  Lines and Surfaces (Concept Modeling)</vt:lpstr>
      <vt:lpstr>Introduction</vt:lpstr>
      <vt:lpstr>Lines and Surfaces</vt:lpstr>
      <vt:lpstr>Creating Line Bodies (1)</vt:lpstr>
      <vt:lpstr>Creating Line Bodies (2)</vt:lpstr>
      <vt:lpstr>Creating Line Bodies (3)</vt:lpstr>
      <vt:lpstr>Split Edges</vt:lpstr>
      <vt:lpstr>Cross Sections (1)</vt:lpstr>
      <vt:lpstr>Cross Sections (2)</vt:lpstr>
      <vt:lpstr>Cross Sections (3)</vt:lpstr>
      <vt:lpstr>Surfaces From Edges (1)</vt:lpstr>
      <vt:lpstr>Surfaces From Edges (2) </vt:lpstr>
      <vt:lpstr>Surfaces From Edges (3)</vt:lpstr>
      <vt:lpstr>Surfaces From Sketches</vt:lpstr>
      <vt:lpstr>Mid-Surface</vt:lpstr>
      <vt:lpstr>Mid-Surface: Manual (1)</vt:lpstr>
      <vt:lpstr>Mid-Surface: Manual (2)</vt:lpstr>
      <vt:lpstr>Mid-Surface: Automatic (1)</vt:lpstr>
      <vt:lpstr>PowerPoint Presentation</vt:lpstr>
      <vt:lpstr>Joint</vt:lpstr>
      <vt:lpstr>Edge Joints (1)</vt:lpstr>
      <vt:lpstr>Edge Joints (2)</vt:lpstr>
    </vt:vector>
  </TitlesOfParts>
  <Company>ANSYS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Jasper Kidger</cp:lastModifiedBy>
  <cp:revision>801</cp:revision>
  <dcterms:created xsi:type="dcterms:W3CDTF">2003-01-22T19:16:29Z</dcterms:created>
  <dcterms:modified xsi:type="dcterms:W3CDTF">2012-11-20T11:04:50Z</dcterms:modified>
</cp:coreProperties>
</file>